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DHL Life Sciences &amp; Healthcare</c:v>
                </c:pt>
              </c:strCache>
            </c:strRef>
          </c:tx>
          <c:spPr>
            <a:solidFill>
              <a:schemeClr val="accent1"/>
            </a:solidFill>
            <a:ln>
              <a:noFill/>
            </a:ln>
            <a:effectLst/>
          </c:spPr>
          <c:invertIfNegative val="0"/>
          <c:cat>
            <c:strRef>
              <c:f>Sheet1!$A$2:$A$5</c:f>
              <c:strCache>
                <c:ptCount val="4"/>
                <c:pt idx="0">
                  <c:v>2023-02</c:v>
                </c:pt>
                <c:pt idx="1">
                  <c:v>2023-03</c:v>
                </c:pt>
                <c:pt idx="2">
                  <c:v>2023-04</c:v>
                </c:pt>
                <c:pt idx="3">
                  <c:v>2023-05</c:v>
                </c:pt>
              </c:strCache>
            </c:strRef>
          </c:cat>
          <c:val>
            <c:numRef>
              <c:f>Sheet1!$B$2:$B$5</c:f>
              <c:numCache>
                <c:formatCode>General</c:formatCode>
                <c:ptCount val="4"/>
                <c:pt idx="0">
                  <c:v>1735</c:v>
                </c:pt>
                <c:pt idx="1">
                  <c:v>7735</c:v>
                </c:pt>
                <c:pt idx="2">
                  <c:v>19153</c:v>
                </c:pt>
                <c:pt idx="3">
                  <c:v>704</c:v>
                </c:pt>
              </c:numCache>
            </c:numRef>
          </c:val>
          <c:extLst>
            <c:ext xmlns:c16="http://schemas.microsoft.com/office/drawing/2014/chart" uri="{C3380CC4-5D6E-409C-BE32-E72D297353CC}">
              <c16:uniqueId val="{00000000-DE28-4EB1-A16C-694B36394FD7}"/>
            </c:ext>
          </c:extLst>
        </c:ser>
        <c:dLbls>
          <c:showLegendKey val="0"/>
          <c:showVal val="0"/>
          <c:showCatName val="0"/>
          <c:showSerName val="0"/>
          <c:showPercent val="0"/>
          <c:showBubbleSize val="0"/>
        </c:dLbls>
        <c:gapWidth val="219"/>
        <c:overlap val="-27"/>
        <c:axId val="460657400"/>
        <c:axId val="460657728"/>
      </c:barChart>
      <c:catAx>
        <c:axId val="460657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657728"/>
        <c:crosses val="autoZero"/>
        <c:auto val="1"/>
        <c:lblAlgn val="ctr"/>
        <c:lblOffset val="100"/>
        <c:noMultiLvlLbl val="0"/>
      </c:catAx>
      <c:valAx>
        <c:axId val="46065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65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DHL Life Sciences &amp; Healthcare</c:v>
                </c:pt>
              </c:strCache>
            </c:strRef>
          </c:tx>
          <c:spPr>
            <a:solidFill>
              <a:schemeClr val="accent1"/>
            </a:solidFill>
            <a:ln>
              <a:noFill/>
            </a:ln>
            <a:effectLst/>
          </c:spPr>
          <c:invertIfNegative val="0"/>
          <c:cat>
            <c:strRef>
              <c:f>Sheet1!$A$2:$A$5</c:f>
              <c:strCache>
                <c:ptCount val="4"/>
                <c:pt idx="0">
                  <c:v>2023-02</c:v>
                </c:pt>
                <c:pt idx="1">
                  <c:v>2023-03</c:v>
                </c:pt>
                <c:pt idx="2">
                  <c:v>2023-04</c:v>
                </c:pt>
                <c:pt idx="3">
                  <c:v>2023-05</c:v>
                </c:pt>
              </c:strCache>
            </c:strRef>
          </c:cat>
          <c:val>
            <c:numRef>
              <c:f>Sheet1!$B$2:$B$5</c:f>
              <c:numCache>
                <c:formatCode>General</c:formatCode>
                <c:ptCount val="4"/>
                <c:pt idx="0">
                  <c:v>58</c:v>
                </c:pt>
                <c:pt idx="1">
                  <c:v>284</c:v>
                </c:pt>
                <c:pt idx="2">
                  <c:v>884</c:v>
                </c:pt>
                <c:pt idx="3">
                  <c:v>45</c:v>
                </c:pt>
              </c:numCache>
            </c:numRef>
          </c:val>
          <c:extLst>
            <c:ext xmlns:c16="http://schemas.microsoft.com/office/drawing/2014/chart" uri="{C3380CC4-5D6E-409C-BE32-E72D297353CC}">
              <c16:uniqueId val="{00000000-89A3-401D-A67E-8D22E0010C00}"/>
            </c:ext>
          </c:extLst>
        </c:ser>
        <c:dLbls>
          <c:showLegendKey val="0"/>
          <c:showVal val="0"/>
          <c:showCatName val="0"/>
          <c:showSerName val="0"/>
          <c:showPercent val="0"/>
          <c:showBubbleSize val="0"/>
        </c:dLbls>
        <c:gapWidth val="219"/>
        <c:overlap val="-27"/>
        <c:axId val="475454616"/>
        <c:axId val="475456256"/>
      </c:barChart>
      <c:catAx>
        <c:axId val="47545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56256"/>
        <c:crosses val="autoZero"/>
        <c:auto val="1"/>
        <c:lblAlgn val="ctr"/>
        <c:lblOffset val="100"/>
        <c:noMultiLvlLbl val="0"/>
      </c:catAx>
      <c:valAx>
        <c:axId val="47545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45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A6AB-F3A7-432D-AE55-05CD914BFB2C}"/>
              </a:ext>
            </a:extLst>
          </p:cNvPr>
          <p:cNvSpPr>
            <a:spLocks noGrp="1"/>
          </p:cNvSpPr>
          <p:nvPr>
            <p:ph type="ctrTitle"/>
          </p:nvPr>
        </p:nvSpPr>
        <p:spPr/>
        <p:txBody>
          <a:bodyPr/>
          <a:lstStyle/>
          <a:p>
            <a:r>
              <a:rPr lang="en-US"/>
              <a:t>#EraofSustainableLogistics</a:t>
            </a:r>
          </a:p>
        </p:txBody>
      </p:sp>
      <p:sp>
        <p:nvSpPr>
          <p:cNvPr id="3" name="Subtitle 2">
            <a:extLst>
              <a:ext uri="{FF2B5EF4-FFF2-40B4-BE49-F238E27FC236}">
                <a16:creationId xmlns:a16="http://schemas.microsoft.com/office/drawing/2014/main" id="{BE2626D7-2DE9-4188-9FA7-E87751260A45}"/>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3009947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4FD04-025C-4A99-96D2-986E2E9FB79F}"/>
              </a:ext>
            </a:extLst>
          </p:cNvPr>
          <p:cNvSpPr>
            <a:spLocks noGrp="1"/>
          </p:cNvSpPr>
          <p:nvPr>
            <p:ph type="title"/>
          </p:nvPr>
        </p:nvSpPr>
        <p:spPr/>
        <p:txBody>
          <a:bodyPr/>
          <a:lstStyle/>
          <a:p>
            <a:r>
              <a:rPr lang="en-US"/>
              <a:t>LinkedIn Posts Table | DHL Life Sciences &amp; Healthcare - 1 of 15</a:t>
            </a:r>
          </a:p>
        </p:txBody>
      </p:sp>
      <p:graphicFrame>
        <p:nvGraphicFramePr>
          <p:cNvPr id="5" name="Table Placeholder 4">
            <a:extLst>
              <a:ext uri="{FF2B5EF4-FFF2-40B4-BE49-F238E27FC236}">
                <a16:creationId xmlns:a16="http://schemas.microsoft.com/office/drawing/2014/main" id="{19F75A19-EA17-4A4E-A7A6-D8C6E1075E89}"/>
              </a:ext>
            </a:extLst>
          </p:cNvPr>
          <p:cNvGraphicFramePr>
            <a:graphicFrameLocks noGrp="1"/>
          </p:cNvGraphicFramePr>
          <p:nvPr>
            <p:ph type="tbl" sz="quarter" idx="13"/>
            <p:extLst>
              <p:ext uri="{D42A27DB-BD31-4B8C-83A1-F6EECF244321}">
                <p14:modId xmlns:p14="http://schemas.microsoft.com/office/powerpoint/2010/main" val="40130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1406702"/>
                    </a:ext>
                  </a:extLst>
                </a:gridCol>
                <a:gridCol w="1234440">
                  <a:extLst>
                    <a:ext uri="{9D8B030D-6E8A-4147-A177-3AD203B41FA5}">
                      <a16:colId xmlns:a16="http://schemas.microsoft.com/office/drawing/2014/main" val="4274302919"/>
                    </a:ext>
                  </a:extLst>
                </a:gridCol>
                <a:gridCol w="576072">
                  <a:extLst>
                    <a:ext uri="{9D8B030D-6E8A-4147-A177-3AD203B41FA5}">
                      <a16:colId xmlns:a16="http://schemas.microsoft.com/office/drawing/2014/main" val="2292998085"/>
                    </a:ext>
                  </a:extLst>
                </a:gridCol>
                <a:gridCol w="576072">
                  <a:extLst>
                    <a:ext uri="{9D8B030D-6E8A-4147-A177-3AD203B41FA5}">
                      <a16:colId xmlns:a16="http://schemas.microsoft.com/office/drawing/2014/main" val="1194474596"/>
                    </a:ext>
                  </a:extLst>
                </a:gridCol>
                <a:gridCol w="576072">
                  <a:extLst>
                    <a:ext uri="{9D8B030D-6E8A-4147-A177-3AD203B41FA5}">
                      <a16:colId xmlns:a16="http://schemas.microsoft.com/office/drawing/2014/main" val="937964833"/>
                    </a:ext>
                  </a:extLst>
                </a:gridCol>
                <a:gridCol w="576072">
                  <a:extLst>
                    <a:ext uri="{9D8B030D-6E8A-4147-A177-3AD203B41FA5}">
                      <a16:colId xmlns:a16="http://schemas.microsoft.com/office/drawing/2014/main" val="1778716215"/>
                    </a:ext>
                  </a:extLst>
                </a:gridCol>
                <a:gridCol w="576072">
                  <a:extLst>
                    <a:ext uri="{9D8B030D-6E8A-4147-A177-3AD203B41FA5}">
                      <a16:colId xmlns:a16="http://schemas.microsoft.com/office/drawing/2014/main" val="1296446268"/>
                    </a:ext>
                  </a:extLst>
                </a:gridCol>
                <a:gridCol w="576072">
                  <a:extLst>
                    <a:ext uri="{9D8B030D-6E8A-4147-A177-3AD203B41FA5}">
                      <a16:colId xmlns:a16="http://schemas.microsoft.com/office/drawing/2014/main" val="3813322785"/>
                    </a:ext>
                  </a:extLst>
                </a:gridCol>
                <a:gridCol w="576072">
                  <a:extLst>
                    <a:ext uri="{9D8B030D-6E8A-4147-A177-3AD203B41FA5}">
                      <a16:colId xmlns:a16="http://schemas.microsoft.com/office/drawing/2014/main" val="3062690604"/>
                    </a:ext>
                  </a:extLst>
                </a:gridCol>
                <a:gridCol w="576072">
                  <a:extLst>
                    <a:ext uri="{9D8B030D-6E8A-4147-A177-3AD203B41FA5}">
                      <a16:colId xmlns:a16="http://schemas.microsoft.com/office/drawing/2014/main" val="344749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04708224"/>
                  </a:ext>
                </a:extLst>
              </a:tr>
            </a:tbl>
          </a:graphicData>
        </a:graphic>
      </p:graphicFrame>
      <p:sp>
        <p:nvSpPr>
          <p:cNvPr id="4" name="Text Placeholder 3">
            <a:extLst>
              <a:ext uri="{FF2B5EF4-FFF2-40B4-BE49-F238E27FC236}">
                <a16:creationId xmlns:a16="http://schemas.microsoft.com/office/drawing/2014/main" id="{FBD1F3EB-1BDA-494B-B9B1-749D60DEF42B}"/>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036934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AC0C0-8D48-4FA4-8046-04B1D6C02103}"/>
              </a:ext>
            </a:extLst>
          </p:cNvPr>
          <p:cNvSpPr>
            <a:spLocks noGrp="1"/>
          </p:cNvSpPr>
          <p:nvPr>
            <p:ph type="title"/>
          </p:nvPr>
        </p:nvSpPr>
        <p:spPr/>
        <p:txBody>
          <a:bodyPr/>
          <a:lstStyle/>
          <a:p>
            <a:r>
              <a:rPr lang="en-US"/>
              <a:t>LinkedIn Posts Table | DHL Life Sciences &amp; Healthcare - 2 of 15</a:t>
            </a:r>
          </a:p>
        </p:txBody>
      </p:sp>
      <p:graphicFrame>
        <p:nvGraphicFramePr>
          <p:cNvPr id="5" name="Table Placeholder 4">
            <a:extLst>
              <a:ext uri="{FF2B5EF4-FFF2-40B4-BE49-F238E27FC236}">
                <a16:creationId xmlns:a16="http://schemas.microsoft.com/office/drawing/2014/main" id="{B5EB5479-6BDE-4DBE-88CE-D133CD30ABF4}"/>
              </a:ext>
            </a:extLst>
          </p:cNvPr>
          <p:cNvGraphicFramePr>
            <a:graphicFrameLocks noGrp="1"/>
          </p:cNvGraphicFramePr>
          <p:nvPr>
            <p:ph type="tbl" sz="quarter" idx="13"/>
            <p:extLst>
              <p:ext uri="{D42A27DB-BD31-4B8C-83A1-F6EECF244321}">
                <p14:modId xmlns:p14="http://schemas.microsoft.com/office/powerpoint/2010/main" val="2044724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4803409"/>
                    </a:ext>
                  </a:extLst>
                </a:gridCol>
                <a:gridCol w="1234440">
                  <a:extLst>
                    <a:ext uri="{9D8B030D-6E8A-4147-A177-3AD203B41FA5}">
                      <a16:colId xmlns:a16="http://schemas.microsoft.com/office/drawing/2014/main" val="2246692284"/>
                    </a:ext>
                  </a:extLst>
                </a:gridCol>
                <a:gridCol w="576072">
                  <a:extLst>
                    <a:ext uri="{9D8B030D-6E8A-4147-A177-3AD203B41FA5}">
                      <a16:colId xmlns:a16="http://schemas.microsoft.com/office/drawing/2014/main" val="3194928016"/>
                    </a:ext>
                  </a:extLst>
                </a:gridCol>
                <a:gridCol w="576072">
                  <a:extLst>
                    <a:ext uri="{9D8B030D-6E8A-4147-A177-3AD203B41FA5}">
                      <a16:colId xmlns:a16="http://schemas.microsoft.com/office/drawing/2014/main" val="3316036834"/>
                    </a:ext>
                  </a:extLst>
                </a:gridCol>
                <a:gridCol w="576072">
                  <a:extLst>
                    <a:ext uri="{9D8B030D-6E8A-4147-A177-3AD203B41FA5}">
                      <a16:colId xmlns:a16="http://schemas.microsoft.com/office/drawing/2014/main" val="4201016542"/>
                    </a:ext>
                  </a:extLst>
                </a:gridCol>
                <a:gridCol w="576072">
                  <a:extLst>
                    <a:ext uri="{9D8B030D-6E8A-4147-A177-3AD203B41FA5}">
                      <a16:colId xmlns:a16="http://schemas.microsoft.com/office/drawing/2014/main" val="1078754022"/>
                    </a:ext>
                  </a:extLst>
                </a:gridCol>
                <a:gridCol w="576072">
                  <a:extLst>
                    <a:ext uri="{9D8B030D-6E8A-4147-A177-3AD203B41FA5}">
                      <a16:colId xmlns:a16="http://schemas.microsoft.com/office/drawing/2014/main" val="3030828985"/>
                    </a:ext>
                  </a:extLst>
                </a:gridCol>
                <a:gridCol w="576072">
                  <a:extLst>
                    <a:ext uri="{9D8B030D-6E8A-4147-A177-3AD203B41FA5}">
                      <a16:colId xmlns:a16="http://schemas.microsoft.com/office/drawing/2014/main" val="2979465620"/>
                    </a:ext>
                  </a:extLst>
                </a:gridCol>
                <a:gridCol w="576072">
                  <a:extLst>
                    <a:ext uri="{9D8B030D-6E8A-4147-A177-3AD203B41FA5}">
                      <a16:colId xmlns:a16="http://schemas.microsoft.com/office/drawing/2014/main" val="1214454953"/>
                    </a:ext>
                  </a:extLst>
                </a:gridCol>
                <a:gridCol w="576072">
                  <a:extLst>
                    <a:ext uri="{9D8B030D-6E8A-4147-A177-3AD203B41FA5}">
                      <a16:colId xmlns:a16="http://schemas.microsoft.com/office/drawing/2014/main" val="2671384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2368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- 2023-05-03 15:38:25</a:t>
                      </a:r>
                      <a:r>
                        <a:rPr kumimoji="0" lang="en-US" sz="1000" b="0" i="0" u="none" strike="noStrike" kern="1200" cap="none" spc="0" normalizeH="0" baseline="0" noProof="0">
                          <a:ln>
                            <a:noFill/>
                          </a:ln>
                          <a:solidFill>
                            <a:prstClr val="black"/>
                          </a:solidFill>
                          <a:effectLst/>
                          <a:uLnTx/>
                          <a:uFillTx/>
                          <a:latin typeface="Calibri"/>
                          <a:ea typeface="+mn-ea"/>
                          <a:cs typeface="+mn-cs"/>
                        </a:rPr>
                        <a:t>
 From sustainable product design, to electric vehicles, to data-powered carbon reductions: our #EraofSustainableLogistics summit covered all the bases. A huge THANK YOU to all who joined us in Valencia last week - from customers to colleagues to partners - and helped to make it a resounding success!
At DHL, we know that to create deep, lasting change, we need to work together. At the heart of this event, our #DHLSummit brought together the industry and decision makers in #logistics and #sustainability and helped to accelerate collaborations in a number of areas. We look forward to seeing new cooperations and initiatives spring up as a result.
Learn more, here: https://lnkd.in/eXyXGNSg and stay tuned for more updates and insights from the event in the coming weeks.
#WeCare #SustainableLogistics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11.079545454545 %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1215475"/>
                  </a:ext>
                </a:extLst>
              </a:tr>
            </a:tbl>
          </a:graphicData>
        </a:graphic>
      </p:graphicFrame>
      <p:sp>
        <p:nvSpPr>
          <p:cNvPr id="4" name="Text Placeholder 3">
            <a:extLst>
              <a:ext uri="{FF2B5EF4-FFF2-40B4-BE49-F238E27FC236}">
                <a16:creationId xmlns:a16="http://schemas.microsoft.com/office/drawing/2014/main" id="{CB42F29F-1F8F-4B1F-9D39-C2618D96A8B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591548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6C399-0A85-4D71-955E-4A2C3B6929A0}"/>
              </a:ext>
            </a:extLst>
          </p:cNvPr>
          <p:cNvSpPr>
            <a:spLocks noGrp="1"/>
          </p:cNvSpPr>
          <p:nvPr>
            <p:ph type="title"/>
          </p:nvPr>
        </p:nvSpPr>
        <p:spPr/>
        <p:txBody>
          <a:bodyPr/>
          <a:lstStyle/>
          <a:p>
            <a:r>
              <a:rPr lang="en-US"/>
              <a:t>LinkedIn Posts Table | DHL Life Sciences &amp; Healthcare - 3 of 15</a:t>
            </a:r>
          </a:p>
        </p:txBody>
      </p:sp>
      <p:graphicFrame>
        <p:nvGraphicFramePr>
          <p:cNvPr id="5" name="Table Placeholder 4">
            <a:extLst>
              <a:ext uri="{FF2B5EF4-FFF2-40B4-BE49-F238E27FC236}">
                <a16:creationId xmlns:a16="http://schemas.microsoft.com/office/drawing/2014/main" id="{2D62B6FC-631D-4BA5-A8B7-7678C372A718}"/>
              </a:ext>
            </a:extLst>
          </p:cNvPr>
          <p:cNvGraphicFramePr>
            <a:graphicFrameLocks noGrp="1"/>
          </p:cNvGraphicFramePr>
          <p:nvPr>
            <p:ph type="tbl" sz="quarter" idx="13"/>
            <p:extLst>
              <p:ext uri="{D42A27DB-BD31-4B8C-83A1-F6EECF244321}">
                <p14:modId xmlns:p14="http://schemas.microsoft.com/office/powerpoint/2010/main" val="1700041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88670499"/>
                    </a:ext>
                  </a:extLst>
                </a:gridCol>
                <a:gridCol w="1234440">
                  <a:extLst>
                    <a:ext uri="{9D8B030D-6E8A-4147-A177-3AD203B41FA5}">
                      <a16:colId xmlns:a16="http://schemas.microsoft.com/office/drawing/2014/main" val="2024050681"/>
                    </a:ext>
                  </a:extLst>
                </a:gridCol>
                <a:gridCol w="576072">
                  <a:extLst>
                    <a:ext uri="{9D8B030D-6E8A-4147-A177-3AD203B41FA5}">
                      <a16:colId xmlns:a16="http://schemas.microsoft.com/office/drawing/2014/main" val="4235458280"/>
                    </a:ext>
                  </a:extLst>
                </a:gridCol>
                <a:gridCol w="576072">
                  <a:extLst>
                    <a:ext uri="{9D8B030D-6E8A-4147-A177-3AD203B41FA5}">
                      <a16:colId xmlns:a16="http://schemas.microsoft.com/office/drawing/2014/main" val="1948724993"/>
                    </a:ext>
                  </a:extLst>
                </a:gridCol>
                <a:gridCol w="576072">
                  <a:extLst>
                    <a:ext uri="{9D8B030D-6E8A-4147-A177-3AD203B41FA5}">
                      <a16:colId xmlns:a16="http://schemas.microsoft.com/office/drawing/2014/main" val="2704000123"/>
                    </a:ext>
                  </a:extLst>
                </a:gridCol>
                <a:gridCol w="576072">
                  <a:extLst>
                    <a:ext uri="{9D8B030D-6E8A-4147-A177-3AD203B41FA5}">
                      <a16:colId xmlns:a16="http://schemas.microsoft.com/office/drawing/2014/main" val="1801525991"/>
                    </a:ext>
                  </a:extLst>
                </a:gridCol>
                <a:gridCol w="576072">
                  <a:extLst>
                    <a:ext uri="{9D8B030D-6E8A-4147-A177-3AD203B41FA5}">
                      <a16:colId xmlns:a16="http://schemas.microsoft.com/office/drawing/2014/main" val="704360046"/>
                    </a:ext>
                  </a:extLst>
                </a:gridCol>
                <a:gridCol w="576072">
                  <a:extLst>
                    <a:ext uri="{9D8B030D-6E8A-4147-A177-3AD203B41FA5}">
                      <a16:colId xmlns:a16="http://schemas.microsoft.com/office/drawing/2014/main" val="3865302698"/>
                    </a:ext>
                  </a:extLst>
                </a:gridCol>
                <a:gridCol w="576072">
                  <a:extLst>
                    <a:ext uri="{9D8B030D-6E8A-4147-A177-3AD203B41FA5}">
                      <a16:colId xmlns:a16="http://schemas.microsoft.com/office/drawing/2014/main" val="3757907945"/>
                    </a:ext>
                  </a:extLst>
                </a:gridCol>
                <a:gridCol w="576072">
                  <a:extLst>
                    <a:ext uri="{9D8B030D-6E8A-4147-A177-3AD203B41FA5}">
                      <a16:colId xmlns:a16="http://schemas.microsoft.com/office/drawing/2014/main" val="2952298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4976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14:07:58</a:t>
                      </a:r>
                      <a:r>
                        <a:rPr kumimoji="0" lang="en-US" sz="1000" b="0" i="0" u="none" strike="noStrike" kern="1200" cap="none" spc="0" normalizeH="0" baseline="0" noProof="0">
                          <a:ln>
                            <a:noFill/>
                          </a:ln>
                          <a:solidFill>
                            <a:prstClr val="black"/>
                          </a:solidFill>
                          <a:effectLst/>
                          <a:uLnTx/>
                          <a:uFillTx/>
                          <a:latin typeface="Calibri"/>
                          <a:ea typeface="+mn-ea"/>
                          <a:cs typeface="+mn-cs"/>
                        </a:rPr>
                        <a:t>
 It's summit day at the #EraofSustainableLogistics! Our #clinicaltrials team is proud to host visitors at our Vision 2050 Zone in day 2 of our #sustainability mega-event. The team is guiding delegates through 5 megatrends shaping our world today and how logistics will look in 2050, while our DHL Life Sciences &amp; Healthcare President Claudia Roa and VPs Ilhami Arslanoglu and Raphaël Chin-Fo-Sieeuw give customers a tour, discussing how to drive sustainability in life sciences and healthcare supply chains.
Learn more from our team on the ground:
-Thomas Ellmann 
- Harriet Lipinski
- Elizabeth Brown, PMP 
- Mark Cunningham
- Jessica Jarkowsky
- Teuta S. 
- Konni von Sanden and 
- Andreas Schönemann
#WeCare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16.261742792355 %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0106936"/>
                  </a:ext>
                </a:extLst>
              </a:tr>
            </a:tbl>
          </a:graphicData>
        </a:graphic>
      </p:graphicFrame>
      <p:sp>
        <p:nvSpPr>
          <p:cNvPr id="4" name="Text Placeholder 3">
            <a:extLst>
              <a:ext uri="{FF2B5EF4-FFF2-40B4-BE49-F238E27FC236}">
                <a16:creationId xmlns:a16="http://schemas.microsoft.com/office/drawing/2014/main" id="{1041DD47-F49E-42A1-B2F8-37B6EC7EB0B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977558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B44E-D998-4E22-9634-A0D81D182FF9}"/>
              </a:ext>
            </a:extLst>
          </p:cNvPr>
          <p:cNvSpPr>
            <a:spLocks noGrp="1"/>
          </p:cNvSpPr>
          <p:nvPr>
            <p:ph type="title"/>
          </p:nvPr>
        </p:nvSpPr>
        <p:spPr/>
        <p:txBody>
          <a:bodyPr/>
          <a:lstStyle/>
          <a:p>
            <a:r>
              <a:rPr lang="en-US"/>
              <a:t>LinkedIn Posts Table | DHL Life Sciences &amp; Healthcare - 4 of 15</a:t>
            </a:r>
          </a:p>
        </p:txBody>
      </p:sp>
      <p:graphicFrame>
        <p:nvGraphicFramePr>
          <p:cNvPr id="5" name="Table Placeholder 4">
            <a:extLst>
              <a:ext uri="{FF2B5EF4-FFF2-40B4-BE49-F238E27FC236}">
                <a16:creationId xmlns:a16="http://schemas.microsoft.com/office/drawing/2014/main" id="{3F2BA50F-374C-453B-8C30-A3DA12A9C2D4}"/>
              </a:ext>
            </a:extLst>
          </p:cNvPr>
          <p:cNvGraphicFramePr>
            <a:graphicFrameLocks noGrp="1"/>
          </p:cNvGraphicFramePr>
          <p:nvPr>
            <p:ph type="tbl" sz="quarter" idx="13"/>
            <p:extLst>
              <p:ext uri="{D42A27DB-BD31-4B8C-83A1-F6EECF244321}">
                <p14:modId xmlns:p14="http://schemas.microsoft.com/office/powerpoint/2010/main" val="79677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6593332"/>
                    </a:ext>
                  </a:extLst>
                </a:gridCol>
                <a:gridCol w="1234440">
                  <a:extLst>
                    <a:ext uri="{9D8B030D-6E8A-4147-A177-3AD203B41FA5}">
                      <a16:colId xmlns:a16="http://schemas.microsoft.com/office/drawing/2014/main" val="1790188746"/>
                    </a:ext>
                  </a:extLst>
                </a:gridCol>
                <a:gridCol w="576072">
                  <a:extLst>
                    <a:ext uri="{9D8B030D-6E8A-4147-A177-3AD203B41FA5}">
                      <a16:colId xmlns:a16="http://schemas.microsoft.com/office/drawing/2014/main" val="1392210040"/>
                    </a:ext>
                  </a:extLst>
                </a:gridCol>
                <a:gridCol w="576072">
                  <a:extLst>
                    <a:ext uri="{9D8B030D-6E8A-4147-A177-3AD203B41FA5}">
                      <a16:colId xmlns:a16="http://schemas.microsoft.com/office/drawing/2014/main" val="1148231223"/>
                    </a:ext>
                  </a:extLst>
                </a:gridCol>
                <a:gridCol w="576072">
                  <a:extLst>
                    <a:ext uri="{9D8B030D-6E8A-4147-A177-3AD203B41FA5}">
                      <a16:colId xmlns:a16="http://schemas.microsoft.com/office/drawing/2014/main" val="3285575658"/>
                    </a:ext>
                  </a:extLst>
                </a:gridCol>
                <a:gridCol w="576072">
                  <a:extLst>
                    <a:ext uri="{9D8B030D-6E8A-4147-A177-3AD203B41FA5}">
                      <a16:colId xmlns:a16="http://schemas.microsoft.com/office/drawing/2014/main" val="4241030862"/>
                    </a:ext>
                  </a:extLst>
                </a:gridCol>
                <a:gridCol w="576072">
                  <a:extLst>
                    <a:ext uri="{9D8B030D-6E8A-4147-A177-3AD203B41FA5}">
                      <a16:colId xmlns:a16="http://schemas.microsoft.com/office/drawing/2014/main" val="1289325582"/>
                    </a:ext>
                  </a:extLst>
                </a:gridCol>
                <a:gridCol w="576072">
                  <a:extLst>
                    <a:ext uri="{9D8B030D-6E8A-4147-A177-3AD203B41FA5}">
                      <a16:colId xmlns:a16="http://schemas.microsoft.com/office/drawing/2014/main" val="3608860611"/>
                    </a:ext>
                  </a:extLst>
                </a:gridCol>
                <a:gridCol w="576072">
                  <a:extLst>
                    <a:ext uri="{9D8B030D-6E8A-4147-A177-3AD203B41FA5}">
                      <a16:colId xmlns:a16="http://schemas.microsoft.com/office/drawing/2014/main" val="1080277164"/>
                    </a:ext>
                  </a:extLst>
                </a:gridCol>
                <a:gridCol w="576072">
                  <a:extLst>
                    <a:ext uri="{9D8B030D-6E8A-4147-A177-3AD203B41FA5}">
                      <a16:colId xmlns:a16="http://schemas.microsoft.com/office/drawing/2014/main" val="137950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63836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17:58:05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#EraofSustainableLogistics! We're off to an amazing start as our 3-day global #sustainability summit and mega-event kicks off in Valencia, Spain. Our CEO Frank Appel welcomes delegates to the Palau de les Arts Reina Sofía with an inspiring talk on DHL's Go Green foundations and our roadmap to a sustainable future. 
We're hearing from some fantastic speakers today:
- Katja Busch, CCO DHL
- Patricia Espinosa, former Executive Secretary of the United Nations Framework Convention on Climate Change (UN Climate Change), CEO and Founding Partner, onepoint5
- Tobias Meyer, Member of the Board of Management, Deutsche Post und DHL Group
- Josh Steinitz, Head of Corporate Business Development, Amazon
- Tomas Naucler, Senior Partner and Global Leader Sustainability Practice, McKinsey &amp; Company
- Carsten Lützenkirchen, SVP Commercial Operations, DHL Customer Solutions &amp; Innovation
- Andrew Winston, Bestselling Author
Watch this space, and learn more about what's to come over the next few days in our media livestream from this morning: https://www.linkedin.com/events/livestream-dhleraofsustainablel7056178491599273984/
#WeCare #SustainableLogistics #DHLGoGreen #DHLEOSL #DHLSUMMIT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24.414976599064 %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94846609"/>
                  </a:ext>
                </a:extLst>
              </a:tr>
            </a:tbl>
          </a:graphicData>
        </a:graphic>
      </p:graphicFrame>
      <p:sp>
        <p:nvSpPr>
          <p:cNvPr id="4" name="Text Placeholder 3">
            <a:extLst>
              <a:ext uri="{FF2B5EF4-FFF2-40B4-BE49-F238E27FC236}">
                <a16:creationId xmlns:a16="http://schemas.microsoft.com/office/drawing/2014/main" id="{D07361AD-7FF6-4139-B833-C5A40B6D4D16}"/>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830655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D644B-201C-46A9-887C-D892D739A649}"/>
              </a:ext>
            </a:extLst>
          </p:cNvPr>
          <p:cNvSpPr>
            <a:spLocks noGrp="1"/>
          </p:cNvSpPr>
          <p:nvPr>
            <p:ph type="title"/>
          </p:nvPr>
        </p:nvSpPr>
        <p:spPr/>
        <p:txBody>
          <a:bodyPr/>
          <a:lstStyle/>
          <a:p>
            <a:r>
              <a:rPr lang="en-US"/>
              <a:t>LinkedIn Posts Table | DHL Life Sciences &amp; Healthcare - 5 of 15</a:t>
            </a:r>
          </a:p>
        </p:txBody>
      </p:sp>
      <p:graphicFrame>
        <p:nvGraphicFramePr>
          <p:cNvPr id="5" name="Table Placeholder 4">
            <a:extLst>
              <a:ext uri="{FF2B5EF4-FFF2-40B4-BE49-F238E27FC236}">
                <a16:creationId xmlns:a16="http://schemas.microsoft.com/office/drawing/2014/main" id="{8EC9911D-C39D-49D0-9FFE-D4AF607DCB72}"/>
              </a:ext>
            </a:extLst>
          </p:cNvPr>
          <p:cNvGraphicFramePr>
            <a:graphicFrameLocks noGrp="1"/>
          </p:cNvGraphicFramePr>
          <p:nvPr>
            <p:ph type="tbl" sz="quarter" idx="13"/>
            <p:extLst>
              <p:ext uri="{D42A27DB-BD31-4B8C-83A1-F6EECF244321}">
                <p14:modId xmlns:p14="http://schemas.microsoft.com/office/powerpoint/2010/main" val="407512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3226614"/>
                    </a:ext>
                  </a:extLst>
                </a:gridCol>
                <a:gridCol w="1234440">
                  <a:extLst>
                    <a:ext uri="{9D8B030D-6E8A-4147-A177-3AD203B41FA5}">
                      <a16:colId xmlns:a16="http://schemas.microsoft.com/office/drawing/2014/main" val="2029283764"/>
                    </a:ext>
                  </a:extLst>
                </a:gridCol>
                <a:gridCol w="576072">
                  <a:extLst>
                    <a:ext uri="{9D8B030D-6E8A-4147-A177-3AD203B41FA5}">
                      <a16:colId xmlns:a16="http://schemas.microsoft.com/office/drawing/2014/main" val="3480526571"/>
                    </a:ext>
                  </a:extLst>
                </a:gridCol>
                <a:gridCol w="576072">
                  <a:extLst>
                    <a:ext uri="{9D8B030D-6E8A-4147-A177-3AD203B41FA5}">
                      <a16:colId xmlns:a16="http://schemas.microsoft.com/office/drawing/2014/main" val="2134899084"/>
                    </a:ext>
                  </a:extLst>
                </a:gridCol>
                <a:gridCol w="576072">
                  <a:extLst>
                    <a:ext uri="{9D8B030D-6E8A-4147-A177-3AD203B41FA5}">
                      <a16:colId xmlns:a16="http://schemas.microsoft.com/office/drawing/2014/main" val="305695449"/>
                    </a:ext>
                  </a:extLst>
                </a:gridCol>
                <a:gridCol w="576072">
                  <a:extLst>
                    <a:ext uri="{9D8B030D-6E8A-4147-A177-3AD203B41FA5}">
                      <a16:colId xmlns:a16="http://schemas.microsoft.com/office/drawing/2014/main" val="3738989869"/>
                    </a:ext>
                  </a:extLst>
                </a:gridCol>
                <a:gridCol w="576072">
                  <a:extLst>
                    <a:ext uri="{9D8B030D-6E8A-4147-A177-3AD203B41FA5}">
                      <a16:colId xmlns:a16="http://schemas.microsoft.com/office/drawing/2014/main" val="387058088"/>
                    </a:ext>
                  </a:extLst>
                </a:gridCol>
                <a:gridCol w="576072">
                  <a:extLst>
                    <a:ext uri="{9D8B030D-6E8A-4147-A177-3AD203B41FA5}">
                      <a16:colId xmlns:a16="http://schemas.microsoft.com/office/drawing/2014/main" val="3875417171"/>
                    </a:ext>
                  </a:extLst>
                </a:gridCol>
                <a:gridCol w="576072">
                  <a:extLst>
                    <a:ext uri="{9D8B030D-6E8A-4147-A177-3AD203B41FA5}">
                      <a16:colId xmlns:a16="http://schemas.microsoft.com/office/drawing/2014/main" val="1839191468"/>
                    </a:ext>
                  </a:extLst>
                </a:gridCol>
                <a:gridCol w="576072">
                  <a:extLst>
                    <a:ext uri="{9D8B030D-6E8A-4147-A177-3AD203B41FA5}">
                      <a16:colId xmlns:a16="http://schemas.microsoft.com/office/drawing/2014/main" val="1996905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2647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- 2023-04-22 12:00:47</a:t>
                      </a:r>
                      <a:r>
                        <a:rPr kumimoji="0" lang="en-US" sz="1000" b="0" i="0" u="none" strike="noStrike" kern="1200" cap="none" spc="0" normalizeH="0" baseline="0" noProof="0">
                          <a:ln>
                            <a:noFill/>
                          </a:ln>
                          <a:solidFill>
                            <a:prstClr val="black"/>
                          </a:solidFill>
                          <a:effectLst/>
                          <a:uLnTx/>
                          <a:uFillTx/>
                          <a:latin typeface="Calibri"/>
                          <a:ea typeface="+mn-ea"/>
                          <a:cs typeface="+mn-cs"/>
                        </a:rPr>
                        <a:t>
 Happy #EarthDay! At DHL, we know that sustainable supply chain practices are no longer an option - but will increasingly become a license to operate.
That's why in a just a few days, we'll be hosting the #EraofSustainableLogistics - a #logistics #sustainability mega-event to jump-start sustainable action across all sectors.
We'll explore what steps can your company can take to deepen its commitment to #sustainability. For a sneak preview, check out cutting-edge research from our #Logistics Trend Radar 6.0's review of environmental sustainability trends. Read more on #DHLDelivered, here: https://okt.to/UQf2nu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4.0438656614119 %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5646555"/>
                  </a:ext>
                </a:extLst>
              </a:tr>
            </a:tbl>
          </a:graphicData>
        </a:graphic>
      </p:graphicFrame>
      <p:sp>
        <p:nvSpPr>
          <p:cNvPr id="4" name="Text Placeholder 3">
            <a:extLst>
              <a:ext uri="{FF2B5EF4-FFF2-40B4-BE49-F238E27FC236}">
                <a16:creationId xmlns:a16="http://schemas.microsoft.com/office/drawing/2014/main" id="{3ECD07C3-18A8-47FD-B60A-59680EF0B121}"/>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041207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02836-F651-44C0-81F4-1603B273E90C}"/>
              </a:ext>
            </a:extLst>
          </p:cNvPr>
          <p:cNvSpPr>
            <a:spLocks noGrp="1"/>
          </p:cNvSpPr>
          <p:nvPr>
            <p:ph type="title"/>
          </p:nvPr>
        </p:nvSpPr>
        <p:spPr/>
        <p:txBody>
          <a:bodyPr/>
          <a:lstStyle/>
          <a:p>
            <a:r>
              <a:rPr lang="en-US"/>
              <a:t>LinkedIn Posts Table | DHL Life Sciences &amp; Healthcare - 6 of 15</a:t>
            </a:r>
          </a:p>
        </p:txBody>
      </p:sp>
      <p:graphicFrame>
        <p:nvGraphicFramePr>
          <p:cNvPr id="5" name="Table Placeholder 4">
            <a:extLst>
              <a:ext uri="{FF2B5EF4-FFF2-40B4-BE49-F238E27FC236}">
                <a16:creationId xmlns:a16="http://schemas.microsoft.com/office/drawing/2014/main" id="{F8F69701-1429-476B-87E1-CCB0C200238E}"/>
              </a:ext>
            </a:extLst>
          </p:cNvPr>
          <p:cNvGraphicFramePr>
            <a:graphicFrameLocks noGrp="1"/>
          </p:cNvGraphicFramePr>
          <p:nvPr>
            <p:ph type="tbl" sz="quarter" idx="13"/>
            <p:extLst>
              <p:ext uri="{D42A27DB-BD31-4B8C-83A1-F6EECF244321}">
                <p14:modId xmlns:p14="http://schemas.microsoft.com/office/powerpoint/2010/main" val="35034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3842024"/>
                    </a:ext>
                  </a:extLst>
                </a:gridCol>
                <a:gridCol w="1234440">
                  <a:extLst>
                    <a:ext uri="{9D8B030D-6E8A-4147-A177-3AD203B41FA5}">
                      <a16:colId xmlns:a16="http://schemas.microsoft.com/office/drawing/2014/main" val="83803372"/>
                    </a:ext>
                  </a:extLst>
                </a:gridCol>
                <a:gridCol w="576072">
                  <a:extLst>
                    <a:ext uri="{9D8B030D-6E8A-4147-A177-3AD203B41FA5}">
                      <a16:colId xmlns:a16="http://schemas.microsoft.com/office/drawing/2014/main" val="4055823066"/>
                    </a:ext>
                  </a:extLst>
                </a:gridCol>
                <a:gridCol w="576072">
                  <a:extLst>
                    <a:ext uri="{9D8B030D-6E8A-4147-A177-3AD203B41FA5}">
                      <a16:colId xmlns:a16="http://schemas.microsoft.com/office/drawing/2014/main" val="1951500194"/>
                    </a:ext>
                  </a:extLst>
                </a:gridCol>
                <a:gridCol w="576072">
                  <a:extLst>
                    <a:ext uri="{9D8B030D-6E8A-4147-A177-3AD203B41FA5}">
                      <a16:colId xmlns:a16="http://schemas.microsoft.com/office/drawing/2014/main" val="2516457039"/>
                    </a:ext>
                  </a:extLst>
                </a:gridCol>
                <a:gridCol w="576072">
                  <a:extLst>
                    <a:ext uri="{9D8B030D-6E8A-4147-A177-3AD203B41FA5}">
                      <a16:colId xmlns:a16="http://schemas.microsoft.com/office/drawing/2014/main" val="2052381233"/>
                    </a:ext>
                  </a:extLst>
                </a:gridCol>
                <a:gridCol w="576072">
                  <a:extLst>
                    <a:ext uri="{9D8B030D-6E8A-4147-A177-3AD203B41FA5}">
                      <a16:colId xmlns:a16="http://schemas.microsoft.com/office/drawing/2014/main" val="3341744830"/>
                    </a:ext>
                  </a:extLst>
                </a:gridCol>
                <a:gridCol w="576072">
                  <a:extLst>
                    <a:ext uri="{9D8B030D-6E8A-4147-A177-3AD203B41FA5}">
                      <a16:colId xmlns:a16="http://schemas.microsoft.com/office/drawing/2014/main" val="3229608385"/>
                    </a:ext>
                  </a:extLst>
                </a:gridCol>
                <a:gridCol w="576072">
                  <a:extLst>
                    <a:ext uri="{9D8B030D-6E8A-4147-A177-3AD203B41FA5}">
                      <a16:colId xmlns:a16="http://schemas.microsoft.com/office/drawing/2014/main" val="1384583589"/>
                    </a:ext>
                  </a:extLst>
                </a:gridCol>
                <a:gridCol w="576072">
                  <a:extLst>
                    <a:ext uri="{9D8B030D-6E8A-4147-A177-3AD203B41FA5}">
                      <a16:colId xmlns:a16="http://schemas.microsoft.com/office/drawing/2014/main" val="1980101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0467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- 2023-04-20 09:26:16</a:t>
                      </a:r>
                      <a:r>
                        <a:rPr kumimoji="0" lang="en-US" sz="1000" b="0" i="0" u="none" strike="noStrike" kern="1200" cap="none" spc="0" normalizeH="0" baseline="0" noProof="0">
                          <a:ln>
                            <a:noFill/>
                          </a:ln>
                          <a:solidFill>
                            <a:prstClr val="black"/>
                          </a:solidFill>
                          <a:effectLst/>
                          <a:uLnTx/>
                          <a:uFillTx/>
                          <a:latin typeface="Calibri"/>
                          <a:ea typeface="+mn-ea"/>
                          <a:cs typeface="+mn-cs"/>
                        </a:rPr>
                        <a:t>
 The Era of Sustainable Logistics is dawning! Attend our global summit and discuss challenges, share knowledge, and explore solutions with professionals like yourself. How can sustainable logistics improve your supply chain and make it easier for you to deliver a greener tomorrow? 
Join us at the #EraOfSustainableLogistics Global Summit in Valencia, Spain, from 25 to 27 April! Full info, here: https://okt.to/ydXhjH 
#WeCare #sustainability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4.0580948312687 %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extLst>
                  <a:ext uri="{0D108BD9-81ED-4DB2-BD59-A6C34878D82A}">
                    <a16:rowId xmlns:a16="http://schemas.microsoft.com/office/drawing/2014/main" val="1773886052"/>
                  </a:ext>
                </a:extLst>
              </a:tr>
            </a:tbl>
          </a:graphicData>
        </a:graphic>
      </p:graphicFrame>
      <p:sp>
        <p:nvSpPr>
          <p:cNvPr id="4" name="Text Placeholder 3">
            <a:extLst>
              <a:ext uri="{FF2B5EF4-FFF2-40B4-BE49-F238E27FC236}">
                <a16:creationId xmlns:a16="http://schemas.microsoft.com/office/drawing/2014/main" id="{15776872-DAE5-42D0-951D-028E596BAEE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889443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D4F10-6F56-4149-9494-52AA67AA11FE}"/>
              </a:ext>
            </a:extLst>
          </p:cNvPr>
          <p:cNvSpPr>
            <a:spLocks noGrp="1"/>
          </p:cNvSpPr>
          <p:nvPr>
            <p:ph type="title"/>
          </p:nvPr>
        </p:nvSpPr>
        <p:spPr/>
        <p:txBody>
          <a:bodyPr/>
          <a:lstStyle/>
          <a:p>
            <a:r>
              <a:rPr lang="en-US"/>
              <a:t>LinkedIn Posts Table | DHL Life Sciences &amp; Healthcare - 7 of 15</a:t>
            </a:r>
          </a:p>
        </p:txBody>
      </p:sp>
      <p:graphicFrame>
        <p:nvGraphicFramePr>
          <p:cNvPr id="5" name="Table Placeholder 4">
            <a:extLst>
              <a:ext uri="{FF2B5EF4-FFF2-40B4-BE49-F238E27FC236}">
                <a16:creationId xmlns:a16="http://schemas.microsoft.com/office/drawing/2014/main" id="{8FD1F069-EDE3-4B19-BEB2-A329310C78FD}"/>
              </a:ext>
            </a:extLst>
          </p:cNvPr>
          <p:cNvGraphicFramePr>
            <a:graphicFrameLocks noGrp="1"/>
          </p:cNvGraphicFramePr>
          <p:nvPr>
            <p:ph type="tbl" sz="quarter" idx="13"/>
            <p:extLst>
              <p:ext uri="{D42A27DB-BD31-4B8C-83A1-F6EECF244321}">
                <p14:modId xmlns:p14="http://schemas.microsoft.com/office/powerpoint/2010/main" val="230026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52275172"/>
                    </a:ext>
                  </a:extLst>
                </a:gridCol>
                <a:gridCol w="1234440">
                  <a:extLst>
                    <a:ext uri="{9D8B030D-6E8A-4147-A177-3AD203B41FA5}">
                      <a16:colId xmlns:a16="http://schemas.microsoft.com/office/drawing/2014/main" val="2279062378"/>
                    </a:ext>
                  </a:extLst>
                </a:gridCol>
                <a:gridCol w="576072">
                  <a:extLst>
                    <a:ext uri="{9D8B030D-6E8A-4147-A177-3AD203B41FA5}">
                      <a16:colId xmlns:a16="http://schemas.microsoft.com/office/drawing/2014/main" val="1181967610"/>
                    </a:ext>
                  </a:extLst>
                </a:gridCol>
                <a:gridCol w="576072">
                  <a:extLst>
                    <a:ext uri="{9D8B030D-6E8A-4147-A177-3AD203B41FA5}">
                      <a16:colId xmlns:a16="http://schemas.microsoft.com/office/drawing/2014/main" val="1133407740"/>
                    </a:ext>
                  </a:extLst>
                </a:gridCol>
                <a:gridCol w="576072">
                  <a:extLst>
                    <a:ext uri="{9D8B030D-6E8A-4147-A177-3AD203B41FA5}">
                      <a16:colId xmlns:a16="http://schemas.microsoft.com/office/drawing/2014/main" val="152045722"/>
                    </a:ext>
                  </a:extLst>
                </a:gridCol>
                <a:gridCol w="576072">
                  <a:extLst>
                    <a:ext uri="{9D8B030D-6E8A-4147-A177-3AD203B41FA5}">
                      <a16:colId xmlns:a16="http://schemas.microsoft.com/office/drawing/2014/main" val="2500161851"/>
                    </a:ext>
                  </a:extLst>
                </a:gridCol>
                <a:gridCol w="576072">
                  <a:extLst>
                    <a:ext uri="{9D8B030D-6E8A-4147-A177-3AD203B41FA5}">
                      <a16:colId xmlns:a16="http://schemas.microsoft.com/office/drawing/2014/main" val="2561953897"/>
                    </a:ext>
                  </a:extLst>
                </a:gridCol>
                <a:gridCol w="576072">
                  <a:extLst>
                    <a:ext uri="{9D8B030D-6E8A-4147-A177-3AD203B41FA5}">
                      <a16:colId xmlns:a16="http://schemas.microsoft.com/office/drawing/2014/main" val="2359462215"/>
                    </a:ext>
                  </a:extLst>
                </a:gridCol>
                <a:gridCol w="576072">
                  <a:extLst>
                    <a:ext uri="{9D8B030D-6E8A-4147-A177-3AD203B41FA5}">
                      <a16:colId xmlns:a16="http://schemas.microsoft.com/office/drawing/2014/main" val="2032294448"/>
                    </a:ext>
                  </a:extLst>
                </a:gridCol>
                <a:gridCol w="576072">
                  <a:extLst>
                    <a:ext uri="{9D8B030D-6E8A-4147-A177-3AD203B41FA5}">
                      <a16:colId xmlns:a16="http://schemas.microsoft.com/office/drawing/2014/main" val="3309460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95360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- 2023-04-17 11:46:16</a:t>
                      </a:r>
                      <a:r>
                        <a:rPr kumimoji="0" lang="en-US" sz="1000" b="0" i="0" u="none" strike="noStrike" kern="1200" cap="none" spc="0" normalizeH="0" baseline="0" noProof="0">
                          <a:ln>
                            <a:noFill/>
                          </a:ln>
                          <a:solidFill>
                            <a:prstClr val="black"/>
                          </a:solidFill>
                          <a:effectLst/>
                          <a:uLnTx/>
                          <a:uFillTx/>
                          <a:latin typeface="Calibri"/>
                          <a:ea typeface="+mn-ea"/>
                          <a:cs typeface="+mn-cs"/>
                        </a:rPr>
                        <a:t>
 Bring on the Era of Sustainable Logistics! Join us from 25 to 27 April in Valencia, Spain, for an exclusive event exploring all aspects of #sustainability in #logistics. Learn more here: https://okt.to/IeL1KA 
#EraOfSustainableLogistics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4.224537037037 %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extLst>
                  <a:ext uri="{0D108BD9-81ED-4DB2-BD59-A6C34878D82A}">
                    <a16:rowId xmlns:a16="http://schemas.microsoft.com/office/drawing/2014/main" val="2556958443"/>
                  </a:ext>
                </a:extLst>
              </a:tr>
            </a:tbl>
          </a:graphicData>
        </a:graphic>
      </p:graphicFrame>
      <p:sp>
        <p:nvSpPr>
          <p:cNvPr id="4" name="Text Placeholder 3">
            <a:extLst>
              <a:ext uri="{FF2B5EF4-FFF2-40B4-BE49-F238E27FC236}">
                <a16:creationId xmlns:a16="http://schemas.microsoft.com/office/drawing/2014/main" id="{BF13B4EF-0D27-4945-871F-F9C6ADE9010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228271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12CA-2F9E-4454-97C0-AD09517241BB}"/>
              </a:ext>
            </a:extLst>
          </p:cNvPr>
          <p:cNvSpPr>
            <a:spLocks noGrp="1"/>
          </p:cNvSpPr>
          <p:nvPr>
            <p:ph type="title"/>
          </p:nvPr>
        </p:nvSpPr>
        <p:spPr/>
        <p:txBody>
          <a:bodyPr/>
          <a:lstStyle/>
          <a:p>
            <a:r>
              <a:rPr lang="en-US"/>
              <a:t>LinkedIn Posts Table | DHL Life Sciences &amp; Healthcare - 8 of 15</a:t>
            </a:r>
          </a:p>
        </p:txBody>
      </p:sp>
      <p:graphicFrame>
        <p:nvGraphicFramePr>
          <p:cNvPr id="5" name="Table Placeholder 4">
            <a:extLst>
              <a:ext uri="{FF2B5EF4-FFF2-40B4-BE49-F238E27FC236}">
                <a16:creationId xmlns:a16="http://schemas.microsoft.com/office/drawing/2014/main" id="{A5E2A8B4-F912-4695-BE45-7E8F7D02CBE5}"/>
              </a:ext>
            </a:extLst>
          </p:cNvPr>
          <p:cNvGraphicFramePr>
            <a:graphicFrameLocks noGrp="1"/>
          </p:cNvGraphicFramePr>
          <p:nvPr>
            <p:ph type="tbl" sz="quarter" idx="13"/>
            <p:extLst>
              <p:ext uri="{D42A27DB-BD31-4B8C-83A1-F6EECF244321}">
                <p14:modId xmlns:p14="http://schemas.microsoft.com/office/powerpoint/2010/main" val="343717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0832001"/>
                    </a:ext>
                  </a:extLst>
                </a:gridCol>
                <a:gridCol w="1234440">
                  <a:extLst>
                    <a:ext uri="{9D8B030D-6E8A-4147-A177-3AD203B41FA5}">
                      <a16:colId xmlns:a16="http://schemas.microsoft.com/office/drawing/2014/main" val="1245850800"/>
                    </a:ext>
                  </a:extLst>
                </a:gridCol>
                <a:gridCol w="576072">
                  <a:extLst>
                    <a:ext uri="{9D8B030D-6E8A-4147-A177-3AD203B41FA5}">
                      <a16:colId xmlns:a16="http://schemas.microsoft.com/office/drawing/2014/main" val="4151360436"/>
                    </a:ext>
                  </a:extLst>
                </a:gridCol>
                <a:gridCol w="576072">
                  <a:extLst>
                    <a:ext uri="{9D8B030D-6E8A-4147-A177-3AD203B41FA5}">
                      <a16:colId xmlns:a16="http://schemas.microsoft.com/office/drawing/2014/main" val="1187380490"/>
                    </a:ext>
                  </a:extLst>
                </a:gridCol>
                <a:gridCol w="576072">
                  <a:extLst>
                    <a:ext uri="{9D8B030D-6E8A-4147-A177-3AD203B41FA5}">
                      <a16:colId xmlns:a16="http://schemas.microsoft.com/office/drawing/2014/main" val="1270525782"/>
                    </a:ext>
                  </a:extLst>
                </a:gridCol>
                <a:gridCol w="576072">
                  <a:extLst>
                    <a:ext uri="{9D8B030D-6E8A-4147-A177-3AD203B41FA5}">
                      <a16:colId xmlns:a16="http://schemas.microsoft.com/office/drawing/2014/main" val="375826056"/>
                    </a:ext>
                  </a:extLst>
                </a:gridCol>
                <a:gridCol w="576072">
                  <a:extLst>
                    <a:ext uri="{9D8B030D-6E8A-4147-A177-3AD203B41FA5}">
                      <a16:colId xmlns:a16="http://schemas.microsoft.com/office/drawing/2014/main" val="1622934663"/>
                    </a:ext>
                  </a:extLst>
                </a:gridCol>
                <a:gridCol w="576072">
                  <a:extLst>
                    <a:ext uri="{9D8B030D-6E8A-4147-A177-3AD203B41FA5}">
                      <a16:colId xmlns:a16="http://schemas.microsoft.com/office/drawing/2014/main" val="2190969154"/>
                    </a:ext>
                  </a:extLst>
                </a:gridCol>
                <a:gridCol w="576072">
                  <a:extLst>
                    <a:ext uri="{9D8B030D-6E8A-4147-A177-3AD203B41FA5}">
                      <a16:colId xmlns:a16="http://schemas.microsoft.com/office/drawing/2014/main" val="1760241044"/>
                    </a:ext>
                  </a:extLst>
                </a:gridCol>
                <a:gridCol w="576072">
                  <a:extLst>
                    <a:ext uri="{9D8B030D-6E8A-4147-A177-3AD203B41FA5}">
                      <a16:colId xmlns:a16="http://schemas.microsoft.com/office/drawing/2014/main" val="2507393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6417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- 2023-04-06 12:05:20</a:t>
                      </a:r>
                      <a:r>
                        <a:rPr kumimoji="0" lang="en-US" sz="1000" b="0" i="0" u="none" strike="noStrike" kern="1200" cap="none" spc="0" normalizeH="0" baseline="0" noProof="0">
                          <a:ln>
                            <a:noFill/>
                          </a:ln>
                          <a:solidFill>
                            <a:prstClr val="black"/>
                          </a:solidFill>
                          <a:effectLst/>
                          <a:uLnTx/>
                          <a:uFillTx/>
                          <a:latin typeface="Calibri"/>
                          <a:ea typeface="+mn-ea"/>
                          <a:cs typeface="+mn-cs"/>
                        </a:rPr>
                        <a:t>
 Collaboration is key to ensuring a successful, sustainable future in the life sciences and healthcare sector - and #logistics will play a central role. Join our CEO Frank Appel and an exclusive group of thought leaders, decision-makers and policy-makers at our #EraofSustainableLogistics Global Summit this April 25-27 in Valencia, Spain, where we'll collaborate on developing a powerful, collective response to the climate emergency.
Packed with masterclasses, workshops, and inspirational keynotes, you’ll encounter everything from sustainable Governance, to Strategy, to Leadership, with 7 interactive zones to explore. 
Ready to secure a sustainable future? Visit our website to request your personal invitation. https://okt.to/6fGrAn 
#WeCare #sustainability #SustainableLogistics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5.5848261327713 %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extLst>
                  <a:ext uri="{0D108BD9-81ED-4DB2-BD59-A6C34878D82A}">
                    <a16:rowId xmlns:a16="http://schemas.microsoft.com/office/drawing/2014/main" val="390171486"/>
                  </a:ext>
                </a:extLst>
              </a:tr>
            </a:tbl>
          </a:graphicData>
        </a:graphic>
      </p:graphicFrame>
      <p:sp>
        <p:nvSpPr>
          <p:cNvPr id="4" name="Text Placeholder 3">
            <a:extLst>
              <a:ext uri="{FF2B5EF4-FFF2-40B4-BE49-F238E27FC236}">
                <a16:creationId xmlns:a16="http://schemas.microsoft.com/office/drawing/2014/main" id="{FDFB6AC5-F41E-4F97-B0F4-AA9350B35F41}"/>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926204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A2F3C-471C-40C7-BEF9-24ABF991AEB5}"/>
              </a:ext>
            </a:extLst>
          </p:cNvPr>
          <p:cNvSpPr>
            <a:spLocks noGrp="1"/>
          </p:cNvSpPr>
          <p:nvPr>
            <p:ph type="title"/>
          </p:nvPr>
        </p:nvSpPr>
        <p:spPr/>
        <p:txBody>
          <a:bodyPr/>
          <a:lstStyle/>
          <a:p>
            <a:r>
              <a:rPr lang="en-US"/>
              <a:t>LinkedIn Posts Table | DHL Life Sciences &amp; Healthcare - 9 of 15</a:t>
            </a:r>
          </a:p>
        </p:txBody>
      </p:sp>
      <p:graphicFrame>
        <p:nvGraphicFramePr>
          <p:cNvPr id="5" name="Table Placeholder 4">
            <a:extLst>
              <a:ext uri="{FF2B5EF4-FFF2-40B4-BE49-F238E27FC236}">
                <a16:creationId xmlns:a16="http://schemas.microsoft.com/office/drawing/2014/main" id="{FBBEE555-534F-4641-B57D-269E2E9A00E9}"/>
              </a:ext>
            </a:extLst>
          </p:cNvPr>
          <p:cNvGraphicFramePr>
            <a:graphicFrameLocks noGrp="1"/>
          </p:cNvGraphicFramePr>
          <p:nvPr>
            <p:ph type="tbl" sz="quarter" idx="13"/>
            <p:extLst>
              <p:ext uri="{D42A27DB-BD31-4B8C-83A1-F6EECF244321}">
                <p14:modId xmlns:p14="http://schemas.microsoft.com/office/powerpoint/2010/main" val="847705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0184442"/>
                    </a:ext>
                  </a:extLst>
                </a:gridCol>
                <a:gridCol w="1234440">
                  <a:extLst>
                    <a:ext uri="{9D8B030D-6E8A-4147-A177-3AD203B41FA5}">
                      <a16:colId xmlns:a16="http://schemas.microsoft.com/office/drawing/2014/main" val="3256695485"/>
                    </a:ext>
                  </a:extLst>
                </a:gridCol>
                <a:gridCol w="576072">
                  <a:extLst>
                    <a:ext uri="{9D8B030D-6E8A-4147-A177-3AD203B41FA5}">
                      <a16:colId xmlns:a16="http://schemas.microsoft.com/office/drawing/2014/main" val="3445008978"/>
                    </a:ext>
                  </a:extLst>
                </a:gridCol>
                <a:gridCol w="576072">
                  <a:extLst>
                    <a:ext uri="{9D8B030D-6E8A-4147-A177-3AD203B41FA5}">
                      <a16:colId xmlns:a16="http://schemas.microsoft.com/office/drawing/2014/main" val="1133841927"/>
                    </a:ext>
                  </a:extLst>
                </a:gridCol>
                <a:gridCol w="576072">
                  <a:extLst>
                    <a:ext uri="{9D8B030D-6E8A-4147-A177-3AD203B41FA5}">
                      <a16:colId xmlns:a16="http://schemas.microsoft.com/office/drawing/2014/main" val="1101010790"/>
                    </a:ext>
                  </a:extLst>
                </a:gridCol>
                <a:gridCol w="576072">
                  <a:extLst>
                    <a:ext uri="{9D8B030D-6E8A-4147-A177-3AD203B41FA5}">
                      <a16:colId xmlns:a16="http://schemas.microsoft.com/office/drawing/2014/main" val="2912434296"/>
                    </a:ext>
                  </a:extLst>
                </a:gridCol>
                <a:gridCol w="576072">
                  <a:extLst>
                    <a:ext uri="{9D8B030D-6E8A-4147-A177-3AD203B41FA5}">
                      <a16:colId xmlns:a16="http://schemas.microsoft.com/office/drawing/2014/main" val="2679551504"/>
                    </a:ext>
                  </a:extLst>
                </a:gridCol>
                <a:gridCol w="576072">
                  <a:extLst>
                    <a:ext uri="{9D8B030D-6E8A-4147-A177-3AD203B41FA5}">
                      <a16:colId xmlns:a16="http://schemas.microsoft.com/office/drawing/2014/main" val="2278931619"/>
                    </a:ext>
                  </a:extLst>
                </a:gridCol>
                <a:gridCol w="576072">
                  <a:extLst>
                    <a:ext uri="{9D8B030D-6E8A-4147-A177-3AD203B41FA5}">
                      <a16:colId xmlns:a16="http://schemas.microsoft.com/office/drawing/2014/main" val="3989464365"/>
                    </a:ext>
                  </a:extLst>
                </a:gridCol>
                <a:gridCol w="576072">
                  <a:extLst>
                    <a:ext uri="{9D8B030D-6E8A-4147-A177-3AD203B41FA5}">
                      <a16:colId xmlns:a16="http://schemas.microsoft.com/office/drawing/2014/main" val="83599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4228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- 2023-04-03 13:17:37</a:t>
                      </a:r>
                      <a:r>
                        <a:rPr kumimoji="0" lang="en-US" sz="1000" b="0" i="0" u="none" strike="noStrike" kern="1200" cap="none" spc="0" normalizeH="0" baseline="0" noProof="0">
                          <a:ln>
                            <a:noFill/>
                          </a:ln>
                          <a:solidFill>
                            <a:prstClr val="black"/>
                          </a:solidFill>
                          <a:effectLst/>
                          <a:uLnTx/>
                          <a:uFillTx/>
                          <a:latin typeface="Calibri"/>
                          <a:ea typeface="+mn-ea"/>
                          <a:cs typeface="+mn-cs"/>
                        </a:rPr>
                        <a:t>
 The life sciences and healthcare sector is all too familiar with exacting standards and #reporting. We know that strict adherence to standards builds trust among our clients - and their patients, and we bring the same dedication to navigating #ESG governance. How will you strengthen your ESG compliance? And how is #ESGreporting currently evolving?
Navigating ESG governance is just one topic we'll cover at our #EraofSustainableLogistics Global Summit April 25 – 27 in Valencia, Spain. 
Packed with masterclasses, workshops, and inspirational keynotes, you’ll encounter everything from carbon accountancy to carbon reduction incentive programs. And in addition to sustainable Governance, you’ll also find another 7 interactive zones to explore. 
Ready to secure a sustainable future? Visit our website to request your personal invitation. https://okt.to/Vht7Px 
#WeCare #ESRS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3.2006245120999 %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extLst>
                  <a:ext uri="{0D108BD9-81ED-4DB2-BD59-A6C34878D82A}">
                    <a16:rowId xmlns:a16="http://schemas.microsoft.com/office/drawing/2014/main" val="2824943634"/>
                  </a:ext>
                </a:extLst>
              </a:tr>
            </a:tbl>
          </a:graphicData>
        </a:graphic>
      </p:graphicFrame>
      <p:sp>
        <p:nvSpPr>
          <p:cNvPr id="4" name="Text Placeholder 3">
            <a:extLst>
              <a:ext uri="{FF2B5EF4-FFF2-40B4-BE49-F238E27FC236}">
                <a16:creationId xmlns:a16="http://schemas.microsoft.com/office/drawing/2014/main" id="{83286999-80E4-47BB-9AC3-D0A99A4B2A8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465124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EE0B-64BE-4E8C-BF90-00A385CB0F3B}"/>
              </a:ext>
            </a:extLst>
          </p:cNvPr>
          <p:cNvSpPr>
            <a:spLocks noGrp="1"/>
          </p:cNvSpPr>
          <p:nvPr>
            <p:ph type="title"/>
          </p:nvPr>
        </p:nvSpPr>
        <p:spPr/>
        <p:txBody>
          <a:bodyPr/>
          <a:lstStyle/>
          <a:p>
            <a:r>
              <a:rPr lang="en-US"/>
              <a:t>LinkedIn Posts Table | DHL Life Sciences &amp; Healthcare - 10 of 15</a:t>
            </a:r>
          </a:p>
        </p:txBody>
      </p:sp>
      <p:graphicFrame>
        <p:nvGraphicFramePr>
          <p:cNvPr id="5" name="Table Placeholder 4">
            <a:extLst>
              <a:ext uri="{FF2B5EF4-FFF2-40B4-BE49-F238E27FC236}">
                <a16:creationId xmlns:a16="http://schemas.microsoft.com/office/drawing/2014/main" id="{67696E70-0D1D-413B-8420-15FBA1BA02E0}"/>
              </a:ext>
            </a:extLst>
          </p:cNvPr>
          <p:cNvGraphicFramePr>
            <a:graphicFrameLocks noGrp="1"/>
          </p:cNvGraphicFramePr>
          <p:nvPr>
            <p:ph type="tbl" sz="quarter" idx="13"/>
            <p:extLst>
              <p:ext uri="{D42A27DB-BD31-4B8C-83A1-F6EECF244321}">
                <p14:modId xmlns:p14="http://schemas.microsoft.com/office/powerpoint/2010/main" val="3563555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5766745"/>
                    </a:ext>
                  </a:extLst>
                </a:gridCol>
                <a:gridCol w="1234440">
                  <a:extLst>
                    <a:ext uri="{9D8B030D-6E8A-4147-A177-3AD203B41FA5}">
                      <a16:colId xmlns:a16="http://schemas.microsoft.com/office/drawing/2014/main" val="3151413706"/>
                    </a:ext>
                  </a:extLst>
                </a:gridCol>
                <a:gridCol w="576072">
                  <a:extLst>
                    <a:ext uri="{9D8B030D-6E8A-4147-A177-3AD203B41FA5}">
                      <a16:colId xmlns:a16="http://schemas.microsoft.com/office/drawing/2014/main" val="447777206"/>
                    </a:ext>
                  </a:extLst>
                </a:gridCol>
                <a:gridCol w="576072">
                  <a:extLst>
                    <a:ext uri="{9D8B030D-6E8A-4147-A177-3AD203B41FA5}">
                      <a16:colId xmlns:a16="http://schemas.microsoft.com/office/drawing/2014/main" val="2770929461"/>
                    </a:ext>
                  </a:extLst>
                </a:gridCol>
                <a:gridCol w="576072">
                  <a:extLst>
                    <a:ext uri="{9D8B030D-6E8A-4147-A177-3AD203B41FA5}">
                      <a16:colId xmlns:a16="http://schemas.microsoft.com/office/drawing/2014/main" val="1922714944"/>
                    </a:ext>
                  </a:extLst>
                </a:gridCol>
                <a:gridCol w="576072">
                  <a:extLst>
                    <a:ext uri="{9D8B030D-6E8A-4147-A177-3AD203B41FA5}">
                      <a16:colId xmlns:a16="http://schemas.microsoft.com/office/drawing/2014/main" val="2614051282"/>
                    </a:ext>
                  </a:extLst>
                </a:gridCol>
                <a:gridCol w="576072">
                  <a:extLst>
                    <a:ext uri="{9D8B030D-6E8A-4147-A177-3AD203B41FA5}">
                      <a16:colId xmlns:a16="http://schemas.microsoft.com/office/drawing/2014/main" val="805708775"/>
                    </a:ext>
                  </a:extLst>
                </a:gridCol>
                <a:gridCol w="576072">
                  <a:extLst>
                    <a:ext uri="{9D8B030D-6E8A-4147-A177-3AD203B41FA5}">
                      <a16:colId xmlns:a16="http://schemas.microsoft.com/office/drawing/2014/main" val="1001355216"/>
                    </a:ext>
                  </a:extLst>
                </a:gridCol>
                <a:gridCol w="576072">
                  <a:extLst>
                    <a:ext uri="{9D8B030D-6E8A-4147-A177-3AD203B41FA5}">
                      <a16:colId xmlns:a16="http://schemas.microsoft.com/office/drawing/2014/main" val="726633432"/>
                    </a:ext>
                  </a:extLst>
                </a:gridCol>
                <a:gridCol w="576072">
                  <a:extLst>
                    <a:ext uri="{9D8B030D-6E8A-4147-A177-3AD203B41FA5}">
                      <a16:colId xmlns:a16="http://schemas.microsoft.com/office/drawing/2014/main" val="1103096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3248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- 2023-03-27 10:27:02</a:t>
                      </a:r>
                      <a:r>
                        <a:rPr kumimoji="0" lang="en-US" sz="1000" b="0" i="0" u="none" strike="noStrike" kern="1200" cap="none" spc="0" normalizeH="0" baseline="0" noProof="0">
                          <a:ln>
                            <a:noFill/>
                          </a:ln>
                          <a:solidFill>
                            <a:prstClr val="black"/>
                          </a:solidFill>
                          <a:effectLst/>
                          <a:uLnTx/>
                          <a:uFillTx/>
                          <a:latin typeface="Calibri"/>
                          <a:ea typeface="+mn-ea"/>
                          <a:cs typeface="+mn-cs"/>
                        </a:rPr>
                        <a:t>
 Digitally supported supply chains help bridge the gap to real-world sustainable impact. For the life sciences and #healthcare industry, #digitalization means better visibility: from real-time tracking of sensitive, temperature-controlled shipments, to full transparency and data generation across your logistics activities that enable high-value, data-driven optimization.
Want to make the most of it? From cloud technology to blockchain, learn more at our #EraofSustainableLogistics Global Summit April 25 – 27 in Valencia, Spain. You don’t even need to be a techie to understand it all.
Packed with masterclasses, workshops and inspirational keynotes, Digitalization is just one of the zones. You’ll find 7 other zones covering everything from Decarbonization to Business Strategy. 
Ready to future-proof your supply chain? Visit our website to request your personal invitation today: https://okt.to/0rw47U 
#WeCare #SupplyChainManagement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3.9245283018868 %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extLst>
                  <a:ext uri="{0D108BD9-81ED-4DB2-BD59-A6C34878D82A}">
                    <a16:rowId xmlns:a16="http://schemas.microsoft.com/office/drawing/2014/main" val="474880252"/>
                  </a:ext>
                </a:extLst>
              </a:tr>
            </a:tbl>
          </a:graphicData>
        </a:graphic>
      </p:graphicFrame>
      <p:sp>
        <p:nvSpPr>
          <p:cNvPr id="4" name="Text Placeholder 3">
            <a:extLst>
              <a:ext uri="{FF2B5EF4-FFF2-40B4-BE49-F238E27FC236}">
                <a16:creationId xmlns:a16="http://schemas.microsoft.com/office/drawing/2014/main" id="{C53A6120-DA8D-4F1F-BAFB-DC77F4A23BE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11003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8626A-1393-4DF9-A492-40BCF7D2B086}"/>
              </a:ext>
            </a:extLst>
          </p:cNvPr>
          <p:cNvSpPr>
            <a:spLocks noGrp="1"/>
          </p:cNvSpPr>
          <p:nvPr>
            <p:ph type="title"/>
          </p:nvPr>
        </p:nvSpPr>
        <p:spPr/>
        <p:txBody>
          <a:bodyPr/>
          <a:lstStyle/>
          <a:p>
            <a:r>
              <a:rPr lang="en-US"/>
              <a:t>LinkedIn Posts Table | DHL Life Sciences &amp; Healthcare - 11 of 15</a:t>
            </a:r>
          </a:p>
        </p:txBody>
      </p:sp>
      <p:graphicFrame>
        <p:nvGraphicFramePr>
          <p:cNvPr id="5" name="Table Placeholder 4">
            <a:extLst>
              <a:ext uri="{FF2B5EF4-FFF2-40B4-BE49-F238E27FC236}">
                <a16:creationId xmlns:a16="http://schemas.microsoft.com/office/drawing/2014/main" id="{C341F4BE-7CAB-4240-80E0-0BC635A3B48A}"/>
              </a:ext>
            </a:extLst>
          </p:cNvPr>
          <p:cNvGraphicFramePr>
            <a:graphicFrameLocks noGrp="1"/>
          </p:cNvGraphicFramePr>
          <p:nvPr>
            <p:ph type="tbl" sz="quarter" idx="13"/>
            <p:extLst>
              <p:ext uri="{D42A27DB-BD31-4B8C-83A1-F6EECF244321}">
                <p14:modId xmlns:p14="http://schemas.microsoft.com/office/powerpoint/2010/main" val="2523177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93567193"/>
                    </a:ext>
                  </a:extLst>
                </a:gridCol>
                <a:gridCol w="1234440">
                  <a:extLst>
                    <a:ext uri="{9D8B030D-6E8A-4147-A177-3AD203B41FA5}">
                      <a16:colId xmlns:a16="http://schemas.microsoft.com/office/drawing/2014/main" val="402958846"/>
                    </a:ext>
                  </a:extLst>
                </a:gridCol>
                <a:gridCol w="576072">
                  <a:extLst>
                    <a:ext uri="{9D8B030D-6E8A-4147-A177-3AD203B41FA5}">
                      <a16:colId xmlns:a16="http://schemas.microsoft.com/office/drawing/2014/main" val="685104651"/>
                    </a:ext>
                  </a:extLst>
                </a:gridCol>
                <a:gridCol w="576072">
                  <a:extLst>
                    <a:ext uri="{9D8B030D-6E8A-4147-A177-3AD203B41FA5}">
                      <a16:colId xmlns:a16="http://schemas.microsoft.com/office/drawing/2014/main" val="283247282"/>
                    </a:ext>
                  </a:extLst>
                </a:gridCol>
                <a:gridCol w="576072">
                  <a:extLst>
                    <a:ext uri="{9D8B030D-6E8A-4147-A177-3AD203B41FA5}">
                      <a16:colId xmlns:a16="http://schemas.microsoft.com/office/drawing/2014/main" val="941017501"/>
                    </a:ext>
                  </a:extLst>
                </a:gridCol>
                <a:gridCol w="576072">
                  <a:extLst>
                    <a:ext uri="{9D8B030D-6E8A-4147-A177-3AD203B41FA5}">
                      <a16:colId xmlns:a16="http://schemas.microsoft.com/office/drawing/2014/main" val="3923726161"/>
                    </a:ext>
                  </a:extLst>
                </a:gridCol>
                <a:gridCol w="576072">
                  <a:extLst>
                    <a:ext uri="{9D8B030D-6E8A-4147-A177-3AD203B41FA5}">
                      <a16:colId xmlns:a16="http://schemas.microsoft.com/office/drawing/2014/main" val="1032246782"/>
                    </a:ext>
                  </a:extLst>
                </a:gridCol>
                <a:gridCol w="576072">
                  <a:extLst>
                    <a:ext uri="{9D8B030D-6E8A-4147-A177-3AD203B41FA5}">
                      <a16:colId xmlns:a16="http://schemas.microsoft.com/office/drawing/2014/main" val="3748184145"/>
                    </a:ext>
                  </a:extLst>
                </a:gridCol>
                <a:gridCol w="576072">
                  <a:extLst>
                    <a:ext uri="{9D8B030D-6E8A-4147-A177-3AD203B41FA5}">
                      <a16:colId xmlns:a16="http://schemas.microsoft.com/office/drawing/2014/main" val="2199067258"/>
                    </a:ext>
                  </a:extLst>
                </a:gridCol>
                <a:gridCol w="576072">
                  <a:extLst>
                    <a:ext uri="{9D8B030D-6E8A-4147-A177-3AD203B41FA5}">
                      <a16:colId xmlns:a16="http://schemas.microsoft.com/office/drawing/2014/main" val="96493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4046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- 2023-03-22 10:02:14</a:t>
                      </a:r>
                      <a:r>
                        <a:rPr kumimoji="0" lang="en-US" sz="1000" b="0" i="0" u="none" strike="noStrike" kern="1200" cap="none" spc="0" normalizeH="0" baseline="0" noProof="0">
                          <a:ln>
                            <a:noFill/>
                          </a:ln>
                          <a:solidFill>
                            <a:prstClr val="black"/>
                          </a:solidFill>
                          <a:effectLst/>
                          <a:uLnTx/>
                          <a:uFillTx/>
                          <a:latin typeface="Calibri"/>
                          <a:ea typeface="+mn-ea"/>
                          <a:cs typeface="+mn-cs"/>
                        </a:rPr>
                        <a:t>
 What does the #CircularEconomy mean for life sciences and #healthcare logistics? With innovations in packaging, temperature-controlled transportation is becoming more sustainable - and is helping to eliminate waste. Can we go further up the chain and completely design-out waste in the early stages of product development?
From cutting carbon, to regulation and governance - we’ll be exploring all these areas and more at our #EraofSustainableLogistics Global Summit April 25 – 27 in Valencia, Spain.
Ready to secure a sustainable future? Visit our website to request your personal invitation. https://okt.to/wqbN5G
#WeCare #sustainability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3.0130293159609 %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extLst>
                  <a:ext uri="{0D108BD9-81ED-4DB2-BD59-A6C34878D82A}">
                    <a16:rowId xmlns:a16="http://schemas.microsoft.com/office/drawing/2014/main" val="1241787415"/>
                  </a:ext>
                </a:extLst>
              </a:tr>
            </a:tbl>
          </a:graphicData>
        </a:graphic>
      </p:graphicFrame>
      <p:sp>
        <p:nvSpPr>
          <p:cNvPr id="4" name="Text Placeholder 3">
            <a:extLst>
              <a:ext uri="{FF2B5EF4-FFF2-40B4-BE49-F238E27FC236}">
                <a16:creationId xmlns:a16="http://schemas.microsoft.com/office/drawing/2014/main" id="{0D25F372-C87C-41BA-8C76-C6A766617C77}"/>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849955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F05DF-C7E7-49C0-AFC4-FE12F307C092}"/>
              </a:ext>
            </a:extLst>
          </p:cNvPr>
          <p:cNvSpPr>
            <a:spLocks noGrp="1"/>
          </p:cNvSpPr>
          <p:nvPr>
            <p:ph type="title"/>
          </p:nvPr>
        </p:nvSpPr>
        <p:spPr/>
        <p:txBody>
          <a:bodyPr/>
          <a:lstStyle/>
          <a:p>
            <a:r>
              <a:rPr lang="en-US"/>
              <a:t>LinkedIn Posts Table | DHL Life Sciences &amp; Healthcare - 12 of 15</a:t>
            </a:r>
          </a:p>
        </p:txBody>
      </p:sp>
      <p:graphicFrame>
        <p:nvGraphicFramePr>
          <p:cNvPr id="5" name="Table Placeholder 4">
            <a:extLst>
              <a:ext uri="{FF2B5EF4-FFF2-40B4-BE49-F238E27FC236}">
                <a16:creationId xmlns:a16="http://schemas.microsoft.com/office/drawing/2014/main" id="{6B1D5491-5C6D-41A8-8385-73B207272776}"/>
              </a:ext>
            </a:extLst>
          </p:cNvPr>
          <p:cNvGraphicFramePr>
            <a:graphicFrameLocks noGrp="1"/>
          </p:cNvGraphicFramePr>
          <p:nvPr>
            <p:ph type="tbl" sz="quarter" idx="13"/>
            <p:extLst>
              <p:ext uri="{D42A27DB-BD31-4B8C-83A1-F6EECF244321}">
                <p14:modId xmlns:p14="http://schemas.microsoft.com/office/powerpoint/2010/main" val="3637363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64816190"/>
                    </a:ext>
                  </a:extLst>
                </a:gridCol>
                <a:gridCol w="1234440">
                  <a:extLst>
                    <a:ext uri="{9D8B030D-6E8A-4147-A177-3AD203B41FA5}">
                      <a16:colId xmlns:a16="http://schemas.microsoft.com/office/drawing/2014/main" val="1191164780"/>
                    </a:ext>
                  </a:extLst>
                </a:gridCol>
                <a:gridCol w="576072">
                  <a:extLst>
                    <a:ext uri="{9D8B030D-6E8A-4147-A177-3AD203B41FA5}">
                      <a16:colId xmlns:a16="http://schemas.microsoft.com/office/drawing/2014/main" val="3671151396"/>
                    </a:ext>
                  </a:extLst>
                </a:gridCol>
                <a:gridCol w="576072">
                  <a:extLst>
                    <a:ext uri="{9D8B030D-6E8A-4147-A177-3AD203B41FA5}">
                      <a16:colId xmlns:a16="http://schemas.microsoft.com/office/drawing/2014/main" val="3546915167"/>
                    </a:ext>
                  </a:extLst>
                </a:gridCol>
                <a:gridCol w="576072">
                  <a:extLst>
                    <a:ext uri="{9D8B030D-6E8A-4147-A177-3AD203B41FA5}">
                      <a16:colId xmlns:a16="http://schemas.microsoft.com/office/drawing/2014/main" val="3022873325"/>
                    </a:ext>
                  </a:extLst>
                </a:gridCol>
                <a:gridCol w="576072">
                  <a:extLst>
                    <a:ext uri="{9D8B030D-6E8A-4147-A177-3AD203B41FA5}">
                      <a16:colId xmlns:a16="http://schemas.microsoft.com/office/drawing/2014/main" val="1613279293"/>
                    </a:ext>
                  </a:extLst>
                </a:gridCol>
                <a:gridCol w="576072">
                  <a:extLst>
                    <a:ext uri="{9D8B030D-6E8A-4147-A177-3AD203B41FA5}">
                      <a16:colId xmlns:a16="http://schemas.microsoft.com/office/drawing/2014/main" val="234916586"/>
                    </a:ext>
                  </a:extLst>
                </a:gridCol>
                <a:gridCol w="576072">
                  <a:extLst>
                    <a:ext uri="{9D8B030D-6E8A-4147-A177-3AD203B41FA5}">
                      <a16:colId xmlns:a16="http://schemas.microsoft.com/office/drawing/2014/main" val="2977876141"/>
                    </a:ext>
                  </a:extLst>
                </a:gridCol>
                <a:gridCol w="576072">
                  <a:extLst>
                    <a:ext uri="{9D8B030D-6E8A-4147-A177-3AD203B41FA5}">
                      <a16:colId xmlns:a16="http://schemas.microsoft.com/office/drawing/2014/main" val="4151861"/>
                    </a:ext>
                  </a:extLst>
                </a:gridCol>
                <a:gridCol w="576072">
                  <a:extLst>
                    <a:ext uri="{9D8B030D-6E8A-4147-A177-3AD203B41FA5}">
                      <a16:colId xmlns:a16="http://schemas.microsoft.com/office/drawing/2014/main" val="166935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0123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- 2023-03-16 13:30:46</a:t>
                      </a:r>
                      <a:r>
                        <a:rPr kumimoji="0" lang="en-US" sz="1000" b="0" i="0" u="none" strike="noStrike" kern="1200" cap="none" spc="0" normalizeH="0" baseline="0" noProof="0">
                          <a:ln>
                            <a:noFill/>
                          </a:ln>
                          <a:solidFill>
                            <a:prstClr val="black"/>
                          </a:solidFill>
                          <a:effectLst/>
                          <a:uLnTx/>
                          <a:uFillTx/>
                          <a:latin typeface="Calibri"/>
                          <a:ea typeface="+mn-ea"/>
                          <a:cs typeface="+mn-cs"/>
                        </a:rPr>
                        <a:t>
 How do you create a #sustainability mindset as a leader in the life sciences and #healthcare sector? How do you turn your sustainability strategy into a value driver for your business?
From sustainable packaging for life sciences cold chains, to reducing carbon emissions for #pharmaceuticals supply chains: we’ll be discussing all these questions and so much more at our #EraofSustainableLogistics Global Summit April 25 - 27 in Valencia, Spain. 
Packed with masterclasses, workshops, and inspirational keynotes, if your organization is committed to sustainability – you really should be there. As well as discussing Sustainability and People – there are 7 other zones to explore, covering everything from Decarbonization to Digitalization. 
Ready to secure a sustainable future? Visit our website to request your personal invitation. https://okt.to/dHZWXN  
#WeCare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4.646017699115 %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extLst>
                  <a:ext uri="{0D108BD9-81ED-4DB2-BD59-A6C34878D82A}">
                    <a16:rowId xmlns:a16="http://schemas.microsoft.com/office/drawing/2014/main" val="533871175"/>
                  </a:ext>
                </a:extLst>
              </a:tr>
            </a:tbl>
          </a:graphicData>
        </a:graphic>
      </p:graphicFrame>
      <p:sp>
        <p:nvSpPr>
          <p:cNvPr id="4" name="Text Placeholder 3">
            <a:extLst>
              <a:ext uri="{FF2B5EF4-FFF2-40B4-BE49-F238E27FC236}">
                <a16:creationId xmlns:a16="http://schemas.microsoft.com/office/drawing/2014/main" id="{700F3291-1341-420B-9B9F-FBD9E06CBA8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991362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75DA1-E503-47A7-987E-0CB3E0EAD224}"/>
              </a:ext>
            </a:extLst>
          </p:cNvPr>
          <p:cNvSpPr>
            <a:spLocks noGrp="1"/>
          </p:cNvSpPr>
          <p:nvPr>
            <p:ph type="title"/>
          </p:nvPr>
        </p:nvSpPr>
        <p:spPr/>
        <p:txBody>
          <a:bodyPr/>
          <a:lstStyle/>
          <a:p>
            <a:r>
              <a:rPr lang="en-US"/>
              <a:t>LinkedIn Posts Table | DHL Life Sciences &amp; Healthcare - 13 of 15</a:t>
            </a:r>
          </a:p>
        </p:txBody>
      </p:sp>
      <p:graphicFrame>
        <p:nvGraphicFramePr>
          <p:cNvPr id="5" name="Table Placeholder 4">
            <a:extLst>
              <a:ext uri="{FF2B5EF4-FFF2-40B4-BE49-F238E27FC236}">
                <a16:creationId xmlns:a16="http://schemas.microsoft.com/office/drawing/2014/main" id="{DBDF0D69-40BB-4D3F-A4CE-D5F8F57FEADF}"/>
              </a:ext>
            </a:extLst>
          </p:cNvPr>
          <p:cNvGraphicFramePr>
            <a:graphicFrameLocks noGrp="1"/>
          </p:cNvGraphicFramePr>
          <p:nvPr>
            <p:ph type="tbl" sz="quarter" idx="13"/>
            <p:extLst>
              <p:ext uri="{D42A27DB-BD31-4B8C-83A1-F6EECF244321}">
                <p14:modId xmlns:p14="http://schemas.microsoft.com/office/powerpoint/2010/main" val="358796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5570946"/>
                    </a:ext>
                  </a:extLst>
                </a:gridCol>
                <a:gridCol w="1234440">
                  <a:extLst>
                    <a:ext uri="{9D8B030D-6E8A-4147-A177-3AD203B41FA5}">
                      <a16:colId xmlns:a16="http://schemas.microsoft.com/office/drawing/2014/main" val="1151761876"/>
                    </a:ext>
                  </a:extLst>
                </a:gridCol>
                <a:gridCol w="576072">
                  <a:extLst>
                    <a:ext uri="{9D8B030D-6E8A-4147-A177-3AD203B41FA5}">
                      <a16:colId xmlns:a16="http://schemas.microsoft.com/office/drawing/2014/main" val="1851555722"/>
                    </a:ext>
                  </a:extLst>
                </a:gridCol>
                <a:gridCol w="576072">
                  <a:extLst>
                    <a:ext uri="{9D8B030D-6E8A-4147-A177-3AD203B41FA5}">
                      <a16:colId xmlns:a16="http://schemas.microsoft.com/office/drawing/2014/main" val="2556484256"/>
                    </a:ext>
                  </a:extLst>
                </a:gridCol>
                <a:gridCol w="576072">
                  <a:extLst>
                    <a:ext uri="{9D8B030D-6E8A-4147-A177-3AD203B41FA5}">
                      <a16:colId xmlns:a16="http://schemas.microsoft.com/office/drawing/2014/main" val="2807530403"/>
                    </a:ext>
                  </a:extLst>
                </a:gridCol>
                <a:gridCol w="576072">
                  <a:extLst>
                    <a:ext uri="{9D8B030D-6E8A-4147-A177-3AD203B41FA5}">
                      <a16:colId xmlns:a16="http://schemas.microsoft.com/office/drawing/2014/main" val="2983945557"/>
                    </a:ext>
                  </a:extLst>
                </a:gridCol>
                <a:gridCol w="576072">
                  <a:extLst>
                    <a:ext uri="{9D8B030D-6E8A-4147-A177-3AD203B41FA5}">
                      <a16:colId xmlns:a16="http://schemas.microsoft.com/office/drawing/2014/main" val="1730356138"/>
                    </a:ext>
                  </a:extLst>
                </a:gridCol>
                <a:gridCol w="576072">
                  <a:extLst>
                    <a:ext uri="{9D8B030D-6E8A-4147-A177-3AD203B41FA5}">
                      <a16:colId xmlns:a16="http://schemas.microsoft.com/office/drawing/2014/main" val="3766986880"/>
                    </a:ext>
                  </a:extLst>
                </a:gridCol>
                <a:gridCol w="576072">
                  <a:extLst>
                    <a:ext uri="{9D8B030D-6E8A-4147-A177-3AD203B41FA5}">
                      <a16:colId xmlns:a16="http://schemas.microsoft.com/office/drawing/2014/main" val="2531817195"/>
                    </a:ext>
                  </a:extLst>
                </a:gridCol>
                <a:gridCol w="576072">
                  <a:extLst>
                    <a:ext uri="{9D8B030D-6E8A-4147-A177-3AD203B41FA5}">
                      <a16:colId xmlns:a16="http://schemas.microsoft.com/office/drawing/2014/main" val="1948137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1049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- 2023-03-10 09:49:19</a:t>
                      </a:r>
                      <a:r>
                        <a:rPr kumimoji="0" lang="en-US" sz="1000" b="0" i="0" u="none" strike="noStrike" kern="1200" cap="none" spc="0" normalizeH="0" baseline="0" noProof="0">
                          <a:ln>
                            <a:noFill/>
                          </a:ln>
                          <a:solidFill>
                            <a:prstClr val="black"/>
                          </a:solidFill>
                          <a:effectLst/>
                          <a:uLnTx/>
                          <a:uFillTx/>
                          <a:latin typeface="Calibri"/>
                          <a:ea typeface="+mn-ea"/>
                          <a:cs typeface="+mn-cs"/>
                        </a:rPr>
                        <a:t>
 Are you ready to reduce carbon emissions in your life sciences &amp; healthcare supply chain? Without decarbonizing logistics, most companies won’t hit net zero. But, a 40-50% reduction in emissions by 2030 IS possible - and can benefit human health, the health of the planet, and help your company reach its #sustainability goals.  
Find out how at our #EraofSustainableLogistics Global Summit April 25 - 27 in Valencia, Spain. 
Packed with masterclasses, workshops, and inspirational keynotes, you really should be there. With 8 individual zones dedicated to sustainability – from Business Strategy to Governance – it could literally change the way you see your business. 
Ready to secure a sustainable future? Visit our website to request your personal invitation. https://lnkd.in/eXyXGNSg 
#wecare #sustainablelogistics #decarbonization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5.1329622758194 %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extLst>
                  <a:ext uri="{0D108BD9-81ED-4DB2-BD59-A6C34878D82A}">
                    <a16:rowId xmlns:a16="http://schemas.microsoft.com/office/drawing/2014/main" val="2896158878"/>
                  </a:ext>
                </a:extLst>
              </a:tr>
            </a:tbl>
          </a:graphicData>
        </a:graphic>
      </p:graphicFrame>
      <p:sp>
        <p:nvSpPr>
          <p:cNvPr id="4" name="Text Placeholder 3">
            <a:extLst>
              <a:ext uri="{FF2B5EF4-FFF2-40B4-BE49-F238E27FC236}">
                <a16:creationId xmlns:a16="http://schemas.microsoft.com/office/drawing/2014/main" id="{AAA2A980-1B7A-4CBD-B772-20CE2E533EE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025177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5FBFB-F4E7-42F9-A24B-80F7335BCC71}"/>
              </a:ext>
            </a:extLst>
          </p:cNvPr>
          <p:cNvSpPr>
            <a:spLocks noGrp="1"/>
          </p:cNvSpPr>
          <p:nvPr>
            <p:ph type="title"/>
          </p:nvPr>
        </p:nvSpPr>
        <p:spPr/>
        <p:txBody>
          <a:bodyPr/>
          <a:lstStyle/>
          <a:p>
            <a:r>
              <a:rPr lang="en-US"/>
              <a:t>LinkedIn Posts Table | DHL Life Sciences &amp; Healthcare - 14 of 15</a:t>
            </a:r>
          </a:p>
        </p:txBody>
      </p:sp>
      <p:graphicFrame>
        <p:nvGraphicFramePr>
          <p:cNvPr id="5" name="Table Placeholder 4">
            <a:extLst>
              <a:ext uri="{FF2B5EF4-FFF2-40B4-BE49-F238E27FC236}">
                <a16:creationId xmlns:a16="http://schemas.microsoft.com/office/drawing/2014/main" id="{A11802AA-EBC8-4ED7-AB28-971722F15FED}"/>
              </a:ext>
            </a:extLst>
          </p:cNvPr>
          <p:cNvGraphicFramePr>
            <a:graphicFrameLocks noGrp="1"/>
          </p:cNvGraphicFramePr>
          <p:nvPr>
            <p:ph type="tbl" sz="quarter" idx="13"/>
            <p:extLst>
              <p:ext uri="{D42A27DB-BD31-4B8C-83A1-F6EECF244321}">
                <p14:modId xmlns:p14="http://schemas.microsoft.com/office/powerpoint/2010/main" val="406922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2253480"/>
                    </a:ext>
                  </a:extLst>
                </a:gridCol>
                <a:gridCol w="1234440">
                  <a:extLst>
                    <a:ext uri="{9D8B030D-6E8A-4147-A177-3AD203B41FA5}">
                      <a16:colId xmlns:a16="http://schemas.microsoft.com/office/drawing/2014/main" val="897292326"/>
                    </a:ext>
                  </a:extLst>
                </a:gridCol>
                <a:gridCol w="576072">
                  <a:extLst>
                    <a:ext uri="{9D8B030D-6E8A-4147-A177-3AD203B41FA5}">
                      <a16:colId xmlns:a16="http://schemas.microsoft.com/office/drawing/2014/main" val="1995104427"/>
                    </a:ext>
                  </a:extLst>
                </a:gridCol>
                <a:gridCol w="576072">
                  <a:extLst>
                    <a:ext uri="{9D8B030D-6E8A-4147-A177-3AD203B41FA5}">
                      <a16:colId xmlns:a16="http://schemas.microsoft.com/office/drawing/2014/main" val="83509710"/>
                    </a:ext>
                  </a:extLst>
                </a:gridCol>
                <a:gridCol w="576072">
                  <a:extLst>
                    <a:ext uri="{9D8B030D-6E8A-4147-A177-3AD203B41FA5}">
                      <a16:colId xmlns:a16="http://schemas.microsoft.com/office/drawing/2014/main" val="785218535"/>
                    </a:ext>
                  </a:extLst>
                </a:gridCol>
                <a:gridCol w="576072">
                  <a:extLst>
                    <a:ext uri="{9D8B030D-6E8A-4147-A177-3AD203B41FA5}">
                      <a16:colId xmlns:a16="http://schemas.microsoft.com/office/drawing/2014/main" val="4092839763"/>
                    </a:ext>
                  </a:extLst>
                </a:gridCol>
                <a:gridCol w="576072">
                  <a:extLst>
                    <a:ext uri="{9D8B030D-6E8A-4147-A177-3AD203B41FA5}">
                      <a16:colId xmlns:a16="http://schemas.microsoft.com/office/drawing/2014/main" val="1168920296"/>
                    </a:ext>
                  </a:extLst>
                </a:gridCol>
                <a:gridCol w="576072">
                  <a:extLst>
                    <a:ext uri="{9D8B030D-6E8A-4147-A177-3AD203B41FA5}">
                      <a16:colId xmlns:a16="http://schemas.microsoft.com/office/drawing/2014/main" val="113156519"/>
                    </a:ext>
                  </a:extLst>
                </a:gridCol>
                <a:gridCol w="576072">
                  <a:extLst>
                    <a:ext uri="{9D8B030D-6E8A-4147-A177-3AD203B41FA5}">
                      <a16:colId xmlns:a16="http://schemas.microsoft.com/office/drawing/2014/main" val="2346113788"/>
                    </a:ext>
                  </a:extLst>
                </a:gridCol>
                <a:gridCol w="576072">
                  <a:extLst>
                    <a:ext uri="{9D8B030D-6E8A-4147-A177-3AD203B41FA5}">
                      <a16:colId xmlns:a16="http://schemas.microsoft.com/office/drawing/2014/main" val="30921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962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- 2023-03-03 10:01:44</a:t>
                      </a:r>
                      <a:r>
                        <a:rPr kumimoji="0" lang="en-US" sz="1000" b="0" i="0" u="none" strike="noStrike" kern="1200" cap="none" spc="0" normalizeH="0" baseline="0" noProof="0">
                          <a:ln>
                            <a:noFill/>
                          </a:ln>
                          <a:solidFill>
                            <a:prstClr val="black"/>
                          </a:solidFill>
                          <a:effectLst/>
                          <a:uLnTx/>
                          <a:uFillTx/>
                          <a:latin typeface="Calibri"/>
                          <a:ea typeface="+mn-ea"/>
                          <a:cs typeface="+mn-cs"/>
                        </a:rPr>
                        <a:t>
 The Life Sciences and Healthcare sector is rapidly evolving, driven by factors such as an aging population, population growth in cities, changing social dynamics, and resource scarcity. As we look towards the future, the sector will be shaped by new economic centers of gravity, the effects of climate change, and massive technological advances.
Despite these changes, one thing will always remain constant 30 years into the future: the #patient. At the core of everything we do in healthcare, the patient remains our focus and priority.
Our #EraofSustainableLogistics Global Summit April 25 – 27 in Valencia, Spain, will bring together experts and thought leaders with talks and discussions on supply chain resiliency, global connectedness, how advanced analytics supports sustainable logistics, and the future of cities and urban logistics. The Vision 2050 zone will outline our future – and how we can continue connecting people and improving lives.
Request your personal invitation : https://okt.to/eud8SY
#wecare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5.4323223177909 %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extLst>
                  <a:ext uri="{0D108BD9-81ED-4DB2-BD59-A6C34878D82A}">
                    <a16:rowId xmlns:a16="http://schemas.microsoft.com/office/drawing/2014/main" val="3220785518"/>
                  </a:ext>
                </a:extLst>
              </a:tr>
            </a:tbl>
          </a:graphicData>
        </a:graphic>
      </p:graphicFrame>
      <p:sp>
        <p:nvSpPr>
          <p:cNvPr id="4" name="Text Placeholder 3">
            <a:extLst>
              <a:ext uri="{FF2B5EF4-FFF2-40B4-BE49-F238E27FC236}">
                <a16:creationId xmlns:a16="http://schemas.microsoft.com/office/drawing/2014/main" id="{2101FAA1-EF3A-4A15-8104-8FE5AB3C305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00118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13B38-D679-4DA6-B189-E189B247FF12}"/>
              </a:ext>
            </a:extLst>
          </p:cNvPr>
          <p:cNvSpPr>
            <a:spLocks noGrp="1"/>
          </p:cNvSpPr>
          <p:nvPr>
            <p:ph type="title"/>
          </p:nvPr>
        </p:nvSpPr>
        <p:spPr/>
        <p:txBody>
          <a:bodyPr/>
          <a:lstStyle/>
          <a:p>
            <a:r>
              <a:rPr lang="en-US"/>
              <a:t>LinkedIn Posts Table | DHL Life Sciences &amp; Healthcare - 15 of 15</a:t>
            </a:r>
          </a:p>
        </p:txBody>
      </p:sp>
      <p:graphicFrame>
        <p:nvGraphicFramePr>
          <p:cNvPr id="5" name="Table Placeholder 4">
            <a:extLst>
              <a:ext uri="{FF2B5EF4-FFF2-40B4-BE49-F238E27FC236}">
                <a16:creationId xmlns:a16="http://schemas.microsoft.com/office/drawing/2014/main" id="{F5B2A1D4-204A-458C-810E-BB9E05F63A4D}"/>
              </a:ext>
            </a:extLst>
          </p:cNvPr>
          <p:cNvGraphicFramePr>
            <a:graphicFrameLocks noGrp="1"/>
          </p:cNvGraphicFramePr>
          <p:nvPr>
            <p:ph type="tbl" sz="quarter" idx="13"/>
            <p:extLst>
              <p:ext uri="{D42A27DB-BD31-4B8C-83A1-F6EECF244321}">
                <p14:modId xmlns:p14="http://schemas.microsoft.com/office/powerpoint/2010/main" val="23697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89852538"/>
                    </a:ext>
                  </a:extLst>
                </a:gridCol>
                <a:gridCol w="1234440">
                  <a:extLst>
                    <a:ext uri="{9D8B030D-6E8A-4147-A177-3AD203B41FA5}">
                      <a16:colId xmlns:a16="http://schemas.microsoft.com/office/drawing/2014/main" val="2306696679"/>
                    </a:ext>
                  </a:extLst>
                </a:gridCol>
                <a:gridCol w="576072">
                  <a:extLst>
                    <a:ext uri="{9D8B030D-6E8A-4147-A177-3AD203B41FA5}">
                      <a16:colId xmlns:a16="http://schemas.microsoft.com/office/drawing/2014/main" val="662251212"/>
                    </a:ext>
                  </a:extLst>
                </a:gridCol>
                <a:gridCol w="576072">
                  <a:extLst>
                    <a:ext uri="{9D8B030D-6E8A-4147-A177-3AD203B41FA5}">
                      <a16:colId xmlns:a16="http://schemas.microsoft.com/office/drawing/2014/main" val="128381238"/>
                    </a:ext>
                  </a:extLst>
                </a:gridCol>
                <a:gridCol w="576072">
                  <a:extLst>
                    <a:ext uri="{9D8B030D-6E8A-4147-A177-3AD203B41FA5}">
                      <a16:colId xmlns:a16="http://schemas.microsoft.com/office/drawing/2014/main" val="1620129332"/>
                    </a:ext>
                  </a:extLst>
                </a:gridCol>
                <a:gridCol w="576072">
                  <a:extLst>
                    <a:ext uri="{9D8B030D-6E8A-4147-A177-3AD203B41FA5}">
                      <a16:colId xmlns:a16="http://schemas.microsoft.com/office/drawing/2014/main" val="1175680818"/>
                    </a:ext>
                  </a:extLst>
                </a:gridCol>
                <a:gridCol w="576072">
                  <a:extLst>
                    <a:ext uri="{9D8B030D-6E8A-4147-A177-3AD203B41FA5}">
                      <a16:colId xmlns:a16="http://schemas.microsoft.com/office/drawing/2014/main" val="449569513"/>
                    </a:ext>
                  </a:extLst>
                </a:gridCol>
                <a:gridCol w="576072">
                  <a:extLst>
                    <a:ext uri="{9D8B030D-6E8A-4147-A177-3AD203B41FA5}">
                      <a16:colId xmlns:a16="http://schemas.microsoft.com/office/drawing/2014/main" val="679520954"/>
                    </a:ext>
                  </a:extLst>
                </a:gridCol>
                <a:gridCol w="576072">
                  <a:extLst>
                    <a:ext uri="{9D8B030D-6E8A-4147-A177-3AD203B41FA5}">
                      <a16:colId xmlns:a16="http://schemas.microsoft.com/office/drawing/2014/main" val="2838245636"/>
                    </a:ext>
                  </a:extLst>
                </a:gridCol>
                <a:gridCol w="576072">
                  <a:extLst>
                    <a:ext uri="{9D8B030D-6E8A-4147-A177-3AD203B41FA5}">
                      <a16:colId xmlns:a16="http://schemas.microsoft.com/office/drawing/2014/main" val="3441214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9077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- 2023-02-24 14:25:08</a:t>
                      </a:r>
                      <a:r>
                        <a:rPr kumimoji="0" lang="en-US" sz="1000" b="0" i="0" u="none" strike="noStrike" kern="1200" cap="none" spc="0" normalizeH="0" baseline="0" noProof="0">
                          <a:ln>
                            <a:noFill/>
                          </a:ln>
                          <a:solidFill>
                            <a:prstClr val="black"/>
                          </a:solidFill>
                          <a:effectLst/>
                          <a:uLnTx/>
                          <a:uFillTx/>
                          <a:latin typeface="Calibri"/>
                          <a:ea typeface="+mn-ea"/>
                          <a:cs typeface="+mn-cs"/>
                        </a:rPr>
                        <a:t>
 Have you set clear #sustainability targets for your life sciences and healthcare business? Have you got a sustainability strategy? Or are you ready to go from strategy to execution? From reducing waste via sustainable packaging, to cutting emissions with a more efficient cold chain - we’ll be discussing all these questions and more at our #EraofSustainableLogistics Global Summit April 25 – 27 in Valencia, Spain. 
Packed with masterclasses, workshops and inspirational keynotes, our Business Strategy zone will explore everything from eco-awakening customers to adapting to dynamic markets. You’ll also find another 7 interactive zones – from Circularity to Clean Energy. 
Ready to secure a sustainable future? Visit our website to request your personal invitation: https://okt.to/uXo384 
#WeCare #ColdChainLogistics #DHLGoGreen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4.149855907781 %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extLst>
                  <a:ext uri="{0D108BD9-81ED-4DB2-BD59-A6C34878D82A}">
                    <a16:rowId xmlns:a16="http://schemas.microsoft.com/office/drawing/2014/main" val="1632070133"/>
                  </a:ext>
                </a:extLst>
              </a:tr>
            </a:tbl>
          </a:graphicData>
        </a:graphic>
      </p:graphicFrame>
      <p:sp>
        <p:nvSpPr>
          <p:cNvPr id="4" name="Text Placeholder 3">
            <a:extLst>
              <a:ext uri="{FF2B5EF4-FFF2-40B4-BE49-F238E27FC236}">
                <a16:creationId xmlns:a16="http://schemas.microsoft.com/office/drawing/2014/main" id="{E1128178-6C71-406A-A055-6BFDC515678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406964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810C2-4A3A-4733-B751-4356B6369E9E}"/>
              </a:ext>
            </a:extLst>
          </p:cNvPr>
          <p:cNvSpPr>
            <a:spLocks noGrp="1"/>
          </p:cNvSpPr>
          <p:nvPr>
            <p:ph type="title"/>
          </p:nvPr>
        </p:nvSpPr>
        <p:spPr/>
        <p:txBody>
          <a:bodyPr/>
          <a:lstStyle/>
          <a:p>
            <a:r>
              <a:rPr lang="en-US"/>
              <a:t>LinkedIn All Impressions Per Month | DHL Life Sciences &amp; Healthcare</a:t>
            </a:r>
          </a:p>
        </p:txBody>
      </p:sp>
      <p:graphicFrame>
        <p:nvGraphicFramePr>
          <p:cNvPr id="6" name="Chart Placeholder 5">
            <a:extLst>
              <a:ext uri="{FF2B5EF4-FFF2-40B4-BE49-F238E27FC236}">
                <a16:creationId xmlns:a16="http://schemas.microsoft.com/office/drawing/2014/main" id="{1855C0B7-DB58-4D08-B84E-DE5F1AE06A6C}"/>
              </a:ext>
            </a:extLst>
          </p:cNvPr>
          <p:cNvGraphicFramePr>
            <a:graphicFrameLocks noGrp="1"/>
          </p:cNvGraphicFramePr>
          <p:nvPr>
            <p:ph type="chart" sz="quarter" idx="13"/>
            <p:extLst>
              <p:ext uri="{D42A27DB-BD31-4B8C-83A1-F6EECF244321}">
                <p14:modId xmlns:p14="http://schemas.microsoft.com/office/powerpoint/2010/main" val="531466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A4CB1F-D9B5-43DB-ADAE-3865F4B90DA5}"/>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940CF423-50B2-4B87-A270-3E216D4B67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938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7A796-9587-4247-9827-6121CCE1E0BB}"/>
              </a:ext>
            </a:extLst>
          </p:cNvPr>
          <p:cNvSpPr>
            <a:spLocks noGrp="1"/>
          </p:cNvSpPr>
          <p:nvPr>
            <p:ph type="title"/>
          </p:nvPr>
        </p:nvSpPr>
        <p:spPr/>
        <p:txBody>
          <a:bodyPr/>
          <a:lstStyle/>
          <a:p>
            <a:r>
              <a:rPr lang="en-US"/>
              <a:t>LinkedIn Total Interactions Per Month | DHL Life Sciences &amp; Healthcare</a:t>
            </a:r>
          </a:p>
        </p:txBody>
      </p:sp>
      <p:graphicFrame>
        <p:nvGraphicFramePr>
          <p:cNvPr id="6" name="Chart Placeholder 5">
            <a:extLst>
              <a:ext uri="{FF2B5EF4-FFF2-40B4-BE49-F238E27FC236}">
                <a16:creationId xmlns:a16="http://schemas.microsoft.com/office/drawing/2014/main" id="{76A2F71C-4BB7-4257-B3E0-29AEF07B115B}"/>
              </a:ext>
            </a:extLst>
          </p:cNvPr>
          <p:cNvGraphicFramePr>
            <a:graphicFrameLocks noGrp="1"/>
          </p:cNvGraphicFramePr>
          <p:nvPr>
            <p:ph type="chart" sz="quarter" idx="13"/>
            <p:extLst>
              <p:ext uri="{D42A27DB-BD31-4B8C-83A1-F6EECF244321}">
                <p14:modId xmlns:p14="http://schemas.microsoft.com/office/powerpoint/2010/main" val="3928527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F3EFE1-7A87-49AF-81AB-A83ED1943BA2}"/>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0E5B09CD-F4F9-412A-A5B3-1D57C6AE14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8972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2823</Words>
  <Application>Microsoft Office PowerPoint</Application>
  <PresentationFormat>On-screen Show (4:3)</PresentationFormat>
  <Paragraphs>328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#EraofSustainableLogistics</vt:lpstr>
      <vt:lpstr>LinkedIn Posts Table | DHL Life Sciences &amp; Healthcare - 1 of 15</vt:lpstr>
      <vt:lpstr>LinkedIn Posts Table | DHL Life Sciences &amp; Healthcare - 2 of 15</vt:lpstr>
      <vt:lpstr>LinkedIn Posts Table | DHL Life Sciences &amp; Healthcare - 3 of 15</vt:lpstr>
      <vt:lpstr>LinkedIn Posts Table | DHL Life Sciences &amp; Healthcare - 4 of 15</vt:lpstr>
      <vt:lpstr>LinkedIn Posts Table | DHL Life Sciences &amp; Healthcare - 5 of 15</vt:lpstr>
      <vt:lpstr>LinkedIn Posts Table | DHL Life Sciences &amp; Healthcare - 6 of 15</vt:lpstr>
      <vt:lpstr>LinkedIn Posts Table | DHL Life Sciences &amp; Healthcare - 7 of 15</vt:lpstr>
      <vt:lpstr>LinkedIn Posts Table | DHL Life Sciences &amp; Healthcare - 8 of 15</vt:lpstr>
      <vt:lpstr>LinkedIn Posts Table | DHL Life Sciences &amp; Healthcare - 9 of 15</vt:lpstr>
      <vt:lpstr>LinkedIn Posts Table | DHL Life Sciences &amp; Healthcare - 10 of 15</vt:lpstr>
      <vt:lpstr>LinkedIn Posts Table | DHL Life Sciences &amp; Healthcare - 11 of 15</vt:lpstr>
      <vt:lpstr>LinkedIn Posts Table | DHL Life Sciences &amp; Healthcare - 12 of 15</vt:lpstr>
      <vt:lpstr>LinkedIn Posts Table | DHL Life Sciences &amp; Healthcare - 13 of 15</vt:lpstr>
      <vt:lpstr>LinkedIn Posts Table | DHL Life Sciences &amp; Healthcare - 14 of 15</vt:lpstr>
      <vt:lpstr>LinkedIn Posts Table | DHL Life Sciences &amp; Healthcare - 15 of 15</vt:lpstr>
      <vt:lpstr>LinkedIn All Impressions Per Month | DHL Life Sciences &amp; Healthcare</vt:lpstr>
      <vt:lpstr>LinkedIn Total Interactions Per Month | DHL Life Sciences &amp; Healthcare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#EraofSustainableLogistics</dc:title>
  <dc:creator>Frederik Born</dc:creator>
  <cp:lastModifiedBy>Frederik Born</cp:lastModifiedBy>
  <cp:revision>1</cp:revision>
  <dcterms:created xsi:type="dcterms:W3CDTF">2023-05-04T10:15:01Z</dcterms:created>
  <dcterms:modified xsi:type="dcterms:W3CDTF">2023-05-04T10:15:27Z</dcterms:modified>
</cp:coreProperties>
</file>