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5" r:id="rId18"/>
    <p:sldId id="276" r:id="rId19"/>
    <p:sldId id="277" r:id="rId20"/>
    <p:sldId id="278" r:id="rId21"/>
    <p:sldId id="279" r:id="rId22"/>
    <p:sldId id="280" r:id="rId23"/>
    <p:sldId id="281" r:id="rId24"/>
    <p:sldId id="283" r:id="rId25"/>
    <p:sldId id="284" r:id="rId26"/>
    <p:sldId id="285" r:id="rId27"/>
    <p:sldId id="286"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Deutsche Post</c:v>
                </c:pt>
              </c:strCache>
            </c:strRef>
          </c:tx>
          <c:spPr>
            <a:ln w="28575" cap="rnd">
              <a:solidFill>
                <a:schemeClr val="accent1"/>
              </a:solidFill>
              <a:round/>
            </a:ln>
            <a:effectLst/>
          </c:spPr>
          <c:marker>
            <c:symbol val="none"/>
          </c:marker>
          <c:cat>
            <c:numRef>
              <c:f>Sheet1!$A$2:$A$25</c:f>
              <c:numCache>
                <c:formatCode>m/d/yyyy</c:formatCode>
                <c:ptCount val="24"/>
                <c:pt idx="0">
                  <c:v>44732</c:v>
                </c:pt>
                <c:pt idx="1">
                  <c:v>44739</c:v>
                </c:pt>
                <c:pt idx="2">
                  <c:v>44746</c:v>
                </c:pt>
                <c:pt idx="3">
                  <c:v>44753</c:v>
                </c:pt>
                <c:pt idx="4">
                  <c:v>44760</c:v>
                </c:pt>
                <c:pt idx="5">
                  <c:v>44767</c:v>
                </c:pt>
                <c:pt idx="6">
                  <c:v>44774</c:v>
                </c:pt>
                <c:pt idx="7">
                  <c:v>44781</c:v>
                </c:pt>
                <c:pt idx="8">
                  <c:v>44788</c:v>
                </c:pt>
                <c:pt idx="9">
                  <c:v>44795</c:v>
                </c:pt>
                <c:pt idx="10">
                  <c:v>44802</c:v>
                </c:pt>
                <c:pt idx="11">
                  <c:v>44809</c:v>
                </c:pt>
                <c:pt idx="12">
                  <c:v>44816</c:v>
                </c:pt>
                <c:pt idx="13">
                  <c:v>44823</c:v>
                </c:pt>
                <c:pt idx="14">
                  <c:v>44830</c:v>
                </c:pt>
                <c:pt idx="15">
                  <c:v>44837</c:v>
                </c:pt>
                <c:pt idx="16">
                  <c:v>44844</c:v>
                </c:pt>
                <c:pt idx="17">
                  <c:v>44851</c:v>
                </c:pt>
                <c:pt idx="18">
                  <c:v>44858</c:v>
                </c:pt>
                <c:pt idx="19">
                  <c:v>44865</c:v>
                </c:pt>
                <c:pt idx="20">
                  <c:v>44872</c:v>
                </c:pt>
                <c:pt idx="21">
                  <c:v>44879</c:v>
                </c:pt>
                <c:pt idx="22">
                  <c:v>44886</c:v>
                </c:pt>
                <c:pt idx="23">
                  <c:v>44893</c:v>
                </c:pt>
              </c:numCache>
            </c:numRef>
          </c:cat>
          <c:val>
            <c:numRef>
              <c:f>Sheet1!$B$2:$B$25</c:f>
              <c:numCache>
                <c:formatCode>General</c:formatCode>
                <c:ptCount val="24"/>
                <c:pt idx="0">
                  <c:v>277635</c:v>
                </c:pt>
                <c:pt idx="1">
                  <c:v>277589</c:v>
                </c:pt>
                <c:pt idx="2">
                  <c:v>277612</c:v>
                </c:pt>
                <c:pt idx="3">
                  <c:v>277642</c:v>
                </c:pt>
                <c:pt idx="4">
                  <c:v>277695</c:v>
                </c:pt>
                <c:pt idx="5">
                  <c:v>277875</c:v>
                </c:pt>
                <c:pt idx="6">
                  <c:v>277975</c:v>
                </c:pt>
                <c:pt idx="7">
                  <c:v>278054</c:v>
                </c:pt>
                <c:pt idx="8">
                  <c:v>278123</c:v>
                </c:pt>
                <c:pt idx="9">
                  <c:v>278239</c:v>
                </c:pt>
                <c:pt idx="10">
                  <c:v>278382</c:v>
                </c:pt>
                <c:pt idx="11">
                  <c:v>278613</c:v>
                </c:pt>
                <c:pt idx="12">
                  <c:v>278708</c:v>
                </c:pt>
                <c:pt idx="13">
                  <c:v>278796</c:v>
                </c:pt>
                <c:pt idx="14">
                  <c:v>278863</c:v>
                </c:pt>
                <c:pt idx="15">
                  <c:v>278454</c:v>
                </c:pt>
                <c:pt idx="16">
                  <c:v>278531</c:v>
                </c:pt>
                <c:pt idx="17">
                  <c:v>278555</c:v>
                </c:pt>
                <c:pt idx="18">
                  <c:v>278622</c:v>
                </c:pt>
                <c:pt idx="19">
                  <c:v>278695</c:v>
                </c:pt>
                <c:pt idx="20">
                  <c:v>278708</c:v>
                </c:pt>
                <c:pt idx="21">
                  <c:v>278772</c:v>
                </c:pt>
                <c:pt idx="22">
                  <c:v>278789</c:v>
                </c:pt>
                <c:pt idx="23">
                  <c:v>278850</c:v>
                </c:pt>
              </c:numCache>
            </c:numRef>
          </c:val>
          <c:smooth val="0"/>
          <c:extLst>
            <c:ext xmlns:c16="http://schemas.microsoft.com/office/drawing/2014/chart" uri="{C3380CC4-5D6E-409C-BE32-E72D297353CC}">
              <c16:uniqueId val="{00000000-6959-44F1-8BB2-B62030D2E6C0}"/>
            </c:ext>
          </c:extLst>
        </c:ser>
        <c:dLbls>
          <c:showLegendKey val="0"/>
          <c:showVal val="0"/>
          <c:showCatName val="0"/>
          <c:showSerName val="0"/>
          <c:showPercent val="0"/>
          <c:showBubbleSize val="0"/>
        </c:dLbls>
        <c:smooth val="0"/>
        <c:axId val="284999720"/>
        <c:axId val="285000376"/>
      </c:lineChart>
      <c:dateAx>
        <c:axId val="284999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00376"/>
        <c:crosses val="autoZero"/>
        <c:auto val="1"/>
        <c:lblOffset val="100"/>
        <c:baseTimeUnit val="days"/>
      </c:dateAx>
      <c:valAx>
        <c:axId val="28500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9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DHL Paket</c:v>
                </c:pt>
              </c:strCache>
            </c:strRef>
          </c:tx>
          <c:spPr>
            <a:ln w="28575" cap="rnd">
              <a:solidFill>
                <a:schemeClr val="accent1"/>
              </a:solidFill>
              <a:round/>
            </a:ln>
            <a:effectLst/>
          </c:spPr>
          <c:marker>
            <c:symbol val="none"/>
          </c:marker>
          <c:cat>
            <c:numRef>
              <c:f>Sheet1!$A$2:$A$25</c:f>
              <c:numCache>
                <c:formatCode>m/d/yyyy</c:formatCode>
                <c:ptCount val="24"/>
                <c:pt idx="0">
                  <c:v>44732</c:v>
                </c:pt>
                <c:pt idx="1">
                  <c:v>44739</c:v>
                </c:pt>
                <c:pt idx="2">
                  <c:v>44746</c:v>
                </c:pt>
                <c:pt idx="3">
                  <c:v>44753</c:v>
                </c:pt>
                <c:pt idx="4">
                  <c:v>44760</c:v>
                </c:pt>
                <c:pt idx="5">
                  <c:v>44767</c:v>
                </c:pt>
                <c:pt idx="6">
                  <c:v>44774</c:v>
                </c:pt>
                <c:pt idx="7">
                  <c:v>44781</c:v>
                </c:pt>
                <c:pt idx="8">
                  <c:v>44788</c:v>
                </c:pt>
                <c:pt idx="9">
                  <c:v>44795</c:v>
                </c:pt>
                <c:pt idx="10">
                  <c:v>44802</c:v>
                </c:pt>
                <c:pt idx="11">
                  <c:v>44809</c:v>
                </c:pt>
                <c:pt idx="12">
                  <c:v>44816</c:v>
                </c:pt>
                <c:pt idx="13">
                  <c:v>44823</c:v>
                </c:pt>
                <c:pt idx="14">
                  <c:v>44830</c:v>
                </c:pt>
                <c:pt idx="15">
                  <c:v>44837</c:v>
                </c:pt>
                <c:pt idx="16">
                  <c:v>44844</c:v>
                </c:pt>
                <c:pt idx="17">
                  <c:v>44851</c:v>
                </c:pt>
                <c:pt idx="18">
                  <c:v>44858</c:v>
                </c:pt>
                <c:pt idx="19">
                  <c:v>44865</c:v>
                </c:pt>
                <c:pt idx="20">
                  <c:v>44872</c:v>
                </c:pt>
                <c:pt idx="21">
                  <c:v>44879</c:v>
                </c:pt>
                <c:pt idx="22">
                  <c:v>44886</c:v>
                </c:pt>
                <c:pt idx="23">
                  <c:v>44893</c:v>
                </c:pt>
              </c:numCache>
            </c:numRef>
          </c:cat>
          <c:val>
            <c:numRef>
              <c:f>Sheet1!$B$2:$B$25</c:f>
              <c:numCache>
                <c:formatCode>General</c:formatCode>
                <c:ptCount val="24"/>
                <c:pt idx="0">
                  <c:v>155030</c:v>
                </c:pt>
                <c:pt idx="1">
                  <c:v>155074</c:v>
                </c:pt>
                <c:pt idx="2">
                  <c:v>155128</c:v>
                </c:pt>
                <c:pt idx="3">
                  <c:v>155165</c:v>
                </c:pt>
                <c:pt idx="4">
                  <c:v>155249</c:v>
                </c:pt>
                <c:pt idx="5">
                  <c:v>157318</c:v>
                </c:pt>
                <c:pt idx="6">
                  <c:v>157426</c:v>
                </c:pt>
                <c:pt idx="7">
                  <c:v>157495</c:v>
                </c:pt>
                <c:pt idx="8">
                  <c:v>157600</c:v>
                </c:pt>
                <c:pt idx="9">
                  <c:v>157671</c:v>
                </c:pt>
                <c:pt idx="10">
                  <c:v>157762</c:v>
                </c:pt>
                <c:pt idx="11">
                  <c:v>157884</c:v>
                </c:pt>
                <c:pt idx="12">
                  <c:v>157896</c:v>
                </c:pt>
                <c:pt idx="13">
                  <c:v>157964</c:v>
                </c:pt>
                <c:pt idx="14">
                  <c:v>158070</c:v>
                </c:pt>
                <c:pt idx="15">
                  <c:v>157936</c:v>
                </c:pt>
                <c:pt idx="16">
                  <c:v>158013</c:v>
                </c:pt>
                <c:pt idx="17">
                  <c:v>158110</c:v>
                </c:pt>
                <c:pt idx="18">
                  <c:v>158218</c:v>
                </c:pt>
                <c:pt idx="19">
                  <c:v>158323</c:v>
                </c:pt>
                <c:pt idx="20">
                  <c:v>158381</c:v>
                </c:pt>
                <c:pt idx="21">
                  <c:v>160588</c:v>
                </c:pt>
                <c:pt idx="22">
                  <c:v>160714</c:v>
                </c:pt>
                <c:pt idx="23">
                  <c:v>160822</c:v>
                </c:pt>
              </c:numCache>
            </c:numRef>
          </c:val>
          <c:smooth val="0"/>
          <c:extLst>
            <c:ext xmlns:c16="http://schemas.microsoft.com/office/drawing/2014/chart" uri="{C3380CC4-5D6E-409C-BE32-E72D297353CC}">
              <c16:uniqueId val="{00000000-0E47-4CBE-B271-A631DF5A6FF8}"/>
            </c:ext>
          </c:extLst>
        </c:ser>
        <c:dLbls>
          <c:showLegendKey val="0"/>
          <c:showVal val="0"/>
          <c:showCatName val="0"/>
          <c:showSerName val="0"/>
          <c:showPercent val="0"/>
          <c:showBubbleSize val="0"/>
        </c:dLbls>
        <c:smooth val="0"/>
        <c:axId val="427708000"/>
        <c:axId val="427715872"/>
      </c:lineChart>
      <c:dateAx>
        <c:axId val="42770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15872"/>
        <c:crosses val="autoZero"/>
        <c:auto val="1"/>
        <c:lblOffset val="100"/>
        <c:baseTimeUnit val="days"/>
      </c:dateAx>
      <c:valAx>
        <c:axId val="42771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0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deutschepost</c:v>
                </c:pt>
              </c:strCache>
            </c:strRef>
          </c:tx>
          <c:spPr>
            <a:ln w="28575" cap="rnd">
              <a:solidFill>
                <a:schemeClr val="accent1"/>
              </a:solidFill>
              <a:round/>
            </a:ln>
            <a:effectLst/>
          </c:spPr>
          <c:marker>
            <c:symbol val="none"/>
          </c:marker>
          <c:cat>
            <c:numRef>
              <c:f>Sheet1!$A$2:$A$25</c:f>
              <c:numCache>
                <c:formatCode>m/d/yyyy</c:formatCode>
                <c:ptCount val="24"/>
                <c:pt idx="0">
                  <c:v>44732</c:v>
                </c:pt>
                <c:pt idx="1">
                  <c:v>44739</c:v>
                </c:pt>
                <c:pt idx="2">
                  <c:v>44746</c:v>
                </c:pt>
                <c:pt idx="3">
                  <c:v>44753</c:v>
                </c:pt>
                <c:pt idx="4">
                  <c:v>44760</c:v>
                </c:pt>
                <c:pt idx="5">
                  <c:v>44767</c:v>
                </c:pt>
                <c:pt idx="6">
                  <c:v>44774</c:v>
                </c:pt>
                <c:pt idx="7">
                  <c:v>44781</c:v>
                </c:pt>
                <c:pt idx="8">
                  <c:v>44788</c:v>
                </c:pt>
                <c:pt idx="9">
                  <c:v>44795</c:v>
                </c:pt>
                <c:pt idx="10">
                  <c:v>44802</c:v>
                </c:pt>
                <c:pt idx="11">
                  <c:v>44809</c:v>
                </c:pt>
                <c:pt idx="12">
                  <c:v>44816</c:v>
                </c:pt>
                <c:pt idx="13">
                  <c:v>44823</c:v>
                </c:pt>
                <c:pt idx="14">
                  <c:v>44830</c:v>
                </c:pt>
                <c:pt idx="15">
                  <c:v>44837</c:v>
                </c:pt>
                <c:pt idx="16">
                  <c:v>44844</c:v>
                </c:pt>
                <c:pt idx="17">
                  <c:v>44851</c:v>
                </c:pt>
                <c:pt idx="18">
                  <c:v>44858</c:v>
                </c:pt>
                <c:pt idx="19">
                  <c:v>44865</c:v>
                </c:pt>
                <c:pt idx="20">
                  <c:v>44872</c:v>
                </c:pt>
                <c:pt idx="21">
                  <c:v>44879</c:v>
                </c:pt>
                <c:pt idx="22">
                  <c:v>44886</c:v>
                </c:pt>
                <c:pt idx="23">
                  <c:v>44893</c:v>
                </c:pt>
              </c:numCache>
            </c:numRef>
          </c:cat>
          <c:val>
            <c:numRef>
              <c:f>Sheet1!$B$2:$B$25</c:f>
              <c:numCache>
                <c:formatCode>General</c:formatCode>
                <c:ptCount val="24"/>
                <c:pt idx="0">
                  <c:v>34493</c:v>
                </c:pt>
                <c:pt idx="1">
                  <c:v>34513</c:v>
                </c:pt>
                <c:pt idx="2">
                  <c:v>34518</c:v>
                </c:pt>
                <c:pt idx="3">
                  <c:v>34520</c:v>
                </c:pt>
                <c:pt idx="4">
                  <c:v>34547</c:v>
                </c:pt>
                <c:pt idx="5">
                  <c:v>34577</c:v>
                </c:pt>
                <c:pt idx="6">
                  <c:v>34619</c:v>
                </c:pt>
                <c:pt idx="7">
                  <c:v>34646</c:v>
                </c:pt>
                <c:pt idx="8">
                  <c:v>34678</c:v>
                </c:pt>
                <c:pt idx="9">
                  <c:v>34744</c:v>
                </c:pt>
                <c:pt idx="10">
                  <c:v>34771</c:v>
                </c:pt>
                <c:pt idx="11">
                  <c:v>34791</c:v>
                </c:pt>
                <c:pt idx="12">
                  <c:v>34861</c:v>
                </c:pt>
                <c:pt idx="13">
                  <c:v>34900</c:v>
                </c:pt>
                <c:pt idx="14">
                  <c:v>34947</c:v>
                </c:pt>
                <c:pt idx="15">
                  <c:v>34999</c:v>
                </c:pt>
                <c:pt idx="16">
                  <c:v>35079</c:v>
                </c:pt>
                <c:pt idx="17">
                  <c:v>35151</c:v>
                </c:pt>
                <c:pt idx="18">
                  <c:v>35194</c:v>
                </c:pt>
                <c:pt idx="19">
                  <c:v>35255</c:v>
                </c:pt>
                <c:pt idx="20">
                  <c:v>35290</c:v>
                </c:pt>
                <c:pt idx="21">
                  <c:v>35326</c:v>
                </c:pt>
                <c:pt idx="22">
                  <c:v>35332</c:v>
                </c:pt>
                <c:pt idx="23">
                  <c:v>35371</c:v>
                </c:pt>
              </c:numCache>
            </c:numRef>
          </c:val>
          <c:smooth val="0"/>
          <c:extLst>
            <c:ext xmlns:c16="http://schemas.microsoft.com/office/drawing/2014/chart" uri="{C3380CC4-5D6E-409C-BE32-E72D297353CC}">
              <c16:uniqueId val="{00000000-321C-4AA4-8EAB-AEBE53DF431C}"/>
            </c:ext>
          </c:extLst>
        </c:ser>
        <c:dLbls>
          <c:showLegendKey val="0"/>
          <c:showVal val="0"/>
          <c:showCatName val="0"/>
          <c:showSerName val="0"/>
          <c:showPercent val="0"/>
          <c:showBubbleSize val="0"/>
        </c:dLbls>
        <c:smooth val="0"/>
        <c:axId val="457291744"/>
        <c:axId val="339086976"/>
      </c:lineChart>
      <c:dateAx>
        <c:axId val="45729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86976"/>
        <c:crosses val="autoZero"/>
        <c:auto val="1"/>
        <c:lblOffset val="100"/>
        <c:baseTimeUnit val="days"/>
      </c:dateAx>
      <c:valAx>
        <c:axId val="33908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9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@DHLPaket</c:v>
                </c:pt>
              </c:strCache>
            </c:strRef>
          </c:tx>
          <c:spPr>
            <a:ln w="28575" cap="rnd">
              <a:solidFill>
                <a:schemeClr val="accent1"/>
              </a:solidFill>
              <a:round/>
            </a:ln>
            <a:effectLst/>
          </c:spPr>
          <c:marker>
            <c:symbol val="none"/>
          </c:marker>
          <c:cat>
            <c:numRef>
              <c:f>Sheet1!$A$2:$A$25</c:f>
              <c:numCache>
                <c:formatCode>m/d/yyyy</c:formatCode>
                <c:ptCount val="24"/>
                <c:pt idx="0">
                  <c:v>44732</c:v>
                </c:pt>
                <c:pt idx="1">
                  <c:v>44739</c:v>
                </c:pt>
                <c:pt idx="2">
                  <c:v>44746</c:v>
                </c:pt>
                <c:pt idx="3">
                  <c:v>44753</c:v>
                </c:pt>
                <c:pt idx="4">
                  <c:v>44760</c:v>
                </c:pt>
                <c:pt idx="5">
                  <c:v>44767</c:v>
                </c:pt>
                <c:pt idx="6">
                  <c:v>44774</c:v>
                </c:pt>
                <c:pt idx="7">
                  <c:v>44781</c:v>
                </c:pt>
                <c:pt idx="8">
                  <c:v>44788</c:v>
                </c:pt>
                <c:pt idx="9">
                  <c:v>44795</c:v>
                </c:pt>
                <c:pt idx="10">
                  <c:v>44802</c:v>
                </c:pt>
                <c:pt idx="11">
                  <c:v>44809</c:v>
                </c:pt>
                <c:pt idx="12">
                  <c:v>44816</c:v>
                </c:pt>
                <c:pt idx="13">
                  <c:v>44823</c:v>
                </c:pt>
                <c:pt idx="14">
                  <c:v>44830</c:v>
                </c:pt>
                <c:pt idx="15">
                  <c:v>44837</c:v>
                </c:pt>
                <c:pt idx="16">
                  <c:v>44844</c:v>
                </c:pt>
                <c:pt idx="17">
                  <c:v>44851</c:v>
                </c:pt>
                <c:pt idx="18">
                  <c:v>44858</c:v>
                </c:pt>
                <c:pt idx="19">
                  <c:v>44865</c:v>
                </c:pt>
                <c:pt idx="20">
                  <c:v>44872</c:v>
                </c:pt>
                <c:pt idx="21">
                  <c:v>44879</c:v>
                </c:pt>
                <c:pt idx="22">
                  <c:v>44886</c:v>
                </c:pt>
                <c:pt idx="23">
                  <c:v>44893</c:v>
                </c:pt>
              </c:numCache>
            </c:numRef>
          </c:cat>
          <c:val>
            <c:numRef>
              <c:f>Sheet1!$B$2:$B$25</c:f>
              <c:numCache>
                <c:formatCode>General</c:formatCode>
                <c:ptCount val="24"/>
                <c:pt idx="0">
                  <c:v>53960</c:v>
                </c:pt>
                <c:pt idx="1">
                  <c:v>54010</c:v>
                </c:pt>
                <c:pt idx="2">
                  <c:v>54071</c:v>
                </c:pt>
                <c:pt idx="3">
                  <c:v>54141</c:v>
                </c:pt>
                <c:pt idx="4">
                  <c:v>54214</c:v>
                </c:pt>
                <c:pt idx="5">
                  <c:v>54273</c:v>
                </c:pt>
                <c:pt idx="6">
                  <c:v>54338</c:v>
                </c:pt>
                <c:pt idx="7">
                  <c:v>54400</c:v>
                </c:pt>
                <c:pt idx="8">
                  <c:v>54527</c:v>
                </c:pt>
                <c:pt idx="9">
                  <c:v>54592</c:v>
                </c:pt>
                <c:pt idx="10">
                  <c:v>54648</c:v>
                </c:pt>
                <c:pt idx="11">
                  <c:v>54721</c:v>
                </c:pt>
                <c:pt idx="12">
                  <c:v>54794</c:v>
                </c:pt>
                <c:pt idx="13">
                  <c:v>54873</c:v>
                </c:pt>
                <c:pt idx="14">
                  <c:v>54956</c:v>
                </c:pt>
                <c:pt idx="15">
                  <c:v>55026</c:v>
                </c:pt>
                <c:pt idx="16">
                  <c:v>55142</c:v>
                </c:pt>
                <c:pt idx="17">
                  <c:v>55225</c:v>
                </c:pt>
                <c:pt idx="18">
                  <c:v>55167</c:v>
                </c:pt>
                <c:pt idx="19">
                  <c:v>55011</c:v>
                </c:pt>
                <c:pt idx="20">
                  <c:v>54897</c:v>
                </c:pt>
                <c:pt idx="21">
                  <c:v>54861</c:v>
                </c:pt>
                <c:pt idx="22">
                  <c:v>54822</c:v>
                </c:pt>
                <c:pt idx="23">
                  <c:v>54865</c:v>
                </c:pt>
              </c:numCache>
            </c:numRef>
          </c:val>
          <c:smooth val="0"/>
          <c:extLst>
            <c:ext xmlns:c16="http://schemas.microsoft.com/office/drawing/2014/chart" uri="{C3380CC4-5D6E-409C-BE32-E72D297353CC}">
              <c16:uniqueId val="{00000000-BF3B-43B7-8788-1B7DE4A87434}"/>
            </c:ext>
          </c:extLst>
        </c:ser>
        <c:dLbls>
          <c:showLegendKey val="0"/>
          <c:showVal val="0"/>
          <c:showCatName val="0"/>
          <c:showSerName val="0"/>
          <c:showPercent val="0"/>
          <c:showBubbleSize val="0"/>
        </c:dLbls>
        <c:smooth val="0"/>
        <c:axId val="436447232"/>
        <c:axId val="436441656"/>
      </c:lineChart>
      <c:dateAx>
        <c:axId val="43644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441656"/>
        <c:crosses val="autoZero"/>
        <c:auto val="1"/>
        <c:lblOffset val="100"/>
        <c:baseTimeUnit val="days"/>
      </c:dateAx>
      <c:valAx>
        <c:axId val="43644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44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F7BD4-AFE9-4D39-ABB6-35A1244E2BC7}"/>
              </a:ext>
            </a:extLst>
          </p:cNvPr>
          <p:cNvSpPr>
            <a:spLocks noGrp="1"/>
          </p:cNvSpPr>
          <p:nvPr>
            <p:ph type="ctrTitle"/>
          </p:nvPr>
        </p:nvSpPr>
        <p:spPr/>
        <p:txBody>
          <a:bodyPr/>
          <a:lstStyle/>
          <a:p>
            <a:r>
              <a:rPr lang="de-DE"/>
              <a:t>Deutsche Post &amp; DHL Paket - Die Woche</a:t>
            </a:r>
            <a:endParaRPr lang="en-US"/>
          </a:p>
        </p:txBody>
      </p:sp>
      <p:sp>
        <p:nvSpPr>
          <p:cNvPr id="3" name="Subtitle 2">
            <a:extLst>
              <a:ext uri="{FF2B5EF4-FFF2-40B4-BE49-F238E27FC236}">
                <a16:creationId xmlns:a16="http://schemas.microsoft.com/office/drawing/2014/main" id="{638B1997-8C15-4097-81B2-07E03CE2A933}"/>
              </a:ext>
            </a:extLst>
          </p:cNvPr>
          <p:cNvSpPr>
            <a:spLocks noGrp="1"/>
          </p:cNvSpPr>
          <p:nvPr>
            <p:ph type="subTitle" idx="1"/>
          </p:nvPr>
        </p:nvSpPr>
        <p:spPr/>
        <p:txBody>
          <a:bodyPr/>
          <a:lstStyle/>
          <a:p>
            <a:r>
              <a:rPr lang="en-US"/>
              <a:t>Rheindigital</a:t>
            </a:r>
          </a:p>
        </p:txBody>
      </p:sp>
    </p:spTree>
    <p:extLst>
      <p:ext uri="{BB962C8B-B14F-4D97-AF65-F5344CB8AC3E}">
        <p14:creationId xmlns:p14="http://schemas.microsoft.com/office/powerpoint/2010/main" val="1376312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2074D-7CA5-44F6-BFE8-BD70D053DFE5}"/>
              </a:ext>
            </a:extLst>
          </p:cNvPr>
          <p:cNvSpPr>
            <a:spLocks noGrp="1"/>
          </p:cNvSpPr>
          <p:nvPr>
            <p:ph type="title"/>
          </p:nvPr>
        </p:nvSpPr>
        <p:spPr/>
        <p:txBody>
          <a:bodyPr/>
          <a:lstStyle/>
          <a:p>
            <a:r>
              <a:rPr lang="de-DE"/>
              <a:t>Facebook Fan-Entwicklung der letzten 6 Monate | Deutsche Post</a:t>
            </a:r>
            <a:endParaRPr lang="en-US"/>
          </a:p>
        </p:txBody>
      </p:sp>
      <p:graphicFrame>
        <p:nvGraphicFramePr>
          <p:cNvPr id="6" name="Chart Placeholder 5">
            <a:extLst>
              <a:ext uri="{FF2B5EF4-FFF2-40B4-BE49-F238E27FC236}">
                <a16:creationId xmlns:a16="http://schemas.microsoft.com/office/drawing/2014/main" id="{51C85108-46B4-4F7B-A947-C6EDE4F365E0}"/>
              </a:ext>
            </a:extLst>
          </p:cNvPr>
          <p:cNvGraphicFramePr>
            <a:graphicFrameLocks noGrp="1"/>
          </p:cNvGraphicFramePr>
          <p:nvPr>
            <p:ph type="chart" sz="quarter" idx="13"/>
            <p:extLst>
              <p:ext uri="{D42A27DB-BD31-4B8C-83A1-F6EECF244321}">
                <p14:modId xmlns:p14="http://schemas.microsoft.com/office/powerpoint/2010/main" val="801981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0AA813-B07B-4E29-9730-C10DBBD40D41}"/>
              </a:ext>
            </a:extLst>
          </p:cNvPr>
          <p:cNvSpPr>
            <a:spLocks noGrp="1"/>
          </p:cNvSpPr>
          <p:nvPr>
            <p:ph type="body" sz="quarter" idx="14"/>
          </p:nvPr>
        </p:nvSpPr>
        <p:spPr/>
        <p:txBody>
          <a:bodyPr/>
          <a:lstStyle/>
          <a:p>
            <a:r>
              <a:rPr lang="en-US"/>
              <a:t>06/20/2022 - 12/04/2022</a:t>
            </a:r>
          </a:p>
        </p:txBody>
      </p:sp>
      <p:sp>
        <p:nvSpPr>
          <p:cNvPr id="5" name="Footer Placeholder 4">
            <a:extLst>
              <a:ext uri="{FF2B5EF4-FFF2-40B4-BE49-F238E27FC236}">
                <a16:creationId xmlns:a16="http://schemas.microsoft.com/office/drawing/2014/main" id="{9381658A-26DB-4C47-8402-1EC796FD99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6572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DC2AF-8F03-4CF5-806C-7AD360521B80}"/>
              </a:ext>
            </a:extLst>
          </p:cNvPr>
          <p:cNvSpPr>
            <a:spLocks noGrp="1"/>
          </p:cNvSpPr>
          <p:nvPr>
            <p:ph type="title"/>
          </p:nvPr>
        </p:nvSpPr>
        <p:spPr/>
        <p:txBody>
          <a:bodyPr>
            <a:normAutofit fontScale="90000"/>
          </a:bodyPr>
          <a:lstStyle/>
          <a:p>
            <a:r>
              <a:rPr lang="en-US"/>
              <a:t>Facebook Benchmark: Reach: 42k / E-Rate 3,34 % / VideoViews: 6,6k / Link-Klicks: 66 / Shares: 28 / Impressions: 42,9k / E.U.: 1,4k / Ebi: 1,08 % / | Deutsche Post - 1 of 6</a:t>
            </a:r>
          </a:p>
        </p:txBody>
      </p:sp>
      <p:graphicFrame>
        <p:nvGraphicFramePr>
          <p:cNvPr id="5" name="Table Placeholder 4">
            <a:extLst>
              <a:ext uri="{FF2B5EF4-FFF2-40B4-BE49-F238E27FC236}">
                <a16:creationId xmlns:a16="http://schemas.microsoft.com/office/drawing/2014/main" id="{30BD2283-38F4-428A-A6F2-6F37D8A93724}"/>
              </a:ext>
            </a:extLst>
          </p:cNvPr>
          <p:cNvGraphicFramePr>
            <a:graphicFrameLocks noGrp="1"/>
          </p:cNvGraphicFramePr>
          <p:nvPr>
            <p:ph type="tbl" sz="quarter" idx="13"/>
            <p:extLst>
              <p:ext uri="{D42A27DB-BD31-4B8C-83A1-F6EECF244321}">
                <p14:modId xmlns:p14="http://schemas.microsoft.com/office/powerpoint/2010/main" val="1623443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82032837"/>
                    </a:ext>
                  </a:extLst>
                </a:gridCol>
                <a:gridCol w="740664">
                  <a:extLst>
                    <a:ext uri="{9D8B030D-6E8A-4147-A177-3AD203B41FA5}">
                      <a16:colId xmlns:a16="http://schemas.microsoft.com/office/drawing/2014/main" val="1933572107"/>
                    </a:ext>
                  </a:extLst>
                </a:gridCol>
                <a:gridCol w="740664">
                  <a:extLst>
                    <a:ext uri="{9D8B030D-6E8A-4147-A177-3AD203B41FA5}">
                      <a16:colId xmlns:a16="http://schemas.microsoft.com/office/drawing/2014/main" val="4253234221"/>
                    </a:ext>
                  </a:extLst>
                </a:gridCol>
                <a:gridCol w="329184">
                  <a:extLst>
                    <a:ext uri="{9D8B030D-6E8A-4147-A177-3AD203B41FA5}">
                      <a16:colId xmlns:a16="http://schemas.microsoft.com/office/drawing/2014/main" val="252761686"/>
                    </a:ext>
                  </a:extLst>
                </a:gridCol>
                <a:gridCol w="329184">
                  <a:extLst>
                    <a:ext uri="{9D8B030D-6E8A-4147-A177-3AD203B41FA5}">
                      <a16:colId xmlns:a16="http://schemas.microsoft.com/office/drawing/2014/main" val="3807109414"/>
                    </a:ext>
                  </a:extLst>
                </a:gridCol>
                <a:gridCol w="329184">
                  <a:extLst>
                    <a:ext uri="{9D8B030D-6E8A-4147-A177-3AD203B41FA5}">
                      <a16:colId xmlns:a16="http://schemas.microsoft.com/office/drawing/2014/main" val="2379536003"/>
                    </a:ext>
                  </a:extLst>
                </a:gridCol>
                <a:gridCol w="329184">
                  <a:extLst>
                    <a:ext uri="{9D8B030D-6E8A-4147-A177-3AD203B41FA5}">
                      <a16:colId xmlns:a16="http://schemas.microsoft.com/office/drawing/2014/main" val="1373270072"/>
                    </a:ext>
                  </a:extLst>
                </a:gridCol>
                <a:gridCol w="329184">
                  <a:extLst>
                    <a:ext uri="{9D8B030D-6E8A-4147-A177-3AD203B41FA5}">
                      <a16:colId xmlns:a16="http://schemas.microsoft.com/office/drawing/2014/main" val="2412429522"/>
                    </a:ext>
                  </a:extLst>
                </a:gridCol>
                <a:gridCol w="329184">
                  <a:extLst>
                    <a:ext uri="{9D8B030D-6E8A-4147-A177-3AD203B41FA5}">
                      <a16:colId xmlns:a16="http://schemas.microsoft.com/office/drawing/2014/main" val="3629275225"/>
                    </a:ext>
                  </a:extLst>
                </a:gridCol>
                <a:gridCol w="329184">
                  <a:extLst>
                    <a:ext uri="{9D8B030D-6E8A-4147-A177-3AD203B41FA5}">
                      <a16:colId xmlns:a16="http://schemas.microsoft.com/office/drawing/2014/main" val="2233022063"/>
                    </a:ext>
                  </a:extLst>
                </a:gridCol>
                <a:gridCol w="329184">
                  <a:extLst>
                    <a:ext uri="{9D8B030D-6E8A-4147-A177-3AD203B41FA5}">
                      <a16:colId xmlns:a16="http://schemas.microsoft.com/office/drawing/2014/main" val="538398402"/>
                    </a:ext>
                  </a:extLst>
                </a:gridCol>
                <a:gridCol w="329184">
                  <a:extLst>
                    <a:ext uri="{9D8B030D-6E8A-4147-A177-3AD203B41FA5}">
                      <a16:colId xmlns:a16="http://schemas.microsoft.com/office/drawing/2014/main" val="3457524225"/>
                    </a:ext>
                  </a:extLst>
                </a:gridCol>
                <a:gridCol w="329184">
                  <a:extLst>
                    <a:ext uri="{9D8B030D-6E8A-4147-A177-3AD203B41FA5}">
                      <a16:colId xmlns:a16="http://schemas.microsoft.com/office/drawing/2014/main" val="2115888209"/>
                    </a:ext>
                  </a:extLst>
                </a:gridCol>
                <a:gridCol w="329184">
                  <a:extLst>
                    <a:ext uri="{9D8B030D-6E8A-4147-A177-3AD203B41FA5}">
                      <a16:colId xmlns:a16="http://schemas.microsoft.com/office/drawing/2014/main" val="2087833262"/>
                    </a:ext>
                  </a:extLst>
                </a:gridCol>
                <a:gridCol w="329184">
                  <a:extLst>
                    <a:ext uri="{9D8B030D-6E8A-4147-A177-3AD203B41FA5}">
                      <a16:colId xmlns:a16="http://schemas.microsoft.com/office/drawing/2014/main" val="3138949112"/>
                    </a:ext>
                  </a:extLst>
                </a:gridCol>
                <a:gridCol w="329184">
                  <a:extLst>
                    <a:ext uri="{9D8B030D-6E8A-4147-A177-3AD203B41FA5}">
                      <a16:colId xmlns:a16="http://schemas.microsoft.com/office/drawing/2014/main" val="3633490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171861238"/>
                  </a:ext>
                </a:extLst>
              </a:tr>
            </a:tbl>
          </a:graphicData>
        </a:graphic>
      </p:graphicFrame>
      <p:sp>
        <p:nvSpPr>
          <p:cNvPr id="4" name="Text Placeholder 3">
            <a:extLst>
              <a:ext uri="{FF2B5EF4-FFF2-40B4-BE49-F238E27FC236}">
                <a16:creationId xmlns:a16="http://schemas.microsoft.com/office/drawing/2014/main" id="{B0A75A11-520D-49DE-96E9-11E136345E26}"/>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1819007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D0399-1D81-4481-8445-A1FFF0B9B5ED}"/>
              </a:ext>
            </a:extLst>
          </p:cNvPr>
          <p:cNvSpPr>
            <a:spLocks noGrp="1"/>
          </p:cNvSpPr>
          <p:nvPr>
            <p:ph type="title"/>
          </p:nvPr>
        </p:nvSpPr>
        <p:spPr/>
        <p:txBody>
          <a:bodyPr>
            <a:normAutofit fontScale="90000"/>
          </a:bodyPr>
          <a:lstStyle/>
          <a:p>
            <a:r>
              <a:rPr lang="en-US"/>
              <a:t>Facebook Benchmark: Reach: 42k / E-Rate 3,34 % / VideoViews: 6,6k / Link-Klicks: 66 / Shares: 28 / Impressions: 42,9k / E.U.: 1,4k / Ebi: 1,08 % / | Deutsche Post - 2 of 6</a:t>
            </a:r>
          </a:p>
        </p:txBody>
      </p:sp>
      <p:graphicFrame>
        <p:nvGraphicFramePr>
          <p:cNvPr id="5" name="Table Placeholder 4">
            <a:extLst>
              <a:ext uri="{FF2B5EF4-FFF2-40B4-BE49-F238E27FC236}">
                <a16:creationId xmlns:a16="http://schemas.microsoft.com/office/drawing/2014/main" id="{91B23130-E762-473D-BDF1-0B03880E9F67}"/>
              </a:ext>
            </a:extLst>
          </p:cNvPr>
          <p:cNvGraphicFramePr>
            <a:graphicFrameLocks noGrp="1"/>
          </p:cNvGraphicFramePr>
          <p:nvPr>
            <p:ph type="tbl" sz="quarter" idx="13"/>
            <p:extLst>
              <p:ext uri="{D42A27DB-BD31-4B8C-83A1-F6EECF244321}">
                <p14:modId xmlns:p14="http://schemas.microsoft.com/office/powerpoint/2010/main" val="1049206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31177460"/>
                    </a:ext>
                  </a:extLst>
                </a:gridCol>
                <a:gridCol w="740664">
                  <a:extLst>
                    <a:ext uri="{9D8B030D-6E8A-4147-A177-3AD203B41FA5}">
                      <a16:colId xmlns:a16="http://schemas.microsoft.com/office/drawing/2014/main" val="1334267270"/>
                    </a:ext>
                  </a:extLst>
                </a:gridCol>
                <a:gridCol w="740664">
                  <a:extLst>
                    <a:ext uri="{9D8B030D-6E8A-4147-A177-3AD203B41FA5}">
                      <a16:colId xmlns:a16="http://schemas.microsoft.com/office/drawing/2014/main" val="1519970590"/>
                    </a:ext>
                  </a:extLst>
                </a:gridCol>
                <a:gridCol w="329184">
                  <a:extLst>
                    <a:ext uri="{9D8B030D-6E8A-4147-A177-3AD203B41FA5}">
                      <a16:colId xmlns:a16="http://schemas.microsoft.com/office/drawing/2014/main" val="3563782491"/>
                    </a:ext>
                  </a:extLst>
                </a:gridCol>
                <a:gridCol w="329184">
                  <a:extLst>
                    <a:ext uri="{9D8B030D-6E8A-4147-A177-3AD203B41FA5}">
                      <a16:colId xmlns:a16="http://schemas.microsoft.com/office/drawing/2014/main" val="346352457"/>
                    </a:ext>
                  </a:extLst>
                </a:gridCol>
                <a:gridCol w="329184">
                  <a:extLst>
                    <a:ext uri="{9D8B030D-6E8A-4147-A177-3AD203B41FA5}">
                      <a16:colId xmlns:a16="http://schemas.microsoft.com/office/drawing/2014/main" val="1532824917"/>
                    </a:ext>
                  </a:extLst>
                </a:gridCol>
                <a:gridCol w="329184">
                  <a:extLst>
                    <a:ext uri="{9D8B030D-6E8A-4147-A177-3AD203B41FA5}">
                      <a16:colId xmlns:a16="http://schemas.microsoft.com/office/drawing/2014/main" val="1027982860"/>
                    </a:ext>
                  </a:extLst>
                </a:gridCol>
                <a:gridCol w="329184">
                  <a:extLst>
                    <a:ext uri="{9D8B030D-6E8A-4147-A177-3AD203B41FA5}">
                      <a16:colId xmlns:a16="http://schemas.microsoft.com/office/drawing/2014/main" val="3356165826"/>
                    </a:ext>
                  </a:extLst>
                </a:gridCol>
                <a:gridCol w="329184">
                  <a:extLst>
                    <a:ext uri="{9D8B030D-6E8A-4147-A177-3AD203B41FA5}">
                      <a16:colId xmlns:a16="http://schemas.microsoft.com/office/drawing/2014/main" val="1782908353"/>
                    </a:ext>
                  </a:extLst>
                </a:gridCol>
                <a:gridCol w="329184">
                  <a:extLst>
                    <a:ext uri="{9D8B030D-6E8A-4147-A177-3AD203B41FA5}">
                      <a16:colId xmlns:a16="http://schemas.microsoft.com/office/drawing/2014/main" val="414107857"/>
                    </a:ext>
                  </a:extLst>
                </a:gridCol>
                <a:gridCol w="329184">
                  <a:extLst>
                    <a:ext uri="{9D8B030D-6E8A-4147-A177-3AD203B41FA5}">
                      <a16:colId xmlns:a16="http://schemas.microsoft.com/office/drawing/2014/main" val="2162425780"/>
                    </a:ext>
                  </a:extLst>
                </a:gridCol>
                <a:gridCol w="329184">
                  <a:extLst>
                    <a:ext uri="{9D8B030D-6E8A-4147-A177-3AD203B41FA5}">
                      <a16:colId xmlns:a16="http://schemas.microsoft.com/office/drawing/2014/main" val="3219422808"/>
                    </a:ext>
                  </a:extLst>
                </a:gridCol>
                <a:gridCol w="329184">
                  <a:extLst>
                    <a:ext uri="{9D8B030D-6E8A-4147-A177-3AD203B41FA5}">
                      <a16:colId xmlns:a16="http://schemas.microsoft.com/office/drawing/2014/main" val="803506026"/>
                    </a:ext>
                  </a:extLst>
                </a:gridCol>
                <a:gridCol w="329184">
                  <a:extLst>
                    <a:ext uri="{9D8B030D-6E8A-4147-A177-3AD203B41FA5}">
                      <a16:colId xmlns:a16="http://schemas.microsoft.com/office/drawing/2014/main" val="407683216"/>
                    </a:ext>
                  </a:extLst>
                </a:gridCol>
                <a:gridCol w="329184">
                  <a:extLst>
                    <a:ext uri="{9D8B030D-6E8A-4147-A177-3AD203B41FA5}">
                      <a16:colId xmlns:a16="http://schemas.microsoft.com/office/drawing/2014/main" val="4172000884"/>
                    </a:ext>
                  </a:extLst>
                </a:gridCol>
                <a:gridCol w="329184">
                  <a:extLst>
                    <a:ext uri="{9D8B030D-6E8A-4147-A177-3AD203B41FA5}">
                      <a16:colId xmlns:a16="http://schemas.microsoft.com/office/drawing/2014/main" val="2319723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047514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 Post - 2022-10-27 10:43:48</a:t>
                      </a:r>
                      <a:r>
                        <a:rPr kumimoji="0" lang="de-DE" sz="1000" b="0" i="0" u="none" strike="noStrike" kern="1200" cap="none" spc="0" normalizeH="0" baseline="0" noProof="0">
                          <a:ln>
                            <a:noFill/>
                          </a:ln>
                          <a:solidFill>
                            <a:prstClr val="black"/>
                          </a:solidFill>
                          <a:effectLst/>
                          <a:uLnTx/>
                          <a:uFillTx/>
                          <a:latin typeface="+mn-lt"/>
                          <a:ea typeface="+mn-ea"/>
                          <a:cs typeface="+mn-cs"/>
                        </a:rPr>
                        <a:t>
 Achtung, jetzt wird's sammelleidenschaftlich: Mit dem #Bonusprogramm von DHL punktest du ganz automatisch, z. B. beim Paketempfang an der Packstation. Für die ersten 5 Pakete, die du hier empfängst, gibt es jetzt sogar 16-fach Punkte! Anschließend einfach tolle Prämien, wie z. B. Porto-Gutscheine auswählen und happy sein. Jetzt mitmachen! 👉 https://www.dhl.de/de/privatkunden/anmelden/dhl-bonusprogramm.html?cid=c_dhl_AW-606_144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 P&amp;P_Paket 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https://quintly-image-storage.s3.amazonaws.com/fe84abda8df16db343489bc7e9d1e28d/2bbc5ab6b8f07b8267d3e01ec1f23545.jpg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0.5146457601847 %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extLst>
                  <a:ext uri="{0D108BD9-81ED-4DB2-BD59-A6C34878D82A}">
                    <a16:rowId xmlns:a16="http://schemas.microsoft.com/office/drawing/2014/main" val="4006266501"/>
                  </a:ext>
                </a:extLst>
              </a:tr>
            </a:tbl>
          </a:graphicData>
        </a:graphic>
      </p:graphicFrame>
      <p:sp>
        <p:nvSpPr>
          <p:cNvPr id="4" name="Text Placeholder 3">
            <a:extLst>
              <a:ext uri="{FF2B5EF4-FFF2-40B4-BE49-F238E27FC236}">
                <a16:creationId xmlns:a16="http://schemas.microsoft.com/office/drawing/2014/main" id="{B281478B-EB66-4F28-B2F1-22E8A5757F0B}"/>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4245420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F01D4-F8A9-4013-B320-7F69582AC919}"/>
              </a:ext>
            </a:extLst>
          </p:cNvPr>
          <p:cNvSpPr>
            <a:spLocks noGrp="1"/>
          </p:cNvSpPr>
          <p:nvPr>
            <p:ph type="title"/>
          </p:nvPr>
        </p:nvSpPr>
        <p:spPr/>
        <p:txBody>
          <a:bodyPr>
            <a:normAutofit fontScale="90000"/>
          </a:bodyPr>
          <a:lstStyle/>
          <a:p>
            <a:r>
              <a:rPr lang="en-US"/>
              <a:t>Facebook Benchmark: Reach: 42k / E-Rate 3,34 % / VideoViews: 6,6k / Link-Klicks: 66 / Shares: 28 / Impressions: 42,9k / E.U.: 1,4k / Ebi: 1,08 % / | Deutsche Post - 3 of 6</a:t>
            </a:r>
          </a:p>
        </p:txBody>
      </p:sp>
      <p:graphicFrame>
        <p:nvGraphicFramePr>
          <p:cNvPr id="5" name="Table Placeholder 4">
            <a:extLst>
              <a:ext uri="{FF2B5EF4-FFF2-40B4-BE49-F238E27FC236}">
                <a16:creationId xmlns:a16="http://schemas.microsoft.com/office/drawing/2014/main" id="{9926B3EA-40D7-4D8F-A5E7-3F7DFD84DB37}"/>
              </a:ext>
            </a:extLst>
          </p:cNvPr>
          <p:cNvGraphicFramePr>
            <a:graphicFrameLocks noGrp="1"/>
          </p:cNvGraphicFramePr>
          <p:nvPr>
            <p:ph type="tbl" sz="quarter" idx="13"/>
            <p:extLst>
              <p:ext uri="{D42A27DB-BD31-4B8C-83A1-F6EECF244321}">
                <p14:modId xmlns:p14="http://schemas.microsoft.com/office/powerpoint/2010/main" val="2470566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36364330"/>
                    </a:ext>
                  </a:extLst>
                </a:gridCol>
                <a:gridCol w="740664">
                  <a:extLst>
                    <a:ext uri="{9D8B030D-6E8A-4147-A177-3AD203B41FA5}">
                      <a16:colId xmlns:a16="http://schemas.microsoft.com/office/drawing/2014/main" val="3046701724"/>
                    </a:ext>
                  </a:extLst>
                </a:gridCol>
                <a:gridCol w="740664">
                  <a:extLst>
                    <a:ext uri="{9D8B030D-6E8A-4147-A177-3AD203B41FA5}">
                      <a16:colId xmlns:a16="http://schemas.microsoft.com/office/drawing/2014/main" val="3638879159"/>
                    </a:ext>
                  </a:extLst>
                </a:gridCol>
                <a:gridCol w="329184">
                  <a:extLst>
                    <a:ext uri="{9D8B030D-6E8A-4147-A177-3AD203B41FA5}">
                      <a16:colId xmlns:a16="http://schemas.microsoft.com/office/drawing/2014/main" val="2394136437"/>
                    </a:ext>
                  </a:extLst>
                </a:gridCol>
                <a:gridCol w="329184">
                  <a:extLst>
                    <a:ext uri="{9D8B030D-6E8A-4147-A177-3AD203B41FA5}">
                      <a16:colId xmlns:a16="http://schemas.microsoft.com/office/drawing/2014/main" val="2474958193"/>
                    </a:ext>
                  </a:extLst>
                </a:gridCol>
                <a:gridCol w="329184">
                  <a:extLst>
                    <a:ext uri="{9D8B030D-6E8A-4147-A177-3AD203B41FA5}">
                      <a16:colId xmlns:a16="http://schemas.microsoft.com/office/drawing/2014/main" val="3793153827"/>
                    </a:ext>
                  </a:extLst>
                </a:gridCol>
                <a:gridCol w="329184">
                  <a:extLst>
                    <a:ext uri="{9D8B030D-6E8A-4147-A177-3AD203B41FA5}">
                      <a16:colId xmlns:a16="http://schemas.microsoft.com/office/drawing/2014/main" val="2026767744"/>
                    </a:ext>
                  </a:extLst>
                </a:gridCol>
                <a:gridCol w="329184">
                  <a:extLst>
                    <a:ext uri="{9D8B030D-6E8A-4147-A177-3AD203B41FA5}">
                      <a16:colId xmlns:a16="http://schemas.microsoft.com/office/drawing/2014/main" val="1549357972"/>
                    </a:ext>
                  </a:extLst>
                </a:gridCol>
                <a:gridCol w="329184">
                  <a:extLst>
                    <a:ext uri="{9D8B030D-6E8A-4147-A177-3AD203B41FA5}">
                      <a16:colId xmlns:a16="http://schemas.microsoft.com/office/drawing/2014/main" val="1345252964"/>
                    </a:ext>
                  </a:extLst>
                </a:gridCol>
                <a:gridCol w="329184">
                  <a:extLst>
                    <a:ext uri="{9D8B030D-6E8A-4147-A177-3AD203B41FA5}">
                      <a16:colId xmlns:a16="http://schemas.microsoft.com/office/drawing/2014/main" val="3120261729"/>
                    </a:ext>
                  </a:extLst>
                </a:gridCol>
                <a:gridCol w="329184">
                  <a:extLst>
                    <a:ext uri="{9D8B030D-6E8A-4147-A177-3AD203B41FA5}">
                      <a16:colId xmlns:a16="http://schemas.microsoft.com/office/drawing/2014/main" val="3750778982"/>
                    </a:ext>
                  </a:extLst>
                </a:gridCol>
                <a:gridCol w="329184">
                  <a:extLst>
                    <a:ext uri="{9D8B030D-6E8A-4147-A177-3AD203B41FA5}">
                      <a16:colId xmlns:a16="http://schemas.microsoft.com/office/drawing/2014/main" val="676896855"/>
                    </a:ext>
                  </a:extLst>
                </a:gridCol>
                <a:gridCol w="329184">
                  <a:extLst>
                    <a:ext uri="{9D8B030D-6E8A-4147-A177-3AD203B41FA5}">
                      <a16:colId xmlns:a16="http://schemas.microsoft.com/office/drawing/2014/main" val="1628056467"/>
                    </a:ext>
                  </a:extLst>
                </a:gridCol>
                <a:gridCol w="329184">
                  <a:extLst>
                    <a:ext uri="{9D8B030D-6E8A-4147-A177-3AD203B41FA5}">
                      <a16:colId xmlns:a16="http://schemas.microsoft.com/office/drawing/2014/main" val="2020153187"/>
                    </a:ext>
                  </a:extLst>
                </a:gridCol>
                <a:gridCol w="329184">
                  <a:extLst>
                    <a:ext uri="{9D8B030D-6E8A-4147-A177-3AD203B41FA5}">
                      <a16:colId xmlns:a16="http://schemas.microsoft.com/office/drawing/2014/main" val="1075604087"/>
                    </a:ext>
                  </a:extLst>
                </a:gridCol>
                <a:gridCol w="329184">
                  <a:extLst>
                    <a:ext uri="{9D8B030D-6E8A-4147-A177-3AD203B41FA5}">
                      <a16:colId xmlns:a16="http://schemas.microsoft.com/office/drawing/2014/main" val="2383384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82078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 Post - 2022-08-30 10:00:08</a:t>
                      </a:r>
                      <a:r>
                        <a:rPr kumimoji="0" lang="de-DE" sz="1000" b="0" i="0" u="none" strike="noStrike" kern="1200" cap="none" spc="0" normalizeH="0" baseline="0" noProof="0">
                          <a:ln>
                            <a:noFill/>
                          </a:ln>
                          <a:solidFill>
                            <a:prstClr val="black"/>
                          </a:solidFill>
                          <a:effectLst/>
                          <a:uLnTx/>
                          <a:uFillTx/>
                          <a:latin typeface="+mn-lt"/>
                          <a:ea typeface="+mn-ea"/>
                          <a:cs typeface="+mn-cs"/>
                        </a:rPr>
                        <a:t>
 Wusstest du, dass du bei DHL auch Bonuspunkte sammeln kannst? 🔴 🎉 🟡 Das funktioniert mit ganz vielen Services, die du wahrscheinlich ohnehin schon nutzt!
👉 Kauf von Paketmarken in der Post &amp; DHL App oder unter dhl.de
👉 Paketversand und -empfang an der Packstation
👉 Bestellung von Paketen direkt in eine Filiale oder Paketshop
Und gerade jetzt kannst du besonders viele Bonuspunkte sammeln, wenn du deine Pakete direkt an eine Packstation bestellst: jeweils 80 Punkte für die ersten 5 Sendungen 😊
Wie die Aktion genau funktioniert, erfährst du hier 👉 https://www.dhl.de/aktion-bonusprogramm?cid=c_dhl_20220824-1_672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P&amp;P_Paketversand, P&amp;P_Packstation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https://quintly-image-storage.s3.amazonaws.com/fe84abda8df16db343489bc7e9d1e28d/5153f65ddc3415a1dc973798ed4213f8.png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0.46898098587959 %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extLst>
                  <a:ext uri="{0D108BD9-81ED-4DB2-BD59-A6C34878D82A}">
                    <a16:rowId xmlns:a16="http://schemas.microsoft.com/office/drawing/2014/main" val="4236993707"/>
                  </a:ext>
                </a:extLst>
              </a:tr>
            </a:tbl>
          </a:graphicData>
        </a:graphic>
      </p:graphicFrame>
      <p:sp>
        <p:nvSpPr>
          <p:cNvPr id="4" name="Text Placeholder 3">
            <a:extLst>
              <a:ext uri="{FF2B5EF4-FFF2-40B4-BE49-F238E27FC236}">
                <a16:creationId xmlns:a16="http://schemas.microsoft.com/office/drawing/2014/main" id="{219DB615-D92F-4099-9C2D-9B079DAFC0AB}"/>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3928876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259D8-C1F6-457C-9714-B2E92969A306}"/>
              </a:ext>
            </a:extLst>
          </p:cNvPr>
          <p:cNvSpPr>
            <a:spLocks noGrp="1"/>
          </p:cNvSpPr>
          <p:nvPr>
            <p:ph type="title"/>
          </p:nvPr>
        </p:nvSpPr>
        <p:spPr/>
        <p:txBody>
          <a:bodyPr>
            <a:normAutofit fontScale="90000"/>
          </a:bodyPr>
          <a:lstStyle/>
          <a:p>
            <a:r>
              <a:rPr lang="en-US"/>
              <a:t>Facebook Benchmark: Reach: 42k / E-Rate 3,34 % / VideoViews: 6,6k / Link-Klicks: 66 / Shares: 28 / Impressions: 42,9k / E.U.: 1,4k / Ebi: 1,08 % / | Deutsche Post - 4 of 6</a:t>
            </a:r>
          </a:p>
        </p:txBody>
      </p:sp>
      <p:graphicFrame>
        <p:nvGraphicFramePr>
          <p:cNvPr id="5" name="Table Placeholder 4">
            <a:extLst>
              <a:ext uri="{FF2B5EF4-FFF2-40B4-BE49-F238E27FC236}">
                <a16:creationId xmlns:a16="http://schemas.microsoft.com/office/drawing/2014/main" id="{8D8CD4EF-E277-4E57-9ECD-03652C7D877A}"/>
              </a:ext>
            </a:extLst>
          </p:cNvPr>
          <p:cNvGraphicFramePr>
            <a:graphicFrameLocks noGrp="1"/>
          </p:cNvGraphicFramePr>
          <p:nvPr>
            <p:ph type="tbl" sz="quarter" idx="13"/>
            <p:extLst>
              <p:ext uri="{D42A27DB-BD31-4B8C-83A1-F6EECF244321}">
                <p14:modId xmlns:p14="http://schemas.microsoft.com/office/powerpoint/2010/main" val="3350454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41313171"/>
                    </a:ext>
                  </a:extLst>
                </a:gridCol>
                <a:gridCol w="740664">
                  <a:extLst>
                    <a:ext uri="{9D8B030D-6E8A-4147-A177-3AD203B41FA5}">
                      <a16:colId xmlns:a16="http://schemas.microsoft.com/office/drawing/2014/main" val="11704020"/>
                    </a:ext>
                  </a:extLst>
                </a:gridCol>
                <a:gridCol w="740664">
                  <a:extLst>
                    <a:ext uri="{9D8B030D-6E8A-4147-A177-3AD203B41FA5}">
                      <a16:colId xmlns:a16="http://schemas.microsoft.com/office/drawing/2014/main" val="976611730"/>
                    </a:ext>
                  </a:extLst>
                </a:gridCol>
                <a:gridCol w="329184">
                  <a:extLst>
                    <a:ext uri="{9D8B030D-6E8A-4147-A177-3AD203B41FA5}">
                      <a16:colId xmlns:a16="http://schemas.microsoft.com/office/drawing/2014/main" val="1371519774"/>
                    </a:ext>
                  </a:extLst>
                </a:gridCol>
                <a:gridCol w="329184">
                  <a:extLst>
                    <a:ext uri="{9D8B030D-6E8A-4147-A177-3AD203B41FA5}">
                      <a16:colId xmlns:a16="http://schemas.microsoft.com/office/drawing/2014/main" val="5094666"/>
                    </a:ext>
                  </a:extLst>
                </a:gridCol>
                <a:gridCol w="329184">
                  <a:extLst>
                    <a:ext uri="{9D8B030D-6E8A-4147-A177-3AD203B41FA5}">
                      <a16:colId xmlns:a16="http://schemas.microsoft.com/office/drawing/2014/main" val="842168923"/>
                    </a:ext>
                  </a:extLst>
                </a:gridCol>
                <a:gridCol w="329184">
                  <a:extLst>
                    <a:ext uri="{9D8B030D-6E8A-4147-A177-3AD203B41FA5}">
                      <a16:colId xmlns:a16="http://schemas.microsoft.com/office/drawing/2014/main" val="2847383216"/>
                    </a:ext>
                  </a:extLst>
                </a:gridCol>
                <a:gridCol w="329184">
                  <a:extLst>
                    <a:ext uri="{9D8B030D-6E8A-4147-A177-3AD203B41FA5}">
                      <a16:colId xmlns:a16="http://schemas.microsoft.com/office/drawing/2014/main" val="2525829331"/>
                    </a:ext>
                  </a:extLst>
                </a:gridCol>
                <a:gridCol w="329184">
                  <a:extLst>
                    <a:ext uri="{9D8B030D-6E8A-4147-A177-3AD203B41FA5}">
                      <a16:colId xmlns:a16="http://schemas.microsoft.com/office/drawing/2014/main" val="4023998253"/>
                    </a:ext>
                  </a:extLst>
                </a:gridCol>
                <a:gridCol w="329184">
                  <a:extLst>
                    <a:ext uri="{9D8B030D-6E8A-4147-A177-3AD203B41FA5}">
                      <a16:colId xmlns:a16="http://schemas.microsoft.com/office/drawing/2014/main" val="1439004341"/>
                    </a:ext>
                  </a:extLst>
                </a:gridCol>
                <a:gridCol w="329184">
                  <a:extLst>
                    <a:ext uri="{9D8B030D-6E8A-4147-A177-3AD203B41FA5}">
                      <a16:colId xmlns:a16="http://schemas.microsoft.com/office/drawing/2014/main" val="4107214100"/>
                    </a:ext>
                  </a:extLst>
                </a:gridCol>
                <a:gridCol w="329184">
                  <a:extLst>
                    <a:ext uri="{9D8B030D-6E8A-4147-A177-3AD203B41FA5}">
                      <a16:colId xmlns:a16="http://schemas.microsoft.com/office/drawing/2014/main" val="111004067"/>
                    </a:ext>
                  </a:extLst>
                </a:gridCol>
                <a:gridCol w="329184">
                  <a:extLst>
                    <a:ext uri="{9D8B030D-6E8A-4147-A177-3AD203B41FA5}">
                      <a16:colId xmlns:a16="http://schemas.microsoft.com/office/drawing/2014/main" val="3030025867"/>
                    </a:ext>
                  </a:extLst>
                </a:gridCol>
                <a:gridCol w="329184">
                  <a:extLst>
                    <a:ext uri="{9D8B030D-6E8A-4147-A177-3AD203B41FA5}">
                      <a16:colId xmlns:a16="http://schemas.microsoft.com/office/drawing/2014/main" val="912251436"/>
                    </a:ext>
                  </a:extLst>
                </a:gridCol>
                <a:gridCol w="329184">
                  <a:extLst>
                    <a:ext uri="{9D8B030D-6E8A-4147-A177-3AD203B41FA5}">
                      <a16:colId xmlns:a16="http://schemas.microsoft.com/office/drawing/2014/main" val="239740746"/>
                    </a:ext>
                  </a:extLst>
                </a:gridCol>
                <a:gridCol w="329184">
                  <a:extLst>
                    <a:ext uri="{9D8B030D-6E8A-4147-A177-3AD203B41FA5}">
                      <a16:colId xmlns:a16="http://schemas.microsoft.com/office/drawing/2014/main" val="4043202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631457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 Post - 2022-11-18 09:59:19</a:t>
                      </a:r>
                      <a:r>
                        <a:rPr kumimoji="0" lang="de-DE" sz="1000" b="0" i="0" u="none" strike="noStrike" kern="1200" cap="none" spc="0" normalizeH="0" baseline="0" noProof="0">
                          <a:ln>
                            <a:noFill/>
                          </a:ln>
                          <a:solidFill>
                            <a:prstClr val="black"/>
                          </a:solidFill>
                          <a:effectLst/>
                          <a:uLnTx/>
                          <a:uFillTx/>
                          <a:latin typeface="+mn-lt"/>
                          <a:ea typeface="+mn-ea"/>
                          <a:cs typeface="+mn-cs"/>
                        </a:rPr>
                        <a:t>
 Bevor du dich für ein #Bonuspgrogramm anmeldest, muss es dafür echt richtig gute Gründe geben? 🤔 Kein Problem! Jetzt überzeugen lassen, registrieren, Prämien wie z. B. Porto-Gutscheine absahnen, glücklich sein. 😎 👉
https://www.dhl.de/de/privatkunden/anmelden/dhl-bonusprogramm.html?cid=c_dhl_AW-606_144
#DeutschePost #tippsundtricks #DHL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bonusprogramm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https://quintly-image-storage.s3.amazonaws.com/fe84abda8df16db343489bc7e9d1e28d/99617d83f87d60aad5686f4b18950067.png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0.20242914979757 %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extLst>
                  <a:ext uri="{0D108BD9-81ED-4DB2-BD59-A6C34878D82A}">
                    <a16:rowId xmlns:a16="http://schemas.microsoft.com/office/drawing/2014/main" val="2627138909"/>
                  </a:ext>
                </a:extLst>
              </a:tr>
            </a:tbl>
          </a:graphicData>
        </a:graphic>
      </p:graphicFrame>
      <p:sp>
        <p:nvSpPr>
          <p:cNvPr id="4" name="Text Placeholder 3">
            <a:extLst>
              <a:ext uri="{FF2B5EF4-FFF2-40B4-BE49-F238E27FC236}">
                <a16:creationId xmlns:a16="http://schemas.microsoft.com/office/drawing/2014/main" id="{E5EAD696-B339-4728-B56C-ADB6ACC54B03}"/>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1150998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27550-FCC1-4CBE-A84F-3FAB278FC7B7}"/>
              </a:ext>
            </a:extLst>
          </p:cNvPr>
          <p:cNvSpPr>
            <a:spLocks noGrp="1"/>
          </p:cNvSpPr>
          <p:nvPr>
            <p:ph type="title"/>
          </p:nvPr>
        </p:nvSpPr>
        <p:spPr/>
        <p:txBody>
          <a:bodyPr>
            <a:normAutofit fontScale="90000"/>
          </a:bodyPr>
          <a:lstStyle/>
          <a:p>
            <a:r>
              <a:rPr lang="en-US"/>
              <a:t>Facebook Benchmark: Reach: 42k / E-Rate 3,34 % / VideoViews: 6,6k / Link-Klicks: 66 / Shares: 28 / Impressions: 42,9k / E.U.: 1,4k / Ebi: 1,08 % / | Deutsche Post - 5 of 6</a:t>
            </a:r>
          </a:p>
        </p:txBody>
      </p:sp>
      <p:graphicFrame>
        <p:nvGraphicFramePr>
          <p:cNvPr id="5" name="Table Placeholder 4">
            <a:extLst>
              <a:ext uri="{FF2B5EF4-FFF2-40B4-BE49-F238E27FC236}">
                <a16:creationId xmlns:a16="http://schemas.microsoft.com/office/drawing/2014/main" id="{100926EF-A098-4C6A-A61F-5B7E84090DEB}"/>
              </a:ext>
            </a:extLst>
          </p:cNvPr>
          <p:cNvGraphicFramePr>
            <a:graphicFrameLocks noGrp="1"/>
          </p:cNvGraphicFramePr>
          <p:nvPr>
            <p:ph type="tbl" sz="quarter" idx="13"/>
            <p:extLst>
              <p:ext uri="{D42A27DB-BD31-4B8C-83A1-F6EECF244321}">
                <p14:modId xmlns:p14="http://schemas.microsoft.com/office/powerpoint/2010/main" val="3945924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24519375"/>
                    </a:ext>
                  </a:extLst>
                </a:gridCol>
                <a:gridCol w="740664">
                  <a:extLst>
                    <a:ext uri="{9D8B030D-6E8A-4147-A177-3AD203B41FA5}">
                      <a16:colId xmlns:a16="http://schemas.microsoft.com/office/drawing/2014/main" val="82041755"/>
                    </a:ext>
                  </a:extLst>
                </a:gridCol>
                <a:gridCol w="740664">
                  <a:extLst>
                    <a:ext uri="{9D8B030D-6E8A-4147-A177-3AD203B41FA5}">
                      <a16:colId xmlns:a16="http://schemas.microsoft.com/office/drawing/2014/main" val="576121107"/>
                    </a:ext>
                  </a:extLst>
                </a:gridCol>
                <a:gridCol w="329184">
                  <a:extLst>
                    <a:ext uri="{9D8B030D-6E8A-4147-A177-3AD203B41FA5}">
                      <a16:colId xmlns:a16="http://schemas.microsoft.com/office/drawing/2014/main" val="2708353179"/>
                    </a:ext>
                  </a:extLst>
                </a:gridCol>
                <a:gridCol w="329184">
                  <a:extLst>
                    <a:ext uri="{9D8B030D-6E8A-4147-A177-3AD203B41FA5}">
                      <a16:colId xmlns:a16="http://schemas.microsoft.com/office/drawing/2014/main" val="1718985568"/>
                    </a:ext>
                  </a:extLst>
                </a:gridCol>
                <a:gridCol w="329184">
                  <a:extLst>
                    <a:ext uri="{9D8B030D-6E8A-4147-A177-3AD203B41FA5}">
                      <a16:colId xmlns:a16="http://schemas.microsoft.com/office/drawing/2014/main" val="2411943432"/>
                    </a:ext>
                  </a:extLst>
                </a:gridCol>
                <a:gridCol w="329184">
                  <a:extLst>
                    <a:ext uri="{9D8B030D-6E8A-4147-A177-3AD203B41FA5}">
                      <a16:colId xmlns:a16="http://schemas.microsoft.com/office/drawing/2014/main" val="463326013"/>
                    </a:ext>
                  </a:extLst>
                </a:gridCol>
                <a:gridCol w="329184">
                  <a:extLst>
                    <a:ext uri="{9D8B030D-6E8A-4147-A177-3AD203B41FA5}">
                      <a16:colId xmlns:a16="http://schemas.microsoft.com/office/drawing/2014/main" val="1184810312"/>
                    </a:ext>
                  </a:extLst>
                </a:gridCol>
                <a:gridCol w="329184">
                  <a:extLst>
                    <a:ext uri="{9D8B030D-6E8A-4147-A177-3AD203B41FA5}">
                      <a16:colId xmlns:a16="http://schemas.microsoft.com/office/drawing/2014/main" val="3318492441"/>
                    </a:ext>
                  </a:extLst>
                </a:gridCol>
                <a:gridCol w="329184">
                  <a:extLst>
                    <a:ext uri="{9D8B030D-6E8A-4147-A177-3AD203B41FA5}">
                      <a16:colId xmlns:a16="http://schemas.microsoft.com/office/drawing/2014/main" val="3630007947"/>
                    </a:ext>
                  </a:extLst>
                </a:gridCol>
                <a:gridCol w="329184">
                  <a:extLst>
                    <a:ext uri="{9D8B030D-6E8A-4147-A177-3AD203B41FA5}">
                      <a16:colId xmlns:a16="http://schemas.microsoft.com/office/drawing/2014/main" val="661442085"/>
                    </a:ext>
                  </a:extLst>
                </a:gridCol>
                <a:gridCol w="329184">
                  <a:extLst>
                    <a:ext uri="{9D8B030D-6E8A-4147-A177-3AD203B41FA5}">
                      <a16:colId xmlns:a16="http://schemas.microsoft.com/office/drawing/2014/main" val="318503949"/>
                    </a:ext>
                  </a:extLst>
                </a:gridCol>
                <a:gridCol w="329184">
                  <a:extLst>
                    <a:ext uri="{9D8B030D-6E8A-4147-A177-3AD203B41FA5}">
                      <a16:colId xmlns:a16="http://schemas.microsoft.com/office/drawing/2014/main" val="850965675"/>
                    </a:ext>
                  </a:extLst>
                </a:gridCol>
                <a:gridCol w="329184">
                  <a:extLst>
                    <a:ext uri="{9D8B030D-6E8A-4147-A177-3AD203B41FA5}">
                      <a16:colId xmlns:a16="http://schemas.microsoft.com/office/drawing/2014/main" val="2863397347"/>
                    </a:ext>
                  </a:extLst>
                </a:gridCol>
                <a:gridCol w="329184">
                  <a:extLst>
                    <a:ext uri="{9D8B030D-6E8A-4147-A177-3AD203B41FA5}">
                      <a16:colId xmlns:a16="http://schemas.microsoft.com/office/drawing/2014/main" val="2677680254"/>
                    </a:ext>
                  </a:extLst>
                </a:gridCol>
                <a:gridCol w="329184">
                  <a:extLst>
                    <a:ext uri="{9D8B030D-6E8A-4147-A177-3AD203B41FA5}">
                      <a16:colId xmlns:a16="http://schemas.microsoft.com/office/drawing/2014/main" val="514619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15090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 Post - 2022-10-12 11:31:06</a:t>
                      </a:r>
                      <a:r>
                        <a:rPr kumimoji="0" lang="de-DE" sz="1000" b="0" i="0" u="none" strike="noStrike" kern="1200" cap="none" spc="0" normalizeH="0" baseline="0" noProof="0">
                          <a:ln>
                            <a:noFill/>
                          </a:ln>
                          <a:solidFill>
                            <a:prstClr val="black"/>
                          </a:solidFill>
                          <a:effectLst/>
                          <a:uLnTx/>
                          <a:uFillTx/>
                          <a:latin typeface="+mn-lt"/>
                          <a:ea typeface="+mn-ea"/>
                          <a:cs typeface="+mn-cs"/>
                        </a:rPr>
                        <a:t>
 Sammle dich glücklich - mit dem DHL Paket Bonusprogramm &amp; unserer Punkte-Sammel-Sonderaktion! 📦 🤩 Einmal angemeldet, regnet es für dich z. B. bei jedem Online-Kauf von Paketmarken oder immer beim Pakete Verschicken und Empfangen an der Packstation Punkte, Punkte, Punkte! 🔴🎉 🟡
🙌 SONDERAKTION
👉 Jetzt anmelden und für den Empfang der ersten 5 Pakete an der Packstation 16-fach punkten!
👉 Die damit gesammelten Punkte kannst du dann schon für eine Paketmarke einlösen – also das nächste Paket 4free verschicken!
👉 Um diese Aktion nutzen zu können, musst du dich kostenlos für die Packstation registrieren.
Übrigens: Wer sich für die Nutzung der Packstation anmeldet und seine Pakete hier statt zu Hause empfängt, kann seine Sendungen flexibel unterwegs, z. B. auf dem Weg zur Arbeit, einsammeln.
Jetzt kostenfrei anmelden 👉 https://www.dhl.de/aktion-bonusprogramm?cid=c_dhl_20220824-1_673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 P&amp;P_Paket 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https://quintly-image-storage.s3.amazonaws.com/fe84abda8df16db343489bc7e9d1e28d/164418268c7233507b35013c0f1465e1.jpg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0.21246977800571 %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extLst>
                  <a:ext uri="{0D108BD9-81ED-4DB2-BD59-A6C34878D82A}">
                    <a16:rowId xmlns:a16="http://schemas.microsoft.com/office/drawing/2014/main" val="1813538609"/>
                  </a:ext>
                </a:extLst>
              </a:tr>
            </a:tbl>
          </a:graphicData>
        </a:graphic>
      </p:graphicFrame>
      <p:sp>
        <p:nvSpPr>
          <p:cNvPr id="4" name="Text Placeholder 3">
            <a:extLst>
              <a:ext uri="{FF2B5EF4-FFF2-40B4-BE49-F238E27FC236}">
                <a16:creationId xmlns:a16="http://schemas.microsoft.com/office/drawing/2014/main" id="{5F70D1CD-6FBC-468C-886E-1FEF52B12F74}"/>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175250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EB671-11A7-48D3-94E3-3F459845DFAD}"/>
              </a:ext>
            </a:extLst>
          </p:cNvPr>
          <p:cNvSpPr>
            <a:spLocks noGrp="1"/>
          </p:cNvSpPr>
          <p:nvPr>
            <p:ph type="title"/>
          </p:nvPr>
        </p:nvSpPr>
        <p:spPr/>
        <p:txBody>
          <a:bodyPr>
            <a:normAutofit fontScale="90000"/>
          </a:bodyPr>
          <a:lstStyle/>
          <a:p>
            <a:r>
              <a:rPr lang="en-US"/>
              <a:t>Facebook Benchmark: Reach: 42k / E-Rate 3,34 % / VideoViews: 6,6k / Link-Klicks: 66 / Shares: 28 / Impressions: 42,9k / E.U.: 1,4k / Ebi: 1,08 % / | Deutsche Post - 6 of 6</a:t>
            </a:r>
          </a:p>
        </p:txBody>
      </p:sp>
      <p:graphicFrame>
        <p:nvGraphicFramePr>
          <p:cNvPr id="5" name="Table Placeholder 4">
            <a:extLst>
              <a:ext uri="{FF2B5EF4-FFF2-40B4-BE49-F238E27FC236}">
                <a16:creationId xmlns:a16="http://schemas.microsoft.com/office/drawing/2014/main" id="{F2D4E8BC-5544-4D47-A088-06D91A34A820}"/>
              </a:ext>
            </a:extLst>
          </p:cNvPr>
          <p:cNvGraphicFramePr>
            <a:graphicFrameLocks noGrp="1"/>
          </p:cNvGraphicFramePr>
          <p:nvPr>
            <p:ph type="tbl" sz="quarter" idx="13"/>
            <p:extLst>
              <p:ext uri="{D42A27DB-BD31-4B8C-83A1-F6EECF244321}">
                <p14:modId xmlns:p14="http://schemas.microsoft.com/office/powerpoint/2010/main" val="2599256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46146859"/>
                    </a:ext>
                  </a:extLst>
                </a:gridCol>
                <a:gridCol w="740664">
                  <a:extLst>
                    <a:ext uri="{9D8B030D-6E8A-4147-A177-3AD203B41FA5}">
                      <a16:colId xmlns:a16="http://schemas.microsoft.com/office/drawing/2014/main" val="379365402"/>
                    </a:ext>
                  </a:extLst>
                </a:gridCol>
                <a:gridCol w="740664">
                  <a:extLst>
                    <a:ext uri="{9D8B030D-6E8A-4147-A177-3AD203B41FA5}">
                      <a16:colId xmlns:a16="http://schemas.microsoft.com/office/drawing/2014/main" val="1597723573"/>
                    </a:ext>
                  </a:extLst>
                </a:gridCol>
                <a:gridCol w="329184">
                  <a:extLst>
                    <a:ext uri="{9D8B030D-6E8A-4147-A177-3AD203B41FA5}">
                      <a16:colId xmlns:a16="http://schemas.microsoft.com/office/drawing/2014/main" val="2093287683"/>
                    </a:ext>
                  </a:extLst>
                </a:gridCol>
                <a:gridCol w="329184">
                  <a:extLst>
                    <a:ext uri="{9D8B030D-6E8A-4147-A177-3AD203B41FA5}">
                      <a16:colId xmlns:a16="http://schemas.microsoft.com/office/drawing/2014/main" val="4290159267"/>
                    </a:ext>
                  </a:extLst>
                </a:gridCol>
                <a:gridCol w="329184">
                  <a:extLst>
                    <a:ext uri="{9D8B030D-6E8A-4147-A177-3AD203B41FA5}">
                      <a16:colId xmlns:a16="http://schemas.microsoft.com/office/drawing/2014/main" val="2399962391"/>
                    </a:ext>
                  </a:extLst>
                </a:gridCol>
                <a:gridCol w="329184">
                  <a:extLst>
                    <a:ext uri="{9D8B030D-6E8A-4147-A177-3AD203B41FA5}">
                      <a16:colId xmlns:a16="http://schemas.microsoft.com/office/drawing/2014/main" val="4090822693"/>
                    </a:ext>
                  </a:extLst>
                </a:gridCol>
                <a:gridCol w="329184">
                  <a:extLst>
                    <a:ext uri="{9D8B030D-6E8A-4147-A177-3AD203B41FA5}">
                      <a16:colId xmlns:a16="http://schemas.microsoft.com/office/drawing/2014/main" val="2893877505"/>
                    </a:ext>
                  </a:extLst>
                </a:gridCol>
                <a:gridCol w="329184">
                  <a:extLst>
                    <a:ext uri="{9D8B030D-6E8A-4147-A177-3AD203B41FA5}">
                      <a16:colId xmlns:a16="http://schemas.microsoft.com/office/drawing/2014/main" val="1522183561"/>
                    </a:ext>
                  </a:extLst>
                </a:gridCol>
                <a:gridCol w="329184">
                  <a:extLst>
                    <a:ext uri="{9D8B030D-6E8A-4147-A177-3AD203B41FA5}">
                      <a16:colId xmlns:a16="http://schemas.microsoft.com/office/drawing/2014/main" val="4045147841"/>
                    </a:ext>
                  </a:extLst>
                </a:gridCol>
                <a:gridCol w="329184">
                  <a:extLst>
                    <a:ext uri="{9D8B030D-6E8A-4147-A177-3AD203B41FA5}">
                      <a16:colId xmlns:a16="http://schemas.microsoft.com/office/drawing/2014/main" val="250241658"/>
                    </a:ext>
                  </a:extLst>
                </a:gridCol>
                <a:gridCol w="329184">
                  <a:extLst>
                    <a:ext uri="{9D8B030D-6E8A-4147-A177-3AD203B41FA5}">
                      <a16:colId xmlns:a16="http://schemas.microsoft.com/office/drawing/2014/main" val="1846444278"/>
                    </a:ext>
                  </a:extLst>
                </a:gridCol>
                <a:gridCol w="329184">
                  <a:extLst>
                    <a:ext uri="{9D8B030D-6E8A-4147-A177-3AD203B41FA5}">
                      <a16:colId xmlns:a16="http://schemas.microsoft.com/office/drawing/2014/main" val="2453450331"/>
                    </a:ext>
                  </a:extLst>
                </a:gridCol>
                <a:gridCol w="329184">
                  <a:extLst>
                    <a:ext uri="{9D8B030D-6E8A-4147-A177-3AD203B41FA5}">
                      <a16:colId xmlns:a16="http://schemas.microsoft.com/office/drawing/2014/main" val="2551125786"/>
                    </a:ext>
                  </a:extLst>
                </a:gridCol>
                <a:gridCol w="329184">
                  <a:extLst>
                    <a:ext uri="{9D8B030D-6E8A-4147-A177-3AD203B41FA5}">
                      <a16:colId xmlns:a16="http://schemas.microsoft.com/office/drawing/2014/main" val="406319692"/>
                    </a:ext>
                  </a:extLst>
                </a:gridCol>
                <a:gridCol w="329184">
                  <a:extLst>
                    <a:ext uri="{9D8B030D-6E8A-4147-A177-3AD203B41FA5}">
                      <a16:colId xmlns:a16="http://schemas.microsoft.com/office/drawing/2014/main" val="3699866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75484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 Post - 2022-11-08 10:20:56</a:t>
                      </a:r>
                      <a:r>
                        <a:rPr kumimoji="0" lang="de-DE" sz="1000" b="0" i="0" u="none" strike="noStrike" kern="1200" cap="none" spc="0" normalizeH="0" baseline="0" noProof="0">
                          <a:ln>
                            <a:noFill/>
                          </a:ln>
                          <a:solidFill>
                            <a:prstClr val="black"/>
                          </a:solidFill>
                          <a:effectLst/>
                          <a:uLnTx/>
                          <a:uFillTx/>
                          <a:latin typeface="+mn-lt"/>
                          <a:ea typeface="+mn-ea"/>
                          <a:cs typeface="+mn-cs"/>
                        </a:rPr>
                        <a:t>
 5 gute Gründe für das DHL Bonusprogramm, ein ganz einfacher Weg, sich dafür zu registrieren. Jetzt mitmachen und tolle Prämien, wie z. B. Porto-Gutscheine kassieren 👉
https://www.dhl.de/de/privatkunden/anmelden/dhl-bonusprogramm.html?cid=c_dhl_AW-606_144
#Bonusprogramm #DHL #Gutschein #Tipps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 P&amp;P_Paket 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https://quintly-image-storage.s3.amazonaws.com/fe84abda8df16db343489bc7e9d1e28d/3e78987407be530f8ae59f8c46c5d602.jpg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0.15817779183803 %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extLst>
                  <a:ext uri="{0D108BD9-81ED-4DB2-BD59-A6C34878D82A}">
                    <a16:rowId xmlns:a16="http://schemas.microsoft.com/office/drawing/2014/main" val="2966891293"/>
                  </a:ext>
                </a:extLst>
              </a:tr>
            </a:tbl>
          </a:graphicData>
        </a:graphic>
      </p:graphicFrame>
      <p:sp>
        <p:nvSpPr>
          <p:cNvPr id="4" name="Text Placeholder 3">
            <a:extLst>
              <a:ext uri="{FF2B5EF4-FFF2-40B4-BE49-F238E27FC236}">
                <a16:creationId xmlns:a16="http://schemas.microsoft.com/office/drawing/2014/main" id="{E8F641D8-8AE9-4DE3-BD95-373DB097EF1D}"/>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973887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D8A98-325B-4F55-BB7C-20238147CE58}"/>
              </a:ext>
            </a:extLst>
          </p:cNvPr>
          <p:cNvSpPr>
            <a:spLocks noGrp="1"/>
          </p:cNvSpPr>
          <p:nvPr>
            <p:ph type="title"/>
          </p:nvPr>
        </p:nvSpPr>
        <p:spPr/>
        <p:txBody>
          <a:bodyPr/>
          <a:lstStyle/>
          <a:p>
            <a:r>
              <a:rPr lang="de-DE"/>
              <a:t>Facebook Fan-Entwicklung der letzten 6 Monate | DHL Paket</a:t>
            </a:r>
            <a:endParaRPr lang="en-US"/>
          </a:p>
        </p:txBody>
      </p:sp>
      <p:graphicFrame>
        <p:nvGraphicFramePr>
          <p:cNvPr id="6" name="Chart Placeholder 5">
            <a:extLst>
              <a:ext uri="{FF2B5EF4-FFF2-40B4-BE49-F238E27FC236}">
                <a16:creationId xmlns:a16="http://schemas.microsoft.com/office/drawing/2014/main" id="{D5D847B4-946B-49EB-846A-65496ED0C094}"/>
              </a:ext>
            </a:extLst>
          </p:cNvPr>
          <p:cNvGraphicFramePr>
            <a:graphicFrameLocks noGrp="1"/>
          </p:cNvGraphicFramePr>
          <p:nvPr>
            <p:ph type="chart" sz="quarter" idx="13"/>
            <p:extLst>
              <p:ext uri="{D42A27DB-BD31-4B8C-83A1-F6EECF244321}">
                <p14:modId xmlns:p14="http://schemas.microsoft.com/office/powerpoint/2010/main" val="1335829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CB1215-E8E4-4B39-A296-8B0952CA3659}"/>
              </a:ext>
            </a:extLst>
          </p:cNvPr>
          <p:cNvSpPr>
            <a:spLocks noGrp="1"/>
          </p:cNvSpPr>
          <p:nvPr>
            <p:ph type="body" sz="quarter" idx="14"/>
          </p:nvPr>
        </p:nvSpPr>
        <p:spPr/>
        <p:txBody>
          <a:bodyPr/>
          <a:lstStyle/>
          <a:p>
            <a:r>
              <a:rPr lang="en-US"/>
              <a:t>06/20/2022 - 12/04/2022</a:t>
            </a:r>
          </a:p>
        </p:txBody>
      </p:sp>
      <p:sp>
        <p:nvSpPr>
          <p:cNvPr id="5" name="Footer Placeholder 4">
            <a:extLst>
              <a:ext uri="{FF2B5EF4-FFF2-40B4-BE49-F238E27FC236}">
                <a16:creationId xmlns:a16="http://schemas.microsoft.com/office/drawing/2014/main" id="{E1D3F3A4-FEDC-4591-9879-FC553573D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9083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4EB7E-0A94-4E3A-B16F-3A9DBC90C316}"/>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 of 6</a:t>
            </a:r>
          </a:p>
        </p:txBody>
      </p:sp>
      <p:graphicFrame>
        <p:nvGraphicFramePr>
          <p:cNvPr id="5" name="Table Placeholder 4">
            <a:extLst>
              <a:ext uri="{FF2B5EF4-FFF2-40B4-BE49-F238E27FC236}">
                <a16:creationId xmlns:a16="http://schemas.microsoft.com/office/drawing/2014/main" id="{EECABD78-2C74-4584-A30C-549DB79A98B1}"/>
              </a:ext>
            </a:extLst>
          </p:cNvPr>
          <p:cNvGraphicFramePr>
            <a:graphicFrameLocks noGrp="1"/>
          </p:cNvGraphicFramePr>
          <p:nvPr>
            <p:ph type="tbl" sz="quarter" idx="13"/>
            <p:extLst>
              <p:ext uri="{D42A27DB-BD31-4B8C-83A1-F6EECF244321}">
                <p14:modId xmlns:p14="http://schemas.microsoft.com/office/powerpoint/2010/main" val="200710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21119659"/>
                    </a:ext>
                  </a:extLst>
                </a:gridCol>
                <a:gridCol w="740664">
                  <a:extLst>
                    <a:ext uri="{9D8B030D-6E8A-4147-A177-3AD203B41FA5}">
                      <a16:colId xmlns:a16="http://schemas.microsoft.com/office/drawing/2014/main" val="2488236549"/>
                    </a:ext>
                  </a:extLst>
                </a:gridCol>
                <a:gridCol w="740664">
                  <a:extLst>
                    <a:ext uri="{9D8B030D-6E8A-4147-A177-3AD203B41FA5}">
                      <a16:colId xmlns:a16="http://schemas.microsoft.com/office/drawing/2014/main" val="1346896678"/>
                    </a:ext>
                  </a:extLst>
                </a:gridCol>
                <a:gridCol w="329184">
                  <a:extLst>
                    <a:ext uri="{9D8B030D-6E8A-4147-A177-3AD203B41FA5}">
                      <a16:colId xmlns:a16="http://schemas.microsoft.com/office/drawing/2014/main" val="1303969624"/>
                    </a:ext>
                  </a:extLst>
                </a:gridCol>
                <a:gridCol w="329184">
                  <a:extLst>
                    <a:ext uri="{9D8B030D-6E8A-4147-A177-3AD203B41FA5}">
                      <a16:colId xmlns:a16="http://schemas.microsoft.com/office/drawing/2014/main" val="3819444487"/>
                    </a:ext>
                  </a:extLst>
                </a:gridCol>
                <a:gridCol w="329184">
                  <a:extLst>
                    <a:ext uri="{9D8B030D-6E8A-4147-A177-3AD203B41FA5}">
                      <a16:colId xmlns:a16="http://schemas.microsoft.com/office/drawing/2014/main" val="1366490169"/>
                    </a:ext>
                  </a:extLst>
                </a:gridCol>
                <a:gridCol w="329184">
                  <a:extLst>
                    <a:ext uri="{9D8B030D-6E8A-4147-A177-3AD203B41FA5}">
                      <a16:colId xmlns:a16="http://schemas.microsoft.com/office/drawing/2014/main" val="3516562278"/>
                    </a:ext>
                  </a:extLst>
                </a:gridCol>
                <a:gridCol w="329184">
                  <a:extLst>
                    <a:ext uri="{9D8B030D-6E8A-4147-A177-3AD203B41FA5}">
                      <a16:colId xmlns:a16="http://schemas.microsoft.com/office/drawing/2014/main" val="3196367477"/>
                    </a:ext>
                  </a:extLst>
                </a:gridCol>
                <a:gridCol w="329184">
                  <a:extLst>
                    <a:ext uri="{9D8B030D-6E8A-4147-A177-3AD203B41FA5}">
                      <a16:colId xmlns:a16="http://schemas.microsoft.com/office/drawing/2014/main" val="1967537843"/>
                    </a:ext>
                  </a:extLst>
                </a:gridCol>
                <a:gridCol w="329184">
                  <a:extLst>
                    <a:ext uri="{9D8B030D-6E8A-4147-A177-3AD203B41FA5}">
                      <a16:colId xmlns:a16="http://schemas.microsoft.com/office/drawing/2014/main" val="2640529644"/>
                    </a:ext>
                  </a:extLst>
                </a:gridCol>
                <a:gridCol w="329184">
                  <a:extLst>
                    <a:ext uri="{9D8B030D-6E8A-4147-A177-3AD203B41FA5}">
                      <a16:colId xmlns:a16="http://schemas.microsoft.com/office/drawing/2014/main" val="4126192397"/>
                    </a:ext>
                  </a:extLst>
                </a:gridCol>
                <a:gridCol w="329184">
                  <a:extLst>
                    <a:ext uri="{9D8B030D-6E8A-4147-A177-3AD203B41FA5}">
                      <a16:colId xmlns:a16="http://schemas.microsoft.com/office/drawing/2014/main" val="1212407175"/>
                    </a:ext>
                  </a:extLst>
                </a:gridCol>
                <a:gridCol w="329184">
                  <a:extLst>
                    <a:ext uri="{9D8B030D-6E8A-4147-A177-3AD203B41FA5}">
                      <a16:colId xmlns:a16="http://schemas.microsoft.com/office/drawing/2014/main" val="2037962947"/>
                    </a:ext>
                  </a:extLst>
                </a:gridCol>
                <a:gridCol w="329184">
                  <a:extLst>
                    <a:ext uri="{9D8B030D-6E8A-4147-A177-3AD203B41FA5}">
                      <a16:colId xmlns:a16="http://schemas.microsoft.com/office/drawing/2014/main" val="1882337920"/>
                    </a:ext>
                  </a:extLst>
                </a:gridCol>
                <a:gridCol w="329184">
                  <a:extLst>
                    <a:ext uri="{9D8B030D-6E8A-4147-A177-3AD203B41FA5}">
                      <a16:colId xmlns:a16="http://schemas.microsoft.com/office/drawing/2014/main" val="1337301821"/>
                    </a:ext>
                  </a:extLst>
                </a:gridCol>
                <a:gridCol w="329184">
                  <a:extLst>
                    <a:ext uri="{9D8B030D-6E8A-4147-A177-3AD203B41FA5}">
                      <a16:colId xmlns:a16="http://schemas.microsoft.com/office/drawing/2014/main" val="1919206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534056847"/>
                  </a:ext>
                </a:extLst>
              </a:tr>
            </a:tbl>
          </a:graphicData>
        </a:graphic>
      </p:graphicFrame>
      <p:sp>
        <p:nvSpPr>
          <p:cNvPr id="4" name="Text Placeholder 3">
            <a:extLst>
              <a:ext uri="{FF2B5EF4-FFF2-40B4-BE49-F238E27FC236}">
                <a16:creationId xmlns:a16="http://schemas.microsoft.com/office/drawing/2014/main" id="{CD962BEA-5789-41AF-AC3D-DA74AD068484}"/>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1952831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7295-3BF7-4B38-9E81-968B6242EA92}"/>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- 2 of 6</a:t>
            </a:r>
          </a:p>
        </p:txBody>
      </p:sp>
      <p:graphicFrame>
        <p:nvGraphicFramePr>
          <p:cNvPr id="5" name="Table Placeholder 4">
            <a:extLst>
              <a:ext uri="{FF2B5EF4-FFF2-40B4-BE49-F238E27FC236}">
                <a16:creationId xmlns:a16="http://schemas.microsoft.com/office/drawing/2014/main" id="{4E16F0F5-C505-4EEF-AE95-8757E311DCD2}"/>
              </a:ext>
            </a:extLst>
          </p:cNvPr>
          <p:cNvGraphicFramePr>
            <a:graphicFrameLocks noGrp="1"/>
          </p:cNvGraphicFramePr>
          <p:nvPr>
            <p:ph type="tbl" sz="quarter" idx="13"/>
            <p:extLst>
              <p:ext uri="{D42A27DB-BD31-4B8C-83A1-F6EECF244321}">
                <p14:modId xmlns:p14="http://schemas.microsoft.com/office/powerpoint/2010/main" val="257032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4483268"/>
                    </a:ext>
                  </a:extLst>
                </a:gridCol>
                <a:gridCol w="740664">
                  <a:extLst>
                    <a:ext uri="{9D8B030D-6E8A-4147-A177-3AD203B41FA5}">
                      <a16:colId xmlns:a16="http://schemas.microsoft.com/office/drawing/2014/main" val="545250098"/>
                    </a:ext>
                  </a:extLst>
                </a:gridCol>
                <a:gridCol w="740664">
                  <a:extLst>
                    <a:ext uri="{9D8B030D-6E8A-4147-A177-3AD203B41FA5}">
                      <a16:colId xmlns:a16="http://schemas.microsoft.com/office/drawing/2014/main" val="3167433868"/>
                    </a:ext>
                  </a:extLst>
                </a:gridCol>
                <a:gridCol w="329184">
                  <a:extLst>
                    <a:ext uri="{9D8B030D-6E8A-4147-A177-3AD203B41FA5}">
                      <a16:colId xmlns:a16="http://schemas.microsoft.com/office/drawing/2014/main" val="3829253056"/>
                    </a:ext>
                  </a:extLst>
                </a:gridCol>
                <a:gridCol w="329184">
                  <a:extLst>
                    <a:ext uri="{9D8B030D-6E8A-4147-A177-3AD203B41FA5}">
                      <a16:colId xmlns:a16="http://schemas.microsoft.com/office/drawing/2014/main" val="4091108963"/>
                    </a:ext>
                  </a:extLst>
                </a:gridCol>
                <a:gridCol w="329184">
                  <a:extLst>
                    <a:ext uri="{9D8B030D-6E8A-4147-A177-3AD203B41FA5}">
                      <a16:colId xmlns:a16="http://schemas.microsoft.com/office/drawing/2014/main" val="2036613861"/>
                    </a:ext>
                  </a:extLst>
                </a:gridCol>
                <a:gridCol w="329184">
                  <a:extLst>
                    <a:ext uri="{9D8B030D-6E8A-4147-A177-3AD203B41FA5}">
                      <a16:colId xmlns:a16="http://schemas.microsoft.com/office/drawing/2014/main" val="44206295"/>
                    </a:ext>
                  </a:extLst>
                </a:gridCol>
                <a:gridCol w="329184">
                  <a:extLst>
                    <a:ext uri="{9D8B030D-6E8A-4147-A177-3AD203B41FA5}">
                      <a16:colId xmlns:a16="http://schemas.microsoft.com/office/drawing/2014/main" val="3734429076"/>
                    </a:ext>
                  </a:extLst>
                </a:gridCol>
                <a:gridCol w="329184">
                  <a:extLst>
                    <a:ext uri="{9D8B030D-6E8A-4147-A177-3AD203B41FA5}">
                      <a16:colId xmlns:a16="http://schemas.microsoft.com/office/drawing/2014/main" val="940020849"/>
                    </a:ext>
                  </a:extLst>
                </a:gridCol>
                <a:gridCol w="329184">
                  <a:extLst>
                    <a:ext uri="{9D8B030D-6E8A-4147-A177-3AD203B41FA5}">
                      <a16:colId xmlns:a16="http://schemas.microsoft.com/office/drawing/2014/main" val="3082948078"/>
                    </a:ext>
                  </a:extLst>
                </a:gridCol>
                <a:gridCol w="329184">
                  <a:extLst>
                    <a:ext uri="{9D8B030D-6E8A-4147-A177-3AD203B41FA5}">
                      <a16:colId xmlns:a16="http://schemas.microsoft.com/office/drawing/2014/main" val="60559279"/>
                    </a:ext>
                  </a:extLst>
                </a:gridCol>
                <a:gridCol w="329184">
                  <a:extLst>
                    <a:ext uri="{9D8B030D-6E8A-4147-A177-3AD203B41FA5}">
                      <a16:colId xmlns:a16="http://schemas.microsoft.com/office/drawing/2014/main" val="3465986796"/>
                    </a:ext>
                  </a:extLst>
                </a:gridCol>
                <a:gridCol w="329184">
                  <a:extLst>
                    <a:ext uri="{9D8B030D-6E8A-4147-A177-3AD203B41FA5}">
                      <a16:colId xmlns:a16="http://schemas.microsoft.com/office/drawing/2014/main" val="3738042820"/>
                    </a:ext>
                  </a:extLst>
                </a:gridCol>
                <a:gridCol w="329184">
                  <a:extLst>
                    <a:ext uri="{9D8B030D-6E8A-4147-A177-3AD203B41FA5}">
                      <a16:colId xmlns:a16="http://schemas.microsoft.com/office/drawing/2014/main" val="3624759682"/>
                    </a:ext>
                  </a:extLst>
                </a:gridCol>
                <a:gridCol w="329184">
                  <a:extLst>
                    <a:ext uri="{9D8B030D-6E8A-4147-A177-3AD203B41FA5}">
                      <a16:colId xmlns:a16="http://schemas.microsoft.com/office/drawing/2014/main" val="1473856697"/>
                    </a:ext>
                  </a:extLst>
                </a:gridCol>
                <a:gridCol w="329184">
                  <a:extLst>
                    <a:ext uri="{9D8B030D-6E8A-4147-A177-3AD203B41FA5}">
                      <a16:colId xmlns:a16="http://schemas.microsoft.com/office/drawing/2014/main" val="2707909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331838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Paket - 2022-08-30 10:00:06</a:t>
                      </a:r>
                      <a:r>
                        <a:rPr kumimoji="0" lang="en-US" sz="1000" b="0" i="0" u="none" strike="noStrike" kern="1200" cap="none" spc="0" normalizeH="0" baseline="0" noProof="0">
                          <a:ln>
                            <a:noFill/>
                          </a:ln>
                          <a:solidFill>
                            <a:prstClr val="black"/>
                          </a:solidFill>
                          <a:effectLst/>
                          <a:uLnTx/>
                          <a:uFillTx/>
                          <a:latin typeface="+mn-lt"/>
                          <a:ea typeface="+mn-ea"/>
                          <a:cs typeface="+mn-cs"/>
                        </a:rPr>
                        <a:t>
 Wusstest du, dass du bei uns auch Bonuspunkte sammeln kannst? 🔴 🎉 🟡 Das funktioniert mit ganz vielen Services, die du wahrscheinlich ohnehin schon nutzt!
👉 Kauf von Paketmarken in der Post &amp; DHL App oder unter dhl.de
👉 Paketversand und -empfang an der Packstation
👉 Bestellung von Paketen direkt in eine Filiale oder Paketshop
Und gerade jetzt kannst du besonders viele Bonuspunkte sammeln, wenn du deine Pakete direkt an eine Packstation bestellst: jeweils 80 Punkte für die ersten 5 Sendungen 😊
Wie die Aktion genau funktioniert, erfährst du hier 👉 https://www.dhl.de/aktion-bonusprogramm?cid=c_dhl_20220824-1_672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P&amp;P_Paketversand, P&amp;P_Packstation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https://quintly-image-storage.s3.amazonaws.com/8f0f2697bb2f603756aa6502bf39e91d/ca8a3f8d870fcd0714e1fce215d4f7d9.png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1.1724512772731 %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extLst>
                  <a:ext uri="{0D108BD9-81ED-4DB2-BD59-A6C34878D82A}">
                    <a16:rowId xmlns:a16="http://schemas.microsoft.com/office/drawing/2014/main" val="230290488"/>
                  </a:ext>
                </a:extLst>
              </a:tr>
            </a:tbl>
          </a:graphicData>
        </a:graphic>
      </p:graphicFrame>
      <p:sp>
        <p:nvSpPr>
          <p:cNvPr id="4" name="Text Placeholder 3">
            <a:extLst>
              <a:ext uri="{FF2B5EF4-FFF2-40B4-BE49-F238E27FC236}">
                <a16:creationId xmlns:a16="http://schemas.microsoft.com/office/drawing/2014/main" id="{6DCA8D28-0B02-47FD-BB01-ECBEBABC512B}"/>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3207589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58BA1-FE02-4C0C-85B7-CBBCD3AC9AA6}"/>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- 3 of 6</a:t>
            </a:r>
          </a:p>
        </p:txBody>
      </p:sp>
      <p:graphicFrame>
        <p:nvGraphicFramePr>
          <p:cNvPr id="5" name="Table Placeholder 4">
            <a:extLst>
              <a:ext uri="{FF2B5EF4-FFF2-40B4-BE49-F238E27FC236}">
                <a16:creationId xmlns:a16="http://schemas.microsoft.com/office/drawing/2014/main" id="{3BA5E175-446B-4E52-867E-6B9C6E361EB0}"/>
              </a:ext>
            </a:extLst>
          </p:cNvPr>
          <p:cNvGraphicFramePr>
            <a:graphicFrameLocks noGrp="1"/>
          </p:cNvGraphicFramePr>
          <p:nvPr>
            <p:ph type="tbl" sz="quarter" idx="13"/>
            <p:extLst>
              <p:ext uri="{D42A27DB-BD31-4B8C-83A1-F6EECF244321}">
                <p14:modId xmlns:p14="http://schemas.microsoft.com/office/powerpoint/2010/main" val="3249455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27824001"/>
                    </a:ext>
                  </a:extLst>
                </a:gridCol>
                <a:gridCol w="740664">
                  <a:extLst>
                    <a:ext uri="{9D8B030D-6E8A-4147-A177-3AD203B41FA5}">
                      <a16:colId xmlns:a16="http://schemas.microsoft.com/office/drawing/2014/main" val="2994001849"/>
                    </a:ext>
                  </a:extLst>
                </a:gridCol>
                <a:gridCol w="740664">
                  <a:extLst>
                    <a:ext uri="{9D8B030D-6E8A-4147-A177-3AD203B41FA5}">
                      <a16:colId xmlns:a16="http://schemas.microsoft.com/office/drawing/2014/main" val="585959807"/>
                    </a:ext>
                  </a:extLst>
                </a:gridCol>
                <a:gridCol w="329184">
                  <a:extLst>
                    <a:ext uri="{9D8B030D-6E8A-4147-A177-3AD203B41FA5}">
                      <a16:colId xmlns:a16="http://schemas.microsoft.com/office/drawing/2014/main" val="99895239"/>
                    </a:ext>
                  </a:extLst>
                </a:gridCol>
                <a:gridCol w="329184">
                  <a:extLst>
                    <a:ext uri="{9D8B030D-6E8A-4147-A177-3AD203B41FA5}">
                      <a16:colId xmlns:a16="http://schemas.microsoft.com/office/drawing/2014/main" val="3283020526"/>
                    </a:ext>
                  </a:extLst>
                </a:gridCol>
                <a:gridCol w="329184">
                  <a:extLst>
                    <a:ext uri="{9D8B030D-6E8A-4147-A177-3AD203B41FA5}">
                      <a16:colId xmlns:a16="http://schemas.microsoft.com/office/drawing/2014/main" val="235033743"/>
                    </a:ext>
                  </a:extLst>
                </a:gridCol>
                <a:gridCol w="329184">
                  <a:extLst>
                    <a:ext uri="{9D8B030D-6E8A-4147-A177-3AD203B41FA5}">
                      <a16:colId xmlns:a16="http://schemas.microsoft.com/office/drawing/2014/main" val="1498419404"/>
                    </a:ext>
                  </a:extLst>
                </a:gridCol>
                <a:gridCol w="329184">
                  <a:extLst>
                    <a:ext uri="{9D8B030D-6E8A-4147-A177-3AD203B41FA5}">
                      <a16:colId xmlns:a16="http://schemas.microsoft.com/office/drawing/2014/main" val="4226400671"/>
                    </a:ext>
                  </a:extLst>
                </a:gridCol>
                <a:gridCol w="329184">
                  <a:extLst>
                    <a:ext uri="{9D8B030D-6E8A-4147-A177-3AD203B41FA5}">
                      <a16:colId xmlns:a16="http://schemas.microsoft.com/office/drawing/2014/main" val="832076634"/>
                    </a:ext>
                  </a:extLst>
                </a:gridCol>
                <a:gridCol w="329184">
                  <a:extLst>
                    <a:ext uri="{9D8B030D-6E8A-4147-A177-3AD203B41FA5}">
                      <a16:colId xmlns:a16="http://schemas.microsoft.com/office/drawing/2014/main" val="2775257662"/>
                    </a:ext>
                  </a:extLst>
                </a:gridCol>
                <a:gridCol w="329184">
                  <a:extLst>
                    <a:ext uri="{9D8B030D-6E8A-4147-A177-3AD203B41FA5}">
                      <a16:colId xmlns:a16="http://schemas.microsoft.com/office/drawing/2014/main" val="767649934"/>
                    </a:ext>
                  </a:extLst>
                </a:gridCol>
                <a:gridCol w="329184">
                  <a:extLst>
                    <a:ext uri="{9D8B030D-6E8A-4147-A177-3AD203B41FA5}">
                      <a16:colId xmlns:a16="http://schemas.microsoft.com/office/drawing/2014/main" val="4122354936"/>
                    </a:ext>
                  </a:extLst>
                </a:gridCol>
                <a:gridCol w="329184">
                  <a:extLst>
                    <a:ext uri="{9D8B030D-6E8A-4147-A177-3AD203B41FA5}">
                      <a16:colId xmlns:a16="http://schemas.microsoft.com/office/drawing/2014/main" val="3547429142"/>
                    </a:ext>
                  </a:extLst>
                </a:gridCol>
                <a:gridCol w="329184">
                  <a:extLst>
                    <a:ext uri="{9D8B030D-6E8A-4147-A177-3AD203B41FA5}">
                      <a16:colId xmlns:a16="http://schemas.microsoft.com/office/drawing/2014/main" val="1449808918"/>
                    </a:ext>
                  </a:extLst>
                </a:gridCol>
                <a:gridCol w="329184">
                  <a:extLst>
                    <a:ext uri="{9D8B030D-6E8A-4147-A177-3AD203B41FA5}">
                      <a16:colId xmlns:a16="http://schemas.microsoft.com/office/drawing/2014/main" val="888371669"/>
                    </a:ext>
                  </a:extLst>
                </a:gridCol>
                <a:gridCol w="329184">
                  <a:extLst>
                    <a:ext uri="{9D8B030D-6E8A-4147-A177-3AD203B41FA5}">
                      <a16:colId xmlns:a16="http://schemas.microsoft.com/office/drawing/2014/main" val="2207242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97037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- 2022-10-27 10:43:46</a:t>
                      </a:r>
                      <a:r>
                        <a:rPr kumimoji="0" lang="de-DE" sz="1000" b="0" i="0" u="none" strike="noStrike" kern="1200" cap="none" spc="0" normalizeH="0" baseline="0" noProof="0">
                          <a:ln>
                            <a:noFill/>
                          </a:ln>
                          <a:solidFill>
                            <a:prstClr val="black"/>
                          </a:solidFill>
                          <a:effectLst/>
                          <a:uLnTx/>
                          <a:uFillTx/>
                          <a:latin typeface="+mn-lt"/>
                          <a:ea typeface="+mn-ea"/>
                          <a:cs typeface="+mn-cs"/>
                        </a:rPr>
                        <a:t>
 Achtung, jetzt wird's sammelleidenschaftlich: Mit dem #Bonusprogramm von DHL punktest du ganz automatisch, z. B. beim Paketempfang an der Packstation. Für die ersten 5 Pakete, die du hier empfängst, gibt es jetzt sogar 16-fach Punkte! Anschließend einfach tolle Prämien, wie z. B. Porto-Gutscheine auswählen und happy sein. Jetzt mitmachen! 👉 https://www.dhl.de/de/privatkunden/anmelden/dhl-bonusprogramm.html?cid=c_dhl_AW-606_144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 P&amp;P_Paket 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https://quintly-image-storage.s3.amazonaws.com/8f0f2697bb2f603756aa6502bf39e91d/956f6075526eb775390461f3a82dd2c1.jpg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0.56296914095079 %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extLst>
                  <a:ext uri="{0D108BD9-81ED-4DB2-BD59-A6C34878D82A}">
                    <a16:rowId xmlns:a16="http://schemas.microsoft.com/office/drawing/2014/main" val="749144190"/>
                  </a:ext>
                </a:extLst>
              </a:tr>
            </a:tbl>
          </a:graphicData>
        </a:graphic>
      </p:graphicFrame>
      <p:sp>
        <p:nvSpPr>
          <p:cNvPr id="4" name="Text Placeholder 3">
            <a:extLst>
              <a:ext uri="{FF2B5EF4-FFF2-40B4-BE49-F238E27FC236}">
                <a16:creationId xmlns:a16="http://schemas.microsoft.com/office/drawing/2014/main" id="{B21D6C62-E533-4277-8E45-CF1834DC012F}"/>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2441674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0415D-DE82-43D1-8193-0FBDF0308F5B}"/>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- 4 of 6</a:t>
            </a:r>
          </a:p>
        </p:txBody>
      </p:sp>
      <p:graphicFrame>
        <p:nvGraphicFramePr>
          <p:cNvPr id="5" name="Table Placeholder 4">
            <a:extLst>
              <a:ext uri="{FF2B5EF4-FFF2-40B4-BE49-F238E27FC236}">
                <a16:creationId xmlns:a16="http://schemas.microsoft.com/office/drawing/2014/main" id="{C778ACDC-3F83-4269-A0EC-7123AFB6EB85}"/>
              </a:ext>
            </a:extLst>
          </p:cNvPr>
          <p:cNvGraphicFramePr>
            <a:graphicFrameLocks noGrp="1"/>
          </p:cNvGraphicFramePr>
          <p:nvPr>
            <p:ph type="tbl" sz="quarter" idx="13"/>
            <p:extLst>
              <p:ext uri="{D42A27DB-BD31-4B8C-83A1-F6EECF244321}">
                <p14:modId xmlns:p14="http://schemas.microsoft.com/office/powerpoint/2010/main" val="3024155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86743367"/>
                    </a:ext>
                  </a:extLst>
                </a:gridCol>
                <a:gridCol w="740664">
                  <a:extLst>
                    <a:ext uri="{9D8B030D-6E8A-4147-A177-3AD203B41FA5}">
                      <a16:colId xmlns:a16="http://schemas.microsoft.com/office/drawing/2014/main" val="1642360423"/>
                    </a:ext>
                  </a:extLst>
                </a:gridCol>
                <a:gridCol w="740664">
                  <a:extLst>
                    <a:ext uri="{9D8B030D-6E8A-4147-A177-3AD203B41FA5}">
                      <a16:colId xmlns:a16="http://schemas.microsoft.com/office/drawing/2014/main" val="1392877748"/>
                    </a:ext>
                  </a:extLst>
                </a:gridCol>
                <a:gridCol w="329184">
                  <a:extLst>
                    <a:ext uri="{9D8B030D-6E8A-4147-A177-3AD203B41FA5}">
                      <a16:colId xmlns:a16="http://schemas.microsoft.com/office/drawing/2014/main" val="3156886984"/>
                    </a:ext>
                  </a:extLst>
                </a:gridCol>
                <a:gridCol w="329184">
                  <a:extLst>
                    <a:ext uri="{9D8B030D-6E8A-4147-A177-3AD203B41FA5}">
                      <a16:colId xmlns:a16="http://schemas.microsoft.com/office/drawing/2014/main" val="933679499"/>
                    </a:ext>
                  </a:extLst>
                </a:gridCol>
                <a:gridCol w="329184">
                  <a:extLst>
                    <a:ext uri="{9D8B030D-6E8A-4147-A177-3AD203B41FA5}">
                      <a16:colId xmlns:a16="http://schemas.microsoft.com/office/drawing/2014/main" val="1486803027"/>
                    </a:ext>
                  </a:extLst>
                </a:gridCol>
                <a:gridCol w="329184">
                  <a:extLst>
                    <a:ext uri="{9D8B030D-6E8A-4147-A177-3AD203B41FA5}">
                      <a16:colId xmlns:a16="http://schemas.microsoft.com/office/drawing/2014/main" val="1483374563"/>
                    </a:ext>
                  </a:extLst>
                </a:gridCol>
                <a:gridCol w="329184">
                  <a:extLst>
                    <a:ext uri="{9D8B030D-6E8A-4147-A177-3AD203B41FA5}">
                      <a16:colId xmlns:a16="http://schemas.microsoft.com/office/drawing/2014/main" val="2403241929"/>
                    </a:ext>
                  </a:extLst>
                </a:gridCol>
                <a:gridCol w="329184">
                  <a:extLst>
                    <a:ext uri="{9D8B030D-6E8A-4147-A177-3AD203B41FA5}">
                      <a16:colId xmlns:a16="http://schemas.microsoft.com/office/drawing/2014/main" val="419541203"/>
                    </a:ext>
                  </a:extLst>
                </a:gridCol>
                <a:gridCol w="329184">
                  <a:extLst>
                    <a:ext uri="{9D8B030D-6E8A-4147-A177-3AD203B41FA5}">
                      <a16:colId xmlns:a16="http://schemas.microsoft.com/office/drawing/2014/main" val="2455968261"/>
                    </a:ext>
                  </a:extLst>
                </a:gridCol>
                <a:gridCol w="329184">
                  <a:extLst>
                    <a:ext uri="{9D8B030D-6E8A-4147-A177-3AD203B41FA5}">
                      <a16:colId xmlns:a16="http://schemas.microsoft.com/office/drawing/2014/main" val="84737477"/>
                    </a:ext>
                  </a:extLst>
                </a:gridCol>
                <a:gridCol w="329184">
                  <a:extLst>
                    <a:ext uri="{9D8B030D-6E8A-4147-A177-3AD203B41FA5}">
                      <a16:colId xmlns:a16="http://schemas.microsoft.com/office/drawing/2014/main" val="22659941"/>
                    </a:ext>
                  </a:extLst>
                </a:gridCol>
                <a:gridCol w="329184">
                  <a:extLst>
                    <a:ext uri="{9D8B030D-6E8A-4147-A177-3AD203B41FA5}">
                      <a16:colId xmlns:a16="http://schemas.microsoft.com/office/drawing/2014/main" val="1383206364"/>
                    </a:ext>
                  </a:extLst>
                </a:gridCol>
                <a:gridCol w="329184">
                  <a:extLst>
                    <a:ext uri="{9D8B030D-6E8A-4147-A177-3AD203B41FA5}">
                      <a16:colId xmlns:a16="http://schemas.microsoft.com/office/drawing/2014/main" val="3570410715"/>
                    </a:ext>
                  </a:extLst>
                </a:gridCol>
                <a:gridCol w="329184">
                  <a:extLst>
                    <a:ext uri="{9D8B030D-6E8A-4147-A177-3AD203B41FA5}">
                      <a16:colId xmlns:a16="http://schemas.microsoft.com/office/drawing/2014/main" val="2992123520"/>
                    </a:ext>
                  </a:extLst>
                </a:gridCol>
                <a:gridCol w="329184">
                  <a:extLst>
                    <a:ext uri="{9D8B030D-6E8A-4147-A177-3AD203B41FA5}">
                      <a16:colId xmlns:a16="http://schemas.microsoft.com/office/drawing/2014/main" val="4045926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18044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Paket - 2022-11-18 10:01:09</a:t>
                      </a:r>
                      <a:r>
                        <a:rPr kumimoji="0" lang="en-US" sz="1000" b="0" i="0" u="none" strike="noStrike" kern="1200" cap="none" spc="0" normalizeH="0" baseline="0" noProof="0">
                          <a:ln>
                            <a:noFill/>
                          </a:ln>
                          <a:solidFill>
                            <a:prstClr val="black"/>
                          </a:solidFill>
                          <a:effectLst/>
                          <a:uLnTx/>
                          <a:uFillTx/>
                          <a:latin typeface="+mn-lt"/>
                          <a:ea typeface="+mn-ea"/>
                          <a:cs typeface="+mn-cs"/>
                        </a:rPr>
                        <a:t>
 Bevor du dich für ein #Bonuspgrogramm anmeldest, muss es dafür echt richtig gute Gründe geben? 🤔 Kein Problem! Jetzt überzeugen lassen, registrieren, Prämien wie z. B. Porto-Gutscheine absahnen, glücklich sein. 😎 👉
https://www.dhl.de/de/privatkunden/anmelden/dhl-bonusprogramm.html?cid=c_dhl_AW-606_144
#DHL #tippsundtricks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bonusprogramm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https://quintly-image-storage.s3.amazonaws.com/8f0f2697bb2f603756aa6502bf39e91d/852b3d7c1b596d000958a191d821a991.png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0.44595249636452 %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extLst>
                  <a:ext uri="{0D108BD9-81ED-4DB2-BD59-A6C34878D82A}">
                    <a16:rowId xmlns:a16="http://schemas.microsoft.com/office/drawing/2014/main" val="3980122518"/>
                  </a:ext>
                </a:extLst>
              </a:tr>
            </a:tbl>
          </a:graphicData>
        </a:graphic>
      </p:graphicFrame>
      <p:sp>
        <p:nvSpPr>
          <p:cNvPr id="4" name="Text Placeholder 3">
            <a:extLst>
              <a:ext uri="{FF2B5EF4-FFF2-40B4-BE49-F238E27FC236}">
                <a16:creationId xmlns:a16="http://schemas.microsoft.com/office/drawing/2014/main" id="{1B62EAA7-B07D-4B88-8552-E7E4A7B23334}"/>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3904638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058CF-5C3D-4E57-BC41-2B1162ECACB8}"/>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- 5 of 6</a:t>
            </a:r>
          </a:p>
        </p:txBody>
      </p:sp>
      <p:graphicFrame>
        <p:nvGraphicFramePr>
          <p:cNvPr id="5" name="Table Placeholder 4">
            <a:extLst>
              <a:ext uri="{FF2B5EF4-FFF2-40B4-BE49-F238E27FC236}">
                <a16:creationId xmlns:a16="http://schemas.microsoft.com/office/drawing/2014/main" id="{44A35EB1-BFEC-48CE-A054-669895768806}"/>
              </a:ext>
            </a:extLst>
          </p:cNvPr>
          <p:cNvGraphicFramePr>
            <a:graphicFrameLocks noGrp="1"/>
          </p:cNvGraphicFramePr>
          <p:nvPr>
            <p:ph type="tbl" sz="quarter" idx="13"/>
            <p:extLst>
              <p:ext uri="{D42A27DB-BD31-4B8C-83A1-F6EECF244321}">
                <p14:modId xmlns:p14="http://schemas.microsoft.com/office/powerpoint/2010/main" val="382736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16044512"/>
                    </a:ext>
                  </a:extLst>
                </a:gridCol>
                <a:gridCol w="740664">
                  <a:extLst>
                    <a:ext uri="{9D8B030D-6E8A-4147-A177-3AD203B41FA5}">
                      <a16:colId xmlns:a16="http://schemas.microsoft.com/office/drawing/2014/main" val="3586326281"/>
                    </a:ext>
                  </a:extLst>
                </a:gridCol>
                <a:gridCol w="740664">
                  <a:extLst>
                    <a:ext uri="{9D8B030D-6E8A-4147-A177-3AD203B41FA5}">
                      <a16:colId xmlns:a16="http://schemas.microsoft.com/office/drawing/2014/main" val="1191692082"/>
                    </a:ext>
                  </a:extLst>
                </a:gridCol>
                <a:gridCol w="329184">
                  <a:extLst>
                    <a:ext uri="{9D8B030D-6E8A-4147-A177-3AD203B41FA5}">
                      <a16:colId xmlns:a16="http://schemas.microsoft.com/office/drawing/2014/main" val="458878095"/>
                    </a:ext>
                  </a:extLst>
                </a:gridCol>
                <a:gridCol w="329184">
                  <a:extLst>
                    <a:ext uri="{9D8B030D-6E8A-4147-A177-3AD203B41FA5}">
                      <a16:colId xmlns:a16="http://schemas.microsoft.com/office/drawing/2014/main" val="1690441513"/>
                    </a:ext>
                  </a:extLst>
                </a:gridCol>
                <a:gridCol w="329184">
                  <a:extLst>
                    <a:ext uri="{9D8B030D-6E8A-4147-A177-3AD203B41FA5}">
                      <a16:colId xmlns:a16="http://schemas.microsoft.com/office/drawing/2014/main" val="203767219"/>
                    </a:ext>
                  </a:extLst>
                </a:gridCol>
                <a:gridCol w="329184">
                  <a:extLst>
                    <a:ext uri="{9D8B030D-6E8A-4147-A177-3AD203B41FA5}">
                      <a16:colId xmlns:a16="http://schemas.microsoft.com/office/drawing/2014/main" val="3231614687"/>
                    </a:ext>
                  </a:extLst>
                </a:gridCol>
                <a:gridCol w="329184">
                  <a:extLst>
                    <a:ext uri="{9D8B030D-6E8A-4147-A177-3AD203B41FA5}">
                      <a16:colId xmlns:a16="http://schemas.microsoft.com/office/drawing/2014/main" val="2072828443"/>
                    </a:ext>
                  </a:extLst>
                </a:gridCol>
                <a:gridCol w="329184">
                  <a:extLst>
                    <a:ext uri="{9D8B030D-6E8A-4147-A177-3AD203B41FA5}">
                      <a16:colId xmlns:a16="http://schemas.microsoft.com/office/drawing/2014/main" val="1305204808"/>
                    </a:ext>
                  </a:extLst>
                </a:gridCol>
                <a:gridCol w="329184">
                  <a:extLst>
                    <a:ext uri="{9D8B030D-6E8A-4147-A177-3AD203B41FA5}">
                      <a16:colId xmlns:a16="http://schemas.microsoft.com/office/drawing/2014/main" val="676979935"/>
                    </a:ext>
                  </a:extLst>
                </a:gridCol>
                <a:gridCol w="329184">
                  <a:extLst>
                    <a:ext uri="{9D8B030D-6E8A-4147-A177-3AD203B41FA5}">
                      <a16:colId xmlns:a16="http://schemas.microsoft.com/office/drawing/2014/main" val="1654580594"/>
                    </a:ext>
                  </a:extLst>
                </a:gridCol>
                <a:gridCol w="329184">
                  <a:extLst>
                    <a:ext uri="{9D8B030D-6E8A-4147-A177-3AD203B41FA5}">
                      <a16:colId xmlns:a16="http://schemas.microsoft.com/office/drawing/2014/main" val="3973363418"/>
                    </a:ext>
                  </a:extLst>
                </a:gridCol>
                <a:gridCol w="329184">
                  <a:extLst>
                    <a:ext uri="{9D8B030D-6E8A-4147-A177-3AD203B41FA5}">
                      <a16:colId xmlns:a16="http://schemas.microsoft.com/office/drawing/2014/main" val="3282215726"/>
                    </a:ext>
                  </a:extLst>
                </a:gridCol>
                <a:gridCol w="329184">
                  <a:extLst>
                    <a:ext uri="{9D8B030D-6E8A-4147-A177-3AD203B41FA5}">
                      <a16:colId xmlns:a16="http://schemas.microsoft.com/office/drawing/2014/main" val="1554480764"/>
                    </a:ext>
                  </a:extLst>
                </a:gridCol>
                <a:gridCol w="329184">
                  <a:extLst>
                    <a:ext uri="{9D8B030D-6E8A-4147-A177-3AD203B41FA5}">
                      <a16:colId xmlns:a16="http://schemas.microsoft.com/office/drawing/2014/main" val="702576339"/>
                    </a:ext>
                  </a:extLst>
                </a:gridCol>
                <a:gridCol w="329184">
                  <a:extLst>
                    <a:ext uri="{9D8B030D-6E8A-4147-A177-3AD203B41FA5}">
                      <a16:colId xmlns:a16="http://schemas.microsoft.com/office/drawing/2014/main" val="307963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277582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- 2022-11-08 10:18:45</a:t>
                      </a:r>
                      <a:r>
                        <a:rPr kumimoji="0" lang="de-DE" sz="1000" b="0" i="0" u="none" strike="noStrike" kern="1200" cap="none" spc="0" normalizeH="0" baseline="0" noProof="0">
                          <a:ln>
                            <a:noFill/>
                          </a:ln>
                          <a:solidFill>
                            <a:prstClr val="black"/>
                          </a:solidFill>
                          <a:effectLst/>
                          <a:uLnTx/>
                          <a:uFillTx/>
                          <a:latin typeface="+mn-lt"/>
                          <a:ea typeface="+mn-ea"/>
                          <a:cs typeface="+mn-cs"/>
                        </a:rPr>
                        <a:t>
 5 gute Gründe für das DHL Bonusprogramm, ein ganz einfacher Weg, sich dafür zu registrieren. Jetzt mitmachen und tolle Prämien, wie z. B. Porto-Gutscheine kassieren 👉
https://www.dhl.de/de/privatkunden/anmelden/dhl-bonusprogramm.html?cid=c_dhl_AW-606_144
#Bonusprogramm #DHL #Gutschein #Tipps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 P&amp;P_Paket 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https://quintly-image-storage.s3.amazonaws.com/8f0f2697bb2f603756aa6502bf39e91d/1ed26f155338c4acc57b0a7c8b37b279.jpg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0.25467833019599 %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extLst>
                  <a:ext uri="{0D108BD9-81ED-4DB2-BD59-A6C34878D82A}">
                    <a16:rowId xmlns:a16="http://schemas.microsoft.com/office/drawing/2014/main" val="18328237"/>
                  </a:ext>
                </a:extLst>
              </a:tr>
            </a:tbl>
          </a:graphicData>
        </a:graphic>
      </p:graphicFrame>
      <p:sp>
        <p:nvSpPr>
          <p:cNvPr id="4" name="Text Placeholder 3">
            <a:extLst>
              <a:ext uri="{FF2B5EF4-FFF2-40B4-BE49-F238E27FC236}">
                <a16:creationId xmlns:a16="http://schemas.microsoft.com/office/drawing/2014/main" id="{FB9EE9FF-49A6-41F2-9CC0-0DC5610FD8EF}"/>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2422825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75E19-44BD-45FE-AA84-2392737DB06C}"/>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- 6 of 6</a:t>
            </a:r>
          </a:p>
        </p:txBody>
      </p:sp>
      <p:graphicFrame>
        <p:nvGraphicFramePr>
          <p:cNvPr id="5" name="Table Placeholder 4">
            <a:extLst>
              <a:ext uri="{FF2B5EF4-FFF2-40B4-BE49-F238E27FC236}">
                <a16:creationId xmlns:a16="http://schemas.microsoft.com/office/drawing/2014/main" id="{FFB91830-AB11-4742-ABC0-6D917317375C}"/>
              </a:ext>
            </a:extLst>
          </p:cNvPr>
          <p:cNvGraphicFramePr>
            <a:graphicFrameLocks noGrp="1"/>
          </p:cNvGraphicFramePr>
          <p:nvPr>
            <p:ph type="tbl" sz="quarter" idx="13"/>
            <p:extLst>
              <p:ext uri="{D42A27DB-BD31-4B8C-83A1-F6EECF244321}">
                <p14:modId xmlns:p14="http://schemas.microsoft.com/office/powerpoint/2010/main" val="509107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88158255"/>
                    </a:ext>
                  </a:extLst>
                </a:gridCol>
                <a:gridCol w="740664">
                  <a:extLst>
                    <a:ext uri="{9D8B030D-6E8A-4147-A177-3AD203B41FA5}">
                      <a16:colId xmlns:a16="http://schemas.microsoft.com/office/drawing/2014/main" val="2912362672"/>
                    </a:ext>
                  </a:extLst>
                </a:gridCol>
                <a:gridCol w="740664">
                  <a:extLst>
                    <a:ext uri="{9D8B030D-6E8A-4147-A177-3AD203B41FA5}">
                      <a16:colId xmlns:a16="http://schemas.microsoft.com/office/drawing/2014/main" val="3971116050"/>
                    </a:ext>
                  </a:extLst>
                </a:gridCol>
                <a:gridCol w="329184">
                  <a:extLst>
                    <a:ext uri="{9D8B030D-6E8A-4147-A177-3AD203B41FA5}">
                      <a16:colId xmlns:a16="http://schemas.microsoft.com/office/drawing/2014/main" val="1397024477"/>
                    </a:ext>
                  </a:extLst>
                </a:gridCol>
                <a:gridCol w="329184">
                  <a:extLst>
                    <a:ext uri="{9D8B030D-6E8A-4147-A177-3AD203B41FA5}">
                      <a16:colId xmlns:a16="http://schemas.microsoft.com/office/drawing/2014/main" val="2707989836"/>
                    </a:ext>
                  </a:extLst>
                </a:gridCol>
                <a:gridCol w="329184">
                  <a:extLst>
                    <a:ext uri="{9D8B030D-6E8A-4147-A177-3AD203B41FA5}">
                      <a16:colId xmlns:a16="http://schemas.microsoft.com/office/drawing/2014/main" val="2824022218"/>
                    </a:ext>
                  </a:extLst>
                </a:gridCol>
                <a:gridCol w="329184">
                  <a:extLst>
                    <a:ext uri="{9D8B030D-6E8A-4147-A177-3AD203B41FA5}">
                      <a16:colId xmlns:a16="http://schemas.microsoft.com/office/drawing/2014/main" val="3220732176"/>
                    </a:ext>
                  </a:extLst>
                </a:gridCol>
                <a:gridCol w="329184">
                  <a:extLst>
                    <a:ext uri="{9D8B030D-6E8A-4147-A177-3AD203B41FA5}">
                      <a16:colId xmlns:a16="http://schemas.microsoft.com/office/drawing/2014/main" val="1694984075"/>
                    </a:ext>
                  </a:extLst>
                </a:gridCol>
                <a:gridCol w="329184">
                  <a:extLst>
                    <a:ext uri="{9D8B030D-6E8A-4147-A177-3AD203B41FA5}">
                      <a16:colId xmlns:a16="http://schemas.microsoft.com/office/drawing/2014/main" val="108471320"/>
                    </a:ext>
                  </a:extLst>
                </a:gridCol>
                <a:gridCol w="329184">
                  <a:extLst>
                    <a:ext uri="{9D8B030D-6E8A-4147-A177-3AD203B41FA5}">
                      <a16:colId xmlns:a16="http://schemas.microsoft.com/office/drawing/2014/main" val="3500782693"/>
                    </a:ext>
                  </a:extLst>
                </a:gridCol>
                <a:gridCol w="329184">
                  <a:extLst>
                    <a:ext uri="{9D8B030D-6E8A-4147-A177-3AD203B41FA5}">
                      <a16:colId xmlns:a16="http://schemas.microsoft.com/office/drawing/2014/main" val="4229719183"/>
                    </a:ext>
                  </a:extLst>
                </a:gridCol>
                <a:gridCol w="329184">
                  <a:extLst>
                    <a:ext uri="{9D8B030D-6E8A-4147-A177-3AD203B41FA5}">
                      <a16:colId xmlns:a16="http://schemas.microsoft.com/office/drawing/2014/main" val="2574236938"/>
                    </a:ext>
                  </a:extLst>
                </a:gridCol>
                <a:gridCol w="329184">
                  <a:extLst>
                    <a:ext uri="{9D8B030D-6E8A-4147-A177-3AD203B41FA5}">
                      <a16:colId xmlns:a16="http://schemas.microsoft.com/office/drawing/2014/main" val="1138619484"/>
                    </a:ext>
                  </a:extLst>
                </a:gridCol>
                <a:gridCol w="329184">
                  <a:extLst>
                    <a:ext uri="{9D8B030D-6E8A-4147-A177-3AD203B41FA5}">
                      <a16:colId xmlns:a16="http://schemas.microsoft.com/office/drawing/2014/main" val="4016513945"/>
                    </a:ext>
                  </a:extLst>
                </a:gridCol>
                <a:gridCol w="329184">
                  <a:extLst>
                    <a:ext uri="{9D8B030D-6E8A-4147-A177-3AD203B41FA5}">
                      <a16:colId xmlns:a16="http://schemas.microsoft.com/office/drawing/2014/main" val="2887140133"/>
                    </a:ext>
                  </a:extLst>
                </a:gridCol>
                <a:gridCol w="329184">
                  <a:extLst>
                    <a:ext uri="{9D8B030D-6E8A-4147-A177-3AD203B41FA5}">
                      <a16:colId xmlns:a16="http://schemas.microsoft.com/office/drawing/2014/main" val="4119293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385782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- 2022-10-12 11:58:16</a:t>
                      </a:r>
                      <a:r>
                        <a:rPr kumimoji="0" lang="de-DE" sz="1000" b="0" i="0" u="none" strike="noStrike" kern="1200" cap="none" spc="0" normalizeH="0" baseline="0" noProof="0">
                          <a:ln>
                            <a:noFill/>
                          </a:ln>
                          <a:solidFill>
                            <a:prstClr val="black"/>
                          </a:solidFill>
                          <a:effectLst/>
                          <a:uLnTx/>
                          <a:uFillTx/>
                          <a:latin typeface="+mn-lt"/>
                          <a:ea typeface="+mn-ea"/>
                          <a:cs typeface="+mn-cs"/>
                        </a:rPr>
                        <a:t>
 Sammle dich glücklich - mit dem DHL-Bonusprogramm &amp; unserer Punkte-Sammel-Sonderaktion! 📦 🤩 Einmal angemeldet, regnet es für dich z. B. bei jedem Online-Kauf von Paketmarken oder immer beim Pakete Verschicken und Empfangen an der Packstation Punkte, Punkte, Punkte! 🔴🎉 🟡
🙌 SONDERAKTION
👉 Jetzt anmelden und für den Empfang der ersten 5 Pakete an der Packstation 16-fach punkten!
👉 Die damit gesammelten Punkte kannst du dann schon für eine Paketmarke einlösen – also das nächste Paket 4free verschicken!
👉 Um diese Aktion nutzen zu können, musst du dich kostenlos für die Packstation registrieren.
Übrigens: Wer sich für die Nutzung der Packstation anmeldet und seine Pakete hier statt zu Hause empfängt, kann seine Sendungen flexibel unterwegs, z. B. auf dem Weg zur Arbeit, einsammeln.
Jetzt kostenfrei anmelden 👉 https://www.dhl.de/aktion-bonusprogramm?cid=c_dhl_20220824-1_673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bonusprogramm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https://quintly-image-storage.s3.amazonaws.com/8f0f2697bb2f603756aa6502bf39e91d/02de5f095a120953a8d447334fcb5918.jpg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0.25192256695837 %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extLst>
                  <a:ext uri="{0D108BD9-81ED-4DB2-BD59-A6C34878D82A}">
                    <a16:rowId xmlns:a16="http://schemas.microsoft.com/office/drawing/2014/main" val="1058490920"/>
                  </a:ext>
                </a:extLst>
              </a:tr>
            </a:tbl>
          </a:graphicData>
        </a:graphic>
      </p:graphicFrame>
      <p:sp>
        <p:nvSpPr>
          <p:cNvPr id="4" name="Text Placeholder 3">
            <a:extLst>
              <a:ext uri="{FF2B5EF4-FFF2-40B4-BE49-F238E27FC236}">
                <a16:creationId xmlns:a16="http://schemas.microsoft.com/office/drawing/2014/main" id="{D10C0DEA-D823-4607-B8F8-424696EF0FDA}"/>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920734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E921F-A889-49A0-AF5B-56AFA3E2FFFB}"/>
              </a:ext>
            </a:extLst>
          </p:cNvPr>
          <p:cNvSpPr>
            <a:spLocks noGrp="1"/>
          </p:cNvSpPr>
          <p:nvPr>
            <p:ph type="title"/>
          </p:nvPr>
        </p:nvSpPr>
        <p:spPr/>
        <p:txBody>
          <a:bodyPr/>
          <a:lstStyle/>
          <a:p>
            <a:r>
              <a:rPr lang="de-DE"/>
              <a:t>Instagram Follower-Entwicklung der letzten 6 Monate | P&amp;P</a:t>
            </a:r>
            <a:endParaRPr lang="en-US"/>
          </a:p>
        </p:txBody>
      </p:sp>
      <p:graphicFrame>
        <p:nvGraphicFramePr>
          <p:cNvPr id="6" name="Chart Placeholder 5">
            <a:extLst>
              <a:ext uri="{FF2B5EF4-FFF2-40B4-BE49-F238E27FC236}">
                <a16:creationId xmlns:a16="http://schemas.microsoft.com/office/drawing/2014/main" id="{12B6F2E1-4276-4396-9B6F-D56F8ADD73F2}"/>
              </a:ext>
            </a:extLst>
          </p:cNvPr>
          <p:cNvGraphicFramePr>
            <a:graphicFrameLocks noGrp="1"/>
          </p:cNvGraphicFramePr>
          <p:nvPr>
            <p:ph type="chart" sz="quarter" idx="13"/>
            <p:extLst>
              <p:ext uri="{D42A27DB-BD31-4B8C-83A1-F6EECF244321}">
                <p14:modId xmlns:p14="http://schemas.microsoft.com/office/powerpoint/2010/main" val="2999772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DD5C53-1EA0-41A3-8EEE-A31F4D2CA0FC}"/>
              </a:ext>
            </a:extLst>
          </p:cNvPr>
          <p:cNvSpPr>
            <a:spLocks noGrp="1"/>
          </p:cNvSpPr>
          <p:nvPr>
            <p:ph type="body" sz="quarter" idx="14"/>
          </p:nvPr>
        </p:nvSpPr>
        <p:spPr/>
        <p:txBody>
          <a:bodyPr/>
          <a:lstStyle/>
          <a:p>
            <a:r>
              <a:rPr lang="en-US"/>
              <a:t>06/20/2022 - 12/04/2022</a:t>
            </a:r>
          </a:p>
        </p:txBody>
      </p:sp>
      <p:sp>
        <p:nvSpPr>
          <p:cNvPr id="5" name="Footer Placeholder 4">
            <a:extLst>
              <a:ext uri="{FF2B5EF4-FFF2-40B4-BE49-F238E27FC236}">
                <a16:creationId xmlns:a16="http://schemas.microsoft.com/office/drawing/2014/main" id="{8AC9F734-2826-4EA7-814F-1F9689A1D8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671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EC3A7-F737-43F2-96AA-D16A6BBCD8B6}"/>
              </a:ext>
            </a:extLst>
          </p:cNvPr>
          <p:cNvSpPr>
            <a:spLocks noGrp="1"/>
          </p:cNvSpPr>
          <p:nvPr>
            <p:ph type="title"/>
          </p:nvPr>
        </p:nvSpPr>
        <p:spPr/>
        <p:txBody>
          <a:bodyPr>
            <a:normAutofit fontScale="90000"/>
          </a:bodyPr>
          <a:lstStyle/>
          <a:p>
            <a:r>
              <a:rPr lang="en-US"/>
              <a:t>Instagram Benchmark: Reach: 11,1k / E-Rate: 5,59 % / VideoViews: 4,2k / Likes: 621 / Saves: 11 / Imp: 12,5k / Ebi: 5,46 % / Engagements: 673 / | P&amp;P - 1 of 5</a:t>
            </a:r>
          </a:p>
        </p:txBody>
      </p:sp>
      <p:graphicFrame>
        <p:nvGraphicFramePr>
          <p:cNvPr id="5" name="Table Placeholder 4">
            <a:extLst>
              <a:ext uri="{FF2B5EF4-FFF2-40B4-BE49-F238E27FC236}">
                <a16:creationId xmlns:a16="http://schemas.microsoft.com/office/drawing/2014/main" id="{27B7EED8-2E9C-4CEC-A688-AF539E4F38B7}"/>
              </a:ext>
            </a:extLst>
          </p:cNvPr>
          <p:cNvGraphicFramePr>
            <a:graphicFrameLocks noGrp="1"/>
          </p:cNvGraphicFramePr>
          <p:nvPr>
            <p:ph type="tbl" sz="quarter" idx="13"/>
            <p:extLst>
              <p:ext uri="{D42A27DB-BD31-4B8C-83A1-F6EECF244321}">
                <p14:modId xmlns:p14="http://schemas.microsoft.com/office/powerpoint/2010/main" val="3259707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09933595"/>
                    </a:ext>
                  </a:extLst>
                </a:gridCol>
                <a:gridCol w="987552">
                  <a:extLst>
                    <a:ext uri="{9D8B030D-6E8A-4147-A177-3AD203B41FA5}">
                      <a16:colId xmlns:a16="http://schemas.microsoft.com/office/drawing/2014/main" val="1598135480"/>
                    </a:ext>
                  </a:extLst>
                </a:gridCol>
                <a:gridCol w="987552">
                  <a:extLst>
                    <a:ext uri="{9D8B030D-6E8A-4147-A177-3AD203B41FA5}">
                      <a16:colId xmlns:a16="http://schemas.microsoft.com/office/drawing/2014/main" val="3299253161"/>
                    </a:ext>
                  </a:extLst>
                </a:gridCol>
                <a:gridCol w="493776">
                  <a:extLst>
                    <a:ext uri="{9D8B030D-6E8A-4147-A177-3AD203B41FA5}">
                      <a16:colId xmlns:a16="http://schemas.microsoft.com/office/drawing/2014/main" val="3952894105"/>
                    </a:ext>
                  </a:extLst>
                </a:gridCol>
                <a:gridCol w="493776">
                  <a:extLst>
                    <a:ext uri="{9D8B030D-6E8A-4147-A177-3AD203B41FA5}">
                      <a16:colId xmlns:a16="http://schemas.microsoft.com/office/drawing/2014/main" val="769224949"/>
                    </a:ext>
                  </a:extLst>
                </a:gridCol>
                <a:gridCol w="493776">
                  <a:extLst>
                    <a:ext uri="{9D8B030D-6E8A-4147-A177-3AD203B41FA5}">
                      <a16:colId xmlns:a16="http://schemas.microsoft.com/office/drawing/2014/main" val="1785120857"/>
                    </a:ext>
                  </a:extLst>
                </a:gridCol>
                <a:gridCol w="493776">
                  <a:extLst>
                    <a:ext uri="{9D8B030D-6E8A-4147-A177-3AD203B41FA5}">
                      <a16:colId xmlns:a16="http://schemas.microsoft.com/office/drawing/2014/main" val="722148414"/>
                    </a:ext>
                  </a:extLst>
                </a:gridCol>
                <a:gridCol w="493776">
                  <a:extLst>
                    <a:ext uri="{9D8B030D-6E8A-4147-A177-3AD203B41FA5}">
                      <a16:colId xmlns:a16="http://schemas.microsoft.com/office/drawing/2014/main" val="4047130839"/>
                    </a:ext>
                  </a:extLst>
                </a:gridCol>
                <a:gridCol w="493776">
                  <a:extLst>
                    <a:ext uri="{9D8B030D-6E8A-4147-A177-3AD203B41FA5}">
                      <a16:colId xmlns:a16="http://schemas.microsoft.com/office/drawing/2014/main" val="4285752056"/>
                    </a:ext>
                  </a:extLst>
                </a:gridCol>
                <a:gridCol w="493776">
                  <a:extLst>
                    <a:ext uri="{9D8B030D-6E8A-4147-A177-3AD203B41FA5}">
                      <a16:colId xmlns:a16="http://schemas.microsoft.com/office/drawing/2014/main" val="2102142370"/>
                    </a:ext>
                  </a:extLst>
                </a:gridCol>
                <a:gridCol w="493776">
                  <a:extLst>
                    <a:ext uri="{9D8B030D-6E8A-4147-A177-3AD203B41FA5}">
                      <a16:colId xmlns:a16="http://schemas.microsoft.com/office/drawing/2014/main" val="3867969456"/>
                    </a:ext>
                  </a:extLst>
                </a:gridCol>
                <a:gridCol w="493776">
                  <a:extLst>
                    <a:ext uri="{9D8B030D-6E8A-4147-A177-3AD203B41FA5}">
                      <a16:colId xmlns:a16="http://schemas.microsoft.com/office/drawing/2014/main" val="3385362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extLst>
                  <a:ext uri="{0D108BD9-81ED-4DB2-BD59-A6C34878D82A}">
                    <a16:rowId xmlns:a16="http://schemas.microsoft.com/office/drawing/2014/main" val="172675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deutschepost - 2022-10-28 09:59:20</a:t>
                      </a:r>
                      <a:r>
                        <a:rPr kumimoji="0" lang="de-DE" sz="1000" b="0" i="0" u="none" strike="noStrike" kern="1200" cap="none" spc="0" normalizeH="0" baseline="0" noProof="0">
                          <a:ln>
                            <a:noFill/>
                          </a:ln>
                          <a:solidFill>
                            <a:prstClr val="black"/>
                          </a:solidFill>
                          <a:effectLst/>
                          <a:uLnTx/>
                          <a:uFillTx/>
                          <a:latin typeface="+mn-lt"/>
                          <a:ea typeface="+mn-ea"/>
                          <a:cs typeface="+mn-cs"/>
                        </a:rPr>
                        <a:t>
 Achtung, jetzt wird’s sammelleidenschaftlich: Mit dem Bonusprogramm von DHL punktest du ganz automatisch, z. B. beim Paketempfang an der Packstation. Für die ersten 5 Pakete, die du hier empfängst, gibt es jetzt sogar 16-fach Punkte! Anschließend einfach tolle Prämien, wie z. B. Porto-Gutscheine auswählen und happy sein. Jetzt mitmachen!  👉 Link in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 P&amp;P_Paket 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https://quintly-image-storage.s3.amazonaws.com/4581112b0727b369a6510451ee603ef7/551ee7b30e4195a2e09775483220522c.jpg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6293959"/>
                  </a:ext>
                </a:extLst>
              </a:tr>
            </a:tbl>
          </a:graphicData>
        </a:graphic>
      </p:graphicFrame>
      <p:sp>
        <p:nvSpPr>
          <p:cNvPr id="4" name="Text Placeholder 3">
            <a:extLst>
              <a:ext uri="{FF2B5EF4-FFF2-40B4-BE49-F238E27FC236}">
                <a16:creationId xmlns:a16="http://schemas.microsoft.com/office/drawing/2014/main" id="{FF247BEE-E9CB-4B9B-8DE8-8D4C0DC9917F}"/>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3679265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0104-7138-4530-8C46-6672544059AE}"/>
              </a:ext>
            </a:extLst>
          </p:cNvPr>
          <p:cNvSpPr>
            <a:spLocks noGrp="1"/>
          </p:cNvSpPr>
          <p:nvPr>
            <p:ph type="title"/>
          </p:nvPr>
        </p:nvSpPr>
        <p:spPr/>
        <p:txBody>
          <a:bodyPr>
            <a:normAutofit fontScale="90000"/>
          </a:bodyPr>
          <a:lstStyle/>
          <a:p>
            <a:r>
              <a:rPr lang="en-US"/>
              <a:t>Instagram Benchmark: Reach: 11,1k / E-Rate: 5,59 % / VideoViews: 4,2k / Likes: 621 / Saves: 11 / Imp: 12,5k / Ebi: 5,46 % / Engagements: 673 / | P&amp;P - 2 of 5</a:t>
            </a:r>
          </a:p>
        </p:txBody>
      </p:sp>
      <p:graphicFrame>
        <p:nvGraphicFramePr>
          <p:cNvPr id="5" name="Table Placeholder 4">
            <a:extLst>
              <a:ext uri="{FF2B5EF4-FFF2-40B4-BE49-F238E27FC236}">
                <a16:creationId xmlns:a16="http://schemas.microsoft.com/office/drawing/2014/main" id="{19E66924-AEF8-4026-B9D4-8E688ED02921}"/>
              </a:ext>
            </a:extLst>
          </p:cNvPr>
          <p:cNvGraphicFramePr>
            <a:graphicFrameLocks noGrp="1"/>
          </p:cNvGraphicFramePr>
          <p:nvPr>
            <p:ph type="tbl" sz="quarter" idx="13"/>
            <p:extLst>
              <p:ext uri="{D42A27DB-BD31-4B8C-83A1-F6EECF244321}">
                <p14:modId xmlns:p14="http://schemas.microsoft.com/office/powerpoint/2010/main" val="1921012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85197207"/>
                    </a:ext>
                  </a:extLst>
                </a:gridCol>
                <a:gridCol w="987552">
                  <a:extLst>
                    <a:ext uri="{9D8B030D-6E8A-4147-A177-3AD203B41FA5}">
                      <a16:colId xmlns:a16="http://schemas.microsoft.com/office/drawing/2014/main" val="4267959821"/>
                    </a:ext>
                  </a:extLst>
                </a:gridCol>
                <a:gridCol w="987552">
                  <a:extLst>
                    <a:ext uri="{9D8B030D-6E8A-4147-A177-3AD203B41FA5}">
                      <a16:colId xmlns:a16="http://schemas.microsoft.com/office/drawing/2014/main" val="2746997263"/>
                    </a:ext>
                  </a:extLst>
                </a:gridCol>
                <a:gridCol w="493776">
                  <a:extLst>
                    <a:ext uri="{9D8B030D-6E8A-4147-A177-3AD203B41FA5}">
                      <a16:colId xmlns:a16="http://schemas.microsoft.com/office/drawing/2014/main" val="242910752"/>
                    </a:ext>
                  </a:extLst>
                </a:gridCol>
                <a:gridCol w="493776">
                  <a:extLst>
                    <a:ext uri="{9D8B030D-6E8A-4147-A177-3AD203B41FA5}">
                      <a16:colId xmlns:a16="http://schemas.microsoft.com/office/drawing/2014/main" val="1372340610"/>
                    </a:ext>
                  </a:extLst>
                </a:gridCol>
                <a:gridCol w="493776">
                  <a:extLst>
                    <a:ext uri="{9D8B030D-6E8A-4147-A177-3AD203B41FA5}">
                      <a16:colId xmlns:a16="http://schemas.microsoft.com/office/drawing/2014/main" val="3828353671"/>
                    </a:ext>
                  </a:extLst>
                </a:gridCol>
                <a:gridCol w="493776">
                  <a:extLst>
                    <a:ext uri="{9D8B030D-6E8A-4147-A177-3AD203B41FA5}">
                      <a16:colId xmlns:a16="http://schemas.microsoft.com/office/drawing/2014/main" val="2027705984"/>
                    </a:ext>
                  </a:extLst>
                </a:gridCol>
                <a:gridCol w="493776">
                  <a:extLst>
                    <a:ext uri="{9D8B030D-6E8A-4147-A177-3AD203B41FA5}">
                      <a16:colId xmlns:a16="http://schemas.microsoft.com/office/drawing/2014/main" val="4155651743"/>
                    </a:ext>
                  </a:extLst>
                </a:gridCol>
                <a:gridCol w="493776">
                  <a:extLst>
                    <a:ext uri="{9D8B030D-6E8A-4147-A177-3AD203B41FA5}">
                      <a16:colId xmlns:a16="http://schemas.microsoft.com/office/drawing/2014/main" val="852006421"/>
                    </a:ext>
                  </a:extLst>
                </a:gridCol>
                <a:gridCol w="493776">
                  <a:extLst>
                    <a:ext uri="{9D8B030D-6E8A-4147-A177-3AD203B41FA5}">
                      <a16:colId xmlns:a16="http://schemas.microsoft.com/office/drawing/2014/main" val="717730705"/>
                    </a:ext>
                  </a:extLst>
                </a:gridCol>
                <a:gridCol w="493776">
                  <a:extLst>
                    <a:ext uri="{9D8B030D-6E8A-4147-A177-3AD203B41FA5}">
                      <a16:colId xmlns:a16="http://schemas.microsoft.com/office/drawing/2014/main" val="3237592014"/>
                    </a:ext>
                  </a:extLst>
                </a:gridCol>
                <a:gridCol w="493776">
                  <a:extLst>
                    <a:ext uri="{9D8B030D-6E8A-4147-A177-3AD203B41FA5}">
                      <a16:colId xmlns:a16="http://schemas.microsoft.com/office/drawing/2014/main" val="4147170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extLst>
                  <a:ext uri="{0D108BD9-81ED-4DB2-BD59-A6C34878D82A}">
                    <a16:rowId xmlns:a16="http://schemas.microsoft.com/office/drawing/2014/main" val="23496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deutschepost - 2022-08-30 10:00:16</a:t>
                      </a:r>
                      <a:r>
                        <a:rPr kumimoji="0" lang="en-US" sz="1000" b="0" i="0" u="none" strike="noStrike" kern="1200" cap="none" spc="0" normalizeH="0" baseline="0" noProof="0">
                          <a:ln>
                            <a:noFill/>
                          </a:ln>
                          <a:solidFill>
                            <a:prstClr val="black"/>
                          </a:solidFill>
                          <a:effectLst/>
                          <a:uLnTx/>
                          <a:uFillTx/>
                          <a:latin typeface="+mn-lt"/>
                          <a:ea typeface="+mn-ea"/>
                          <a:cs typeface="+mn-cs"/>
                        </a:rPr>
                        <a:t>
 Wusstest du, dass du bei #DHL auch #Bonuspunkte sammeln kannst? 🔴 🎉 🟡 Das funktioniert mit ganz vielen Services, die du wahrscheinlich ohnehin schon nutzt!
👉 Kauf von Paketmarken in der Post &amp; DHL App oder unter dhl.de
👉 Paketversand und -empfang an der #Packstation
👉 Bestellung von Paketen direkt in eine Filiale oder Paketshop
Und gerade jetzt kannst du besonders viele Bonuspunkte sammeln, wenn du deine Pakete direkt an eine Packstation bestellst: jeweils 80 Punkte für die ersten 5 Sendungen 😊
Wie die Aktion genau funktioniert, erfährst du hier 👉 Link in Bio!
#deutschepost #postfürdeutschland #diepostistda #lifehack #tippdestages #bonusprogramm #punktesammeln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P&amp;P_Paketversand, P&amp;P_Packstation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https://quintly-image-storage.s3.amazonaws.com/4581112b0727b369a6510451ee603ef7/e05e1a0a1947478e5e2ade8e7bf13809.jpg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1260762800"/>
                  </a:ext>
                </a:extLst>
              </a:tr>
            </a:tbl>
          </a:graphicData>
        </a:graphic>
      </p:graphicFrame>
      <p:sp>
        <p:nvSpPr>
          <p:cNvPr id="4" name="Text Placeholder 3">
            <a:extLst>
              <a:ext uri="{FF2B5EF4-FFF2-40B4-BE49-F238E27FC236}">
                <a16:creationId xmlns:a16="http://schemas.microsoft.com/office/drawing/2014/main" id="{83E90B83-2283-4E94-9ECE-AA7BD9C085C2}"/>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3694288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B3D1C-1DBE-4B26-9ECB-1E397B40DDB6}"/>
              </a:ext>
            </a:extLst>
          </p:cNvPr>
          <p:cNvSpPr>
            <a:spLocks noGrp="1"/>
          </p:cNvSpPr>
          <p:nvPr>
            <p:ph type="title"/>
          </p:nvPr>
        </p:nvSpPr>
        <p:spPr/>
        <p:txBody>
          <a:bodyPr>
            <a:normAutofit fontScale="90000"/>
          </a:bodyPr>
          <a:lstStyle/>
          <a:p>
            <a:r>
              <a:rPr lang="en-US"/>
              <a:t>Instagram Benchmark: Reach: 11,1k / E-Rate: 5,59 % / VideoViews: 4,2k / Likes: 621 / Saves: 11 / Imp: 12,5k / Ebi: 5,46 % / Engagements: 673 / | P&amp;P - 3 of 5</a:t>
            </a:r>
          </a:p>
        </p:txBody>
      </p:sp>
      <p:graphicFrame>
        <p:nvGraphicFramePr>
          <p:cNvPr id="5" name="Table Placeholder 4">
            <a:extLst>
              <a:ext uri="{FF2B5EF4-FFF2-40B4-BE49-F238E27FC236}">
                <a16:creationId xmlns:a16="http://schemas.microsoft.com/office/drawing/2014/main" id="{FFE6C882-5BF7-4969-A5F7-97317BAC365A}"/>
              </a:ext>
            </a:extLst>
          </p:cNvPr>
          <p:cNvGraphicFramePr>
            <a:graphicFrameLocks noGrp="1"/>
          </p:cNvGraphicFramePr>
          <p:nvPr>
            <p:ph type="tbl" sz="quarter" idx="13"/>
            <p:extLst>
              <p:ext uri="{D42A27DB-BD31-4B8C-83A1-F6EECF244321}">
                <p14:modId xmlns:p14="http://schemas.microsoft.com/office/powerpoint/2010/main" val="568548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95474581"/>
                    </a:ext>
                  </a:extLst>
                </a:gridCol>
                <a:gridCol w="987552">
                  <a:extLst>
                    <a:ext uri="{9D8B030D-6E8A-4147-A177-3AD203B41FA5}">
                      <a16:colId xmlns:a16="http://schemas.microsoft.com/office/drawing/2014/main" val="3071641624"/>
                    </a:ext>
                  </a:extLst>
                </a:gridCol>
                <a:gridCol w="987552">
                  <a:extLst>
                    <a:ext uri="{9D8B030D-6E8A-4147-A177-3AD203B41FA5}">
                      <a16:colId xmlns:a16="http://schemas.microsoft.com/office/drawing/2014/main" val="1760817572"/>
                    </a:ext>
                  </a:extLst>
                </a:gridCol>
                <a:gridCol w="493776">
                  <a:extLst>
                    <a:ext uri="{9D8B030D-6E8A-4147-A177-3AD203B41FA5}">
                      <a16:colId xmlns:a16="http://schemas.microsoft.com/office/drawing/2014/main" val="1822207455"/>
                    </a:ext>
                  </a:extLst>
                </a:gridCol>
                <a:gridCol w="493776">
                  <a:extLst>
                    <a:ext uri="{9D8B030D-6E8A-4147-A177-3AD203B41FA5}">
                      <a16:colId xmlns:a16="http://schemas.microsoft.com/office/drawing/2014/main" val="3226632660"/>
                    </a:ext>
                  </a:extLst>
                </a:gridCol>
                <a:gridCol w="493776">
                  <a:extLst>
                    <a:ext uri="{9D8B030D-6E8A-4147-A177-3AD203B41FA5}">
                      <a16:colId xmlns:a16="http://schemas.microsoft.com/office/drawing/2014/main" val="3739216403"/>
                    </a:ext>
                  </a:extLst>
                </a:gridCol>
                <a:gridCol w="493776">
                  <a:extLst>
                    <a:ext uri="{9D8B030D-6E8A-4147-A177-3AD203B41FA5}">
                      <a16:colId xmlns:a16="http://schemas.microsoft.com/office/drawing/2014/main" val="885364333"/>
                    </a:ext>
                  </a:extLst>
                </a:gridCol>
                <a:gridCol w="493776">
                  <a:extLst>
                    <a:ext uri="{9D8B030D-6E8A-4147-A177-3AD203B41FA5}">
                      <a16:colId xmlns:a16="http://schemas.microsoft.com/office/drawing/2014/main" val="1138146092"/>
                    </a:ext>
                  </a:extLst>
                </a:gridCol>
                <a:gridCol w="493776">
                  <a:extLst>
                    <a:ext uri="{9D8B030D-6E8A-4147-A177-3AD203B41FA5}">
                      <a16:colId xmlns:a16="http://schemas.microsoft.com/office/drawing/2014/main" val="754531546"/>
                    </a:ext>
                  </a:extLst>
                </a:gridCol>
                <a:gridCol w="493776">
                  <a:extLst>
                    <a:ext uri="{9D8B030D-6E8A-4147-A177-3AD203B41FA5}">
                      <a16:colId xmlns:a16="http://schemas.microsoft.com/office/drawing/2014/main" val="4191564134"/>
                    </a:ext>
                  </a:extLst>
                </a:gridCol>
                <a:gridCol w="493776">
                  <a:extLst>
                    <a:ext uri="{9D8B030D-6E8A-4147-A177-3AD203B41FA5}">
                      <a16:colId xmlns:a16="http://schemas.microsoft.com/office/drawing/2014/main" val="1445812424"/>
                    </a:ext>
                  </a:extLst>
                </a:gridCol>
                <a:gridCol w="493776">
                  <a:extLst>
                    <a:ext uri="{9D8B030D-6E8A-4147-A177-3AD203B41FA5}">
                      <a16:colId xmlns:a16="http://schemas.microsoft.com/office/drawing/2014/main" val="2290403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extLst>
                  <a:ext uri="{0D108BD9-81ED-4DB2-BD59-A6C34878D82A}">
                    <a16:rowId xmlns:a16="http://schemas.microsoft.com/office/drawing/2014/main" val="140306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deutschepost - 2022-01-18 10:13:34</a:t>
                      </a:r>
                      <a:r>
                        <a:rPr kumimoji="0" lang="de-DE" sz="1000" b="0" i="0" u="none" strike="noStrike" kern="1200" cap="none" spc="0" normalizeH="0" baseline="0" noProof="0">
                          <a:ln>
                            <a:noFill/>
                          </a:ln>
                          <a:solidFill>
                            <a:prstClr val="black"/>
                          </a:solidFill>
                          <a:effectLst/>
                          <a:uLnTx/>
                          <a:uFillTx/>
                          <a:latin typeface="+mn-lt"/>
                          <a:ea typeface="+mn-ea"/>
                          <a:cs typeface="+mn-cs"/>
                        </a:rPr>
                        <a:t>
 Jäger und Sammler aufgepasst: Jetzt mit dem DHL Bonusprogramm Treuepunkte sammeln und beim Kauf deiner nächsten Paketmarken einlösen! 📲 💻 Wie das funktioniert? Punkte sammeln kannst du z. B. beim Versenden über die Packstation, wenn du deine Pakete direkt in die Filiale bestellst oder beim Online-Kauf von Paketmarken. Besonders geeignet für alle, die gerne bei @vinted, @ebay und Co. verkaufen. Denn wenn du eine Paketmarke in der Post &amp; DHL App kaufst und die Sendung dann über die Packstation verschickst, hast du schon bis zu 100 Punkte (= 1€ Gegenwert) für den nächsten Portokauf angesammelt 💸 📍 Einfach kostenlos registrieren und los geht's 👉 dhl.de/bonusprogramm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P&amp;P_Corporate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https://quintly-image-storage.s3.amazonaws.com/4581112b0727b369a6510451ee603ef7/a80a675cd992ec6876c1ee531e9bd022.jpg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2542302040"/>
                  </a:ext>
                </a:extLst>
              </a:tr>
            </a:tbl>
          </a:graphicData>
        </a:graphic>
      </p:graphicFrame>
      <p:sp>
        <p:nvSpPr>
          <p:cNvPr id="4" name="Text Placeholder 3">
            <a:extLst>
              <a:ext uri="{FF2B5EF4-FFF2-40B4-BE49-F238E27FC236}">
                <a16:creationId xmlns:a16="http://schemas.microsoft.com/office/drawing/2014/main" id="{923280CA-8B4F-4A72-ADD9-6E7910CB2279}"/>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66087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6C1B4-5D6F-484F-9E15-A21ED6FCDA8D}"/>
              </a:ext>
            </a:extLst>
          </p:cNvPr>
          <p:cNvSpPr>
            <a:spLocks noGrp="1"/>
          </p:cNvSpPr>
          <p:nvPr>
            <p:ph type="title"/>
          </p:nvPr>
        </p:nvSpPr>
        <p:spPr/>
        <p:txBody>
          <a:bodyPr>
            <a:normAutofit fontScale="90000"/>
          </a:bodyPr>
          <a:lstStyle/>
          <a:p>
            <a:r>
              <a:rPr lang="en-US"/>
              <a:t>Instagram Benchmark: Reach: 11,1k / E-Rate: 5,59 % / VideoViews: 4,2k / Likes: 621 / Saves: 11 / Imp: 12,5k / Ebi: 5,46 % / Engagements: 673 / | P&amp;P - 4 of 5</a:t>
            </a:r>
          </a:p>
        </p:txBody>
      </p:sp>
      <p:graphicFrame>
        <p:nvGraphicFramePr>
          <p:cNvPr id="5" name="Table Placeholder 4">
            <a:extLst>
              <a:ext uri="{FF2B5EF4-FFF2-40B4-BE49-F238E27FC236}">
                <a16:creationId xmlns:a16="http://schemas.microsoft.com/office/drawing/2014/main" id="{188A3D09-C20A-4ED9-98C4-07FAFF031898}"/>
              </a:ext>
            </a:extLst>
          </p:cNvPr>
          <p:cNvGraphicFramePr>
            <a:graphicFrameLocks noGrp="1"/>
          </p:cNvGraphicFramePr>
          <p:nvPr>
            <p:ph type="tbl" sz="quarter" idx="13"/>
            <p:extLst>
              <p:ext uri="{D42A27DB-BD31-4B8C-83A1-F6EECF244321}">
                <p14:modId xmlns:p14="http://schemas.microsoft.com/office/powerpoint/2010/main" val="2111580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58439222"/>
                    </a:ext>
                  </a:extLst>
                </a:gridCol>
                <a:gridCol w="987552">
                  <a:extLst>
                    <a:ext uri="{9D8B030D-6E8A-4147-A177-3AD203B41FA5}">
                      <a16:colId xmlns:a16="http://schemas.microsoft.com/office/drawing/2014/main" val="1308132618"/>
                    </a:ext>
                  </a:extLst>
                </a:gridCol>
                <a:gridCol w="987552">
                  <a:extLst>
                    <a:ext uri="{9D8B030D-6E8A-4147-A177-3AD203B41FA5}">
                      <a16:colId xmlns:a16="http://schemas.microsoft.com/office/drawing/2014/main" val="1609593867"/>
                    </a:ext>
                  </a:extLst>
                </a:gridCol>
                <a:gridCol w="493776">
                  <a:extLst>
                    <a:ext uri="{9D8B030D-6E8A-4147-A177-3AD203B41FA5}">
                      <a16:colId xmlns:a16="http://schemas.microsoft.com/office/drawing/2014/main" val="4192254291"/>
                    </a:ext>
                  </a:extLst>
                </a:gridCol>
                <a:gridCol w="493776">
                  <a:extLst>
                    <a:ext uri="{9D8B030D-6E8A-4147-A177-3AD203B41FA5}">
                      <a16:colId xmlns:a16="http://schemas.microsoft.com/office/drawing/2014/main" val="3568464019"/>
                    </a:ext>
                  </a:extLst>
                </a:gridCol>
                <a:gridCol w="493776">
                  <a:extLst>
                    <a:ext uri="{9D8B030D-6E8A-4147-A177-3AD203B41FA5}">
                      <a16:colId xmlns:a16="http://schemas.microsoft.com/office/drawing/2014/main" val="165724584"/>
                    </a:ext>
                  </a:extLst>
                </a:gridCol>
                <a:gridCol w="493776">
                  <a:extLst>
                    <a:ext uri="{9D8B030D-6E8A-4147-A177-3AD203B41FA5}">
                      <a16:colId xmlns:a16="http://schemas.microsoft.com/office/drawing/2014/main" val="393120801"/>
                    </a:ext>
                  </a:extLst>
                </a:gridCol>
                <a:gridCol w="493776">
                  <a:extLst>
                    <a:ext uri="{9D8B030D-6E8A-4147-A177-3AD203B41FA5}">
                      <a16:colId xmlns:a16="http://schemas.microsoft.com/office/drawing/2014/main" val="2996571157"/>
                    </a:ext>
                  </a:extLst>
                </a:gridCol>
                <a:gridCol w="493776">
                  <a:extLst>
                    <a:ext uri="{9D8B030D-6E8A-4147-A177-3AD203B41FA5}">
                      <a16:colId xmlns:a16="http://schemas.microsoft.com/office/drawing/2014/main" val="2719597016"/>
                    </a:ext>
                  </a:extLst>
                </a:gridCol>
                <a:gridCol w="493776">
                  <a:extLst>
                    <a:ext uri="{9D8B030D-6E8A-4147-A177-3AD203B41FA5}">
                      <a16:colId xmlns:a16="http://schemas.microsoft.com/office/drawing/2014/main" val="2123777987"/>
                    </a:ext>
                  </a:extLst>
                </a:gridCol>
                <a:gridCol w="493776">
                  <a:extLst>
                    <a:ext uri="{9D8B030D-6E8A-4147-A177-3AD203B41FA5}">
                      <a16:colId xmlns:a16="http://schemas.microsoft.com/office/drawing/2014/main" val="2095942183"/>
                    </a:ext>
                  </a:extLst>
                </a:gridCol>
                <a:gridCol w="493776">
                  <a:extLst>
                    <a:ext uri="{9D8B030D-6E8A-4147-A177-3AD203B41FA5}">
                      <a16:colId xmlns:a16="http://schemas.microsoft.com/office/drawing/2014/main" val="283273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extLst>
                  <a:ext uri="{0D108BD9-81ED-4DB2-BD59-A6C34878D82A}">
                    <a16:rowId xmlns:a16="http://schemas.microsoft.com/office/drawing/2014/main" val="124207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deutschepost - 2022-09-07 10:14:54</a:t>
                      </a:r>
                      <a:r>
                        <a:rPr kumimoji="0" lang="de-DE" sz="1000" b="0" i="0" u="none" strike="noStrike" kern="1200" cap="none" spc="0" normalizeH="0" baseline="0" noProof="0">
                          <a:ln>
                            <a:noFill/>
                          </a:ln>
                          <a:solidFill>
                            <a:prstClr val="black"/>
                          </a:solidFill>
                          <a:effectLst/>
                          <a:uLnTx/>
                          <a:uFillTx/>
                          <a:latin typeface="+mn-lt"/>
                          <a:ea typeface="+mn-ea"/>
                          <a:cs typeface="+mn-cs"/>
                        </a:rPr>
                        <a:t>
 Sammle dich glücklich - mit dem #DHL #Bonusprogramm &amp; unserer Punkte-Sammel-#Sonderaktion! 📦 🤩 Einmal angemeldet, regnet es für dich z. B. bei jedem Online-Kauf von Paketmarken oder immer beim #Pakete Verschicken und Empfangen an der #Packstation Punkte, Punkte, Punkte! 🔴🎉 🟡
🙌 SONDERAKTION
👉 Jetzt anmelden und für den Empfang der ersten 5 Pakete an der Packstation 16-fach punkten!
👉 Die damit gesammelten Punkte kannst du dann schon für eine Paketmarke einlösen – also das nächste Paket 4free verschicken!
👉 Um diese Aktion nutzen zu können, musst du dich kostenlos für die Packstation registrieren.
Übrigens: Wer sich für die Nutzung der Packstation anmeldet und seine Pakete hier statt zu Hause empfängt, kann seine Sendungen flexibel unterwegs, z. B. auf dem Weg zur Arbeit, einsammeln.
Jetzt kostenfrei anmelden 👉 Link in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P&amp;P_Paketversand, P&amp;P_Packstation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https://quintly-image-storage.s3.amazonaws.com/4581112b0727b369a6510451ee603ef7/73256739560fa9526edae23aa793d323.jpg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5843865"/>
                  </a:ext>
                </a:extLst>
              </a:tr>
            </a:tbl>
          </a:graphicData>
        </a:graphic>
      </p:graphicFrame>
      <p:sp>
        <p:nvSpPr>
          <p:cNvPr id="4" name="Text Placeholder 3">
            <a:extLst>
              <a:ext uri="{FF2B5EF4-FFF2-40B4-BE49-F238E27FC236}">
                <a16:creationId xmlns:a16="http://schemas.microsoft.com/office/drawing/2014/main" id="{05647E4A-856C-4212-BF02-FC50FFFA31B8}"/>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30374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776F6-5049-43EC-82CD-39E530B0D45D}"/>
              </a:ext>
            </a:extLst>
          </p:cNvPr>
          <p:cNvSpPr>
            <a:spLocks noGrp="1"/>
          </p:cNvSpPr>
          <p:nvPr>
            <p:ph type="title"/>
          </p:nvPr>
        </p:nvSpPr>
        <p:spPr/>
        <p:txBody>
          <a:bodyPr>
            <a:normAutofit fontScale="90000"/>
          </a:bodyPr>
          <a:lstStyle/>
          <a:p>
            <a:r>
              <a:rPr lang="en-US"/>
              <a:t>Instagram Benchmark: Reach: 11,1k / E-Rate: 5,59 % / VideoViews: 4,2k / Likes: 621 / Saves: 11 / Imp: 12,5k / Ebi: 5,46 % / Engagements: 673 / | P&amp;P - 5 of 5</a:t>
            </a:r>
          </a:p>
        </p:txBody>
      </p:sp>
      <p:graphicFrame>
        <p:nvGraphicFramePr>
          <p:cNvPr id="5" name="Table Placeholder 4">
            <a:extLst>
              <a:ext uri="{FF2B5EF4-FFF2-40B4-BE49-F238E27FC236}">
                <a16:creationId xmlns:a16="http://schemas.microsoft.com/office/drawing/2014/main" id="{AF22B095-105D-47DF-B354-DD4638310E6F}"/>
              </a:ext>
            </a:extLst>
          </p:cNvPr>
          <p:cNvGraphicFramePr>
            <a:graphicFrameLocks noGrp="1"/>
          </p:cNvGraphicFramePr>
          <p:nvPr>
            <p:ph type="tbl" sz="quarter" idx="13"/>
            <p:extLst>
              <p:ext uri="{D42A27DB-BD31-4B8C-83A1-F6EECF244321}">
                <p14:modId xmlns:p14="http://schemas.microsoft.com/office/powerpoint/2010/main" val="750942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21420082"/>
                    </a:ext>
                  </a:extLst>
                </a:gridCol>
                <a:gridCol w="987552">
                  <a:extLst>
                    <a:ext uri="{9D8B030D-6E8A-4147-A177-3AD203B41FA5}">
                      <a16:colId xmlns:a16="http://schemas.microsoft.com/office/drawing/2014/main" val="3687521761"/>
                    </a:ext>
                  </a:extLst>
                </a:gridCol>
                <a:gridCol w="987552">
                  <a:extLst>
                    <a:ext uri="{9D8B030D-6E8A-4147-A177-3AD203B41FA5}">
                      <a16:colId xmlns:a16="http://schemas.microsoft.com/office/drawing/2014/main" val="3336627472"/>
                    </a:ext>
                  </a:extLst>
                </a:gridCol>
                <a:gridCol w="493776">
                  <a:extLst>
                    <a:ext uri="{9D8B030D-6E8A-4147-A177-3AD203B41FA5}">
                      <a16:colId xmlns:a16="http://schemas.microsoft.com/office/drawing/2014/main" val="3546406782"/>
                    </a:ext>
                  </a:extLst>
                </a:gridCol>
                <a:gridCol w="493776">
                  <a:extLst>
                    <a:ext uri="{9D8B030D-6E8A-4147-A177-3AD203B41FA5}">
                      <a16:colId xmlns:a16="http://schemas.microsoft.com/office/drawing/2014/main" val="2523206931"/>
                    </a:ext>
                  </a:extLst>
                </a:gridCol>
                <a:gridCol w="493776">
                  <a:extLst>
                    <a:ext uri="{9D8B030D-6E8A-4147-A177-3AD203B41FA5}">
                      <a16:colId xmlns:a16="http://schemas.microsoft.com/office/drawing/2014/main" val="180366099"/>
                    </a:ext>
                  </a:extLst>
                </a:gridCol>
                <a:gridCol w="493776">
                  <a:extLst>
                    <a:ext uri="{9D8B030D-6E8A-4147-A177-3AD203B41FA5}">
                      <a16:colId xmlns:a16="http://schemas.microsoft.com/office/drawing/2014/main" val="1045471936"/>
                    </a:ext>
                  </a:extLst>
                </a:gridCol>
                <a:gridCol w="493776">
                  <a:extLst>
                    <a:ext uri="{9D8B030D-6E8A-4147-A177-3AD203B41FA5}">
                      <a16:colId xmlns:a16="http://schemas.microsoft.com/office/drawing/2014/main" val="2754023623"/>
                    </a:ext>
                  </a:extLst>
                </a:gridCol>
                <a:gridCol w="493776">
                  <a:extLst>
                    <a:ext uri="{9D8B030D-6E8A-4147-A177-3AD203B41FA5}">
                      <a16:colId xmlns:a16="http://schemas.microsoft.com/office/drawing/2014/main" val="3390926245"/>
                    </a:ext>
                  </a:extLst>
                </a:gridCol>
                <a:gridCol w="493776">
                  <a:extLst>
                    <a:ext uri="{9D8B030D-6E8A-4147-A177-3AD203B41FA5}">
                      <a16:colId xmlns:a16="http://schemas.microsoft.com/office/drawing/2014/main" val="2045167383"/>
                    </a:ext>
                  </a:extLst>
                </a:gridCol>
                <a:gridCol w="493776">
                  <a:extLst>
                    <a:ext uri="{9D8B030D-6E8A-4147-A177-3AD203B41FA5}">
                      <a16:colId xmlns:a16="http://schemas.microsoft.com/office/drawing/2014/main" val="1509045547"/>
                    </a:ext>
                  </a:extLst>
                </a:gridCol>
                <a:gridCol w="493776">
                  <a:extLst>
                    <a:ext uri="{9D8B030D-6E8A-4147-A177-3AD203B41FA5}">
                      <a16:colId xmlns:a16="http://schemas.microsoft.com/office/drawing/2014/main" val="1701665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extLst>
                  <a:ext uri="{0D108BD9-81ED-4DB2-BD59-A6C34878D82A}">
                    <a16:rowId xmlns:a16="http://schemas.microsoft.com/office/drawing/2014/main" val="170125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deutschepost - 2022-11-08 12:20:03</a:t>
                      </a:r>
                      <a:r>
                        <a:rPr kumimoji="0" lang="de-DE" sz="1000" b="0" i="0" u="none" strike="noStrike" kern="1200" cap="none" spc="0" normalizeH="0" baseline="0" noProof="0">
                          <a:ln>
                            <a:noFill/>
                          </a:ln>
                          <a:solidFill>
                            <a:prstClr val="black"/>
                          </a:solidFill>
                          <a:effectLst/>
                          <a:uLnTx/>
                          <a:uFillTx/>
                          <a:latin typeface="+mn-lt"/>
                          <a:ea typeface="+mn-ea"/>
                          <a:cs typeface="+mn-cs"/>
                        </a:rPr>
                        <a:t>
 5 gute Gründe für das DHL Bonusprogramm, ein ganz einfacher Weg, sich dafür zu registrieren. Jetzt mitmachen und tolle Prämien, wie z. B. Porto-Gutscheine kassieren 👉 Link in Bio 
#Bonusprogramm #DHL #Gutschein #Tipps #dhlpaket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 P&amp;P_Paket 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https://quintly-image-storage.s3.amazonaws.com/4581112b0727b369a6510451ee603ef7/ce73145e2f20b283162e23d0f41cff73.jpg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5952800"/>
                  </a:ext>
                </a:extLst>
              </a:tr>
            </a:tbl>
          </a:graphicData>
        </a:graphic>
      </p:graphicFrame>
      <p:sp>
        <p:nvSpPr>
          <p:cNvPr id="4" name="Text Placeholder 3">
            <a:extLst>
              <a:ext uri="{FF2B5EF4-FFF2-40B4-BE49-F238E27FC236}">
                <a16:creationId xmlns:a16="http://schemas.microsoft.com/office/drawing/2014/main" id="{7B5B2BF1-DA7A-46DE-8021-F4B0ECCB8EB1}"/>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2113087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93F8A-EEDB-4DC4-9CEB-64C59834C1E5}"/>
              </a:ext>
            </a:extLst>
          </p:cNvPr>
          <p:cNvSpPr>
            <a:spLocks noGrp="1"/>
          </p:cNvSpPr>
          <p:nvPr>
            <p:ph type="title"/>
          </p:nvPr>
        </p:nvSpPr>
        <p:spPr/>
        <p:txBody>
          <a:bodyPr/>
          <a:lstStyle/>
          <a:p>
            <a:r>
              <a:rPr lang="en-US"/>
              <a:t>Instagram Story: Organic Benchmark: 3k Reach Durchschnitt / WTR: 83,55 % | P&amp;P</a:t>
            </a:r>
          </a:p>
        </p:txBody>
      </p:sp>
      <p:graphicFrame>
        <p:nvGraphicFramePr>
          <p:cNvPr id="5" name="Table Placeholder 4">
            <a:extLst>
              <a:ext uri="{FF2B5EF4-FFF2-40B4-BE49-F238E27FC236}">
                <a16:creationId xmlns:a16="http://schemas.microsoft.com/office/drawing/2014/main" id="{4AB297A7-782E-4BD4-8FE8-A706837596C3}"/>
              </a:ext>
            </a:extLst>
          </p:cNvPr>
          <p:cNvGraphicFramePr>
            <a:graphicFrameLocks noGrp="1"/>
          </p:cNvGraphicFramePr>
          <p:nvPr>
            <p:ph type="tbl" sz="quarter" idx="13"/>
            <p:extLst>
              <p:ext uri="{D42A27DB-BD31-4B8C-83A1-F6EECF244321}">
                <p14:modId xmlns:p14="http://schemas.microsoft.com/office/powerpoint/2010/main" val="1263113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40769282"/>
                    </a:ext>
                  </a:extLst>
                </a:gridCol>
                <a:gridCol w="1399032">
                  <a:extLst>
                    <a:ext uri="{9D8B030D-6E8A-4147-A177-3AD203B41FA5}">
                      <a16:colId xmlns:a16="http://schemas.microsoft.com/office/drawing/2014/main" val="3050406363"/>
                    </a:ext>
                  </a:extLst>
                </a:gridCol>
                <a:gridCol w="658368">
                  <a:extLst>
                    <a:ext uri="{9D8B030D-6E8A-4147-A177-3AD203B41FA5}">
                      <a16:colId xmlns:a16="http://schemas.microsoft.com/office/drawing/2014/main" val="1143693424"/>
                    </a:ext>
                  </a:extLst>
                </a:gridCol>
                <a:gridCol w="658368">
                  <a:extLst>
                    <a:ext uri="{9D8B030D-6E8A-4147-A177-3AD203B41FA5}">
                      <a16:colId xmlns:a16="http://schemas.microsoft.com/office/drawing/2014/main" val="4037439180"/>
                    </a:ext>
                  </a:extLst>
                </a:gridCol>
                <a:gridCol w="658368">
                  <a:extLst>
                    <a:ext uri="{9D8B030D-6E8A-4147-A177-3AD203B41FA5}">
                      <a16:colId xmlns:a16="http://schemas.microsoft.com/office/drawing/2014/main" val="1367434731"/>
                    </a:ext>
                  </a:extLst>
                </a:gridCol>
                <a:gridCol w="658368">
                  <a:extLst>
                    <a:ext uri="{9D8B030D-6E8A-4147-A177-3AD203B41FA5}">
                      <a16:colId xmlns:a16="http://schemas.microsoft.com/office/drawing/2014/main" val="3927304303"/>
                    </a:ext>
                  </a:extLst>
                </a:gridCol>
                <a:gridCol w="658368">
                  <a:extLst>
                    <a:ext uri="{9D8B030D-6E8A-4147-A177-3AD203B41FA5}">
                      <a16:colId xmlns:a16="http://schemas.microsoft.com/office/drawing/2014/main" val="3636316588"/>
                    </a:ext>
                  </a:extLst>
                </a:gridCol>
                <a:gridCol w="658368">
                  <a:extLst>
                    <a:ext uri="{9D8B030D-6E8A-4147-A177-3AD203B41FA5}">
                      <a16:colId xmlns:a16="http://schemas.microsoft.com/office/drawing/2014/main" val="1042148185"/>
                    </a:ext>
                  </a:extLst>
                </a:gridCol>
                <a:gridCol w="658368">
                  <a:extLst>
                    <a:ext uri="{9D8B030D-6E8A-4147-A177-3AD203B41FA5}">
                      <a16:colId xmlns:a16="http://schemas.microsoft.com/office/drawing/2014/main" val="333662142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98444781"/>
                  </a:ext>
                </a:extLst>
              </a:tr>
              <a:tr h="370840">
                <a:tc>
                  <a:txBody>
                    <a:bodyPr/>
                    <a:lstStyle/>
                    <a:p>
                      <a:r>
                        <a:rPr lang="de-DE" sz="1000" b="1"/>
                        <a:t>deutschepost - 2022-07-25 15:02:40</a:t>
                      </a:r>
                      <a:r>
                        <a:rPr lang="de-DE" sz="1000"/>
                        <a:t>
 Punkte sammeln und sparen?
Das geht!
Mit dem DHL-Bonusprogramm werden aus Paketen Punkte.</a:t>
                      </a:r>
                      <a:endParaRPr lang="en-US" sz="1000"/>
                    </a:p>
                  </a:txBody>
                  <a:tcPr/>
                </a:tc>
                <a:tc>
                  <a:txBody>
                    <a:bodyPr/>
                    <a:lstStyle/>
                    <a:p>
                      <a:r>
                        <a:rPr lang="en-US" sz="1000"/>
                        <a:t>https://www.instagram.com/p/Cgb6utwKP1q/media/?size=l</a:t>
                      </a:r>
                    </a:p>
                  </a:txBody>
                  <a:tcPr/>
                </a:tc>
                <a:tc>
                  <a:txBody>
                    <a:bodyPr/>
                    <a:lstStyle/>
                    <a:p>
                      <a:r>
                        <a:rPr lang="en-US" sz="1000"/>
                        <a:t>Image</a:t>
                      </a:r>
                    </a:p>
                  </a:txBody>
                  <a:tcPr/>
                </a:tc>
                <a:tc>
                  <a:txBody>
                    <a:bodyPr/>
                    <a:lstStyle/>
                    <a:p>
                      <a:r>
                        <a:rPr lang="en-US" sz="1000"/>
                        <a:t>2407</a:t>
                      </a:r>
                    </a:p>
                  </a:txBody>
                  <a:tcPr/>
                </a:tc>
                <a:tc>
                  <a:txBody>
                    <a:bodyPr/>
                    <a:lstStyle/>
                    <a:p>
                      <a:r>
                        <a:rPr lang="en-US" sz="1000"/>
                        <a:t>2379</a:t>
                      </a:r>
                    </a:p>
                  </a:txBody>
                  <a:tcPr/>
                </a:tc>
                <a:tc>
                  <a:txBody>
                    <a:bodyPr/>
                    <a:lstStyle/>
                    <a:p>
                      <a:r>
                        <a:rPr lang="en-US" sz="1000"/>
                        <a:t>0</a:t>
                      </a:r>
                    </a:p>
                  </a:txBody>
                  <a:tcPr/>
                </a:tc>
                <a:tc>
                  <a:txBody>
                    <a:bodyPr/>
                    <a:lstStyle/>
                    <a:p>
                      <a:r>
                        <a:rPr lang="en-US" sz="1000"/>
                        <a:t>72</a:t>
                      </a:r>
                    </a:p>
                  </a:txBody>
                  <a:tcPr/>
                </a:tc>
                <a:tc>
                  <a:txBody>
                    <a:bodyPr/>
                    <a:lstStyle/>
                    <a:p>
                      <a:r>
                        <a:rPr lang="en-US" sz="1000"/>
                        <a:t>2343</a:t>
                      </a:r>
                    </a:p>
                  </a:txBody>
                  <a:tcPr/>
                </a:tc>
                <a:tc>
                  <a:txBody>
                    <a:bodyPr/>
                    <a:lstStyle/>
                    <a:p>
                      <a:r>
                        <a:rPr lang="en-US" sz="1000"/>
                        <a:t>149</a:t>
                      </a:r>
                    </a:p>
                  </a:txBody>
                  <a:tcPr/>
                </a:tc>
                <a:extLst>
                  <a:ext uri="{0D108BD9-81ED-4DB2-BD59-A6C34878D82A}">
                    <a16:rowId xmlns:a16="http://schemas.microsoft.com/office/drawing/2014/main" val="1474915324"/>
                  </a:ext>
                </a:extLst>
              </a:tr>
            </a:tbl>
          </a:graphicData>
        </a:graphic>
      </p:graphicFrame>
      <p:sp>
        <p:nvSpPr>
          <p:cNvPr id="4" name="Text Placeholder 3">
            <a:extLst>
              <a:ext uri="{FF2B5EF4-FFF2-40B4-BE49-F238E27FC236}">
                <a16:creationId xmlns:a16="http://schemas.microsoft.com/office/drawing/2014/main" id="{901E3254-A5D1-4E74-B2AD-958C85808318}"/>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2446634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70578-1EE7-404B-BC09-47F776B0BA9C}"/>
              </a:ext>
            </a:extLst>
          </p:cNvPr>
          <p:cNvSpPr>
            <a:spLocks noGrp="1"/>
          </p:cNvSpPr>
          <p:nvPr>
            <p:ph type="title"/>
          </p:nvPr>
        </p:nvSpPr>
        <p:spPr/>
        <p:txBody>
          <a:bodyPr/>
          <a:lstStyle/>
          <a:p>
            <a:r>
              <a:rPr lang="de-DE"/>
              <a:t>Twitter Follower-Entwicklung der letzten 6 Monate | P&amp;P</a:t>
            </a:r>
            <a:endParaRPr lang="en-US"/>
          </a:p>
        </p:txBody>
      </p:sp>
      <p:graphicFrame>
        <p:nvGraphicFramePr>
          <p:cNvPr id="6" name="Chart Placeholder 5">
            <a:extLst>
              <a:ext uri="{FF2B5EF4-FFF2-40B4-BE49-F238E27FC236}">
                <a16:creationId xmlns:a16="http://schemas.microsoft.com/office/drawing/2014/main" id="{F8952B94-2D98-49E4-8381-AEA9CB7EE5BB}"/>
              </a:ext>
            </a:extLst>
          </p:cNvPr>
          <p:cNvGraphicFramePr>
            <a:graphicFrameLocks noGrp="1"/>
          </p:cNvGraphicFramePr>
          <p:nvPr>
            <p:ph type="chart" sz="quarter" idx="13"/>
            <p:extLst>
              <p:ext uri="{D42A27DB-BD31-4B8C-83A1-F6EECF244321}">
                <p14:modId xmlns:p14="http://schemas.microsoft.com/office/powerpoint/2010/main" val="1566181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399B5D-D3BF-4D80-8941-9B73ECCE3BC2}"/>
              </a:ext>
            </a:extLst>
          </p:cNvPr>
          <p:cNvSpPr>
            <a:spLocks noGrp="1"/>
          </p:cNvSpPr>
          <p:nvPr>
            <p:ph type="body" sz="quarter" idx="14"/>
          </p:nvPr>
        </p:nvSpPr>
        <p:spPr/>
        <p:txBody>
          <a:bodyPr/>
          <a:lstStyle/>
          <a:p>
            <a:r>
              <a:rPr lang="en-US"/>
              <a:t>06/20/2022 - 12/04/2022</a:t>
            </a:r>
          </a:p>
        </p:txBody>
      </p:sp>
      <p:sp>
        <p:nvSpPr>
          <p:cNvPr id="5" name="Footer Placeholder 4">
            <a:extLst>
              <a:ext uri="{FF2B5EF4-FFF2-40B4-BE49-F238E27FC236}">
                <a16:creationId xmlns:a16="http://schemas.microsoft.com/office/drawing/2014/main" id="{CA0A350C-CE59-43F2-A5CC-D159CCFEC8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4658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DC1D7-7917-4757-AE97-A7A7D86D0575}"/>
              </a:ext>
            </a:extLst>
          </p:cNvPr>
          <p:cNvSpPr>
            <a:spLocks noGrp="1"/>
          </p:cNvSpPr>
          <p:nvPr>
            <p:ph type="title"/>
          </p:nvPr>
        </p:nvSpPr>
        <p:spPr/>
        <p:txBody>
          <a:bodyPr/>
          <a:lstStyle/>
          <a:p>
            <a:r>
              <a:rPr lang="en-US"/>
              <a:t>Twitter Benchmark: Impressions: 14,5k / E-Rate: 3,61 % / Engagements: 526 / VideoViews: 1,4k / Link-Klicks: 34 / Ebi: 0,34 | P&amp;P - 1 of 4</a:t>
            </a:r>
          </a:p>
        </p:txBody>
      </p:sp>
      <p:graphicFrame>
        <p:nvGraphicFramePr>
          <p:cNvPr id="5" name="Table Placeholder 4">
            <a:extLst>
              <a:ext uri="{FF2B5EF4-FFF2-40B4-BE49-F238E27FC236}">
                <a16:creationId xmlns:a16="http://schemas.microsoft.com/office/drawing/2014/main" id="{0B5C80E2-5737-4614-BBF3-ECD82100D6E2}"/>
              </a:ext>
            </a:extLst>
          </p:cNvPr>
          <p:cNvGraphicFramePr>
            <a:graphicFrameLocks noGrp="1"/>
          </p:cNvGraphicFramePr>
          <p:nvPr>
            <p:ph type="tbl" sz="quarter" idx="13"/>
            <p:extLst>
              <p:ext uri="{D42A27DB-BD31-4B8C-83A1-F6EECF244321}">
                <p14:modId xmlns:p14="http://schemas.microsoft.com/office/powerpoint/2010/main" val="331809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852221197"/>
                    </a:ext>
                  </a:extLst>
                </a:gridCol>
                <a:gridCol w="905257">
                  <a:extLst>
                    <a:ext uri="{9D8B030D-6E8A-4147-A177-3AD203B41FA5}">
                      <a16:colId xmlns:a16="http://schemas.microsoft.com/office/drawing/2014/main" val="3502257384"/>
                    </a:ext>
                  </a:extLst>
                </a:gridCol>
                <a:gridCol w="658369">
                  <a:extLst>
                    <a:ext uri="{9D8B030D-6E8A-4147-A177-3AD203B41FA5}">
                      <a16:colId xmlns:a16="http://schemas.microsoft.com/office/drawing/2014/main" val="3112103990"/>
                    </a:ext>
                  </a:extLst>
                </a:gridCol>
                <a:gridCol w="411480">
                  <a:extLst>
                    <a:ext uri="{9D8B030D-6E8A-4147-A177-3AD203B41FA5}">
                      <a16:colId xmlns:a16="http://schemas.microsoft.com/office/drawing/2014/main" val="2559065100"/>
                    </a:ext>
                  </a:extLst>
                </a:gridCol>
                <a:gridCol w="411480">
                  <a:extLst>
                    <a:ext uri="{9D8B030D-6E8A-4147-A177-3AD203B41FA5}">
                      <a16:colId xmlns:a16="http://schemas.microsoft.com/office/drawing/2014/main" val="1931097727"/>
                    </a:ext>
                  </a:extLst>
                </a:gridCol>
                <a:gridCol w="411480">
                  <a:extLst>
                    <a:ext uri="{9D8B030D-6E8A-4147-A177-3AD203B41FA5}">
                      <a16:colId xmlns:a16="http://schemas.microsoft.com/office/drawing/2014/main" val="3239035018"/>
                    </a:ext>
                  </a:extLst>
                </a:gridCol>
                <a:gridCol w="411480">
                  <a:extLst>
                    <a:ext uri="{9D8B030D-6E8A-4147-A177-3AD203B41FA5}">
                      <a16:colId xmlns:a16="http://schemas.microsoft.com/office/drawing/2014/main" val="1260086538"/>
                    </a:ext>
                  </a:extLst>
                </a:gridCol>
                <a:gridCol w="411480">
                  <a:extLst>
                    <a:ext uri="{9D8B030D-6E8A-4147-A177-3AD203B41FA5}">
                      <a16:colId xmlns:a16="http://schemas.microsoft.com/office/drawing/2014/main" val="705050431"/>
                    </a:ext>
                  </a:extLst>
                </a:gridCol>
                <a:gridCol w="411480">
                  <a:extLst>
                    <a:ext uri="{9D8B030D-6E8A-4147-A177-3AD203B41FA5}">
                      <a16:colId xmlns:a16="http://schemas.microsoft.com/office/drawing/2014/main" val="2490119539"/>
                    </a:ext>
                  </a:extLst>
                </a:gridCol>
                <a:gridCol w="411480">
                  <a:extLst>
                    <a:ext uri="{9D8B030D-6E8A-4147-A177-3AD203B41FA5}">
                      <a16:colId xmlns:a16="http://schemas.microsoft.com/office/drawing/2014/main" val="263694652"/>
                    </a:ext>
                  </a:extLst>
                </a:gridCol>
                <a:gridCol w="411480">
                  <a:extLst>
                    <a:ext uri="{9D8B030D-6E8A-4147-A177-3AD203B41FA5}">
                      <a16:colId xmlns:a16="http://schemas.microsoft.com/office/drawing/2014/main" val="3577045936"/>
                    </a:ext>
                  </a:extLst>
                </a:gridCol>
                <a:gridCol w="411480">
                  <a:extLst>
                    <a:ext uri="{9D8B030D-6E8A-4147-A177-3AD203B41FA5}">
                      <a16:colId xmlns:a16="http://schemas.microsoft.com/office/drawing/2014/main" val="2482828824"/>
                    </a:ext>
                  </a:extLst>
                </a:gridCol>
                <a:gridCol w="411480">
                  <a:extLst>
                    <a:ext uri="{9D8B030D-6E8A-4147-A177-3AD203B41FA5}">
                      <a16:colId xmlns:a16="http://schemas.microsoft.com/office/drawing/2014/main" val="1594551180"/>
                    </a:ext>
                  </a:extLst>
                </a:gridCol>
                <a:gridCol w="411480">
                  <a:extLst>
                    <a:ext uri="{9D8B030D-6E8A-4147-A177-3AD203B41FA5}">
                      <a16:colId xmlns:a16="http://schemas.microsoft.com/office/drawing/2014/main" val="254124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(Mixed)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100 %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309925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@DHLPaket - 2022-10-27 10:43:27</a:t>
                      </a:r>
                      <a:r>
                        <a:rPr kumimoji="0" lang="en-US" sz="1000" b="0" i="0" u="none" strike="noStrike" kern="1200" cap="none" spc="0" normalizeH="0" baseline="0" noProof="0">
                          <a:ln>
                            <a:noFill/>
                          </a:ln>
                          <a:solidFill>
                            <a:prstClr val="black"/>
                          </a:solidFill>
                          <a:effectLst/>
                          <a:uLnTx/>
                          <a:uFillTx/>
                          <a:latin typeface="+mn-lt"/>
                          <a:ea typeface="+mn-ea"/>
                          <a:cs typeface="+mn-cs"/>
                        </a:rPr>
                        <a:t>
 Mit dem #Bonusprogramm von #DHL punktest du automatisch, z. B. beim Paketempfang an der Packstation. Für die ersten 5 Pakete gibt es jetzt sogar 16-fach Punkte! Jetzt mitmachen und tolle Prämien, wie z. B. Porto-Gutscheine absahnen 👉 dhl.de/de/privatkunde… pic.twitter.com/cVF3Gum97d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 P&amp;P_Paket 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1.471587050034 %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014780486"/>
                  </a:ext>
                </a:extLst>
              </a:tr>
            </a:tbl>
          </a:graphicData>
        </a:graphic>
      </p:graphicFrame>
      <p:sp>
        <p:nvSpPr>
          <p:cNvPr id="4" name="Text Placeholder 3">
            <a:extLst>
              <a:ext uri="{FF2B5EF4-FFF2-40B4-BE49-F238E27FC236}">
                <a16:creationId xmlns:a16="http://schemas.microsoft.com/office/drawing/2014/main" id="{2B567FFB-31D4-4ECD-82FB-073DE389B2CE}"/>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87516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F38E9-902A-477A-AEFE-A06212DD12C7}"/>
              </a:ext>
            </a:extLst>
          </p:cNvPr>
          <p:cNvSpPr>
            <a:spLocks noGrp="1"/>
          </p:cNvSpPr>
          <p:nvPr>
            <p:ph type="title"/>
          </p:nvPr>
        </p:nvSpPr>
        <p:spPr/>
        <p:txBody>
          <a:bodyPr/>
          <a:lstStyle/>
          <a:p>
            <a:r>
              <a:rPr lang="en-US"/>
              <a:t>Twitter Benchmark: Impressions: 14,5k / E-Rate: 3,61 % / Engagements: 526 / VideoViews: 1,4k / Link-Klicks: 34 / Ebi: 0,34 | P&amp;P - 2 of 4</a:t>
            </a:r>
          </a:p>
        </p:txBody>
      </p:sp>
      <p:graphicFrame>
        <p:nvGraphicFramePr>
          <p:cNvPr id="5" name="Table Placeholder 4">
            <a:extLst>
              <a:ext uri="{FF2B5EF4-FFF2-40B4-BE49-F238E27FC236}">
                <a16:creationId xmlns:a16="http://schemas.microsoft.com/office/drawing/2014/main" id="{6B6A0C9C-EACE-4002-9C6B-255C86CEE884}"/>
              </a:ext>
            </a:extLst>
          </p:cNvPr>
          <p:cNvGraphicFramePr>
            <a:graphicFrameLocks noGrp="1"/>
          </p:cNvGraphicFramePr>
          <p:nvPr>
            <p:ph type="tbl" sz="quarter" idx="13"/>
            <p:extLst>
              <p:ext uri="{D42A27DB-BD31-4B8C-83A1-F6EECF244321}">
                <p14:modId xmlns:p14="http://schemas.microsoft.com/office/powerpoint/2010/main" val="2964639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17109786"/>
                    </a:ext>
                  </a:extLst>
                </a:gridCol>
                <a:gridCol w="905257">
                  <a:extLst>
                    <a:ext uri="{9D8B030D-6E8A-4147-A177-3AD203B41FA5}">
                      <a16:colId xmlns:a16="http://schemas.microsoft.com/office/drawing/2014/main" val="2578491670"/>
                    </a:ext>
                  </a:extLst>
                </a:gridCol>
                <a:gridCol w="658369">
                  <a:extLst>
                    <a:ext uri="{9D8B030D-6E8A-4147-A177-3AD203B41FA5}">
                      <a16:colId xmlns:a16="http://schemas.microsoft.com/office/drawing/2014/main" val="1634601599"/>
                    </a:ext>
                  </a:extLst>
                </a:gridCol>
                <a:gridCol w="411480">
                  <a:extLst>
                    <a:ext uri="{9D8B030D-6E8A-4147-A177-3AD203B41FA5}">
                      <a16:colId xmlns:a16="http://schemas.microsoft.com/office/drawing/2014/main" val="1141573454"/>
                    </a:ext>
                  </a:extLst>
                </a:gridCol>
                <a:gridCol w="411480">
                  <a:extLst>
                    <a:ext uri="{9D8B030D-6E8A-4147-A177-3AD203B41FA5}">
                      <a16:colId xmlns:a16="http://schemas.microsoft.com/office/drawing/2014/main" val="2141530951"/>
                    </a:ext>
                  </a:extLst>
                </a:gridCol>
                <a:gridCol w="411480">
                  <a:extLst>
                    <a:ext uri="{9D8B030D-6E8A-4147-A177-3AD203B41FA5}">
                      <a16:colId xmlns:a16="http://schemas.microsoft.com/office/drawing/2014/main" val="4111320294"/>
                    </a:ext>
                  </a:extLst>
                </a:gridCol>
                <a:gridCol w="411480">
                  <a:extLst>
                    <a:ext uri="{9D8B030D-6E8A-4147-A177-3AD203B41FA5}">
                      <a16:colId xmlns:a16="http://schemas.microsoft.com/office/drawing/2014/main" val="4084102773"/>
                    </a:ext>
                  </a:extLst>
                </a:gridCol>
                <a:gridCol w="411480">
                  <a:extLst>
                    <a:ext uri="{9D8B030D-6E8A-4147-A177-3AD203B41FA5}">
                      <a16:colId xmlns:a16="http://schemas.microsoft.com/office/drawing/2014/main" val="2627247668"/>
                    </a:ext>
                  </a:extLst>
                </a:gridCol>
                <a:gridCol w="411480">
                  <a:extLst>
                    <a:ext uri="{9D8B030D-6E8A-4147-A177-3AD203B41FA5}">
                      <a16:colId xmlns:a16="http://schemas.microsoft.com/office/drawing/2014/main" val="1071743064"/>
                    </a:ext>
                  </a:extLst>
                </a:gridCol>
                <a:gridCol w="411480">
                  <a:extLst>
                    <a:ext uri="{9D8B030D-6E8A-4147-A177-3AD203B41FA5}">
                      <a16:colId xmlns:a16="http://schemas.microsoft.com/office/drawing/2014/main" val="1292845111"/>
                    </a:ext>
                  </a:extLst>
                </a:gridCol>
                <a:gridCol w="411480">
                  <a:extLst>
                    <a:ext uri="{9D8B030D-6E8A-4147-A177-3AD203B41FA5}">
                      <a16:colId xmlns:a16="http://schemas.microsoft.com/office/drawing/2014/main" val="1721016110"/>
                    </a:ext>
                  </a:extLst>
                </a:gridCol>
                <a:gridCol w="411480">
                  <a:extLst>
                    <a:ext uri="{9D8B030D-6E8A-4147-A177-3AD203B41FA5}">
                      <a16:colId xmlns:a16="http://schemas.microsoft.com/office/drawing/2014/main" val="3803246692"/>
                    </a:ext>
                  </a:extLst>
                </a:gridCol>
                <a:gridCol w="411480">
                  <a:extLst>
                    <a:ext uri="{9D8B030D-6E8A-4147-A177-3AD203B41FA5}">
                      <a16:colId xmlns:a16="http://schemas.microsoft.com/office/drawing/2014/main" val="3724660791"/>
                    </a:ext>
                  </a:extLst>
                </a:gridCol>
                <a:gridCol w="411480">
                  <a:extLst>
                    <a:ext uri="{9D8B030D-6E8A-4147-A177-3AD203B41FA5}">
                      <a16:colId xmlns:a16="http://schemas.microsoft.com/office/drawing/2014/main" val="270882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(Mixed)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100 %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268683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@DHLPaket - 2022-11-18 10:08:04</a:t>
                      </a:r>
                      <a:r>
                        <a:rPr kumimoji="0" lang="en-US" sz="1000" b="0" i="0" u="none" strike="noStrike" kern="1200" cap="none" spc="0" normalizeH="0" baseline="0" noProof="0">
                          <a:ln>
                            <a:noFill/>
                          </a:ln>
                          <a:solidFill>
                            <a:prstClr val="black"/>
                          </a:solidFill>
                          <a:effectLst/>
                          <a:uLnTx/>
                          <a:uFillTx/>
                          <a:latin typeface="+mn-lt"/>
                          <a:ea typeface="+mn-ea"/>
                          <a:cs typeface="+mn-cs"/>
                        </a:rPr>
                        <a:t>
 Bevor du dich für ein Bonuspgrogramm anmeldest, muss es dafür echt richtig gute Gründe geben? 🤔 Kein Problem! Jetzt überzeugen lassen, registrieren, Prämien wie z. B. Porto-Gutscheine absahnen, glücklich sein. 😎 👉
dhl.de/de/privatkunde… pic.twitter.com/bKZUKl9JSv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bonusprogramm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0.70905763952425 %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19110278"/>
                  </a:ext>
                </a:extLst>
              </a:tr>
            </a:tbl>
          </a:graphicData>
        </a:graphic>
      </p:graphicFrame>
      <p:sp>
        <p:nvSpPr>
          <p:cNvPr id="4" name="Text Placeholder 3">
            <a:extLst>
              <a:ext uri="{FF2B5EF4-FFF2-40B4-BE49-F238E27FC236}">
                <a16:creationId xmlns:a16="http://schemas.microsoft.com/office/drawing/2014/main" id="{BFAE5F4E-EE3A-4825-B0C3-4FE12D7127D4}"/>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1046803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AB56-EAE9-4F6B-A72F-A658BBB86A9E}"/>
              </a:ext>
            </a:extLst>
          </p:cNvPr>
          <p:cNvSpPr>
            <a:spLocks noGrp="1"/>
          </p:cNvSpPr>
          <p:nvPr>
            <p:ph type="title"/>
          </p:nvPr>
        </p:nvSpPr>
        <p:spPr/>
        <p:txBody>
          <a:bodyPr/>
          <a:lstStyle/>
          <a:p>
            <a:r>
              <a:rPr lang="en-US"/>
              <a:t>Twitter Benchmark: Impressions: 14,5k / E-Rate: 3,61 % / Engagements: 526 / VideoViews: 1,4k / Link-Klicks: 34 / Ebi: 0,34 | P&amp;P - 3 of 4</a:t>
            </a:r>
          </a:p>
        </p:txBody>
      </p:sp>
      <p:graphicFrame>
        <p:nvGraphicFramePr>
          <p:cNvPr id="5" name="Table Placeholder 4">
            <a:extLst>
              <a:ext uri="{FF2B5EF4-FFF2-40B4-BE49-F238E27FC236}">
                <a16:creationId xmlns:a16="http://schemas.microsoft.com/office/drawing/2014/main" id="{7D68136E-A8C2-4B32-A423-C59BFAC64381}"/>
              </a:ext>
            </a:extLst>
          </p:cNvPr>
          <p:cNvGraphicFramePr>
            <a:graphicFrameLocks noGrp="1"/>
          </p:cNvGraphicFramePr>
          <p:nvPr>
            <p:ph type="tbl" sz="quarter" idx="13"/>
            <p:extLst>
              <p:ext uri="{D42A27DB-BD31-4B8C-83A1-F6EECF244321}">
                <p14:modId xmlns:p14="http://schemas.microsoft.com/office/powerpoint/2010/main" val="202081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296656502"/>
                    </a:ext>
                  </a:extLst>
                </a:gridCol>
                <a:gridCol w="905257">
                  <a:extLst>
                    <a:ext uri="{9D8B030D-6E8A-4147-A177-3AD203B41FA5}">
                      <a16:colId xmlns:a16="http://schemas.microsoft.com/office/drawing/2014/main" val="2375086227"/>
                    </a:ext>
                  </a:extLst>
                </a:gridCol>
                <a:gridCol w="658369">
                  <a:extLst>
                    <a:ext uri="{9D8B030D-6E8A-4147-A177-3AD203B41FA5}">
                      <a16:colId xmlns:a16="http://schemas.microsoft.com/office/drawing/2014/main" val="3334791348"/>
                    </a:ext>
                  </a:extLst>
                </a:gridCol>
                <a:gridCol w="411480">
                  <a:extLst>
                    <a:ext uri="{9D8B030D-6E8A-4147-A177-3AD203B41FA5}">
                      <a16:colId xmlns:a16="http://schemas.microsoft.com/office/drawing/2014/main" val="1580554261"/>
                    </a:ext>
                  </a:extLst>
                </a:gridCol>
                <a:gridCol w="411480">
                  <a:extLst>
                    <a:ext uri="{9D8B030D-6E8A-4147-A177-3AD203B41FA5}">
                      <a16:colId xmlns:a16="http://schemas.microsoft.com/office/drawing/2014/main" val="109758349"/>
                    </a:ext>
                  </a:extLst>
                </a:gridCol>
                <a:gridCol w="411480">
                  <a:extLst>
                    <a:ext uri="{9D8B030D-6E8A-4147-A177-3AD203B41FA5}">
                      <a16:colId xmlns:a16="http://schemas.microsoft.com/office/drawing/2014/main" val="1232589342"/>
                    </a:ext>
                  </a:extLst>
                </a:gridCol>
                <a:gridCol w="411480">
                  <a:extLst>
                    <a:ext uri="{9D8B030D-6E8A-4147-A177-3AD203B41FA5}">
                      <a16:colId xmlns:a16="http://schemas.microsoft.com/office/drawing/2014/main" val="2664875285"/>
                    </a:ext>
                  </a:extLst>
                </a:gridCol>
                <a:gridCol w="411480">
                  <a:extLst>
                    <a:ext uri="{9D8B030D-6E8A-4147-A177-3AD203B41FA5}">
                      <a16:colId xmlns:a16="http://schemas.microsoft.com/office/drawing/2014/main" val="492750651"/>
                    </a:ext>
                  </a:extLst>
                </a:gridCol>
                <a:gridCol w="411480">
                  <a:extLst>
                    <a:ext uri="{9D8B030D-6E8A-4147-A177-3AD203B41FA5}">
                      <a16:colId xmlns:a16="http://schemas.microsoft.com/office/drawing/2014/main" val="1742763711"/>
                    </a:ext>
                  </a:extLst>
                </a:gridCol>
                <a:gridCol w="411480">
                  <a:extLst>
                    <a:ext uri="{9D8B030D-6E8A-4147-A177-3AD203B41FA5}">
                      <a16:colId xmlns:a16="http://schemas.microsoft.com/office/drawing/2014/main" val="552662185"/>
                    </a:ext>
                  </a:extLst>
                </a:gridCol>
                <a:gridCol w="411480">
                  <a:extLst>
                    <a:ext uri="{9D8B030D-6E8A-4147-A177-3AD203B41FA5}">
                      <a16:colId xmlns:a16="http://schemas.microsoft.com/office/drawing/2014/main" val="2520818200"/>
                    </a:ext>
                  </a:extLst>
                </a:gridCol>
                <a:gridCol w="411480">
                  <a:extLst>
                    <a:ext uri="{9D8B030D-6E8A-4147-A177-3AD203B41FA5}">
                      <a16:colId xmlns:a16="http://schemas.microsoft.com/office/drawing/2014/main" val="3344845995"/>
                    </a:ext>
                  </a:extLst>
                </a:gridCol>
                <a:gridCol w="411480">
                  <a:extLst>
                    <a:ext uri="{9D8B030D-6E8A-4147-A177-3AD203B41FA5}">
                      <a16:colId xmlns:a16="http://schemas.microsoft.com/office/drawing/2014/main" val="2706730234"/>
                    </a:ext>
                  </a:extLst>
                </a:gridCol>
                <a:gridCol w="411480">
                  <a:extLst>
                    <a:ext uri="{9D8B030D-6E8A-4147-A177-3AD203B41FA5}">
                      <a16:colId xmlns:a16="http://schemas.microsoft.com/office/drawing/2014/main" val="54995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(Mixed)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100 %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5054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@DHLPaket - 2022-11-08 10:36:58</a:t>
                      </a:r>
                      <a:r>
                        <a:rPr kumimoji="0" lang="en-US" sz="1000" b="0" i="0" u="none" strike="noStrike" kern="1200" cap="none" spc="0" normalizeH="0" baseline="0" noProof="0">
                          <a:ln>
                            <a:noFill/>
                          </a:ln>
                          <a:solidFill>
                            <a:prstClr val="black"/>
                          </a:solidFill>
                          <a:effectLst/>
                          <a:uLnTx/>
                          <a:uFillTx/>
                          <a:latin typeface="+mn-lt"/>
                          <a:ea typeface="+mn-ea"/>
                          <a:cs typeface="+mn-cs"/>
                        </a:rPr>
                        <a:t>
 5 gute Gründe für das DHL Bonusprogramm, ein ganz einfacher Weg, sich dafür zu registrieren. Jetzt mitmachen und tolle Prämien, wie z. B. Porto-Gutscheine kassieren 👉
dhl.de/de/privatkunde…
#Bonusprogramm #DHL #Gutschein #Tipps pic.twitter.com/BDaQGfdoKr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 P&amp;P_Paket 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0.41782729805014 %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478048700"/>
                  </a:ext>
                </a:extLst>
              </a:tr>
            </a:tbl>
          </a:graphicData>
        </a:graphic>
      </p:graphicFrame>
      <p:sp>
        <p:nvSpPr>
          <p:cNvPr id="4" name="Text Placeholder 3">
            <a:extLst>
              <a:ext uri="{FF2B5EF4-FFF2-40B4-BE49-F238E27FC236}">
                <a16:creationId xmlns:a16="http://schemas.microsoft.com/office/drawing/2014/main" id="{BA154B3C-7161-4774-9D59-8536E77BFF42}"/>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1170828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5DA0F-BDB9-4329-80E3-FACB985C6F91}"/>
              </a:ext>
            </a:extLst>
          </p:cNvPr>
          <p:cNvSpPr>
            <a:spLocks noGrp="1"/>
          </p:cNvSpPr>
          <p:nvPr>
            <p:ph type="title"/>
          </p:nvPr>
        </p:nvSpPr>
        <p:spPr/>
        <p:txBody>
          <a:bodyPr/>
          <a:lstStyle/>
          <a:p>
            <a:r>
              <a:rPr lang="en-US"/>
              <a:t>Twitter Benchmark: Impressions: 14,5k / E-Rate: 3,61 % / Engagements: 526 / VideoViews: 1,4k / Link-Klicks: 34 / Ebi: 0,34 | P&amp;P - 4 of 4</a:t>
            </a:r>
          </a:p>
        </p:txBody>
      </p:sp>
      <p:graphicFrame>
        <p:nvGraphicFramePr>
          <p:cNvPr id="5" name="Table Placeholder 4">
            <a:extLst>
              <a:ext uri="{FF2B5EF4-FFF2-40B4-BE49-F238E27FC236}">
                <a16:creationId xmlns:a16="http://schemas.microsoft.com/office/drawing/2014/main" id="{08DBC59C-88D3-40A6-8B01-931C0255EB2E}"/>
              </a:ext>
            </a:extLst>
          </p:cNvPr>
          <p:cNvGraphicFramePr>
            <a:graphicFrameLocks noGrp="1"/>
          </p:cNvGraphicFramePr>
          <p:nvPr>
            <p:ph type="tbl" sz="quarter" idx="13"/>
            <p:extLst>
              <p:ext uri="{D42A27DB-BD31-4B8C-83A1-F6EECF244321}">
                <p14:modId xmlns:p14="http://schemas.microsoft.com/office/powerpoint/2010/main" val="406766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344390309"/>
                    </a:ext>
                  </a:extLst>
                </a:gridCol>
                <a:gridCol w="905257">
                  <a:extLst>
                    <a:ext uri="{9D8B030D-6E8A-4147-A177-3AD203B41FA5}">
                      <a16:colId xmlns:a16="http://schemas.microsoft.com/office/drawing/2014/main" val="4285540242"/>
                    </a:ext>
                  </a:extLst>
                </a:gridCol>
                <a:gridCol w="658369">
                  <a:extLst>
                    <a:ext uri="{9D8B030D-6E8A-4147-A177-3AD203B41FA5}">
                      <a16:colId xmlns:a16="http://schemas.microsoft.com/office/drawing/2014/main" val="2442327918"/>
                    </a:ext>
                  </a:extLst>
                </a:gridCol>
                <a:gridCol w="411480">
                  <a:extLst>
                    <a:ext uri="{9D8B030D-6E8A-4147-A177-3AD203B41FA5}">
                      <a16:colId xmlns:a16="http://schemas.microsoft.com/office/drawing/2014/main" val="2427039410"/>
                    </a:ext>
                  </a:extLst>
                </a:gridCol>
                <a:gridCol w="411480">
                  <a:extLst>
                    <a:ext uri="{9D8B030D-6E8A-4147-A177-3AD203B41FA5}">
                      <a16:colId xmlns:a16="http://schemas.microsoft.com/office/drawing/2014/main" val="3439975463"/>
                    </a:ext>
                  </a:extLst>
                </a:gridCol>
                <a:gridCol w="411480">
                  <a:extLst>
                    <a:ext uri="{9D8B030D-6E8A-4147-A177-3AD203B41FA5}">
                      <a16:colId xmlns:a16="http://schemas.microsoft.com/office/drawing/2014/main" val="3549276541"/>
                    </a:ext>
                  </a:extLst>
                </a:gridCol>
                <a:gridCol w="411480">
                  <a:extLst>
                    <a:ext uri="{9D8B030D-6E8A-4147-A177-3AD203B41FA5}">
                      <a16:colId xmlns:a16="http://schemas.microsoft.com/office/drawing/2014/main" val="3373218991"/>
                    </a:ext>
                  </a:extLst>
                </a:gridCol>
                <a:gridCol w="411480">
                  <a:extLst>
                    <a:ext uri="{9D8B030D-6E8A-4147-A177-3AD203B41FA5}">
                      <a16:colId xmlns:a16="http://schemas.microsoft.com/office/drawing/2014/main" val="2196025599"/>
                    </a:ext>
                  </a:extLst>
                </a:gridCol>
                <a:gridCol w="411480">
                  <a:extLst>
                    <a:ext uri="{9D8B030D-6E8A-4147-A177-3AD203B41FA5}">
                      <a16:colId xmlns:a16="http://schemas.microsoft.com/office/drawing/2014/main" val="629778489"/>
                    </a:ext>
                  </a:extLst>
                </a:gridCol>
                <a:gridCol w="411480">
                  <a:extLst>
                    <a:ext uri="{9D8B030D-6E8A-4147-A177-3AD203B41FA5}">
                      <a16:colId xmlns:a16="http://schemas.microsoft.com/office/drawing/2014/main" val="2549449539"/>
                    </a:ext>
                  </a:extLst>
                </a:gridCol>
                <a:gridCol w="411480">
                  <a:extLst>
                    <a:ext uri="{9D8B030D-6E8A-4147-A177-3AD203B41FA5}">
                      <a16:colId xmlns:a16="http://schemas.microsoft.com/office/drawing/2014/main" val="868480652"/>
                    </a:ext>
                  </a:extLst>
                </a:gridCol>
                <a:gridCol w="411480">
                  <a:extLst>
                    <a:ext uri="{9D8B030D-6E8A-4147-A177-3AD203B41FA5}">
                      <a16:colId xmlns:a16="http://schemas.microsoft.com/office/drawing/2014/main" val="715323387"/>
                    </a:ext>
                  </a:extLst>
                </a:gridCol>
                <a:gridCol w="411480">
                  <a:extLst>
                    <a:ext uri="{9D8B030D-6E8A-4147-A177-3AD203B41FA5}">
                      <a16:colId xmlns:a16="http://schemas.microsoft.com/office/drawing/2014/main" val="1598420810"/>
                    </a:ext>
                  </a:extLst>
                </a:gridCol>
                <a:gridCol w="411480">
                  <a:extLst>
                    <a:ext uri="{9D8B030D-6E8A-4147-A177-3AD203B41FA5}">
                      <a16:colId xmlns:a16="http://schemas.microsoft.com/office/drawing/2014/main" val="3848166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(Mixed)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100 %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267507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@DHLPaket - 2022-08-30 10:00:08</a:t>
                      </a:r>
                      <a:r>
                        <a:rPr kumimoji="0" lang="en-US" sz="1000" b="0" i="0" u="none" strike="noStrike" kern="1200" cap="none" spc="0" normalizeH="0" baseline="0" noProof="0">
                          <a:ln>
                            <a:noFill/>
                          </a:ln>
                          <a:solidFill>
                            <a:prstClr val="black"/>
                          </a:solidFill>
                          <a:effectLst/>
                          <a:uLnTx/>
                          <a:uFillTx/>
                          <a:latin typeface="+mn-lt"/>
                          <a:ea typeface="+mn-ea"/>
                          <a:cs typeface="+mn-cs"/>
                        </a:rPr>
                        <a:t>
 Mit unserem #Bonusprogramm jetzt 16-fach Punkte sammeln für die ersten 5 #Sendungen! 🔴 🎉 🟡 Das funktioniert mit vielen Services, die du bestimmt nutzt: z.B. beim Online-Kauf von #Paketmarken oder bei der Bestellung von Paketen direkt in eine Filiale.
👉 dhl.de/aktion-bonuspr… pic.twitter.com/jvB4jzwhHk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P&amp;P_Paketversand, P&amp;P_Packstation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0.8070432868672 %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685009769"/>
                  </a:ext>
                </a:extLst>
              </a:tr>
            </a:tbl>
          </a:graphicData>
        </a:graphic>
      </p:graphicFrame>
      <p:sp>
        <p:nvSpPr>
          <p:cNvPr id="4" name="Text Placeholder 3">
            <a:extLst>
              <a:ext uri="{FF2B5EF4-FFF2-40B4-BE49-F238E27FC236}">
                <a16:creationId xmlns:a16="http://schemas.microsoft.com/office/drawing/2014/main" id="{79CA7C90-9891-4090-8F5B-829CFB7EEDED}"/>
              </a:ext>
            </a:extLst>
          </p:cNvPr>
          <p:cNvSpPr>
            <a:spLocks noGrp="1"/>
          </p:cNvSpPr>
          <p:nvPr>
            <p:ph type="body" sz="quarter" idx="14"/>
          </p:nvPr>
        </p:nvSpPr>
        <p:spPr/>
        <p:txBody>
          <a:bodyPr/>
          <a:lstStyle/>
          <a:p>
            <a:r>
              <a:rPr lang="en-US"/>
              <a:t>12/01/2021 - 12/04/2022</a:t>
            </a:r>
          </a:p>
        </p:txBody>
      </p:sp>
    </p:spTree>
    <p:extLst>
      <p:ext uri="{BB962C8B-B14F-4D97-AF65-F5344CB8AC3E}">
        <p14:creationId xmlns:p14="http://schemas.microsoft.com/office/powerpoint/2010/main" val="16039224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2450</Words>
  <Application>Microsoft Office PowerPoint</Application>
  <PresentationFormat>On-screen Show (4:3)</PresentationFormat>
  <Paragraphs>660</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Deutsche Post &amp; DHL Paket - Die Woche</vt:lpstr>
      <vt:lpstr>Facebook Fan-Entwicklung der letzten 6 Monate | Deutsche Post</vt:lpstr>
      <vt:lpstr>Facebook Benchmark: Reach: 42k / E-Rate 3,34 % / VideoViews: 6,6k / Link-Klicks: 66 / Shares: 28 / Impressions: 42,9k / E.U.: 1,4k / Ebi: 1,08 % / | Deutsche Post - 1 of 6</vt:lpstr>
      <vt:lpstr>Facebook Benchmark: Reach: 42k / E-Rate 3,34 % / VideoViews: 6,6k / Link-Klicks: 66 / Shares: 28 / Impressions: 42,9k / E.U.: 1,4k / Ebi: 1,08 % / | Deutsche Post - 2 of 6</vt:lpstr>
      <vt:lpstr>Facebook Benchmark: Reach: 42k / E-Rate 3,34 % / VideoViews: 6,6k / Link-Klicks: 66 / Shares: 28 / Impressions: 42,9k / E.U.: 1,4k / Ebi: 1,08 % / | Deutsche Post - 3 of 6</vt:lpstr>
      <vt:lpstr>Facebook Benchmark: Reach: 42k / E-Rate 3,34 % / VideoViews: 6,6k / Link-Klicks: 66 / Shares: 28 / Impressions: 42,9k / E.U.: 1,4k / Ebi: 1,08 % / | Deutsche Post - 4 of 6</vt:lpstr>
      <vt:lpstr>Facebook Benchmark: Reach: 42k / E-Rate 3,34 % / VideoViews: 6,6k / Link-Klicks: 66 / Shares: 28 / Impressions: 42,9k / E.U.: 1,4k / Ebi: 1,08 % / | Deutsche Post - 5 of 6</vt:lpstr>
      <vt:lpstr>Facebook Benchmark: Reach: 42k / E-Rate 3,34 % / VideoViews: 6,6k / Link-Klicks: 66 / Shares: 28 / Impressions: 42,9k / E.U.: 1,4k / Ebi: 1,08 % / | Deutsche Post - 6 of 6</vt:lpstr>
      <vt:lpstr>Facebook Fan-Entwicklung der letzten 6 Monate | DHL Paket</vt:lpstr>
      <vt:lpstr>Facebook Benchmark: Reach: 23,5k / E-Rate 3,84 % / VideoViews: 3,4k / Link-Klicks: 33 / Shares: 6 / Impressions: 24,1k / E.U.: 920 / Ebi: 1,65 % / | DHL Paket - 1 of 6</vt:lpstr>
      <vt:lpstr>Facebook Benchmark: Reach: 23,5k / E-Rate 3,84 % / VideoViews: 3,4k / Link-Klicks: 33 / Shares: 6 / Impressions: 24,1k / E.U.: 920 / Ebi: 1,65 % / | DHL Paket - 2 of 6</vt:lpstr>
      <vt:lpstr>Facebook Benchmark: Reach: 23,5k / E-Rate 3,84 % / VideoViews: 3,4k / Link-Klicks: 33 / Shares: 6 / Impressions: 24,1k / E.U.: 920 / Ebi: 1,65 % / | DHL Paket - 3 of 6</vt:lpstr>
      <vt:lpstr>Facebook Benchmark: Reach: 23,5k / E-Rate 3,84 % / VideoViews: 3,4k / Link-Klicks: 33 / Shares: 6 / Impressions: 24,1k / E.U.: 920 / Ebi: 1,65 % / | DHL Paket - 4 of 6</vt:lpstr>
      <vt:lpstr>Facebook Benchmark: Reach: 23,5k / E-Rate 3,84 % / VideoViews: 3,4k / Link-Klicks: 33 / Shares: 6 / Impressions: 24,1k / E.U.: 920 / Ebi: 1,65 % / | DHL Paket - 5 of 6</vt:lpstr>
      <vt:lpstr>Facebook Benchmark: Reach: 23,5k / E-Rate 3,84 % / VideoViews: 3,4k / Link-Klicks: 33 / Shares: 6 / Impressions: 24,1k / E.U.: 920 / Ebi: 1,65 % / | DHL Paket - 6 of 6</vt:lpstr>
      <vt:lpstr>Instagram Follower-Entwicklung der letzten 6 Monate | P&amp;P</vt:lpstr>
      <vt:lpstr>Instagram Benchmark: Reach: 11,1k / E-Rate: 5,59 % / VideoViews: 4,2k / Likes: 621 / Saves: 11 / Imp: 12,5k / Ebi: 5,46 % / Engagements: 673 / | P&amp;P - 1 of 5</vt:lpstr>
      <vt:lpstr>Instagram Benchmark: Reach: 11,1k / E-Rate: 5,59 % / VideoViews: 4,2k / Likes: 621 / Saves: 11 / Imp: 12,5k / Ebi: 5,46 % / Engagements: 673 / | P&amp;P - 2 of 5</vt:lpstr>
      <vt:lpstr>Instagram Benchmark: Reach: 11,1k / E-Rate: 5,59 % / VideoViews: 4,2k / Likes: 621 / Saves: 11 / Imp: 12,5k / Ebi: 5,46 % / Engagements: 673 / | P&amp;P - 3 of 5</vt:lpstr>
      <vt:lpstr>Instagram Benchmark: Reach: 11,1k / E-Rate: 5,59 % / VideoViews: 4,2k / Likes: 621 / Saves: 11 / Imp: 12,5k / Ebi: 5,46 % / Engagements: 673 / | P&amp;P - 4 of 5</vt:lpstr>
      <vt:lpstr>Instagram Benchmark: Reach: 11,1k / E-Rate: 5,59 % / VideoViews: 4,2k / Likes: 621 / Saves: 11 / Imp: 12,5k / Ebi: 5,46 % / Engagements: 673 / | P&amp;P - 5 of 5</vt:lpstr>
      <vt:lpstr>Instagram Story: Organic Benchmark: 3k Reach Durchschnitt / WTR: 83,55 % | P&amp;P</vt:lpstr>
      <vt:lpstr>Twitter Follower-Entwicklung der letzten 6 Monate | P&amp;P</vt:lpstr>
      <vt:lpstr>Twitter Benchmark: Impressions: 14,5k / E-Rate: 3,61 % / Engagements: 526 / VideoViews: 1,4k / Link-Klicks: 34 / Ebi: 0,34 | P&amp;P - 1 of 4</vt:lpstr>
      <vt:lpstr>Twitter Benchmark: Impressions: 14,5k / E-Rate: 3,61 % / Engagements: 526 / VideoViews: 1,4k / Link-Klicks: 34 / Ebi: 0,34 | P&amp;P - 2 of 4</vt:lpstr>
      <vt:lpstr>Twitter Benchmark: Impressions: 14,5k / E-Rate: 3,61 % / Engagements: 526 / VideoViews: 1,4k / Link-Klicks: 34 / Ebi: 0,34 | P&amp;P - 3 of 4</vt:lpstr>
      <vt:lpstr>Twitter Benchmark: Impressions: 14,5k / E-Rate: 3,61 % / Engagements: 526 / VideoViews: 1,4k / Link-Klicks: 34 / Ebi: 0,34 | P&amp;P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Deutsche Post &amp; DHL Paket - Die Woche</dc:title>
  <dc:creator>Administrator</dc:creator>
  <cp:lastModifiedBy>Administrator</cp:lastModifiedBy>
  <cp:revision>1</cp:revision>
  <dcterms:created xsi:type="dcterms:W3CDTF">2022-12-06T17:15:00Z</dcterms:created>
  <dcterms:modified xsi:type="dcterms:W3CDTF">2022-12-06T17:15:54Z</dcterms:modified>
</cp:coreProperties>
</file>