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5690B-42D7-4C96-92B9-39F7A577CD27}"/>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- 1 of 19</a:t>
            </a:r>
          </a:p>
        </p:txBody>
      </p:sp>
      <p:graphicFrame>
        <p:nvGraphicFramePr>
          <p:cNvPr id="5" name="Table Placeholder 4">
            <a:extLst>
              <a:ext uri="{FF2B5EF4-FFF2-40B4-BE49-F238E27FC236}">
                <a16:creationId xmlns:a16="http://schemas.microsoft.com/office/drawing/2014/main" id="{EE8D38E0-A6FB-4F97-983B-0B6C89634949}"/>
              </a:ext>
            </a:extLst>
          </p:cNvPr>
          <p:cNvGraphicFramePr>
            <a:graphicFrameLocks noGrp="1"/>
          </p:cNvGraphicFramePr>
          <p:nvPr>
            <p:ph type="tbl" sz="quarter" idx="13"/>
            <p:extLst>
              <p:ext uri="{D42A27DB-BD31-4B8C-83A1-F6EECF244321}">
                <p14:modId xmlns:p14="http://schemas.microsoft.com/office/powerpoint/2010/main" val="880571896"/>
              </p:ext>
            </p:extLst>
          </p:nvPr>
        </p:nvGraphicFramePr>
        <p:xfrm>
          <a:off x="457200" y="1731963"/>
          <a:ext cx="7324344" cy="146304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53821432"/>
                    </a:ext>
                  </a:extLst>
                </a:gridCol>
                <a:gridCol w="740664">
                  <a:extLst>
                    <a:ext uri="{9D8B030D-6E8A-4147-A177-3AD203B41FA5}">
                      <a16:colId xmlns:a16="http://schemas.microsoft.com/office/drawing/2014/main" val="2011378417"/>
                    </a:ext>
                  </a:extLst>
                </a:gridCol>
                <a:gridCol w="740664">
                  <a:extLst>
                    <a:ext uri="{9D8B030D-6E8A-4147-A177-3AD203B41FA5}">
                      <a16:colId xmlns:a16="http://schemas.microsoft.com/office/drawing/2014/main" val="3443362632"/>
                    </a:ext>
                  </a:extLst>
                </a:gridCol>
                <a:gridCol w="329184">
                  <a:extLst>
                    <a:ext uri="{9D8B030D-6E8A-4147-A177-3AD203B41FA5}">
                      <a16:colId xmlns:a16="http://schemas.microsoft.com/office/drawing/2014/main" val="3408063312"/>
                    </a:ext>
                  </a:extLst>
                </a:gridCol>
                <a:gridCol w="329184">
                  <a:extLst>
                    <a:ext uri="{9D8B030D-6E8A-4147-A177-3AD203B41FA5}">
                      <a16:colId xmlns:a16="http://schemas.microsoft.com/office/drawing/2014/main" val="2172306177"/>
                    </a:ext>
                  </a:extLst>
                </a:gridCol>
                <a:gridCol w="329184">
                  <a:extLst>
                    <a:ext uri="{9D8B030D-6E8A-4147-A177-3AD203B41FA5}">
                      <a16:colId xmlns:a16="http://schemas.microsoft.com/office/drawing/2014/main" val="2459464921"/>
                    </a:ext>
                  </a:extLst>
                </a:gridCol>
                <a:gridCol w="329184">
                  <a:extLst>
                    <a:ext uri="{9D8B030D-6E8A-4147-A177-3AD203B41FA5}">
                      <a16:colId xmlns:a16="http://schemas.microsoft.com/office/drawing/2014/main" val="3395074745"/>
                    </a:ext>
                  </a:extLst>
                </a:gridCol>
                <a:gridCol w="329184">
                  <a:extLst>
                    <a:ext uri="{9D8B030D-6E8A-4147-A177-3AD203B41FA5}">
                      <a16:colId xmlns:a16="http://schemas.microsoft.com/office/drawing/2014/main" val="910115693"/>
                    </a:ext>
                  </a:extLst>
                </a:gridCol>
                <a:gridCol w="329184">
                  <a:extLst>
                    <a:ext uri="{9D8B030D-6E8A-4147-A177-3AD203B41FA5}">
                      <a16:colId xmlns:a16="http://schemas.microsoft.com/office/drawing/2014/main" val="1206868135"/>
                    </a:ext>
                  </a:extLst>
                </a:gridCol>
                <a:gridCol w="329184">
                  <a:extLst>
                    <a:ext uri="{9D8B030D-6E8A-4147-A177-3AD203B41FA5}">
                      <a16:colId xmlns:a16="http://schemas.microsoft.com/office/drawing/2014/main" val="1885090296"/>
                    </a:ext>
                  </a:extLst>
                </a:gridCol>
                <a:gridCol w="329184">
                  <a:extLst>
                    <a:ext uri="{9D8B030D-6E8A-4147-A177-3AD203B41FA5}">
                      <a16:colId xmlns:a16="http://schemas.microsoft.com/office/drawing/2014/main" val="2493940231"/>
                    </a:ext>
                  </a:extLst>
                </a:gridCol>
                <a:gridCol w="329184">
                  <a:extLst>
                    <a:ext uri="{9D8B030D-6E8A-4147-A177-3AD203B41FA5}">
                      <a16:colId xmlns:a16="http://schemas.microsoft.com/office/drawing/2014/main" val="536262486"/>
                    </a:ext>
                  </a:extLst>
                </a:gridCol>
                <a:gridCol w="329184">
                  <a:extLst>
                    <a:ext uri="{9D8B030D-6E8A-4147-A177-3AD203B41FA5}">
                      <a16:colId xmlns:a16="http://schemas.microsoft.com/office/drawing/2014/main" val="1627811471"/>
                    </a:ext>
                  </a:extLst>
                </a:gridCol>
                <a:gridCol w="329184">
                  <a:extLst>
                    <a:ext uri="{9D8B030D-6E8A-4147-A177-3AD203B41FA5}">
                      <a16:colId xmlns:a16="http://schemas.microsoft.com/office/drawing/2014/main" val="2766823252"/>
                    </a:ext>
                  </a:extLst>
                </a:gridCol>
                <a:gridCol w="329184">
                  <a:extLst>
                    <a:ext uri="{9D8B030D-6E8A-4147-A177-3AD203B41FA5}">
                      <a16:colId xmlns:a16="http://schemas.microsoft.com/office/drawing/2014/main" val="3611015057"/>
                    </a:ext>
                  </a:extLst>
                </a:gridCol>
                <a:gridCol w="329184">
                  <a:extLst>
                    <a:ext uri="{9D8B030D-6E8A-4147-A177-3AD203B41FA5}">
                      <a16:colId xmlns:a16="http://schemas.microsoft.com/office/drawing/2014/main" val="3085049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557219086"/>
                  </a:ext>
                </a:extLst>
              </a:tr>
            </a:tbl>
          </a:graphicData>
        </a:graphic>
      </p:graphicFrame>
      <p:sp>
        <p:nvSpPr>
          <p:cNvPr id="4" name="Text Placeholder 3">
            <a:extLst>
              <a:ext uri="{FF2B5EF4-FFF2-40B4-BE49-F238E27FC236}">
                <a16:creationId xmlns:a16="http://schemas.microsoft.com/office/drawing/2014/main" id="{C9957D1A-2FF5-4770-89FE-132B3783DD47}"/>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3934406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4687C-9865-4C68-A0B3-79E6F811ABEC}"/>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- 2 of 19</a:t>
            </a:r>
          </a:p>
        </p:txBody>
      </p:sp>
      <p:graphicFrame>
        <p:nvGraphicFramePr>
          <p:cNvPr id="5" name="Table Placeholder 4">
            <a:extLst>
              <a:ext uri="{FF2B5EF4-FFF2-40B4-BE49-F238E27FC236}">
                <a16:creationId xmlns:a16="http://schemas.microsoft.com/office/drawing/2014/main" id="{4B10E10B-2032-45DF-8E0B-0AA202F14442}"/>
              </a:ext>
            </a:extLst>
          </p:cNvPr>
          <p:cNvGraphicFramePr>
            <a:graphicFrameLocks noGrp="1"/>
          </p:cNvGraphicFramePr>
          <p:nvPr>
            <p:ph type="tbl" sz="quarter" idx="13"/>
            <p:extLst>
              <p:ext uri="{D42A27DB-BD31-4B8C-83A1-F6EECF244321}">
                <p14:modId xmlns:p14="http://schemas.microsoft.com/office/powerpoint/2010/main" val="1841125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22509008"/>
                    </a:ext>
                  </a:extLst>
                </a:gridCol>
                <a:gridCol w="740664">
                  <a:extLst>
                    <a:ext uri="{9D8B030D-6E8A-4147-A177-3AD203B41FA5}">
                      <a16:colId xmlns:a16="http://schemas.microsoft.com/office/drawing/2014/main" val="1981253639"/>
                    </a:ext>
                  </a:extLst>
                </a:gridCol>
                <a:gridCol w="740664">
                  <a:extLst>
                    <a:ext uri="{9D8B030D-6E8A-4147-A177-3AD203B41FA5}">
                      <a16:colId xmlns:a16="http://schemas.microsoft.com/office/drawing/2014/main" val="541353861"/>
                    </a:ext>
                  </a:extLst>
                </a:gridCol>
                <a:gridCol w="329184">
                  <a:extLst>
                    <a:ext uri="{9D8B030D-6E8A-4147-A177-3AD203B41FA5}">
                      <a16:colId xmlns:a16="http://schemas.microsoft.com/office/drawing/2014/main" val="2360782778"/>
                    </a:ext>
                  </a:extLst>
                </a:gridCol>
                <a:gridCol w="329184">
                  <a:extLst>
                    <a:ext uri="{9D8B030D-6E8A-4147-A177-3AD203B41FA5}">
                      <a16:colId xmlns:a16="http://schemas.microsoft.com/office/drawing/2014/main" val="196491935"/>
                    </a:ext>
                  </a:extLst>
                </a:gridCol>
                <a:gridCol w="329184">
                  <a:extLst>
                    <a:ext uri="{9D8B030D-6E8A-4147-A177-3AD203B41FA5}">
                      <a16:colId xmlns:a16="http://schemas.microsoft.com/office/drawing/2014/main" val="249559990"/>
                    </a:ext>
                  </a:extLst>
                </a:gridCol>
                <a:gridCol w="329184">
                  <a:extLst>
                    <a:ext uri="{9D8B030D-6E8A-4147-A177-3AD203B41FA5}">
                      <a16:colId xmlns:a16="http://schemas.microsoft.com/office/drawing/2014/main" val="3677258796"/>
                    </a:ext>
                  </a:extLst>
                </a:gridCol>
                <a:gridCol w="329184">
                  <a:extLst>
                    <a:ext uri="{9D8B030D-6E8A-4147-A177-3AD203B41FA5}">
                      <a16:colId xmlns:a16="http://schemas.microsoft.com/office/drawing/2014/main" val="3861412901"/>
                    </a:ext>
                  </a:extLst>
                </a:gridCol>
                <a:gridCol w="329184">
                  <a:extLst>
                    <a:ext uri="{9D8B030D-6E8A-4147-A177-3AD203B41FA5}">
                      <a16:colId xmlns:a16="http://schemas.microsoft.com/office/drawing/2014/main" val="3751638247"/>
                    </a:ext>
                  </a:extLst>
                </a:gridCol>
                <a:gridCol w="329184">
                  <a:extLst>
                    <a:ext uri="{9D8B030D-6E8A-4147-A177-3AD203B41FA5}">
                      <a16:colId xmlns:a16="http://schemas.microsoft.com/office/drawing/2014/main" val="3000907037"/>
                    </a:ext>
                  </a:extLst>
                </a:gridCol>
                <a:gridCol w="329184">
                  <a:extLst>
                    <a:ext uri="{9D8B030D-6E8A-4147-A177-3AD203B41FA5}">
                      <a16:colId xmlns:a16="http://schemas.microsoft.com/office/drawing/2014/main" val="1732164068"/>
                    </a:ext>
                  </a:extLst>
                </a:gridCol>
                <a:gridCol w="329184">
                  <a:extLst>
                    <a:ext uri="{9D8B030D-6E8A-4147-A177-3AD203B41FA5}">
                      <a16:colId xmlns:a16="http://schemas.microsoft.com/office/drawing/2014/main" val="2665208520"/>
                    </a:ext>
                  </a:extLst>
                </a:gridCol>
                <a:gridCol w="329184">
                  <a:extLst>
                    <a:ext uri="{9D8B030D-6E8A-4147-A177-3AD203B41FA5}">
                      <a16:colId xmlns:a16="http://schemas.microsoft.com/office/drawing/2014/main" val="3567151683"/>
                    </a:ext>
                  </a:extLst>
                </a:gridCol>
                <a:gridCol w="329184">
                  <a:extLst>
                    <a:ext uri="{9D8B030D-6E8A-4147-A177-3AD203B41FA5}">
                      <a16:colId xmlns:a16="http://schemas.microsoft.com/office/drawing/2014/main" val="1970449604"/>
                    </a:ext>
                  </a:extLst>
                </a:gridCol>
                <a:gridCol w="329184">
                  <a:extLst>
                    <a:ext uri="{9D8B030D-6E8A-4147-A177-3AD203B41FA5}">
                      <a16:colId xmlns:a16="http://schemas.microsoft.com/office/drawing/2014/main" val="1253769894"/>
                    </a:ext>
                  </a:extLst>
                </a:gridCol>
                <a:gridCol w="329184">
                  <a:extLst>
                    <a:ext uri="{9D8B030D-6E8A-4147-A177-3AD203B41FA5}">
                      <a16:colId xmlns:a16="http://schemas.microsoft.com/office/drawing/2014/main" val="2809936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402568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- 2022-07-26 08:00:04</a:t>
                      </a:r>
                      <a:r>
                        <a:rPr kumimoji="0" lang="de-DE" sz="1000" b="0" i="0" u="none" strike="noStrike" kern="1200" cap="none" spc="0" normalizeH="0" baseline="0" noProof="0">
                          <a:ln>
                            <a:noFill/>
                          </a:ln>
                          <a:solidFill>
                            <a:prstClr val="black"/>
                          </a:solidFill>
                          <a:effectLst/>
                          <a:uLnTx/>
                          <a:uFillTx/>
                          <a:latin typeface="+mn-lt"/>
                          <a:ea typeface="+mn-ea"/>
                          <a:cs typeface="+mn-cs"/>
                        </a:rPr>
                        <a:t>
 Wir feiern die 10.000ste DHL Packstation – und verlosen zur Feier des Tages 10 Geschenkkarten unseres Kooperationspartners REWE im Wert von je 50 €. 🎉 Schon seit 1995 kooperieren wir mit REWE – mittlerweile gibt es über 3.500 gemeinsame Packstationen, Postfilialen und Paketshops. Es gibt also viele gute Gründe zu feiern und 10 gute Gründe, mitzumachen 😉 Verrate uns einfach bis zum 31.07. um 23:59h mit einem einfachen „Ja“ oder „Nein“, ob du Packstationsnutzer:in bist. Die Gewinne werden am 01.08. unter allen Antworten verlost. Teilnahmebedingungen: https://www.dhl.de/de/privatkunden/kampagnenseiten/facebook-gewinnspiel.html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P&amp;P_Packstation , GWS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https://quintly-image-storage.s3.amazonaws.com/8f0f2697bb2f603756aa6502bf39e91d/718129a21124ac9745a01c5692b1380f.png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2.2925909705429 %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371485723"/>
                  </a:ext>
                </a:extLst>
              </a:tr>
            </a:tbl>
          </a:graphicData>
        </a:graphic>
      </p:graphicFrame>
      <p:sp>
        <p:nvSpPr>
          <p:cNvPr id="4" name="Text Placeholder 3">
            <a:extLst>
              <a:ext uri="{FF2B5EF4-FFF2-40B4-BE49-F238E27FC236}">
                <a16:creationId xmlns:a16="http://schemas.microsoft.com/office/drawing/2014/main" id="{123A7A4A-1B8E-4AF8-B516-73A51C654C5E}"/>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1098270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5C8D-BF6D-4304-BAE2-994C3855E112}"/>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- 3 of 19</a:t>
            </a:r>
          </a:p>
        </p:txBody>
      </p:sp>
      <p:graphicFrame>
        <p:nvGraphicFramePr>
          <p:cNvPr id="5" name="Table Placeholder 4">
            <a:extLst>
              <a:ext uri="{FF2B5EF4-FFF2-40B4-BE49-F238E27FC236}">
                <a16:creationId xmlns:a16="http://schemas.microsoft.com/office/drawing/2014/main" id="{DA8336AE-2CE2-4D91-822F-F07888885D30}"/>
              </a:ext>
            </a:extLst>
          </p:cNvPr>
          <p:cNvGraphicFramePr>
            <a:graphicFrameLocks noGrp="1"/>
          </p:cNvGraphicFramePr>
          <p:nvPr>
            <p:ph type="tbl" sz="quarter" idx="13"/>
            <p:extLst>
              <p:ext uri="{D42A27DB-BD31-4B8C-83A1-F6EECF244321}">
                <p14:modId xmlns:p14="http://schemas.microsoft.com/office/powerpoint/2010/main" val="2893062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50798245"/>
                    </a:ext>
                  </a:extLst>
                </a:gridCol>
                <a:gridCol w="740664">
                  <a:extLst>
                    <a:ext uri="{9D8B030D-6E8A-4147-A177-3AD203B41FA5}">
                      <a16:colId xmlns:a16="http://schemas.microsoft.com/office/drawing/2014/main" val="1549570022"/>
                    </a:ext>
                  </a:extLst>
                </a:gridCol>
                <a:gridCol w="740664">
                  <a:extLst>
                    <a:ext uri="{9D8B030D-6E8A-4147-A177-3AD203B41FA5}">
                      <a16:colId xmlns:a16="http://schemas.microsoft.com/office/drawing/2014/main" val="4108442443"/>
                    </a:ext>
                  </a:extLst>
                </a:gridCol>
                <a:gridCol w="329184">
                  <a:extLst>
                    <a:ext uri="{9D8B030D-6E8A-4147-A177-3AD203B41FA5}">
                      <a16:colId xmlns:a16="http://schemas.microsoft.com/office/drawing/2014/main" val="1631096843"/>
                    </a:ext>
                  </a:extLst>
                </a:gridCol>
                <a:gridCol w="329184">
                  <a:extLst>
                    <a:ext uri="{9D8B030D-6E8A-4147-A177-3AD203B41FA5}">
                      <a16:colId xmlns:a16="http://schemas.microsoft.com/office/drawing/2014/main" val="3517346702"/>
                    </a:ext>
                  </a:extLst>
                </a:gridCol>
                <a:gridCol w="329184">
                  <a:extLst>
                    <a:ext uri="{9D8B030D-6E8A-4147-A177-3AD203B41FA5}">
                      <a16:colId xmlns:a16="http://schemas.microsoft.com/office/drawing/2014/main" val="1826794050"/>
                    </a:ext>
                  </a:extLst>
                </a:gridCol>
                <a:gridCol w="329184">
                  <a:extLst>
                    <a:ext uri="{9D8B030D-6E8A-4147-A177-3AD203B41FA5}">
                      <a16:colId xmlns:a16="http://schemas.microsoft.com/office/drawing/2014/main" val="1781146350"/>
                    </a:ext>
                  </a:extLst>
                </a:gridCol>
                <a:gridCol w="329184">
                  <a:extLst>
                    <a:ext uri="{9D8B030D-6E8A-4147-A177-3AD203B41FA5}">
                      <a16:colId xmlns:a16="http://schemas.microsoft.com/office/drawing/2014/main" val="2269827280"/>
                    </a:ext>
                  </a:extLst>
                </a:gridCol>
                <a:gridCol w="329184">
                  <a:extLst>
                    <a:ext uri="{9D8B030D-6E8A-4147-A177-3AD203B41FA5}">
                      <a16:colId xmlns:a16="http://schemas.microsoft.com/office/drawing/2014/main" val="1860172571"/>
                    </a:ext>
                  </a:extLst>
                </a:gridCol>
                <a:gridCol w="329184">
                  <a:extLst>
                    <a:ext uri="{9D8B030D-6E8A-4147-A177-3AD203B41FA5}">
                      <a16:colId xmlns:a16="http://schemas.microsoft.com/office/drawing/2014/main" val="2987040858"/>
                    </a:ext>
                  </a:extLst>
                </a:gridCol>
                <a:gridCol w="329184">
                  <a:extLst>
                    <a:ext uri="{9D8B030D-6E8A-4147-A177-3AD203B41FA5}">
                      <a16:colId xmlns:a16="http://schemas.microsoft.com/office/drawing/2014/main" val="795630665"/>
                    </a:ext>
                  </a:extLst>
                </a:gridCol>
                <a:gridCol w="329184">
                  <a:extLst>
                    <a:ext uri="{9D8B030D-6E8A-4147-A177-3AD203B41FA5}">
                      <a16:colId xmlns:a16="http://schemas.microsoft.com/office/drawing/2014/main" val="1487532592"/>
                    </a:ext>
                  </a:extLst>
                </a:gridCol>
                <a:gridCol w="329184">
                  <a:extLst>
                    <a:ext uri="{9D8B030D-6E8A-4147-A177-3AD203B41FA5}">
                      <a16:colId xmlns:a16="http://schemas.microsoft.com/office/drawing/2014/main" val="1736759325"/>
                    </a:ext>
                  </a:extLst>
                </a:gridCol>
                <a:gridCol w="329184">
                  <a:extLst>
                    <a:ext uri="{9D8B030D-6E8A-4147-A177-3AD203B41FA5}">
                      <a16:colId xmlns:a16="http://schemas.microsoft.com/office/drawing/2014/main" val="2447078552"/>
                    </a:ext>
                  </a:extLst>
                </a:gridCol>
                <a:gridCol w="329184">
                  <a:extLst>
                    <a:ext uri="{9D8B030D-6E8A-4147-A177-3AD203B41FA5}">
                      <a16:colId xmlns:a16="http://schemas.microsoft.com/office/drawing/2014/main" val="2123582969"/>
                    </a:ext>
                  </a:extLst>
                </a:gridCol>
                <a:gridCol w="329184">
                  <a:extLst>
                    <a:ext uri="{9D8B030D-6E8A-4147-A177-3AD203B41FA5}">
                      <a16:colId xmlns:a16="http://schemas.microsoft.com/office/drawing/2014/main" val="3714003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3807993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- 2022-05-06 10:00:04</a:t>
                      </a:r>
                      <a:r>
                        <a:rPr kumimoji="0" lang="de-DE" sz="1000" b="0" i="0" u="none" strike="noStrike" kern="1200" cap="none" spc="0" normalizeH="0" baseline="0" noProof="0">
                          <a:ln>
                            <a:noFill/>
                          </a:ln>
                          <a:solidFill>
                            <a:prstClr val="black"/>
                          </a:solidFill>
                          <a:effectLst/>
                          <a:uLnTx/>
                          <a:uFillTx/>
                          <a:latin typeface="+mn-lt"/>
                          <a:ea typeface="+mn-ea"/>
                          <a:cs typeface="+mn-cs"/>
                        </a:rPr>
                        <a:t>
 Auf dem Sprung in die Filiale? 🤪 Pakete empfangen und verschicken kannst du auch an über 9.000 Packstationen in Deutschland! 📦 ✌️
👉 Jetzt anmelden: https://www.dhl.de/de/privatkunden/pakete-empfangen/an-einem-abholort-empfangen/packstation.html?cid=c_dhl_AW-606_139
​📷 IG: @francoiscactus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P&amp;P_Packstation , P&amp;P_EmployerBranding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https://quintly-image-storage.s3.amazonaws.com/8f0f2697bb2f603756aa6502bf39e91d/9f47e2e0b9833354847c1991b4bc514d.jpg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0.087263842226973 %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997141163"/>
                  </a:ext>
                </a:extLst>
              </a:tr>
            </a:tbl>
          </a:graphicData>
        </a:graphic>
      </p:graphicFrame>
      <p:sp>
        <p:nvSpPr>
          <p:cNvPr id="4" name="Text Placeholder 3">
            <a:extLst>
              <a:ext uri="{FF2B5EF4-FFF2-40B4-BE49-F238E27FC236}">
                <a16:creationId xmlns:a16="http://schemas.microsoft.com/office/drawing/2014/main" id="{071C92D3-CEF5-4A66-825B-0D0AECBEA455}"/>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1410175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AC2D1-15BA-4451-B567-A95E5D25E263}"/>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- 4 of 19</a:t>
            </a:r>
          </a:p>
        </p:txBody>
      </p:sp>
      <p:graphicFrame>
        <p:nvGraphicFramePr>
          <p:cNvPr id="5" name="Table Placeholder 4">
            <a:extLst>
              <a:ext uri="{FF2B5EF4-FFF2-40B4-BE49-F238E27FC236}">
                <a16:creationId xmlns:a16="http://schemas.microsoft.com/office/drawing/2014/main" id="{C4367D6D-0AB0-4BB5-83DC-5A94DDC62978}"/>
              </a:ext>
            </a:extLst>
          </p:cNvPr>
          <p:cNvGraphicFramePr>
            <a:graphicFrameLocks noGrp="1"/>
          </p:cNvGraphicFramePr>
          <p:nvPr>
            <p:ph type="tbl" sz="quarter" idx="13"/>
            <p:extLst>
              <p:ext uri="{D42A27DB-BD31-4B8C-83A1-F6EECF244321}">
                <p14:modId xmlns:p14="http://schemas.microsoft.com/office/powerpoint/2010/main" val="1770764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32741848"/>
                    </a:ext>
                  </a:extLst>
                </a:gridCol>
                <a:gridCol w="740664">
                  <a:extLst>
                    <a:ext uri="{9D8B030D-6E8A-4147-A177-3AD203B41FA5}">
                      <a16:colId xmlns:a16="http://schemas.microsoft.com/office/drawing/2014/main" val="456028081"/>
                    </a:ext>
                  </a:extLst>
                </a:gridCol>
                <a:gridCol w="740664">
                  <a:extLst>
                    <a:ext uri="{9D8B030D-6E8A-4147-A177-3AD203B41FA5}">
                      <a16:colId xmlns:a16="http://schemas.microsoft.com/office/drawing/2014/main" val="727408442"/>
                    </a:ext>
                  </a:extLst>
                </a:gridCol>
                <a:gridCol w="329184">
                  <a:extLst>
                    <a:ext uri="{9D8B030D-6E8A-4147-A177-3AD203B41FA5}">
                      <a16:colId xmlns:a16="http://schemas.microsoft.com/office/drawing/2014/main" val="1629406786"/>
                    </a:ext>
                  </a:extLst>
                </a:gridCol>
                <a:gridCol w="329184">
                  <a:extLst>
                    <a:ext uri="{9D8B030D-6E8A-4147-A177-3AD203B41FA5}">
                      <a16:colId xmlns:a16="http://schemas.microsoft.com/office/drawing/2014/main" val="2591637962"/>
                    </a:ext>
                  </a:extLst>
                </a:gridCol>
                <a:gridCol w="329184">
                  <a:extLst>
                    <a:ext uri="{9D8B030D-6E8A-4147-A177-3AD203B41FA5}">
                      <a16:colId xmlns:a16="http://schemas.microsoft.com/office/drawing/2014/main" val="1910865279"/>
                    </a:ext>
                  </a:extLst>
                </a:gridCol>
                <a:gridCol w="329184">
                  <a:extLst>
                    <a:ext uri="{9D8B030D-6E8A-4147-A177-3AD203B41FA5}">
                      <a16:colId xmlns:a16="http://schemas.microsoft.com/office/drawing/2014/main" val="1911348290"/>
                    </a:ext>
                  </a:extLst>
                </a:gridCol>
                <a:gridCol w="329184">
                  <a:extLst>
                    <a:ext uri="{9D8B030D-6E8A-4147-A177-3AD203B41FA5}">
                      <a16:colId xmlns:a16="http://schemas.microsoft.com/office/drawing/2014/main" val="1883656603"/>
                    </a:ext>
                  </a:extLst>
                </a:gridCol>
                <a:gridCol w="329184">
                  <a:extLst>
                    <a:ext uri="{9D8B030D-6E8A-4147-A177-3AD203B41FA5}">
                      <a16:colId xmlns:a16="http://schemas.microsoft.com/office/drawing/2014/main" val="3418014882"/>
                    </a:ext>
                  </a:extLst>
                </a:gridCol>
                <a:gridCol w="329184">
                  <a:extLst>
                    <a:ext uri="{9D8B030D-6E8A-4147-A177-3AD203B41FA5}">
                      <a16:colId xmlns:a16="http://schemas.microsoft.com/office/drawing/2014/main" val="323445329"/>
                    </a:ext>
                  </a:extLst>
                </a:gridCol>
                <a:gridCol w="329184">
                  <a:extLst>
                    <a:ext uri="{9D8B030D-6E8A-4147-A177-3AD203B41FA5}">
                      <a16:colId xmlns:a16="http://schemas.microsoft.com/office/drawing/2014/main" val="2333193328"/>
                    </a:ext>
                  </a:extLst>
                </a:gridCol>
                <a:gridCol w="329184">
                  <a:extLst>
                    <a:ext uri="{9D8B030D-6E8A-4147-A177-3AD203B41FA5}">
                      <a16:colId xmlns:a16="http://schemas.microsoft.com/office/drawing/2014/main" val="941060727"/>
                    </a:ext>
                  </a:extLst>
                </a:gridCol>
                <a:gridCol w="329184">
                  <a:extLst>
                    <a:ext uri="{9D8B030D-6E8A-4147-A177-3AD203B41FA5}">
                      <a16:colId xmlns:a16="http://schemas.microsoft.com/office/drawing/2014/main" val="598679523"/>
                    </a:ext>
                  </a:extLst>
                </a:gridCol>
                <a:gridCol w="329184">
                  <a:extLst>
                    <a:ext uri="{9D8B030D-6E8A-4147-A177-3AD203B41FA5}">
                      <a16:colId xmlns:a16="http://schemas.microsoft.com/office/drawing/2014/main" val="470763716"/>
                    </a:ext>
                  </a:extLst>
                </a:gridCol>
                <a:gridCol w="329184">
                  <a:extLst>
                    <a:ext uri="{9D8B030D-6E8A-4147-A177-3AD203B41FA5}">
                      <a16:colId xmlns:a16="http://schemas.microsoft.com/office/drawing/2014/main" val="3916626057"/>
                    </a:ext>
                  </a:extLst>
                </a:gridCol>
                <a:gridCol w="329184">
                  <a:extLst>
                    <a:ext uri="{9D8B030D-6E8A-4147-A177-3AD203B41FA5}">
                      <a16:colId xmlns:a16="http://schemas.microsoft.com/office/drawing/2014/main" val="1087381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866296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- 2022-06-22 11:00:08</a:t>
                      </a:r>
                      <a:r>
                        <a:rPr kumimoji="0" lang="de-DE" sz="1000" b="0" i="0" u="none" strike="noStrike" kern="1200" cap="none" spc="0" normalizeH="0" baseline="0" noProof="0">
                          <a:ln>
                            <a:noFill/>
                          </a:ln>
                          <a:solidFill>
                            <a:prstClr val="black"/>
                          </a:solidFill>
                          <a:effectLst/>
                          <a:uLnTx/>
                          <a:uFillTx/>
                          <a:latin typeface="+mn-lt"/>
                          <a:ea typeface="+mn-ea"/>
                          <a:cs typeface="+mn-cs"/>
                        </a:rPr>
                        <a:t>
 Für eine Abholung deiner Sendungen am nächsten Werktag kannst du uns bis 22h am Vorabend beauftragen.🚀 Die Abholung erfolgt dann zwischen 8 und 20 Uhr - wir informieren dich am Abholtag per E-Mail über das geplante Zeitfenster. Falls du lieber auf die kostenfreie Variante gehen möchtest - null problemo.😎 Wenn unsere Zusteller:innen dir eh gerade etwas liefern, nehmen sie deine Sendung oder Retoure auch gerne mit, wenn sie ausreichend Platz im Fahrzeug haben. Das funktioniert ganz ohne Vorbuchung, deine mobile Versandmarke drucken sie auch aus und einen Einlieferungsbeleg erhältst du selbstverständlich dazu.✌️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https://quintly-image-storage.s3.amazonaws.com/8f0f2697bb2f603756aa6502bf39e91d/763ee3949265e48820f7de98929a1f8d.png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0.063543936092956 %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815946359"/>
                  </a:ext>
                </a:extLst>
              </a:tr>
            </a:tbl>
          </a:graphicData>
        </a:graphic>
      </p:graphicFrame>
      <p:sp>
        <p:nvSpPr>
          <p:cNvPr id="4" name="Text Placeholder 3">
            <a:extLst>
              <a:ext uri="{FF2B5EF4-FFF2-40B4-BE49-F238E27FC236}">
                <a16:creationId xmlns:a16="http://schemas.microsoft.com/office/drawing/2014/main" id="{5CDA8686-473D-47F0-BE53-63F31A402577}"/>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344977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24933-D8D5-4B89-A73F-DD6D45B0E854}"/>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- 5 of 19</a:t>
            </a:r>
          </a:p>
        </p:txBody>
      </p:sp>
      <p:graphicFrame>
        <p:nvGraphicFramePr>
          <p:cNvPr id="5" name="Table Placeholder 4">
            <a:extLst>
              <a:ext uri="{FF2B5EF4-FFF2-40B4-BE49-F238E27FC236}">
                <a16:creationId xmlns:a16="http://schemas.microsoft.com/office/drawing/2014/main" id="{C169580B-4BF1-4BCF-AA6E-B8520DC757C6}"/>
              </a:ext>
            </a:extLst>
          </p:cNvPr>
          <p:cNvGraphicFramePr>
            <a:graphicFrameLocks noGrp="1"/>
          </p:cNvGraphicFramePr>
          <p:nvPr>
            <p:ph type="tbl" sz="quarter" idx="13"/>
            <p:extLst>
              <p:ext uri="{D42A27DB-BD31-4B8C-83A1-F6EECF244321}">
                <p14:modId xmlns:p14="http://schemas.microsoft.com/office/powerpoint/2010/main" val="2656084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10558909"/>
                    </a:ext>
                  </a:extLst>
                </a:gridCol>
                <a:gridCol w="740664">
                  <a:extLst>
                    <a:ext uri="{9D8B030D-6E8A-4147-A177-3AD203B41FA5}">
                      <a16:colId xmlns:a16="http://schemas.microsoft.com/office/drawing/2014/main" val="4240008494"/>
                    </a:ext>
                  </a:extLst>
                </a:gridCol>
                <a:gridCol w="740664">
                  <a:extLst>
                    <a:ext uri="{9D8B030D-6E8A-4147-A177-3AD203B41FA5}">
                      <a16:colId xmlns:a16="http://schemas.microsoft.com/office/drawing/2014/main" val="3223191823"/>
                    </a:ext>
                  </a:extLst>
                </a:gridCol>
                <a:gridCol w="329184">
                  <a:extLst>
                    <a:ext uri="{9D8B030D-6E8A-4147-A177-3AD203B41FA5}">
                      <a16:colId xmlns:a16="http://schemas.microsoft.com/office/drawing/2014/main" val="2185252004"/>
                    </a:ext>
                  </a:extLst>
                </a:gridCol>
                <a:gridCol w="329184">
                  <a:extLst>
                    <a:ext uri="{9D8B030D-6E8A-4147-A177-3AD203B41FA5}">
                      <a16:colId xmlns:a16="http://schemas.microsoft.com/office/drawing/2014/main" val="3935073800"/>
                    </a:ext>
                  </a:extLst>
                </a:gridCol>
                <a:gridCol w="329184">
                  <a:extLst>
                    <a:ext uri="{9D8B030D-6E8A-4147-A177-3AD203B41FA5}">
                      <a16:colId xmlns:a16="http://schemas.microsoft.com/office/drawing/2014/main" val="1164600080"/>
                    </a:ext>
                  </a:extLst>
                </a:gridCol>
                <a:gridCol w="329184">
                  <a:extLst>
                    <a:ext uri="{9D8B030D-6E8A-4147-A177-3AD203B41FA5}">
                      <a16:colId xmlns:a16="http://schemas.microsoft.com/office/drawing/2014/main" val="1810957278"/>
                    </a:ext>
                  </a:extLst>
                </a:gridCol>
                <a:gridCol w="329184">
                  <a:extLst>
                    <a:ext uri="{9D8B030D-6E8A-4147-A177-3AD203B41FA5}">
                      <a16:colId xmlns:a16="http://schemas.microsoft.com/office/drawing/2014/main" val="1813615122"/>
                    </a:ext>
                  </a:extLst>
                </a:gridCol>
                <a:gridCol w="329184">
                  <a:extLst>
                    <a:ext uri="{9D8B030D-6E8A-4147-A177-3AD203B41FA5}">
                      <a16:colId xmlns:a16="http://schemas.microsoft.com/office/drawing/2014/main" val="1307936718"/>
                    </a:ext>
                  </a:extLst>
                </a:gridCol>
                <a:gridCol w="329184">
                  <a:extLst>
                    <a:ext uri="{9D8B030D-6E8A-4147-A177-3AD203B41FA5}">
                      <a16:colId xmlns:a16="http://schemas.microsoft.com/office/drawing/2014/main" val="80639546"/>
                    </a:ext>
                  </a:extLst>
                </a:gridCol>
                <a:gridCol w="329184">
                  <a:extLst>
                    <a:ext uri="{9D8B030D-6E8A-4147-A177-3AD203B41FA5}">
                      <a16:colId xmlns:a16="http://schemas.microsoft.com/office/drawing/2014/main" val="1214529734"/>
                    </a:ext>
                  </a:extLst>
                </a:gridCol>
                <a:gridCol w="329184">
                  <a:extLst>
                    <a:ext uri="{9D8B030D-6E8A-4147-A177-3AD203B41FA5}">
                      <a16:colId xmlns:a16="http://schemas.microsoft.com/office/drawing/2014/main" val="3974184381"/>
                    </a:ext>
                  </a:extLst>
                </a:gridCol>
                <a:gridCol w="329184">
                  <a:extLst>
                    <a:ext uri="{9D8B030D-6E8A-4147-A177-3AD203B41FA5}">
                      <a16:colId xmlns:a16="http://schemas.microsoft.com/office/drawing/2014/main" val="3502323047"/>
                    </a:ext>
                  </a:extLst>
                </a:gridCol>
                <a:gridCol w="329184">
                  <a:extLst>
                    <a:ext uri="{9D8B030D-6E8A-4147-A177-3AD203B41FA5}">
                      <a16:colId xmlns:a16="http://schemas.microsoft.com/office/drawing/2014/main" val="677760476"/>
                    </a:ext>
                  </a:extLst>
                </a:gridCol>
                <a:gridCol w="329184">
                  <a:extLst>
                    <a:ext uri="{9D8B030D-6E8A-4147-A177-3AD203B41FA5}">
                      <a16:colId xmlns:a16="http://schemas.microsoft.com/office/drawing/2014/main" val="3912145732"/>
                    </a:ext>
                  </a:extLst>
                </a:gridCol>
                <a:gridCol w="329184">
                  <a:extLst>
                    <a:ext uri="{9D8B030D-6E8A-4147-A177-3AD203B41FA5}">
                      <a16:colId xmlns:a16="http://schemas.microsoft.com/office/drawing/2014/main" val="3422701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2384992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- 2022-07-20 09:00:04</a:t>
                      </a:r>
                      <a:r>
                        <a:rPr kumimoji="0" lang="de-DE" sz="1000" b="0" i="0" u="none" strike="noStrike" kern="1200" cap="none" spc="0" normalizeH="0" baseline="0" noProof="0">
                          <a:ln>
                            <a:noFill/>
                          </a:ln>
                          <a:solidFill>
                            <a:prstClr val="black"/>
                          </a:solidFill>
                          <a:effectLst/>
                          <a:uLnTx/>
                          <a:uFillTx/>
                          <a:latin typeface="+mn-lt"/>
                          <a:ea typeface="+mn-ea"/>
                          <a:cs typeface="+mn-cs"/>
                        </a:rPr>
                        <a:t>
 Wie Du herausfindest, ob deine nächstgelegene Packstation App-gesteuert ist? Gehe dafür auf unseren Standortfinder – dort bekommst du alle relevanten Infos zu den Packstationen in deiner Nähe und einen optischen Hinweis, wenn die Packstation App-gesteuert ist. 👉https://dhl.de/standorte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P&amp;P_Packstation , P&amp;P_Post &amp; DHL 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https://quintly-image-storage.s3.amazonaws.com/8f0f2697bb2f603756aa6502bf39e91d/55d64b69621d53b6d2a5f0273ff8708c.png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0.3004113324398 %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extLst>
                  <a:ext uri="{0D108BD9-81ED-4DB2-BD59-A6C34878D82A}">
                    <a16:rowId xmlns:a16="http://schemas.microsoft.com/office/drawing/2014/main" val="1722688818"/>
                  </a:ext>
                </a:extLst>
              </a:tr>
            </a:tbl>
          </a:graphicData>
        </a:graphic>
      </p:graphicFrame>
      <p:sp>
        <p:nvSpPr>
          <p:cNvPr id="4" name="Text Placeholder 3">
            <a:extLst>
              <a:ext uri="{FF2B5EF4-FFF2-40B4-BE49-F238E27FC236}">
                <a16:creationId xmlns:a16="http://schemas.microsoft.com/office/drawing/2014/main" id="{F076680A-95FD-433C-A417-210591389533}"/>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1812508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E1283-663B-4A65-9368-B37B4B7F3855}"/>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- 6 of 19</a:t>
            </a:r>
          </a:p>
        </p:txBody>
      </p:sp>
      <p:graphicFrame>
        <p:nvGraphicFramePr>
          <p:cNvPr id="5" name="Table Placeholder 4">
            <a:extLst>
              <a:ext uri="{FF2B5EF4-FFF2-40B4-BE49-F238E27FC236}">
                <a16:creationId xmlns:a16="http://schemas.microsoft.com/office/drawing/2014/main" id="{E2C6E4E1-9B7A-4869-8CDB-E8A32D692BC3}"/>
              </a:ext>
            </a:extLst>
          </p:cNvPr>
          <p:cNvGraphicFramePr>
            <a:graphicFrameLocks noGrp="1"/>
          </p:cNvGraphicFramePr>
          <p:nvPr>
            <p:ph type="tbl" sz="quarter" idx="13"/>
            <p:extLst>
              <p:ext uri="{D42A27DB-BD31-4B8C-83A1-F6EECF244321}">
                <p14:modId xmlns:p14="http://schemas.microsoft.com/office/powerpoint/2010/main" val="260346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80307181"/>
                    </a:ext>
                  </a:extLst>
                </a:gridCol>
                <a:gridCol w="740664">
                  <a:extLst>
                    <a:ext uri="{9D8B030D-6E8A-4147-A177-3AD203B41FA5}">
                      <a16:colId xmlns:a16="http://schemas.microsoft.com/office/drawing/2014/main" val="1979418238"/>
                    </a:ext>
                  </a:extLst>
                </a:gridCol>
                <a:gridCol w="740664">
                  <a:extLst>
                    <a:ext uri="{9D8B030D-6E8A-4147-A177-3AD203B41FA5}">
                      <a16:colId xmlns:a16="http://schemas.microsoft.com/office/drawing/2014/main" val="1748164570"/>
                    </a:ext>
                  </a:extLst>
                </a:gridCol>
                <a:gridCol w="329184">
                  <a:extLst>
                    <a:ext uri="{9D8B030D-6E8A-4147-A177-3AD203B41FA5}">
                      <a16:colId xmlns:a16="http://schemas.microsoft.com/office/drawing/2014/main" val="616125966"/>
                    </a:ext>
                  </a:extLst>
                </a:gridCol>
                <a:gridCol w="329184">
                  <a:extLst>
                    <a:ext uri="{9D8B030D-6E8A-4147-A177-3AD203B41FA5}">
                      <a16:colId xmlns:a16="http://schemas.microsoft.com/office/drawing/2014/main" val="1581761949"/>
                    </a:ext>
                  </a:extLst>
                </a:gridCol>
                <a:gridCol w="329184">
                  <a:extLst>
                    <a:ext uri="{9D8B030D-6E8A-4147-A177-3AD203B41FA5}">
                      <a16:colId xmlns:a16="http://schemas.microsoft.com/office/drawing/2014/main" val="1894689507"/>
                    </a:ext>
                  </a:extLst>
                </a:gridCol>
                <a:gridCol w="329184">
                  <a:extLst>
                    <a:ext uri="{9D8B030D-6E8A-4147-A177-3AD203B41FA5}">
                      <a16:colId xmlns:a16="http://schemas.microsoft.com/office/drawing/2014/main" val="3013865517"/>
                    </a:ext>
                  </a:extLst>
                </a:gridCol>
                <a:gridCol w="329184">
                  <a:extLst>
                    <a:ext uri="{9D8B030D-6E8A-4147-A177-3AD203B41FA5}">
                      <a16:colId xmlns:a16="http://schemas.microsoft.com/office/drawing/2014/main" val="3574404528"/>
                    </a:ext>
                  </a:extLst>
                </a:gridCol>
                <a:gridCol w="329184">
                  <a:extLst>
                    <a:ext uri="{9D8B030D-6E8A-4147-A177-3AD203B41FA5}">
                      <a16:colId xmlns:a16="http://schemas.microsoft.com/office/drawing/2014/main" val="162359292"/>
                    </a:ext>
                  </a:extLst>
                </a:gridCol>
                <a:gridCol w="329184">
                  <a:extLst>
                    <a:ext uri="{9D8B030D-6E8A-4147-A177-3AD203B41FA5}">
                      <a16:colId xmlns:a16="http://schemas.microsoft.com/office/drawing/2014/main" val="217984880"/>
                    </a:ext>
                  </a:extLst>
                </a:gridCol>
                <a:gridCol w="329184">
                  <a:extLst>
                    <a:ext uri="{9D8B030D-6E8A-4147-A177-3AD203B41FA5}">
                      <a16:colId xmlns:a16="http://schemas.microsoft.com/office/drawing/2014/main" val="585292688"/>
                    </a:ext>
                  </a:extLst>
                </a:gridCol>
                <a:gridCol w="329184">
                  <a:extLst>
                    <a:ext uri="{9D8B030D-6E8A-4147-A177-3AD203B41FA5}">
                      <a16:colId xmlns:a16="http://schemas.microsoft.com/office/drawing/2014/main" val="2724022395"/>
                    </a:ext>
                  </a:extLst>
                </a:gridCol>
                <a:gridCol w="329184">
                  <a:extLst>
                    <a:ext uri="{9D8B030D-6E8A-4147-A177-3AD203B41FA5}">
                      <a16:colId xmlns:a16="http://schemas.microsoft.com/office/drawing/2014/main" val="3870866532"/>
                    </a:ext>
                  </a:extLst>
                </a:gridCol>
                <a:gridCol w="329184">
                  <a:extLst>
                    <a:ext uri="{9D8B030D-6E8A-4147-A177-3AD203B41FA5}">
                      <a16:colId xmlns:a16="http://schemas.microsoft.com/office/drawing/2014/main" val="188514450"/>
                    </a:ext>
                  </a:extLst>
                </a:gridCol>
                <a:gridCol w="329184">
                  <a:extLst>
                    <a:ext uri="{9D8B030D-6E8A-4147-A177-3AD203B41FA5}">
                      <a16:colId xmlns:a16="http://schemas.microsoft.com/office/drawing/2014/main" val="699817640"/>
                    </a:ext>
                  </a:extLst>
                </a:gridCol>
                <a:gridCol w="329184">
                  <a:extLst>
                    <a:ext uri="{9D8B030D-6E8A-4147-A177-3AD203B41FA5}">
                      <a16:colId xmlns:a16="http://schemas.microsoft.com/office/drawing/2014/main" val="2216573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353727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- 2022-06-15 11:00:07</a:t>
                      </a:r>
                      <a:r>
                        <a:rPr kumimoji="0" lang="de-DE" sz="1000" b="0" i="0" u="none" strike="noStrike" kern="1200" cap="none" spc="0" normalizeH="0" baseline="0" noProof="0">
                          <a:ln>
                            <a:noFill/>
                          </a:ln>
                          <a:solidFill>
                            <a:prstClr val="black"/>
                          </a:solidFill>
                          <a:effectLst/>
                          <a:uLnTx/>
                          <a:uFillTx/>
                          <a:latin typeface="+mn-lt"/>
                          <a:ea typeface="+mn-ea"/>
                          <a:cs typeface="+mn-cs"/>
                        </a:rPr>
                        <a:t>
 #Tipp 💡☝ Dann gib dein Paket einfach beim nächsten Mal unseren Zusteller:innen mit, wenn sie dir eh gerade eine Sendung liefern und noch Platz im Fahrzeug haben. So musst du nicht zur Filiale oder zur Packstation laufen. Auch das Frankieren ist easy😎: Zeige einfach den QR-Code deiner Mobilen Paketmarke oder dein Mobiles Retourenlabel auf deinem Smartphone vor und unsere Zusteller:innen übernehmen für dich sogar das Ausdrucken - wenn du möchtest. Den Einlieferbeleg für Pakete und Retouren gibt es natürlich dazu, wie bei all unseren anderen Abgabestellen.✌️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https://quintly-image-storage.s3.amazonaws.com/8f0f2697bb2f603756aa6502bf39e91d/fdf47dd1f011572e254709b8961483ab.png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0.037575150300601 %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extLst>
                  <a:ext uri="{0D108BD9-81ED-4DB2-BD59-A6C34878D82A}">
                    <a16:rowId xmlns:a16="http://schemas.microsoft.com/office/drawing/2014/main" val="2871170908"/>
                  </a:ext>
                </a:extLst>
              </a:tr>
            </a:tbl>
          </a:graphicData>
        </a:graphic>
      </p:graphicFrame>
      <p:sp>
        <p:nvSpPr>
          <p:cNvPr id="4" name="Text Placeholder 3">
            <a:extLst>
              <a:ext uri="{FF2B5EF4-FFF2-40B4-BE49-F238E27FC236}">
                <a16:creationId xmlns:a16="http://schemas.microsoft.com/office/drawing/2014/main" id="{04398ED8-1944-47F6-83BA-1F96FBAD2B71}"/>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293923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5A88A-6765-43B7-89F4-0D070E10D6C1}"/>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- 7 of 19</a:t>
            </a:r>
          </a:p>
        </p:txBody>
      </p:sp>
      <p:graphicFrame>
        <p:nvGraphicFramePr>
          <p:cNvPr id="5" name="Table Placeholder 4">
            <a:extLst>
              <a:ext uri="{FF2B5EF4-FFF2-40B4-BE49-F238E27FC236}">
                <a16:creationId xmlns:a16="http://schemas.microsoft.com/office/drawing/2014/main" id="{5F162834-19A8-4FCF-BB4B-1DDF62A0BCB4}"/>
              </a:ext>
            </a:extLst>
          </p:cNvPr>
          <p:cNvGraphicFramePr>
            <a:graphicFrameLocks noGrp="1"/>
          </p:cNvGraphicFramePr>
          <p:nvPr>
            <p:ph type="tbl" sz="quarter" idx="13"/>
            <p:extLst>
              <p:ext uri="{D42A27DB-BD31-4B8C-83A1-F6EECF244321}">
                <p14:modId xmlns:p14="http://schemas.microsoft.com/office/powerpoint/2010/main" val="2278181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34594412"/>
                    </a:ext>
                  </a:extLst>
                </a:gridCol>
                <a:gridCol w="740664">
                  <a:extLst>
                    <a:ext uri="{9D8B030D-6E8A-4147-A177-3AD203B41FA5}">
                      <a16:colId xmlns:a16="http://schemas.microsoft.com/office/drawing/2014/main" val="1053157044"/>
                    </a:ext>
                  </a:extLst>
                </a:gridCol>
                <a:gridCol w="740664">
                  <a:extLst>
                    <a:ext uri="{9D8B030D-6E8A-4147-A177-3AD203B41FA5}">
                      <a16:colId xmlns:a16="http://schemas.microsoft.com/office/drawing/2014/main" val="3122740836"/>
                    </a:ext>
                  </a:extLst>
                </a:gridCol>
                <a:gridCol w="329184">
                  <a:extLst>
                    <a:ext uri="{9D8B030D-6E8A-4147-A177-3AD203B41FA5}">
                      <a16:colId xmlns:a16="http://schemas.microsoft.com/office/drawing/2014/main" val="3827945130"/>
                    </a:ext>
                  </a:extLst>
                </a:gridCol>
                <a:gridCol w="329184">
                  <a:extLst>
                    <a:ext uri="{9D8B030D-6E8A-4147-A177-3AD203B41FA5}">
                      <a16:colId xmlns:a16="http://schemas.microsoft.com/office/drawing/2014/main" val="2697305249"/>
                    </a:ext>
                  </a:extLst>
                </a:gridCol>
                <a:gridCol w="329184">
                  <a:extLst>
                    <a:ext uri="{9D8B030D-6E8A-4147-A177-3AD203B41FA5}">
                      <a16:colId xmlns:a16="http://schemas.microsoft.com/office/drawing/2014/main" val="167410786"/>
                    </a:ext>
                  </a:extLst>
                </a:gridCol>
                <a:gridCol w="329184">
                  <a:extLst>
                    <a:ext uri="{9D8B030D-6E8A-4147-A177-3AD203B41FA5}">
                      <a16:colId xmlns:a16="http://schemas.microsoft.com/office/drawing/2014/main" val="1434958255"/>
                    </a:ext>
                  </a:extLst>
                </a:gridCol>
                <a:gridCol w="329184">
                  <a:extLst>
                    <a:ext uri="{9D8B030D-6E8A-4147-A177-3AD203B41FA5}">
                      <a16:colId xmlns:a16="http://schemas.microsoft.com/office/drawing/2014/main" val="1236680526"/>
                    </a:ext>
                  </a:extLst>
                </a:gridCol>
                <a:gridCol w="329184">
                  <a:extLst>
                    <a:ext uri="{9D8B030D-6E8A-4147-A177-3AD203B41FA5}">
                      <a16:colId xmlns:a16="http://schemas.microsoft.com/office/drawing/2014/main" val="1833216363"/>
                    </a:ext>
                  </a:extLst>
                </a:gridCol>
                <a:gridCol w="329184">
                  <a:extLst>
                    <a:ext uri="{9D8B030D-6E8A-4147-A177-3AD203B41FA5}">
                      <a16:colId xmlns:a16="http://schemas.microsoft.com/office/drawing/2014/main" val="973917202"/>
                    </a:ext>
                  </a:extLst>
                </a:gridCol>
                <a:gridCol w="329184">
                  <a:extLst>
                    <a:ext uri="{9D8B030D-6E8A-4147-A177-3AD203B41FA5}">
                      <a16:colId xmlns:a16="http://schemas.microsoft.com/office/drawing/2014/main" val="2010861855"/>
                    </a:ext>
                  </a:extLst>
                </a:gridCol>
                <a:gridCol w="329184">
                  <a:extLst>
                    <a:ext uri="{9D8B030D-6E8A-4147-A177-3AD203B41FA5}">
                      <a16:colId xmlns:a16="http://schemas.microsoft.com/office/drawing/2014/main" val="1209009460"/>
                    </a:ext>
                  </a:extLst>
                </a:gridCol>
                <a:gridCol w="329184">
                  <a:extLst>
                    <a:ext uri="{9D8B030D-6E8A-4147-A177-3AD203B41FA5}">
                      <a16:colId xmlns:a16="http://schemas.microsoft.com/office/drawing/2014/main" val="1456826030"/>
                    </a:ext>
                  </a:extLst>
                </a:gridCol>
                <a:gridCol w="329184">
                  <a:extLst>
                    <a:ext uri="{9D8B030D-6E8A-4147-A177-3AD203B41FA5}">
                      <a16:colId xmlns:a16="http://schemas.microsoft.com/office/drawing/2014/main" val="2655118874"/>
                    </a:ext>
                  </a:extLst>
                </a:gridCol>
                <a:gridCol w="329184">
                  <a:extLst>
                    <a:ext uri="{9D8B030D-6E8A-4147-A177-3AD203B41FA5}">
                      <a16:colId xmlns:a16="http://schemas.microsoft.com/office/drawing/2014/main" val="1608546377"/>
                    </a:ext>
                  </a:extLst>
                </a:gridCol>
                <a:gridCol w="329184">
                  <a:extLst>
                    <a:ext uri="{9D8B030D-6E8A-4147-A177-3AD203B41FA5}">
                      <a16:colId xmlns:a16="http://schemas.microsoft.com/office/drawing/2014/main" val="4012352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4013464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- 2022-07-13 10:00:11</a:t>
                      </a:r>
                      <a:r>
                        <a:rPr kumimoji="0" lang="de-DE" sz="1000" b="0" i="0" u="none" strike="noStrike" kern="1200" cap="none" spc="0" normalizeH="0" baseline="0" noProof="0">
                          <a:ln>
                            <a:noFill/>
                          </a:ln>
                          <a:solidFill>
                            <a:prstClr val="black"/>
                          </a:solidFill>
                          <a:effectLst/>
                          <a:uLnTx/>
                          <a:uFillTx/>
                          <a:latin typeface="+mn-lt"/>
                          <a:ea typeface="+mn-ea"/>
                          <a:cs typeface="+mn-cs"/>
                        </a:rPr>
                        <a:t>
 Du willst die #MobileBriefmarke, die du einfach selbst auf deinen Brief schreiben kannst, über unsere App kaufen, aber hast gerade deine Login-Daten nicht zur Hand? Kein Problem! Für den Kauf musst du dich nicht mit den Zugangsdaten deines DHL-Kundenkontos in der App anmelden. Das geht auch ohne Registrierung. 😉
👉Du bekommst deine gekauften Briefmarken-Codes direkt nach Kauf in der App angezeigt &amp; bekommst diese zur Sicherheit auch per Email zugeschickt – so geht kein Porto-Code verloren 😉
🤘 Wenn Du unsere kostenlose App noch nicht auf deinem Smartphone hast, wird es höchste Zeit! Hier entlang für den App Download 👉 deutschepost.de/facebook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Mobile Briefmarke, P&amp;P_Briefversand, P&amp;P_Post &amp; DHL 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https://quintly-image-storage.s3.amazonaws.com/8f0f2697bb2f603756aa6502bf39e91d/7b7da6822632760a996020de5ceae643.png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0.054466230936819 %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extLst>
                  <a:ext uri="{0D108BD9-81ED-4DB2-BD59-A6C34878D82A}">
                    <a16:rowId xmlns:a16="http://schemas.microsoft.com/office/drawing/2014/main" val="3534248480"/>
                  </a:ext>
                </a:extLst>
              </a:tr>
            </a:tbl>
          </a:graphicData>
        </a:graphic>
      </p:graphicFrame>
      <p:sp>
        <p:nvSpPr>
          <p:cNvPr id="4" name="Text Placeholder 3">
            <a:extLst>
              <a:ext uri="{FF2B5EF4-FFF2-40B4-BE49-F238E27FC236}">
                <a16:creationId xmlns:a16="http://schemas.microsoft.com/office/drawing/2014/main" id="{3D43B2B2-9671-40E5-8AB7-24CB32E4A439}"/>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3271300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CC1D-BE53-4002-A3AE-0CA16C8F58A8}"/>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- 8 of 19</a:t>
            </a:r>
          </a:p>
        </p:txBody>
      </p:sp>
      <p:graphicFrame>
        <p:nvGraphicFramePr>
          <p:cNvPr id="5" name="Table Placeholder 4">
            <a:extLst>
              <a:ext uri="{FF2B5EF4-FFF2-40B4-BE49-F238E27FC236}">
                <a16:creationId xmlns:a16="http://schemas.microsoft.com/office/drawing/2014/main" id="{03035AD0-239D-4A30-8534-4D0DD2A09405}"/>
              </a:ext>
            </a:extLst>
          </p:cNvPr>
          <p:cNvGraphicFramePr>
            <a:graphicFrameLocks noGrp="1"/>
          </p:cNvGraphicFramePr>
          <p:nvPr>
            <p:ph type="tbl" sz="quarter" idx="13"/>
            <p:extLst>
              <p:ext uri="{D42A27DB-BD31-4B8C-83A1-F6EECF244321}">
                <p14:modId xmlns:p14="http://schemas.microsoft.com/office/powerpoint/2010/main" val="4203343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33311396"/>
                    </a:ext>
                  </a:extLst>
                </a:gridCol>
                <a:gridCol w="740664">
                  <a:extLst>
                    <a:ext uri="{9D8B030D-6E8A-4147-A177-3AD203B41FA5}">
                      <a16:colId xmlns:a16="http://schemas.microsoft.com/office/drawing/2014/main" val="3831407710"/>
                    </a:ext>
                  </a:extLst>
                </a:gridCol>
                <a:gridCol w="740664">
                  <a:extLst>
                    <a:ext uri="{9D8B030D-6E8A-4147-A177-3AD203B41FA5}">
                      <a16:colId xmlns:a16="http://schemas.microsoft.com/office/drawing/2014/main" val="3030698136"/>
                    </a:ext>
                  </a:extLst>
                </a:gridCol>
                <a:gridCol w="329184">
                  <a:extLst>
                    <a:ext uri="{9D8B030D-6E8A-4147-A177-3AD203B41FA5}">
                      <a16:colId xmlns:a16="http://schemas.microsoft.com/office/drawing/2014/main" val="3804161998"/>
                    </a:ext>
                  </a:extLst>
                </a:gridCol>
                <a:gridCol w="329184">
                  <a:extLst>
                    <a:ext uri="{9D8B030D-6E8A-4147-A177-3AD203B41FA5}">
                      <a16:colId xmlns:a16="http://schemas.microsoft.com/office/drawing/2014/main" val="1048328914"/>
                    </a:ext>
                  </a:extLst>
                </a:gridCol>
                <a:gridCol w="329184">
                  <a:extLst>
                    <a:ext uri="{9D8B030D-6E8A-4147-A177-3AD203B41FA5}">
                      <a16:colId xmlns:a16="http://schemas.microsoft.com/office/drawing/2014/main" val="4243817135"/>
                    </a:ext>
                  </a:extLst>
                </a:gridCol>
                <a:gridCol w="329184">
                  <a:extLst>
                    <a:ext uri="{9D8B030D-6E8A-4147-A177-3AD203B41FA5}">
                      <a16:colId xmlns:a16="http://schemas.microsoft.com/office/drawing/2014/main" val="269485358"/>
                    </a:ext>
                  </a:extLst>
                </a:gridCol>
                <a:gridCol w="329184">
                  <a:extLst>
                    <a:ext uri="{9D8B030D-6E8A-4147-A177-3AD203B41FA5}">
                      <a16:colId xmlns:a16="http://schemas.microsoft.com/office/drawing/2014/main" val="2318568284"/>
                    </a:ext>
                  </a:extLst>
                </a:gridCol>
                <a:gridCol w="329184">
                  <a:extLst>
                    <a:ext uri="{9D8B030D-6E8A-4147-A177-3AD203B41FA5}">
                      <a16:colId xmlns:a16="http://schemas.microsoft.com/office/drawing/2014/main" val="1612243038"/>
                    </a:ext>
                  </a:extLst>
                </a:gridCol>
                <a:gridCol w="329184">
                  <a:extLst>
                    <a:ext uri="{9D8B030D-6E8A-4147-A177-3AD203B41FA5}">
                      <a16:colId xmlns:a16="http://schemas.microsoft.com/office/drawing/2014/main" val="1158901817"/>
                    </a:ext>
                  </a:extLst>
                </a:gridCol>
                <a:gridCol w="329184">
                  <a:extLst>
                    <a:ext uri="{9D8B030D-6E8A-4147-A177-3AD203B41FA5}">
                      <a16:colId xmlns:a16="http://schemas.microsoft.com/office/drawing/2014/main" val="753145144"/>
                    </a:ext>
                  </a:extLst>
                </a:gridCol>
                <a:gridCol w="329184">
                  <a:extLst>
                    <a:ext uri="{9D8B030D-6E8A-4147-A177-3AD203B41FA5}">
                      <a16:colId xmlns:a16="http://schemas.microsoft.com/office/drawing/2014/main" val="3415979213"/>
                    </a:ext>
                  </a:extLst>
                </a:gridCol>
                <a:gridCol w="329184">
                  <a:extLst>
                    <a:ext uri="{9D8B030D-6E8A-4147-A177-3AD203B41FA5}">
                      <a16:colId xmlns:a16="http://schemas.microsoft.com/office/drawing/2014/main" val="1310803943"/>
                    </a:ext>
                  </a:extLst>
                </a:gridCol>
                <a:gridCol w="329184">
                  <a:extLst>
                    <a:ext uri="{9D8B030D-6E8A-4147-A177-3AD203B41FA5}">
                      <a16:colId xmlns:a16="http://schemas.microsoft.com/office/drawing/2014/main" val="3004745253"/>
                    </a:ext>
                  </a:extLst>
                </a:gridCol>
                <a:gridCol w="329184">
                  <a:extLst>
                    <a:ext uri="{9D8B030D-6E8A-4147-A177-3AD203B41FA5}">
                      <a16:colId xmlns:a16="http://schemas.microsoft.com/office/drawing/2014/main" val="1711828279"/>
                    </a:ext>
                  </a:extLst>
                </a:gridCol>
                <a:gridCol w="329184">
                  <a:extLst>
                    <a:ext uri="{9D8B030D-6E8A-4147-A177-3AD203B41FA5}">
                      <a16:colId xmlns:a16="http://schemas.microsoft.com/office/drawing/2014/main" val="82192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105177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- 2022-07-07 15:00:06</a:t>
                      </a:r>
                      <a:r>
                        <a:rPr kumimoji="0" lang="de-DE" sz="1000" b="0" i="0" u="none" strike="noStrike" kern="1200" cap="none" spc="0" normalizeH="0" baseline="0" noProof="0">
                          <a:ln>
                            <a:noFill/>
                          </a:ln>
                          <a:solidFill>
                            <a:prstClr val="black"/>
                          </a:solidFill>
                          <a:effectLst/>
                          <a:uLnTx/>
                          <a:uFillTx/>
                          <a:latin typeface="+mn-lt"/>
                          <a:ea typeface="+mn-ea"/>
                          <a:cs typeface="+mn-cs"/>
                        </a:rPr>
                        <a:t>
 Superpower für deine Briefe: Die brandneue Marvel Spider-Man Matrixcode-Briefmarke! Damit begeisterst du kleine wie große Superhelden mit deiner Post.  Jetzt im Shop oder online 👉https://shop.deutschepost.de/briefversand/briefmarken/neuerscheinungen?cid=c_shop_AW-714_373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P&amp;P_Philatelie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https://quintly-image-storage.s3.amazonaws.com/8f0f2697bb2f603756aa6502bf39e91d/4c22f167fff577c077104b32d88c0f51.jpg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0.46988801002428 %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extLst>
                  <a:ext uri="{0D108BD9-81ED-4DB2-BD59-A6C34878D82A}">
                    <a16:rowId xmlns:a16="http://schemas.microsoft.com/office/drawing/2014/main" val="2814962256"/>
                  </a:ext>
                </a:extLst>
              </a:tr>
            </a:tbl>
          </a:graphicData>
        </a:graphic>
      </p:graphicFrame>
      <p:sp>
        <p:nvSpPr>
          <p:cNvPr id="4" name="Text Placeholder 3">
            <a:extLst>
              <a:ext uri="{FF2B5EF4-FFF2-40B4-BE49-F238E27FC236}">
                <a16:creationId xmlns:a16="http://schemas.microsoft.com/office/drawing/2014/main" id="{583505FA-E83C-45FE-BD93-2F427B17F0BB}"/>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3075704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4336A-9767-495D-A1DB-03CDFF589BC3}"/>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- 9 of 19</a:t>
            </a:r>
          </a:p>
        </p:txBody>
      </p:sp>
      <p:graphicFrame>
        <p:nvGraphicFramePr>
          <p:cNvPr id="5" name="Table Placeholder 4">
            <a:extLst>
              <a:ext uri="{FF2B5EF4-FFF2-40B4-BE49-F238E27FC236}">
                <a16:creationId xmlns:a16="http://schemas.microsoft.com/office/drawing/2014/main" id="{E025D7E3-6840-42BB-868B-9D2DAEAE78F3}"/>
              </a:ext>
            </a:extLst>
          </p:cNvPr>
          <p:cNvGraphicFramePr>
            <a:graphicFrameLocks noGrp="1"/>
          </p:cNvGraphicFramePr>
          <p:nvPr>
            <p:ph type="tbl" sz="quarter" idx="13"/>
            <p:extLst>
              <p:ext uri="{D42A27DB-BD31-4B8C-83A1-F6EECF244321}">
                <p14:modId xmlns:p14="http://schemas.microsoft.com/office/powerpoint/2010/main" val="2516018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5852248"/>
                    </a:ext>
                  </a:extLst>
                </a:gridCol>
                <a:gridCol w="740664">
                  <a:extLst>
                    <a:ext uri="{9D8B030D-6E8A-4147-A177-3AD203B41FA5}">
                      <a16:colId xmlns:a16="http://schemas.microsoft.com/office/drawing/2014/main" val="2302802425"/>
                    </a:ext>
                  </a:extLst>
                </a:gridCol>
                <a:gridCol w="740664">
                  <a:extLst>
                    <a:ext uri="{9D8B030D-6E8A-4147-A177-3AD203B41FA5}">
                      <a16:colId xmlns:a16="http://schemas.microsoft.com/office/drawing/2014/main" val="2185167900"/>
                    </a:ext>
                  </a:extLst>
                </a:gridCol>
                <a:gridCol w="329184">
                  <a:extLst>
                    <a:ext uri="{9D8B030D-6E8A-4147-A177-3AD203B41FA5}">
                      <a16:colId xmlns:a16="http://schemas.microsoft.com/office/drawing/2014/main" val="2128289803"/>
                    </a:ext>
                  </a:extLst>
                </a:gridCol>
                <a:gridCol w="329184">
                  <a:extLst>
                    <a:ext uri="{9D8B030D-6E8A-4147-A177-3AD203B41FA5}">
                      <a16:colId xmlns:a16="http://schemas.microsoft.com/office/drawing/2014/main" val="4040951811"/>
                    </a:ext>
                  </a:extLst>
                </a:gridCol>
                <a:gridCol w="329184">
                  <a:extLst>
                    <a:ext uri="{9D8B030D-6E8A-4147-A177-3AD203B41FA5}">
                      <a16:colId xmlns:a16="http://schemas.microsoft.com/office/drawing/2014/main" val="1163380302"/>
                    </a:ext>
                  </a:extLst>
                </a:gridCol>
                <a:gridCol w="329184">
                  <a:extLst>
                    <a:ext uri="{9D8B030D-6E8A-4147-A177-3AD203B41FA5}">
                      <a16:colId xmlns:a16="http://schemas.microsoft.com/office/drawing/2014/main" val="3040131066"/>
                    </a:ext>
                  </a:extLst>
                </a:gridCol>
                <a:gridCol w="329184">
                  <a:extLst>
                    <a:ext uri="{9D8B030D-6E8A-4147-A177-3AD203B41FA5}">
                      <a16:colId xmlns:a16="http://schemas.microsoft.com/office/drawing/2014/main" val="1260915706"/>
                    </a:ext>
                  </a:extLst>
                </a:gridCol>
                <a:gridCol w="329184">
                  <a:extLst>
                    <a:ext uri="{9D8B030D-6E8A-4147-A177-3AD203B41FA5}">
                      <a16:colId xmlns:a16="http://schemas.microsoft.com/office/drawing/2014/main" val="732265199"/>
                    </a:ext>
                  </a:extLst>
                </a:gridCol>
                <a:gridCol w="329184">
                  <a:extLst>
                    <a:ext uri="{9D8B030D-6E8A-4147-A177-3AD203B41FA5}">
                      <a16:colId xmlns:a16="http://schemas.microsoft.com/office/drawing/2014/main" val="614501722"/>
                    </a:ext>
                  </a:extLst>
                </a:gridCol>
                <a:gridCol w="329184">
                  <a:extLst>
                    <a:ext uri="{9D8B030D-6E8A-4147-A177-3AD203B41FA5}">
                      <a16:colId xmlns:a16="http://schemas.microsoft.com/office/drawing/2014/main" val="2277101939"/>
                    </a:ext>
                  </a:extLst>
                </a:gridCol>
                <a:gridCol w="329184">
                  <a:extLst>
                    <a:ext uri="{9D8B030D-6E8A-4147-A177-3AD203B41FA5}">
                      <a16:colId xmlns:a16="http://schemas.microsoft.com/office/drawing/2014/main" val="1818800792"/>
                    </a:ext>
                  </a:extLst>
                </a:gridCol>
                <a:gridCol w="329184">
                  <a:extLst>
                    <a:ext uri="{9D8B030D-6E8A-4147-A177-3AD203B41FA5}">
                      <a16:colId xmlns:a16="http://schemas.microsoft.com/office/drawing/2014/main" val="3851568834"/>
                    </a:ext>
                  </a:extLst>
                </a:gridCol>
                <a:gridCol w="329184">
                  <a:extLst>
                    <a:ext uri="{9D8B030D-6E8A-4147-A177-3AD203B41FA5}">
                      <a16:colId xmlns:a16="http://schemas.microsoft.com/office/drawing/2014/main" val="1822553958"/>
                    </a:ext>
                  </a:extLst>
                </a:gridCol>
                <a:gridCol w="329184">
                  <a:extLst>
                    <a:ext uri="{9D8B030D-6E8A-4147-A177-3AD203B41FA5}">
                      <a16:colId xmlns:a16="http://schemas.microsoft.com/office/drawing/2014/main" val="578890420"/>
                    </a:ext>
                  </a:extLst>
                </a:gridCol>
                <a:gridCol w="329184">
                  <a:extLst>
                    <a:ext uri="{9D8B030D-6E8A-4147-A177-3AD203B41FA5}">
                      <a16:colId xmlns:a16="http://schemas.microsoft.com/office/drawing/2014/main" val="2983034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3369450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Paket - 2022-05-04 11:03:50</a:t>
                      </a:r>
                      <a:r>
                        <a:rPr kumimoji="0" lang="en-US" sz="1000" b="0" i="0" u="none" strike="noStrike" kern="1200" cap="none" spc="0" normalizeH="0" baseline="0" noProof="0">
                          <a:ln>
                            <a:noFill/>
                          </a:ln>
                          <a:solidFill>
                            <a:prstClr val="black"/>
                          </a:solidFill>
                          <a:effectLst/>
                          <a:uLnTx/>
                          <a:uFillTx/>
                          <a:latin typeface="+mn-lt"/>
                          <a:ea typeface="+mn-ea"/>
                          <a:cs typeface="+mn-cs"/>
                        </a:rPr>
                        <a:t>
 Pakete verschicken mit Style 🙌 Wir haben wieder neue, sommerliche Packsets 📦 aka Aufbewahrungsboxen 😁 aka Katzenkörbchen 😜 im Angebot. 
Ab jetzt in unseren Filialen oder online 👉 https://shop.deutschepost.de/warenversand/versandmaterial-und-zubehoer/dhl-packsets?cid=c_shop_AW-726_389
 - klimaneutral produziert natürlich 😎
#GoGreen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https://quintly-image-storage.s3.amazonaws.com/8f0f2697bb2f603756aa6502bf39e91d/24a2608b34e554af6376304dddb02070.jpg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0.078907914463821 %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extLst>
                  <a:ext uri="{0D108BD9-81ED-4DB2-BD59-A6C34878D82A}">
                    <a16:rowId xmlns:a16="http://schemas.microsoft.com/office/drawing/2014/main" val="695882704"/>
                  </a:ext>
                </a:extLst>
              </a:tr>
            </a:tbl>
          </a:graphicData>
        </a:graphic>
      </p:graphicFrame>
      <p:sp>
        <p:nvSpPr>
          <p:cNvPr id="4" name="Text Placeholder 3">
            <a:extLst>
              <a:ext uri="{FF2B5EF4-FFF2-40B4-BE49-F238E27FC236}">
                <a16:creationId xmlns:a16="http://schemas.microsoft.com/office/drawing/2014/main" id="{FAABE022-B2BF-4FC3-8FFB-A2B990CE61D6}"/>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1638884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1AF67-61F1-4F42-A612-821870E1D720}"/>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- 10 of 19</a:t>
            </a:r>
          </a:p>
        </p:txBody>
      </p:sp>
      <p:graphicFrame>
        <p:nvGraphicFramePr>
          <p:cNvPr id="5" name="Table Placeholder 4">
            <a:extLst>
              <a:ext uri="{FF2B5EF4-FFF2-40B4-BE49-F238E27FC236}">
                <a16:creationId xmlns:a16="http://schemas.microsoft.com/office/drawing/2014/main" id="{3D447BA4-2AC4-4237-B370-1B2E6FB3C2BE}"/>
              </a:ext>
            </a:extLst>
          </p:cNvPr>
          <p:cNvGraphicFramePr>
            <a:graphicFrameLocks noGrp="1"/>
          </p:cNvGraphicFramePr>
          <p:nvPr>
            <p:ph type="tbl" sz="quarter" idx="13"/>
            <p:extLst>
              <p:ext uri="{D42A27DB-BD31-4B8C-83A1-F6EECF244321}">
                <p14:modId xmlns:p14="http://schemas.microsoft.com/office/powerpoint/2010/main" val="1743087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17902253"/>
                    </a:ext>
                  </a:extLst>
                </a:gridCol>
                <a:gridCol w="740664">
                  <a:extLst>
                    <a:ext uri="{9D8B030D-6E8A-4147-A177-3AD203B41FA5}">
                      <a16:colId xmlns:a16="http://schemas.microsoft.com/office/drawing/2014/main" val="3031569221"/>
                    </a:ext>
                  </a:extLst>
                </a:gridCol>
                <a:gridCol w="740664">
                  <a:extLst>
                    <a:ext uri="{9D8B030D-6E8A-4147-A177-3AD203B41FA5}">
                      <a16:colId xmlns:a16="http://schemas.microsoft.com/office/drawing/2014/main" val="1920513409"/>
                    </a:ext>
                  </a:extLst>
                </a:gridCol>
                <a:gridCol w="329184">
                  <a:extLst>
                    <a:ext uri="{9D8B030D-6E8A-4147-A177-3AD203B41FA5}">
                      <a16:colId xmlns:a16="http://schemas.microsoft.com/office/drawing/2014/main" val="816471383"/>
                    </a:ext>
                  </a:extLst>
                </a:gridCol>
                <a:gridCol w="329184">
                  <a:extLst>
                    <a:ext uri="{9D8B030D-6E8A-4147-A177-3AD203B41FA5}">
                      <a16:colId xmlns:a16="http://schemas.microsoft.com/office/drawing/2014/main" val="1608152499"/>
                    </a:ext>
                  </a:extLst>
                </a:gridCol>
                <a:gridCol w="329184">
                  <a:extLst>
                    <a:ext uri="{9D8B030D-6E8A-4147-A177-3AD203B41FA5}">
                      <a16:colId xmlns:a16="http://schemas.microsoft.com/office/drawing/2014/main" val="3668974200"/>
                    </a:ext>
                  </a:extLst>
                </a:gridCol>
                <a:gridCol w="329184">
                  <a:extLst>
                    <a:ext uri="{9D8B030D-6E8A-4147-A177-3AD203B41FA5}">
                      <a16:colId xmlns:a16="http://schemas.microsoft.com/office/drawing/2014/main" val="3988940428"/>
                    </a:ext>
                  </a:extLst>
                </a:gridCol>
                <a:gridCol w="329184">
                  <a:extLst>
                    <a:ext uri="{9D8B030D-6E8A-4147-A177-3AD203B41FA5}">
                      <a16:colId xmlns:a16="http://schemas.microsoft.com/office/drawing/2014/main" val="699523952"/>
                    </a:ext>
                  </a:extLst>
                </a:gridCol>
                <a:gridCol w="329184">
                  <a:extLst>
                    <a:ext uri="{9D8B030D-6E8A-4147-A177-3AD203B41FA5}">
                      <a16:colId xmlns:a16="http://schemas.microsoft.com/office/drawing/2014/main" val="4167224381"/>
                    </a:ext>
                  </a:extLst>
                </a:gridCol>
                <a:gridCol w="329184">
                  <a:extLst>
                    <a:ext uri="{9D8B030D-6E8A-4147-A177-3AD203B41FA5}">
                      <a16:colId xmlns:a16="http://schemas.microsoft.com/office/drawing/2014/main" val="1110849996"/>
                    </a:ext>
                  </a:extLst>
                </a:gridCol>
                <a:gridCol w="329184">
                  <a:extLst>
                    <a:ext uri="{9D8B030D-6E8A-4147-A177-3AD203B41FA5}">
                      <a16:colId xmlns:a16="http://schemas.microsoft.com/office/drawing/2014/main" val="2742094437"/>
                    </a:ext>
                  </a:extLst>
                </a:gridCol>
                <a:gridCol w="329184">
                  <a:extLst>
                    <a:ext uri="{9D8B030D-6E8A-4147-A177-3AD203B41FA5}">
                      <a16:colId xmlns:a16="http://schemas.microsoft.com/office/drawing/2014/main" val="3434471424"/>
                    </a:ext>
                  </a:extLst>
                </a:gridCol>
                <a:gridCol w="329184">
                  <a:extLst>
                    <a:ext uri="{9D8B030D-6E8A-4147-A177-3AD203B41FA5}">
                      <a16:colId xmlns:a16="http://schemas.microsoft.com/office/drawing/2014/main" val="2094189814"/>
                    </a:ext>
                  </a:extLst>
                </a:gridCol>
                <a:gridCol w="329184">
                  <a:extLst>
                    <a:ext uri="{9D8B030D-6E8A-4147-A177-3AD203B41FA5}">
                      <a16:colId xmlns:a16="http://schemas.microsoft.com/office/drawing/2014/main" val="1419862190"/>
                    </a:ext>
                  </a:extLst>
                </a:gridCol>
                <a:gridCol w="329184">
                  <a:extLst>
                    <a:ext uri="{9D8B030D-6E8A-4147-A177-3AD203B41FA5}">
                      <a16:colId xmlns:a16="http://schemas.microsoft.com/office/drawing/2014/main" val="69137849"/>
                    </a:ext>
                  </a:extLst>
                </a:gridCol>
                <a:gridCol w="329184">
                  <a:extLst>
                    <a:ext uri="{9D8B030D-6E8A-4147-A177-3AD203B41FA5}">
                      <a16:colId xmlns:a16="http://schemas.microsoft.com/office/drawing/2014/main" val="1225286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242444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- 2022-05-05 10:00:09</a:t>
                      </a:r>
                      <a:r>
                        <a:rPr kumimoji="0" lang="de-DE" sz="1000" b="0" i="0" u="none" strike="noStrike" kern="1200" cap="none" spc="0" normalizeH="0" baseline="0" noProof="0">
                          <a:ln>
                            <a:noFill/>
                          </a:ln>
                          <a:solidFill>
                            <a:prstClr val="black"/>
                          </a:solidFill>
                          <a:effectLst/>
                          <a:uLnTx/>
                          <a:uFillTx/>
                          <a:latin typeface="+mn-lt"/>
                          <a:ea typeface="+mn-ea"/>
                          <a:cs typeface="+mn-cs"/>
                        </a:rPr>
                        <a:t>
 Luftpost der ganz besonderen Art: Hol dir jetzt die brandneue Sonderbriefmarke "Fallschirmspringen" 🪂 aus unserer Reihe der nichtolympischen Sportarten! Wir versprechen, bei diesem Anblick bekommen die Empfänger:innen deiner Post ordentlich Flugzeuge im Bauch. 🛫 💌 Jetzt online bestellen oder den Sprung in die Filiale wagen 👉 https://shop.deutschepost.de/briefversand/briefmarken/neuerscheinungen?cid=c_shop_AW-706_369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P&amp;P_Philatelie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https://quintly-image-storage.s3.amazonaws.com/8f0f2697bb2f603756aa6502bf39e91d/6a6a4f63506c91a2ea2c65fd9d65d592.jpg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0.056850483229107 %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extLst>
                  <a:ext uri="{0D108BD9-81ED-4DB2-BD59-A6C34878D82A}">
                    <a16:rowId xmlns:a16="http://schemas.microsoft.com/office/drawing/2014/main" val="4054490647"/>
                  </a:ext>
                </a:extLst>
              </a:tr>
            </a:tbl>
          </a:graphicData>
        </a:graphic>
      </p:graphicFrame>
      <p:sp>
        <p:nvSpPr>
          <p:cNvPr id="4" name="Text Placeholder 3">
            <a:extLst>
              <a:ext uri="{FF2B5EF4-FFF2-40B4-BE49-F238E27FC236}">
                <a16:creationId xmlns:a16="http://schemas.microsoft.com/office/drawing/2014/main" id="{F820E0DB-67C0-41FD-89E0-3DC1E8D3D171}"/>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1751603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FB01C-8DD0-4E9E-8FF1-06CEC1017CA8}"/>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- 11 of 19</a:t>
            </a:r>
          </a:p>
        </p:txBody>
      </p:sp>
      <p:graphicFrame>
        <p:nvGraphicFramePr>
          <p:cNvPr id="5" name="Table Placeholder 4">
            <a:extLst>
              <a:ext uri="{FF2B5EF4-FFF2-40B4-BE49-F238E27FC236}">
                <a16:creationId xmlns:a16="http://schemas.microsoft.com/office/drawing/2014/main" id="{6B0CF680-AFB3-40A2-AC6E-B5C0C9278F40}"/>
              </a:ext>
            </a:extLst>
          </p:cNvPr>
          <p:cNvGraphicFramePr>
            <a:graphicFrameLocks noGrp="1"/>
          </p:cNvGraphicFramePr>
          <p:nvPr>
            <p:ph type="tbl" sz="quarter" idx="13"/>
            <p:extLst>
              <p:ext uri="{D42A27DB-BD31-4B8C-83A1-F6EECF244321}">
                <p14:modId xmlns:p14="http://schemas.microsoft.com/office/powerpoint/2010/main" val="2010016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05187389"/>
                    </a:ext>
                  </a:extLst>
                </a:gridCol>
                <a:gridCol w="740664">
                  <a:extLst>
                    <a:ext uri="{9D8B030D-6E8A-4147-A177-3AD203B41FA5}">
                      <a16:colId xmlns:a16="http://schemas.microsoft.com/office/drawing/2014/main" val="3528269483"/>
                    </a:ext>
                  </a:extLst>
                </a:gridCol>
                <a:gridCol w="740664">
                  <a:extLst>
                    <a:ext uri="{9D8B030D-6E8A-4147-A177-3AD203B41FA5}">
                      <a16:colId xmlns:a16="http://schemas.microsoft.com/office/drawing/2014/main" val="3601187478"/>
                    </a:ext>
                  </a:extLst>
                </a:gridCol>
                <a:gridCol w="329184">
                  <a:extLst>
                    <a:ext uri="{9D8B030D-6E8A-4147-A177-3AD203B41FA5}">
                      <a16:colId xmlns:a16="http://schemas.microsoft.com/office/drawing/2014/main" val="254082475"/>
                    </a:ext>
                  </a:extLst>
                </a:gridCol>
                <a:gridCol w="329184">
                  <a:extLst>
                    <a:ext uri="{9D8B030D-6E8A-4147-A177-3AD203B41FA5}">
                      <a16:colId xmlns:a16="http://schemas.microsoft.com/office/drawing/2014/main" val="1504500523"/>
                    </a:ext>
                  </a:extLst>
                </a:gridCol>
                <a:gridCol w="329184">
                  <a:extLst>
                    <a:ext uri="{9D8B030D-6E8A-4147-A177-3AD203B41FA5}">
                      <a16:colId xmlns:a16="http://schemas.microsoft.com/office/drawing/2014/main" val="3652274310"/>
                    </a:ext>
                  </a:extLst>
                </a:gridCol>
                <a:gridCol w="329184">
                  <a:extLst>
                    <a:ext uri="{9D8B030D-6E8A-4147-A177-3AD203B41FA5}">
                      <a16:colId xmlns:a16="http://schemas.microsoft.com/office/drawing/2014/main" val="3194562832"/>
                    </a:ext>
                  </a:extLst>
                </a:gridCol>
                <a:gridCol w="329184">
                  <a:extLst>
                    <a:ext uri="{9D8B030D-6E8A-4147-A177-3AD203B41FA5}">
                      <a16:colId xmlns:a16="http://schemas.microsoft.com/office/drawing/2014/main" val="1712854331"/>
                    </a:ext>
                  </a:extLst>
                </a:gridCol>
                <a:gridCol w="329184">
                  <a:extLst>
                    <a:ext uri="{9D8B030D-6E8A-4147-A177-3AD203B41FA5}">
                      <a16:colId xmlns:a16="http://schemas.microsoft.com/office/drawing/2014/main" val="1663021503"/>
                    </a:ext>
                  </a:extLst>
                </a:gridCol>
                <a:gridCol w="329184">
                  <a:extLst>
                    <a:ext uri="{9D8B030D-6E8A-4147-A177-3AD203B41FA5}">
                      <a16:colId xmlns:a16="http://schemas.microsoft.com/office/drawing/2014/main" val="3148640072"/>
                    </a:ext>
                  </a:extLst>
                </a:gridCol>
                <a:gridCol w="329184">
                  <a:extLst>
                    <a:ext uri="{9D8B030D-6E8A-4147-A177-3AD203B41FA5}">
                      <a16:colId xmlns:a16="http://schemas.microsoft.com/office/drawing/2014/main" val="857155278"/>
                    </a:ext>
                  </a:extLst>
                </a:gridCol>
                <a:gridCol w="329184">
                  <a:extLst>
                    <a:ext uri="{9D8B030D-6E8A-4147-A177-3AD203B41FA5}">
                      <a16:colId xmlns:a16="http://schemas.microsoft.com/office/drawing/2014/main" val="1356135620"/>
                    </a:ext>
                  </a:extLst>
                </a:gridCol>
                <a:gridCol w="329184">
                  <a:extLst>
                    <a:ext uri="{9D8B030D-6E8A-4147-A177-3AD203B41FA5}">
                      <a16:colId xmlns:a16="http://schemas.microsoft.com/office/drawing/2014/main" val="1446819056"/>
                    </a:ext>
                  </a:extLst>
                </a:gridCol>
                <a:gridCol w="329184">
                  <a:extLst>
                    <a:ext uri="{9D8B030D-6E8A-4147-A177-3AD203B41FA5}">
                      <a16:colId xmlns:a16="http://schemas.microsoft.com/office/drawing/2014/main" val="3933543747"/>
                    </a:ext>
                  </a:extLst>
                </a:gridCol>
                <a:gridCol w="329184">
                  <a:extLst>
                    <a:ext uri="{9D8B030D-6E8A-4147-A177-3AD203B41FA5}">
                      <a16:colId xmlns:a16="http://schemas.microsoft.com/office/drawing/2014/main" val="687606418"/>
                    </a:ext>
                  </a:extLst>
                </a:gridCol>
                <a:gridCol w="329184">
                  <a:extLst>
                    <a:ext uri="{9D8B030D-6E8A-4147-A177-3AD203B41FA5}">
                      <a16:colId xmlns:a16="http://schemas.microsoft.com/office/drawing/2014/main" val="3224433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648295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- 2022-06-28 09:00:04</a:t>
                      </a:r>
                      <a:r>
                        <a:rPr kumimoji="0" lang="de-DE" sz="1000" b="0" i="0" u="none" strike="noStrike" kern="1200" cap="none" spc="0" normalizeH="0" baseline="0" noProof="0">
                          <a:ln>
                            <a:noFill/>
                          </a:ln>
                          <a:solidFill>
                            <a:prstClr val="black"/>
                          </a:solidFill>
                          <a:effectLst/>
                          <a:uLnTx/>
                          <a:uFillTx/>
                          <a:latin typeface="+mn-lt"/>
                          <a:ea typeface="+mn-ea"/>
                          <a:cs typeface="+mn-cs"/>
                        </a:rPr>
                        <a:t>
 📢NEUER SERVICE FÜR FIRMENKUNDEN: Das digitale Kundenkonto.
Ab sofort kannst du für dein Gewerbe ein digitales Kundenkonto anlegen und so flexibel &amp; digital deinen Paketempfang steuern.
👉Also z.B. einen Tag angeben, an dem dein Gewerbe geschlossen hat und an dem wir nicht zustellen sollen. Deine Pakete kommen dann einen Tag später, wenn du wieder da bist.
👉Du kannst einen Ablageort festlegen – der wettergeschützt, nicht von außen einsichtig, aber für unsere Zusteller:innen zugänglich ist.
👉Oder du legst eine:n Nachbar:in fest, der:dem wir deine Pakete zustellen, wenn du nicht da bist.
Dazu musst du dir nur ein kostenloses DHL Kundenkonto anlegen und los geht‘s👉https://www.dhl.de/de/privatkunden/kundenkonto/registrierung-firmenkunden.html?cid=c_dhl_AW-778_516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 Empfang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https://quintly-image-storage.s3.amazonaws.com/8f0f2697bb2f603756aa6502bf39e91d/4de85343a68232169e59cf7de20a4076.png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0.10820709172632 %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extLst>
                  <a:ext uri="{0D108BD9-81ED-4DB2-BD59-A6C34878D82A}">
                    <a16:rowId xmlns:a16="http://schemas.microsoft.com/office/drawing/2014/main" val="3612140246"/>
                  </a:ext>
                </a:extLst>
              </a:tr>
            </a:tbl>
          </a:graphicData>
        </a:graphic>
      </p:graphicFrame>
      <p:sp>
        <p:nvSpPr>
          <p:cNvPr id="4" name="Text Placeholder 3">
            <a:extLst>
              <a:ext uri="{FF2B5EF4-FFF2-40B4-BE49-F238E27FC236}">
                <a16:creationId xmlns:a16="http://schemas.microsoft.com/office/drawing/2014/main" id="{2876E0A6-4FE1-45F1-AFA4-99562366EB93}"/>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47253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919EA-1CD5-48F8-B510-58BD4CE86ACC}"/>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- 12 of 19</a:t>
            </a:r>
          </a:p>
        </p:txBody>
      </p:sp>
      <p:graphicFrame>
        <p:nvGraphicFramePr>
          <p:cNvPr id="5" name="Table Placeholder 4">
            <a:extLst>
              <a:ext uri="{FF2B5EF4-FFF2-40B4-BE49-F238E27FC236}">
                <a16:creationId xmlns:a16="http://schemas.microsoft.com/office/drawing/2014/main" id="{662BAAD4-ACCF-444F-9F2D-C976C07C90E9}"/>
              </a:ext>
            </a:extLst>
          </p:cNvPr>
          <p:cNvGraphicFramePr>
            <a:graphicFrameLocks noGrp="1"/>
          </p:cNvGraphicFramePr>
          <p:nvPr>
            <p:ph type="tbl" sz="quarter" idx="13"/>
            <p:extLst>
              <p:ext uri="{D42A27DB-BD31-4B8C-83A1-F6EECF244321}">
                <p14:modId xmlns:p14="http://schemas.microsoft.com/office/powerpoint/2010/main" val="2126385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7744149"/>
                    </a:ext>
                  </a:extLst>
                </a:gridCol>
                <a:gridCol w="740664">
                  <a:extLst>
                    <a:ext uri="{9D8B030D-6E8A-4147-A177-3AD203B41FA5}">
                      <a16:colId xmlns:a16="http://schemas.microsoft.com/office/drawing/2014/main" val="3867763881"/>
                    </a:ext>
                  </a:extLst>
                </a:gridCol>
                <a:gridCol w="740664">
                  <a:extLst>
                    <a:ext uri="{9D8B030D-6E8A-4147-A177-3AD203B41FA5}">
                      <a16:colId xmlns:a16="http://schemas.microsoft.com/office/drawing/2014/main" val="731468991"/>
                    </a:ext>
                  </a:extLst>
                </a:gridCol>
                <a:gridCol w="329184">
                  <a:extLst>
                    <a:ext uri="{9D8B030D-6E8A-4147-A177-3AD203B41FA5}">
                      <a16:colId xmlns:a16="http://schemas.microsoft.com/office/drawing/2014/main" val="1301984633"/>
                    </a:ext>
                  </a:extLst>
                </a:gridCol>
                <a:gridCol w="329184">
                  <a:extLst>
                    <a:ext uri="{9D8B030D-6E8A-4147-A177-3AD203B41FA5}">
                      <a16:colId xmlns:a16="http://schemas.microsoft.com/office/drawing/2014/main" val="1054293913"/>
                    </a:ext>
                  </a:extLst>
                </a:gridCol>
                <a:gridCol w="329184">
                  <a:extLst>
                    <a:ext uri="{9D8B030D-6E8A-4147-A177-3AD203B41FA5}">
                      <a16:colId xmlns:a16="http://schemas.microsoft.com/office/drawing/2014/main" val="211492826"/>
                    </a:ext>
                  </a:extLst>
                </a:gridCol>
                <a:gridCol w="329184">
                  <a:extLst>
                    <a:ext uri="{9D8B030D-6E8A-4147-A177-3AD203B41FA5}">
                      <a16:colId xmlns:a16="http://schemas.microsoft.com/office/drawing/2014/main" val="2080431880"/>
                    </a:ext>
                  </a:extLst>
                </a:gridCol>
                <a:gridCol w="329184">
                  <a:extLst>
                    <a:ext uri="{9D8B030D-6E8A-4147-A177-3AD203B41FA5}">
                      <a16:colId xmlns:a16="http://schemas.microsoft.com/office/drawing/2014/main" val="765568048"/>
                    </a:ext>
                  </a:extLst>
                </a:gridCol>
                <a:gridCol w="329184">
                  <a:extLst>
                    <a:ext uri="{9D8B030D-6E8A-4147-A177-3AD203B41FA5}">
                      <a16:colId xmlns:a16="http://schemas.microsoft.com/office/drawing/2014/main" val="802559247"/>
                    </a:ext>
                  </a:extLst>
                </a:gridCol>
                <a:gridCol w="329184">
                  <a:extLst>
                    <a:ext uri="{9D8B030D-6E8A-4147-A177-3AD203B41FA5}">
                      <a16:colId xmlns:a16="http://schemas.microsoft.com/office/drawing/2014/main" val="2485511793"/>
                    </a:ext>
                  </a:extLst>
                </a:gridCol>
                <a:gridCol w="329184">
                  <a:extLst>
                    <a:ext uri="{9D8B030D-6E8A-4147-A177-3AD203B41FA5}">
                      <a16:colId xmlns:a16="http://schemas.microsoft.com/office/drawing/2014/main" val="2609518091"/>
                    </a:ext>
                  </a:extLst>
                </a:gridCol>
                <a:gridCol w="329184">
                  <a:extLst>
                    <a:ext uri="{9D8B030D-6E8A-4147-A177-3AD203B41FA5}">
                      <a16:colId xmlns:a16="http://schemas.microsoft.com/office/drawing/2014/main" val="2334478758"/>
                    </a:ext>
                  </a:extLst>
                </a:gridCol>
                <a:gridCol w="329184">
                  <a:extLst>
                    <a:ext uri="{9D8B030D-6E8A-4147-A177-3AD203B41FA5}">
                      <a16:colId xmlns:a16="http://schemas.microsoft.com/office/drawing/2014/main" val="510574400"/>
                    </a:ext>
                  </a:extLst>
                </a:gridCol>
                <a:gridCol w="329184">
                  <a:extLst>
                    <a:ext uri="{9D8B030D-6E8A-4147-A177-3AD203B41FA5}">
                      <a16:colId xmlns:a16="http://schemas.microsoft.com/office/drawing/2014/main" val="3341235615"/>
                    </a:ext>
                  </a:extLst>
                </a:gridCol>
                <a:gridCol w="329184">
                  <a:extLst>
                    <a:ext uri="{9D8B030D-6E8A-4147-A177-3AD203B41FA5}">
                      <a16:colId xmlns:a16="http://schemas.microsoft.com/office/drawing/2014/main" val="880808226"/>
                    </a:ext>
                  </a:extLst>
                </a:gridCol>
                <a:gridCol w="329184">
                  <a:extLst>
                    <a:ext uri="{9D8B030D-6E8A-4147-A177-3AD203B41FA5}">
                      <a16:colId xmlns:a16="http://schemas.microsoft.com/office/drawing/2014/main" val="2323008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552658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- 2022-07-19 10:00:00</a:t>
                      </a:r>
                      <a:r>
                        <a:rPr kumimoji="0" lang="de-DE" sz="1000" b="0" i="0" u="none" strike="noStrike" kern="1200" cap="none" spc="0" normalizeH="0" baseline="0" noProof="0">
                          <a:ln>
                            <a:noFill/>
                          </a:ln>
                          <a:solidFill>
                            <a:prstClr val="black"/>
                          </a:solidFill>
                          <a:effectLst/>
                          <a:uLnTx/>
                          <a:uFillTx/>
                          <a:latin typeface="+mn-lt"/>
                          <a:ea typeface="+mn-ea"/>
                          <a:cs typeface="+mn-cs"/>
                        </a:rPr>
                        <a:t>
 Von A wie Allgäu bis Z wie Zwickau - wir senden dir deine Post an jeden Ort nach! Jetzt den Nachsendeservice online beauftragen und an deinem neuen Wunschort keinen Brief verpassen. 👉  https://shop.deutschepost.de/shop/nachsenden-lagern/nachsendeservice.jsp?tid=ff_wl_nsa&amp;cid=c_shop_AW-786_549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P&amp;P_Briefempfang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https://quintly-image-storage.s3.amazonaws.com/8f0f2697bb2f603756aa6502bf39e91d/86d4e0fcd2d46a08a9c3a4bbc1ca0bf7.jpg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0.058401468379776 %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extLst>
                  <a:ext uri="{0D108BD9-81ED-4DB2-BD59-A6C34878D82A}">
                    <a16:rowId xmlns:a16="http://schemas.microsoft.com/office/drawing/2014/main" val="698994766"/>
                  </a:ext>
                </a:extLst>
              </a:tr>
            </a:tbl>
          </a:graphicData>
        </a:graphic>
      </p:graphicFrame>
      <p:sp>
        <p:nvSpPr>
          <p:cNvPr id="4" name="Text Placeholder 3">
            <a:extLst>
              <a:ext uri="{FF2B5EF4-FFF2-40B4-BE49-F238E27FC236}">
                <a16:creationId xmlns:a16="http://schemas.microsoft.com/office/drawing/2014/main" id="{F69BF1E0-D2E4-45CE-B2CB-116095CFF538}"/>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2069540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BB824-D93E-485E-9B6E-B4F5A801DD42}"/>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- 13 of 19</a:t>
            </a:r>
          </a:p>
        </p:txBody>
      </p:sp>
      <p:graphicFrame>
        <p:nvGraphicFramePr>
          <p:cNvPr id="5" name="Table Placeholder 4">
            <a:extLst>
              <a:ext uri="{FF2B5EF4-FFF2-40B4-BE49-F238E27FC236}">
                <a16:creationId xmlns:a16="http://schemas.microsoft.com/office/drawing/2014/main" id="{6CD3F8C9-1297-4451-B3ED-E7220A82197E}"/>
              </a:ext>
            </a:extLst>
          </p:cNvPr>
          <p:cNvGraphicFramePr>
            <a:graphicFrameLocks noGrp="1"/>
          </p:cNvGraphicFramePr>
          <p:nvPr>
            <p:ph type="tbl" sz="quarter" idx="13"/>
            <p:extLst>
              <p:ext uri="{D42A27DB-BD31-4B8C-83A1-F6EECF244321}">
                <p14:modId xmlns:p14="http://schemas.microsoft.com/office/powerpoint/2010/main" val="1901959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32338764"/>
                    </a:ext>
                  </a:extLst>
                </a:gridCol>
                <a:gridCol w="740664">
                  <a:extLst>
                    <a:ext uri="{9D8B030D-6E8A-4147-A177-3AD203B41FA5}">
                      <a16:colId xmlns:a16="http://schemas.microsoft.com/office/drawing/2014/main" val="3712632432"/>
                    </a:ext>
                  </a:extLst>
                </a:gridCol>
                <a:gridCol w="740664">
                  <a:extLst>
                    <a:ext uri="{9D8B030D-6E8A-4147-A177-3AD203B41FA5}">
                      <a16:colId xmlns:a16="http://schemas.microsoft.com/office/drawing/2014/main" val="1324170966"/>
                    </a:ext>
                  </a:extLst>
                </a:gridCol>
                <a:gridCol w="329184">
                  <a:extLst>
                    <a:ext uri="{9D8B030D-6E8A-4147-A177-3AD203B41FA5}">
                      <a16:colId xmlns:a16="http://schemas.microsoft.com/office/drawing/2014/main" val="4015886130"/>
                    </a:ext>
                  </a:extLst>
                </a:gridCol>
                <a:gridCol w="329184">
                  <a:extLst>
                    <a:ext uri="{9D8B030D-6E8A-4147-A177-3AD203B41FA5}">
                      <a16:colId xmlns:a16="http://schemas.microsoft.com/office/drawing/2014/main" val="2249293539"/>
                    </a:ext>
                  </a:extLst>
                </a:gridCol>
                <a:gridCol w="329184">
                  <a:extLst>
                    <a:ext uri="{9D8B030D-6E8A-4147-A177-3AD203B41FA5}">
                      <a16:colId xmlns:a16="http://schemas.microsoft.com/office/drawing/2014/main" val="442808694"/>
                    </a:ext>
                  </a:extLst>
                </a:gridCol>
                <a:gridCol w="329184">
                  <a:extLst>
                    <a:ext uri="{9D8B030D-6E8A-4147-A177-3AD203B41FA5}">
                      <a16:colId xmlns:a16="http://schemas.microsoft.com/office/drawing/2014/main" val="3486476616"/>
                    </a:ext>
                  </a:extLst>
                </a:gridCol>
                <a:gridCol w="329184">
                  <a:extLst>
                    <a:ext uri="{9D8B030D-6E8A-4147-A177-3AD203B41FA5}">
                      <a16:colId xmlns:a16="http://schemas.microsoft.com/office/drawing/2014/main" val="2793237092"/>
                    </a:ext>
                  </a:extLst>
                </a:gridCol>
                <a:gridCol w="329184">
                  <a:extLst>
                    <a:ext uri="{9D8B030D-6E8A-4147-A177-3AD203B41FA5}">
                      <a16:colId xmlns:a16="http://schemas.microsoft.com/office/drawing/2014/main" val="3559054152"/>
                    </a:ext>
                  </a:extLst>
                </a:gridCol>
                <a:gridCol w="329184">
                  <a:extLst>
                    <a:ext uri="{9D8B030D-6E8A-4147-A177-3AD203B41FA5}">
                      <a16:colId xmlns:a16="http://schemas.microsoft.com/office/drawing/2014/main" val="3851882958"/>
                    </a:ext>
                  </a:extLst>
                </a:gridCol>
                <a:gridCol w="329184">
                  <a:extLst>
                    <a:ext uri="{9D8B030D-6E8A-4147-A177-3AD203B41FA5}">
                      <a16:colId xmlns:a16="http://schemas.microsoft.com/office/drawing/2014/main" val="3086849104"/>
                    </a:ext>
                  </a:extLst>
                </a:gridCol>
                <a:gridCol w="329184">
                  <a:extLst>
                    <a:ext uri="{9D8B030D-6E8A-4147-A177-3AD203B41FA5}">
                      <a16:colId xmlns:a16="http://schemas.microsoft.com/office/drawing/2014/main" val="2579724144"/>
                    </a:ext>
                  </a:extLst>
                </a:gridCol>
                <a:gridCol w="329184">
                  <a:extLst>
                    <a:ext uri="{9D8B030D-6E8A-4147-A177-3AD203B41FA5}">
                      <a16:colId xmlns:a16="http://schemas.microsoft.com/office/drawing/2014/main" val="1026659569"/>
                    </a:ext>
                  </a:extLst>
                </a:gridCol>
                <a:gridCol w="329184">
                  <a:extLst>
                    <a:ext uri="{9D8B030D-6E8A-4147-A177-3AD203B41FA5}">
                      <a16:colId xmlns:a16="http://schemas.microsoft.com/office/drawing/2014/main" val="997037669"/>
                    </a:ext>
                  </a:extLst>
                </a:gridCol>
                <a:gridCol w="329184">
                  <a:extLst>
                    <a:ext uri="{9D8B030D-6E8A-4147-A177-3AD203B41FA5}">
                      <a16:colId xmlns:a16="http://schemas.microsoft.com/office/drawing/2014/main" val="3141077481"/>
                    </a:ext>
                  </a:extLst>
                </a:gridCol>
                <a:gridCol w="329184">
                  <a:extLst>
                    <a:ext uri="{9D8B030D-6E8A-4147-A177-3AD203B41FA5}">
                      <a16:colId xmlns:a16="http://schemas.microsoft.com/office/drawing/2014/main" val="2475743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4279234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- 2022-07-05 09:00:21</a:t>
                      </a:r>
                      <a:r>
                        <a:rPr kumimoji="0" lang="de-DE" sz="1000" b="0" i="0" u="none" strike="noStrike" kern="1200" cap="none" spc="0" normalizeH="0" baseline="0" noProof="0">
                          <a:ln>
                            <a:noFill/>
                          </a:ln>
                          <a:solidFill>
                            <a:prstClr val="black"/>
                          </a:solidFill>
                          <a:effectLst/>
                          <a:uLnTx/>
                          <a:uFillTx/>
                          <a:latin typeface="+mn-lt"/>
                          <a:ea typeface="+mn-ea"/>
                          <a:cs typeface="+mn-cs"/>
                        </a:rPr>
                        <a:t>
 Die erste Adresse für deine Post: Mit dem Postfach bewahrst du deine Sendungen sicher sowie diskret auf und kannst zeitlich flexibel darauf zugreifen, während deine private Adresse im Hintergrund bleibt. 🏘 Klingt gut? Ist gut! 😎 Mehr Infos und Beauftragung 👉 https://www.deutschepost.de/de/p/postfach.html?cid=c_dp_AW-770_493
#deutschepost #postfach #postfachextra #postfürdeutschland #diepostistda #lifehack #tippdestages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P&amp;P_Briefempfang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https://quintly-image-storage.s3.amazonaws.com/8f0f2697bb2f603756aa6502bf39e91d/0c73664113d2cd6da400c9c69da13e9b.png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0.56433408577878 %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extLst>
                  <a:ext uri="{0D108BD9-81ED-4DB2-BD59-A6C34878D82A}">
                    <a16:rowId xmlns:a16="http://schemas.microsoft.com/office/drawing/2014/main" val="1869548999"/>
                  </a:ext>
                </a:extLst>
              </a:tr>
            </a:tbl>
          </a:graphicData>
        </a:graphic>
      </p:graphicFrame>
      <p:sp>
        <p:nvSpPr>
          <p:cNvPr id="4" name="Text Placeholder 3">
            <a:extLst>
              <a:ext uri="{FF2B5EF4-FFF2-40B4-BE49-F238E27FC236}">
                <a16:creationId xmlns:a16="http://schemas.microsoft.com/office/drawing/2014/main" id="{7D0D78A4-527D-45A4-9966-0E4544E22F6C}"/>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1988169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58664-6DEF-45F0-98A6-56995D8EEC57}"/>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- 14 of 19</a:t>
            </a:r>
          </a:p>
        </p:txBody>
      </p:sp>
      <p:graphicFrame>
        <p:nvGraphicFramePr>
          <p:cNvPr id="5" name="Table Placeholder 4">
            <a:extLst>
              <a:ext uri="{FF2B5EF4-FFF2-40B4-BE49-F238E27FC236}">
                <a16:creationId xmlns:a16="http://schemas.microsoft.com/office/drawing/2014/main" id="{283C0341-DA73-490D-B3AC-B6C728965102}"/>
              </a:ext>
            </a:extLst>
          </p:cNvPr>
          <p:cNvGraphicFramePr>
            <a:graphicFrameLocks noGrp="1"/>
          </p:cNvGraphicFramePr>
          <p:nvPr>
            <p:ph type="tbl" sz="quarter" idx="13"/>
            <p:extLst>
              <p:ext uri="{D42A27DB-BD31-4B8C-83A1-F6EECF244321}">
                <p14:modId xmlns:p14="http://schemas.microsoft.com/office/powerpoint/2010/main" val="979185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704517"/>
                    </a:ext>
                  </a:extLst>
                </a:gridCol>
                <a:gridCol w="740664">
                  <a:extLst>
                    <a:ext uri="{9D8B030D-6E8A-4147-A177-3AD203B41FA5}">
                      <a16:colId xmlns:a16="http://schemas.microsoft.com/office/drawing/2014/main" val="2985055125"/>
                    </a:ext>
                  </a:extLst>
                </a:gridCol>
                <a:gridCol w="740664">
                  <a:extLst>
                    <a:ext uri="{9D8B030D-6E8A-4147-A177-3AD203B41FA5}">
                      <a16:colId xmlns:a16="http://schemas.microsoft.com/office/drawing/2014/main" val="1732688995"/>
                    </a:ext>
                  </a:extLst>
                </a:gridCol>
                <a:gridCol w="329184">
                  <a:extLst>
                    <a:ext uri="{9D8B030D-6E8A-4147-A177-3AD203B41FA5}">
                      <a16:colId xmlns:a16="http://schemas.microsoft.com/office/drawing/2014/main" val="1870071896"/>
                    </a:ext>
                  </a:extLst>
                </a:gridCol>
                <a:gridCol w="329184">
                  <a:extLst>
                    <a:ext uri="{9D8B030D-6E8A-4147-A177-3AD203B41FA5}">
                      <a16:colId xmlns:a16="http://schemas.microsoft.com/office/drawing/2014/main" val="1739236607"/>
                    </a:ext>
                  </a:extLst>
                </a:gridCol>
                <a:gridCol w="329184">
                  <a:extLst>
                    <a:ext uri="{9D8B030D-6E8A-4147-A177-3AD203B41FA5}">
                      <a16:colId xmlns:a16="http://schemas.microsoft.com/office/drawing/2014/main" val="1193980213"/>
                    </a:ext>
                  </a:extLst>
                </a:gridCol>
                <a:gridCol w="329184">
                  <a:extLst>
                    <a:ext uri="{9D8B030D-6E8A-4147-A177-3AD203B41FA5}">
                      <a16:colId xmlns:a16="http://schemas.microsoft.com/office/drawing/2014/main" val="1087750140"/>
                    </a:ext>
                  </a:extLst>
                </a:gridCol>
                <a:gridCol w="329184">
                  <a:extLst>
                    <a:ext uri="{9D8B030D-6E8A-4147-A177-3AD203B41FA5}">
                      <a16:colId xmlns:a16="http://schemas.microsoft.com/office/drawing/2014/main" val="2516215321"/>
                    </a:ext>
                  </a:extLst>
                </a:gridCol>
                <a:gridCol w="329184">
                  <a:extLst>
                    <a:ext uri="{9D8B030D-6E8A-4147-A177-3AD203B41FA5}">
                      <a16:colId xmlns:a16="http://schemas.microsoft.com/office/drawing/2014/main" val="2150934276"/>
                    </a:ext>
                  </a:extLst>
                </a:gridCol>
                <a:gridCol w="329184">
                  <a:extLst>
                    <a:ext uri="{9D8B030D-6E8A-4147-A177-3AD203B41FA5}">
                      <a16:colId xmlns:a16="http://schemas.microsoft.com/office/drawing/2014/main" val="1894566215"/>
                    </a:ext>
                  </a:extLst>
                </a:gridCol>
                <a:gridCol w="329184">
                  <a:extLst>
                    <a:ext uri="{9D8B030D-6E8A-4147-A177-3AD203B41FA5}">
                      <a16:colId xmlns:a16="http://schemas.microsoft.com/office/drawing/2014/main" val="225720543"/>
                    </a:ext>
                  </a:extLst>
                </a:gridCol>
                <a:gridCol w="329184">
                  <a:extLst>
                    <a:ext uri="{9D8B030D-6E8A-4147-A177-3AD203B41FA5}">
                      <a16:colId xmlns:a16="http://schemas.microsoft.com/office/drawing/2014/main" val="1347709820"/>
                    </a:ext>
                  </a:extLst>
                </a:gridCol>
                <a:gridCol w="329184">
                  <a:extLst>
                    <a:ext uri="{9D8B030D-6E8A-4147-A177-3AD203B41FA5}">
                      <a16:colId xmlns:a16="http://schemas.microsoft.com/office/drawing/2014/main" val="2036319408"/>
                    </a:ext>
                  </a:extLst>
                </a:gridCol>
                <a:gridCol w="329184">
                  <a:extLst>
                    <a:ext uri="{9D8B030D-6E8A-4147-A177-3AD203B41FA5}">
                      <a16:colId xmlns:a16="http://schemas.microsoft.com/office/drawing/2014/main" val="931079891"/>
                    </a:ext>
                  </a:extLst>
                </a:gridCol>
                <a:gridCol w="329184">
                  <a:extLst>
                    <a:ext uri="{9D8B030D-6E8A-4147-A177-3AD203B41FA5}">
                      <a16:colId xmlns:a16="http://schemas.microsoft.com/office/drawing/2014/main" val="286465167"/>
                    </a:ext>
                  </a:extLst>
                </a:gridCol>
                <a:gridCol w="329184">
                  <a:extLst>
                    <a:ext uri="{9D8B030D-6E8A-4147-A177-3AD203B41FA5}">
                      <a16:colId xmlns:a16="http://schemas.microsoft.com/office/drawing/2014/main" val="3099874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69392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- 2022-08-05 10:00:13</a:t>
                      </a:r>
                      <a:r>
                        <a:rPr kumimoji="0" lang="de-DE" sz="1000" b="0" i="0" u="none" strike="noStrike" kern="1200" cap="none" spc="0" normalizeH="0" baseline="0" noProof="0">
                          <a:ln>
                            <a:noFill/>
                          </a:ln>
                          <a:solidFill>
                            <a:prstClr val="black"/>
                          </a:solidFill>
                          <a:effectLst/>
                          <a:uLnTx/>
                          <a:uFillTx/>
                          <a:latin typeface="+mn-lt"/>
                          <a:ea typeface="+mn-ea"/>
                          <a:cs typeface="+mn-cs"/>
                        </a:rPr>
                        <a:t>
 Briefmarken aus dem Untergrund? Unsere Serie "U-Bahn-Stationen" macht das ganz legal möglich! 🚇 Mit der Marke "Heumarkt Köln" schmückst du deine Post übrigens nicht nur mit einer U-Bahn-Station, sondern sogar mit einer Kathedrale! ⛪️ Aufgrund der außergewöhnlichen Architektur des Deckengewölbes wird die Station in der Rheinmetropole nämlich genau so genannt. Und mit Kathedralen kennt man sich dort ja nun wirklich aus. Nächster Stop: Online oder im Shop! Jetzt zugreifen 👉 https://shop.deutschepost.de/heumarkt-koeln-briefmarke-zu-0-85-eur-10er-bogen?cid=c_shop_AW-799_613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P&amp;P_Philatelie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https://quintly-image-storage.s3.amazonaws.com/8f0f2697bb2f603756aa6502bf39e91d/a2b3b6c3cbb0279cebad562405791dbb.jpg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0.16464293064417 %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extLst>
                  <a:ext uri="{0D108BD9-81ED-4DB2-BD59-A6C34878D82A}">
                    <a16:rowId xmlns:a16="http://schemas.microsoft.com/office/drawing/2014/main" val="3034089742"/>
                  </a:ext>
                </a:extLst>
              </a:tr>
            </a:tbl>
          </a:graphicData>
        </a:graphic>
      </p:graphicFrame>
      <p:sp>
        <p:nvSpPr>
          <p:cNvPr id="4" name="Text Placeholder 3">
            <a:extLst>
              <a:ext uri="{FF2B5EF4-FFF2-40B4-BE49-F238E27FC236}">
                <a16:creationId xmlns:a16="http://schemas.microsoft.com/office/drawing/2014/main" id="{A257C9BD-E366-4F4C-A6EB-3C94E5DC3DDC}"/>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3475404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6132-4BAC-4A7D-B750-06E77BAB0CF4}"/>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- 15 of 19</a:t>
            </a:r>
          </a:p>
        </p:txBody>
      </p:sp>
      <p:graphicFrame>
        <p:nvGraphicFramePr>
          <p:cNvPr id="5" name="Table Placeholder 4">
            <a:extLst>
              <a:ext uri="{FF2B5EF4-FFF2-40B4-BE49-F238E27FC236}">
                <a16:creationId xmlns:a16="http://schemas.microsoft.com/office/drawing/2014/main" id="{BC3AEBD4-DB06-4B05-9812-941FFFDD89F8}"/>
              </a:ext>
            </a:extLst>
          </p:cNvPr>
          <p:cNvGraphicFramePr>
            <a:graphicFrameLocks noGrp="1"/>
          </p:cNvGraphicFramePr>
          <p:nvPr>
            <p:ph type="tbl" sz="quarter" idx="13"/>
            <p:extLst>
              <p:ext uri="{D42A27DB-BD31-4B8C-83A1-F6EECF244321}">
                <p14:modId xmlns:p14="http://schemas.microsoft.com/office/powerpoint/2010/main" val="1015616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69961885"/>
                    </a:ext>
                  </a:extLst>
                </a:gridCol>
                <a:gridCol w="740664">
                  <a:extLst>
                    <a:ext uri="{9D8B030D-6E8A-4147-A177-3AD203B41FA5}">
                      <a16:colId xmlns:a16="http://schemas.microsoft.com/office/drawing/2014/main" val="3873513987"/>
                    </a:ext>
                  </a:extLst>
                </a:gridCol>
                <a:gridCol w="740664">
                  <a:extLst>
                    <a:ext uri="{9D8B030D-6E8A-4147-A177-3AD203B41FA5}">
                      <a16:colId xmlns:a16="http://schemas.microsoft.com/office/drawing/2014/main" val="418982049"/>
                    </a:ext>
                  </a:extLst>
                </a:gridCol>
                <a:gridCol w="329184">
                  <a:extLst>
                    <a:ext uri="{9D8B030D-6E8A-4147-A177-3AD203B41FA5}">
                      <a16:colId xmlns:a16="http://schemas.microsoft.com/office/drawing/2014/main" val="3755936647"/>
                    </a:ext>
                  </a:extLst>
                </a:gridCol>
                <a:gridCol w="329184">
                  <a:extLst>
                    <a:ext uri="{9D8B030D-6E8A-4147-A177-3AD203B41FA5}">
                      <a16:colId xmlns:a16="http://schemas.microsoft.com/office/drawing/2014/main" val="130361493"/>
                    </a:ext>
                  </a:extLst>
                </a:gridCol>
                <a:gridCol w="329184">
                  <a:extLst>
                    <a:ext uri="{9D8B030D-6E8A-4147-A177-3AD203B41FA5}">
                      <a16:colId xmlns:a16="http://schemas.microsoft.com/office/drawing/2014/main" val="1327014908"/>
                    </a:ext>
                  </a:extLst>
                </a:gridCol>
                <a:gridCol w="329184">
                  <a:extLst>
                    <a:ext uri="{9D8B030D-6E8A-4147-A177-3AD203B41FA5}">
                      <a16:colId xmlns:a16="http://schemas.microsoft.com/office/drawing/2014/main" val="3509757652"/>
                    </a:ext>
                  </a:extLst>
                </a:gridCol>
                <a:gridCol w="329184">
                  <a:extLst>
                    <a:ext uri="{9D8B030D-6E8A-4147-A177-3AD203B41FA5}">
                      <a16:colId xmlns:a16="http://schemas.microsoft.com/office/drawing/2014/main" val="3977053306"/>
                    </a:ext>
                  </a:extLst>
                </a:gridCol>
                <a:gridCol w="329184">
                  <a:extLst>
                    <a:ext uri="{9D8B030D-6E8A-4147-A177-3AD203B41FA5}">
                      <a16:colId xmlns:a16="http://schemas.microsoft.com/office/drawing/2014/main" val="560500462"/>
                    </a:ext>
                  </a:extLst>
                </a:gridCol>
                <a:gridCol w="329184">
                  <a:extLst>
                    <a:ext uri="{9D8B030D-6E8A-4147-A177-3AD203B41FA5}">
                      <a16:colId xmlns:a16="http://schemas.microsoft.com/office/drawing/2014/main" val="4259223156"/>
                    </a:ext>
                  </a:extLst>
                </a:gridCol>
                <a:gridCol w="329184">
                  <a:extLst>
                    <a:ext uri="{9D8B030D-6E8A-4147-A177-3AD203B41FA5}">
                      <a16:colId xmlns:a16="http://schemas.microsoft.com/office/drawing/2014/main" val="1097070349"/>
                    </a:ext>
                  </a:extLst>
                </a:gridCol>
                <a:gridCol w="329184">
                  <a:extLst>
                    <a:ext uri="{9D8B030D-6E8A-4147-A177-3AD203B41FA5}">
                      <a16:colId xmlns:a16="http://schemas.microsoft.com/office/drawing/2014/main" val="2718034751"/>
                    </a:ext>
                  </a:extLst>
                </a:gridCol>
                <a:gridCol w="329184">
                  <a:extLst>
                    <a:ext uri="{9D8B030D-6E8A-4147-A177-3AD203B41FA5}">
                      <a16:colId xmlns:a16="http://schemas.microsoft.com/office/drawing/2014/main" val="2946393156"/>
                    </a:ext>
                  </a:extLst>
                </a:gridCol>
                <a:gridCol w="329184">
                  <a:extLst>
                    <a:ext uri="{9D8B030D-6E8A-4147-A177-3AD203B41FA5}">
                      <a16:colId xmlns:a16="http://schemas.microsoft.com/office/drawing/2014/main" val="1666142409"/>
                    </a:ext>
                  </a:extLst>
                </a:gridCol>
                <a:gridCol w="329184">
                  <a:extLst>
                    <a:ext uri="{9D8B030D-6E8A-4147-A177-3AD203B41FA5}">
                      <a16:colId xmlns:a16="http://schemas.microsoft.com/office/drawing/2014/main" val="948645470"/>
                    </a:ext>
                  </a:extLst>
                </a:gridCol>
                <a:gridCol w="329184">
                  <a:extLst>
                    <a:ext uri="{9D8B030D-6E8A-4147-A177-3AD203B41FA5}">
                      <a16:colId xmlns:a16="http://schemas.microsoft.com/office/drawing/2014/main" val="3599298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259850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- 2022-08-04 10:00:08</a:t>
                      </a:r>
                      <a:r>
                        <a:rPr kumimoji="0" lang="de-DE" sz="1000" b="0" i="0" u="none" strike="noStrike" kern="1200" cap="none" spc="0" normalizeH="0" baseline="0" noProof="0">
                          <a:ln>
                            <a:noFill/>
                          </a:ln>
                          <a:solidFill>
                            <a:prstClr val="black"/>
                          </a:solidFill>
                          <a:effectLst/>
                          <a:uLnTx/>
                          <a:uFillTx/>
                          <a:latin typeface="+mn-lt"/>
                          <a:ea typeface="+mn-ea"/>
                          <a:cs typeface="+mn-cs"/>
                        </a:rPr>
                        <a:t>
 Grünes Licht für grüne Zustellung: Du möchtest aktiv Emissionen beim Versand deiner Pakete einsparen? Dann ist unser neuer Service Bahntransport genau das Richtige für dich! 
💚 📦 Jetzt einfach kostenlos bei der Online Frankierung dazu buchen und deine Sendungen auf ausgewählten Strecken mit gutem Gewissen auf die Reise schicken. 🚅 #GelbistGrün 
Alle Infos hier 👉 https://www.dhl.de/de/privatkunden/pakete-versenden/deutschlandweit-versenden/bahntransport.html?cid=c_dhl_AW-789_553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 P&amp;P_JürgenVogel, P&amp;P_Nachhaltigkeit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https://quintly-image-storage.s3.amazonaws.com/8f0f2697bb2f603756aa6502bf39e91d/bd72d6687ec99e369558860f814dc211.jpg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0.1134839574951 %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extLst>
                  <a:ext uri="{0D108BD9-81ED-4DB2-BD59-A6C34878D82A}">
                    <a16:rowId xmlns:a16="http://schemas.microsoft.com/office/drawing/2014/main" val="1625976910"/>
                  </a:ext>
                </a:extLst>
              </a:tr>
            </a:tbl>
          </a:graphicData>
        </a:graphic>
      </p:graphicFrame>
      <p:sp>
        <p:nvSpPr>
          <p:cNvPr id="4" name="Text Placeholder 3">
            <a:extLst>
              <a:ext uri="{FF2B5EF4-FFF2-40B4-BE49-F238E27FC236}">
                <a16:creationId xmlns:a16="http://schemas.microsoft.com/office/drawing/2014/main" id="{B8F80FB3-05D4-4F5B-AB7E-EA29011EC86C}"/>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3029913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75DCF-CF5C-44F8-87D1-E52236ADF839}"/>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- 16 of 19</a:t>
            </a:r>
          </a:p>
        </p:txBody>
      </p:sp>
      <p:graphicFrame>
        <p:nvGraphicFramePr>
          <p:cNvPr id="5" name="Table Placeholder 4">
            <a:extLst>
              <a:ext uri="{FF2B5EF4-FFF2-40B4-BE49-F238E27FC236}">
                <a16:creationId xmlns:a16="http://schemas.microsoft.com/office/drawing/2014/main" id="{9BA5693A-ACB4-47F4-BB04-BA4E27AC277D}"/>
              </a:ext>
            </a:extLst>
          </p:cNvPr>
          <p:cNvGraphicFramePr>
            <a:graphicFrameLocks noGrp="1"/>
          </p:cNvGraphicFramePr>
          <p:nvPr>
            <p:ph type="tbl" sz="quarter" idx="13"/>
            <p:extLst>
              <p:ext uri="{D42A27DB-BD31-4B8C-83A1-F6EECF244321}">
                <p14:modId xmlns:p14="http://schemas.microsoft.com/office/powerpoint/2010/main" val="3943123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95188867"/>
                    </a:ext>
                  </a:extLst>
                </a:gridCol>
                <a:gridCol w="740664">
                  <a:extLst>
                    <a:ext uri="{9D8B030D-6E8A-4147-A177-3AD203B41FA5}">
                      <a16:colId xmlns:a16="http://schemas.microsoft.com/office/drawing/2014/main" val="3345800960"/>
                    </a:ext>
                  </a:extLst>
                </a:gridCol>
                <a:gridCol w="740664">
                  <a:extLst>
                    <a:ext uri="{9D8B030D-6E8A-4147-A177-3AD203B41FA5}">
                      <a16:colId xmlns:a16="http://schemas.microsoft.com/office/drawing/2014/main" val="2837443077"/>
                    </a:ext>
                  </a:extLst>
                </a:gridCol>
                <a:gridCol w="329184">
                  <a:extLst>
                    <a:ext uri="{9D8B030D-6E8A-4147-A177-3AD203B41FA5}">
                      <a16:colId xmlns:a16="http://schemas.microsoft.com/office/drawing/2014/main" val="3173267245"/>
                    </a:ext>
                  </a:extLst>
                </a:gridCol>
                <a:gridCol w="329184">
                  <a:extLst>
                    <a:ext uri="{9D8B030D-6E8A-4147-A177-3AD203B41FA5}">
                      <a16:colId xmlns:a16="http://schemas.microsoft.com/office/drawing/2014/main" val="3290750924"/>
                    </a:ext>
                  </a:extLst>
                </a:gridCol>
                <a:gridCol w="329184">
                  <a:extLst>
                    <a:ext uri="{9D8B030D-6E8A-4147-A177-3AD203B41FA5}">
                      <a16:colId xmlns:a16="http://schemas.microsoft.com/office/drawing/2014/main" val="660456065"/>
                    </a:ext>
                  </a:extLst>
                </a:gridCol>
                <a:gridCol w="329184">
                  <a:extLst>
                    <a:ext uri="{9D8B030D-6E8A-4147-A177-3AD203B41FA5}">
                      <a16:colId xmlns:a16="http://schemas.microsoft.com/office/drawing/2014/main" val="854577357"/>
                    </a:ext>
                  </a:extLst>
                </a:gridCol>
                <a:gridCol w="329184">
                  <a:extLst>
                    <a:ext uri="{9D8B030D-6E8A-4147-A177-3AD203B41FA5}">
                      <a16:colId xmlns:a16="http://schemas.microsoft.com/office/drawing/2014/main" val="2509682117"/>
                    </a:ext>
                  </a:extLst>
                </a:gridCol>
                <a:gridCol w="329184">
                  <a:extLst>
                    <a:ext uri="{9D8B030D-6E8A-4147-A177-3AD203B41FA5}">
                      <a16:colId xmlns:a16="http://schemas.microsoft.com/office/drawing/2014/main" val="4263016938"/>
                    </a:ext>
                  </a:extLst>
                </a:gridCol>
                <a:gridCol w="329184">
                  <a:extLst>
                    <a:ext uri="{9D8B030D-6E8A-4147-A177-3AD203B41FA5}">
                      <a16:colId xmlns:a16="http://schemas.microsoft.com/office/drawing/2014/main" val="959668265"/>
                    </a:ext>
                  </a:extLst>
                </a:gridCol>
                <a:gridCol w="329184">
                  <a:extLst>
                    <a:ext uri="{9D8B030D-6E8A-4147-A177-3AD203B41FA5}">
                      <a16:colId xmlns:a16="http://schemas.microsoft.com/office/drawing/2014/main" val="2456118449"/>
                    </a:ext>
                  </a:extLst>
                </a:gridCol>
                <a:gridCol w="329184">
                  <a:extLst>
                    <a:ext uri="{9D8B030D-6E8A-4147-A177-3AD203B41FA5}">
                      <a16:colId xmlns:a16="http://schemas.microsoft.com/office/drawing/2014/main" val="929476177"/>
                    </a:ext>
                  </a:extLst>
                </a:gridCol>
                <a:gridCol w="329184">
                  <a:extLst>
                    <a:ext uri="{9D8B030D-6E8A-4147-A177-3AD203B41FA5}">
                      <a16:colId xmlns:a16="http://schemas.microsoft.com/office/drawing/2014/main" val="1697637859"/>
                    </a:ext>
                  </a:extLst>
                </a:gridCol>
                <a:gridCol w="329184">
                  <a:extLst>
                    <a:ext uri="{9D8B030D-6E8A-4147-A177-3AD203B41FA5}">
                      <a16:colId xmlns:a16="http://schemas.microsoft.com/office/drawing/2014/main" val="1877750776"/>
                    </a:ext>
                  </a:extLst>
                </a:gridCol>
                <a:gridCol w="329184">
                  <a:extLst>
                    <a:ext uri="{9D8B030D-6E8A-4147-A177-3AD203B41FA5}">
                      <a16:colId xmlns:a16="http://schemas.microsoft.com/office/drawing/2014/main" val="4177349247"/>
                    </a:ext>
                  </a:extLst>
                </a:gridCol>
                <a:gridCol w="329184">
                  <a:extLst>
                    <a:ext uri="{9D8B030D-6E8A-4147-A177-3AD203B41FA5}">
                      <a16:colId xmlns:a16="http://schemas.microsoft.com/office/drawing/2014/main" val="1638715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582513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- 2022-08-03 09:11:25</a:t>
                      </a:r>
                      <a:r>
                        <a:rPr kumimoji="0" lang="de-DE" sz="1000" b="0" i="0" u="none" strike="noStrike" kern="1200" cap="none" spc="0" normalizeH="0" baseline="0" noProof="0">
                          <a:ln>
                            <a:noFill/>
                          </a:ln>
                          <a:solidFill>
                            <a:prstClr val="black"/>
                          </a:solidFill>
                          <a:effectLst/>
                          <a:uLnTx/>
                          <a:uFillTx/>
                          <a:latin typeface="+mn-lt"/>
                          <a:ea typeface="+mn-ea"/>
                          <a:cs typeface="+mn-cs"/>
                        </a:rPr>
                        <a:t>
 #Tipp💡☝ Einfach auf dhl.de oder in der App deine Versandmarke auswählen, online bezahlen, E-Mail mit QR-Code erhalten und diese dann bei DHL vorzeigen. An drei verschiedenen Stellen kannst du dann mit dem QR-Code deine DHL Sendung einliefern. Wo?
1. In allen Filialen und Paketshops
2. An allen Packstationen mit einem Bildschirm
3. Bei unseren Zusteller*innen, die deine Pakete auch mitnehmen und alle mit Handscanner und mobilem Drucker ausgestattet sind
Du willst direkt eine Paketmarke online kaufen? Hier geht’s lang 👉 https://www.dhl.de/online-frankierung?cid=c_dhl_AW-781_524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https://quintly-image-storage.s3.amazonaws.com/8f0f2697bb2f603756aa6502bf39e91d/30f602ae5ca4b0da8827ab832d03e8c9.jpg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0.022254367419606 %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extLst>
                  <a:ext uri="{0D108BD9-81ED-4DB2-BD59-A6C34878D82A}">
                    <a16:rowId xmlns:a16="http://schemas.microsoft.com/office/drawing/2014/main" val="590213252"/>
                  </a:ext>
                </a:extLst>
              </a:tr>
            </a:tbl>
          </a:graphicData>
        </a:graphic>
      </p:graphicFrame>
      <p:sp>
        <p:nvSpPr>
          <p:cNvPr id="4" name="Text Placeholder 3">
            <a:extLst>
              <a:ext uri="{FF2B5EF4-FFF2-40B4-BE49-F238E27FC236}">
                <a16:creationId xmlns:a16="http://schemas.microsoft.com/office/drawing/2014/main" id="{BD04D7B9-B098-419C-B56F-7DEC480E2D60}"/>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1771301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3F16-469D-480E-B349-EA1745BA0B7F}"/>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- 17 of 19</a:t>
            </a:r>
          </a:p>
        </p:txBody>
      </p:sp>
      <p:graphicFrame>
        <p:nvGraphicFramePr>
          <p:cNvPr id="5" name="Table Placeholder 4">
            <a:extLst>
              <a:ext uri="{FF2B5EF4-FFF2-40B4-BE49-F238E27FC236}">
                <a16:creationId xmlns:a16="http://schemas.microsoft.com/office/drawing/2014/main" id="{5B88657D-A114-4876-BA52-7C685E606C00}"/>
              </a:ext>
            </a:extLst>
          </p:cNvPr>
          <p:cNvGraphicFramePr>
            <a:graphicFrameLocks noGrp="1"/>
          </p:cNvGraphicFramePr>
          <p:nvPr>
            <p:ph type="tbl" sz="quarter" idx="13"/>
            <p:extLst>
              <p:ext uri="{D42A27DB-BD31-4B8C-83A1-F6EECF244321}">
                <p14:modId xmlns:p14="http://schemas.microsoft.com/office/powerpoint/2010/main" val="3678154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44346117"/>
                    </a:ext>
                  </a:extLst>
                </a:gridCol>
                <a:gridCol w="740664">
                  <a:extLst>
                    <a:ext uri="{9D8B030D-6E8A-4147-A177-3AD203B41FA5}">
                      <a16:colId xmlns:a16="http://schemas.microsoft.com/office/drawing/2014/main" val="3113632999"/>
                    </a:ext>
                  </a:extLst>
                </a:gridCol>
                <a:gridCol w="740664">
                  <a:extLst>
                    <a:ext uri="{9D8B030D-6E8A-4147-A177-3AD203B41FA5}">
                      <a16:colId xmlns:a16="http://schemas.microsoft.com/office/drawing/2014/main" val="1208922515"/>
                    </a:ext>
                  </a:extLst>
                </a:gridCol>
                <a:gridCol w="329184">
                  <a:extLst>
                    <a:ext uri="{9D8B030D-6E8A-4147-A177-3AD203B41FA5}">
                      <a16:colId xmlns:a16="http://schemas.microsoft.com/office/drawing/2014/main" val="3358250153"/>
                    </a:ext>
                  </a:extLst>
                </a:gridCol>
                <a:gridCol w="329184">
                  <a:extLst>
                    <a:ext uri="{9D8B030D-6E8A-4147-A177-3AD203B41FA5}">
                      <a16:colId xmlns:a16="http://schemas.microsoft.com/office/drawing/2014/main" val="2003319652"/>
                    </a:ext>
                  </a:extLst>
                </a:gridCol>
                <a:gridCol w="329184">
                  <a:extLst>
                    <a:ext uri="{9D8B030D-6E8A-4147-A177-3AD203B41FA5}">
                      <a16:colId xmlns:a16="http://schemas.microsoft.com/office/drawing/2014/main" val="1774656471"/>
                    </a:ext>
                  </a:extLst>
                </a:gridCol>
                <a:gridCol w="329184">
                  <a:extLst>
                    <a:ext uri="{9D8B030D-6E8A-4147-A177-3AD203B41FA5}">
                      <a16:colId xmlns:a16="http://schemas.microsoft.com/office/drawing/2014/main" val="2256024925"/>
                    </a:ext>
                  </a:extLst>
                </a:gridCol>
                <a:gridCol w="329184">
                  <a:extLst>
                    <a:ext uri="{9D8B030D-6E8A-4147-A177-3AD203B41FA5}">
                      <a16:colId xmlns:a16="http://schemas.microsoft.com/office/drawing/2014/main" val="3061701984"/>
                    </a:ext>
                  </a:extLst>
                </a:gridCol>
                <a:gridCol w="329184">
                  <a:extLst>
                    <a:ext uri="{9D8B030D-6E8A-4147-A177-3AD203B41FA5}">
                      <a16:colId xmlns:a16="http://schemas.microsoft.com/office/drawing/2014/main" val="414003310"/>
                    </a:ext>
                  </a:extLst>
                </a:gridCol>
                <a:gridCol w="329184">
                  <a:extLst>
                    <a:ext uri="{9D8B030D-6E8A-4147-A177-3AD203B41FA5}">
                      <a16:colId xmlns:a16="http://schemas.microsoft.com/office/drawing/2014/main" val="3523805083"/>
                    </a:ext>
                  </a:extLst>
                </a:gridCol>
                <a:gridCol w="329184">
                  <a:extLst>
                    <a:ext uri="{9D8B030D-6E8A-4147-A177-3AD203B41FA5}">
                      <a16:colId xmlns:a16="http://schemas.microsoft.com/office/drawing/2014/main" val="1872112205"/>
                    </a:ext>
                  </a:extLst>
                </a:gridCol>
                <a:gridCol w="329184">
                  <a:extLst>
                    <a:ext uri="{9D8B030D-6E8A-4147-A177-3AD203B41FA5}">
                      <a16:colId xmlns:a16="http://schemas.microsoft.com/office/drawing/2014/main" val="2708609505"/>
                    </a:ext>
                  </a:extLst>
                </a:gridCol>
                <a:gridCol w="329184">
                  <a:extLst>
                    <a:ext uri="{9D8B030D-6E8A-4147-A177-3AD203B41FA5}">
                      <a16:colId xmlns:a16="http://schemas.microsoft.com/office/drawing/2014/main" val="2502443652"/>
                    </a:ext>
                  </a:extLst>
                </a:gridCol>
                <a:gridCol w="329184">
                  <a:extLst>
                    <a:ext uri="{9D8B030D-6E8A-4147-A177-3AD203B41FA5}">
                      <a16:colId xmlns:a16="http://schemas.microsoft.com/office/drawing/2014/main" val="791943602"/>
                    </a:ext>
                  </a:extLst>
                </a:gridCol>
                <a:gridCol w="329184">
                  <a:extLst>
                    <a:ext uri="{9D8B030D-6E8A-4147-A177-3AD203B41FA5}">
                      <a16:colId xmlns:a16="http://schemas.microsoft.com/office/drawing/2014/main" val="2359117359"/>
                    </a:ext>
                  </a:extLst>
                </a:gridCol>
                <a:gridCol w="329184">
                  <a:extLst>
                    <a:ext uri="{9D8B030D-6E8A-4147-A177-3AD203B41FA5}">
                      <a16:colId xmlns:a16="http://schemas.microsoft.com/office/drawing/2014/main" val="2347899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2648436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- 2022-06-08 11:00:01</a:t>
                      </a:r>
                      <a:r>
                        <a:rPr kumimoji="0" lang="de-DE" sz="1000" b="0" i="0" u="none" strike="noStrike" kern="1200" cap="none" spc="0" normalizeH="0" baseline="0" noProof="0">
                          <a:ln>
                            <a:noFill/>
                          </a:ln>
                          <a:solidFill>
                            <a:prstClr val="black"/>
                          </a:solidFill>
                          <a:effectLst/>
                          <a:uLnTx/>
                          <a:uFillTx/>
                          <a:latin typeface="+mn-lt"/>
                          <a:ea typeface="+mn-ea"/>
                          <a:cs typeface="+mn-cs"/>
                        </a:rPr>
                        <a:t>
 Ihr fragt - wir antworten, heute zum Thema Paketmitnahme. Denn unsere DHL Zusteller:innen stellen nicht nur Sendungen zu, sondern nehmen deine Pakete auch mit, wenn ausreichend Platz im Fahrzeug ist. Dazu solltest du das Paket bereits frankiert haben oder zeige den QR-Code für das Paketlabel vor - dann drucken unsere lieben Kolleg:innen die Frankierung auch für dich aus. So sparst du dir den Weg zur Filiale oder zur Packstation. Yeah!😎 P.S.: Falls du deine Sendung an einem bestimmten Tag abgeholt haben möchtest, musst du die kostenpflichtige Paketabholung buchen.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P&amp;P_Paketversand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https://quintly-image-storage.s3.amazonaws.com/8f0f2697bb2f603756aa6502bf39e91d/e4f847857dff343fc4333dc0257a77a8.jpg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0.16874789065137 %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extLst>
                  <a:ext uri="{0D108BD9-81ED-4DB2-BD59-A6C34878D82A}">
                    <a16:rowId xmlns:a16="http://schemas.microsoft.com/office/drawing/2014/main" val="1981023401"/>
                  </a:ext>
                </a:extLst>
              </a:tr>
            </a:tbl>
          </a:graphicData>
        </a:graphic>
      </p:graphicFrame>
      <p:sp>
        <p:nvSpPr>
          <p:cNvPr id="4" name="Text Placeholder 3">
            <a:extLst>
              <a:ext uri="{FF2B5EF4-FFF2-40B4-BE49-F238E27FC236}">
                <a16:creationId xmlns:a16="http://schemas.microsoft.com/office/drawing/2014/main" id="{FA3F6A89-E764-45E0-B6A9-FC0E2E8F5D17}"/>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3309145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169D6-B53D-415F-9233-D8E14E71E350}"/>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- 18 of 19</a:t>
            </a:r>
          </a:p>
        </p:txBody>
      </p:sp>
      <p:graphicFrame>
        <p:nvGraphicFramePr>
          <p:cNvPr id="5" name="Table Placeholder 4">
            <a:extLst>
              <a:ext uri="{FF2B5EF4-FFF2-40B4-BE49-F238E27FC236}">
                <a16:creationId xmlns:a16="http://schemas.microsoft.com/office/drawing/2014/main" id="{0804FC5D-6066-489F-BF23-CEDA02883E31}"/>
              </a:ext>
            </a:extLst>
          </p:cNvPr>
          <p:cNvGraphicFramePr>
            <a:graphicFrameLocks noGrp="1"/>
          </p:cNvGraphicFramePr>
          <p:nvPr>
            <p:ph type="tbl" sz="quarter" idx="13"/>
            <p:extLst>
              <p:ext uri="{D42A27DB-BD31-4B8C-83A1-F6EECF244321}">
                <p14:modId xmlns:p14="http://schemas.microsoft.com/office/powerpoint/2010/main" val="1514802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27091918"/>
                    </a:ext>
                  </a:extLst>
                </a:gridCol>
                <a:gridCol w="740664">
                  <a:extLst>
                    <a:ext uri="{9D8B030D-6E8A-4147-A177-3AD203B41FA5}">
                      <a16:colId xmlns:a16="http://schemas.microsoft.com/office/drawing/2014/main" val="2557602780"/>
                    </a:ext>
                  </a:extLst>
                </a:gridCol>
                <a:gridCol w="740664">
                  <a:extLst>
                    <a:ext uri="{9D8B030D-6E8A-4147-A177-3AD203B41FA5}">
                      <a16:colId xmlns:a16="http://schemas.microsoft.com/office/drawing/2014/main" val="245556327"/>
                    </a:ext>
                  </a:extLst>
                </a:gridCol>
                <a:gridCol w="329184">
                  <a:extLst>
                    <a:ext uri="{9D8B030D-6E8A-4147-A177-3AD203B41FA5}">
                      <a16:colId xmlns:a16="http://schemas.microsoft.com/office/drawing/2014/main" val="1147091835"/>
                    </a:ext>
                  </a:extLst>
                </a:gridCol>
                <a:gridCol w="329184">
                  <a:extLst>
                    <a:ext uri="{9D8B030D-6E8A-4147-A177-3AD203B41FA5}">
                      <a16:colId xmlns:a16="http://schemas.microsoft.com/office/drawing/2014/main" val="3177593239"/>
                    </a:ext>
                  </a:extLst>
                </a:gridCol>
                <a:gridCol w="329184">
                  <a:extLst>
                    <a:ext uri="{9D8B030D-6E8A-4147-A177-3AD203B41FA5}">
                      <a16:colId xmlns:a16="http://schemas.microsoft.com/office/drawing/2014/main" val="2047162247"/>
                    </a:ext>
                  </a:extLst>
                </a:gridCol>
                <a:gridCol w="329184">
                  <a:extLst>
                    <a:ext uri="{9D8B030D-6E8A-4147-A177-3AD203B41FA5}">
                      <a16:colId xmlns:a16="http://schemas.microsoft.com/office/drawing/2014/main" val="600522167"/>
                    </a:ext>
                  </a:extLst>
                </a:gridCol>
                <a:gridCol w="329184">
                  <a:extLst>
                    <a:ext uri="{9D8B030D-6E8A-4147-A177-3AD203B41FA5}">
                      <a16:colId xmlns:a16="http://schemas.microsoft.com/office/drawing/2014/main" val="1678587790"/>
                    </a:ext>
                  </a:extLst>
                </a:gridCol>
                <a:gridCol w="329184">
                  <a:extLst>
                    <a:ext uri="{9D8B030D-6E8A-4147-A177-3AD203B41FA5}">
                      <a16:colId xmlns:a16="http://schemas.microsoft.com/office/drawing/2014/main" val="539056366"/>
                    </a:ext>
                  </a:extLst>
                </a:gridCol>
                <a:gridCol w="329184">
                  <a:extLst>
                    <a:ext uri="{9D8B030D-6E8A-4147-A177-3AD203B41FA5}">
                      <a16:colId xmlns:a16="http://schemas.microsoft.com/office/drawing/2014/main" val="1962861637"/>
                    </a:ext>
                  </a:extLst>
                </a:gridCol>
                <a:gridCol w="329184">
                  <a:extLst>
                    <a:ext uri="{9D8B030D-6E8A-4147-A177-3AD203B41FA5}">
                      <a16:colId xmlns:a16="http://schemas.microsoft.com/office/drawing/2014/main" val="4042354632"/>
                    </a:ext>
                  </a:extLst>
                </a:gridCol>
                <a:gridCol w="329184">
                  <a:extLst>
                    <a:ext uri="{9D8B030D-6E8A-4147-A177-3AD203B41FA5}">
                      <a16:colId xmlns:a16="http://schemas.microsoft.com/office/drawing/2014/main" val="3385597926"/>
                    </a:ext>
                  </a:extLst>
                </a:gridCol>
                <a:gridCol w="329184">
                  <a:extLst>
                    <a:ext uri="{9D8B030D-6E8A-4147-A177-3AD203B41FA5}">
                      <a16:colId xmlns:a16="http://schemas.microsoft.com/office/drawing/2014/main" val="1917664790"/>
                    </a:ext>
                  </a:extLst>
                </a:gridCol>
                <a:gridCol w="329184">
                  <a:extLst>
                    <a:ext uri="{9D8B030D-6E8A-4147-A177-3AD203B41FA5}">
                      <a16:colId xmlns:a16="http://schemas.microsoft.com/office/drawing/2014/main" val="2802752582"/>
                    </a:ext>
                  </a:extLst>
                </a:gridCol>
                <a:gridCol w="329184">
                  <a:extLst>
                    <a:ext uri="{9D8B030D-6E8A-4147-A177-3AD203B41FA5}">
                      <a16:colId xmlns:a16="http://schemas.microsoft.com/office/drawing/2014/main" val="4279538967"/>
                    </a:ext>
                  </a:extLst>
                </a:gridCol>
                <a:gridCol w="329184">
                  <a:extLst>
                    <a:ext uri="{9D8B030D-6E8A-4147-A177-3AD203B41FA5}">
                      <a16:colId xmlns:a16="http://schemas.microsoft.com/office/drawing/2014/main" val="3001185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1155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- 2022-07-14 10:00:06</a:t>
                      </a:r>
                      <a:r>
                        <a:rPr kumimoji="0" lang="de-DE" sz="1000" b="0" i="0" u="none" strike="noStrike" kern="1200" cap="none" spc="0" normalizeH="0" baseline="0" noProof="0">
                          <a:ln>
                            <a:noFill/>
                          </a:ln>
                          <a:solidFill>
                            <a:prstClr val="black"/>
                          </a:solidFill>
                          <a:effectLst/>
                          <a:uLnTx/>
                          <a:uFillTx/>
                          <a:latin typeface="+mn-lt"/>
                          <a:ea typeface="+mn-ea"/>
                          <a:cs typeface="+mn-cs"/>
                        </a:rPr>
                        <a:t>
 💌 Hier ist sie, die lang ersehnte Deutschland-Briefmarke, mit dem Motiv des 7-jährigen Niklas, der sich bei unserem Malwettbewerb "Kinder malen eine Briefmarke" im vergangenen Jahr gegen 6.000 andere Teilnehmer:innen durchsetzen konnte. 🎨 Er erklärte damals sein Bild so: „Ich gehe in eine Umweltgruppe und wir säen und pflanzen Blumen für die Insekten.“ 🐝 🌸 Eine tolle Idee, die zu Recht gewonnen hat, finden wir! 💛 Du auch? Dann hol dir jetzt die Marke - im Shop oder online 👉
https://shop.deutschepost.de/briefversand/briefmarken/neuerscheinungen?cid=c_shop_AW-714_374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P&amp;P_Philatelie, P&amp;P_Nachhaltigkeit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https://quintly-image-storage.s3.amazonaws.com/8f0f2697bb2f603756aa6502bf39e91d/75dec8d3ee6485d8d28204ce875d92cf.jpg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0.010143016533117 %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extLst>
                  <a:ext uri="{0D108BD9-81ED-4DB2-BD59-A6C34878D82A}">
                    <a16:rowId xmlns:a16="http://schemas.microsoft.com/office/drawing/2014/main" val="470133611"/>
                  </a:ext>
                </a:extLst>
              </a:tr>
            </a:tbl>
          </a:graphicData>
        </a:graphic>
      </p:graphicFrame>
      <p:sp>
        <p:nvSpPr>
          <p:cNvPr id="4" name="Text Placeholder 3">
            <a:extLst>
              <a:ext uri="{FF2B5EF4-FFF2-40B4-BE49-F238E27FC236}">
                <a16:creationId xmlns:a16="http://schemas.microsoft.com/office/drawing/2014/main" id="{9938BB73-754F-469F-A44C-F050BE9BEFDA}"/>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1951930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36670-172F-44F8-9B55-039C184635C6}"/>
              </a:ext>
            </a:extLst>
          </p:cNvPr>
          <p:cNvSpPr>
            <a:spLocks noGrp="1"/>
          </p:cNvSpPr>
          <p:nvPr>
            <p:ph type="title"/>
          </p:nvPr>
        </p:nvSpPr>
        <p:spPr/>
        <p:txBody>
          <a:bodyPr>
            <a:normAutofit fontScale="90000"/>
          </a:bodyPr>
          <a:lstStyle/>
          <a:p>
            <a:r>
              <a:rPr lang="en-US"/>
              <a:t>Facebook Benchmark: Reach: 23,5k / E-Rate 3,84 % / VideoViews: 3,4k / Link-Klicks: 33 / Shares: 6 / Impressions: 24,1k / E.U.: 920 / Ebi: 1,65 % / | DHL Paket - 19 of 19</a:t>
            </a:r>
          </a:p>
        </p:txBody>
      </p:sp>
      <p:graphicFrame>
        <p:nvGraphicFramePr>
          <p:cNvPr id="5" name="Table Placeholder 4">
            <a:extLst>
              <a:ext uri="{FF2B5EF4-FFF2-40B4-BE49-F238E27FC236}">
                <a16:creationId xmlns:a16="http://schemas.microsoft.com/office/drawing/2014/main" id="{CDB2D662-D713-4879-BDE3-AF51974EFEA2}"/>
              </a:ext>
            </a:extLst>
          </p:cNvPr>
          <p:cNvGraphicFramePr>
            <a:graphicFrameLocks noGrp="1"/>
          </p:cNvGraphicFramePr>
          <p:nvPr>
            <p:ph type="tbl" sz="quarter" idx="13"/>
            <p:extLst>
              <p:ext uri="{D42A27DB-BD31-4B8C-83A1-F6EECF244321}">
                <p14:modId xmlns:p14="http://schemas.microsoft.com/office/powerpoint/2010/main" val="2544681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7186348"/>
                    </a:ext>
                  </a:extLst>
                </a:gridCol>
                <a:gridCol w="740664">
                  <a:extLst>
                    <a:ext uri="{9D8B030D-6E8A-4147-A177-3AD203B41FA5}">
                      <a16:colId xmlns:a16="http://schemas.microsoft.com/office/drawing/2014/main" val="3122651258"/>
                    </a:ext>
                  </a:extLst>
                </a:gridCol>
                <a:gridCol w="740664">
                  <a:extLst>
                    <a:ext uri="{9D8B030D-6E8A-4147-A177-3AD203B41FA5}">
                      <a16:colId xmlns:a16="http://schemas.microsoft.com/office/drawing/2014/main" val="2561556608"/>
                    </a:ext>
                  </a:extLst>
                </a:gridCol>
                <a:gridCol w="329184">
                  <a:extLst>
                    <a:ext uri="{9D8B030D-6E8A-4147-A177-3AD203B41FA5}">
                      <a16:colId xmlns:a16="http://schemas.microsoft.com/office/drawing/2014/main" val="4165583089"/>
                    </a:ext>
                  </a:extLst>
                </a:gridCol>
                <a:gridCol w="329184">
                  <a:extLst>
                    <a:ext uri="{9D8B030D-6E8A-4147-A177-3AD203B41FA5}">
                      <a16:colId xmlns:a16="http://schemas.microsoft.com/office/drawing/2014/main" val="2481702346"/>
                    </a:ext>
                  </a:extLst>
                </a:gridCol>
                <a:gridCol w="329184">
                  <a:extLst>
                    <a:ext uri="{9D8B030D-6E8A-4147-A177-3AD203B41FA5}">
                      <a16:colId xmlns:a16="http://schemas.microsoft.com/office/drawing/2014/main" val="858464652"/>
                    </a:ext>
                  </a:extLst>
                </a:gridCol>
                <a:gridCol w="329184">
                  <a:extLst>
                    <a:ext uri="{9D8B030D-6E8A-4147-A177-3AD203B41FA5}">
                      <a16:colId xmlns:a16="http://schemas.microsoft.com/office/drawing/2014/main" val="1474080417"/>
                    </a:ext>
                  </a:extLst>
                </a:gridCol>
                <a:gridCol w="329184">
                  <a:extLst>
                    <a:ext uri="{9D8B030D-6E8A-4147-A177-3AD203B41FA5}">
                      <a16:colId xmlns:a16="http://schemas.microsoft.com/office/drawing/2014/main" val="1297373152"/>
                    </a:ext>
                  </a:extLst>
                </a:gridCol>
                <a:gridCol w="329184">
                  <a:extLst>
                    <a:ext uri="{9D8B030D-6E8A-4147-A177-3AD203B41FA5}">
                      <a16:colId xmlns:a16="http://schemas.microsoft.com/office/drawing/2014/main" val="4064237167"/>
                    </a:ext>
                  </a:extLst>
                </a:gridCol>
                <a:gridCol w="329184">
                  <a:extLst>
                    <a:ext uri="{9D8B030D-6E8A-4147-A177-3AD203B41FA5}">
                      <a16:colId xmlns:a16="http://schemas.microsoft.com/office/drawing/2014/main" val="3049818968"/>
                    </a:ext>
                  </a:extLst>
                </a:gridCol>
                <a:gridCol w="329184">
                  <a:extLst>
                    <a:ext uri="{9D8B030D-6E8A-4147-A177-3AD203B41FA5}">
                      <a16:colId xmlns:a16="http://schemas.microsoft.com/office/drawing/2014/main" val="1739738904"/>
                    </a:ext>
                  </a:extLst>
                </a:gridCol>
                <a:gridCol w="329184">
                  <a:extLst>
                    <a:ext uri="{9D8B030D-6E8A-4147-A177-3AD203B41FA5}">
                      <a16:colId xmlns:a16="http://schemas.microsoft.com/office/drawing/2014/main" val="470458983"/>
                    </a:ext>
                  </a:extLst>
                </a:gridCol>
                <a:gridCol w="329184">
                  <a:extLst>
                    <a:ext uri="{9D8B030D-6E8A-4147-A177-3AD203B41FA5}">
                      <a16:colId xmlns:a16="http://schemas.microsoft.com/office/drawing/2014/main" val="3685246150"/>
                    </a:ext>
                  </a:extLst>
                </a:gridCol>
                <a:gridCol w="329184">
                  <a:extLst>
                    <a:ext uri="{9D8B030D-6E8A-4147-A177-3AD203B41FA5}">
                      <a16:colId xmlns:a16="http://schemas.microsoft.com/office/drawing/2014/main" val="3163415527"/>
                    </a:ext>
                  </a:extLst>
                </a:gridCol>
                <a:gridCol w="329184">
                  <a:extLst>
                    <a:ext uri="{9D8B030D-6E8A-4147-A177-3AD203B41FA5}">
                      <a16:colId xmlns:a16="http://schemas.microsoft.com/office/drawing/2014/main" val="4006094510"/>
                    </a:ext>
                  </a:extLst>
                </a:gridCol>
                <a:gridCol w="329184">
                  <a:extLst>
                    <a:ext uri="{9D8B030D-6E8A-4147-A177-3AD203B41FA5}">
                      <a16:colId xmlns:a16="http://schemas.microsoft.com/office/drawing/2014/main" val="4217639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2796052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Paket - 2022-07-28 10:00:08</a:t>
                      </a:r>
                      <a:r>
                        <a:rPr kumimoji="0" lang="de-DE" sz="1000" b="0" i="0" u="none" strike="noStrike" kern="1200" cap="none" spc="0" normalizeH="0" baseline="0" noProof="0">
                          <a:ln>
                            <a:noFill/>
                          </a:ln>
                          <a:solidFill>
                            <a:prstClr val="black"/>
                          </a:solidFill>
                          <a:effectLst/>
                          <a:uLnTx/>
                          <a:uFillTx/>
                          <a:latin typeface="+mn-lt"/>
                          <a:ea typeface="+mn-ea"/>
                          <a:cs typeface="+mn-cs"/>
                        </a:rPr>
                        <a:t>
 Ganz entspannt am Strand: Mit unserem Lagerservice wird deine Post während deines Urlaubs eingelagert und du musst dich nicht darum sorgen, ob dein Briefkasten überquillt. Für mehr Entspannung und ein gutes Gefühl!
👉 https://shop.deutschepost.de/shop/nachsenden-lagern/lagerservice.jsp?tid=ff_wl_lsa&amp;cid=c_shop_AW-786_550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P&amp;P_Briefempfang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https://quintly-image-storage.s3.amazonaws.com/8f0f2697bb2f603756aa6502bf39e91d/11bc7e6b36dc58d39466a97206405228.jpg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0.24193548387097 %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364005270"/>
                  </a:ext>
                </a:extLst>
              </a:tr>
            </a:tbl>
          </a:graphicData>
        </a:graphic>
      </p:graphicFrame>
      <p:sp>
        <p:nvSpPr>
          <p:cNvPr id="4" name="Text Placeholder 3">
            <a:extLst>
              <a:ext uri="{FF2B5EF4-FFF2-40B4-BE49-F238E27FC236}">
                <a16:creationId xmlns:a16="http://schemas.microsoft.com/office/drawing/2014/main" id="{B47BEA35-3549-4D5F-AE4B-D5E4A85BB008}"/>
              </a:ext>
            </a:extLst>
          </p:cNvPr>
          <p:cNvSpPr>
            <a:spLocks noGrp="1"/>
          </p:cNvSpPr>
          <p:nvPr>
            <p:ph type="body" sz="quarter" idx="14"/>
          </p:nvPr>
        </p:nvSpPr>
        <p:spPr/>
        <p:txBody>
          <a:bodyPr/>
          <a:lstStyle/>
          <a:p>
            <a:r>
              <a:rPr lang="en-US"/>
              <a:t>05/01/2022 - 08/09/2022</a:t>
            </a:r>
          </a:p>
        </p:txBody>
      </p:sp>
    </p:spTree>
    <p:extLst>
      <p:ext uri="{BB962C8B-B14F-4D97-AF65-F5344CB8AC3E}">
        <p14:creationId xmlns:p14="http://schemas.microsoft.com/office/powerpoint/2010/main" val="10920797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2210</Words>
  <Application>Microsoft Office PowerPoint</Application>
  <PresentationFormat>On-screen Show (4:3)</PresentationFormat>
  <Paragraphs>630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Facebook Benchmark: Reach: 23,5k / E-Rate 3,84 % / VideoViews: 3,4k / Link-Klicks: 33 / Shares: 6 / Impressions: 24,1k / E.U.: 920 / Ebi: 1,65 % / | DHL Paket - 1 of 19</vt:lpstr>
      <vt:lpstr>Facebook Benchmark: Reach: 23,5k / E-Rate 3,84 % / VideoViews: 3,4k / Link-Klicks: 33 / Shares: 6 / Impressions: 24,1k / E.U.: 920 / Ebi: 1,65 % / | DHL Paket - 2 of 19</vt:lpstr>
      <vt:lpstr>Facebook Benchmark: Reach: 23,5k / E-Rate 3,84 % / VideoViews: 3,4k / Link-Klicks: 33 / Shares: 6 / Impressions: 24,1k / E.U.: 920 / Ebi: 1,65 % / | DHL Paket - 3 of 19</vt:lpstr>
      <vt:lpstr>Facebook Benchmark: Reach: 23,5k / E-Rate 3,84 % / VideoViews: 3,4k / Link-Klicks: 33 / Shares: 6 / Impressions: 24,1k / E.U.: 920 / Ebi: 1,65 % / | DHL Paket - 4 of 19</vt:lpstr>
      <vt:lpstr>Facebook Benchmark: Reach: 23,5k / E-Rate 3,84 % / VideoViews: 3,4k / Link-Klicks: 33 / Shares: 6 / Impressions: 24,1k / E.U.: 920 / Ebi: 1,65 % / | DHL Paket - 5 of 19</vt:lpstr>
      <vt:lpstr>Facebook Benchmark: Reach: 23,5k / E-Rate 3,84 % / VideoViews: 3,4k / Link-Klicks: 33 / Shares: 6 / Impressions: 24,1k / E.U.: 920 / Ebi: 1,65 % / | DHL Paket - 6 of 19</vt:lpstr>
      <vt:lpstr>Facebook Benchmark: Reach: 23,5k / E-Rate 3,84 % / VideoViews: 3,4k / Link-Klicks: 33 / Shares: 6 / Impressions: 24,1k / E.U.: 920 / Ebi: 1,65 % / | DHL Paket - 7 of 19</vt:lpstr>
      <vt:lpstr>Facebook Benchmark: Reach: 23,5k / E-Rate 3,84 % / VideoViews: 3,4k / Link-Klicks: 33 / Shares: 6 / Impressions: 24,1k / E.U.: 920 / Ebi: 1,65 % / | DHL Paket - 8 of 19</vt:lpstr>
      <vt:lpstr>Facebook Benchmark: Reach: 23,5k / E-Rate 3,84 % / VideoViews: 3,4k / Link-Klicks: 33 / Shares: 6 / Impressions: 24,1k / E.U.: 920 / Ebi: 1,65 % / | DHL Paket - 9 of 19</vt:lpstr>
      <vt:lpstr>Facebook Benchmark: Reach: 23,5k / E-Rate 3,84 % / VideoViews: 3,4k / Link-Klicks: 33 / Shares: 6 / Impressions: 24,1k / E.U.: 920 / Ebi: 1,65 % / | DHL Paket - 10 of 19</vt:lpstr>
      <vt:lpstr>Facebook Benchmark: Reach: 23,5k / E-Rate 3,84 % / VideoViews: 3,4k / Link-Klicks: 33 / Shares: 6 / Impressions: 24,1k / E.U.: 920 / Ebi: 1,65 % / | DHL Paket - 11 of 19</vt:lpstr>
      <vt:lpstr>Facebook Benchmark: Reach: 23,5k / E-Rate 3,84 % / VideoViews: 3,4k / Link-Klicks: 33 / Shares: 6 / Impressions: 24,1k / E.U.: 920 / Ebi: 1,65 % / | DHL Paket - 12 of 19</vt:lpstr>
      <vt:lpstr>Facebook Benchmark: Reach: 23,5k / E-Rate 3,84 % / VideoViews: 3,4k / Link-Klicks: 33 / Shares: 6 / Impressions: 24,1k / E.U.: 920 / Ebi: 1,65 % / | DHL Paket - 13 of 19</vt:lpstr>
      <vt:lpstr>Facebook Benchmark: Reach: 23,5k / E-Rate 3,84 % / VideoViews: 3,4k / Link-Klicks: 33 / Shares: 6 / Impressions: 24,1k / E.U.: 920 / Ebi: 1,65 % / | DHL Paket - 14 of 19</vt:lpstr>
      <vt:lpstr>Facebook Benchmark: Reach: 23,5k / E-Rate 3,84 % / VideoViews: 3,4k / Link-Klicks: 33 / Shares: 6 / Impressions: 24,1k / E.U.: 920 / Ebi: 1,65 % / | DHL Paket - 15 of 19</vt:lpstr>
      <vt:lpstr>Facebook Benchmark: Reach: 23,5k / E-Rate 3,84 % / VideoViews: 3,4k / Link-Klicks: 33 / Shares: 6 / Impressions: 24,1k / E.U.: 920 / Ebi: 1,65 % / | DHL Paket - 16 of 19</vt:lpstr>
      <vt:lpstr>Facebook Benchmark: Reach: 23,5k / E-Rate 3,84 % / VideoViews: 3,4k / Link-Klicks: 33 / Shares: 6 / Impressions: 24,1k / E.U.: 920 / Ebi: 1,65 % / | DHL Paket - 17 of 19</vt:lpstr>
      <vt:lpstr>Facebook Benchmark: Reach: 23,5k / E-Rate 3,84 % / VideoViews: 3,4k / Link-Klicks: 33 / Shares: 6 / Impressions: 24,1k / E.U.: 920 / Ebi: 1,65 % / | DHL Paket - 18 of 19</vt:lpstr>
      <vt:lpstr>Facebook Benchmark: Reach: 23,5k / E-Rate 3,84 % / VideoViews: 3,4k / Link-Klicks: 33 / Shares: 6 / Impressions: 24,1k / E.U.: 920 / Ebi: 1,65 % / | DHL Paket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Benchmark: Reach: 23,5k / E-Rate 3,84 % / VideoViews: 3,4k / Link-Klicks: 33 / Shares: 6 / Impressions: 24,1k / E.U.: 920 / Ebi: 1,65 % / | DHL Paket - 1 of 19</dc:title>
  <dc:creator>Administrator</dc:creator>
  <cp:lastModifiedBy>Administrator</cp:lastModifiedBy>
  <cp:revision>1</cp:revision>
  <dcterms:created xsi:type="dcterms:W3CDTF">2022-08-09T13:25:22Z</dcterms:created>
  <dcterms:modified xsi:type="dcterms:W3CDTF">2022-08-09T13:29:10Z</dcterms:modified>
</cp:coreProperties>
</file>