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B9209-BE6C-4A1B-AB00-7B90F65C99E8}"/>
              </a:ext>
            </a:extLst>
          </p:cNvPr>
          <p:cNvSpPr>
            <a:spLocks noGrp="1"/>
          </p:cNvSpPr>
          <p:nvPr>
            <p:ph type="title"/>
          </p:nvPr>
        </p:nvSpPr>
        <p:spPr/>
        <p:txBody>
          <a:bodyPr/>
          <a:lstStyle/>
          <a:p>
            <a:r>
              <a:rPr lang="en-US"/>
              <a:t>LinkedIn Posts Table (RD) | DHL Global - 1 of 11</a:t>
            </a:r>
          </a:p>
        </p:txBody>
      </p:sp>
      <p:graphicFrame>
        <p:nvGraphicFramePr>
          <p:cNvPr id="5" name="Table Placeholder 4">
            <a:extLst>
              <a:ext uri="{FF2B5EF4-FFF2-40B4-BE49-F238E27FC236}">
                <a16:creationId xmlns:a16="http://schemas.microsoft.com/office/drawing/2014/main" id="{2B559751-C4C6-46E4-99D0-A49DC7B9D1AB}"/>
              </a:ext>
            </a:extLst>
          </p:cNvPr>
          <p:cNvGraphicFramePr>
            <a:graphicFrameLocks noGrp="1"/>
          </p:cNvGraphicFramePr>
          <p:nvPr>
            <p:ph type="tbl" sz="quarter" idx="13"/>
            <p:extLst>
              <p:ext uri="{D42A27DB-BD31-4B8C-83A1-F6EECF244321}">
                <p14:modId xmlns:p14="http://schemas.microsoft.com/office/powerpoint/2010/main" val="2379716148"/>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22614437"/>
                    </a:ext>
                  </a:extLst>
                </a:gridCol>
                <a:gridCol w="1069848">
                  <a:extLst>
                    <a:ext uri="{9D8B030D-6E8A-4147-A177-3AD203B41FA5}">
                      <a16:colId xmlns:a16="http://schemas.microsoft.com/office/drawing/2014/main" val="2815095993"/>
                    </a:ext>
                  </a:extLst>
                </a:gridCol>
                <a:gridCol w="740664">
                  <a:extLst>
                    <a:ext uri="{9D8B030D-6E8A-4147-A177-3AD203B41FA5}">
                      <a16:colId xmlns:a16="http://schemas.microsoft.com/office/drawing/2014/main" val="270847516"/>
                    </a:ext>
                  </a:extLst>
                </a:gridCol>
                <a:gridCol w="493776">
                  <a:extLst>
                    <a:ext uri="{9D8B030D-6E8A-4147-A177-3AD203B41FA5}">
                      <a16:colId xmlns:a16="http://schemas.microsoft.com/office/drawing/2014/main" val="2060595824"/>
                    </a:ext>
                  </a:extLst>
                </a:gridCol>
                <a:gridCol w="493776">
                  <a:extLst>
                    <a:ext uri="{9D8B030D-6E8A-4147-A177-3AD203B41FA5}">
                      <a16:colId xmlns:a16="http://schemas.microsoft.com/office/drawing/2014/main" val="398714076"/>
                    </a:ext>
                  </a:extLst>
                </a:gridCol>
                <a:gridCol w="493776">
                  <a:extLst>
                    <a:ext uri="{9D8B030D-6E8A-4147-A177-3AD203B41FA5}">
                      <a16:colId xmlns:a16="http://schemas.microsoft.com/office/drawing/2014/main" val="4098249230"/>
                    </a:ext>
                  </a:extLst>
                </a:gridCol>
                <a:gridCol w="493776">
                  <a:extLst>
                    <a:ext uri="{9D8B030D-6E8A-4147-A177-3AD203B41FA5}">
                      <a16:colId xmlns:a16="http://schemas.microsoft.com/office/drawing/2014/main" val="2481426208"/>
                    </a:ext>
                  </a:extLst>
                </a:gridCol>
                <a:gridCol w="493776">
                  <a:extLst>
                    <a:ext uri="{9D8B030D-6E8A-4147-A177-3AD203B41FA5}">
                      <a16:colId xmlns:a16="http://schemas.microsoft.com/office/drawing/2014/main" val="149891363"/>
                    </a:ext>
                  </a:extLst>
                </a:gridCol>
                <a:gridCol w="493776">
                  <a:extLst>
                    <a:ext uri="{9D8B030D-6E8A-4147-A177-3AD203B41FA5}">
                      <a16:colId xmlns:a16="http://schemas.microsoft.com/office/drawing/2014/main" val="1133957591"/>
                    </a:ext>
                  </a:extLst>
                </a:gridCol>
                <a:gridCol w="493776">
                  <a:extLst>
                    <a:ext uri="{9D8B030D-6E8A-4147-A177-3AD203B41FA5}">
                      <a16:colId xmlns:a16="http://schemas.microsoft.com/office/drawing/2014/main" val="2331883294"/>
                    </a:ext>
                  </a:extLst>
                </a:gridCol>
                <a:gridCol w="493776">
                  <a:extLst>
                    <a:ext uri="{9D8B030D-6E8A-4147-A177-3AD203B41FA5}">
                      <a16:colId xmlns:a16="http://schemas.microsoft.com/office/drawing/2014/main" val="1579757792"/>
                    </a:ext>
                  </a:extLst>
                </a:gridCol>
                <a:gridCol w="493776">
                  <a:extLst>
                    <a:ext uri="{9D8B030D-6E8A-4147-A177-3AD203B41FA5}">
                      <a16:colId xmlns:a16="http://schemas.microsoft.com/office/drawing/2014/main" val="4234955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4803899"/>
                  </a:ext>
                </a:extLst>
              </a:tr>
            </a:tbl>
          </a:graphicData>
        </a:graphic>
      </p:graphicFrame>
      <p:sp>
        <p:nvSpPr>
          <p:cNvPr id="4" name="Text Placeholder 3">
            <a:extLst>
              <a:ext uri="{FF2B5EF4-FFF2-40B4-BE49-F238E27FC236}">
                <a16:creationId xmlns:a16="http://schemas.microsoft.com/office/drawing/2014/main" id="{CE18F669-202D-4B7C-AB36-D2EA5B49C659}"/>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521061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EB6C3-F515-4BBD-A7AA-57346C80DAF9}"/>
              </a:ext>
            </a:extLst>
          </p:cNvPr>
          <p:cNvSpPr>
            <a:spLocks noGrp="1"/>
          </p:cNvSpPr>
          <p:nvPr>
            <p:ph type="title"/>
          </p:nvPr>
        </p:nvSpPr>
        <p:spPr/>
        <p:txBody>
          <a:bodyPr/>
          <a:lstStyle/>
          <a:p>
            <a:r>
              <a:rPr lang="en-US"/>
              <a:t>LinkedIn Posts Table (RD) | DHL Global - 2 of 11</a:t>
            </a:r>
          </a:p>
        </p:txBody>
      </p:sp>
      <p:graphicFrame>
        <p:nvGraphicFramePr>
          <p:cNvPr id="5" name="Table Placeholder 4">
            <a:extLst>
              <a:ext uri="{FF2B5EF4-FFF2-40B4-BE49-F238E27FC236}">
                <a16:creationId xmlns:a16="http://schemas.microsoft.com/office/drawing/2014/main" id="{38B2D99C-E2F6-48FF-A3DB-F0EF0C3CDBD3}"/>
              </a:ext>
            </a:extLst>
          </p:cNvPr>
          <p:cNvGraphicFramePr>
            <a:graphicFrameLocks noGrp="1"/>
          </p:cNvGraphicFramePr>
          <p:nvPr>
            <p:ph type="tbl" sz="quarter" idx="13"/>
            <p:extLst>
              <p:ext uri="{D42A27DB-BD31-4B8C-83A1-F6EECF244321}">
                <p14:modId xmlns:p14="http://schemas.microsoft.com/office/powerpoint/2010/main" val="1511399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73345793"/>
                    </a:ext>
                  </a:extLst>
                </a:gridCol>
                <a:gridCol w="1069848">
                  <a:extLst>
                    <a:ext uri="{9D8B030D-6E8A-4147-A177-3AD203B41FA5}">
                      <a16:colId xmlns:a16="http://schemas.microsoft.com/office/drawing/2014/main" val="3784702424"/>
                    </a:ext>
                  </a:extLst>
                </a:gridCol>
                <a:gridCol w="740664">
                  <a:extLst>
                    <a:ext uri="{9D8B030D-6E8A-4147-A177-3AD203B41FA5}">
                      <a16:colId xmlns:a16="http://schemas.microsoft.com/office/drawing/2014/main" val="483500303"/>
                    </a:ext>
                  </a:extLst>
                </a:gridCol>
                <a:gridCol w="493776">
                  <a:extLst>
                    <a:ext uri="{9D8B030D-6E8A-4147-A177-3AD203B41FA5}">
                      <a16:colId xmlns:a16="http://schemas.microsoft.com/office/drawing/2014/main" val="1846329281"/>
                    </a:ext>
                  </a:extLst>
                </a:gridCol>
                <a:gridCol w="493776">
                  <a:extLst>
                    <a:ext uri="{9D8B030D-6E8A-4147-A177-3AD203B41FA5}">
                      <a16:colId xmlns:a16="http://schemas.microsoft.com/office/drawing/2014/main" val="2377411984"/>
                    </a:ext>
                  </a:extLst>
                </a:gridCol>
                <a:gridCol w="493776">
                  <a:extLst>
                    <a:ext uri="{9D8B030D-6E8A-4147-A177-3AD203B41FA5}">
                      <a16:colId xmlns:a16="http://schemas.microsoft.com/office/drawing/2014/main" val="2828035353"/>
                    </a:ext>
                  </a:extLst>
                </a:gridCol>
                <a:gridCol w="493776">
                  <a:extLst>
                    <a:ext uri="{9D8B030D-6E8A-4147-A177-3AD203B41FA5}">
                      <a16:colId xmlns:a16="http://schemas.microsoft.com/office/drawing/2014/main" val="3997192644"/>
                    </a:ext>
                  </a:extLst>
                </a:gridCol>
                <a:gridCol w="493776">
                  <a:extLst>
                    <a:ext uri="{9D8B030D-6E8A-4147-A177-3AD203B41FA5}">
                      <a16:colId xmlns:a16="http://schemas.microsoft.com/office/drawing/2014/main" val="264247524"/>
                    </a:ext>
                  </a:extLst>
                </a:gridCol>
                <a:gridCol w="493776">
                  <a:extLst>
                    <a:ext uri="{9D8B030D-6E8A-4147-A177-3AD203B41FA5}">
                      <a16:colId xmlns:a16="http://schemas.microsoft.com/office/drawing/2014/main" val="84272178"/>
                    </a:ext>
                  </a:extLst>
                </a:gridCol>
                <a:gridCol w="493776">
                  <a:extLst>
                    <a:ext uri="{9D8B030D-6E8A-4147-A177-3AD203B41FA5}">
                      <a16:colId xmlns:a16="http://schemas.microsoft.com/office/drawing/2014/main" val="4253936960"/>
                    </a:ext>
                  </a:extLst>
                </a:gridCol>
                <a:gridCol w="493776">
                  <a:extLst>
                    <a:ext uri="{9D8B030D-6E8A-4147-A177-3AD203B41FA5}">
                      <a16:colId xmlns:a16="http://schemas.microsoft.com/office/drawing/2014/main" val="3082609687"/>
                    </a:ext>
                  </a:extLst>
                </a:gridCol>
                <a:gridCol w="493776">
                  <a:extLst>
                    <a:ext uri="{9D8B030D-6E8A-4147-A177-3AD203B41FA5}">
                      <a16:colId xmlns:a16="http://schemas.microsoft.com/office/drawing/2014/main" val="4180213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26883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- 2020-07-16 15:00:31</a:t>
                      </a:r>
                      <a:r>
                        <a:rPr kumimoji="0" lang="de-DE" sz="1000" b="0" i="0" u="none" strike="noStrike" kern="1200" cap="none" spc="0" normalizeH="0" baseline="0" noProof="0">
                          <a:ln>
                            <a:noFill/>
                          </a:ln>
                          <a:solidFill>
                            <a:prstClr val="black"/>
                          </a:solidFill>
                          <a:effectLst/>
                          <a:uLnTx/>
                          <a:uFillTx/>
                          <a:latin typeface="+mn-lt"/>
                          <a:ea typeface="+mn-ea"/>
                          <a:cs typeface="+mn-cs"/>
                        </a:rPr>
                        <a:t>
  Digitalisierung verändert unser Leben in allen Bereichen – und erleichtert beim internationalen Express-Versand nun auch die Übermittlung der Begleitdokumente bei zollpflichtigen Warensendungen. Sehen Sie in diesem Video, wie mit DHL Paperless Trade das Ausdrucken endloser Papierstapel bei der Sendungsvorbereitung durch einen bequemen, digitalen Prozess ersetzt wird. Spart Zeit, Geld und schont die Umwelt! 
#dhlexpress #PaperlessTrade #digitalization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08:09:07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3614234471"/>
                  </a:ext>
                </a:extLst>
              </a:tr>
            </a:tbl>
          </a:graphicData>
        </a:graphic>
      </p:graphicFrame>
      <p:sp>
        <p:nvSpPr>
          <p:cNvPr id="4" name="Text Placeholder 3">
            <a:extLst>
              <a:ext uri="{FF2B5EF4-FFF2-40B4-BE49-F238E27FC236}">
                <a16:creationId xmlns:a16="http://schemas.microsoft.com/office/drawing/2014/main" id="{5D867AC3-99F3-4B73-9AA6-A7D8AC07A484}"/>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42489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C7BF8-AB32-46D7-8A85-939DD79D5B7F}"/>
              </a:ext>
            </a:extLst>
          </p:cNvPr>
          <p:cNvSpPr>
            <a:spLocks noGrp="1"/>
          </p:cNvSpPr>
          <p:nvPr>
            <p:ph type="title"/>
          </p:nvPr>
        </p:nvSpPr>
        <p:spPr/>
        <p:txBody>
          <a:bodyPr/>
          <a:lstStyle/>
          <a:p>
            <a:r>
              <a:rPr lang="en-US"/>
              <a:t>LinkedIn Posts Table (RD) | DHL Global - 3 of 11</a:t>
            </a:r>
          </a:p>
        </p:txBody>
      </p:sp>
      <p:graphicFrame>
        <p:nvGraphicFramePr>
          <p:cNvPr id="5" name="Table Placeholder 4">
            <a:extLst>
              <a:ext uri="{FF2B5EF4-FFF2-40B4-BE49-F238E27FC236}">
                <a16:creationId xmlns:a16="http://schemas.microsoft.com/office/drawing/2014/main" id="{5A012821-E1D9-4095-9AF7-113DF34F0023}"/>
              </a:ext>
            </a:extLst>
          </p:cNvPr>
          <p:cNvGraphicFramePr>
            <a:graphicFrameLocks noGrp="1"/>
          </p:cNvGraphicFramePr>
          <p:nvPr>
            <p:ph type="tbl" sz="quarter" idx="13"/>
            <p:extLst>
              <p:ext uri="{D42A27DB-BD31-4B8C-83A1-F6EECF244321}">
                <p14:modId xmlns:p14="http://schemas.microsoft.com/office/powerpoint/2010/main" val="26134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41068701"/>
                    </a:ext>
                  </a:extLst>
                </a:gridCol>
                <a:gridCol w="1069848">
                  <a:extLst>
                    <a:ext uri="{9D8B030D-6E8A-4147-A177-3AD203B41FA5}">
                      <a16:colId xmlns:a16="http://schemas.microsoft.com/office/drawing/2014/main" val="453937763"/>
                    </a:ext>
                  </a:extLst>
                </a:gridCol>
                <a:gridCol w="740664">
                  <a:extLst>
                    <a:ext uri="{9D8B030D-6E8A-4147-A177-3AD203B41FA5}">
                      <a16:colId xmlns:a16="http://schemas.microsoft.com/office/drawing/2014/main" val="1732398941"/>
                    </a:ext>
                  </a:extLst>
                </a:gridCol>
                <a:gridCol w="493776">
                  <a:extLst>
                    <a:ext uri="{9D8B030D-6E8A-4147-A177-3AD203B41FA5}">
                      <a16:colId xmlns:a16="http://schemas.microsoft.com/office/drawing/2014/main" val="4090722896"/>
                    </a:ext>
                  </a:extLst>
                </a:gridCol>
                <a:gridCol w="493776">
                  <a:extLst>
                    <a:ext uri="{9D8B030D-6E8A-4147-A177-3AD203B41FA5}">
                      <a16:colId xmlns:a16="http://schemas.microsoft.com/office/drawing/2014/main" val="4148896394"/>
                    </a:ext>
                  </a:extLst>
                </a:gridCol>
                <a:gridCol w="493776">
                  <a:extLst>
                    <a:ext uri="{9D8B030D-6E8A-4147-A177-3AD203B41FA5}">
                      <a16:colId xmlns:a16="http://schemas.microsoft.com/office/drawing/2014/main" val="2778899088"/>
                    </a:ext>
                  </a:extLst>
                </a:gridCol>
                <a:gridCol w="493776">
                  <a:extLst>
                    <a:ext uri="{9D8B030D-6E8A-4147-A177-3AD203B41FA5}">
                      <a16:colId xmlns:a16="http://schemas.microsoft.com/office/drawing/2014/main" val="1087353029"/>
                    </a:ext>
                  </a:extLst>
                </a:gridCol>
                <a:gridCol w="493776">
                  <a:extLst>
                    <a:ext uri="{9D8B030D-6E8A-4147-A177-3AD203B41FA5}">
                      <a16:colId xmlns:a16="http://schemas.microsoft.com/office/drawing/2014/main" val="1729665689"/>
                    </a:ext>
                  </a:extLst>
                </a:gridCol>
                <a:gridCol w="493776">
                  <a:extLst>
                    <a:ext uri="{9D8B030D-6E8A-4147-A177-3AD203B41FA5}">
                      <a16:colId xmlns:a16="http://schemas.microsoft.com/office/drawing/2014/main" val="2059688454"/>
                    </a:ext>
                  </a:extLst>
                </a:gridCol>
                <a:gridCol w="493776">
                  <a:extLst>
                    <a:ext uri="{9D8B030D-6E8A-4147-A177-3AD203B41FA5}">
                      <a16:colId xmlns:a16="http://schemas.microsoft.com/office/drawing/2014/main" val="785470738"/>
                    </a:ext>
                  </a:extLst>
                </a:gridCol>
                <a:gridCol w="493776">
                  <a:extLst>
                    <a:ext uri="{9D8B030D-6E8A-4147-A177-3AD203B41FA5}">
                      <a16:colId xmlns:a16="http://schemas.microsoft.com/office/drawing/2014/main" val="1921975840"/>
                    </a:ext>
                  </a:extLst>
                </a:gridCol>
                <a:gridCol w="493776">
                  <a:extLst>
                    <a:ext uri="{9D8B030D-6E8A-4147-A177-3AD203B41FA5}">
                      <a16:colId xmlns:a16="http://schemas.microsoft.com/office/drawing/2014/main" val="3214983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702184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- 2020-07-16 10:26:17</a:t>
                      </a:r>
                      <a:r>
                        <a:rPr kumimoji="0" lang="en-US" sz="1000" b="0" i="0" u="none" strike="noStrike" kern="1200" cap="none" spc="0" normalizeH="0" baseline="0" noProof="0">
                          <a:ln>
                            <a:noFill/>
                          </a:ln>
                          <a:solidFill>
                            <a:prstClr val="black"/>
                          </a:solidFill>
                          <a:effectLst/>
                          <a:uLnTx/>
                          <a:uFillTx/>
                          <a:latin typeface="+mn-lt"/>
                          <a:ea typeface="+mn-ea"/>
                          <a:cs typeface="+mn-cs"/>
                        </a:rPr>
                        <a:t>
  What will the new normal look like for supply chains? Our new #whitepaper, co-authored by Richard Wilding OBE  (Professor) of Cranfield University, on Post-corona #SupplyChain recovery  is available now. Get your copy here: https://bit.ly/3h0GZt3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4829</a:t>
                      </a:r>
                    </a:p>
                  </a:txBody>
                  <a:tcPr/>
                </a:tc>
                <a:extLst>
                  <a:ext uri="{0D108BD9-81ED-4DB2-BD59-A6C34878D82A}">
                    <a16:rowId xmlns:a16="http://schemas.microsoft.com/office/drawing/2014/main" val="2604222401"/>
                  </a:ext>
                </a:extLst>
              </a:tr>
            </a:tbl>
          </a:graphicData>
        </a:graphic>
      </p:graphicFrame>
      <p:sp>
        <p:nvSpPr>
          <p:cNvPr id="4" name="Text Placeholder 3">
            <a:extLst>
              <a:ext uri="{FF2B5EF4-FFF2-40B4-BE49-F238E27FC236}">
                <a16:creationId xmlns:a16="http://schemas.microsoft.com/office/drawing/2014/main" id="{B54CD737-2D64-4EFB-A629-00DBB906B69E}"/>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870513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1276C-B4C7-49E9-B084-7B59CF2D6A69}"/>
              </a:ext>
            </a:extLst>
          </p:cNvPr>
          <p:cNvSpPr>
            <a:spLocks noGrp="1"/>
          </p:cNvSpPr>
          <p:nvPr>
            <p:ph type="title"/>
          </p:nvPr>
        </p:nvSpPr>
        <p:spPr/>
        <p:txBody>
          <a:bodyPr/>
          <a:lstStyle/>
          <a:p>
            <a:r>
              <a:rPr lang="en-US"/>
              <a:t>LinkedIn Posts Table (RD) | DHL Global - 4 of 11</a:t>
            </a:r>
          </a:p>
        </p:txBody>
      </p:sp>
      <p:graphicFrame>
        <p:nvGraphicFramePr>
          <p:cNvPr id="5" name="Table Placeholder 4">
            <a:extLst>
              <a:ext uri="{FF2B5EF4-FFF2-40B4-BE49-F238E27FC236}">
                <a16:creationId xmlns:a16="http://schemas.microsoft.com/office/drawing/2014/main" id="{7F4D17E7-73B9-44C4-8197-11554EF4F177}"/>
              </a:ext>
            </a:extLst>
          </p:cNvPr>
          <p:cNvGraphicFramePr>
            <a:graphicFrameLocks noGrp="1"/>
          </p:cNvGraphicFramePr>
          <p:nvPr>
            <p:ph type="tbl" sz="quarter" idx="13"/>
            <p:extLst>
              <p:ext uri="{D42A27DB-BD31-4B8C-83A1-F6EECF244321}">
                <p14:modId xmlns:p14="http://schemas.microsoft.com/office/powerpoint/2010/main" val="2123156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33209042"/>
                    </a:ext>
                  </a:extLst>
                </a:gridCol>
                <a:gridCol w="1069848">
                  <a:extLst>
                    <a:ext uri="{9D8B030D-6E8A-4147-A177-3AD203B41FA5}">
                      <a16:colId xmlns:a16="http://schemas.microsoft.com/office/drawing/2014/main" val="3726390368"/>
                    </a:ext>
                  </a:extLst>
                </a:gridCol>
                <a:gridCol w="740664">
                  <a:extLst>
                    <a:ext uri="{9D8B030D-6E8A-4147-A177-3AD203B41FA5}">
                      <a16:colId xmlns:a16="http://schemas.microsoft.com/office/drawing/2014/main" val="516303659"/>
                    </a:ext>
                  </a:extLst>
                </a:gridCol>
                <a:gridCol w="493776">
                  <a:extLst>
                    <a:ext uri="{9D8B030D-6E8A-4147-A177-3AD203B41FA5}">
                      <a16:colId xmlns:a16="http://schemas.microsoft.com/office/drawing/2014/main" val="2997728200"/>
                    </a:ext>
                  </a:extLst>
                </a:gridCol>
                <a:gridCol w="493776">
                  <a:extLst>
                    <a:ext uri="{9D8B030D-6E8A-4147-A177-3AD203B41FA5}">
                      <a16:colId xmlns:a16="http://schemas.microsoft.com/office/drawing/2014/main" val="2875714856"/>
                    </a:ext>
                  </a:extLst>
                </a:gridCol>
                <a:gridCol w="493776">
                  <a:extLst>
                    <a:ext uri="{9D8B030D-6E8A-4147-A177-3AD203B41FA5}">
                      <a16:colId xmlns:a16="http://schemas.microsoft.com/office/drawing/2014/main" val="2788741137"/>
                    </a:ext>
                  </a:extLst>
                </a:gridCol>
                <a:gridCol w="493776">
                  <a:extLst>
                    <a:ext uri="{9D8B030D-6E8A-4147-A177-3AD203B41FA5}">
                      <a16:colId xmlns:a16="http://schemas.microsoft.com/office/drawing/2014/main" val="2312540387"/>
                    </a:ext>
                  </a:extLst>
                </a:gridCol>
                <a:gridCol w="493776">
                  <a:extLst>
                    <a:ext uri="{9D8B030D-6E8A-4147-A177-3AD203B41FA5}">
                      <a16:colId xmlns:a16="http://schemas.microsoft.com/office/drawing/2014/main" val="1126311554"/>
                    </a:ext>
                  </a:extLst>
                </a:gridCol>
                <a:gridCol w="493776">
                  <a:extLst>
                    <a:ext uri="{9D8B030D-6E8A-4147-A177-3AD203B41FA5}">
                      <a16:colId xmlns:a16="http://schemas.microsoft.com/office/drawing/2014/main" val="139155206"/>
                    </a:ext>
                  </a:extLst>
                </a:gridCol>
                <a:gridCol w="493776">
                  <a:extLst>
                    <a:ext uri="{9D8B030D-6E8A-4147-A177-3AD203B41FA5}">
                      <a16:colId xmlns:a16="http://schemas.microsoft.com/office/drawing/2014/main" val="3157484554"/>
                    </a:ext>
                  </a:extLst>
                </a:gridCol>
                <a:gridCol w="493776">
                  <a:extLst>
                    <a:ext uri="{9D8B030D-6E8A-4147-A177-3AD203B41FA5}">
                      <a16:colId xmlns:a16="http://schemas.microsoft.com/office/drawing/2014/main" val="2813492571"/>
                    </a:ext>
                  </a:extLst>
                </a:gridCol>
                <a:gridCol w="493776">
                  <a:extLst>
                    <a:ext uri="{9D8B030D-6E8A-4147-A177-3AD203B41FA5}">
                      <a16:colId xmlns:a16="http://schemas.microsoft.com/office/drawing/2014/main" val="1222009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2220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- 2020-07-15 22:00:04</a:t>
                      </a:r>
                      <a:r>
                        <a:rPr kumimoji="0" lang="en-US" sz="1000" b="0" i="0" u="none" strike="noStrike" kern="1200" cap="none" spc="0" normalizeH="0" baseline="0" noProof="0">
                          <a:ln>
                            <a:noFill/>
                          </a:ln>
                          <a:solidFill>
                            <a:prstClr val="black"/>
                          </a:solidFill>
                          <a:effectLst/>
                          <a:uLnTx/>
                          <a:uFillTx/>
                          <a:latin typeface="+mn-lt"/>
                          <a:ea typeface="+mn-ea"/>
                          <a:cs typeface="+mn-cs"/>
                        </a:rPr>
                        <a:t>
  Many businesses are impacted by the USMCA that replaced NAFTA on July 1. To help you understand  the policy changes and opportunities to yours, join us next Wednesday for a virtual round table with experts from across the industry.
Register today: https://bit.ly/3921qmA
With Sandler, Travis &amp; Rosenberg, P.A. and Americas Society/Council of the Americas.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d1pawtlfzz7188.cloudfront.net/03d593aa7b510827aaafb28eac7bb71094defbfdbf25027b71f14fe09b475d46/EYSxqNZLA24.jpg?response-content-disposition=inline&amp;Expires=1594845002&amp;Signature=VqPJ+fE2CRQkdz/oTpVuHvkum1q47t948CcamsMrLjxlDE+ypqNipMF3Z04Wy3miKFQwJuCzYGMRZ5mUbBuXLyFVCRgBp59hDYgnYVrUGqRugO3sha8BVcjCJU9/Y1n93wcweyHIEmum5qRMFc589LdDsVMEuQloNwULzadCAMpnDlKzsrpWxHP854oNCdLLnKCii5FAXDLhvYLlCneSYd3dlDMox+5ASG9ghcVM4BRxUT7PcrKtw5RnppiYxGNPG3fyGlzOHGq8heptIdeqKmq6mzk4ghUrvQwglYqL7h9ym1cNSDsV0nd3U+hIUDTI9D39eYhuk5X2dzBAahjpJg==&amp;Key-Pair-Id=APKAJAX54V4IT7A2GG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8217282"/>
                  </a:ext>
                </a:extLst>
              </a:tr>
            </a:tbl>
          </a:graphicData>
        </a:graphic>
      </p:graphicFrame>
      <p:sp>
        <p:nvSpPr>
          <p:cNvPr id="4" name="Text Placeholder 3">
            <a:extLst>
              <a:ext uri="{FF2B5EF4-FFF2-40B4-BE49-F238E27FC236}">
                <a16:creationId xmlns:a16="http://schemas.microsoft.com/office/drawing/2014/main" id="{8CB19944-5747-4FE4-A6D7-3D44C1D66B32}"/>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492564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EF530-E7BE-4C91-BF4C-14EB48986718}"/>
              </a:ext>
            </a:extLst>
          </p:cNvPr>
          <p:cNvSpPr>
            <a:spLocks noGrp="1"/>
          </p:cNvSpPr>
          <p:nvPr>
            <p:ph type="title"/>
          </p:nvPr>
        </p:nvSpPr>
        <p:spPr/>
        <p:txBody>
          <a:bodyPr/>
          <a:lstStyle/>
          <a:p>
            <a:r>
              <a:rPr lang="en-US"/>
              <a:t>LinkedIn Posts Table (RD) | DHL Global - 5 of 11</a:t>
            </a:r>
          </a:p>
        </p:txBody>
      </p:sp>
      <p:graphicFrame>
        <p:nvGraphicFramePr>
          <p:cNvPr id="5" name="Table Placeholder 4">
            <a:extLst>
              <a:ext uri="{FF2B5EF4-FFF2-40B4-BE49-F238E27FC236}">
                <a16:creationId xmlns:a16="http://schemas.microsoft.com/office/drawing/2014/main" id="{95A4BCE7-84EC-4DEE-AB49-81724CF67795}"/>
              </a:ext>
            </a:extLst>
          </p:cNvPr>
          <p:cNvGraphicFramePr>
            <a:graphicFrameLocks noGrp="1"/>
          </p:cNvGraphicFramePr>
          <p:nvPr>
            <p:ph type="tbl" sz="quarter" idx="13"/>
            <p:extLst>
              <p:ext uri="{D42A27DB-BD31-4B8C-83A1-F6EECF244321}">
                <p14:modId xmlns:p14="http://schemas.microsoft.com/office/powerpoint/2010/main" val="2049056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47763169"/>
                    </a:ext>
                  </a:extLst>
                </a:gridCol>
                <a:gridCol w="1069848">
                  <a:extLst>
                    <a:ext uri="{9D8B030D-6E8A-4147-A177-3AD203B41FA5}">
                      <a16:colId xmlns:a16="http://schemas.microsoft.com/office/drawing/2014/main" val="533540948"/>
                    </a:ext>
                  </a:extLst>
                </a:gridCol>
                <a:gridCol w="740664">
                  <a:extLst>
                    <a:ext uri="{9D8B030D-6E8A-4147-A177-3AD203B41FA5}">
                      <a16:colId xmlns:a16="http://schemas.microsoft.com/office/drawing/2014/main" val="831019024"/>
                    </a:ext>
                  </a:extLst>
                </a:gridCol>
                <a:gridCol w="493776">
                  <a:extLst>
                    <a:ext uri="{9D8B030D-6E8A-4147-A177-3AD203B41FA5}">
                      <a16:colId xmlns:a16="http://schemas.microsoft.com/office/drawing/2014/main" val="3987045881"/>
                    </a:ext>
                  </a:extLst>
                </a:gridCol>
                <a:gridCol w="493776">
                  <a:extLst>
                    <a:ext uri="{9D8B030D-6E8A-4147-A177-3AD203B41FA5}">
                      <a16:colId xmlns:a16="http://schemas.microsoft.com/office/drawing/2014/main" val="2009945887"/>
                    </a:ext>
                  </a:extLst>
                </a:gridCol>
                <a:gridCol w="493776">
                  <a:extLst>
                    <a:ext uri="{9D8B030D-6E8A-4147-A177-3AD203B41FA5}">
                      <a16:colId xmlns:a16="http://schemas.microsoft.com/office/drawing/2014/main" val="749451482"/>
                    </a:ext>
                  </a:extLst>
                </a:gridCol>
                <a:gridCol w="493776">
                  <a:extLst>
                    <a:ext uri="{9D8B030D-6E8A-4147-A177-3AD203B41FA5}">
                      <a16:colId xmlns:a16="http://schemas.microsoft.com/office/drawing/2014/main" val="3475472538"/>
                    </a:ext>
                  </a:extLst>
                </a:gridCol>
                <a:gridCol w="493776">
                  <a:extLst>
                    <a:ext uri="{9D8B030D-6E8A-4147-A177-3AD203B41FA5}">
                      <a16:colId xmlns:a16="http://schemas.microsoft.com/office/drawing/2014/main" val="1666834005"/>
                    </a:ext>
                  </a:extLst>
                </a:gridCol>
                <a:gridCol w="493776">
                  <a:extLst>
                    <a:ext uri="{9D8B030D-6E8A-4147-A177-3AD203B41FA5}">
                      <a16:colId xmlns:a16="http://schemas.microsoft.com/office/drawing/2014/main" val="82277839"/>
                    </a:ext>
                  </a:extLst>
                </a:gridCol>
                <a:gridCol w="493776">
                  <a:extLst>
                    <a:ext uri="{9D8B030D-6E8A-4147-A177-3AD203B41FA5}">
                      <a16:colId xmlns:a16="http://schemas.microsoft.com/office/drawing/2014/main" val="1091328322"/>
                    </a:ext>
                  </a:extLst>
                </a:gridCol>
                <a:gridCol w="493776">
                  <a:extLst>
                    <a:ext uri="{9D8B030D-6E8A-4147-A177-3AD203B41FA5}">
                      <a16:colId xmlns:a16="http://schemas.microsoft.com/office/drawing/2014/main" val="2088257050"/>
                    </a:ext>
                  </a:extLst>
                </a:gridCol>
                <a:gridCol w="493776">
                  <a:extLst>
                    <a:ext uri="{9D8B030D-6E8A-4147-A177-3AD203B41FA5}">
                      <a16:colId xmlns:a16="http://schemas.microsoft.com/office/drawing/2014/main" val="3307122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94884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- 2020-07-15 16:00:12</a:t>
                      </a:r>
                      <a:r>
                        <a:rPr kumimoji="0" lang="de-DE" sz="1000" b="0" i="0" u="none" strike="noStrike" kern="1200" cap="none" spc="0" normalizeH="0" baseline="0" noProof="0">
                          <a:ln>
                            <a:noFill/>
                          </a:ln>
                          <a:solidFill>
                            <a:prstClr val="black"/>
                          </a:solidFill>
                          <a:effectLst/>
                          <a:uLnTx/>
                          <a:uFillTx/>
                          <a:latin typeface="+mn-lt"/>
                          <a:ea typeface="+mn-ea"/>
                          <a:cs typeface="+mn-cs"/>
                        </a:rPr>
                        <a:t>
  Bryan Adams hat den limitierten DHL 1 Sneaker mit Tag Nr. 69 aus der Kooperation von DHL Express mit http://mybudapester.com und Hikmet Sugoer handsigniert. Das exklusive Sammlerstück zu #50yearsofdhl wird noch bis Sonntag versteigert. Der Erlös geht komplett an die NGO Ozeankind e.V., die sich wie #DHL und Bryan Adams für Umwelt und Nachhaltigkeit einsetzt. Alle Infos zur Auktion hier: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d1pawtlfzz7188.cloudfront.net/03d593aa7b510827aaafb28eac7bb71094defbfdbf25027b71f14fe09b475d46/EX04tgHrSiQ.png?response-content-disposition=inline&amp;Expires=1594823406&amp;Signature=iKcxVipbgdnDU3FRHpRCvZ2tDlfgO7AePHyctjxB4TawrfJBm7xylNYUHIqHxhmNYqlHkxEyj6LbEF3ZOjYZbEA8Fyn9vi8ItP4/KGfE6kwF0STC58rkwbQ+KjzrTy6lNvcyupa1MHyttwtPZC0Ne0i84hUQoKWEnwvYSjneRy+QsNxBZMvIO9dKBNyN8Bi/QJred8CKA8u/rvs8YgZxpaguiD61TKL9lTZ3u7kZipBZmLGvbKyaaMj+Z81vmWLEavn8DWdrkjonCwmH75QHYuZ8YXqOMqOdcR3Foj99ZlSaMeKekR0Y6d1zKk6yyc58Pribspix6arQiwb9GJ5tRA==&amp;Key-Pair-Id=APKAJAX54V4IT7A2GG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0364609"/>
                  </a:ext>
                </a:extLst>
              </a:tr>
            </a:tbl>
          </a:graphicData>
        </a:graphic>
      </p:graphicFrame>
      <p:sp>
        <p:nvSpPr>
          <p:cNvPr id="4" name="Text Placeholder 3">
            <a:extLst>
              <a:ext uri="{FF2B5EF4-FFF2-40B4-BE49-F238E27FC236}">
                <a16:creationId xmlns:a16="http://schemas.microsoft.com/office/drawing/2014/main" id="{60AD0C47-E012-4318-B57B-5B14066C5BEB}"/>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951642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08EA-6FC0-4A48-A3DD-6A7B90F69407}"/>
              </a:ext>
            </a:extLst>
          </p:cNvPr>
          <p:cNvSpPr>
            <a:spLocks noGrp="1"/>
          </p:cNvSpPr>
          <p:nvPr>
            <p:ph type="title"/>
          </p:nvPr>
        </p:nvSpPr>
        <p:spPr/>
        <p:txBody>
          <a:bodyPr/>
          <a:lstStyle/>
          <a:p>
            <a:r>
              <a:rPr lang="en-US"/>
              <a:t>LinkedIn Posts Table (RD) | DHL Global - 6 of 11</a:t>
            </a:r>
          </a:p>
        </p:txBody>
      </p:sp>
      <p:graphicFrame>
        <p:nvGraphicFramePr>
          <p:cNvPr id="5" name="Table Placeholder 4">
            <a:extLst>
              <a:ext uri="{FF2B5EF4-FFF2-40B4-BE49-F238E27FC236}">
                <a16:creationId xmlns:a16="http://schemas.microsoft.com/office/drawing/2014/main" id="{7DD7509B-50E1-4F50-BB1C-6B6FAA9A3628}"/>
              </a:ext>
            </a:extLst>
          </p:cNvPr>
          <p:cNvGraphicFramePr>
            <a:graphicFrameLocks noGrp="1"/>
          </p:cNvGraphicFramePr>
          <p:nvPr>
            <p:ph type="tbl" sz="quarter" idx="13"/>
            <p:extLst>
              <p:ext uri="{D42A27DB-BD31-4B8C-83A1-F6EECF244321}">
                <p14:modId xmlns:p14="http://schemas.microsoft.com/office/powerpoint/2010/main" val="657152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31091007"/>
                    </a:ext>
                  </a:extLst>
                </a:gridCol>
                <a:gridCol w="1069848">
                  <a:extLst>
                    <a:ext uri="{9D8B030D-6E8A-4147-A177-3AD203B41FA5}">
                      <a16:colId xmlns:a16="http://schemas.microsoft.com/office/drawing/2014/main" val="3086537247"/>
                    </a:ext>
                  </a:extLst>
                </a:gridCol>
                <a:gridCol w="740664">
                  <a:extLst>
                    <a:ext uri="{9D8B030D-6E8A-4147-A177-3AD203B41FA5}">
                      <a16:colId xmlns:a16="http://schemas.microsoft.com/office/drawing/2014/main" val="31874901"/>
                    </a:ext>
                  </a:extLst>
                </a:gridCol>
                <a:gridCol w="493776">
                  <a:extLst>
                    <a:ext uri="{9D8B030D-6E8A-4147-A177-3AD203B41FA5}">
                      <a16:colId xmlns:a16="http://schemas.microsoft.com/office/drawing/2014/main" val="2869274205"/>
                    </a:ext>
                  </a:extLst>
                </a:gridCol>
                <a:gridCol w="493776">
                  <a:extLst>
                    <a:ext uri="{9D8B030D-6E8A-4147-A177-3AD203B41FA5}">
                      <a16:colId xmlns:a16="http://schemas.microsoft.com/office/drawing/2014/main" val="3349080290"/>
                    </a:ext>
                  </a:extLst>
                </a:gridCol>
                <a:gridCol w="493776">
                  <a:extLst>
                    <a:ext uri="{9D8B030D-6E8A-4147-A177-3AD203B41FA5}">
                      <a16:colId xmlns:a16="http://schemas.microsoft.com/office/drawing/2014/main" val="3515133987"/>
                    </a:ext>
                  </a:extLst>
                </a:gridCol>
                <a:gridCol w="493776">
                  <a:extLst>
                    <a:ext uri="{9D8B030D-6E8A-4147-A177-3AD203B41FA5}">
                      <a16:colId xmlns:a16="http://schemas.microsoft.com/office/drawing/2014/main" val="2943060001"/>
                    </a:ext>
                  </a:extLst>
                </a:gridCol>
                <a:gridCol w="493776">
                  <a:extLst>
                    <a:ext uri="{9D8B030D-6E8A-4147-A177-3AD203B41FA5}">
                      <a16:colId xmlns:a16="http://schemas.microsoft.com/office/drawing/2014/main" val="1855443500"/>
                    </a:ext>
                  </a:extLst>
                </a:gridCol>
                <a:gridCol w="493776">
                  <a:extLst>
                    <a:ext uri="{9D8B030D-6E8A-4147-A177-3AD203B41FA5}">
                      <a16:colId xmlns:a16="http://schemas.microsoft.com/office/drawing/2014/main" val="744272198"/>
                    </a:ext>
                  </a:extLst>
                </a:gridCol>
                <a:gridCol w="493776">
                  <a:extLst>
                    <a:ext uri="{9D8B030D-6E8A-4147-A177-3AD203B41FA5}">
                      <a16:colId xmlns:a16="http://schemas.microsoft.com/office/drawing/2014/main" val="61058033"/>
                    </a:ext>
                  </a:extLst>
                </a:gridCol>
                <a:gridCol w="493776">
                  <a:extLst>
                    <a:ext uri="{9D8B030D-6E8A-4147-A177-3AD203B41FA5}">
                      <a16:colId xmlns:a16="http://schemas.microsoft.com/office/drawing/2014/main" val="3511566251"/>
                    </a:ext>
                  </a:extLst>
                </a:gridCol>
                <a:gridCol w="493776">
                  <a:extLst>
                    <a:ext uri="{9D8B030D-6E8A-4147-A177-3AD203B41FA5}">
                      <a16:colId xmlns:a16="http://schemas.microsoft.com/office/drawing/2014/main" val="1309981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2038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DHL - 2020-07-15 11:01:04</a:t>
                      </a:r>
                      <a:r>
                        <a:rPr kumimoji="0" lang="de-DE" sz="1000" b="0" i="0" u="none" strike="noStrike" kern="1200" cap="none" spc="0" normalizeH="0" baseline="0" noProof="0">
                          <a:ln>
                            <a:noFill/>
                          </a:ln>
                          <a:solidFill>
                            <a:prstClr val="black"/>
                          </a:solidFill>
                          <a:effectLst/>
                          <a:uLnTx/>
                          <a:uFillTx/>
                          <a:latin typeface="+mn-lt"/>
                          <a:ea typeface="+mn-ea"/>
                          <a:cs typeface="+mn-cs"/>
                        </a:rPr>
                        <a:t>
  Heute ist #WorldYouthSkillsDay und wir feiern 10 Jahre Zusammenarbeit mit dem Teach For All Netzwerk. #Bildung und #Arbeit sind der Schlüssel für sozialen Aufstieg. Erfahren Sie mehr über unser Programm #DHLGoTeach hier: https://bit.ly/302Kfxm
#WYSD2020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509956449"/>
                  </a:ext>
                </a:extLst>
              </a:tr>
            </a:tbl>
          </a:graphicData>
        </a:graphic>
      </p:graphicFrame>
      <p:sp>
        <p:nvSpPr>
          <p:cNvPr id="4" name="Text Placeholder 3">
            <a:extLst>
              <a:ext uri="{FF2B5EF4-FFF2-40B4-BE49-F238E27FC236}">
                <a16:creationId xmlns:a16="http://schemas.microsoft.com/office/drawing/2014/main" id="{E713D037-B7D6-4A7D-A210-2DA7FA44EB8B}"/>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358678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CD588-33C9-4362-B2D2-638D19FA0157}"/>
              </a:ext>
            </a:extLst>
          </p:cNvPr>
          <p:cNvSpPr>
            <a:spLocks noGrp="1"/>
          </p:cNvSpPr>
          <p:nvPr>
            <p:ph type="title"/>
          </p:nvPr>
        </p:nvSpPr>
        <p:spPr/>
        <p:txBody>
          <a:bodyPr/>
          <a:lstStyle/>
          <a:p>
            <a:r>
              <a:rPr lang="en-US"/>
              <a:t>LinkedIn Posts Table (RD) | DHL Global - 7 of 11</a:t>
            </a:r>
          </a:p>
        </p:txBody>
      </p:sp>
      <p:graphicFrame>
        <p:nvGraphicFramePr>
          <p:cNvPr id="5" name="Table Placeholder 4">
            <a:extLst>
              <a:ext uri="{FF2B5EF4-FFF2-40B4-BE49-F238E27FC236}">
                <a16:creationId xmlns:a16="http://schemas.microsoft.com/office/drawing/2014/main" id="{DF205DC4-49F5-42A4-AE09-9D80881BA186}"/>
              </a:ext>
            </a:extLst>
          </p:cNvPr>
          <p:cNvGraphicFramePr>
            <a:graphicFrameLocks noGrp="1"/>
          </p:cNvGraphicFramePr>
          <p:nvPr>
            <p:ph type="tbl" sz="quarter" idx="13"/>
            <p:extLst>
              <p:ext uri="{D42A27DB-BD31-4B8C-83A1-F6EECF244321}">
                <p14:modId xmlns:p14="http://schemas.microsoft.com/office/powerpoint/2010/main" val="425787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89829520"/>
                    </a:ext>
                  </a:extLst>
                </a:gridCol>
                <a:gridCol w="1069848">
                  <a:extLst>
                    <a:ext uri="{9D8B030D-6E8A-4147-A177-3AD203B41FA5}">
                      <a16:colId xmlns:a16="http://schemas.microsoft.com/office/drawing/2014/main" val="1113407406"/>
                    </a:ext>
                  </a:extLst>
                </a:gridCol>
                <a:gridCol w="740664">
                  <a:extLst>
                    <a:ext uri="{9D8B030D-6E8A-4147-A177-3AD203B41FA5}">
                      <a16:colId xmlns:a16="http://schemas.microsoft.com/office/drawing/2014/main" val="187562359"/>
                    </a:ext>
                  </a:extLst>
                </a:gridCol>
                <a:gridCol w="493776">
                  <a:extLst>
                    <a:ext uri="{9D8B030D-6E8A-4147-A177-3AD203B41FA5}">
                      <a16:colId xmlns:a16="http://schemas.microsoft.com/office/drawing/2014/main" val="1886269698"/>
                    </a:ext>
                  </a:extLst>
                </a:gridCol>
                <a:gridCol w="493776">
                  <a:extLst>
                    <a:ext uri="{9D8B030D-6E8A-4147-A177-3AD203B41FA5}">
                      <a16:colId xmlns:a16="http://schemas.microsoft.com/office/drawing/2014/main" val="4099092813"/>
                    </a:ext>
                  </a:extLst>
                </a:gridCol>
                <a:gridCol w="493776">
                  <a:extLst>
                    <a:ext uri="{9D8B030D-6E8A-4147-A177-3AD203B41FA5}">
                      <a16:colId xmlns:a16="http://schemas.microsoft.com/office/drawing/2014/main" val="881409590"/>
                    </a:ext>
                  </a:extLst>
                </a:gridCol>
                <a:gridCol w="493776">
                  <a:extLst>
                    <a:ext uri="{9D8B030D-6E8A-4147-A177-3AD203B41FA5}">
                      <a16:colId xmlns:a16="http://schemas.microsoft.com/office/drawing/2014/main" val="3438133003"/>
                    </a:ext>
                  </a:extLst>
                </a:gridCol>
                <a:gridCol w="493776">
                  <a:extLst>
                    <a:ext uri="{9D8B030D-6E8A-4147-A177-3AD203B41FA5}">
                      <a16:colId xmlns:a16="http://schemas.microsoft.com/office/drawing/2014/main" val="2246789714"/>
                    </a:ext>
                  </a:extLst>
                </a:gridCol>
                <a:gridCol w="493776">
                  <a:extLst>
                    <a:ext uri="{9D8B030D-6E8A-4147-A177-3AD203B41FA5}">
                      <a16:colId xmlns:a16="http://schemas.microsoft.com/office/drawing/2014/main" val="2114944080"/>
                    </a:ext>
                  </a:extLst>
                </a:gridCol>
                <a:gridCol w="493776">
                  <a:extLst>
                    <a:ext uri="{9D8B030D-6E8A-4147-A177-3AD203B41FA5}">
                      <a16:colId xmlns:a16="http://schemas.microsoft.com/office/drawing/2014/main" val="3311573764"/>
                    </a:ext>
                  </a:extLst>
                </a:gridCol>
                <a:gridCol w="493776">
                  <a:extLst>
                    <a:ext uri="{9D8B030D-6E8A-4147-A177-3AD203B41FA5}">
                      <a16:colId xmlns:a16="http://schemas.microsoft.com/office/drawing/2014/main" val="31208980"/>
                    </a:ext>
                  </a:extLst>
                </a:gridCol>
                <a:gridCol w="493776">
                  <a:extLst>
                    <a:ext uri="{9D8B030D-6E8A-4147-A177-3AD203B41FA5}">
                      <a16:colId xmlns:a16="http://schemas.microsoft.com/office/drawing/2014/main" val="3796859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86352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- 2020-07-15 11:00:10</a:t>
                      </a:r>
                      <a:r>
                        <a:rPr kumimoji="0" lang="en-US" sz="1000" b="0" i="0" u="none" strike="noStrike" kern="1200" cap="none" spc="0" normalizeH="0" baseline="0" noProof="0">
                          <a:ln>
                            <a:noFill/>
                          </a:ln>
                          <a:solidFill>
                            <a:prstClr val="black"/>
                          </a:solidFill>
                          <a:effectLst/>
                          <a:uLnTx/>
                          <a:uFillTx/>
                          <a:latin typeface="+mn-lt"/>
                          <a:ea typeface="+mn-ea"/>
                          <a:cs typeface="+mn-cs"/>
                        </a:rPr>
                        <a:t>
  Today is #WorldYouthSkillsDay and we are celebrating 10 years of collaboration with the Teach For All network. #Education and #employment are the keys to social mobility. Learn more about #DHLGoTeach here: https://bit.ly/32mB6CJ
#WYSD2020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3398</a:t>
                      </a:r>
                    </a:p>
                  </a:txBody>
                  <a:tcPr/>
                </a:tc>
                <a:extLst>
                  <a:ext uri="{0D108BD9-81ED-4DB2-BD59-A6C34878D82A}">
                    <a16:rowId xmlns:a16="http://schemas.microsoft.com/office/drawing/2014/main" val="471402936"/>
                  </a:ext>
                </a:extLst>
              </a:tr>
            </a:tbl>
          </a:graphicData>
        </a:graphic>
      </p:graphicFrame>
      <p:sp>
        <p:nvSpPr>
          <p:cNvPr id="4" name="Text Placeholder 3">
            <a:extLst>
              <a:ext uri="{FF2B5EF4-FFF2-40B4-BE49-F238E27FC236}">
                <a16:creationId xmlns:a16="http://schemas.microsoft.com/office/drawing/2014/main" id="{F196A976-CC4D-45FC-B60B-CA111DD8FE9F}"/>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410134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3F238-2234-464A-95FC-E5D4E348E05F}"/>
              </a:ext>
            </a:extLst>
          </p:cNvPr>
          <p:cNvSpPr>
            <a:spLocks noGrp="1"/>
          </p:cNvSpPr>
          <p:nvPr>
            <p:ph type="title"/>
          </p:nvPr>
        </p:nvSpPr>
        <p:spPr/>
        <p:txBody>
          <a:bodyPr/>
          <a:lstStyle/>
          <a:p>
            <a:r>
              <a:rPr lang="en-US"/>
              <a:t>LinkedIn Posts Table (RD) | DHL Global - 8 of 11</a:t>
            </a:r>
          </a:p>
        </p:txBody>
      </p:sp>
      <p:graphicFrame>
        <p:nvGraphicFramePr>
          <p:cNvPr id="5" name="Table Placeholder 4">
            <a:extLst>
              <a:ext uri="{FF2B5EF4-FFF2-40B4-BE49-F238E27FC236}">
                <a16:creationId xmlns:a16="http://schemas.microsoft.com/office/drawing/2014/main" id="{6AE73713-39DE-45C8-A432-845B07DE5389}"/>
              </a:ext>
            </a:extLst>
          </p:cNvPr>
          <p:cNvGraphicFramePr>
            <a:graphicFrameLocks noGrp="1"/>
          </p:cNvGraphicFramePr>
          <p:nvPr>
            <p:ph type="tbl" sz="quarter" idx="13"/>
            <p:extLst>
              <p:ext uri="{D42A27DB-BD31-4B8C-83A1-F6EECF244321}">
                <p14:modId xmlns:p14="http://schemas.microsoft.com/office/powerpoint/2010/main" val="178365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3344825"/>
                    </a:ext>
                  </a:extLst>
                </a:gridCol>
                <a:gridCol w="1069848">
                  <a:extLst>
                    <a:ext uri="{9D8B030D-6E8A-4147-A177-3AD203B41FA5}">
                      <a16:colId xmlns:a16="http://schemas.microsoft.com/office/drawing/2014/main" val="3556116673"/>
                    </a:ext>
                  </a:extLst>
                </a:gridCol>
                <a:gridCol w="740664">
                  <a:extLst>
                    <a:ext uri="{9D8B030D-6E8A-4147-A177-3AD203B41FA5}">
                      <a16:colId xmlns:a16="http://schemas.microsoft.com/office/drawing/2014/main" val="409130187"/>
                    </a:ext>
                  </a:extLst>
                </a:gridCol>
                <a:gridCol w="493776">
                  <a:extLst>
                    <a:ext uri="{9D8B030D-6E8A-4147-A177-3AD203B41FA5}">
                      <a16:colId xmlns:a16="http://schemas.microsoft.com/office/drawing/2014/main" val="489706754"/>
                    </a:ext>
                  </a:extLst>
                </a:gridCol>
                <a:gridCol w="493776">
                  <a:extLst>
                    <a:ext uri="{9D8B030D-6E8A-4147-A177-3AD203B41FA5}">
                      <a16:colId xmlns:a16="http://schemas.microsoft.com/office/drawing/2014/main" val="3916639283"/>
                    </a:ext>
                  </a:extLst>
                </a:gridCol>
                <a:gridCol w="493776">
                  <a:extLst>
                    <a:ext uri="{9D8B030D-6E8A-4147-A177-3AD203B41FA5}">
                      <a16:colId xmlns:a16="http://schemas.microsoft.com/office/drawing/2014/main" val="1542741153"/>
                    </a:ext>
                  </a:extLst>
                </a:gridCol>
                <a:gridCol w="493776">
                  <a:extLst>
                    <a:ext uri="{9D8B030D-6E8A-4147-A177-3AD203B41FA5}">
                      <a16:colId xmlns:a16="http://schemas.microsoft.com/office/drawing/2014/main" val="206579255"/>
                    </a:ext>
                  </a:extLst>
                </a:gridCol>
                <a:gridCol w="493776">
                  <a:extLst>
                    <a:ext uri="{9D8B030D-6E8A-4147-A177-3AD203B41FA5}">
                      <a16:colId xmlns:a16="http://schemas.microsoft.com/office/drawing/2014/main" val="847534377"/>
                    </a:ext>
                  </a:extLst>
                </a:gridCol>
                <a:gridCol w="493776">
                  <a:extLst>
                    <a:ext uri="{9D8B030D-6E8A-4147-A177-3AD203B41FA5}">
                      <a16:colId xmlns:a16="http://schemas.microsoft.com/office/drawing/2014/main" val="3039802416"/>
                    </a:ext>
                  </a:extLst>
                </a:gridCol>
                <a:gridCol w="493776">
                  <a:extLst>
                    <a:ext uri="{9D8B030D-6E8A-4147-A177-3AD203B41FA5}">
                      <a16:colId xmlns:a16="http://schemas.microsoft.com/office/drawing/2014/main" val="3758102782"/>
                    </a:ext>
                  </a:extLst>
                </a:gridCol>
                <a:gridCol w="493776">
                  <a:extLst>
                    <a:ext uri="{9D8B030D-6E8A-4147-A177-3AD203B41FA5}">
                      <a16:colId xmlns:a16="http://schemas.microsoft.com/office/drawing/2014/main" val="2975033635"/>
                    </a:ext>
                  </a:extLst>
                </a:gridCol>
                <a:gridCol w="493776">
                  <a:extLst>
                    <a:ext uri="{9D8B030D-6E8A-4147-A177-3AD203B41FA5}">
                      <a16:colId xmlns:a16="http://schemas.microsoft.com/office/drawing/2014/main" val="3979670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7992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- 2020-07-13 16:40:08</a:t>
                      </a:r>
                      <a:r>
                        <a:rPr kumimoji="0" lang="en-US" sz="1000" b="0" i="0" u="none" strike="noStrike" kern="1200" cap="none" spc="0" normalizeH="0" baseline="0" noProof="0">
                          <a:ln>
                            <a:noFill/>
                          </a:ln>
                          <a:solidFill>
                            <a:prstClr val="black"/>
                          </a:solidFill>
                          <a:effectLst/>
                          <a:uLnTx/>
                          <a:uFillTx/>
                          <a:latin typeface="+mn-lt"/>
                          <a:ea typeface="+mn-ea"/>
                          <a:cs typeface="+mn-cs"/>
                        </a:rPr>
                        <a:t>
  The Singapore Red Cross assembles and distributes care packs to the elderly living alone and families in need. DHL Express, DHL Supply Chain and DHL Global Forwarding are jumping in to support the local initiative by providing vehicles, drivers and volunteers. #DHLGoHelp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https://media-exp1.licdn.com/dms/image/C4D22AQE7E71ciCIAnA/feedshare-shrink_800/0?e=1597881600&amp;v=beta&amp;t=wGPuEg8XTIgPaqLyNzkjZ8Ab0E_U6bK9DhofSeCcliA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4204930"/>
                  </a:ext>
                </a:extLst>
              </a:tr>
            </a:tbl>
          </a:graphicData>
        </a:graphic>
      </p:graphicFrame>
      <p:sp>
        <p:nvSpPr>
          <p:cNvPr id="4" name="Text Placeholder 3">
            <a:extLst>
              <a:ext uri="{FF2B5EF4-FFF2-40B4-BE49-F238E27FC236}">
                <a16:creationId xmlns:a16="http://schemas.microsoft.com/office/drawing/2014/main" id="{38D202AD-05AA-471F-BEC8-F41EE817E37B}"/>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394826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09639-330E-404A-BA91-4F8365D410D0}"/>
              </a:ext>
            </a:extLst>
          </p:cNvPr>
          <p:cNvSpPr>
            <a:spLocks noGrp="1"/>
          </p:cNvSpPr>
          <p:nvPr>
            <p:ph type="title"/>
          </p:nvPr>
        </p:nvSpPr>
        <p:spPr/>
        <p:txBody>
          <a:bodyPr/>
          <a:lstStyle/>
          <a:p>
            <a:r>
              <a:rPr lang="en-US"/>
              <a:t>LinkedIn Posts Table (RD) | DHL Global - 9 of 11</a:t>
            </a:r>
          </a:p>
        </p:txBody>
      </p:sp>
      <p:graphicFrame>
        <p:nvGraphicFramePr>
          <p:cNvPr id="5" name="Table Placeholder 4">
            <a:extLst>
              <a:ext uri="{FF2B5EF4-FFF2-40B4-BE49-F238E27FC236}">
                <a16:creationId xmlns:a16="http://schemas.microsoft.com/office/drawing/2014/main" id="{A65F6BD2-E875-43E8-A703-7B67DFBC34FB}"/>
              </a:ext>
            </a:extLst>
          </p:cNvPr>
          <p:cNvGraphicFramePr>
            <a:graphicFrameLocks noGrp="1"/>
          </p:cNvGraphicFramePr>
          <p:nvPr>
            <p:ph type="tbl" sz="quarter" idx="13"/>
            <p:extLst>
              <p:ext uri="{D42A27DB-BD31-4B8C-83A1-F6EECF244321}">
                <p14:modId xmlns:p14="http://schemas.microsoft.com/office/powerpoint/2010/main" val="1629259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33111073"/>
                    </a:ext>
                  </a:extLst>
                </a:gridCol>
                <a:gridCol w="1069848">
                  <a:extLst>
                    <a:ext uri="{9D8B030D-6E8A-4147-A177-3AD203B41FA5}">
                      <a16:colId xmlns:a16="http://schemas.microsoft.com/office/drawing/2014/main" val="2382870608"/>
                    </a:ext>
                  </a:extLst>
                </a:gridCol>
                <a:gridCol w="740664">
                  <a:extLst>
                    <a:ext uri="{9D8B030D-6E8A-4147-A177-3AD203B41FA5}">
                      <a16:colId xmlns:a16="http://schemas.microsoft.com/office/drawing/2014/main" val="4286504191"/>
                    </a:ext>
                  </a:extLst>
                </a:gridCol>
                <a:gridCol w="493776">
                  <a:extLst>
                    <a:ext uri="{9D8B030D-6E8A-4147-A177-3AD203B41FA5}">
                      <a16:colId xmlns:a16="http://schemas.microsoft.com/office/drawing/2014/main" val="1753111510"/>
                    </a:ext>
                  </a:extLst>
                </a:gridCol>
                <a:gridCol w="493776">
                  <a:extLst>
                    <a:ext uri="{9D8B030D-6E8A-4147-A177-3AD203B41FA5}">
                      <a16:colId xmlns:a16="http://schemas.microsoft.com/office/drawing/2014/main" val="760780040"/>
                    </a:ext>
                  </a:extLst>
                </a:gridCol>
                <a:gridCol w="493776">
                  <a:extLst>
                    <a:ext uri="{9D8B030D-6E8A-4147-A177-3AD203B41FA5}">
                      <a16:colId xmlns:a16="http://schemas.microsoft.com/office/drawing/2014/main" val="3307155807"/>
                    </a:ext>
                  </a:extLst>
                </a:gridCol>
                <a:gridCol w="493776">
                  <a:extLst>
                    <a:ext uri="{9D8B030D-6E8A-4147-A177-3AD203B41FA5}">
                      <a16:colId xmlns:a16="http://schemas.microsoft.com/office/drawing/2014/main" val="1700054648"/>
                    </a:ext>
                  </a:extLst>
                </a:gridCol>
                <a:gridCol w="493776">
                  <a:extLst>
                    <a:ext uri="{9D8B030D-6E8A-4147-A177-3AD203B41FA5}">
                      <a16:colId xmlns:a16="http://schemas.microsoft.com/office/drawing/2014/main" val="929082451"/>
                    </a:ext>
                  </a:extLst>
                </a:gridCol>
                <a:gridCol w="493776">
                  <a:extLst>
                    <a:ext uri="{9D8B030D-6E8A-4147-A177-3AD203B41FA5}">
                      <a16:colId xmlns:a16="http://schemas.microsoft.com/office/drawing/2014/main" val="1953307053"/>
                    </a:ext>
                  </a:extLst>
                </a:gridCol>
                <a:gridCol w="493776">
                  <a:extLst>
                    <a:ext uri="{9D8B030D-6E8A-4147-A177-3AD203B41FA5}">
                      <a16:colId xmlns:a16="http://schemas.microsoft.com/office/drawing/2014/main" val="2616121330"/>
                    </a:ext>
                  </a:extLst>
                </a:gridCol>
                <a:gridCol w="493776">
                  <a:extLst>
                    <a:ext uri="{9D8B030D-6E8A-4147-A177-3AD203B41FA5}">
                      <a16:colId xmlns:a16="http://schemas.microsoft.com/office/drawing/2014/main" val="3326918830"/>
                    </a:ext>
                  </a:extLst>
                </a:gridCol>
                <a:gridCol w="493776">
                  <a:extLst>
                    <a:ext uri="{9D8B030D-6E8A-4147-A177-3AD203B41FA5}">
                      <a16:colId xmlns:a16="http://schemas.microsoft.com/office/drawing/2014/main" val="1469286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1414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- 2020-07-13 11:00:19</a:t>
                      </a:r>
                      <a:r>
                        <a:rPr kumimoji="0" lang="en-US" sz="1000" b="0" i="0" u="none" strike="noStrike" kern="1200" cap="none" spc="0" normalizeH="0" baseline="0" noProof="0">
                          <a:ln>
                            <a:noFill/>
                          </a:ln>
                          <a:solidFill>
                            <a:prstClr val="black"/>
                          </a:solidFill>
                          <a:effectLst/>
                          <a:uLnTx/>
                          <a:uFillTx/>
                          <a:latin typeface="+mn-lt"/>
                          <a:ea typeface="+mn-ea"/>
                          <a:cs typeface="+mn-cs"/>
                        </a:rPr>
                        <a:t>
  Why #logistics will change after the #coronacrisis and how it accelerates #digitalization of logistics. Read the new article in the Saloodo! blog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https://mk0saloodoi0q2rtgmna.kinstacdn.com/wp-content/uploads/2020/07/Logistik-nach-Coronakrise_body-1.jpg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3890157"/>
                  </a:ext>
                </a:extLst>
              </a:tr>
            </a:tbl>
          </a:graphicData>
        </a:graphic>
      </p:graphicFrame>
      <p:sp>
        <p:nvSpPr>
          <p:cNvPr id="4" name="Text Placeholder 3">
            <a:extLst>
              <a:ext uri="{FF2B5EF4-FFF2-40B4-BE49-F238E27FC236}">
                <a16:creationId xmlns:a16="http://schemas.microsoft.com/office/drawing/2014/main" id="{AEB2E341-3A17-44F6-88DD-9CA597CE03C5}"/>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3098198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A342B-6F7C-4900-A7DF-48137D48094B}"/>
              </a:ext>
            </a:extLst>
          </p:cNvPr>
          <p:cNvSpPr>
            <a:spLocks noGrp="1"/>
          </p:cNvSpPr>
          <p:nvPr>
            <p:ph type="title"/>
          </p:nvPr>
        </p:nvSpPr>
        <p:spPr/>
        <p:txBody>
          <a:bodyPr/>
          <a:lstStyle/>
          <a:p>
            <a:r>
              <a:rPr lang="en-US"/>
              <a:t>LinkedIn Posts Table (RD) | DHL Global - 10 of 11</a:t>
            </a:r>
          </a:p>
        </p:txBody>
      </p:sp>
      <p:graphicFrame>
        <p:nvGraphicFramePr>
          <p:cNvPr id="5" name="Table Placeholder 4">
            <a:extLst>
              <a:ext uri="{FF2B5EF4-FFF2-40B4-BE49-F238E27FC236}">
                <a16:creationId xmlns:a16="http://schemas.microsoft.com/office/drawing/2014/main" id="{7EEE0E23-93B2-4EB7-B31E-8484AD28A4EE}"/>
              </a:ext>
            </a:extLst>
          </p:cNvPr>
          <p:cNvGraphicFramePr>
            <a:graphicFrameLocks noGrp="1"/>
          </p:cNvGraphicFramePr>
          <p:nvPr>
            <p:ph type="tbl" sz="quarter" idx="13"/>
            <p:extLst>
              <p:ext uri="{D42A27DB-BD31-4B8C-83A1-F6EECF244321}">
                <p14:modId xmlns:p14="http://schemas.microsoft.com/office/powerpoint/2010/main" val="2425402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74916709"/>
                    </a:ext>
                  </a:extLst>
                </a:gridCol>
                <a:gridCol w="1069848">
                  <a:extLst>
                    <a:ext uri="{9D8B030D-6E8A-4147-A177-3AD203B41FA5}">
                      <a16:colId xmlns:a16="http://schemas.microsoft.com/office/drawing/2014/main" val="3858232282"/>
                    </a:ext>
                  </a:extLst>
                </a:gridCol>
                <a:gridCol w="740664">
                  <a:extLst>
                    <a:ext uri="{9D8B030D-6E8A-4147-A177-3AD203B41FA5}">
                      <a16:colId xmlns:a16="http://schemas.microsoft.com/office/drawing/2014/main" val="4212247287"/>
                    </a:ext>
                  </a:extLst>
                </a:gridCol>
                <a:gridCol w="493776">
                  <a:extLst>
                    <a:ext uri="{9D8B030D-6E8A-4147-A177-3AD203B41FA5}">
                      <a16:colId xmlns:a16="http://schemas.microsoft.com/office/drawing/2014/main" val="1882158616"/>
                    </a:ext>
                  </a:extLst>
                </a:gridCol>
                <a:gridCol w="493776">
                  <a:extLst>
                    <a:ext uri="{9D8B030D-6E8A-4147-A177-3AD203B41FA5}">
                      <a16:colId xmlns:a16="http://schemas.microsoft.com/office/drawing/2014/main" val="4004711758"/>
                    </a:ext>
                  </a:extLst>
                </a:gridCol>
                <a:gridCol w="493776">
                  <a:extLst>
                    <a:ext uri="{9D8B030D-6E8A-4147-A177-3AD203B41FA5}">
                      <a16:colId xmlns:a16="http://schemas.microsoft.com/office/drawing/2014/main" val="4186450995"/>
                    </a:ext>
                  </a:extLst>
                </a:gridCol>
                <a:gridCol w="493776">
                  <a:extLst>
                    <a:ext uri="{9D8B030D-6E8A-4147-A177-3AD203B41FA5}">
                      <a16:colId xmlns:a16="http://schemas.microsoft.com/office/drawing/2014/main" val="3030164527"/>
                    </a:ext>
                  </a:extLst>
                </a:gridCol>
                <a:gridCol w="493776">
                  <a:extLst>
                    <a:ext uri="{9D8B030D-6E8A-4147-A177-3AD203B41FA5}">
                      <a16:colId xmlns:a16="http://schemas.microsoft.com/office/drawing/2014/main" val="302734562"/>
                    </a:ext>
                  </a:extLst>
                </a:gridCol>
                <a:gridCol w="493776">
                  <a:extLst>
                    <a:ext uri="{9D8B030D-6E8A-4147-A177-3AD203B41FA5}">
                      <a16:colId xmlns:a16="http://schemas.microsoft.com/office/drawing/2014/main" val="3742184540"/>
                    </a:ext>
                  </a:extLst>
                </a:gridCol>
                <a:gridCol w="493776">
                  <a:extLst>
                    <a:ext uri="{9D8B030D-6E8A-4147-A177-3AD203B41FA5}">
                      <a16:colId xmlns:a16="http://schemas.microsoft.com/office/drawing/2014/main" val="2517968465"/>
                    </a:ext>
                  </a:extLst>
                </a:gridCol>
                <a:gridCol w="493776">
                  <a:extLst>
                    <a:ext uri="{9D8B030D-6E8A-4147-A177-3AD203B41FA5}">
                      <a16:colId xmlns:a16="http://schemas.microsoft.com/office/drawing/2014/main" val="1122689432"/>
                    </a:ext>
                  </a:extLst>
                </a:gridCol>
                <a:gridCol w="493776">
                  <a:extLst>
                    <a:ext uri="{9D8B030D-6E8A-4147-A177-3AD203B41FA5}">
                      <a16:colId xmlns:a16="http://schemas.microsoft.com/office/drawing/2014/main" val="121835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3497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- 2020-07-10 17:49:42</a:t>
                      </a:r>
                      <a:r>
                        <a:rPr kumimoji="0" lang="en-US" sz="1000" b="0" i="0" u="none" strike="noStrike" kern="1200" cap="none" spc="0" normalizeH="0" baseline="0" noProof="0">
                          <a:ln>
                            <a:noFill/>
                          </a:ln>
                          <a:solidFill>
                            <a:prstClr val="black"/>
                          </a:solidFill>
                          <a:effectLst/>
                          <a:uLnTx/>
                          <a:uFillTx/>
                          <a:latin typeface="+mn-lt"/>
                          <a:ea typeface="+mn-ea"/>
                          <a:cs typeface="+mn-cs"/>
                        </a:rPr>
                        <a:t>
  As a committed partner to the fashion industry, we put sustainability and promoting greener logistical solutions in the heart of our collaborations. That’s why we have once again teamed up with leading fashion show producer, actress and supermodel Jessica Minh Anh to deliver sustainable haute couture dresses, made by designers from #AroundTheWorld, to Vietnam. “I can always rely on DHL and their excellent services, especially during this challenging time. They are truly the most international logistics company." Find out more: InMotion.DHL/JMAxDHL
#DHLFashion #ExcellenceSimplyDelivered #ThankYouDHL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https://media-exp1.licdn.com/dms/image/C4E22AQG7uc5V4MB5Ag/feedshare-shrink_800/0?e=1597881600&amp;v=beta&amp;t=pgXet_etVuLgFb1TEnUJUYZeWMxULWMeq0bCP-QzHUM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4534074"/>
                  </a:ext>
                </a:extLst>
              </a:tr>
            </a:tbl>
          </a:graphicData>
        </a:graphic>
      </p:graphicFrame>
      <p:sp>
        <p:nvSpPr>
          <p:cNvPr id="4" name="Text Placeholder 3">
            <a:extLst>
              <a:ext uri="{FF2B5EF4-FFF2-40B4-BE49-F238E27FC236}">
                <a16:creationId xmlns:a16="http://schemas.microsoft.com/office/drawing/2014/main" id="{154225ED-9DA9-40DB-BB3D-3AB49B9E5F2E}"/>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1480966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9CBFB-0FE5-4EB7-BE0F-92952DC41A4C}"/>
              </a:ext>
            </a:extLst>
          </p:cNvPr>
          <p:cNvSpPr>
            <a:spLocks noGrp="1"/>
          </p:cNvSpPr>
          <p:nvPr>
            <p:ph type="title"/>
          </p:nvPr>
        </p:nvSpPr>
        <p:spPr/>
        <p:txBody>
          <a:bodyPr/>
          <a:lstStyle/>
          <a:p>
            <a:r>
              <a:rPr lang="en-US"/>
              <a:t>LinkedIn Posts Table (RD) | DHL Global - 11 of 11</a:t>
            </a:r>
          </a:p>
        </p:txBody>
      </p:sp>
      <p:graphicFrame>
        <p:nvGraphicFramePr>
          <p:cNvPr id="5" name="Table Placeholder 4">
            <a:extLst>
              <a:ext uri="{FF2B5EF4-FFF2-40B4-BE49-F238E27FC236}">
                <a16:creationId xmlns:a16="http://schemas.microsoft.com/office/drawing/2014/main" id="{97105DF4-563B-410A-B10F-30645897BD2D}"/>
              </a:ext>
            </a:extLst>
          </p:cNvPr>
          <p:cNvGraphicFramePr>
            <a:graphicFrameLocks noGrp="1"/>
          </p:cNvGraphicFramePr>
          <p:nvPr>
            <p:ph type="tbl" sz="quarter" idx="13"/>
            <p:extLst>
              <p:ext uri="{D42A27DB-BD31-4B8C-83A1-F6EECF244321}">
                <p14:modId xmlns:p14="http://schemas.microsoft.com/office/powerpoint/2010/main" val="3881816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31164108"/>
                    </a:ext>
                  </a:extLst>
                </a:gridCol>
                <a:gridCol w="1069848">
                  <a:extLst>
                    <a:ext uri="{9D8B030D-6E8A-4147-A177-3AD203B41FA5}">
                      <a16:colId xmlns:a16="http://schemas.microsoft.com/office/drawing/2014/main" val="2714379264"/>
                    </a:ext>
                  </a:extLst>
                </a:gridCol>
                <a:gridCol w="740664">
                  <a:extLst>
                    <a:ext uri="{9D8B030D-6E8A-4147-A177-3AD203B41FA5}">
                      <a16:colId xmlns:a16="http://schemas.microsoft.com/office/drawing/2014/main" val="4154671264"/>
                    </a:ext>
                  </a:extLst>
                </a:gridCol>
                <a:gridCol w="493776">
                  <a:extLst>
                    <a:ext uri="{9D8B030D-6E8A-4147-A177-3AD203B41FA5}">
                      <a16:colId xmlns:a16="http://schemas.microsoft.com/office/drawing/2014/main" val="1253608239"/>
                    </a:ext>
                  </a:extLst>
                </a:gridCol>
                <a:gridCol w="493776">
                  <a:extLst>
                    <a:ext uri="{9D8B030D-6E8A-4147-A177-3AD203B41FA5}">
                      <a16:colId xmlns:a16="http://schemas.microsoft.com/office/drawing/2014/main" val="680645169"/>
                    </a:ext>
                  </a:extLst>
                </a:gridCol>
                <a:gridCol w="493776">
                  <a:extLst>
                    <a:ext uri="{9D8B030D-6E8A-4147-A177-3AD203B41FA5}">
                      <a16:colId xmlns:a16="http://schemas.microsoft.com/office/drawing/2014/main" val="785227799"/>
                    </a:ext>
                  </a:extLst>
                </a:gridCol>
                <a:gridCol w="493776">
                  <a:extLst>
                    <a:ext uri="{9D8B030D-6E8A-4147-A177-3AD203B41FA5}">
                      <a16:colId xmlns:a16="http://schemas.microsoft.com/office/drawing/2014/main" val="2518838425"/>
                    </a:ext>
                  </a:extLst>
                </a:gridCol>
                <a:gridCol w="493776">
                  <a:extLst>
                    <a:ext uri="{9D8B030D-6E8A-4147-A177-3AD203B41FA5}">
                      <a16:colId xmlns:a16="http://schemas.microsoft.com/office/drawing/2014/main" val="3227457232"/>
                    </a:ext>
                  </a:extLst>
                </a:gridCol>
                <a:gridCol w="493776">
                  <a:extLst>
                    <a:ext uri="{9D8B030D-6E8A-4147-A177-3AD203B41FA5}">
                      <a16:colId xmlns:a16="http://schemas.microsoft.com/office/drawing/2014/main" val="3223758050"/>
                    </a:ext>
                  </a:extLst>
                </a:gridCol>
                <a:gridCol w="493776">
                  <a:extLst>
                    <a:ext uri="{9D8B030D-6E8A-4147-A177-3AD203B41FA5}">
                      <a16:colId xmlns:a16="http://schemas.microsoft.com/office/drawing/2014/main" val="422102969"/>
                    </a:ext>
                  </a:extLst>
                </a:gridCol>
                <a:gridCol w="493776">
                  <a:extLst>
                    <a:ext uri="{9D8B030D-6E8A-4147-A177-3AD203B41FA5}">
                      <a16:colId xmlns:a16="http://schemas.microsoft.com/office/drawing/2014/main" val="3618938787"/>
                    </a:ext>
                  </a:extLst>
                </a:gridCol>
                <a:gridCol w="493776">
                  <a:extLst>
                    <a:ext uri="{9D8B030D-6E8A-4147-A177-3AD203B41FA5}">
                      <a16:colId xmlns:a16="http://schemas.microsoft.com/office/drawing/2014/main" val="2864273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 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43882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DHL - 2020-07-10 11:00:19</a:t>
                      </a:r>
                      <a:r>
                        <a:rPr kumimoji="0" lang="en-US" sz="1000" b="0" i="0" u="none" strike="noStrike" kern="1200" cap="none" spc="0" normalizeH="0" baseline="0" noProof="0">
                          <a:ln>
                            <a:noFill/>
                          </a:ln>
                          <a:solidFill>
                            <a:prstClr val="black"/>
                          </a:solidFill>
                          <a:effectLst/>
                          <a:uLnTx/>
                          <a:uFillTx/>
                          <a:latin typeface="+mn-lt"/>
                          <a:ea typeface="+mn-ea"/>
                          <a:cs typeface="+mn-cs"/>
                        </a:rPr>
                        <a:t>
  What does it take to be resilient? How can you overcome setbacks and come back stronger? #DeliveredMagazine answers these questions with the help of some resilient people.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https://www.dhl.com/content/dam/dhl/global/delivered/images/smart-grid-press-1375x504/delivered-issue-03-2020-spirit-of-resilience1.jpg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14:10:04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6925260"/>
                  </a:ext>
                </a:extLst>
              </a:tr>
            </a:tbl>
          </a:graphicData>
        </a:graphic>
      </p:graphicFrame>
      <p:sp>
        <p:nvSpPr>
          <p:cNvPr id="4" name="Text Placeholder 3">
            <a:extLst>
              <a:ext uri="{FF2B5EF4-FFF2-40B4-BE49-F238E27FC236}">
                <a16:creationId xmlns:a16="http://schemas.microsoft.com/office/drawing/2014/main" id="{D9B176A8-2840-43B4-A6C7-D2AD6896A748}"/>
              </a:ext>
            </a:extLst>
          </p:cNvPr>
          <p:cNvSpPr>
            <a:spLocks noGrp="1"/>
          </p:cNvSpPr>
          <p:nvPr>
            <p:ph type="body" sz="quarter" idx="14"/>
          </p:nvPr>
        </p:nvSpPr>
        <p:spPr/>
        <p:txBody>
          <a:bodyPr/>
          <a:lstStyle/>
          <a:p>
            <a:r>
              <a:rPr lang="en-US"/>
              <a:t>07/10/2020 - 07/16/2020</a:t>
            </a:r>
          </a:p>
        </p:txBody>
      </p:sp>
    </p:spTree>
    <p:extLst>
      <p:ext uri="{BB962C8B-B14F-4D97-AF65-F5344CB8AC3E}">
        <p14:creationId xmlns:p14="http://schemas.microsoft.com/office/powerpoint/2010/main" val="5382685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724</Words>
  <Application>Microsoft Office PowerPoint</Application>
  <PresentationFormat>On-screen Show (4:3)</PresentationFormat>
  <Paragraphs>274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LinkedIn Posts Table (RD) | DHL Global - 1 of 11</vt:lpstr>
      <vt:lpstr>LinkedIn Posts Table (RD) | DHL Global - 2 of 11</vt:lpstr>
      <vt:lpstr>LinkedIn Posts Table (RD) | DHL Global - 3 of 11</vt:lpstr>
      <vt:lpstr>LinkedIn Posts Table (RD) | DHL Global - 4 of 11</vt:lpstr>
      <vt:lpstr>LinkedIn Posts Table (RD) | DHL Global - 5 of 11</vt:lpstr>
      <vt:lpstr>LinkedIn Posts Table (RD) | DHL Global - 6 of 11</vt:lpstr>
      <vt:lpstr>LinkedIn Posts Table (RD) | DHL Global - 7 of 11</vt:lpstr>
      <vt:lpstr>LinkedIn Posts Table (RD) | DHL Global - 8 of 11</vt:lpstr>
      <vt:lpstr>LinkedIn Posts Table (RD) | DHL Global - 9 of 11</vt:lpstr>
      <vt:lpstr>LinkedIn Posts Table (RD) | DHL Global - 10 of 11</vt:lpstr>
      <vt:lpstr>LinkedIn Posts Table (RD) | DHL Global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(RD) | DHL Global - 1 of 11</dc:title>
  <dc:creator>Frederik Peiniger</dc:creator>
  <cp:lastModifiedBy>Frederik Peiniger</cp:lastModifiedBy>
  <cp:revision>1</cp:revision>
  <dcterms:created xsi:type="dcterms:W3CDTF">2020-07-17T12:16:58Z</dcterms:created>
  <dcterms:modified xsi:type="dcterms:W3CDTF">2020-07-17T12:18:03Z</dcterms:modified>
</cp:coreProperties>
</file>