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5" r:id="rId18"/>
    <p:sldId id="276" r:id="rId19"/>
    <p:sldId id="277" r:id="rId20"/>
    <p:sldId id="278" r:id="rId21"/>
    <p:sldId id="279" r:id="rId22"/>
    <p:sldId id="281" r:id="rId23"/>
    <p:sldId id="282" r:id="rId24"/>
    <p:sldId id="283" r:id="rId25"/>
    <p:sldId id="284" r:id="rId26"/>
    <p:sldId id="285" r:id="rId27"/>
    <p:sldId id="287" r:id="rId28"/>
    <p:sldId id="288" r:id="rId29"/>
    <p:sldId id="289" r:id="rId30"/>
    <p:sldId id="290" r:id="rId31"/>
    <p:sldId id="291" r:id="rId32"/>
    <p:sldId id="292"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4DB9A-A02A-4223-BD08-CA1D678D6104}"/>
              </a:ext>
            </a:extLst>
          </p:cNvPr>
          <p:cNvSpPr>
            <a:spLocks noGrp="1"/>
          </p:cNvSpPr>
          <p:nvPr>
            <p:ph type="ctrTitle"/>
          </p:nvPr>
        </p:nvSpPr>
        <p:spPr/>
        <p:txBody>
          <a:bodyPr/>
          <a:lstStyle/>
          <a:p>
            <a:r>
              <a:rPr lang="en-US"/>
              <a:t>DHL Global</a:t>
            </a:r>
          </a:p>
        </p:txBody>
      </p:sp>
      <p:sp>
        <p:nvSpPr>
          <p:cNvPr id="3" name="Subtitle 2">
            <a:extLst>
              <a:ext uri="{FF2B5EF4-FFF2-40B4-BE49-F238E27FC236}">
                <a16:creationId xmlns:a16="http://schemas.microsoft.com/office/drawing/2014/main" id="{6EA259D9-E40D-4381-9FEE-1D7C82DC8A6B}"/>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3724016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F7CB-D006-4417-8699-95367F2AD3AB}"/>
              </a:ext>
            </a:extLst>
          </p:cNvPr>
          <p:cNvSpPr>
            <a:spLocks noGrp="1"/>
          </p:cNvSpPr>
          <p:nvPr>
            <p:ph type="title"/>
          </p:nvPr>
        </p:nvSpPr>
        <p:spPr/>
        <p:txBody>
          <a:bodyPr/>
          <a:lstStyle/>
          <a:p>
            <a:r>
              <a:rPr lang="en-US"/>
              <a:t>LinkedIn Posts Table (RD) | DHL Global - 1 of 9</a:t>
            </a:r>
          </a:p>
        </p:txBody>
      </p:sp>
      <p:graphicFrame>
        <p:nvGraphicFramePr>
          <p:cNvPr id="5" name="Table Placeholder 4">
            <a:extLst>
              <a:ext uri="{FF2B5EF4-FFF2-40B4-BE49-F238E27FC236}">
                <a16:creationId xmlns:a16="http://schemas.microsoft.com/office/drawing/2014/main" id="{56465BA8-E6E3-4C43-A62A-B5A730CBE6F4}"/>
              </a:ext>
            </a:extLst>
          </p:cNvPr>
          <p:cNvGraphicFramePr>
            <a:graphicFrameLocks noGrp="1"/>
          </p:cNvGraphicFramePr>
          <p:nvPr>
            <p:ph type="tbl" sz="quarter" idx="13"/>
            <p:extLst>
              <p:ext uri="{D42A27DB-BD31-4B8C-83A1-F6EECF244321}">
                <p14:modId xmlns:p14="http://schemas.microsoft.com/office/powerpoint/2010/main" val="162685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1379047"/>
                    </a:ext>
                  </a:extLst>
                </a:gridCol>
                <a:gridCol w="1069848">
                  <a:extLst>
                    <a:ext uri="{9D8B030D-6E8A-4147-A177-3AD203B41FA5}">
                      <a16:colId xmlns:a16="http://schemas.microsoft.com/office/drawing/2014/main" val="4112733109"/>
                    </a:ext>
                  </a:extLst>
                </a:gridCol>
                <a:gridCol w="740664">
                  <a:extLst>
                    <a:ext uri="{9D8B030D-6E8A-4147-A177-3AD203B41FA5}">
                      <a16:colId xmlns:a16="http://schemas.microsoft.com/office/drawing/2014/main" val="4140897456"/>
                    </a:ext>
                  </a:extLst>
                </a:gridCol>
                <a:gridCol w="493776">
                  <a:extLst>
                    <a:ext uri="{9D8B030D-6E8A-4147-A177-3AD203B41FA5}">
                      <a16:colId xmlns:a16="http://schemas.microsoft.com/office/drawing/2014/main" val="1556135445"/>
                    </a:ext>
                  </a:extLst>
                </a:gridCol>
                <a:gridCol w="493776">
                  <a:extLst>
                    <a:ext uri="{9D8B030D-6E8A-4147-A177-3AD203B41FA5}">
                      <a16:colId xmlns:a16="http://schemas.microsoft.com/office/drawing/2014/main" val="1234520792"/>
                    </a:ext>
                  </a:extLst>
                </a:gridCol>
                <a:gridCol w="493776">
                  <a:extLst>
                    <a:ext uri="{9D8B030D-6E8A-4147-A177-3AD203B41FA5}">
                      <a16:colId xmlns:a16="http://schemas.microsoft.com/office/drawing/2014/main" val="205970159"/>
                    </a:ext>
                  </a:extLst>
                </a:gridCol>
                <a:gridCol w="493776">
                  <a:extLst>
                    <a:ext uri="{9D8B030D-6E8A-4147-A177-3AD203B41FA5}">
                      <a16:colId xmlns:a16="http://schemas.microsoft.com/office/drawing/2014/main" val="2000720572"/>
                    </a:ext>
                  </a:extLst>
                </a:gridCol>
                <a:gridCol w="493776">
                  <a:extLst>
                    <a:ext uri="{9D8B030D-6E8A-4147-A177-3AD203B41FA5}">
                      <a16:colId xmlns:a16="http://schemas.microsoft.com/office/drawing/2014/main" val="1646329475"/>
                    </a:ext>
                  </a:extLst>
                </a:gridCol>
                <a:gridCol w="493776">
                  <a:extLst>
                    <a:ext uri="{9D8B030D-6E8A-4147-A177-3AD203B41FA5}">
                      <a16:colId xmlns:a16="http://schemas.microsoft.com/office/drawing/2014/main" val="2848019877"/>
                    </a:ext>
                  </a:extLst>
                </a:gridCol>
                <a:gridCol w="493776">
                  <a:extLst>
                    <a:ext uri="{9D8B030D-6E8A-4147-A177-3AD203B41FA5}">
                      <a16:colId xmlns:a16="http://schemas.microsoft.com/office/drawing/2014/main" val="702576020"/>
                    </a:ext>
                  </a:extLst>
                </a:gridCol>
                <a:gridCol w="493776">
                  <a:extLst>
                    <a:ext uri="{9D8B030D-6E8A-4147-A177-3AD203B41FA5}">
                      <a16:colId xmlns:a16="http://schemas.microsoft.com/office/drawing/2014/main" val="33299183"/>
                    </a:ext>
                  </a:extLst>
                </a:gridCol>
                <a:gridCol w="493776">
                  <a:extLst>
                    <a:ext uri="{9D8B030D-6E8A-4147-A177-3AD203B41FA5}">
                      <a16:colId xmlns:a16="http://schemas.microsoft.com/office/drawing/2014/main" val="155866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6533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- 2020-07-13 16:40:08</a:t>
                      </a:r>
                      <a:r>
                        <a:rPr kumimoji="0" lang="en-US" sz="1000" b="0" i="0" u="none" strike="noStrike" kern="1200" cap="none" spc="0" normalizeH="0" baseline="0" noProof="0">
                          <a:ln>
                            <a:noFill/>
                          </a:ln>
                          <a:solidFill>
                            <a:prstClr val="black"/>
                          </a:solidFill>
                          <a:effectLst/>
                          <a:uLnTx/>
                          <a:uFillTx/>
                          <a:latin typeface="+mn-lt"/>
                          <a:ea typeface="+mn-ea"/>
                          <a:cs typeface="+mn-cs"/>
                        </a:rPr>
                        <a:t>
  The Singapore Red Cross assembles and distributes care packs to the elderly living alone and families in need. DHL Express, DHL Supply Chain and DHL Global Forwarding are jumping in to support the local initiative by providing vehicles, drivers and volunteers. #DHLGoHelp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https://media-exp1.licdn.com/dms/image/C4D22AQE7E71ciCIAnA/feedshare-shrink_800/0?e=1597881600&amp;v=beta&amp;t=wGPuEg8XTIgPaqLyNzkjZ8Ab0E_U6bK9DhofSeCcliA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9678165"/>
                  </a:ext>
                </a:extLst>
              </a:tr>
            </a:tbl>
          </a:graphicData>
        </a:graphic>
      </p:graphicFrame>
      <p:sp>
        <p:nvSpPr>
          <p:cNvPr id="4" name="Text Placeholder 3">
            <a:extLst>
              <a:ext uri="{FF2B5EF4-FFF2-40B4-BE49-F238E27FC236}">
                <a16:creationId xmlns:a16="http://schemas.microsoft.com/office/drawing/2014/main" id="{40913329-95BF-434B-9FDF-959953AE03AD}"/>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33983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68543-EFFF-4975-8614-FC1E7B4A5AE7}"/>
              </a:ext>
            </a:extLst>
          </p:cNvPr>
          <p:cNvSpPr>
            <a:spLocks noGrp="1"/>
          </p:cNvSpPr>
          <p:nvPr>
            <p:ph type="title"/>
          </p:nvPr>
        </p:nvSpPr>
        <p:spPr/>
        <p:txBody>
          <a:bodyPr/>
          <a:lstStyle/>
          <a:p>
            <a:r>
              <a:rPr lang="en-US"/>
              <a:t>LinkedIn Posts Table (RD) | DHL Global - 2 of 9</a:t>
            </a:r>
          </a:p>
        </p:txBody>
      </p:sp>
      <p:graphicFrame>
        <p:nvGraphicFramePr>
          <p:cNvPr id="5" name="Table Placeholder 4">
            <a:extLst>
              <a:ext uri="{FF2B5EF4-FFF2-40B4-BE49-F238E27FC236}">
                <a16:creationId xmlns:a16="http://schemas.microsoft.com/office/drawing/2014/main" id="{A92754EB-F7B9-42C8-AFCF-EE9463FD0EA8}"/>
              </a:ext>
            </a:extLst>
          </p:cNvPr>
          <p:cNvGraphicFramePr>
            <a:graphicFrameLocks noGrp="1"/>
          </p:cNvGraphicFramePr>
          <p:nvPr>
            <p:ph type="tbl" sz="quarter" idx="13"/>
            <p:extLst>
              <p:ext uri="{D42A27DB-BD31-4B8C-83A1-F6EECF244321}">
                <p14:modId xmlns:p14="http://schemas.microsoft.com/office/powerpoint/2010/main" val="323851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7951918"/>
                    </a:ext>
                  </a:extLst>
                </a:gridCol>
                <a:gridCol w="1069848">
                  <a:extLst>
                    <a:ext uri="{9D8B030D-6E8A-4147-A177-3AD203B41FA5}">
                      <a16:colId xmlns:a16="http://schemas.microsoft.com/office/drawing/2014/main" val="850565639"/>
                    </a:ext>
                  </a:extLst>
                </a:gridCol>
                <a:gridCol w="740664">
                  <a:extLst>
                    <a:ext uri="{9D8B030D-6E8A-4147-A177-3AD203B41FA5}">
                      <a16:colId xmlns:a16="http://schemas.microsoft.com/office/drawing/2014/main" val="1653819901"/>
                    </a:ext>
                  </a:extLst>
                </a:gridCol>
                <a:gridCol w="493776">
                  <a:extLst>
                    <a:ext uri="{9D8B030D-6E8A-4147-A177-3AD203B41FA5}">
                      <a16:colId xmlns:a16="http://schemas.microsoft.com/office/drawing/2014/main" val="1533739010"/>
                    </a:ext>
                  </a:extLst>
                </a:gridCol>
                <a:gridCol w="493776">
                  <a:extLst>
                    <a:ext uri="{9D8B030D-6E8A-4147-A177-3AD203B41FA5}">
                      <a16:colId xmlns:a16="http://schemas.microsoft.com/office/drawing/2014/main" val="413853368"/>
                    </a:ext>
                  </a:extLst>
                </a:gridCol>
                <a:gridCol w="493776">
                  <a:extLst>
                    <a:ext uri="{9D8B030D-6E8A-4147-A177-3AD203B41FA5}">
                      <a16:colId xmlns:a16="http://schemas.microsoft.com/office/drawing/2014/main" val="1645360792"/>
                    </a:ext>
                  </a:extLst>
                </a:gridCol>
                <a:gridCol w="493776">
                  <a:extLst>
                    <a:ext uri="{9D8B030D-6E8A-4147-A177-3AD203B41FA5}">
                      <a16:colId xmlns:a16="http://schemas.microsoft.com/office/drawing/2014/main" val="3712952089"/>
                    </a:ext>
                  </a:extLst>
                </a:gridCol>
                <a:gridCol w="493776">
                  <a:extLst>
                    <a:ext uri="{9D8B030D-6E8A-4147-A177-3AD203B41FA5}">
                      <a16:colId xmlns:a16="http://schemas.microsoft.com/office/drawing/2014/main" val="2166817764"/>
                    </a:ext>
                  </a:extLst>
                </a:gridCol>
                <a:gridCol w="493776">
                  <a:extLst>
                    <a:ext uri="{9D8B030D-6E8A-4147-A177-3AD203B41FA5}">
                      <a16:colId xmlns:a16="http://schemas.microsoft.com/office/drawing/2014/main" val="2977475890"/>
                    </a:ext>
                  </a:extLst>
                </a:gridCol>
                <a:gridCol w="493776">
                  <a:extLst>
                    <a:ext uri="{9D8B030D-6E8A-4147-A177-3AD203B41FA5}">
                      <a16:colId xmlns:a16="http://schemas.microsoft.com/office/drawing/2014/main" val="2383349154"/>
                    </a:ext>
                  </a:extLst>
                </a:gridCol>
                <a:gridCol w="493776">
                  <a:extLst>
                    <a:ext uri="{9D8B030D-6E8A-4147-A177-3AD203B41FA5}">
                      <a16:colId xmlns:a16="http://schemas.microsoft.com/office/drawing/2014/main" val="3863081844"/>
                    </a:ext>
                  </a:extLst>
                </a:gridCol>
                <a:gridCol w="493776">
                  <a:extLst>
                    <a:ext uri="{9D8B030D-6E8A-4147-A177-3AD203B41FA5}">
                      <a16:colId xmlns:a16="http://schemas.microsoft.com/office/drawing/2014/main" val="364575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490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- 2020-07-10 17:49:42</a:t>
                      </a:r>
                      <a:r>
                        <a:rPr kumimoji="0" lang="en-US" sz="1000" b="0" i="0" u="none" strike="noStrike" kern="1200" cap="none" spc="0" normalizeH="0" baseline="0" noProof="0">
                          <a:ln>
                            <a:noFill/>
                          </a:ln>
                          <a:solidFill>
                            <a:prstClr val="black"/>
                          </a:solidFill>
                          <a:effectLst/>
                          <a:uLnTx/>
                          <a:uFillTx/>
                          <a:latin typeface="+mn-lt"/>
                          <a:ea typeface="+mn-ea"/>
                          <a:cs typeface="+mn-cs"/>
                        </a:rPr>
                        <a:t>
  As a committed partner to the fashion industry, we put sustainability and promoting greener logistical solutions in the heart of our collaborations. That’s why we have once again teamed up with leading fashion show producer, actress and supermodel Jessica Minh Anh to deliver sustainable haute couture dresses, made by designers from #AroundTheWorld, to Vietnam. “I can always rely on DHL and their excellent services, especially during this challenging time. They are truly the most international logistics company." Find out more: InMotion.DHL/JMAxDHL
#DHLFashion #ExcellenceSimplyDelivered #ThankYouDHL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https://media-exp1.licdn.com/dms/image/C4E22AQG7uc5V4MB5Ag/feedshare-shrink_800/0?e=1597881600&amp;v=beta&amp;t=pgXet_etVuLgFb1TEnUJUYZeWMxULWMeq0bCP-QzHUM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3633350"/>
                  </a:ext>
                </a:extLst>
              </a:tr>
            </a:tbl>
          </a:graphicData>
        </a:graphic>
      </p:graphicFrame>
      <p:sp>
        <p:nvSpPr>
          <p:cNvPr id="4" name="Text Placeholder 3">
            <a:extLst>
              <a:ext uri="{FF2B5EF4-FFF2-40B4-BE49-F238E27FC236}">
                <a16:creationId xmlns:a16="http://schemas.microsoft.com/office/drawing/2014/main" id="{7EC37474-0005-4E46-8135-6E2DF9C135AD}"/>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953776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B1E87-ED12-4200-834E-A332958E39CF}"/>
              </a:ext>
            </a:extLst>
          </p:cNvPr>
          <p:cNvSpPr>
            <a:spLocks noGrp="1"/>
          </p:cNvSpPr>
          <p:nvPr>
            <p:ph type="title"/>
          </p:nvPr>
        </p:nvSpPr>
        <p:spPr/>
        <p:txBody>
          <a:bodyPr/>
          <a:lstStyle/>
          <a:p>
            <a:r>
              <a:rPr lang="en-US"/>
              <a:t>LinkedIn Posts Table (RD) | DHL Global - 3 of 9</a:t>
            </a:r>
          </a:p>
        </p:txBody>
      </p:sp>
      <p:graphicFrame>
        <p:nvGraphicFramePr>
          <p:cNvPr id="5" name="Table Placeholder 4">
            <a:extLst>
              <a:ext uri="{FF2B5EF4-FFF2-40B4-BE49-F238E27FC236}">
                <a16:creationId xmlns:a16="http://schemas.microsoft.com/office/drawing/2014/main" id="{763D32C1-F8CC-4B4C-9E9D-2306106BD239}"/>
              </a:ext>
            </a:extLst>
          </p:cNvPr>
          <p:cNvGraphicFramePr>
            <a:graphicFrameLocks noGrp="1"/>
          </p:cNvGraphicFramePr>
          <p:nvPr>
            <p:ph type="tbl" sz="quarter" idx="13"/>
            <p:extLst>
              <p:ext uri="{D42A27DB-BD31-4B8C-83A1-F6EECF244321}">
                <p14:modId xmlns:p14="http://schemas.microsoft.com/office/powerpoint/2010/main" val="92551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2083340"/>
                    </a:ext>
                  </a:extLst>
                </a:gridCol>
                <a:gridCol w="1069848">
                  <a:extLst>
                    <a:ext uri="{9D8B030D-6E8A-4147-A177-3AD203B41FA5}">
                      <a16:colId xmlns:a16="http://schemas.microsoft.com/office/drawing/2014/main" val="979702214"/>
                    </a:ext>
                  </a:extLst>
                </a:gridCol>
                <a:gridCol w="740664">
                  <a:extLst>
                    <a:ext uri="{9D8B030D-6E8A-4147-A177-3AD203B41FA5}">
                      <a16:colId xmlns:a16="http://schemas.microsoft.com/office/drawing/2014/main" val="840649613"/>
                    </a:ext>
                  </a:extLst>
                </a:gridCol>
                <a:gridCol w="493776">
                  <a:extLst>
                    <a:ext uri="{9D8B030D-6E8A-4147-A177-3AD203B41FA5}">
                      <a16:colId xmlns:a16="http://schemas.microsoft.com/office/drawing/2014/main" val="1506144770"/>
                    </a:ext>
                  </a:extLst>
                </a:gridCol>
                <a:gridCol w="493776">
                  <a:extLst>
                    <a:ext uri="{9D8B030D-6E8A-4147-A177-3AD203B41FA5}">
                      <a16:colId xmlns:a16="http://schemas.microsoft.com/office/drawing/2014/main" val="1926131419"/>
                    </a:ext>
                  </a:extLst>
                </a:gridCol>
                <a:gridCol w="493776">
                  <a:extLst>
                    <a:ext uri="{9D8B030D-6E8A-4147-A177-3AD203B41FA5}">
                      <a16:colId xmlns:a16="http://schemas.microsoft.com/office/drawing/2014/main" val="34839178"/>
                    </a:ext>
                  </a:extLst>
                </a:gridCol>
                <a:gridCol w="493776">
                  <a:extLst>
                    <a:ext uri="{9D8B030D-6E8A-4147-A177-3AD203B41FA5}">
                      <a16:colId xmlns:a16="http://schemas.microsoft.com/office/drawing/2014/main" val="1723417334"/>
                    </a:ext>
                  </a:extLst>
                </a:gridCol>
                <a:gridCol w="493776">
                  <a:extLst>
                    <a:ext uri="{9D8B030D-6E8A-4147-A177-3AD203B41FA5}">
                      <a16:colId xmlns:a16="http://schemas.microsoft.com/office/drawing/2014/main" val="3133166952"/>
                    </a:ext>
                  </a:extLst>
                </a:gridCol>
                <a:gridCol w="493776">
                  <a:extLst>
                    <a:ext uri="{9D8B030D-6E8A-4147-A177-3AD203B41FA5}">
                      <a16:colId xmlns:a16="http://schemas.microsoft.com/office/drawing/2014/main" val="1248755270"/>
                    </a:ext>
                  </a:extLst>
                </a:gridCol>
                <a:gridCol w="493776">
                  <a:extLst>
                    <a:ext uri="{9D8B030D-6E8A-4147-A177-3AD203B41FA5}">
                      <a16:colId xmlns:a16="http://schemas.microsoft.com/office/drawing/2014/main" val="2688896063"/>
                    </a:ext>
                  </a:extLst>
                </a:gridCol>
                <a:gridCol w="493776">
                  <a:extLst>
                    <a:ext uri="{9D8B030D-6E8A-4147-A177-3AD203B41FA5}">
                      <a16:colId xmlns:a16="http://schemas.microsoft.com/office/drawing/2014/main" val="3746373754"/>
                    </a:ext>
                  </a:extLst>
                </a:gridCol>
                <a:gridCol w="493776">
                  <a:extLst>
                    <a:ext uri="{9D8B030D-6E8A-4147-A177-3AD203B41FA5}">
                      <a16:colId xmlns:a16="http://schemas.microsoft.com/office/drawing/2014/main" val="2841181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9738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- 2020-07-10 11:00:19</a:t>
                      </a:r>
                      <a:r>
                        <a:rPr kumimoji="0" lang="en-US" sz="1000" b="0" i="0" u="none" strike="noStrike" kern="1200" cap="none" spc="0" normalizeH="0" baseline="0" noProof="0">
                          <a:ln>
                            <a:noFill/>
                          </a:ln>
                          <a:solidFill>
                            <a:prstClr val="black"/>
                          </a:solidFill>
                          <a:effectLst/>
                          <a:uLnTx/>
                          <a:uFillTx/>
                          <a:latin typeface="+mn-lt"/>
                          <a:ea typeface="+mn-ea"/>
                          <a:cs typeface="+mn-cs"/>
                        </a:rPr>
                        <a:t>
  What does it take to be resilient? How can you overcome setbacks and come back stronger? #DeliveredMagazine answers these questions with the help of some resilient people.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https://www.dhl.com/content/dam/dhl/global/delivered/images/smart-grid-press-1375x504/delivered-issue-03-2020-spirit-of-resilience1.jpg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470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- 2020-07-13 11:00:19</a:t>
                      </a:r>
                      <a:r>
                        <a:rPr kumimoji="0" lang="en-US" sz="1000" b="0" i="0" u="none" strike="noStrike" kern="1200" cap="none" spc="0" normalizeH="0" baseline="0" noProof="0">
                          <a:ln>
                            <a:noFill/>
                          </a:ln>
                          <a:solidFill>
                            <a:prstClr val="black"/>
                          </a:solidFill>
                          <a:effectLst/>
                          <a:uLnTx/>
                          <a:uFillTx/>
                          <a:latin typeface="+mn-lt"/>
                          <a:ea typeface="+mn-ea"/>
                          <a:cs typeface="+mn-cs"/>
                        </a:rPr>
                        <a:t>
  Why #logistics will change after the #coronacrisis and how it accelerates #digitalization of logistics. Read the new article in the Saloodo! blog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https://mk0saloodoi0q2rtgmna.kinstacdn.com/wp-content/uploads/2020/07/Logistik-nach-Coronakrise_body-1.jpg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5664854"/>
                  </a:ext>
                </a:extLst>
              </a:tr>
            </a:tbl>
          </a:graphicData>
        </a:graphic>
      </p:graphicFrame>
      <p:sp>
        <p:nvSpPr>
          <p:cNvPr id="4" name="Text Placeholder 3">
            <a:extLst>
              <a:ext uri="{FF2B5EF4-FFF2-40B4-BE49-F238E27FC236}">
                <a16:creationId xmlns:a16="http://schemas.microsoft.com/office/drawing/2014/main" id="{9EED3CE0-4B48-486D-9295-008B9F67EE67}"/>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552471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7397-B7D6-4F67-8B5E-EC941C23CDAF}"/>
              </a:ext>
            </a:extLst>
          </p:cNvPr>
          <p:cNvSpPr>
            <a:spLocks noGrp="1"/>
          </p:cNvSpPr>
          <p:nvPr>
            <p:ph type="title"/>
          </p:nvPr>
        </p:nvSpPr>
        <p:spPr/>
        <p:txBody>
          <a:bodyPr/>
          <a:lstStyle/>
          <a:p>
            <a:r>
              <a:rPr lang="en-US"/>
              <a:t>LinkedIn Posts Table (RD) | DHL Global - 4 of 9</a:t>
            </a:r>
          </a:p>
        </p:txBody>
      </p:sp>
      <p:graphicFrame>
        <p:nvGraphicFramePr>
          <p:cNvPr id="5" name="Table Placeholder 4">
            <a:extLst>
              <a:ext uri="{FF2B5EF4-FFF2-40B4-BE49-F238E27FC236}">
                <a16:creationId xmlns:a16="http://schemas.microsoft.com/office/drawing/2014/main" id="{C4B73DA1-7B28-4131-9538-7B4E0AC0156A}"/>
              </a:ext>
            </a:extLst>
          </p:cNvPr>
          <p:cNvGraphicFramePr>
            <a:graphicFrameLocks noGrp="1"/>
          </p:cNvGraphicFramePr>
          <p:nvPr>
            <p:ph type="tbl" sz="quarter" idx="13"/>
            <p:extLst>
              <p:ext uri="{D42A27DB-BD31-4B8C-83A1-F6EECF244321}">
                <p14:modId xmlns:p14="http://schemas.microsoft.com/office/powerpoint/2010/main" val="216373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56758702"/>
                    </a:ext>
                  </a:extLst>
                </a:gridCol>
                <a:gridCol w="1069848">
                  <a:extLst>
                    <a:ext uri="{9D8B030D-6E8A-4147-A177-3AD203B41FA5}">
                      <a16:colId xmlns:a16="http://schemas.microsoft.com/office/drawing/2014/main" val="2116804581"/>
                    </a:ext>
                  </a:extLst>
                </a:gridCol>
                <a:gridCol w="740664">
                  <a:extLst>
                    <a:ext uri="{9D8B030D-6E8A-4147-A177-3AD203B41FA5}">
                      <a16:colId xmlns:a16="http://schemas.microsoft.com/office/drawing/2014/main" val="902078833"/>
                    </a:ext>
                  </a:extLst>
                </a:gridCol>
                <a:gridCol w="493776">
                  <a:extLst>
                    <a:ext uri="{9D8B030D-6E8A-4147-A177-3AD203B41FA5}">
                      <a16:colId xmlns:a16="http://schemas.microsoft.com/office/drawing/2014/main" val="3580678004"/>
                    </a:ext>
                  </a:extLst>
                </a:gridCol>
                <a:gridCol w="493776">
                  <a:extLst>
                    <a:ext uri="{9D8B030D-6E8A-4147-A177-3AD203B41FA5}">
                      <a16:colId xmlns:a16="http://schemas.microsoft.com/office/drawing/2014/main" val="191325189"/>
                    </a:ext>
                  </a:extLst>
                </a:gridCol>
                <a:gridCol w="493776">
                  <a:extLst>
                    <a:ext uri="{9D8B030D-6E8A-4147-A177-3AD203B41FA5}">
                      <a16:colId xmlns:a16="http://schemas.microsoft.com/office/drawing/2014/main" val="396611822"/>
                    </a:ext>
                  </a:extLst>
                </a:gridCol>
                <a:gridCol w="493776">
                  <a:extLst>
                    <a:ext uri="{9D8B030D-6E8A-4147-A177-3AD203B41FA5}">
                      <a16:colId xmlns:a16="http://schemas.microsoft.com/office/drawing/2014/main" val="3673899448"/>
                    </a:ext>
                  </a:extLst>
                </a:gridCol>
                <a:gridCol w="493776">
                  <a:extLst>
                    <a:ext uri="{9D8B030D-6E8A-4147-A177-3AD203B41FA5}">
                      <a16:colId xmlns:a16="http://schemas.microsoft.com/office/drawing/2014/main" val="2320850872"/>
                    </a:ext>
                  </a:extLst>
                </a:gridCol>
                <a:gridCol w="493776">
                  <a:extLst>
                    <a:ext uri="{9D8B030D-6E8A-4147-A177-3AD203B41FA5}">
                      <a16:colId xmlns:a16="http://schemas.microsoft.com/office/drawing/2014/main" val="2193970045"/>
                    </a:ext>
                  </a:extLst>
                </a:gridCol>
                <a:gridCol w="493776">
                  <a:extLst>
                    <a:ext uri="{9D8B030D-6E8A-4147-A177-3AD203B41FA5}">
                      <a16:colId xmlns:a16="http://schemas.microsoft.com/office/drawing/2014/main" val="1375592389"/>
                    </a:ext>
                  </a:extLst>
                </a:gridCol>
                <a:gridCol w="493776">
                  <a:extLst>
                    <a:ext uri="{9D8B030D-6E8A-4147-A177-3AD203B41FA5}">
                      <a16:colId xmlns:a16="http://schemas.microsoft.com/office/drawing/2014/main" val="653152987"/>
                    </a:ext>
                  </a:extLst>
                </a:gridCol>
                <a:gridCol w="493776">
                  <a:extLst>
                    <a:ext uri="{9D8B030D-6E8A-4147-A177-3AD203B41FA5}">
                      <a16:colId xmlns:a16="http://schemas.microsoft.com/office/drawing/2014/main" val="3990562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6838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- 2020-07-16 10:26:17</a:t>
                      </a:r>
                      <a:r>
                        <a:rPr kumimoji="0" lang="en-US" sz="1000" b="0" i="0" u="none" strike="noStrike" kern="1200" cap="none" spc="0" normalizeH="0" baseline="0" noProof="0">
                          <a:ln>
                            <a:noFill/>
                          </a:ln>
                          <a:solidFill>
                            <a:prstClr val="black"/>
                          </a:solidFill>
                          <a:effectLst/>
                          <a:uLnTx/>
                          <a:uFillTx/>
                          <a:latin typeface="+mn-lt"/>
                          <a:ea typeface="+mn-ea"/>
                          <a:cs typeface="+mn-cs"/>
                        </a:rPr>
                        <a:t>
  What will the new normal look like for supply chains? Our new #whitepaper, co-authored by Richard Wilding OBE  (Professor) of Cranfield University, on Post-corona #SupplyChain recovery  is available now. Get your copy here: https://bit.ly/3h0GZt3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a:t>
                      </a:r>
                    </a:p>
                  </a:txBody>
                  <a:tcPr/>
                </a:tc>
                <a:extLst>
                  <a:ext uri="{0D108BD9-81ED-4DB2-BD59-A6C34878D82A}">
                    <a16:rowId xmlns:a16="http://schemas.microsoft.com/office/drawing/2014/main" val="2941367313"/>
                  </a:ext>
                </a:extLst>
              </a:tr>
            </a:tbl>
          </a:graphicData>
        </a:graphic>
      </p:graphicFrame>
      <p:sp>
        <p:nvSpPr>
          <p:cNvPr id="4" name="Text Placeholder 3">
            <a:extLst>
              <a:ext uri="{FF2B5EF4-FFF2-40B4-BE49-F238E27FC236}">
                <a16:creationId xmlns:a16="http://schemas.microsoft.com/office/drawing/2014/main" id="{1BECAC35-BC7A-47C8-90F1-D4269A0469F3}"/>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11187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5699B-32DA-46BF-938A-64D4E1A65545}"/>
              </a:ext>
            </a:extLst>
          </p:cNvPr>
          <p:cNvSpPr>
            <a:spLocks noGrp="1"/>
          </p:cNvSpPr>
          <p:nvPr>
            <p:ph type="title"/>
          </p:nvPr>
        </p:nvSpPr>
        <p:spPr/>
        <p:txBody>
          <a:bodyPr/>
          <a:lstStyle/>
          <a:p>
            <a:r>
              <a:rPr lang="en-US"/>
              <a:t>LinkedIn Posts Table (RD) | DHL Global - 5 of 9</a:t>
            </a:r>
          </a:p>
        </p:txBody>
      </p:sp>
      <p:graphicFrame>
        <p:nvGraphicFramePr>
          <p:cNvPr id="5" name="Table Placeholder 4">
            <a:extLst>
              <a:ext uri="{FF2B5EF4-FFF2-40B4-BE49-F238E27FC236}">
                <a16:creationId xmlns:a16="http://schemas.microsoft.com/office/drawing/2014/main" id="{0778496C-95B7-4FAB-A2B4-E2637DD34A15}"/>
              </a:ext>
            </a:extLst>
          </p:cNvPr>
          <p:cNvGraphicFramePr>
            <a:graphicFrameLocks noGrp="1"/>
          </p:cNvGraphicFramePr>
          <p:nvPr>
            <p:ph type="tbl" sz="quarter" idx="13"/>
            <p:extLst>
              <p:ext uri="{D42A27DB-BD31-4B8C-83A1-F6EECF244321}">
                <p14:modId xmlns:p14="http://schemas.microsoft.com/office/powerpoint/2010/main" val="333728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70083179"/>
                    </a:ext>
                  </a:extLst>
                </a:gridCol>
                <a:gridCol w="1069848">
                  <a:extLst>
                    <a:ext uri="{9D8B030D-6E8A-4147-A177-3AD203B41FA5}">
                      <a16:colId xmlns:a16="http://schemas.microsoft.com/office/drawing/2014/main" val="1060061195"/>
                    </a:ext>
                  </a:extLst>
                </a:gridCol>
                <a:gridCol w="740664">
                  <a:extLst>
                    <a:ext uri="{9D8B030D-6E8A-4147-A177-3AD203B41FA5}">
                      <a16:colId xmlns:a16="http://schemas.microsoft.com/office/drawing/2014/main" val="2713591730"/>
                    </a:ext>
                  </a:extLst>
                </a:gridCol>
                <a:gridCol w="493776">
                  <a:extLst>
                    <a:ext uri="{9D8B030D-6E8A-4147-A177-3AD203B41FA5}">
                      <a16:colId xmlns:a16="http://schemas.microsoft.com/office/drawing/2014/main" val="1002774542"/>
                    </a:ext>
                  </a:extLst>
                </a:gridCol>
                <a:gridCol w="493776">
                  <a:extLst>
                    <a:ext uri="{9D8B030D-6E8A-4147-A177-3AD203B41FA5}">
                      <a16:colId xmlns:a16="http://schemas.microsoft.com/office/drawing/2014/main" val="2595081006"/>
                    </a:ext>
                  </a:extLst>
                </a:gridCol>
                <a:gridCol w="493776">
                  <a:extLst>
                    <a:ext uri="{9D8B030D-6E8A-4147-A177-3AD203B41FA5}">
                      <a16:colId xmlns:a16="http://schemas.microsoft.com/office/drawing/2014/main" val="1067069156"/>
                    </a:ext>
                  </a:extLst>
                </a:gridCol>
                <a:gridCol w="493776">
                  <a:extLst>
                    <a:ext uri="{9D8B030D-6E8A-4147-A177-3AD203B41FA5}">
                      <a16:colId xmlns:a16="http://schemas.microsoft.com/office/drawing/2014/main" val="4265363136"/>
                    </a:ext>
                  </a:extLst>
                </a:gridCol>
                <a:gridCol w="493776">
                  <a:extLst>
                    <a:ext uri="{9D8B030D-6E8A-4147-A177-3AD203B41FA5}">
                      <a16:colId xmlns:a16="http://schemas.microsoft.com/office/drawing/2014/main" val="2267385586"/>
                    </a:ext>
                  </a:extLst>
                </a:gridCol>
                <a:gridCol w="493776">
                  <a:extLst>
                    <a:ext uri="{9D8B030D-6E8A-4147-A177-3AD203B41FA5}">
                      <a16:colId xmlns:a16="http://schemas.microsoft.com/office/drawing/2014/main" val="996415718"/>
                    </a:ext>
                  </a:extLst>
                </a:gridCol>
                <a:gridCol w="493776">
                  <a:extLst>
                    <a:ext uri="{9D8B030D-6E8A-4147-A177-3AD203B41FA5}">
                      <a16:colId xmlns:a16="http://schemas.microsoft.com/office/drawing/2014/main" val="2080682611"/>
                    </a:ext>
                  </a:extLst>
                </a:gridCol>
                <a:gridCol w="493776">
                  <a:extLst>
                    <a:ext uri="{9D8B030D-6E8A-4147-A177-3AD203B41FA5}">
                      <a16:colId xmlns:a16="http://schemas.microsoft.com/office/drawing/2014/main" val="1253130747"/>
                    </a:ext>
                  </a:extLst>
                </a:gridCol>
                <a:gridCol w="493776">
                  <a:extLst>
                    <a:ext uri="{9D8B030D-6E8A-4147-A177-3AD203B41FA5}">
                      <a16:colId xmlns:a16="http://schemas.microsoft.com/office/drawing/2014/main" val="4086818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6927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11:00:10</a:t>
                      </a:r>
                      <a:r>
                        <a:rPr kumimoji="0" lang="en-US" sz="1000" b="0" i="0" u="none" strike="noStrike" kern="1200" cap="none" spc="0" normalizeH="0" baseline="0" noProof="0">
                          <a:ln>
                            <a:noFill/>
                          </a:ln>
                          <a:solidFill>
                            <a:prstClr val="black"/>
                          </a:solidFill>
                          <a:effectLst/>
                          <a:uLnTx/>
                          <a:uFillTx/>
                          <a:latin typeface="+mn-lt"/>
                          <a:ea typeface="+mn-ea"/>
                          <a:cs typeface="+mn-cs"/>
                        </a:rPr>
                        <a:t>
  Today is #WorldYouthSkillsDay and we are celebrating 10 years of collaboration with the Teach For All network. #Education and #employment are the keys to social mobility. Learn more about #DHLGoTeach here: https://bit.ly/32mB6CJ
#WYSD2020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a:t>
                      </a:r>
                    </a:p>
                  </a:txBody>
                  <a:tcPr/>
                </a:tc>
                <a:extLst>
                  <a:ext uri="{0D108BD9-81ED-4DB2-BD59-A6C34878D82A}">
                    <a16:rowId xmlns:a16="http://schemas.microsoft.com/office/drawing/2014/main" val="2227024102"/>
                  </a:ext>
                </a:extLst>
              </a:tr>
            </a:tbl>
          </a:graphicData>
        </a:graphic>
      </p:graphicFrame>
      <p:sp>
        <p:nvSpPr>
          <p:cNvPr id="4" name="Text Placeholder 3">
            <a:extLst>
              <a:ext uri="{FF2B5EF4-FFF2-40B4-BE49-F238E27FC236}">
                <a16:creationId xmlns:a16="http://schemas.microsoft.com/office/drawing/2014/main" id="{F895E636-9846-4A52-944A-66D80EB0780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643562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C9A6-924F-444B-B71E-71F7ED09A1D1}"/>
              </a:ext>
            </a:extLst>
          </p:cNvPr>
          <p:cNvSpPr>
            <a:spLocks noGrp="1"/>
          </p:cNvSpPr>
          <p:nvPr>
            <p:ph type="title"/>
          </p:nvPr>
        </p:nvSpPr>
        <p:spPr/>
        <p:txBody>
          <a:bodyPr/>
          <a:lstStyle/>
          <a:p>
            <a:r>
              <a:rPr lang="en-US"/>
              <a:t>LinkedIn Posts Table (RD) | DHL Global - 6 of 9</a:t>
            </a:r>
          </a:p>
        </p:txBody>
      </p:sp>
      <p:graphicFrame>
        <p:nvGraphicFramePr>
          <p:cNvPr id="5" name="Table Placeholder 4">
            <a:extLst>
              <a:ext uri="{FF2B5EF4-FFF2-40B4-BE49-F238E27FC236}">
                <a16:creationId xmlns:a16="http://schemas.microsoft.com/office/drawing/2014/main" id="{955D416C-6DF4-47EB-9337-9C86818F94A5}"/>
              </a:ext>
            </a:extLst>
          </p:cNvPr>
          <p:cNvGraphicFramePr>
            <a:graphicFrameLocks noGrp="1"/>
          </p:cNvGraphicFramePr>
          <p:nvPr>
            <p:ph type="tbl" sz="quarter" idx="13"/>
            <p:extLst>
              <p:ext uri="{D42A27DB-BD31-4B8C-83A1-F6EECF244321}">
                <p14:modId xmlns:p14="http://schemas.microsoft.com/office/powerpoint/2010/main" val="372160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93127252"/>
                    </a:ext>
                  </a:extLst>
                </a:gridCol>
                <a:gridCol w="1069848">
                  <a:extLst>
                    <a:ext uri="{9D8B030D-6E8A-4147-A177-3AD203B41FA5}">
                      <a16:colId xmlns:a16="http://schemas.microsoft.com/office/drawing/2014/main" val="3631587947"/>
                    </a:ext>
                  </a:extLst>
                </a:gridCol>
                <a:gridCol w="740664">
                  <a:extLst>
                    <a:ext uri="{9D8B030D-6E8A-4147-A177-3AD203B41FA5}">
                      <a16:colId xmlns:a16="http://schemas.microsoft.com/office/drawing/2014/main" val="696386172"/>
                    </a:ext>
                  </a:extLst>
                </a:gridCol>
                <a:gridCol w="493776">
                  <a:extLst>
                    <a:ext uri="{9D8B030D-6E8A-4147-A177-3AD203B41FA5}">
                      <a16:colId xmlns:a16="http://schemas.microsoft.com/office/drawing/2014/main" val="2510363317"/>
                    </a:ext>
                  </a:extLst>
                </a:gridCol>
                <a:gridCol w="493776">
                  <a:extLst>
                    <a:ext uri="{9D8B030D-6E8A-4147-A177-3AD203B41FA5}">
                      <a16:colId xmlns:a16="http://schemas.microsoft.com/office/drawing/2014/main" val="3393833437"/>
                    </a:ext>
                  </a:extLst>
                </a:gridCol>
                <a:gridCol w="493776">
                  <a:extLst>
                    <a:ext uri="{9D8B030D-6E8A-4147-A177-3AD203B41FA5}">
                      <a16:colId xmlns:a16="http://schemas.microsoft.com/office/drawing/2014/main" val="3550238147"/>
                    </a:ext>
                  </a:extLst>
                </a:gridCol>
                <a:gridCol w="493776">
                  <a:extLst>
                    <a:ext uri="{9D8B030D-6E8A-4147-A177-3AD203B41FA5}">
                      <a16:colId xmlns:a16="http://schemas.microsoft.com/office/drawing/2014/main" val="2249693832"/>
                    </a:ext>
                  </a:extLst>
                </a:gridCol>
                <a:gridCol w="493776">
                  <a:extLst>
                    <a:ext uri="{9D8B030D-6E8A-4147-A177-3AD203B41FA5}">
                      <a16:colId xmlns:a16="http://schemas.microsoft.com/office/drawing/2014/main" val="3877760152"/>
                    </a:ext>
                  </a:extLst>
                </a:gridCol>
                <a:gridCol w="493776">
                  <a:extLst>
                    <a:ext uri="{9D8B030D-6E8A-4147-A177-3AD203B41FA5}">
                      <a16:colId xmlns:a16="http://schemas.microsoft.com/office/drawing/2014/main" val="765054135"/>
                    </a:ext>
                  </a:extLst>
                </a:gridCol>
                <a:gridCol w="493776">
                  <a:extLst>
                    <a:ext uri="{9D8B030D-6E8A-4147-A177-3AD203B41FA5}">
                      <a16:colId xmlns:a16="http://schemas.microsoft.com/office/drawing/2014/main" val="1789930719"/>
                    </a:ext>
                  </a:extLst>
                </a:gridCol>
                <a:gridCol w="493776">
                  <a:extLst>
                    <a:ext uri="{9D8B030D-6E8A-4147-A177-3AD203B41FA5}">
                      <a16:colId xmlns:a16="http://schemas.microsoft.com/office/drawing/2014/main" val="1439956460"/>
                    </a:ext>
                  </a:extLst>
                </a:gridCol>
                <a:gridCol w="493776">
                  <a:extLst>
                    <a:ext uri="{9D8B030D-6E8A-4147-A177-3AD203B41FA5}">
                      <a16:colId xmlns:a16="http://schemas.microsoft.com/office/drawing/2014/main" val="3579743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34552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- 2020-07-15 16:00:12</a:t>
                      </a:r>
                      <a:r>
                        <a:rPr kumimoji="0" lang="de-DE" sz="1000" b="0" i="0" u="none" strike="noStrike" kern="1200" cap="none" spc="0" normalizeH="0" baseline="0" noProof="0">
                          <a:ln>
                            <a:noFill/>
                          </a:ln>
                          <a:solidFill>
                            <a:prstClr val="black"/>
                          </a:solidFill>
                          <a:effectLst/>
                          <a:uLnTx/>
                          <a:uFillTx/>
                          <a:latin typeface="+mn-lt"/>
                          <a:ea typeface="+mn-ea"/>
                          <a:cs typeface="+mn-cs"/>
                        </a:rPr>
                        <a:t>
  Bryan Adams hat den limitierten DHL 1 Sneaker mit Tag Nr. 69 aus der Kooperation von DHL Express mit http://mybudapester.com und Hikmet Sugoer handsigniert. Das exklusive Sammlerstück zu #50yearsofdhl wird noch bis Sonntag versteigert. Der Erlös geht komplett an die NGO Ozeankind e.V., die sich wie #DHL und Bryan Adams für Umwelt und Nachhaltigkeit einsetzt. Alle Infos zur Auktion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1pawtlfzz7188.cloudfront.net/03d593aa7b510827aaafb28eac7bb71094defbfdbf25027b71f14fe09b475d46/EX04tgHrSiQ.png?response-content-disposition=inline&amp;Expires=1594823406&amp;Signature=iKcxVipbgdnDU3FRHpRCvZ2tDlfgO7AePHyctjxB4TawrfJBm7xylNYUHIqHxhmNYqlHkxEyj6LbEF3ZOjYZbEA8Fyn9vi8ItP4/KGfE6kwF0STC58rkwbQ+KjzrTy6lNvcyupa1MHyttwtPZC0Ne0i84hUQoKWEnwvYSjneRy+QsNxBZMvIO9dKBNyN8Bi/QJred8CKA8u/rvs8YgZxpaguiD61TKL9lTZ3u7kZipBZmLGvbKyaaMj+Z81vmWLEavn8DWdrkjonCwmH75QHYuZ8YXqOMqOdcR3Foj99ZlSaMeKekR0Y6d1zKk6yyc58Pribspix6arQiwb9GJ5tRA==&amp;Key-Pair-Id=APKAJAX54V4IT7A2G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1229798"/>
                  </a:ext>
                </a:extLst>
              </a:tr>
            </a:tbl>
          </a:graphicData>
        </a:graphic>
      </p:graphicFrame>
      <p:sp>
        <p:nvSpPr>
          <p:cNvPr id="4" name="Text Placeholder 3">
            <a:extLst>
              <a:ext uri="{FF2B5EF4-FFF2-40B4-BE49-F238E27FC236}">
                <a16:creationId xmlns:a16="http://schemas.microsoft.com/office/drawing/2014/main" id="{6E8BE365-625F-435F-95FC-3B35F5A4849D}"/>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330157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AE88-6D71-4A5D-BB1D-A0CE246A2FFF}"/>
              </a:ext>
            </a:extLst>
          </p:cNvPr>
          <p:cNvSpPr>
            <a:spLocks noGrp="1"/>
          </p:cNvSpPr>
          <p:nvPr>
            <p:ph type="title"/>
          </p:nvPr>
        </p:nvSpPr>
        <p:spPr/>
        <p:txBody>
          <a:bodyPr/>
          <a:lstStyle/>
          <a:p>
            <a:r>
              <a:rPr lang="en-US"/>
              <a:t>LinkedIn Posts Table (RD) | DHL Global - 7 of 9</a:t>
            </a:r>
          </a:p>
        </p:txBody>
      </p:sp>
      <p:graphicFrame>
        <p:nvGraphicFramePr>
          <p:cNvPr id="5" name="Table Placeholder 4">
            <a:extLst>
              <a:ext uri="{FF2B5EF4-FFF2-40B4-BE49-F238E27FC236}">
                <a16:creationId xmlns:a16="http://schemas.microsoft.com/office/drawing/2014/main" id="{41F882CF-3C0B-4C48-83BA-00FA1910270B}"/>
              </a:ext>
            </a:extLst>
          </p:cNvPr>
          <p:cNvGraphicFramePr>
            <a:graphicFrameLocks noGrp="1"/>
          </p:cNvGraphicFramePr>
          <p:nvPr>
            <p:ph type="tbl" sz="quarter" idx="13"/>
            <p:extLst>
              <p:ext uri="{D42A27DB-BD31-4B8C-83A1-F6EECF244321}">
                <p14:modId xmlns:p14="http://schemas.microsoft.com/office/powerpoint/2010/main" val="1647705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69802918"/>
                    </a:ext>
                  </a:extLst>
                </a:gridCol>
                <a:gridCol w="1069848">
                  <a:extLst>
                    <a:ext uri="{9D8B030D-6E8A-4147-A177-3AD203B41FA5}">
                      <a16:colId xmlns:a16="http://schemas.microsoft.com/office/drawing/2014/main" val="4206639899"/>
                    </a:ext>
                  </a:extLst>
                </a:gridCol>
                <a:gridCol w="740664">
                  <a:extLst>
                    <a:ext uri="{9D8B030D-6E8A-4147-A177-3AD203B41FA5}">
                      <a16:colId xmlns:a16="http://schemas.microsoft.com/office/drawing/2014/main" val="2052685882"/>
                    </a:ext>
                  </a:extLst>
                </a:gridCol>
                <a:gridCol w="493776">
                  <a:extLst>
                    <a:ext uri="{9D8B030D-6E8A-4147-A177-3AD203B41FA5}">
                      <a16:colId xmlns:a16="http://schemas.microsoft.com/office/drawing/2014/main" val="3088039625"/>
                    </a:ext>
                  </a:extLst>
                </a:gridCol>
                <a:gridCol w="493776">
                  <a:extLst>
                    <a:ext uri="{9D8B030D-6E8A-4147-A177-3AD203B41FA5}">
                      <a16:colId xmlns:a16="http://schemas.microsoft.com/office/drawing/2014/main" val="1605261976"/>
                    </a:ext>
                  </a:extLst>
                </a:gridCol>
                <a:gridCol w="493776">
                  <a:extLst>
                    <a:ext uri="{9D8B030D-6E8A-4147-A177-3AD203B41FA5}">
                      <a16:colId xmlns:a16="http://schemas.microsoft.com/office/drawing/2014/main" val="3205952895"/>
                    </a:ext>
                  </a:extLst>
                </a:gridCol>
                <a:gridCol w="493776">
                  <a:extLst>
                    <a:ext uri="{9D8B030D-6E8A-4147-A177-3AD203B41FA5}">
                      <a16:colId xmlns:a16="http://schemas.microsoft.com/office/drawing/2014/main" val="1006041668"/>
                    </a:ext>
                  </a:extLst>
                </a:gridCol>
                <a:gridCol w="493776">
                  <a:extLst>
                    <a:ext uri="{9D8B030D-6E8A-4147-A177-3AD203B41FA5}">
                      <a16:colId xmlns:a16="http://schemas.microsoft.com/office/drawing/2014/main" val="1838133944"/>
                    </a:ext>
                  </a:extLst>
                </a:gridCol>
                <a:gridCol w="493776">
                  <a:extLst>
                    <a:ext uri="{9D8B030D-6E8A-4147-A177-3AD203B41FA5}">
                      <a16:colId xmlns:a16="http://schemas.microsoft.com/office/drawing/2014/main" val="3240920837"/>
                    </a:ext>
                  </a:extLst>
                </a:gridCol>
                <a:gridCol w="493776">
                  <a:extLst>
                    <a:ext uri="{9D8B030D-6E8A-4147-A177-3AD203B41FA5}">
                      <a16:colId xmlns:a16="http://schemas.microsoft.com/office/drawing/2014/main" val="3526565926"/>
                    </a:ext>
                  </a:extLst>
                </a:gridCol>
                <a:gridCol w="493776">
                  <a:extLst>
                    <a:ext uri="{9D8B030D-6E8A-4147-A177-3AD203B41FA5}">
                      <a16:colId xmlns:a16="http://schemas.microsoft.com/office/drawing/2014/main" val="3667345857"/>
                    </a:ext>
                  </a:extLst>
                </a:gridCol>
                <a:gridCol w="493776">
                  <a:extLst>
                    <a:ext uri="{9D8B030D-6E8A-4147-A177-3AD203B41FA5}">
                      <a16:colId xmlns:a16="http://schemas.microsoft.com/office/drawing/2014/main" val="2545706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0057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22:00:04</a:t>
                      </a:r>
                      <a:r>
                        <a:rPr kumimoji="0" lang="en-US" sz="1000" b="0" i="0" u="none" strike="noStrike" kern="1200" cap="none" spc="0" normalizeH="0" baseline="0" noProof="0">
                          <a:ln>
                            <a:noFill/>
                          </a:ln>
                          <a:solidFill>
                            <a:prstClr val="black"/>
                          </a:solidFill>
                          <a:effectLst/>
                          <a:uLnTx/>
                          <a:uFillTx/>
                          <a:latin typeface="+mn-lt"/>
                          <a:ea typeface="+mn-ea"/>
                          <a:cs typeface="+mn-cs"/>
                        </a:rPr>
                        <a:t>
  Many businesses are impacted by the USMCA that replaced NAFTA on July 1. To help you understand  the policy changes and opportunities to yours, join us next Wednesday for a virtual round table with experts from across the industry.
Register today: https://bit.ly/3921qmA
With Sandler, Travis &amp; Rosenberg, P.A. and Americas Society/Council of the Americas.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1pawtlfzz7188.cloudfront.net/03d593aa7b510827aaafb28eac7bb71094defbfdbf25027b71f14fe09b475d46/EYSxqNZLA24.jpg?response-content-disposition=inline&amp;Expires=1594845002&amp;Signature=VqPJ+fE2CRQkdz/oTpVuHvkum1q47t948CcamsMrLjxlDE+ypqNipMF3Z04Wy3miKFQwJuCzYGMRZ5mUbBuXLyFVCRgBp59hDYgnYVrUGqRugO3sha8BVcjCJU9/Y1n93wcweyHIEmum5qRMFc589LdDsVMEuQloNwULzadCAMpnDlKzsrpWxHP854oNCdLLnKCii5FAXDLhvYLlCneSYd3dlDMox+5ASG9ghcVM4BRxUT7PcrKtw5RnppiYxGNPG3fyGlzOHGq8heptIdeqKmq6mzk4ghUrvQwglYqL7h9ym1cNSDsV0nd3U+hIUDTI9D39eYhuk5X2dzBAahjpJg==&amp;Key-Pair-Id=APKAJAX54V4IT7A2G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4686505"/>
                  </a:ext>
                </a:extLst>
              </a:tr>
            </a:tbl>
          </a:graphicData>
        </a:graphic>
      </p:graphicFrame>
      <p:sp>
        <p:nvSpPr>
          <p:cNvPr id="4" name="Text Placeholder 3">
            <a:extLst>
              <a:ext uri="{FF2B5EF4-FFF2-40B4-BE49-F238E27FC236}">
                <a16:creationId xmlns:a16="http://schemas.microsoft.com/office/drawing/2014/main" id="{868D2EEF-3F57-4FA0-A272-A6BDBEC95DB7}"/>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705548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4E175-51A9-4E9C-95BC-4714E419ECA6}"/>
              </a:ext>
            </a:extLst>
          </p:cNvPr>
          <p:cNvSpPr>
            <a:spLocks noGrp="1"/>
          </p:cNvSpPr>
          <p:nvPr>
            <p:ph type="title"/>
          </p:nvPr>
        </p:nvSpPr>
        <p:spPr/>
        <p:txBody>
          <a:bodyPr/>
          <a:lstStyle/>
          <a:p>
            <a:r>
              <a:rPr lang="en-US"/>
              <a:t>LinkedIn Posts Table (RD) | DHL Global - 8 of 9</a:t>
            </a:r>
          </a:p>
        </p:txBody>
      </p:sp>
      <p:graphicFrame>
        <p:nvGraphicFramePr>
          <p:cNvPr id="5" name="Table Placeholder 4">
            <a:extLst>
              <a:ext uri="{FF2B5EF4-FFF2-40B4-BE49-F238E27FC236}">
                <a16:creationId xmlns:a16="http://schemas.microsoft.com/office/drawing/2014/main" id="{AC35ED7C-EFE2-461B-B9CE-3A17CE600E75}"/>
              </a:ext>
            </a:extLst>
          </p:cNvPr>
          <p:cNvGraphicFramePr>
            <a:graphicFrameLocks noGrp="1"/>
          </p:cNvGraphicFramePr>
          <p:nvPr>
            <p:ph type="tbl" sz="quarter" idx="13"/>
            <p:extLst>
              <p:ext uri="{D42A27DB-BD31-4B8C-83A1-F6EECF244321}">
                <p14:modId xmlns:p14="http://schemas.microsoft.com/office/powerpoint/2010/main" val="375597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41158442"/>
                    </a:ext>
                  </a:extLst>
                </a:gridCol>
                <a:gridCol w="1069848">
                  <a:extLst>
                    <a:ext uri="{9D8B030D-6E8A-4147-A177-3AD203B41FA5}">
                      <a16:colId xmlns:a16="http://schemas.microsoft.com/office/drawing/2014/main" val="2624112526"/>
                    </a:ext>
                  </a:extLst>
                </a:gridCol>
                <a:gridCol w="740664">
                  <a:extLst>
                    <a:ext uri="{9D8B030D-6E8A-4147-A177-3AD203B41FA5}">
                      <a16:colId xmlns:a16="http://schemas.microsoft.com/office/drawing/2014/main" val="3274662321"/>
                    </a:ext>
                  </a:extLst>
                </a:gridCol>
                <a:gridCol w="493776">
                  <a:extLst>
                    <a:ext uri="{9D8B030D-6E8A-4147-A177-3AD203B41FA5}">
                      <a16:colId xmlns:a16="http://schemas.microsoft.com/office/drawing/2014/main" val="147061124"/>
                    </a:ext>
                  </a:extLst>
                </a:gridCol>
                <a:gridCol w="493776">
                  <a:extLst>
                    <a:ext uri="{9D8B030D-6E8A-4147-A177-3AD203B41FA5}">
                      <a16:colId xmlns:a16="http://schemas.microsoft.com/office/drawing/2014/main" val="3157147784"/>
                    </a:ext>
                  </a:extLst>
                </a:gridCol>
                <a:gridCol w="493776">
                  <a:extLst>
                    <a:ext uri="{9D8B030D-6E8A-4147-A177-3AD203B41FA5}">
                      <a16:colId xmlns:a16="http://schemas.microsoft.com/office/drawing/2014/main" val="932370505"/>
                    </a:ext>
                  </a:extLst>
                </a:gridCol>
                <a:gridCol w="493776">
                  <a:extLst>
                    <a:ext uri="{9D8B030D-6E8A-4147-A177-3AD203B41FA5}">
                      <a16:colId xmlns:a16="http://schemas.microsoft.com/office/drawing/2014/main" val="1652991486"/>
                    </a:ext>
                  </a:extLst>
                </a:gridCol>
                <a:gridCol w="493776">
                  <a:extLst>
                    <a:ext uri="{9D8B030D-6E8A-4147-A177-3AD203B41FA5}">
                      <a16:colId xmlns:a16="http://schemas.microsoft.com/office/drawing/2014/main" val="3221968550"/>
                    </a:ext>
                  </a:extLst>
                </a:gridCol>
                <a:gridCol w="493776">
                  <a:extLst>
                    <a:ext uri="{9D8B030D-6E8A-4147-A177-3AD203B41FA5}">
                      <a16:colId xmlns:a16="http://schemas.microsoft.com/office/drawing/2014/main" val="2167997570"/>
                    </a:ext>
                  </a:extLst>
                </a:gridCol>
                <a:gridCol w="493776">
                  <a:extLst>
                    <a:ext uri="{9D8B030D-6E8A-4147-A177-3AD203B41FA5}">
                      <a16:colId xmlns:a16="http://schemas.microsoft.com/office/drawing/2014/main" val="3777347654"/>
                    </a:ext>
                  </a:extLst>
                </a:gridCol>
                <a:gridCol w="493776">
                  <a:extLst>
                    <a:ext uri="{9D8B030D-6E8A-4147-A177-3AD203B41FA5}">
                      <a16:colId xmlns:a16="http://schemas.microsoft.com/office/drawing/2014/main" val="2934609748"/>
                    </a:ext>
                  </a:extLst>
                </a:gridCol>
                <a:gridCol w="493776">
                  <a:extLst>
                    <a:ext uri="{9D8B030D-6E8A-4147-A177-3AD203B41FA5}">
                      <a16:colId xmlns:a16="http://schemas.microsoft.com/office/drawing/2014/main" val="143021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4913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- 2020-07-15 11:01:04</a:t>
                      </a:r>
                      <a:r>
                        <a:rPr kumimoji="0" lang="de-DE" sz="1000" b="0" i="0" u="none" strike="noStrike" kern="1200" cap="none" spc="0" normalizeH="0" baseline="0" noProof="0">
                          <a:ln>
                            <a:noFill/>
                          </a:ln>
                          <a:solidFill>
                            <a:prstClr val="black"/>
                          </a:solidFill>
                          <a:effectLst/>
                          <a:uLnTx/>
                          <a:uFillTx/>
                          <a:latin typeface="+mn-lt"/>
                          <a:ea typeface="+mn-ea"/>
                          <a:cs typeface="+mn-cs"/>
                        </a:rPr>
                        <a:t>
  Heute ist #WorldYouthSkillsDay und wir feiern 10 Jahre Zusammenarbeit mit dem Teach For All Netzwerk. #Bildung und #Arbeit sind der Schlüssel für sozialen Aufstieg. Erfahren Sie mehr über unser Programm #DHLGoTeach hier: https://bit.ly/302Kfxm
#WYSD2020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1552319832"/>
                  </a:ext>
                </a:extLst>
              </a:tr>
            </a:tbl>
          </a:graphicData>
        </a:graphic>
      </p:graphicFrame>
      <p:sp>
        <p:nvSpPr>
          <p:cNvPr id="4" name="Text Placeholder 3">
            <a:extLst>
              <a:ext uri="{FF2B5EF4-FFF2-40B4-BE49-F238E27FC236}">
                <a16:creationId xmlns:a16="http://schemas.microsoft.com/office/drawing/2014/main" id="{0ACF39D1-5039-49D3-A5FE-E56626DF4714}"/>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243426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979B-063E-4589-9E5D-595EFE05A1A0}"/>
              </a:ext>
            </a:extLst>
          </p:cNvPr>
          <p:cNvSpPr>
            <a:spLocks noGrp="1"/>
          </p:cNvSpPr>
          <p:nvPr>
            <p:ph type="title"/>
          </p:nvPr>
        </p:nvSpPr>
        <p:spPr/>
        <p:txBody>
          <a:bodyPr/>
          <a:lstStyle/>
          <a:p>
            <a:r>
              <a:rPr lang="en-US"/>
              <a:t>LinkedIn Posts Table (RD) | DHL Global - 9 of 9</a:t>
            </a:r>
          </a:p>
        </p:txBody>
      </p:sp>
      <p:graphicFrame>
        <p:nvGraphicFramePr>
          <p:cNvPr id="5" name="Table Placeholder 4">
            <a:extLst>
              <a:ext uri="{FF2B5EF4-FFF2-40B4-BE49-F238E27FC236}">
                <a16:creationId xmlns:a16="http://schemas.microsoft.com/office/drawing/2014/main" id="{FA447C8C-CFAD-41CF-9B42-090E241682A6}"/>
              </a:ext>
            </a:extLst>
          </p:cNvPr>
          <p:cNvGraphicFramePr>
            <a:graphicFrameLocks noGrp="1"/>
          </p:cNvGraphicFramePr>
          <p:nvPr>
            <p:ph type="tbl" sz="quarter" idx="13"/>
            <p:extLst>
              <p:ext uri="{D42A27DB-BD31-4B8C-83A1-F6EECF244321}">
                <p14:modId xmlns:p14="http://schemas.microsoft.com/office/powerpoint/2010/main" val="120648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56381025"/>
                    </a:ext>
                  </a:extLst>
                </a:gridCol>
                <a:gridCol w="1069848">
                  <a:extLst>
                    <a:ext uri="{9D8B030D-6E8A-4147-A177-3AD203B41FA5}">
                      <a16:colId xmlns:a16="http://schemas.microsoft.com/office/drawing/2014/main" val="3643266644"/>
                    </a:ext>
                  </a:extLst>
                </a:gridCol>
                <a:gridCol w="740664">
                  <a:extLst>
                    <a:ext uri="{9D8B030D-6E8A-4147-A177-3AD203B41FA5}">
                      <a16:colId xmlns:a16="http://schemas.microsoft.com/office/drawing/2014/main" val="277282979"/>
                    </a:ext>
                  </a:extLst>
                </a:gridCol>
                <a:gridCol w="493776">
                  <a:extLst>
                    <a:ext uri="{9D8B030D-6E8A-4147-A177-3AD203B41FA5}">
                      <a16:colId xmlns:a16="http://schemas.microsoft.com/office/drawing/2014/main" val="1276157173"/>
                    </a:ext>
                  </a:extLst>
                </a:gridCol>
                <a:gridCol w="493776">
                  <a:extLst>
                    <a:ext uri="{9D8B030D-6E8A-4147-A177-3AD203B41FA5}">
                      <a16:colId xmlns:a16="http://schemas.microsoft.com/office/drawing/2014/main" val="3742629240"/>
                    </a:ext>
                  </a:extLst>
                </a:gridCol>
                <a:gridCol w="493776">
                  <a:extLst>
                    <a:ext uri="{9D8B030D-6E8A-4147-A177-3AD203B41FA5}">
                      <a16:colId xmlns:a16="http://schemas.microsoft.com/office/drawing/2014/main" val="1181987698"/>
                    </a:ext>
                  </a:extLst>
                </a:gridCol>
                <a:gridCol w="493776">
                  <a:extLst>
                    <a:ext uri="{9D8B030D-6E8A-4147-A177-3AD203B41FA5}">
                      <a16:colId xmlns:a16="http://schemas.microsoft.com/office/drawing/2014/main" val="1833364298"/>
                    </a:ext>
                  </a:extLst>
                </a:gridCol>
                <a:gridCol w="493776">
                  <a:extLst>
                    <a:ext uri="{9D8B030D-6E8A-4147-A177-3AD203B41FA5}">
                      <a16:colId xmlns:a16="http://schemas.microsoft.com/office/drawing/2014/main" val="3562460917"/>
                    </a:ext>
                  </a:extLst>
                </a:gridCol>
                <a:gridCol w="493776">
                  <a:extLst>
                    <a:ext uri="{9D8B030D-6E8A-4147-A177-3AD203B41FA5}">
                      <a16:colId xmlns:a16="http://schemas.microsoft.com/office/drawing/2014/main" val="3232533620"/>
                    </a:ext>
                  </a:extLst>
                </a:gridCol>
                <a:gridCol w="493776">
                  <a:extLst>
                    <a:ext uri="{9D8B030D-6E8A-4147-A177-3AD203B41FA5}">
                      <a16:colId xmlns:a16="http://schemas.microsoft.com/office/drawing/2014/main" val="1598437885"/>
                    </a:ext>
                  </a:extLst>
                </a:gridCol>
                <a:gridCol w="493776">
                  <a:extLst>
                    <a:ext uri="{9D8B030D-6E8A-4147-A177-3AD203B41FA5}">
                      <a16:colId xmlns:a16="http://schemas.microsoft.com/office/drawing/2014/main" val="3221991673"/>
                    </a:ext>
                  </a:extLst>
                </a:gridCol>
                <a:gridCol w="493776">
                  <a:extLst>
                    <a:ext uri="{9D8B030D-6E8A-4147-A177-3AD203B41FA5}">
                      <a16:colId xmlns:a16="http://schemas.microsoft.com/office/drawing/2014/main" val="342507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2109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- 2020-07-16 15:00:31</a:t>
                      </a:r>
                      <a:r>
                        <a:rPr kumimoji="0" lang="de-DE" sz="1000" b="0" i="0" u="none" strike="noStrike" kern="1200" cap="none" spc="0" normalizeH="0" baseline="0" noProof="0">
                          <a:ln>
                            <a:noFill/>
                          </a:ln>
                          <a:solidFill>
                            <a:prstClr val="black"/>
                          </a:solidFill>
                          <a:effectLst/>
                          <a:uLnTx/>
                          <a:uFillTx/>
                          <a:latin typeface="+mn-lt"/>
                          <a:ea typeface="+mn-ea"/>
                          <a:cs typeface="+mn-cs"/>
                        </a:rPr>
                        <a:t>
  Digitalisierung verändert unser Leben in allen Bereichen – und erleichtert beim internationalen Express-Versand nun auch die Übermittlung der Begleitdokumente bei zollpflichtigen Warensendungen. Sehen Sie in diesem Video, wie mit DHL Paperless Trade das Ausdrucken endloser Papierstapel bei der Sendungsvorbereitung durch einen bequemen, digitalen Prozess ersetzt wird. Spart Zeit, Geld und schont die Umwelt! 
#dhlexpress #PaperlessTrade #digitalization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08:09:07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027270417"/>
                  </a:ext>
                </a:extLst>
              </a:tr>
            </a:tbl>
          </a:graphicData>
        </a:graphic>
      </p:graphicFrame>
      <p:sp>
        <p:nvSpPr>
          <p:cNvPr id="4" name="Text Placeholder 3">
            <a:extLst>
              <a:ext uri="{FF2B5EF4-FFF2-40B4-BE49-F238E27FC236}">
                <a16:creationId xmlns:a16="http://schemas.microsoft.com/office/drawing/2014/main" id="{B5EA02FA-1AB5-4395-96C8-360F0210B8FE}"/>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609336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CE655-A55B-4074-84A6-AB902A117A97}"/>
              </a:ext>
            </a:extLst>
          </p:cNvPr>
          <p:cNvSpPr>
            <a:spLocks noGrp="1"/>
          </p:cNvSpPr>
          <p:nvPr>
            <p:ph type="title"/>
          </p:nvPr>
        </p:nvSpPr>
        <p:spPr/>
        <p:txBody>
          <a:bodyPr/>
          <a:lstStyle/>
          <a:p>
            <a:r>
              <a:rPr lang="en-US"/>
              <a:t>Twitter Own Tweet Table - EG | DHL Global - 1 of 6</a:t>
            </a:r>
          </a:p>
        </p:txBody>
      </p:sp>
      <p:graphicFrame>
        <p:nvGraphicFramePr>
          <p:cNvPr id="5" name="Table Placeholder 4">
            <a:extLst>
              <a:ext uri="{FF2B5EF4-FFF2-40B4-BE49-F238E27FC236}">
                <a16:creationId xmlns:a16="http://schemas.microsoft.com/office/drawing/2014/main" id="{67B27A66-5DA0-4832-A79D-9D0CD3604168}"/>
              </a:ext>
            </a:extLst>
          </p:cNvPr>
          <p:cNvGraphicFramePr>
            <a:graphicFrameLocks noGrp="1"/>
          </p:cNvGraphicFramePr>
          <p:nvPr>
            <p:ph type="tbl" sz="quarter" idx="13"/>
            <p:extLst>
              <p:ext uri="{D42A27DB-BD31-4B8C-83A1-F6EECF244321}">
                <p14:modId xmlns:p14="http://schemas.microsoft.com/office/powerpoint/2010/main" val="51789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59410236"/>
                    </a:ext>
                  </a:extLst>
                </a:gridCol>
                <a:gridCol w="576072">
                  <a:extLst>
                    <a:ext uri="{9D8B030D-6E8A-4147-A177-3AD203B41FA5}">
                      <a16:colId xmlns:a16="http://schemas.microsoft.com/office/drawing/2014/main" val="2854278035"/>
                    </a:ext>
                  </a:extLst>
                </a:gridCol>
                <a:gridCol w="576072">
                  <a:extLst>
                    <a:ext uri="{9D8B030D-6E8A-4147-A177-3AD203B41FA5}">
                      <a16:colId xmlns:a16="http://schemas.microsoft.com/office/drawing/2014/main" val="2056137247"/>
                    </a:ext>
                  </a:extLst>
                </a:gridCol>
                <a:gridCol w="576072">
                  <a:extLst>
                    <a:ext uri="{9D8B030D-6E8A-4147-A177-3AD203B41FA5}">
                      <a16:colId xmlns:a16="http://schemas.microsoft.com/office/drawing/2014/main" val="3886409595"/>
                    </a:ext>
                  </a:extLst>
                </a:gridCol>
                <a:gridCol w="576072">
                  <a:extLst>
                    <a:ext uri="{9D8B030D-6E8A-4147-A177-3AD203B41FA5}">
                      <a16:colId xmlns:a16="http://schemas.microsoft.com/office/drawing/2014/main" val="1479089841"/>
                    </a:ext>
                  </a:extLst>
                </a:gridCol>
                <a:gridCol w="576072">
                  <a:extLst>
                    <a:ext uri="{9D8B030D-6E8A-4147-A177-3AD203B41FA5}">
                      <a16:colId xmlns:a16="http://schemas.microsoft.com/office/drawing/2014/main" val="4294569617"/>
                    </a:ext>
                  </a:extLst>
                </a:gridCol>
                <a:gridCol w="576072">
                  <a:extLst>
                    <a:ext uri="{9D8B030D-6E8A-4147-A177-3AD203B41FA5}">
                      <a16:colId xmlns:a16="http://schemas.microsoft.com/office/drawing/2014/main" val="2621509018"/>
                    </a:ext>
                  </a:extLst>
                </a:gridCol>
                <a:gridCol w="822960">
                  <a:extLst>
                    <a:ext uri="{9D8B030D-6E8A-4147-A177-3AD203B41FA5}">
                      <a16:colId xmlns:a16="http://schemas.microsoft.com/office/drawing/2014/main" val="2863441042"/>
                    </a:ext>
                  </a:extLst>
                </a:gridCol>
                <a:gridCol w="576072">
                  <a:extLst>
                    <a:ext uri="{9D8B030D-6E8A-4147-A177-3AD203B41FA5}">
                      <a16:colId xmlns:a16="http://schemas.microsoft.com/office/drawing/2014/main" val="492077373"/>
                    </a:ext>
                  </a:extLst>
                </a:gridCol>
                <a:gridCol w="576072">
                  <a:extLst>
                    <a:ext uri="{9D8B030D-6E8A-4147-A177-3AD203B41FA5}">
                      <a16:colId xmlns:a16="http://schemas.microsoft.com/office/drawing/2014/main" val="586748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46046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- 2020-07-13 16:00:11</a:t>
                      </a:r>
                      <a:r>
                        <a:rPr kumimoji="0" lang="en-US" sz="1000" b="0" i="0" u="none" strike="noStrike" kern="1200" cap="none" spc="0" normalizeH="0" baseline="0" noProof="0">
                          <a:ln>
                            <a:noFill/>
                          </a:ln>
                          <a:solidFill>
                            <a:prstClr val="black"/>
                          </a:solidFill>
                          <a:effectLst/>
                          <a:uLnTx/>
                          <a:uFillTx/>
                          <a:latin typeface="+mn-lt"/>
                          <a:ea typeface="+mn-ea"/>
                          <a:cs typeface="+mn-cs"/>
                        </a:rPr>
                        <a:t>
 The @SGRedCross teams up with @DHLexpress, @DHLsupplychain and DHL Global Forwarding to assemble and distribute care packs to elderly living alone and families in need. #DHLGoHelp https://t.co/GUYxq4XH5t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1.8513 %</a:t>
                      </a:r>
                    </a:p>
                  </a:txBody>
                  <a:tcPr/>
                </a:tc>
                <a:extLst>
                  <a:ext uri="{0D108BD9-81ED-4DB2-BD59-A6C34878D82A}">
                    <a16:rowId xmlns:a16="http://schemas.microsoft.com/office/drawing/2014/main" val="115390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@DeutschePostDHL - 2020-07-15 11:00:00</a:t>
                      </a:r>
                      <a:r>
                        <a:rPr kumimoji="0" lang="de-DE" sz="1000" b="0" i="0" u="none" strike="noStrike" kern="1200" cap="none" spc="0" normalizeH="0" baseline="0" noProof="0">
                          <a:ln>
                            <a:noFill/>
                          </a:ln>
                          <a:solidFill>
                            <a:prstClr val="black"/>
                          </a:solidFill>
                          <a:effectLst/>
                          <a:uLnTx/>
                          <a:uFillTx/>
                          <a:latin typeface="+mn-lt"/>
                          <a:ea typeface="+mn-ea"/>
                          <a:cs typeface="+mn-cs"/>
                        </a:rPr>
                        <a:t>
 Heute ist #WorldYouthSkillsDay und wir feiern 10 Jahre Zusammenarbeit mit dem @TeachForAll Netzwerk. #Bildung und #Arbeit sind der Schlüssel für sozialen Aufstieg. Erfahren Sie mehr über unser Programm #DHLGoTeach hier: https://t.co/QAu1fuYQvn
#WYSD2020 https://t.co/Gh8Qp4r2YI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1.7321 %</a:t>
                      </a:r>
                    </a:p>
                  </a:txBody>
                  <a:tcPr/>
                </a:tc>
                <a:extLst>
                  <a:ext uri="{0D108BD9-81ED-4DB2-BD59-A6C34878D82A}">
                    <a16:rowId xmlns:a16="http://schemas.microsoft.com/office/drawing/2014/main" val="2402543090"/>
                  </a:ext>
                </a:extLst>
              </a:tr>
            </a:tbl>
          </a:graphicData>
        </a:graphic>
      </p:graphicFrame>
      <p:sp>
        <p:nvSpPr>
          <p:cNvPr id="4" name="Text Placeholder 3">
            <a:extLst>
              <a:ext uri="{FF2B5EF4-FFF2-40B4-BE49-F238E27FC236}">
                <a16:creationId xmlns:a16="http://schemas.microsoft.com/office/drawing/2014/main" id="{E11DF74C-04BF-44DD-A6FF-F824445080C1}"/>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560887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3116-9E98-4580-9E6C-E4F33427DC23}"/>
              </a:ext>
            </a:extLst>
          </p:cNvPr>
          <p:cNvSpPr>
            <a:spLocks noGrp="1"/>
          </p:cNvSpPr>
          <p:nvPr>
            <p:ph type="title"/>
          </p:nvPr>
        </p:nvSpPr>
        <p:spPr/>
        <p:txBody>
          <a:bodyPr/>
          <a:lstStyle/>
          <a:p>
            <a:r>
              <a:rPr lang="en-US"/>
              <a:t>Twitter Own Tweet Table - EG | DHL Global - 2 of 6</a:t>
            </a:r>
          </a:p>
        </p:txBody>
      </p:sp>
      <p:graphicFrame>
        <p:nvGraphicFramePr>
          <p:cNvPr id="5" name="Table Placeholder 4">
            <a:extLst>
              <a:ext uri="{FF2B5EF4-FFF2-40B4-BE49-F238E27FC236}">
                <a16:creationId xmlns:a16="http://schemas.microsoft.com/office/drawing/2014/main" id="{B38E4EB0-1140-4A49-9698-FB7C1C4528F8}"/>
              </a:ext>
            </a:extLst>
          </p:cNvPr>
          <p:cNvGraphicFramePr>
            <a:graphicFrameLocks noGrp="1"/>
          </p:cNvGraphicFramePr>
          <p:nvPr>
            <p:ph type="tbl" sz="quarter" idx="13"/>
            <p:extLst>
              <p:ext uri="{D42A27DB-BD31-4B8C-83A1-F6EECF244321}">
                <p14:modId xmlns:p14="http://schemas.microsoft.com/office/powerpoint/2010/main" val="3981186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0266585"/>
                    </a:ext>
                  </a:extLst>
                </a:gridCol>
                <a:gridCol w="576072">
                  <a:extLst>
                    <a:ext uri="{9D8B030D-6E8A-4147-A177-3AD203B41FA5}">
                      <a16:colId xmlns:a16="http://schemas.microsoft.com/office/drawing/2014/main" val="1249379612"/>
                    </a:ext>
                  </a:extLst>
                </a:gridCol>
                <a:gridCol w="576072">
                  <a:extLst>
                    <a:ext uri="{9D8B030D-6E8A-4147-A177-3AD203B41FA5}">
                      <a16:colId xmlns:a16="http://schemas.microsoft.com/office/drawing/2014/main" val="615904297"/>
                    </a:ext>
                  </a:extLst>
                </a:gridCol>
                <a:gridCol w="576072">
                  <a:extLst>
                    <a:ext uri="{9D8B030D-6E8A-4147-A177-3AD203B41FA5}">
                      <a16:colId xmlns:a16="http://schemas.microsoft.com/office/drawing/2014/main" val="2043279021"/>
                    </a:ext>
                  </a:extLst>
                </a:gridCol>
                <a:gridCol w="576072">
                  <a:extLst>
                    <a:ext uri="{9D8B030D-6E8A-4147-A177-3AD203B41FA5}">
                      <a16:colId xmlns:a16="http://schemas.microsoft.com/office/drawing/2014/main" val="1044997246"/>
                    </a:ext>
                  </a:extLst>
                </a:gridCol>
                <a:gridCol w="576072">
                  <a:extLst>
                    <a:ext uri="{9D8B030D-6E8A-4147-A177-3AD203B41FA5}">
                      <a16:colId xmlns:a16="http://schemas.microsoft.com/office/drawing/2014/main" val="612237433"/>
                    </a:ext>
                  </a:extLst>
                </a:gridCol>
                <a:gridCol w="576072">
                  <a:extLst>
                    <a:ext uri="{9D8B030D-6E8A-4147-A177-3AD203B41FA5}">
                      <a16:colId xmlns:a16="http://schemas.microsoft.com/office/drawing/2014/main" val="2614307103"/>
                    </a:ext>
                  </a:extLst>
                </a:gridCol>
                <a:gridCol w="822960">
                  <a:extLst>
                    <a:ext uri="{9D8B030D-6E8A-4147-A177-3AD203B41FA5}">
                      <a16:colId xmlns:a16="http://schemas.microsoft.com/office/drawing/2014/main" val="3233619117"/>
                    </a:ext>
                  </a:extLst>
                </a:gridCol>
                <a:gridCol w="576072">
                  <a:extLst>
                    <a:ext uri="{9D8B030D-6E8A-4147-A177-3AD203B41FA5}">
                      <a16:colId xmlns:a16="http://schemas.microsoft.com/office/drawing/2014/main" val="1854443067"/>
                    </a:ext>
                  </a:extLst>
                </a:gridCol>
                <a:gridCol w="576072">
                  <a:extLst>
                    <a:ext uri="{9D8B030D-6E8A-4147-A177-3AD203B41FA5}">
                      <a16:colId xmlns:a16="http://schemas.microsoft.com/office/drawing/2014/main" val="7490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520374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- 2020-07-15 11:00:00</a:t>
                      </a:r>
                      <a:r>
                        <a:rPr kumimoji="0" lang="en-US" sz="1000" b="0" i="0" u="none" strike="noStrike" kern="1200" cap="none" spc="0" normalizeH="0" baseline="0" noProof="0">
                          <a:ln>
                            <a:noFill/>
                          </a:ln>
                          <a:solidFill>
                            <a:prstClr val="black"/>
                          </a:solidFill>
                          <a:effectLst/>
                          <a:uLnTx/>
                          <a:uFillTx/>
                          <a:latin typeface="+mn-lt"/>
                          <a:ea typeface="+mn-ea"/>
                          <a:cs typeface="+mn-cs"/>
                        </a:rPr>
                        <a:t>
 Today is #WorldYouthSkillsDay and we are celebrating 10 years of collaboration with the @TeachForAll network. #Education and #employment are the keys to social mobility. Learn more about #DHLGoTeach here: https://t.co/Z97PWs9UT4
#WYSD2020 https://t.co/XIlwrNn3el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1.2350 %</a:t>
                      </a:r>
                    </a:p>
                  </a:txBody>
                  <a:tcPr/>
                </a:tc>
                <a:extLst>
                  <a:ext uri="{0D108BD9-81ED-4DB2-BD59-A6C34878D82A}">
                    <a16:rowId xmlns:a16="http://schemas.microsoft.com/office/drawing/2014/main" val="4228394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- 2020-07-15 13:00:01</a:t>
                      </a:r>
                      <a:r>
                        <a:rPr kumimoji="0" lang="en-US" sz="1000" b="0" i="0" u="none" strike="noStrike" kern="1200" cap="none" spc="0" normalizeH="0" baseline="0" noProof="0">
                          <a:ln>
                            <a:noFill/>
                          </a:ln>
                          <a:solidFill>
                            <a:prstClr val="black"/>
                          </a:solidFill>
                          <a:effectLst/>
                          <a:uLnTx/>
                          <a:uFillTx/>
                          <a:latin typeface="+mn-lt"/>
                          <a:ea typeface="+mn-ea"/>
                          <a:cs typeface="+mn-cs"/>
                        </a:rPr>
                        <a:t>
 UNZIPPED is the new and improved @RollingStones exhibition that takes you behind-the-scenes; from rare musical instruments, audio-visual material and even a reconstruction of a #RollingStones apartment. #DeliveredByDHL https://t.co/duu9R5KdDr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0.9738 %</a:t>
                      </a:r>
                    </a:p>
                  </a:txBody>
                  <a:tcPr/>
                </a:tc>
                <a:extLst>
                  <a:ext uri="{0D108BD9-81ED-4DB2-BD59-A6C34878D82A}">
                    <a16:rowId xmlns:a16="http://schemas.microsoft.com/office/drawing/2014/main" val="1843381515"/>
                  </a:ext>
                </a:extLst>
              </a:tr>
            </a:tbl>
          </a:graphicData>
        </a:graphic>
      </p:graphicFrame>
      <p:sp>
        <p:nvSpPr>
          <p:cNvPr id="4" name="Text Placeholder 3">
            <a:extLst>
              <a:ext uri="{FF2B5EF4-FFF2-40B4-BE49-F238E27FC236}">
                <a16:creationId xmlns:a16="http://schemas.microsoft.com/office/drawing/2014/main" id="{F6C0B457-B2BA-4E38-9A94-3819C2ECEEC9}"/>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536658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A621-17EA-48C2-BB65-82823CB5880F}"/>
              </a:ext>
            </a:extLst>
          </p:cNvPr>
          <p:cNvSpPr>
            <a:spLocks noGrp="1"/>
          </p:cNvSpPr>
          <p:nvPr>
            <p:ph type="title"/>
          </p:nvPr>
        </p:nvSpPr>
        <p:spPr/>
        <p:txBody>
          <a:bodyPr/>
          <a:lstStyle/>
          <a:p>
            <a:r>
              <a:rPr lang="en-US"/>
              <a:t>Twitter Own Tweet Table - EG | DHL Global - 3 of 6</a:t>
            </a:r>
          </a:p>
        </p:txBody>
      </p:sp>
      <p:graphicFrame>
        <p:nvGraphicFramePr>
          <p:cNvPr id="5" name="Table Placeholder 4">
            <a:extLst>
              <a:ext uri="{FF2B5EF4-FFF2-40B4-BE49-F238E27FC236}">
                <a16:creationId xmlns:a16="http://schemas.microsoft.com/office/drawing/2014/main" id="{6899A146-C5E6-4505-8908-C74974D1DF4B}"/>
              </a:ext>
            </a:extLst>
          </p:cNvPr>
          <p:cNvGraphicFramePr>
            <a:graphicFrameLocks noGrp="1"/>
          </p:cNvGraphicFramePr>
          <p:nvPr>
            <p:ph type="tbl" sz="quarter" idx="13"/>
            <p:extLst>
              <p:ext uri="{D42A27DB-BD31-4B8C-83A1-F6EECF244321}">
                <p14:modId xmlns:p14="http://schemas.microsoft.com/office/powerpoint/2010/main" val="252397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71350402"/>
                    </a:ext>
                  </a:extLst>
                </a:gridCol>
                <a:gridCol w="576072">
                  <a:extLst>
                    <a:ext uri="{9D8B030D-6E8A-4147-A177-3AD203B41FA5}">
                      <a16:colId xmlns:a16="http://schemas.microsoft.com/office/drawing/2014/main" val="478377077"/>
                    </a:ext>
                  </a:extLst>
                </a:gridCol>
                <a:gridCol w="576072">
                  <a:extLst>
                    <a:ext uri="{9D8B030D-6E8A-4147-A177-3AD203B41FA5}">
                      <a16:colId xmlns:a16="http://schemas.microsoft.com/office/drawing/2014/main" val="310148422"/>
                    </a:ext>
                  </a:extLst>
                </a:gridCol>
                <a:gridCol w="576072">
                  <a:extLst>
                    <a:ext uri="{9D8B030D-6E8A-4147-A177-3AD203B41FA5}">
                      <a16:colId xmlns:a16="http://schemas.microsoft.com/office/drawing/2014/main" val="128494509"/>
                    </a:ext>
                  </a:extLst>
                </a:gridCol>
                <a:gridCol w="576072">
                  <a:extLst>
                    <a:ext uri="{9D8B030D-6E8A-4147-A177-3AD203B41FA5}">
                      <a16:colId xmlns:a16="http://schemas.microsoft.com/office/drawing/2014/main" val="1193720723"/>
                    </a:ext>
                  </a:extLst>
                </a:gridCol>
                <a:gridCol w="576072">
                  <a:extLst>
                    <a:ext uri="{9D8B030D-6E8A-4147-A177-3AD203B41FA5}">
                      <a16:colId xmlns:a16="http://schemas.microsoft.com/office/drawing/2014/main" val="1333829110"/>
                    </a:ext>
                  </a:extLst>
                </a:gridCol>
                <a:gridCol w="576072">
                  <a:extLst>
                    <a:ext uri="{9D8B030D-6E8A-4147-A177-3AD203B41FA5}">
                      <a16:colId xmlns:a16="http://schemas.microsoft.com/office/drawing/2014/main" val="2830952956"/>
                    </a:ext>
                  </a:extLst>
                </a:gridCol>
                <a:gridCol w="822960">
                  <a:extLst>
                    <a:ext uri="{9D8B030D-6E8A-4147-A177-3AD203B41FA5}">
                      <a16:colId xmlns:a16="http://schemas.microsoft.com/office/drawing/2014/main" val="1131774109"/>
                    </a:ext>
                  </a:extLst>
                </a:gridCol>
                <a:gridCol w="576072">
                  <a:extLst>
                    <a:ext uri="{9D8B030D-6E8A-4147-A177-3AD203B41FA5}">
                      <a16:colId xmlns:a16="http://schemas.microsoft.com/office/drawing/2014/main" val="688473452"/>
                    </a:ext>
                  </a:extLst>
                </a:gridCol>
                <a:gridCol w="576072">
                  <a:extLst>
                    <a:ext uri="{9D8B030D-6E8A-4147-A177-3AD203B41FA5}">
                      <a16:colId xmlns:a16="http://schemas.microsoft.com/office/drawing/2014/main" val="405276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9884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- 2020-07-10 11:00:21</a:t>
                      </a:r>
                      <a:r>
                        <a:rPr kumimoji="0" lang="en-US" sz="1000" b="0" i="0" u="none" strike="noStrike" kern="1200" cap="none" spc="0" normalizeH="0" baseline="0" noProof="0">
                          <a:ln>
                            <a:noFill/>
                          </a:ln>
                          <a:solidFill>
                            <a:prstClr val="black"/>
                          </a:solidFill>
                          <a:effectLst/>
                          <a:uLnTx/>
                          <a:uFillTx/>
                          <a:latin typeface="+mn-lt"/>
                          <a:ea typeface="+mn-ea"/>
                          <a:cs typeface="+mn-cs"/>
                        </a:rPr>
                        <a:t>
 What does it take to be resilient? How can you overcome setbacks and come back stronger? #DeliveredMagazine https://t.co/O6MUqcwokv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0.3155 %</a:t>
                      </a:r>
                    </a:p>
                  </a:txBody>
                  <a:tcPr/>
                </a:tc>
                <a:extLst>
                  <a:ext uri="{0D108BD9-81ED-4DB2-BD59-A6C34878D82A}">
                    <a16:rowId xmlns:a16="http://schemas.microsoft.com/office/drawing/2014/main" val="345312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- 2020-07-16 10:30:01</a:t>
                      </a:r>
                      <a:r>
                        <a:rPr kumimoji="0" lang="en-US" sz="1000" b="0" i="0" u="none" strike="noStrike" kern="1200" cap="none" spc="0" normalizeH="0" baseline="0" noProof="0">
                          <a:ln>
                            <a:noFill/>
                          </a:ln>
                          <a:solidFill>
                            <a:prstClr val="black"/>
                          </a:solidFill>
                          <a:effectLst/>
                          <a:uLnTx/>
                          <a:uFillTx/>
                          <a:latin typeface="+mn-lt"/>
                          <a:ea typeface="+mn-ea"/>
                          <a:cs typeface="+mn-cs"/>
                        </a:rPr>
                        <a:t>
 A new normal: DHL and #logistics guru @SupplyChainProf Richard Wilding publish White Paper on post-corona supply chains. #SupplyChain Leaders are moving from an era marked by procurement for cost to an era marked by procurement for resilience. https://t.co/BN1hOuFj1P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1.2715 %</a:t>
                      </a:r>
                    </a:p>
                  </a:txBody>
                  <a:tcPr/>
                </a:tc>
                <a:extLst>
                  <a:ext uri="{0D108BD9-81ED-4DB2-BD59-A6C34878D82A}">
                    <a16:rowId xmlns:a16="http://schemas.microsoft.com/office/drawing/2014/main" val="3623558667"/>
                  </a:ext>
                </a:extLst>
              </a:tr>
            </a:tbl>
          </a:graphicData>
        </a:graphic>
      </p:graphicFrame>
      <p:sp>
        <p:nvSpPr>
          <p:cNvPr id="4" name="Text Placeholder 3">
            <a:extLst>
              <a:ext uri="{FF2B5EF4-FFF2-40B4-BE49-F238E27FC236}">
                <a16:creationId xmlns:a16="http://schemas.microsoft.com/office/drawing/2014/main" id="{8CE04520-52D0-44D9-8EFC-E22E5D8C93F7}"/>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663797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97E05-D5AD-47E9-B93F-D1B5F2C3D223}"/>
              </a:ext>
            </a:extLst>
          </p:cNvPr>
          <p:cNvSpPr>
            <a:spLocks noGrp="1"/>
          </p:cNvSpPr>
          <p:nvPr>
            <p:ph type="title"/>
          </p:nvPr>
        </p:nvSpPr>
        <p:spPr/>
        <p:txBody>
          <a:bodyPr/>
          <a:lstStyle/>
          <a:p>
            <a:r>
              <a:rPr lang="en-US"/>
              <a:t>Twitter Own Tweet Table - EG | DHL Global - 4 of 6</a:t>
            </a:r>
          </a:p>
        </p:txBody>
      </p:sp>
      <p:graphicFrame>
        <p:nvGraphicFramePr>
          <p:cNvPr id="5" name="Table Placeholder 4">
            <a:extLst>
              <a:ext uri="{FF2B5EF4-FFF2-40B4-BE49-F238E27FC236}">
                <a16:creationId xmlns:a16="http://schemas.microsoft.com/office/drawing/2014/main" id="{D52D8A4E-1F33-4AA5-8A10-1EFD3E274F03}"/>
              </a:ext>
            </a:extLst>
          </p:cNvPr>
          <p:cNvGraphicFramePr>
            <a:graphicFrameLocks noGrp="1"/>
          </p:cNvGraphicFramePr>
          <p:nvPr>
            <p:ph type="tbl" sz="quarter" idx="13"/>
            <p:extLst>
              <p:ext uri="{D42A27DB-BD31-4B8C-83A1-F6EECF244321}">
                <p14:modId xmlns:p14="http://schemas.microsoft.com/office/powerpoint/2010/main" val="197633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77113224"/>
                    </a:ext>
                  </a:extLst>
                </a:gridCol>
                <a:gridCol w="576072">
                  <a:extLst>
                    <a:ext uri="{9D8B030D-6E8A-4147-A177-3AD203B41FA5}">
                      <a16:colId xmlns:a16="http://schemas.microsoft.com/office/drawing/2014/main" val="1685916459"/>
                    </a:ext>
                  </a:extLst>
                </a:gridCol>
                <a:gridCol w="576072">
                  <a:extLst>
                    <a:ext uri="{9D8B030D-6E8A-4147-A177-3AD203B41FA5}">
                      <a16:colId xmlns:a16="http://schemas.microsoft.com/office/drawing/2014/main" val="411588723"/>
                    </a:ext>
                  </a:extLst>
                </a:gridCol>
                <a:gridCol w="576072">
                  <a:extLst>
                    <a:ext uri="{9D8B030D-6E8A-4147-A177-3AD203B41FA5}">
                      <a16:colId xmlns:a16="http://schemas.microsoft.com/office/drawing/2014/main" val="3005530365"/>
                    </a:ext>
                  </a:extLst>
                </a:gridCol>
                <a:gridCol w="576072">
                  <a:extLst>
                    <a:ext uri="{9D8B030D-6E8A-4147-A177-3AD203B41FA5}">
                      <a16:colId xmlns:a16="http://schemas.microsoft.com/office/drawing/2014/main" val="3001677690"/>
                    </a:ext>
                  </a:extLst>
                </a:gridCol>
                <a:gridCol w="576072">
                  <a:extLst>
                    <a:ext uri="{9D8B030D-6E8A-4147-A177-3AD203B41FA5}">
                      <a16:colId xmlns:a16="http://schemas.microsoft.com/office/drawing/2014/main" val="621203114"/>
                    </a:ext>
                  </a:extLst>
                </a:gridCol>
                <a:gridCol w="576072">
                  <a:extLst>
                    <a:ext uri="{9D8B030D-6E8A-4147-A177-3AD203B41FA5}">
                      <a16:colId xmlns:a16="http://schemas.microsoft.com/office/drawing/2014/main" val="1785573896"/>
                    </a:ext>
                  </a:extLst>
                </a:gridCol>
                <a:gridCol w="822960">
                  <a:extLst>
                    <a:ext uri="{9D8B030D-6E8A-4147-A177-3AD203B41FA5}">
                      <a16:colId xmlns:a16="http://schemas.microsoft.com/office/drawing/2014/main" val="1499464923"/>
                    </a:ext>
                  </a:extLst>
                </a:gridCol>
                <a:gridCol w="576072">
                  <a:extLst>
                    <a:ext uri="{9D8B030D-6E8A-4147-A177-3AD203B41FA5}">
                      <a16:colId xmlns:a16="http://schemas.microsoft.com/office/drawing/2014/main" val="2346469863"/>
                    </a:ext>
                  </a:extLst>
                </a:gridCol>
                <a:gridCol w="576072">
                  <a:extLst>
                    <a:ext uri="{9D8B030D-6E8A-4147-A177-3AD203B41FA5}">
                      <a16:colId xmlns:a16="http://schemas.microsoft.com/office/drawing/2014/main" val="321166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05868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- 2020-07-16 10:25:57</a:t>
                      </a:r>
                      <a:r>
                        <a:rPr kumimoji="0" lang="en-US" sz="1000" b="0" i="0" u="none" strike="noStrike" kern="1200" cap="none" spc="0" normalizeH="0" baseline="0" noProof="0">
                          <a:ln>
                            <a:noFill/>
                          </a:ln>
                          <a:solidFill>
                            <a:prstClr val="black"/>
                          </a:solidFill>
                          <a:effectLst/>
                          <a:uLnTx/>
                          <a:uFillTx/>
                          <a:latin typeface="+mn-lt"/>
                          <a:ea typeface="+mn-ea"/>
                          <a:cs typeface="+mn-cs"/>
                        </a:rPr>
                        <a:t>
 What will the new normal look like for supply chains? Our new #whitepaper, co-authored by @SupplyChainProf Richard Wilding, on Post-corona #SupplyChain recovery  is available now. Get your copy here: https://t.co/IWmAIQVohq https://t.co/nGWai6LIgt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1.1015 %</a:t>
                      </a:r>
                    </a:p>
                  </a:txBody>
                  <a:tcPr/>
                </a:tc>
                <a:extLst>
                  <a:ext uri="{0D108BD9-81ED-4DB2-BD59-A6C34878D82A}">
                    <a16:rowId xmlns:a16="http://schemas.microsoft.com/office/drawing/2014/main" val="229281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- 2020-07-16 11:30:17</a:t>
                      </a:r>
                      <a:r>
                        <a:rPr kumimoji="0" lang="en-US" sz="1000" b="0" i="0" u="none" strike="noStrike" kern="1200" cap="none" spc="0" normalizeH="0" baseline="0" noProof="0">
                          <a:ln>
                            <a:noFill/>
                          </a:ln>
                          <a:solidFill>
                            <a:prstClr val="black"/>
                          </a:solidFill>
                          <a:effectLst/>
                          <a:uLnTx/>
                          <a:uFillTx/>
                          <a:latin typeface="+mn-lt"/>
                          <a:ea typeface="+mn-ea"/>
                          <a:cs typeface="+mn-cs"/>
                        </a:rPr>
                        <a:t>
 Katja Busch, CCO DHL and Head of DHL Customer Solutions &amp;amp; Innovation and @SupplyChainProf Richard Wilding will present the key findings of our new white paper in our media briefing, at 1.45 pm (CEST) here: https://t.co/ukNrIqFPCb https://t.co/bNaALUOzyJ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1.0514 %</a:t>
                      </a:r>
                    </a:p>
                  </a:txBody>
                  <a:tcPr/>
                </a:tc>
                <a:extLst>
                  <a:ext uri="{0D108BD9-81ED-4DB2-BD59-A6C34878D82A}">
                    <a16:rowId xmlns:a16="http://schemas.microsoft.com/office/drawing/2014/main" val="1619723456"/>
                  </a:ext>
                </a:extLst>
              </a:tr>
            </a:tbl>
          </a:graphicData>
        </a:graphic>
      </p:graphicFrame>
      <p:sp>
        <p:nvSpPr>
          <p:cNvPr id="4" name="Text Placeholder 3">
            <a:extLst>
              <a:ext uri="{FF2B5EF4-FFF2-40B4-BE49-F238E27FC236}">
                <a16:creationId xmlns:a16="http://schemas.microsoft.com/office/drawing/2014/main" id="{19536E97-34FC-42A6-8A3D-136BCE8C95BA}"/>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831645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B1A4-700F-48B9-A0E6-E2ACB2B15231}"/>
              </a:ext>
            </a:extLst>
          </p:cNvPr>
          <p:cNvSpPr>
            <a:spLocks noGrp="1"/>
          </p:cNvSpPr>
          <p:nvPr>
            <p:ph type="title"/>
          </p:nvPr>
        </p:nvSpPr>
        <p:spPr/>
        <p:txBody>
          <a:bodyPr/>
          <a:lstStyle/>
          <a:p>
            <a:r>
              <a:rPr lang="en-US"/>
              <a:t>Twitter Own Tweet Table - EG | DHL Global - 5 of 6</a:t>
            </a:r>
          </a:p>
        </p:txBody>
      </p:sp>
      <p:graphicFrame>
        <p:nvGraphicFramePr>
          <p:cNvPr id="5" name="Table Placeholder 4">
            <a:extLst>
              <a:ext uri="{FF2B5EF4-FFF2-40B4-BE49-F238E27FC236}">
                <a16:creationId xmlns:a16="http://schemas.microsoft.com/office/drawing/2014/main" id="{0D7E002A-D373-408B-AA32-699F6E9EBC1C}"/>
              </a:ext>
            </a:extLst>
          </p:cNvPr>
          <p:cNvGraphicFramePr>
            <a:graphicFrameLocks noGrp="1"/>
          </p:cNvGraphicFramePr>
          <p:nvPr>
            <p:ph type="tbl" sz="quarter" idx="13"/>
            <p:extLst>
              <p:ext uri="{D42A27DB-BD31-4B8C-83A1-F6EECF244321}">
                <p14:modId xmlns:p14="http://schemas.microsoft.com/office/powerpoint/2010/main" val="68470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37600195"/>
                    </a:ext>
                  </a:extLst>
                </a:gridCol>
                <a:gridCol w="576072">
                  <a:extLst>
                    <a:ext uri="{9D8B030D-6E8A-4147-A177-3AD203B41FA5}">
                      <a16:colId xmlns:a16="http://schemas.microsoft.com/office/drawing/2014/main" val="2850864459"/>
                    </a:ext>
                  </a:extLst>
                </a:gridCol>
                <a:gridCol w="576072">
                  <a:extLst>
                    <a:ext uri="{9D8B030D-6E8A-4147-A177-3AD203B41FA5}">
                      <a16:colId xmlns:a16="http://schemas.microsoft.com/office/drawing/2014/main" val="3726171504"/>
                    </a:ext>
                  </a:extLst>
                </a:gridCol>
                <a:gridCol w="576072">
                  <a:extLst>
                    <a:ext uri="{9D8B030D-6E8A-4147-A177-3AD203B41FA5}">
                      <a16:colId xmlns:a16="http://schemas.microsoft.com/office/drawing/2014/main" val="507389595"/>
                    </a:ext>
                  </a:extLst>
                </a:gridCol>
                <a:gridCol w="576072">
                  <a:extLst>
                    <a:ext uri="{9D8B030D-6E8A-4147-A177-3AD203B41FA5}">
                      <a16:colId xmlns:a16="http://schemas.microsoft.com/office/drawing/2014/main" val="26638535"/>
                    </a:ext>
                  </a:extLst>
                </a:gridCol>
                <a:gridCol w="576072">
                  <a:extLst>
                    <a:ext uri="{9D8B030D-6E8A-4147-A177-3AD203B41FA5}">
                      <a16:colId xmlns:a16="http://schemas.microsoft.com/office/drawing/2014/main" val="2694607905"/>
                    </a:ext>
                  </a:extLst>
                </a:gridCol>
                <a:gridCol w="576072">
                  <a:extLst>
                    <a:ext uri="{9D8B030D-6E8A-4147-A177-3AD203B41FA5}">
                      <a16:colId xmlns:a16="http://schemas.microsoft.com/office/drawing/2014/main" val="494071860"/>
                    </a:ext>
                  </a:extLst>
                </a:gridCol>
                <a:gridCol w="822960">
                  <a:extLst>
                    <a:ext uri="{9D8B030D-6E8A-4147-A177-3AD203B41FA5}">
                      <a16:colId xmlns:a16="http://schemas.microsoft.com/office/drawing/2014/main" val="3441286232"/>
                    </a:ext>
                  </a:extLst>
                </a:gridCol>
                <a:gridCol w="576072">
                  <a:extLst>
                    <a:ext uri="{9D8B030D-6E8A-4147-A177-3AD203B41FA5}">
                      <a16:colId xmlns:a16="http://schemas.microsoft.com/office/drawing/2014/main" val="4053940972"/>
                    </a:ext>
                  </a:extLst>
                </a:gridCol>
                <a:gridCol w="576072">
                  <a:extLst>
                    <a:ext uri="{9D8B030D-6E8A-4147-A177-3AD203B41FA5}">
                      <a16:colId xmlns:a16="http://schemas.microsoft.com/office/drawing/2014/main" val="301730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7071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- 2020-07-13 11:00:26</a:t>
                      </a:r>
                      <a:r>
                        <a:rPr kumimoji="0" lang="en-US" sz="1000" b="0" i="0" u="none" strike="noStrike" kern="1200" cap="none" spc="0" normalizeH="0" baseline="0" noProof="0">
                          <a:ln>
                            <a:noFill/>
                          </a:ln>
                          <a:solidFill>
                            <a:prstClr val="black"/>
                          </a:solidFill>
                          <a:effectLst/>
                          <a:uLnTx/>
                          <a:uFillTx/>
                          <a:latin typeface="+mn-lt"/>
                          <a:ea typeface="+mn-ea"/>
                          <a:cs typeface="+mn-cs"/>
                        </a:rPr>
                        <a:t>
 Find out how #logistics will change after the #coronacrisis. Because one thing has become clear: Companies have to #rethink and logistics will not be the same. #digitalization #diversification https://t.co/PEuSIHICyK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0.3454 %</a:t>
                      </a:r>
                    </a:p>
                  </a:txBody>
                  <a:tcPr/>
                </a:tc>
                <a:extLst>
                  <a:ext uri="{0D108BD9-81ED-4DB2-BD59-A6C34878D82A}">
                    <a16:rowId xmlns:a16="http://schemas.microsoft.com/office/drawing/2014/main" val="214270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@DeutschePostDHL - 2020-07-15 14:00:21</a:t>
                      </a:r>
                      <a:r>
                        <a:rPr kumimoji="0" lang="en-US" sz="1000" b="0" i="0" u="none" strike="noStrike" kern="1200" cap="none" spc="0" normalizeH="0" baseline="0" noProof="0">
                          <a:ln>
                            <a:noFill/>
                          </a:ln>
                          <a:solidFill>
                            <a:prstClr val="black"/>
                          </a:solidFill>
                          <a:effectLst/>
                          <a:uLnTx/>
                          <a:uFillTx/>
                          <a:latin typeface="+mn-lt"/>
                          <a:ea typeface="+mn-ea"/>
                          <a:cs typeface="+mn-cs"/>
                        </a:rPr>
                        <a:t>
 How will supply chains recover from Covid-19? We teamed up with @SupplyChainProf Richard Wilding for a new #whitepaper on the post-corona recovery of #SupplyChains. Learn more in our media briefing, tomorrow at 1.45 pm (CEST) here: https://t.co/XjyiakdK1Y https://t.co/Mzj5Us0oTn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0.6283 %</a:t>
                      </a:r>
                    </a:p>
                  </a:txBody>
                  <a:tcPr/>
                </a:tc>
                <a:extLst>
                  <a:ext uri="{0D108BD9-81ED-4DB2-BD59-A6C34878D82A}">
                    <a16:rowId xmlns:a16="http://schemas.microsoft.com/office/drawing/2014/main" val="3949086240"/>
                  </a:ext>
                </a:extLst>
              </a:tr>
            </a:tbl>
          </a:graphicData>
        </a:graphic>
      </p:graphicFrame>
      <p:sp>
        <p:nvSpPr>
          <p:cNvPr id="4" name="Text Placeholder 3">
            <a:extLst>
              <a:ext uri="{FF2B5EF4-FFF2-40B4-BE49-F238E27FC236}">
                <a16:creationId xmlns:a16="http://schemas.microsoft.com/office/drawing/2014/main" id="{1037E18A-98F7-493B-AB18-850C73AF324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403187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905E-5C49-4099-83A3-5139D348F49A}"/>
              </a:ext>
            </a:extLst>
          </p:cNvPr>
          <p:cNvSpPr>
            <a:spLocks noGrp="1"/>
          </p:cNvSpPr>
          <p:nvPr>
            <p:ph type="title"/>
          </p:nvPr>
        </p:nvSpPr>
        <p:spPr/>
        <p:txBody>
          <a:bodyPr/>
          <a:lstStyle/>
          <a:p>
            <a:r>
              <a:rPr lang="en-US"/>
              <a:t>Twitter Own Tweet Table - EG | DHL Global - 6 of 6</a:t>
            </a:r>
          </a:p>
        </p:txBody>
      </p:sp>
      <p:graphicFrame>
        <p:nvGraphicFramePr>
          <p:cNvPr id="5" name="Table Placeholder 4">
            <a:extLst>
              <a:ext uri="{FF2B5EF4-FFF2-40B4-BE49-F238E27FC236}">
                <a16:creationId xmlns:a16="http://schemas.microsoft.com/office/drawing/2014/main" id="{CB65A388-D2E5-474C-9F8C-60D014C28173}"/>
              </a:ext>
            </a:extLst>
          </p:cNvPr>
          <p:cNvGraphicFramePr>
            <a:graphicFrameLocks noGrp="1"/>
          </p:cNvGraphicFramePr>
          <p:nvPr>
            <p:ph type="tbl" sz="quarter" idx="13"/>
            <p:extLst>
              <p:ext uri="{D42A27DB-BD31-4B8C-83A1-F6EECF244321}">
                <p14:modId xmlns:p14="http://schemas.microsoft.com/office/powerpoint/2010/main" val="62194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12342739"/>
                    </a:ext>
                  </a:extLst>
                </a:gridCol>
                <a:gridCol w="576072">
                  <a:extLst>
                    <a:ext uri="{9D8B030D-6E8A-4147-A177-3AD203B41FA5}">
                      <a16:colId xmlns:a16="http://schemas.microsoft.com/office/drawing/2014/main" val="2326468255"/>
                    </a:ext>
                  </a:extLst>
                </a:gridCol>
                <a:gridCol w="576072">
                  <a:extLst>
                    <a:ext uri="{9D8B030D-6E8A-4147-A177-3AD203B41FA5}">
                      <a16:colId xmlns:a16="http://schemas.microsoft.com/office/drawing/2014/main" val="2491208247"/>
                    </a:ext>
                  </a:extLst>
                </a:gridCol>
                <a:gridCol w="576072">
                  <a:extLst>
                    <a:ext uri="{9D8B030D-6E8A-4147-A177-3AD203B41FA5}">
                      <a16:colId xmlns:a16="http://schemas.microsoft.com/office/drawing/2014/main" val="4205564938"/>
                    </a:ext>
                  </a:extLst>
                </a:gridCol>
                <a:gridCol w="576072">
                  <a:extLst>
                    <a:ext uri="{9D8B030D-6E8A-4147-A177-3AD203B41FA5}">
                      <a16:colId xmlns:a16="http://schemas.microsoft.com/office/drawing/2014/main" val="3556111435"/>
                    </a:ext>
                  </a:extLst>
                </a:gridCol>
                <a:gridCol w="576072">
                  <a:extLst>
                    <a:ext uri="{9D8B030D-6E8A-4147-A177-3AD203B41FA5}">
                      <a16:colId xmlns:a16="http://schemas.microsoft.com/office/drawing/2014/main" val="2415336409"/>
                    </a:ext>
                  </a:extLst>
                </a:gridCol>
                <a:gridCol w="576072">
                  <a:extLst>
                    <a:ext uri="{9D8B030D-6E8A-4147-A177-3AD203B41FA5}">
                      <a16:colId xmlns:a16="http://schemas.microsoft.com/office/drawing/2014/main" val="37307506"/>
                    </a:ext>
                  </a:extLst>
                </a:gridCol>
                <a:gridCol w="822960">
                  <a:extLst>
                    <a:ext uri="{9D8B030D-6E8A-4147-A177-3AD203B41FA5}">
                      <a16:colId xmlns:a16="http://schemas.microsoft.com/office/drawing/2014/main" val="3549342616"/>
                    </a:ext>
                  </a:extLst>
                </a:gridCol>
                <a:gridCol w="576072">
                  <a:extLst>
                    <a:ext uri="{9D8B030D-6E8A-4147-A177-3AD203B41FA5}">
                      <a16:colId xmlns:a16="http://schemas.microsoft.com/office/drawing/2014/main" val="1486769277"/>
                    </a:ext>
                  </a:extLst>
                </a:gridCol>
                <a:gridCol w="576072">
                  <a:extLst>
                    <a:ext uri="{9D8B030D-6E8A-4147-A177-3AD203B41FA5}">
                      <a16:colId xmlns:a16="http://schemas.microsoft.com/office/drawing/2014/main" val="2366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577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@DeutschePostDHL - 2020-07-16 10:50:34</a:t>
                      </a:r>
                      <a:r>
                        <a:rPr kumimoji="0" lang="de-DE" sz="1000" b="0" i="0" u="none" strike="noStrike" kern="1200" cap="none" spc="0" normalizeH="0" baseline="0" noProof="0">
                          <a:ln>
                            <a:noFill/>
                          </a:ln>
                          <a:solidFill>
                            <a:prstClr val="black"/>
                          </a:solidFill>
                          <a:effectLst/>
                          <a:uLnTx/>
                          <a:uFillTx/>
                          <a:latin typeface="+mn-lt"/>
                          <a:ea typeface="+mn-ea"/>
                          <a:cs typeface="+mn-cs"/>
                        </a:rPr>
                        <a:t>
 Wandel zur neuen #Normalität: DHL und Logistik-Experte @SupplyChainProf Richard Wilding veröffentlichen Whitepaper zu Lieferketten nach Corona. #Resilienz löst Kosten als Fokus für Einkauf und Beschaffung ab. https://t.co/VlI9dIw3jU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0.4693 %</a:t>
                      </a:r>
                    </a:p>
                  </a:txBody>
                  <a:tcPr/>
                </a:tc>
                <a:extLst>
                  <a:ext uri="{0D108BD9-81ED-4DB2-BD59-A6C34878D82A}">
                    <a16:rowId xmlns:a16="http://schemas.microsoft.com/office/drawing/2014/main" val="53232099"/>
                  </a:ext>
                </a:extLst>
              </a:tr>
            </a:tbl>
          </a:graphicData>
        </a:graphic>
      </p:graphicFrame>
      <p:sp>
        <p:nvSpPr>
          <p:cNvPr id="4" name="Text Placeholder 3">
            <a:extLst>
              <a:ext uri="{FF2B5EF4-FFF2-40B4-BE49-F238E27FC236}">
                <a16:creationId xmlns:a16="http://schemas.microsoft.com/office/drawing/2014/main" id="{2EB1387F-712E-44DA-BC56-17EC45FEA660}"/>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6063740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6695A-75A9-400C-8A1F-BED65C4F3C68}"/>
              </a:ext>
            </a:extLst>
          </p:cNvPr>
          <p:cNvSpPr>
            <a:spLocks noGrp="1"/>
          </p:cNvSpPr>
          <p:nvPr>
            <p:ph type="title"/>
          </p:nvPr>
        </p:nvSpPr>
        <p:spPr/>
        <p:txBody>
          <a:bodyPr/>
          <a:lstStyle/>
          <a:p>
            <a:r>
              <a:rPr lang="en-US"/>
              <a:t>Facebook Own Posts Table (Incl. Video Views) | DHL Global - 1 of 5</a:t>
            </a:r>
          </a:p>
        </p:txBody>
      </p:sp>
      <p:graphicFrame>
        <p:nvGraphicFramePr>
          <p:cNvPr id="5" name="Table Placeholder 4">
            <a:extLst>
              <a:ext uri="{FF2B5EF4-FFF2-40B4-BE49-F238E27FC236}">
                <a16:creationId xmlns:a16="http://schemas.microsoft.com/office/drawing/2014/main" id="{DB2B8E66-AF89-4329-9E80-F8A7919D066D}"/>
              </a:ext>
            </a:extLst>
          </p:cNvPr>
          <p:cNvGraphicFramePr>
            <a:graphicFrameLocks noGrp="1"/>
          </p:cNvGraphicFramePr>
          <p:nvPr>
            <p:ph type="tbl" sz="quarter" idx="13"/>
            <p:extLst>
              <p:ext uri="{D42A27DB-BD31-4B8C-83A1-F6EECF244321}">
                <p14:modId xmlns:p14="http://schemas.microsoft.com/office/powerpoint/2010/main" val="1832520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57424357"/>
                    </a:ext>
                  </a:extLst>
                </a:gridCol>
                <a:gridCol w="822960">
                  <a:extLst>
                    <a:ext uri="{9D8B030D-6E8A-4147-A177-3AD203B41FA5}">
                      <a16:colId xmlns:a16="http://schemas.microsoft.com/office/drawing/2014/main" val="3181556370"/>
                    </a:ext>
                  </a:extLst>
                </a:gridCol>
                <a:gridCol w="246888">
                  <a:extLst>
                    <a:ext uri="{9D8B030D-6E8A-4147-A177-3AD203B41FA5}">
                      <a16:colId xmlns:a16="http://schemas.microsoft.com/office/drawing/2014/main" val="831525535"/>
                    </a:ext>
                  </a:extLst>
                </a:gridCol>
                <a:gridCol w="208280">
                  <a:extLst>
                    <a:ext uri="{9D8B030D-6E8A-4147-A177-3AD203B41FA5}">
                      <a16:colId xmlns:a16="http://schemas.microsoft.com/office/drawing/2014/main" val="2102038735"/>
                    </a:ext>
                  </a:extLst>
                </a:gridCol>
                <a:gridCol w="208280">
                  <a:extLst>
                    <a:ext uri="{9D8B030D-6E8A-4147-A177-3AD203B41FA5}">
                      <a16:colId xmlns:a16="http://schemas.microsoft.com/office/drawing/2014/main" val="2197143906"/>
                    </a:ext>
                  </a:extLst>
                </a:gridCol>
                <a:gridCol w="208280">
                  <a:extLst>
                    <a:ext uri="{9D8B030D-6E8A-4147-A177-3AD203B41FA5}">
                      <a16:colId xmlns:a16="http://schemas.microsoft.com/office/drawing/2014/main" val="1586229583"/>
                    </a:ext>
                  </a:extLst>
                </a:gridCol>
                <a:gridCol w="208280">
                  <a:extLst>
                    <a:ext uri="{9D8B030D-6E8A-4147-A177-3AD203B41FA5}">
                      <a16:colId xmlns:a16="http://schemas.microsoft.com/office/drawing/2014/main" val="877918003"/>
                    </a:ext>
                  </a:extLst>
                </a:gridCol>
                <a:gridCol w="208280">
                  <a:extLst>
                    <a:ext uri="{9D8B030D-6E8A-4147-A177-3AD203B41FA5}">
                      <a16:colId xmlns:a16="http://schemas.microsoft.com/office/drawing/2014/main" val="452775052"/>
                    </a:ext>
                  </a:extLst>
                </a:gridCol>
                <a:gridCol w="208280">
                  <a:extLst>
                    <a:ext uri="{9D8B030D-6E8A-4147-A177-3AD203B41FA5}">
                      <a16:colId xmlns:a16="http://schemas.microsoft.com/office/drawing/2014/main" val="4264764519"/>
                    </a:ext>
                  </a:extLst>
                </a:gridCol>
                <a:gridCol w="208280">
                  <a:extLst>
                    <a:ext uri="{9D8B030D-6E8A-4147-A177-3AD203B41FA5}">
                      <a16:colId xmlns:a16="http://schemas.microsoft.com/office/drawing/2014/main" val="1832458023"/>
                    </a:ext>
                  </a:extLst>
                </a:gridCol>
                <a:gridCol w="208280">
                  <a:extLst>
                    <a:ext uri="{9D8B030D-6E8A-4147-A177-3AD203B41FA5}">
                      <a16:colId xmlns:a16="http://schemas.microsoft.com/office/drawing/2014/main" val="3552244808"/>
                    </a:ext>
                  </a:extLst>
                </a:gridCol>
                <a:gridCol w="208280">
                  <a:extLst>
                    <a:ext uri="{9D8B030D-6E8A-4147-A177-3AD203B41FA5}">
                      <a16:colId xmlns:a16="http://schemas.microsoft.com/office/drawing/2014/main" val="3211352218"/>
                    </a:ext>
                  </a:extLst>
                </a:gridCol>
                <a:gridCol w="208280">
                  <a:extLst>
                    <a:ext uri="{9D8B030D-6E8A-4147-A177-3AD203B41FA5}">
                      <a16:colId xmlns:a16="http://schemas.microsoft.com/office/drawing/2014/main" val="2243867077"/>
                    </a:ext>
                  </a:extLst>
                </a:gridCol>
                <a:gridCol w="208280">
                  <a:extLst>
                    <a:ext uri="{9D8B030D-6E8A-4147-A177-3AD203B41FA5}">
                      <a16:colId xmlns:a16="http://schemas.microsoft.com/office/drawing/2014/main" val="3145187447"/>
                    </a:ext>
                  </a:extLst>
                </a:gridCol>
                <a:gridCol w="208280">
                  <a:extLst>
                    <a:ext uri="{9D8B030D-6E8A-4147-A177-3AD203B41FA5}">
                      <a16:colId xmlns:a16="http://schemas.microsoft.com/office/drawing/2014/main" val="4268995611"/>
                    </a:ext>
                  </a:extLst>
                </a:gridCol>
                <a:gridCol w="208280">
                  <a:extLst>
                    <a:ext uri="{9D8B030D-6E8A-4147-A177-3AD203B41FA5}">
                      <a16:colId xmlns:a16="http://schemas.microsoft.com/office/drawing/2014/main" val="1995309698"/>
                    </a:ext>
                  </a:extLst>
                </a:gridCol>
                <a:gridCol w="208280">
                  <a:extLst>
                    <a:ext uri="{9D8B030D-6E8A-4147-A177-3AD203B41FA5}">
                      <a16:colId xmlns:a16="http://schemas.microsoft.com/office/drawing/2014/main" val="3125261312"/>
                    </a:ext>
                  </a:extLst>
                </a:gridCol>
                <a:gridCol w="208280">
                  <a:extLst>
                    <a:ext uri="{9D8B030D-6E8A-4147-A177-3AD203B41FA5}">
                      <a16:colId xmlns:a16="http://schemas.microsoft.com/office/drawing/2014/main" val="1826781241"/>
                    </a:ext>
                  </a:extLst>
                </a:gridCol>
                <a:gridCol w="208280">
                  <a:extLst>
                    <a:ext uri="{9D8B030D-6E8A-4147-A177-3AD203B41FA5}">
                      <a16:colId xmlns:a16="http://schemas.microsoft.com/office/drawing/2014/main" val="2976583876"/>
                    </a:ext>
                  </a:extLst>
                </a:gridCol>
                <a:gridCol w="208280">
                  <a:extLst>
                    <a:ext uri="{9D8B030D-6E8A-4147-A177-3AD203B41FA5}">
                      <a16:colId xmlns:a16="http://schemas.microsoft.com/office/drawing/2014/main" val="1294157351"/>
                    </a:ext>
                  </a:extLst>
                </a:gridCol>
                <a:gridCol w="208280">
                  <a:extLst>
                    <a:ext uri="{9D8B030D-6E8A-4147-A177-3AD203B41FA5}">
                      <a16:colId xmlns:a16="http://schemas.microsoft.com/office/drawing/2014/main" val="4060965155"/>
                    </a:ext>
                  </a:extLst>
                </a:gridCol>
                <a:gridCol w="208280">
                  <a:extLst>
                    <a:ext uri="{9D8B030D-6E8A-4147-A177-3AD203B41FA5}">
                      <a16:colId xmlns:a16="http://schemas.microsoft.com/office/drawing/2014/main" val="3327623294"/>
                    </a:ext>
                  </a:extLst>
                </a:gridCol>
                <a:gridCol w="208280">
                  <a:extLst>
                    <a:ext uri="{9D8B030D-6E8A-4147-A177-3AD203B41FA5}">
                      <a16:colId xmlns:a16="http://schemas.microsoft.com/office/drawing/2014/main" val="1451591099"/>
                    </a:ext>
                  </a:extLst>
                </a:gridCol>
                <a:gridCol w="208280">
                  <a:extLst>
                    <a:ext uri="{9D8B030D-6E8A-4147-A177-3AD203B41FA5}">
                      <a16:colId xmlns:a16="http://schemas.microsoft.com/office/drawing/2014/main" val="3565175936"/>
                    </a:ext>
                  </a:extLst>
                </a:gridCol>
                <a:gridCol w="208280">
                  <a:extLst>
                    <a:ext uri="{9D8B030D-6E8A-4147-A177-3AD203B41FA5}">
                      <a16:colId xmlns:a16="http://schemas.microsoft.com/office/drawing/2014/main" val="3966269273"/>
                    </a:ext>
                  </a:extLst>
                </a:gridCol>
                <a:gridCol w="208280">
                  <a:extLst>
                    <a:ext uri="{9D8B030D-6E8A-4147-A177-3AD203B41FA5}">
                      <a16:colId xmlns:a16="http://schemas.microsoft.com/office/drawing/2014/main" val="76096220"/>
                    </a:ext>
                  </a:extLst>
                </a:gridCol>
                <a:gridCol w="208280">
                  <a:extLst>
                    <a:ext uri="{9D8B030D-6E8A-4147-A177-3AD203B41FA5}">
                      <a16:colId xmlns:a16="http://schemas.microsoft.com/office/drawing/2014/main" val="3538592486"/>
                    </a:ext>
                  </a:extLst>
                </a:gridCol>
                <a:gridCol w="208280">
                  <a:extLst>
                    <a:ext uri="{9D8B030D-6E8A-4147-A177-3AD203B41FA5}">
                      <a16:colId xmlns:a16="http://schemas.microsoft.com/office/drawing/2014/main" val="992096879"/>
                    </a:ext>
                  </a:extLst>
                </a:gridCol>
                <a:gridCol w="208280">
                  <a:extLst>
                    <a:ext uri="{9D8B030D-6E8A-4147-A177-3AD203B41FA5}">
                      <a16:colId xmlns:a16="http://schemas.microsoft.com/office/drawing/2014/main" val="3731191178"/>
                    </a:ext>
                  </a:extLst>
                </a:gridCol>
                <a:gridCol w="208280">
                  <a:extLst>
                    <a:ext uri="{9D8B030D-6E8A-4147-A177-3AD203B41FA5}">
                      <a16:colId xmlns:a16="http://schemas.microsoft.com/office/drawing/2014/main" val="2175422072"/>
                    </a:ext>
                  </a:extLst>
                </a:gridCol>
                <a:gridCol w="208280">
                  <a:extLst>
                    <a:ext uri="{9D8B030D-6E8A-4147-A177-3AD203B41FA5}">
                      <a16:colId xmlns:a16="http://schemas.microsoft.com/office/drawing/2014/main" val="1907198958"/>
                    </a:ext>
                  </a:extLst>
                </a:gridCol>
                <a:gridCol w="208280">
                  <a:extLst>
                    <a:ext uri="{9D8B030D-6E8A-4147-A177-3AD203B41FA5}">
                      <a16:colId xmlns:a16="http://schemas.microsoft.com/office/drawing/2014/main" val="963808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04670808"/>
                  </a:ext>
                </a:extLst>
              </a:tr>
            </a:tbl>
          </a:graphicData>
        </a:graphic>
      </p:graphicFrame>
      <p:sp>
        <p:nvSpPr>
          <p:cNvPr id="4" name="Text Placeholder 3">
            <a:extLst>
              <a:ext uri="{FF2B5EF4-FFF2-40B4-BE49-F238E27FC236}">
                <a16:creationId xmlns:a16="http://schemas.microsoft.com/office/drawing/2014/main" id="{3143F34F-0372-4D02-8B04-E95DB656223E}"/>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551396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50A0F-3906-467E-8209-CFF026B5B9C8}"/>
              </a:ext>
            </a:extLst>
          </p:cNvPr>
          <p:cNvSpPr>
            <a:spLocks noGrp="1"/>
          </p:cNvSpPr>
          <p:nvPr>
            <p:ph type="title"/>
          </p:nvPr>
        </p:nvSpPr>
        <p:spPr/>
        <p:txBody>
          <a:bodyPr/>
          <a:lstStyle/>
          <a:p>
            <a:r>
              <a:rPr lang="en-US"/>
              <a:t>Facebook Own Posts Table (Incl. Video Views) | DHL Global - 2 of 5</a:t>
            </a:r>
          </a:p>
        </p:txBody>
      </p:sp>
      <p:graphicFrame>
        <p:nvGraphicFramePr>
          <p:cNvPr id="5" name="Table Placeholder 4">
            <a:extLst>
              <a:ext uri="{FF2B5EF4-FFF2-40B4-BE49-F238E27FC236}">
                <a16:creationId xmlns:a16="http://schemas.microsoft.com/office/drawing/2014/main" id="{248B1D17-C07A-4341-9DB7-AF8E69E98730}"/>
              </a:ext>
            </a:extLst>
          </p:cNvPr>
          <p:cNvGraphicFramePr>
            <a:graphicFrameLocks noGrp="1"/>
          </p:cNvGraphicFramePr>
          <p:nvPr>
            <p:ph type="tbl" sz="quarter" idx="13"/>
            <p:extLst>
              <p:ext uri="{D42A27DB-BD31-4B8C-83A1-F6EECF244321}">
                <p14:modId xmlns:p14="http://schemas.microsoft.com/office/powerpoint/2010/main" val="2736488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98932378"/>
                    </a:ext>
                  </a:extLst>
                </a:gridCol>
                <a:gridCol w="822960">
                  <a:extLst>
                    <a:ext uri="{9D8B030D-6E8A-4147-A177-3AD203B41FA5}">
                      <a16:colId xmlns:a16="http://schemas.microsoft.com/office/drawing/2014/main" val="3608281209"/>
                    </a:ext>
                  </a:extLst>
                </a:gridCol>
                <a:gridCol w="246888">
                  <a:extLst>
                    <a:ext uri="{9D8B030D-6E8A-4147-A177-3AD203B41FA5}">
                      <a16:colId xmlns:a16="http://schemas.microsoft.com/office/drawing/2014/main" val="304391004"/>
                    </a:ext>
                  </a:extLst>
                </a:gridCol>
                <a:gridCol w="208280">
                  <a:extLst>
                    <a:ext uri="{9D8B030D-6E8A-4147-A177-3AD203B41FA5}">
                      <a16:colId xmlns:a16="http://schemas.microsoft.com/office/drawing/2014/main" val="3652136949"/>
                    </a:ext>
                  </a:extLst>
                </a:gridCol>
                <a:gridCol w="208280">
                  <a:extLst>
                    <a:ext uri="{9D8B030D-6E8A-4147-A177-3AD203B41FA5}">
                      <a16:colId xmlns:a16="http://schemas.microsoft.com/office/drawing/2014/main" val="2013738802"/>
                    </a:ext>
                  </a:extLst>
                </a:gridCol>
                <a:gridCol w="208280">
                  <a:extLst>
                    <a:ext uri="{9D8B030D-6E8A-4147-A177-3AD203B41FA5}">
                      <a16:colId xmlns:a16="http://schemas.microsoft.com/office/drawing/2014/main" val="456896246"/>
                    </a:ext>
                  </a:extLst>
                </a:gridCol>
                <a:gridCol w="208280">
                  <a:extLst>
                    <a:ext uri="{9D8B030D-6E8A-4147-A177-3AD203B41FA5}">
                      <a16:colId xmlns:a16="http://schemas.microsoft.com/office/drawing/2014/main" val="2384048244"/>
                    </a:ext>
                  </a:extLst>
                </a:gridCol>
                <a:gridCol w="208280">
                  <a:extLst>
                    <a:ext uri="{9D8B030D-6E8A-4147-A177-3AD203B41FA5}">
                      <a16:colId xmlns:a16="http://schemas.microsoft.com/office/drawing/2014/main" val="1470697520"/>
                    </a:ext>
                  </a:extLst>
                </a:gridCol>
                <a:gridCol w="208280">
                  <a:extLst>
                    <a:ext uri="{9D8B030D-6E8A-4147-A177-3AD203B41FA5}">
                      <a16:colId xmlns:a16="http://schemas.microsoft.com/office/drawing/2014/main" val="3891951001"/>
                    </a:ext>
                  </a:extLst>
                </a:gridCol>
                <a:gridCol w="208280">
                  <a:extLst>
                    <a:ext uri="{9D8B030D-6E8A-4147-A177-3AD203B41FA5}">
                      <a16:colId xmlns:a16="http://schemas.microsoft.com/office/drawing/2014/main" val="3878927439"/>
                    </a:ext>
                  </a:extLst>
                </a:gridCol>
                <a:gridCol w="208280">
                  <a:extLst>
                    <a:ext uri="{9D8B030D-6E8A-4147-A177-3AD203B41FA5}">
                      <a16:colId xmlns:a16="http://schemas.microsoft.com/office/drawing/2014/main" val="1250786359"/>
                    </a:ext>
                  </a:extLst>
                </a:gridCol>
                <a:gridCol w="208280">
                  <a:extLst>
                    <a:ext uri="{9D8B030D-6E8A-4147-A177-3AD203B41FA5}">
                      <a16:colId xmlns:a16="http://schemas.microsoft.com/office/drawing/2014/main" val="1815317758"/>
                    </a:ext>
                  </a:extLst>
                </a:gridCol>
                <a:gridCol w="208280">
                  <a:extLst>
                    <a:ext uri="{9D8B030D-6E8A-4147-A177-3AD203B41FA5}">
                      <a16:colId xmlns:a16="http://schemas.microsoft.com/office/drawing/2014/main" val="202210491"/>
                    </a:ext>
                  </a:extLst>
                </a:gridCol>
                <a:gridCol w="208280">
                  <a:extLst>
                    <a:ext uri="{9D8B030D-6E8A-4147-A177-3AD203B41FA5}">
                      <a16:colId xmlns:a16="http://schemas.microsoft.com/office/drawing/2014/main" val="2348123472"/>
                    </a:ext>
                  </a:extLst>
                </a:gridCol>
                <a:gridCol w="208280">
                  <a:extLst>
                    <a:ext uri="{9D8B030D-6E8A-4147-A177-3AD203B41FA5}">
                      <a16:colId xmlns:a16="http://schemas.microsoft.com/office/drawing/2014/main" val="1686110407"/>
                    </a:ext>
                  </a:extLst>
                </a:gridCol>
                <a:gridCol w="208280">
                  <a:extLst>
                    <a:ext uri="{9D8B030D-6E8A-4147-A177-3AD203B41FA5}">
                      <a16:colId xmlns:a16="http://schemas.microsoft.com/office/drawing/2014/main" val="3393432171"/>
                    </a:ext>
                  </a:extLst>
                </a:gridCol>
                <a:gridCol w="208280">
                  <a:extLst>
                    <a:ext uri="{9D8B030D-6E8A-4147-A177-3AD203B41FA5}">
                      <a16:colId xmlns:a16="http://schemas.microsoft.com/office/drawing/2014/main" val="2664034773"/>
                    </a:ext>
                  </a:extLst>
                </a:gridCol>
                <a:gridCol w="208280">
                  <a:extLst>
                    <a:ext uri="{9D8B030D-6E8A-4147-A177-3AD203B41FA5}">
                      <a16:colId xmlns:a16="http://schemas.microsoft.com/office/drawing/2014/main" val="815064845"/>
                    </a:ext>
                  </a:extLst>
                </a:gridCol>
                <a:gridCol w="208280">
                  <a:extLst>
                    <a:ext uri="{9D8B030D-6E8A-4147-A177-3AD203B41FA5}">
                      <a16:colId xmlns:a16="http://schemas.microsoft.com/office/drawing/2014/main" val="214491033"/>
                    </a:ext>
                  </a:extLst>
                </a:gridCol>
                <a:gridCol w="208280">
                  <a:extLst>
                    <a:ext uri="{9D8B030D-6E8A-4147-A177-3AD203B41FA5}">
                      <a16:colId xmlns:a16="http://schemas.microsoft.com/office/drawing/2014/main" val="3514785603"/>
                    </a:ext>
                  </a:extLst>
                </a:gridCol>
                <a:gridCol w="208280">
                  <a:extLst>
                    <a:ext uri="{9D8B030D-6E8A-4147-A177-3AD203B41FA5}">
                      <a16:colId xmlns:a16="http://schemas.microsoft.com/office/drawing/2014/main" val="3385046437"/>
                    </a:ext>
                  </a:extLst>
                </a:gridCol>
                <a:gridCol w="208280">
                  <a:extLst>
                    <a:ext uri="{9D8B030D-6E8A-4147-A177-3AD203B41FA5}">
                      <a16:colId xmlns:a16="http://schemas.microsoft.com/office/drawing/2014/main" val="2802207663"/>
                    </a:ext>
                  </a:extLst>
                </a:gridCol>
                <a:gridCol w="208280">
                  <a:extLst>
                    <a:ext uri="{9D8B030D-6E8A-4147-A177-3AD203B41FA5}">
                      <a16:colId xmlns:a16="http://schemas.microsoft.com/office/drawing/2014/main" val="1987676195"/>
                    </a:ext>
                  </a:extLst>
                </a:gridCol>
                <a:gridCol w="208280">
                  <a:extLst>
                    <a:ext uri="{9D8B030D-6E8A-4147-A177-3AD203B41FA5}">
                      <a16:colId xmlns:a16="http://schemas.microsoft.com/office/drawing/2014/main" val="2844787222"/>
                    </a:ext>
                  </a:extLst>
                </a:gridCol>
                <a:gridCol w="208280">
                  <a:extLst>
                    <a:ext uri="{9D8B030D-6E8A-4147-A177-3AD203B41FA5}">
                      <a16:colId xmlns:a16="http://schemas.microsoft.com/office/drawing/2014/main" val="1371525766"/>
                    </a:ext>
                  </a:extLst>
                </a:gridCol>
                <a:gridCol w="208280">
                  <a:extLst>
                    <a:ext uri="{9D8B030D-6E8A-4147-A177-3AD203B41FA5}">
                      <a16:colId xmlns:a16="http://schemas.microsoft.com/office/drawing/2014/main" val="4122551274"/>
                    </a:ext>
                  </a:extLst>
                </a:gridCol>
                <a:gridCol w="208280">
                  <a:extLst>
                    <a:ext uri="{9D8B030D-6E8A-4147-A177-3AD203B41FA5}">
                      <a16:colId xmlns:a16="http://schemas.microsoft.com/office/drawing/2014/main" val="2205067894"/>
                    </a:ext>
                  </a:extLst>
                </a:gridCol>
                <a:gridCol w="208280">
                  <a:extLst>
                    <a:ext uri="{9D8B030D-6E8A-4147-A177-3AD203B41FA5}">
                      <a16:colId xmlns:a16="http://schemas.microsoft.com/office/drawing/2014/main" val="827908050"/>
                    </a:ext>
                  </a:extLst>
                </a:gridCol>
                <a:gridCol w="208280">
                  <a:extLst>
                    <a:ext uri="{9D8B030D-6E8A-4147-A177-3AD203B41FA5}">
                      <a16:colId xmlns:a16="http://schemas.microsoft.com/office/drawing/2014/main" val="3046996320"/>
                    </a:ext>
                  </a:extLst>
                </a:gridCol>
                <a:gridCol w="208280">
                  <a:extLst>
                    <a:ext uri="{9D8B030D-6E8A-4147-A177-3AD203B41FA5}">
                      <a16:colId xmlns:a16="http://schemas.microsoft.com/office/drawing/2014/main" val="791407929"/>
                    </a:ext>
                  </a:extLst>
                </a:gridCol>
                <a:gridCol w="208280">
                  <a:extLst>
                    <a:ext uri="{9D8B030D-6E8A-4147-A177-3AD203B41FA5}">
                      <a16:colId xmlns:a16="http://schemas.microsoft.com/office/drawing/2014/main" val="516084475"/>
                    </a:ext>
                  </a:extLst>
                </a:gridCol>
                <a:gridCol w="208280">
                  <a:extLst>
                    <a:ext uri="{9D8B030D-6E8A-4147-A177-3AD203B41FA5}">
                      <a16:colId xmlns:a16="http://schemas.microsoft.com/office/drawing/2014/main" val="41926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5681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- 2020-07-13 16:01:10</a:t>
                      </a:r>
                      <a:r>
                        <a:rPr kumimoji="0" lang="en-US" sz="1000" b="0" i="0" u="none" strike="noStrike" kern="1200" cap="none" spc="0" normalizeH="0" baseline="0" noProof="0">
                          <a:ln>
                            <a:noFill/>
                          </a:ln>
                          <a:solidFill>
                            <a:prstClr val="black"/>
                          </a:solidFill>
                          <a:effectLst/>
                          <a:uLnTx/>
                          <a:uFillTx/>
                          <a:latin typeface="+mn-lt"/>
                          <a:ea typeface="+mn-ea"/>
                          <a:cs typeface="+mn-cs"/>
                        </a:rPr>
                        <a:t>
 In an ongoing initiative, the Singapore Red Cross and DHL Express, Supply Chain and Global Forwarding assemble and distribute care packs to the elderly living and families in need. By providing vehicles, drivers and volunteers, DHL supports the whole process to make things smooth and 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https://scontent-iad3-1.xx.fbcdn.net/v/t1.0-0/p180x540/108110955_3251475784947443_4645051336679176505_o.jpg?_nc_cat=102&amp;_nc_sid=8024bb&amp;_nc_ohc=txX_mByKeCgAX9uabqr&amp;_nc_ht=scontent-iad3-1.xx&amp;_nc_tp=6&amp;oh=fe74faaca8d7991d0754c1951758a5ee&amp;oe=5F36F3AD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5893890"/>
                  </a:ext>
                </a:extLst>
              </a:tr>
            </a:tbl>
          </a:graphicData>
        </a:graphic>
      </p:graphicFrame>
      <p:sp>
        <p:nvSpPr>
          <p:cNvPr id="4" name="Text Placeholder 3">
            <a:extLst>
              <a:ext uri="{FF2B5EF4-FFF2-40B4-BE49-F238E27FC236}">
                <a16:creationId xmlns:a16="http://schemas.microsoft.com/office/drawing/2014/main" id="{7145DFBB-260E-4CF5-8948-C338B014EC73}"/>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613046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C033-1339-4AD2-8BC4-04E11A8183E3}"/>
              </a:ext>
            </a:extLst>
          </p:cNvPr>
          <p:cNvSpPr>
            <a:spLocks noGrp="1"/>
          </p:cNvSpPr>
          <p:nvPr>
            <p:ph type="title"/>
          </p:nvPr>
        </p:nvSpPr>
        <p:spPr/>
        <p:txBody>
          <a:bodyPr/>
          <a:lstStyle/>
          <a:p>
            <a:r>
              <a:rPr lang="en-US"/>
              <a:t>Facebook Own Posts Table (Incl. Video Views) | DHL Global - 3 of 5</a:t>
            </a:r>
          </a:p>
        </p:txBody>
      </p:sp>
      <p:graphicFrame>
        <p:nvGraphicFramePr>
          <p:cNvPr id="5" name="Table Placeholder 4">
            <a:extLst>
              <a:ext uri="{FF2B5EF4-FFF2-40B4-BE49-F238E27FC236}">
                <a16:creationId xmlns:a16="http://schemas.microsoft.com/office/drawing/2014/main" id="{69AA98E3-C126-4D57-A2B9-43A1683D5C81}"/>
              </a:ext>
            </a:extLst>
          </p:cNvPr>
          <p:cNvGraphicFramePr>
            <a:graphicFrameLocks noGrp="1"/>
          </p:cNvGraphicFramePr>
          <p:nvPr>
            <p:ph type="tbl" sz="quarter" idx="13"/>
            <p:extLst>
              <p:ext uri="{D42A27DB-BD31-4B8C-83A1-F6EECF244321}">
                <p14:modId xmlns:p14="http://schemas.microsoft.com/office/powerpoint/2010/main" val="1134256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84716796"/>
                    </a:ext>
                  </a:extLst>
                </a:gridCol>
                <a:gridCol w="822960">
                  <a:extLst>
                    <a:ext uri="{9D8B030D-6E8A-4147-A177-3AD203B41FA5}">
                      <a16:colId xmlns:a16="http://schemas.microsoft.com/office/drawing/2014/main" val="1758097410"/>
                    </a:ext>
                  </a:extLst>
                </a:gridCol>
                <a:gridCol w="246888">
                  <a:extLst>
                    <a:ext uri="{9D8B030D-6E8A-4147-A177-3AD203B41FA5}">
                      <a16:colId xmlns:a16="http://schemas.microsoft.com/office/drawing/2014/main" val="175397716"/>
                    </a:ext>
                  </a:extLst>
                </a:gridCol>
                <a:gridCol w="208280">
                  <a:extLst>
                    <a:ext uri="{9D8B030D-6E8A-4147-A177-3AD203B41FA5}">
                      <a16:colId xmlns:a16="http://schemas.microsoft.com/office/drawing/2014/main" val="1141314023"/>
                    </a:ext>
                  </a:extLst>
                </a:gridCol>
                <a:gridCol w="208280">
                  <a:extLst>
                    <a:ext uri="{9D8B030D-6E8A-4147-A177-3AD203B41FA5}">
                      <a16:colId xmlns:a16="http://schemas.microsoft.com/office/drawing/2014/main" val="75666084"/>
                    </a:ext>
                  </a:extLst>
                </a:gridCol>
                <a:gridCol w="208280">
                  <a:extLst>
                    <a:ext uri="{9D8B030D-6E8A-4147-A177-3AD203B41FA5}">
                      <a16:colId xmlns:a16="http://schemas.microsoft.com/office/drawing/2014/main" val="355753098"/>
                    </a:ext>
                  </a:extLst>
                </a:gridCol>
                <a:gridCol w="208280">
                  <a:extLst>
                    <a:ext uri="{9D8B030D-6E8A-4147-A177-3AD203B41FA5}">
                      <a16:colId xmlns:a16="http://schemas.microsoft.com/office/drawing/2014/main" val="2264835431"/>
                    </a:ext>
                  </a:extLst>
                </a:gridCol>
                <a:gridCol w="208280">
                  <a:extLst>
                    <a:ext uri="{9D8B030D-6E8A-4147-A177-3AD203B41FA5}">
                      <a16:colId xmlns:a16="http://schemas.microsoft.com/office/drawing/2014/main" val="3382161268"/>
                    </a:ext>
                  </a:extLst>
                </a:gridCol>
                <a:gridCol w="208280">
                  <a:extLst>
                    <a:ext uri="{9D8B030D-6E8A-4147-A177-3AD203B41FA5}">
                      <a16:colId xmlns:a16="http://schemas.microsoft.com/office/drawing/2014/main" val="3730911501"/>
                    </a:ext>
                  </a:extLst>
                </a:gridCol>
                <a:gridCol w="208280">
                  <a:extLst>
                    <a:ext uri="{9D8B030D-6E8A-4147-A177-3AD203B41FA5}">
                      <a16:colId xmlns:a16="http://schemas.microsoft.com/office/drawing/2014/main" val="2295160796"/>
                    </a:ext>
                  </a:extLst>
                </a:gridCol>
                <a:gridCol w="208280">
                  <a:extLst>
                    <a:ext uri="{9D8B030D-6E8A-4147-A177-3AD203B41FA5}">
                      <a16:colId xmlns:a16="http://schemas.microsoft.com/office/drawing/2014/main" val="2512059059"/>
                    </a:ext>
                  </a:extLst>
                </a:gridCol>
                <a:gridCol w="208280">
                  <a:extLst>
                    <a:ext uri="{9D8B030D-6E8A-4147-A177-3AD203B41FA5}">
                      <a16:colId xmlns:a16="http://schemas.microsoft.com/office/drawing/2014/main" val="758950295"/>
                    </a:ext>
                  </a:extLst>
                </a:gridCol>
                <a:gridCol w="208280">
                  <a:extLst>
                    <a:ext uri="{9D8B030D-6E8A-4147-A177-3AD203B41FA5}">
                      <a16:colId xmlns:a16="http://schemas.microsoft.com/office/drawing/2014/main" val="1009054068"/>
                    </a:ext>
                  </a:extLst>
                </a:gridCol>
                <a:gridCol w="208280">
                  <a:extLst>
                    <a:ext uri="{9D8B030D-6E8A-4147-A177-3AD203B41FA5}">
                      <a16:colId xmlns:a16="http://schemas.microsoft.com/office/drawing/2014/main" val="1611973602"/>
                    </a:ext>
                  </a:extLst>
                </a:gridCol>
                <a:gridCol w="208280">
                  <a:extLst>
                    <a:ext uri="{9D8B030D-6E8A-4147-A177-3AD203B41FA5}">
                      <a16:colId xmlns:a16="http://schemas.microsoft.com/office/drawing/2014/main" val="3962383619"/>
                    </a:ext>
                  </a:extLst>
                </a:gridCol>
                <a:gridCol w="208280">
                  <a:extLst>
                    <a:ext uri="{9D8B030D-6E8A-4147-A177-3AD203B41FA5}">
                      <a16:colId xmlns:a16="http://schemas.microsoft.com/office/drawing/2014/main" val="3929378627"/>
                    </a:ext>
                  </a:extLst>
                </a:gridCol>
                <a:gridCol w="208280">
                  <a:extLst>
                    <a:ext uri="{9D8B030D-6E8A-4147-A177-3AD203B41FA5}">
                      <a16:colId xmlns:a16="http://schemas.microsoft.com/office/drawing/2014/main" val="3937024776"/>
                    </a:ext>
                  </a:extLst>
                </a:gridCol>
                <a:gridCol w="208280">
                  <a:extLst>
                    <a:ext uri="{9D8B030D-6E8A-4147-A177-3AD203B41FA5}">
                      <a16:colId xmlns:a16="http://schemas.microsoft.com/office/drawing/2014/main" val="3845171365"/>
                    </a:ext>
                  </a:extLst>
                </a:gridCol>
                <a:gridCol w="208280">
                  <a:extLst>
                    <a:ext uri="{9D8B030D-6E8A-4147-A177-3AD203B41FA5}">
                      <a16:colId xmlns:a16="http://schemas.microsoft.com/office/drawing/2014/main" val="3462954935"/>
                    </a:ext>
                  </a:extLst>
                </a:gridCol>
                <a:gridCol w="208280">
                  <a:extLst>
                    <a:ext uri="{9D8B030D-6E8A-4147-A177-3AD203B41FA5}">
                      <a16:colId xmlns:a16="http://schemas.microsoft.com/office/drawing/2014/main" val="675072512"/>
                    </a:ext>
                  </a:extLst>
                </a:gridCol>
                <a:gridCol w="208280">
                  <a:extLst>
                    <a:ext uri="{9D8B030D-6E8A-4147-A177-3AD203B41FA5}">
                      <a16:colId xmlns:a16="http://schemas.microsoft.com/office/drawing/2014/main" val="2403682865"/>
                    </a:ext>
                  </a:extLst>
                </a:gridCol>
                <a:gridCol w="208280">
                  <a:extLst>
                    <a:ext uri="{9D8B030D-6E8A-4147-A177-3AD203B41FA5}">
                      <a16:colId xmlns:a16="http://schemas.microsoft.com/office/drawing/2014/main" val="3295781958"/>
                    </a:ext>
                  </a:extLst>
                </a:gridCol>
                <a:gridCol w="208280">
                  <a:extLst>
                    <a:ext uri="{9D8B030D-6E8A-4147-A177-3AD203B41FA5}">
                      <a16:colId xmlns:a16="http://schemas.microsoft.com/office/drawing/2014/main" val="1070905979"/>
                    </a:ext>
                  </a:extLst>
                </a:gridCol>
                <a:gridCol w="208280">
                  <a:extLst>
                    <a:ext uri="{9D8B030D-6E8A-4147-A177-3AD203B41FA5}">
                      <a16:colId xmlns:a16="http://schemas.microsoft.com/office/drawing/2014/main" val="4277924251"/>
                    </a:ext>
                  </a:extLst>
                </a:gridCol>
                <a:gridCol w="208280">
                  <a:extLst>
                    <a:ext uri="{9D8B030D-6E8A-4147-A177-3AD203B41FA5}">
                      <a16:colId xmlns:a16="http://schemas.microsoft.com/office/drawing/2014/main" val="1432764055"/>
                    </a:ext>
                  </a:extLst>
                </a:gridCol>
                <a:gridCol w="208280">
                  <a:extLst>
                    <a:ext uri="{9D8B030D-6E8A-4147-A177-3AD203B41FA5}">
                      <a16:colId xmlns:a16="http://schemas.microsoft.com/office/drawing/2014/main" val="1250544799"/>
                    </a:ext>
                  </a:extLst>
                </a:gridCol>
                <a:gridCol w="208280">
                  <a:extLst>
                    <a:ext uri="{9D8B030D-6E8A-4147-A177-3AD203B41FA5}">
                      <a16:colId xmlns:a16="http://schemas.microsoft.com/office/drawing/2014/main" val="3586719067"/>
                    </a:ext>
                  </a:extLst>
                </a:gridCol>
                <a:gridCol w="208280">
                  <a:extLst>
                    <a:ext uri="{9D8B030D-6E8A-4147-A177-3AD203B41FA5}">
                      <a16:colId xmlns:a16="http://schemas.microsoft.com/office/drawing/2014/main" val="2460905596"/>
                    </a:ext>
                  </a:extLst>
                </a:gridCol>
                <a:gridCol w="208280">
                  <a:extLst>
                    <a:ext uri="{9D8B030D-6E8A-4147-A177-3AD203B41FA5}">
                      <a16:colId xmlns:a16="http://schemas.microsoft.com/office/drawing/2014/main" val="2146807059"/>
                    </a:ext>
                  </a:extLst>
                </a:gridCol>
                <a:gridCol w="208280">
                  <a:extLst>
                    <a:ext uri="{9D8B030D-6E8A-4147-A177-3AD203B41FA5}">
                      <a16:colId xmlns:a16="http://schemas.microsoft.com/office/drawing/2014/main" val="4178686504"/>
                    </a:ext>
                  </a:extLst>
                </a:gridCol>
                <a:gridCol w="208280">
                  <a:extLst>
                    <a:ext uri="{9D8B030D-6E8A-4147-A177-3AD203B41FA5}">
                      <a16:colId xmlns:a16="http://schemas.microsoft.com/office/drawing/2014/main" val="3663068673"/>
                    </a:ext>
                  </a:extLst>
                </a:gridCol>
                <a:gridCol w="208280">
                  <a:extLst>
                    <a:ext uri="{9D8B030D-6E8A-4147-A177-3AD203B41FA5}">
                      <a16:colId xmlns:a16="http://schemas.microsoft.com/office/drawing/2014/main" val="838728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66948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- 2020-07-10 10:00:00</a:t>
                      </a:r>
                      <a:r>
                        <a:rPr kumimoji="0" lang="en-US" sz="1000" b="0" i="0" u="none" strike="noStrike" kern="1200" cap="none" spc="0" normalizeH="0" baseline="0" noProof="0">
                          <a:ln>
                            <a:noFill/>
                          </a:ln>
                          <a:solidFill>
                            <a:prstClr val="black"/>
                          </a:solidFill>
                          <a:effectLst/>
                          <a:uLnTx/>
                          <a:uFillTx/>
                          <a:latin typeface="+mn-lt"/>
                          <a:ea typeface="+mn-ea"/>
                          <a:cs typeface="+mn-cs"/>
                        </a:rPr>
                        <a:t>
 DHL teamed up with leading fashion show producer, actress and supermodel Jessica Minh Anh once again delivering haute couture dresses, made by designers from #AroundTheWorld, for her latest film project to Vietnam. “I can always rely on DHL and their excellent services, especially during this challenging time. They are truly the most international logistics company." 
Find out more about DHL's focus on sustainability and promoting greener logistical solutions within the Fashion Industry, and our collaboration with Jessica Minh Anh: InMotion.DHL/JMAxDHL
#DHLFashion #ExcellenceSimplyDelivered #ThankYouDHL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https://scontent-iad3-1.xx.fbcdn.net/v/t1.0-0/p480x480/107295055_3237723852989303_6325562444558864210_o.jpg?_nc_cat=100&amp;_nc_sid=8024bb&amp;_nc_ohc=Z_ABPGWtzAIAX96NEEw&amp;_nc_ht=scontent-iad3-1.xx&amp;_nc_tp=6&amp;oh=dd4805f75e802c199a205c6aba00dcc6&amp;oe=5F3707C8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5015623"/>
                  </a:ext>
                </a:extLst>
              </a:tr>
            </a:tbl>
          </a:graphicData>
        </a:graphic>
      </p:graphicFrame>
      <p:sp>
        <p:nvSpPr>
          <p:cNvPr id="4" name="Text Placeholder 3">
            <a:extLst>
              <a:ext uri="{FF2B5EF4-FFF2-40B4-BE49-F238E27FC236}">
                <a16:creationId xmlns:a16="http://schemas.microsoft.com/office/drawing/2014/main" id="{4DC5957D-2C0D-43A8-9926-6FEE40F2B689}"/>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4812146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3D07E-0EDE-4B9C-8379-BE42B251574C}"/>
              </a:ext>
            </a:extLst>
          </p:cNvPr>
          <p:cNvSpPr>
            <a:spLocks noGrp="1"/>
          </p:cNvSpPr>
          <p:nvPr>
            <p:ph type="title"/>
          </p:nvPr>
        </p:nvSpPr>
        <p:spPr/>
        <p:txBody>
          <a:bodyPr/>
          <a:lstStyle/>
          <a:p>
            <a:r>
              <a:rPr lang="en-US"/>
              <a:t>Facebook Own Posts Table (Incl. Video Views) | DHL Global - 4 of 5</a:t>
            </a:r>
          </a:p>
        </p:txBody>
      </p:sp>
      <p:graphicFrame>
        <p:nvGraphicFramePr>
          <p:cNvPr id="5" name="Table Placeholder 4">
            <a:extLst>
              <a:ext uri="{FF2B5EF4-FFF2-40B4-BE49-F238E27FC236}">
                <a16:creationId xmlns:a16="http://schemas.microsoft.com/office/drawing/2014/main" id="{8A0C6A14-AFFA-4319-A850-AD05A61F754E}"/>
              </a:ext>
            </a:extLst>
          </p:cNvPr>
          <p:cNvGraphicFramePr>
            <a:graphicFrameLocks noGrp="1"/>
          </p:cNvGraphicFramePr>
          <p:nvPr>
            <p:ph type="tbl" sz="quarter" idx="13"/>
            <p:extLst>
              <p:ext uri="{D42A27DB-BD31-4B8C-83A1-F6EECF244321}">
                <p14:modId xmlns:p14="http://schemas.microsoft.com/office/powerpoint/2010/main" val="2614347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75304321"/>
                    </a:ext>
                  </a:extLst>
                </a:gridCol>
                <a:gridCol w="822960">
                  <a:extLst>
                    <a:ext uri="{9D8B030D-6E8A-4147-A177-3AD203B41FA5}">
                      <a16:colId xmlns:a16="http://schemas.microsoft.com/office/drawing/2014/main" val="374670577"/>
                    </a:ext>
                  </a:extLst>
                </a:gridCol>
                <a:gridCol w="246888">
                  <a:extLst>
                    <a:ext uri="{9D8B030D-6E8A-4147-A177-3AD203B41FA5}">
                      <a16:colId xmlns:a16="http://schemas.microsoft.com/office/drawing/2014/main" val="330770303"/>
                    </a:ext>
                  </a:extLst>
                </a:gridCol>
                <a:gridCol w="208280">
                  <a:extLst>
                    <a:ext uri="{9D8B030D-6E8A-4147-A177-3AD203B41FA5}">
                      <a16:colId xmlns:a16="http://schemas.microsoft.com/office/drawing/2014/main" val="2986076348"/>
                    </a:ext>
                  </a:extLst>
                </a:gridCol>
                <a:gridCol w="208280">
                  <a:extLst>
                    <a:ext uri="{9D8B030D-6E8A-4147-A177-3AD203B41FA5}">
                      <a16:colId xmlns:a16="http://schemas.microsoft.com/office/drawing/2014/main" val="3454992370"/>
                    </a:ext>
                  </a:extLst>
                </a:gridCol>
                <a:gridCol w="208280">
                  <a:extLst>
                    <a:ext uri="{9D8B030D-6E8A-4147-A177-3AD203B41FA5}">
                      <a16:colId xmlns:a16="http://schemas.microsoft.com/office/drawing/2014/main" val="370011508"/>
                    </a:ext>
                  </a:extLst>
                </a:gridCol>
                <a:gridCol w="208280">
                  <a:extLst>
                    <a:ext uri="{9D8B030D-6E8A-4147-A177-3AD203B41FA5}">
                      <a16:colId xmlns:a16="http://schemas.microsoft.com/office/drawing/2014/main" val="1063054880"/>
                    </a:ext>
                  </a:extLst>
                </a:gridCol>
                <a:gridCol w="208280">
                  <a:extLst>
                    <a:ext uri="{9D8B030D-6E8A-4147-A177-3AD203B41FA5}">
                      <a16:colId xmlns:a16="http://schemas.microsoft.com/office/drawing/2014/main" val="2255141564"/>
                    </a:ext>
                  </a:extLst>
                </a:gridCol>
                <a:gridCol w="208280">
                  <a:extLst>
                    <a:ext uri="{9D8B030D-6E8A-4147-A177-3AD203B41FA5}">
                      <a16:colId xmlns:a16="http://schemas.microsoft.com/office/drawing/2014/main" val="250552276"/>
                    </a:ext>
                  </a:extLst>
                </a:gridCol>
                <a:gridCol w="208280">
                  <a:extLst>
                    <a:ext uri="{9D8B030D-6E8A-4147-A177-3AD203B41FA5}">
                      <a16:colId xmlns:a16="http://schemas.microsoft.com/office/drawing/2014/main" val="660694706"/>
                    </a:ext>
                  </a:extLst>
                </a:gridCol>
                <a:gridCol w="208280">
                  <a:extLst>
                    <a:ext uri="{9D8B030D-6E8A-4147-A177-3AD203B41FA5}">
                      <a16:colId xmlns:a16="http://schemas.microsoft.com/office/drawing/2014/main" val="852715723"/>
                    </a:ext>
                  </a:extLst>
                </a:gridCol>
                <a:gridCol w="208280">
                  <a:extLst>
                    <a:ext uri="{9D8B030D-6E8A-4147-A177-3AD203B41FA5}">
                      <a16:colId xmlns:a16="http://schemas.microsoft.com/office/drawing/2014/main" val="1769234970"/>
                    </a:ext>
                  </a:extLst>
                </a:gridCol>
                <a:gridCol w="208280">
                  <a:extLst>
                    <a:ext uri="{9D8B030D-6E8A-4147-A177-3AD203B41FA5}">
                      <a16:colId xmlns:a16="http://schemas.microsoft.com/office/drawing/2014/main" val="2204756351"/>
                    </a:ext>
                  </a:extLst>
                </a:gridCol>
                <a:gridCol w="208280">
                  <a:extLst>
                    <a:ext uri="{9D8B030D-6E8A-4147-A177-3AD203B41FA5}">
                      <a16:colId xmlns:a16="http://schemas.microsoft.com/office/drawing/2014/main" val="409668856"/>
                    </a:ext>
                  </a:extLst>
                </a:gridCol>
                <a:gridCol w="208280">
                  <a:extLst>
                    <a:ext uri="{9D8B030D-6E8A-4147-A177-3AD203B41FA5}">
                      <a16:colId xmlns:a16="http://schemas.microsoft.com/office/drawing/2014/main" val="2358532612"/>
                    </a:ext>
                  </a:extLst>
                </a:gridCol>
                <a:gridCol w="208280">
                  <a:extLst>
                    <a:ext uri="{9D8B030D-6E8A-4147-A177-3AD203B41FA5}">
                      <a16:colId xmlns:a16="http://schemas.microsoft.com/office/drawing/2014/main" val="3037047986"/>
                    </a:ext>
                  </a:extLst>
                </a:gridCol>
                <a:gridCol w="208280">
                  <a:extLst>
                    <a:ext uri="{9D8B030D-6E8A-4147-A177-3AD203B41FA5}">
                      <a16:colId xmlns:a16="http://schemas.microsoft.com/office/drawing/2014/main" val="426188044"/>
                    </a:ext>
                  </a:extLst>
                </a:gridCol>
                <a:gridCol w="208280">
                  <a:extLst>
                    <a:ext uri="{9D8B030D-6E8A-4147-A177-3AD203B41FA5}">
                      <a16:colId xmlns:a16="http://schemas.microsoft.com/office/drawing/2014/main" val="3050233339"/>
                    </a:ext>
                  </a:extLst>
                </a:gridCol>
                <a:gridCol w="208280">
                  <a:extLst>
                    <a:ext uri="{9D8B030D-6E8A-4147-A177-3AD203B41FA5}">
                      <a16:colId xmlns:a16="http://schemas.microsoft.com/office/drawing/2014/main" val="267376948"/>
                    </a:ext>
                  </a:extLst>
                </a:gridCol>
                <a:gridCol w="208280">
                  <a:extLst>
                    <a:ext uri="{9D8B030D-6E8A-4147-A177-3AD203B41FA5}">
                      <a16:colId xmlns:a16="http://schemas.microsoft.com/office/drawing/2014/main" val="3438135471"/>
                    </a:ext>
                  </a:extLst>
                </a:gridCol>
                <a:gridCol w="208280">
                  <a:extLst>
                    <a:ext uri="{9D8B030D-6E8A-4147-A177-3AD203B41FA5}">
                      <a16:colId xmlns:a16="http://schemas.microsoft.com/office/drawing/2014/main" val="2669218413"/>
                    </a:ext>
                  </a:extLst>
                </a:gridCol>
                <a:gridCol w="208280">
                  <a:extLst>
                    <a:ext uri="{9D8B030D-6E8A-4147-A177-3AD203B41FA5}">
                      <a16:colId xmlns:a16="http://schemas.microsoft.com/office/drawing/2014/main" val="211858597"/>
                    </a:ext>
                  </a:extLst>
                </a:gridCol>
                <a:gridCol w="208280">
                  <a:extLst>
                    <a:ext uri="{9D8B030D-6E8A-4147-A177-3AD203B41FA5}">
                      <a16:colId xmlns:a16="http://schemas.microsoft.com/office/drawing/2014/main" val="1892965488"/>
                    </a:ext>
                  </a:extLst>
                </a:gridCol>
                <a:gridCol w="208280">
                  <a:extLst>
                    <a:ext uri="{9D8B030D-6E8A-4147-A177-3AD203B41FA5}">
                      <a16:colId xmlns:a16="http://schemas.microsoft.com/office/drawing/2014/main" val="1151504840"/>
                    </a:ext>
                  </a:extLst>
                </a:gridCol>
                <a:gridCol w="208280">
                  <a:extLst>
                    <a:ext uri="{9D8B030D-6E8A-4147-A177-3AD203B41FA5}">
                      <a16:colId xmlns:a16="http://schemas.microsoft.com/office/drawing/2014/main" val="3693995789"/>
                    </a:ext>
                  </a:extLst>
                </a:gridCol>
                <a:gridCol w="208280">
                  <a:extLst>
                    <a:ext uri="{9D8B030D-6E8A-4147-A177-3AD203B41FA5}">
                      <a16:colId xmlns:a16="http://schemas.microsoft.com/office/drawing/2014/main" val="1039711168"/>
                    </a:ext>
                  </a:extLst>
                </a:gridCol>
                <a:gridCol w="208280">
                  <a:extLst>
                    <a:ext uri="{9D8B030D-6E8A-4147-A177-3AD203B41FA5}">
                      <a16:colId xmlns:a16="http://schemas.microsoft.com/office/drawing/2014/main" val="3697259478"/>
                    </a:ext>
                  </a:extLst>
                </a:gridCol>
                <a:gridCol w="208280">
                  <a:extLst>
                    <a:ext uri="{9D8B030D-6E8A-4147-A177-3AD203B41FA5}">
                      <a16:colId xmlns:a16="http://schemas.microsoft.com/office/drawing/2014/main" val="2874144495"/>
                    </a:ext>
                  </a:extLst>
                </a:gridCol>
                <a:gridCol w="208280">
                  <a:extLst>
                    <a:ext uri="{9D8B030D-6E8A-4147-A177-3AD203B41FA5}">
                      <a16:colId xmlns:a16="http://schemas.microsoft.com/office/drawing/2014/main" val="337039677"/>
                    </a:ext>
                  </a:extLst>
                </a:gridCol>
                <a:gridCol w="208280">
                  <a:extLst>
                    <a:ext uri="{9D8B030D-6E8A-4147-A177-3AD203B41FA5}">
                      <a16:colId xmlns:a16="http://schemas.microsoft.com/office/drawing/2014/main" val="3462860815"/>
                    </a:ext>
                  </a:extLst>
                </a:gridCol>
                <a:gridCol w="208280">
                  <a:extLst>
                    <a:ext uri="{9D8B030D-6E8A-4147-A177-3AD203B41FA5}">
                      <a16:colId xmlns:a16="http://schemas.microsoft.com/office/drawing/2014/main" val="1758105323"/>
                    </a:ext>
                  </a:extLst>
                </a:gridCol>
                <a:gridCol w="208280">
                  <a:extLst>
                    <a:ext uri="{9D8B030D-6E8A-4147-A177-3AD203B41FA5}">
                      <a16:colId xmlns:a16="http://schemas.microsoft.com/office/drawing/2014/main" val="119914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3826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11:00:01</a:t>
                      </a:r>
                      <a:r>
                        <a:rPr kumimoji="0" lang="en-US" sz="1000" b="0" i="0" u="none" strike="noStrike" kern="1200" cap="none" spc="0" normalizeH="0" baseline="0" noProof="0">
                          <a:ln>
                            <a:noFill/>
                          </a:ln>
                          <a:solidFill>
                            <a:prstClr val="black"/>
                          </a:solidFill>
                          <a:effectLst/>
                          <a:uLnTx/>
                          <a:uFillTx/>
                          <a:latin typeface="+mn-lt"/>
                          <a:ea typeface="+mn-ea"/>
                          <a:cs typeface="+mn-cs"/>
                        </a:rPr>
                        <a:t>
 Today is #WorldYouthSkillsDay and we are celebrating 10 years of collaboration with the Teach For All network. #Education and #employment are the keys to social mobility. Learn more about #DHLGoTeach here: https://www.dpdhl.com/en/sustainability/society-and-engagement/educational-opportunity-and-employability.html
#WYSD2020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https://scontent-iad3-1.xx.fbcdn.net/v/t15.5256-10/p720x720/107838409_3613342402027449_2305310078589203950_n.jpg?_nc_cat=101&amp;_nc_sid=ad6a45&amp;_nc_ohc=cPaa_BApFMoAX_upTQM&amp;_nc_ht=scontent-iad3-1.xx&amp;oh=e4da85edc85a74b3b1c23ea78635280e&amp;oe=5F378A2A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4032144"/>
                  </a:ext>
                </a:extLst>
              </a:tr>
            </a:tbl>
          </a:graphicData>
        </a:graphic>
      </p:graphicFrame>
      <p:sp>
        <p:nvSpPr>
          <p:cNvPr id="4" name="Text Placeholder 3">
            <a:extLst>
              <a:ext uri="{FF2B5EF4-FFF2-40B4-BE49-F238E27FC236}">
                <a16:creationId xmlns:a16="http://schemas.microsoft.com/office/drawing/2014/main" id="{FE2F3ADD-79EC-4E32-BD0A-F47C987AB8AF}"/>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16745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97C30-8B2F-4986-82C7-BEF2975FF303}"/>
              </a:ext>
            </a:extLst>
          </p:cNvPr>
          <p:cNvSpPr>
            <a:spLocks noGrp="1"/>
          </p:cNvSpPr>
          <p:nvPr>
            <p:ph type="title"/>
          </p:nvPr>
        </p:nvSpPr>
        <p:spPr/>
        <p:txBody>
          <a:bodyPr/>
          <a:lstStyle/>
          <a:p>
            <a:r>
              <a:rPr lang="en-US"/>
              <a:t>Facebook Own Posts Table (Incl. Video Views) | DHL Global - 5 of 5</a:t>
            </a:r>
          </a:p>
        </p:txBody>
      </p:sp>
      <p:graphicFrame>
        <p:nvGraphicFramePr>
          <p:cNvPr id="5" name="Table Placeholder 4">
            <a:extLst>
              <a:ext uri="{FF2B5EF4-FFF2-40B4-BE49-F238E27FC236}">
                <a16:creationId xmlns:a16="http://schemas.microsoft.com/office/drawing/2014/main" id="{0520443B-C0C3-4967-B91A-A5853DA71331}"/>
              </a:ext>
            </a:extLst>
          </p:cNvPr>
          <p:cNvGraphicFramePr>
            <a:graphicFrameLocks noGrp="1"/>
          </p:cNvGraphicFramePr>
          <p:nvPr>
            <p:ph type="tbl" sz="quarter" idx="13"/>
            <p:extLst>
              <p:ext uri="{D42A27DB-BD31-4B8C-83A1-F6EECF244321}">
                <p14:modId xmlns:p14="http://schemas.microsoft.com/office/powerpoint/2010/main" val="131033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68573050"/>
                    </a:ext>
                  </a:extLst>
                </a:gridCol>
                <a:gridCol w="822960">
                  <a:extLst>
                    <a:ext uri="{9D8B030D-6E8A-4147-A177-3AD203B41FA5}">
                      <a16:colId xmlns:a16="http://schemas.microsoft.com/office/drawing/2014/main" val="2199580961"/>
                    </a:ext>
                  </a:extLst>
                </a:gridCol>
                <a:gridCol w="246888">
                  <a:extLst>
                    <a:ext uri="{9D8B030D-6E8A-4147-A177-3AD203B41FA5}">
                      <a16:colId xmlns:a16="http://schemas.microsoft.com/office/drawing/2014/main" val="4079901680"/>
                    </a:ext>
                  </a:extLst>
                </a:gridCol>
                <a:gridCol w="208280">
                  <a:extLst>
                    <a:ext uri="{9D8B030D-6E8A-4147-A177-3AD203B41FA5}">
                      <a16:colId xmlns:a16="http://schemas.microsoft.com/office/drawing/2014/main" val="4227459571"/>
                    </a:ext>
                  </a:extLst>
                </a:gridCol>
                <a:gridCol w="208280">
                  <a:extLst>
                    <a:ext uri="{9D8B030D-6E8A-4147-A177-3AD203B41FA5}">
                      <a16:colId xmlns:a16="http://schemas.microsoft.com/office/drawing/2014/main" val="3832147179"/>
                    </a:ext>
                  </a:extLst>
                </a:gridCol>
                <a:gridCol w="208280">
                  <a:extLst>
                    <a:ext uri="{9D8B030D-6E8A-4147-A177-3AD203B41FA5}">
                      <a16:colId xmlns:a16="http://schemas.microsoft.com/office/drawing/2014/main" val="2625026171"/>
                    </a:ext>
                  </a:extLst>
                </a:gridCol>
                <a:gridCol w="208280">
                  <a:extLst>
                    <a:ext uri="{9D8B030D-6E8A-4147-A177-3AD203B41FA5}">
                      <a16:colId xmlns:a16="http://schemas.microsoft.com/office/drawing/2014/main" val="795044549"/>
                    </a:ext>
                  </a:extLst>
                </a:gridCol>
                <a:gridCol w="208280">
                  <a:extLst>
                    <a:ext uri="{9D8B030D-6E8A-4147-A177-3AD203B41FA5}">
                      <a16:colId xmlns:a16="http://schemas.microsoft.com/office/drawing/2014/main" val="647153700"/>
                    </a:ext>
                  </a:extLst>
                </a:gridCol>
                <a:gridCol w="208280">
                  <a:extLst>
                    <a:ext uri="{9D8B030D-6E8A-4147-A177-3AD203B41FA5}">
                      <a16:colId xmlns:a16="http://schemas.microsoft.com/office/drawing/2014/main" val="4279925378"/>
                    </a:ext>
                  </a:extLst>
                </a:gridCol>
                <a:gridCol w="208280">
                  <a:extLst>
                    <a:ext uri="{9D8B030D-6E8A-4147-A177-3AD203B41FA5}">
                      <a16:colId xmlns:a16="http://schemas.microsoft.com/office/drawing/2014/main" val="799942668"/>
                    </a:ext>
                  </a:extLst>
                </a:gridCol>
                <a:gridCol w="208280">
                  <a:extLst>
                    <a:ext uri="{9D8B030D-6E8A-4147-A177-3AD203B41FA5}">
                      <a16:colId xmlns:a16="http://schemas.microsoft.com/office/drawing/2014/main" val="3623952156"/>
                    </a:ext>
                  </a:extLst>
                </a:gridCol>
                <a:gridCol w="208280">
                  <a:extLst>
                    <a:ext uri="{9D8B030D-6E8A-4147-A177-3AD203B41FA5}">
                      <a16:colId xmlns:a16="http://schemas.microsoft.com/office/drawing/2014/main" val="712281872"/>
                    </a:ext>
                  </a:extLst>
                </a:gridCol>
                <a:gridCol w="208280">
                  <a:extLst>
                    <a:ext uri="{9D8B030D-6E8A-4147-A177-3AD203B41FA5}">
                      <a16:colId xmlns:a16="http://schemas.microsoft.com/office/drawing/2014/main" val="1294326023"/>
                    </a:ext>
                  </a:extLst>
                </a:gridCol>
                <a:gridCol w="208280">
                  <a:extLst>
                    <a:ext uri="{9D8B030D-6E8A-4147-A177-3AD203B41FA5}">
                      <a16:colId xmlns:a16="http://schemas.microsoft.com/office/drawing/2014/main" val="2793126063"/>
                    </a:ext>
                  </a:extLst>
                </a:gridCol>
                <a:gridCol w="208280">
                  <a:extLst>
                    <a:ext uri="{9D8B030D-6E8A-4147-A177-3AD203B41FA5}">
                      <a16:colId xmlns:a16="http://schemas.microsoft.com/office/drawing/2014/main" val="1340636495"/>
                    </a:ext>
                  </a:extLst>
                </a:gridCol>
                <a:gridCol w="208280">
                  <a:extLst>
                    <a:ext uri="{9D8B030D-6E8A-4147-A177-3AD203B41FA5}">
                      <a16:colId xmlns:a16="http://schemas.microsoft.com/office/drawing/2014/main" val="752005680"/>
                    </a:ext>
                  </a:extLst>
                </a:gridCol>
                <a:gridCol w="208280">
                  <a:extLst>
                    <a:ext uri="{9D8B030D-6E8A-4147-A177-3AD203B41FA5}">
                      <a16:colId xmlns:a16="http://schemas.microsoft.com/office/drawing/2014/main" val="2785660434"/>
                    </a:ext>
                  </a:extLst>
                </a:gridCol>
                <a:gridCol w="208280">
                  <a:extLst>
                    <a:ext uri="{9D8B030D-6E8A-4147-A177-3AD203B41FA5}">
                      <a16:colId xmlns:a16="http://schemas.microsoft.com/office/drawing/2014/main" val="3892337079"/>
                    </a:ext>
                  </a:extLst>
                </a:gridCol>
                <a:gridCol w="208280">
                  <a:extLst>
                    <a:ext uri="{9D8B030D-6E8A-4147-A177-3AD203B41FA5}">
                      <a16:colId xmlns:a16="http://schemas.microsoft.com/office/drawing/2014/main" val="4134002205"/>
                    </a:ext>
                  </a:extLst>
                </a:gridCol>
                <a:gridCol w="208280">
                  <a:extLst>
                    <a:ext uri="{9D8B030D-6E8A-4147-A177-3AD203B41FA5}">
                      <a16:colId xmlns:a16="http://schemas.microsoft.com/office/drawing/2014/main" val="352817763"/>
                    </a:ext>
                  </a:extLst>
                </a:gridCol>
                <a:gridCol w="208280">
                  <a:extLst>
                    <a:ext uri="{9D8B030D-6E8A-4147-A177-3AD203B41FA5}">
                      <a16:colId xmlns:a16="http://schemas.microsoft.com/office/drawing/2014/main" val="3676144280"/>
                    </a:ext>
                  </a:extLst>
                </a:gridCol>
                <a:gridCol w="208280">
                  <a:extLst>
                    <a:ext uri="{9D8B030D-6E8A-4147-A177-3AD203B41FA5}">
                      <a16:colId xmlns:a16="http://schemas.microsoft.com/office/drawing/2014/main" val="1907411525"/>
                    </a:ext>
                  </a:extLst>
                </a:gridCol>
                <a:gridCol w="208280">
                  <a:extLst>
                    <a:ext uri="{9D8B030D-6E8A-4147-A177-3AD203B41FA5}">
                      <a16:colId xmlns:a16="http://schemas.microsoft.com/office/drawing/2014/main" val="3538760459"/>
                    </a:ext>
                  </a:extLst>
                </a:gridCol>
                <a:gridCol w="208280">
                  <a:extLst>
                    <a:ext uri="{9D8B030D-6E8A-4147-A177-3AD203B41FA5}">
                      <a16:colId xmlns:a16="http://schemas.microsoft.com/office/drawing/2014/main" val="731219436"/>
                    </a:ext>
                  </a:extLst>
                </a:gridCol>
                <a:gridCol w="208280">
                  <a:extLst>
                    <a:ext uri="{9D8B030D-6E8A-4147-A177-3AD203B41FA5}">
                      <a16:colId xmlns:a16="http://schemas.microsoft.com/office/drawing/2014/main" val="3134622643"/>
                    </a:ext>
                  </a:extLst>
                </a:gridCol>
                <a:gridCol w="208280">
                  <a:extLst>
                    <a:ext uri="{9D8B030D-6E8A-4147-A177-3AD203B41FA5}">
                      <a16:colId xmlns:a16="http://schemas.microsoft.com/office/drawing/2014/main" val="4104818318"/>
                    </a:ext>
                  </a:extLst>
                </a:gridCol>
                <a:gridCol w="208280">
                  <a:extLst>
                    <a:ext uri="{9D8B030D-6E8A-4147-A177-3AD203B41FA5}">
                      <a16:colId xmlns:a16="http://schemas.microsoft.com/office/drawing/2014/main" val="955039474"/>
                    </a:ext>
                  </a:extLst>
                </a:gridCol>
                <a:gridCol w="208280">
                  <a:extLst>
                    <a:ext uri="{9D8B030D-6E8A-4147-A177-3AD203B41FA5}">
                      <a16:colId xmlns:a16="http://schemas.microsoft.com/office/drawing/2014/main" val="1734905648"/>
                    </a:ext>
                  </a:extLst>
                </a:gridCol>
                <a:gridCol w="208280">
                  <a:extLst>
                    <a:ext uri="{9D8B030D-6E8A-4147-A177-3AD203B41FA5}">
                      <a16:colId xmlns:a16="http://schemas.microsoft.com/office/drawing/2014/main" val="3035420860"/>
                    </a:ext>
                  </a:extLst>
                </a:gridCol>
                <a:gridCol w="208280">
                  <a:extLst>
                    <a:ext uri="{9D8B030D-6E8A-4147-A177-3AD203B41FA5}">
                      <a16:colId xmlns:a16="http://schemas.microsoft.com/office/drawing/2014/main" val="1762199000"/>
                    </a:ext>
                  </a:extLst>
                </a:gridCol>
                <a:gridCol w="208280">
                  <a:extLst>
                    <a:ext uri="{9D8B030D-6E8A-4147-A177-3AD203B41FA5}">
                      <a16:colId xmlns:a16="http://schemas.microsoft.com/office/drawing/2014/main" val="2308623047"/>
                    </a:ext>
                  </a:extLst>
                </a:gridCol>
                <a:gridCol w="208280">
                  <a:extLst>
                    <a:ext uri="{9D8B030D-6E8A-4147-A177-3AD203B41FA5}">
                      <a16:colId xmlns:a16="http://schemas.microsoft.com/office/drawing/2014/main" val="69253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1286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13:00:00</a:t>
                      </a:r>
                      <a:r>
                        <a:rPr kumimoji="0" lang="en-US" sz="1000" b="0" i="0" u="none" strike="noStrike" kern="1200" cap="none" spc="0" normalizeH="0" baseline="0" noProof="0">
                          <a:ln>
                            <a:noFill/>
                          </a:ln>
                          <a:solidFill>
                            <a:prstClr val="black"/>
                          </a:solidFill>
                          <a:effectLst/>
                          <a:uLnTx/>
                          <a:uFillTx/>
                          <a:latin typeface="+mn-lt"/>
                          <a:ea typeface="+mn-ea"/>
                          <a:cs typeface="+mn-cs"/>
                        </a:rPr>
                        <a:t>
 UNZIPPED is the new and improved The Rolling Stones exhibition that takes you behind-the-scenes; from rare musical instruments, audio-visual material and even a reconstruction of a #RollingStones apartment. #DeliveredByDHL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https://scontent-iad3-1.xx.fbcdn.net/v/t15.13418-10/p720x720/107594809_1191384444574988_7011730614677212363_n.jpg?_nc_cat=108&amp;_nc_sid=ad6a45&amp;_nc_ohc=dqjEzUWE2mgAX8KBJUA&amp;_nc_ht=scontent-iad3-1.xx&amp;_nc_tp=6&amp;oh=f8af751e78936e674e47bf4bb1898678&amp;oe=5F35DBAF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7031047"/>
                  </a:ext>
                </a:extLst>
              </a:tr>
            </a:tbl>
          </a:graphicData>
        </a:graphic>
      </p:graphicFrame>
      <p:sp>
        <p:nvSpPr>
          <p:cNvPr id="4" name="Text Placeholder 3">
            <a:extLst>
              <a:ext uri="{FF2B5EF4-FFF2-40B4-BE49-F238E27FC236}">
                <a16:creationId xmlns:a16="http://schemas.microsoft.com/office/drawing/2014/main" id="{1C5D75AE-665D-43A7-9AE9-9AD7C72DBF46}"/>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835725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FD93C-5186-4F68-AB08-EEFD6E5EADCE}"/>
              </a:ext>
            </a:extLst>
          </p:cNvPr>
          <p:cNvSpPr>
            <a:spLocks noGrp="1"/>
          </p:cNvSpPr>
          <p:nvPr>
            <p:ph type="title"/>
          </p:nvPr>
        </p:nvSpPr>
        <p:spPr/>
        <p:txBody>
          <a:bodyPr/>
          <a:lstStyle/>
          <a:p>
            <a:r>
              <a:rPr lang="de-DE"/>
              <a:t>Instagram Instagram mit Video Views | DHL Global - 1 of 5</a:t>
            </a:r>
            <a:endParaRPr lang="en-US"/>
          </a:p>
        </p:txBody>
      </p:sp>
      <p:graphicFrame>
        <p:nvGraphicFramePr>
          <p:cNvPr id="5" name="Table Placeholder 4">
            <a:extLst>
              <a:ext uri="{FF2B5EF4-FFF2-40B4-BE49-F238E27FC236}">
                <a16:creationId xmlns:a16="http://schemas.microsoft.com/office/drawing/2014/main" id="{47284AB5-E5D8-40A0-89C8-446C67AD08F8}"/>
              </a:ext>
            </a:extLst>
          </p:cNvPr>
          <p:cNvGraphicFramePr>
            <a:graphicFrameLocks noGrp="1"/>
          </p:cNvGraphicFramePr>
          <p:nvPr>
            <p:ph type="tbl" sz="quarter" idx="13"/>
            <p:extLst>
              <p:ext uri="{D42A27DB-BD31-4B8C-83A1-F6EECF244321}">
                <p14:modId xmlns:p14="http://schemas.microsoft.com/office/powerpoint/2010/main" val="25464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18281362"/>
                    </a:ext>
                  </a:extLst>
                </a:gridCol>
                <a:gridCol w="1069848">
                  <a:extLst>
                    <a:ext uri="{9D8B030D-6E8A-4147-A177-3AD203B41FA5}">
                      <a16:colId xmlns:a16="http://schemas.microsoft.com/office/drawing/2014/main" val="1382811104"/>
                    </a:ext>
                  </a:extLst>
                </a:gridCol>
                <a:gridCol w="493776">
                  <a:extLst>
                    <a:ext uri="{9D8B030D-6E8A-4147-A177-3AD203B41FA5}">
                      <a16:colId xmlns:a16="http://schemas.microsoft.com/office/drawing/2014/main" val="2607518174"/>
                    </a:ext>
                  </a:extLst>
                </a:gridCol>
                <a:gridCol w="493776">
                  <a:extLst>
                    <a:ext uri="{9D8B030D-6E8A-4147-A177-3AD203B41FA5}">
                      <a16:colId xmlns:a16="http://schemas.microsoft.com/office/drawing/2014/main" val="807205277"/>
                    </a:ext>
                  </a:extLst>
                </a:gridCol>
                <a:gridCol w="493776">
                  <a:extLst>
                    <a:ext uri="{9D8B030D-6E8A-4147-A177-3AD203B41FA5}">
                      <a16:colId xmlns:a16="http://schemas.microsoft.com/office/drawing/2014/main" val="3681990509"/>
                    </a:ext>
                  </a:extLst>
                </a:gridCol>
                <a:gridCol w="493776">
                  <a:extLst>
                    <a:ext uri="{9D8B030D-6E8A-4147-A177-3AD203B41FA5}">
                      <a16:colId xmlns:a16="http://schemas.microsoft.com/office/drawing/2014/main" val="79193256"/>
                    </a:ext>
                  </a:extLst>
                </a:gridCol>
                <a:gridCol w="493776">
                  <a:extLst>
                    <a:ext uri="{9D8B030D-6E8A-4147-A177-3AD203B41FA5}">
                      <a16:colId xmlns:a16="http://schemas.microsoft.com/office/drawing/2014/main" val="1162691931"/>
                    </a:ext>
                  </a:extLst>
                </a:gridCol>
                <a:gridCol w="493776">
                  <a:extLst>
                    <a:ext uri="{9D8B030D-6E8A-4147-A177-3AD203B41FA5}">
                      <a16:colId xmlns:a16="http://schemas.microsoft.com/office/drawing/2014/main" val="3845734428"/>
                    </a:ext>
                  </a:extLst>
                </a:gridCol>
                <a:gridCol w="493776">
                  <a:extLst>
                    <a:ext uri="{9D8B030D-6E8A-4147-A177-3AD203B41FA5}">
                      <a16:colId xmlns:a16="http://schemas.microsoft.com/office/drawing/2014/main" val="2770987783"/>
                    </a:ext>
                  </a:extLst>
                </a:gridCol>
                <a:gridCol w="493776">
                  <a:extLst>
                    <a:ext uri="{9D8B030D-6E8A-4147-A177-3AD203B41FA5}">
                      <a16:colId xmlns:a16="http://schemas.microsoft.com/office/drawing/2014/main" val="3810264465"/>
                    </a:ext>
                  </a:extLst>
                </a:gridCol>
                <a:gridCol w="493776">
                  <a:extLst>
                    <a:ext uri="{9D8B030D-6E8A-4147-A177-3AD203B41FA5}">
                      <a16:colId xmlns:a16="http://schemas.microsoft.com/office/drawing/2014/main" val="2937657906"/>
                    </a:ext>
                  </a:extLst>
                </a:gridCol>
                <a:gridCol w="493776">
                  <a:extLst>
                    <a:ext uri="{9D8B030D-6E8A-4147-A177-3AD203B41FA5}">
                      <a16:colId xmlns:a16="http://schemas.microsoft.com/office/drawing/2014/main" val="158030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3012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- 2020-07-11 15:00:45</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open the first of its kind, mobile pop-up 📦 🚚 shipping store. This mobile DHL ServicePoint 🛎️ takes convenience and accessibility to a whole new level to better serve our customers international shipping needs in Silver Springs, Maryland. Plus, we think the yellow really POPs!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https://www.instagram.com/p/CCgLE9OiwuT/media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20428</a:t>
                      </a:r>
                    </a:p>
                  </a:txBody>
                  <a:tcPr/>
                </a:tc>
                <a:extLst>
                  <a:ext uri="{0D108BD9-81ED-4DB2-BD59-A6C34878D82A}">
                    <a16:rowId xmlns:a16="http://schemas.microsoft.com/office/drawing/2014/main" val="1959819639"/>
                  </a:ext>
                </a:extLst>
              </a:tr>
            </a:tbl>
          </a:graphicData>
        </a:graphic>
      </p:graphicFrame>
      <p:sp>
        <p:nvSpPr>
          <p:cNvPr id="4" name="Text Placeholder 3">
            <a:extLst>
              <a:ext uri="{FF2B5EF4-FFF2-40B4-BE49-F238E27FC236}">
                <a16:creationId xmlns:a16="http://schemas.microsoft.com/office/drawing/2014/main" id="{DED4C93D-BB92-4589-BE9D-7C14EACAB0A7}"/>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77323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5E80E-1070-4E09-AA2D-F1C7AD62EEEE}"/>
              </a:ext>
            </a:extLst>
          </p:cNvPr>
          <p:cNvSpPr>
            <a:spLocks noGrp="1"/>
          </p:cNvSpPr>
          <p:nvPr>
            <p:ph type="title"/>
          </p:nvPr>
        </p:nvSpPr>
        <p:spPr/>
        <p:txBody>
          <a:bodyPr/>
          <a:lstStyle/>
          <a:p>
            <a:r>
              <a:rPr lang="de-DE"/>
              <a:t>Instagram Instagram mit Video Views | DHL Global - 2 of 5</a:t>
            </a:r>
            <a:endParaRPr lang="en-US"/>
          </a:p>
        </p:txBody>
      </p:sp>
      <p:graphicFrame>
        <p:nvGraphicFramePr>
          <p:cNvPr id="5" name="Table Placeholder 4">
            <a:extLst>
              <a:ext uri="{FF2B5EF4-FFF2-40B4-BE49-F238E27FC236}">
                <a16:creationId xmlns:a16="http://schemas.microsoft.com/office/drawing/2014/main" id="{046FEA34-009B-4AAD-97FA-DDFFDD03FD5C}"/>
              </a:ext>
            </a:extLst>
          </p:cNvPr>
          <p:cNvGraphicFramePr>
            <a:graphicFrameLocks noGrp="1"/>
          </p:cNvGraphicFramePr>
          <p:nvPr>
            <p:ph type="tbl" sz="quarter" idx="13"/>
            <p:extLst>
              <p:ext uri="{D42A27DB-BD31-4B8C-83A1-F6EECF244321}">
                <p14:modId xmlns:p14="http://schemas.microsoft.com/office/powerpoint/2010/main" val="3625216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3994082"/>
                    </a:ext>
                  </a:extLst>
                </a:gridCol>
                <a:gridCol w="1069848">
                  <a:extLst>
                    <a:ext uri="{9D8B030D-6E8A-4147-A177-3AD203B41FA5}">
                      <a16:colId xmlns:a16="http://schemas.microsoft.com/office/drawing/2014/main" val="1798088849"/>
                    </a:ext>
                  </a:extLst>
                </a:gridCol>
                <a:gridCol w="493776">
                  <a:extLst>
                    <a:ext uri="{9D8B030D-6E8A-4147-A177-3AD203B41FA5}">
                      <a16:colId xmlns:a16="http://schemas.microsoft.com/office/drawing/2014/main" val="2860873217"/>
                    </a:ext>
                  </a:extLst>
                </a:gridCol>
                <a:gridCol w="493776">
                  <a:extLst>
                    <a:ext uri="{9D8B030D-6E8A-4147-A177-3AD203B41FA5}">
                      <a16:colId xmlns:a16="http://schemas.microsoft.com/office/drawing/2014/main" val="798172179"/>
                    </a:ext>
                  </a:extLst>
                </a:gridCol>
                <a:gridCol w="493776">
                  <a:extLst>
                    <a:ext uri="{9D8B030D-6E8A-4147-A177-3AD203B41FA5}">
                      <a16:colId xmlns:a16="http://schemas.microsoft.com/office/drawing/2014/main" val="1943706680"/>
                    </a:ext>
                  </a:extLst>
                </a:gridCol>
                <a:gridCol w="493776">
                  <a:extLst>
                    <a:ext uri="{9D8B030D-6E8A-4147-A177-3AD203B41FA5}">
                      <a16:colId xmlns:a16="http://schemas.microsoft.com/office/drawing/2014/main" val="3569877567"/>
                    </a:ext>
                  </a:extLst>
                </a:gridCol>
                <a:gridCol w="493776">
                  <a:extLst>
                    <a:ext uri="{9D8B030D-6E8A-4147-A177-3AD203B41FA5}">
                      <a16:colId xmlns:a16="http://schemas.microsoft.com/office/drawing/2014/main" val="3941005154"/>
                    </a:ext>
                  </a:extLst>
                </a:gridCol>
                <a:gridCol w="493776">
                  <a:extLst>
                    <a:ext uri="{9D8B030D-6E8A-4147-A177-3AD203B41FA5}">
                      <a16:colId xmlns:a16="http://schemas.microsoft.com/office/drawing/2014/main" val="199069441"/>
                    </a:ext>
                  </a:extLst>
                </a:gridCol>
                <a:gridCol w="493776">
                  <a:extLst>
                    <a:ext uri="{9D8B030D-6E8A-4147-A177-3AD203B41FA5}">
                      <a16:colId xmlns:a16="http://schemas.microsoft.com/office/drawing/2014/main" val="2326864341"/>
                    </a:ext>
                  </a:extLst>
                </a:gridCol>
                <a:gridCol w="493776">
                  <a:extLst>
                    <a:ext uri="{9D8B030D-6E8A-4147-A177-3AD203B41FA5}">
                      <a16:colId xmlns:a16="http://schemas.microsoft.com/office/drawing/2014/main" val="897495428"/>
                    </a:ext>
                  </a:extLst>
                </a:gridCol>
                <a:gridCol w="493776">
                  <a:extLst>
                    <a:ext uri="{9D8B030D-6E8A-4147-A177-3AD203B41FA5}">
                      <a16:colId xmlns:a16="http://schemas.microsoft.com/office/drawing/2014/main" val="2835365874"/>
                    </a:ext>
                  </a:extLst>
                </a:gridCol>
                <a:gridCol w="493776">
                  <a:extLst>
                    <a:ext uri="{9D8B030D-6E8A-4147-A177-3AD203B41FA5}">
                      <a16:colId xmlns:a16="http://schemas.microsoft.com/office/drawing/2014/main" val="379937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59328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- 2020-07-10 10:01:05</a:t>
                      </a:r>
                      <a:r>
                        <a:rPr kumimoji="0" lang="en-US" sz="1000" b="0" i="0" u="none" strike="noStrike" kern="1200" cap="none" spc="0" normalizeH="0" baseline="0" noProof="0">
                          <a:ln>
                            <a:noFill/>
                          </a:ln>
                          <a:solidFill>
                            <a:prstClr val="black"/>
                          </a:solidFill>
                          <a:effectLst/>
                          <a:uLnTx/>
                          <a:uFillTx/>
                          <a:latin typeface="+mn-lt"/>
                          <a:ea typeface="+mn-ea"/>
                          <a:cs typeface="+mn-cs"/>
                        </a:rPr>
                        <a:t>
 DHL teamed up with leading fashion show producer, actress and supermodel @jessicaminhanh once again delivering haute couture dresses, made by designers from #AroundTheWorld, for her latest film project to Vietnam. “I can always rely on DHL and their excellent services, especially during this challenging time. They are truly the most international logistics company." 
Find out more about DHL's focus on sustainability and promoting greener logistical solutions within the Fashion Industry, and our collaboration with Jessica Minh Anh following the link in our bio.
#DHLFashion #ExcellenceSimplyDelivered #ThankYouDHL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https://www.instagram.com/p/CCdD_StC1of/media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18762</a:t>
                      </a:r>
                    </a:p>
                  </a:txBody>
                  <a:tcPr/>
                </a:tc>
                <a:extLst>
                  <a:ext uri="{0D108BD9-81ED-4DB2-BD59-A6C34878D82A}">
                    <a16:rowId xmlns:a16="http://schemas.microsoft.com/office/drawing/2014/main" val="1756423192"/>
                  </a:ext>
                </a:extLst>
              </a:tr>
            </a:tbl>
          </a:graphicData>
        </a:graphic>
      </p:graphicFrame>
      <p:sp>
        <p:nvSpPr>
          <p:cNvPr id="4" name="Text Placeholder 3">
            <a:extLst>
              <a:ext uri="{FF2B5EF4-FFF2-40B4-BE49-F238E27FC236}">
                <a16:creationId xmlns:a16="http://schemas.microsoft.com/office/drawing/2014/main" id="{3F2EF01F-F62C-411D-8C5A-B777C8A027C7}"/>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416959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CB52-EF93-4F0E-A4FB-0B3071C532AA}"/>
              </a:ext>
            </a:extLst>
          </p:cNvPr>
          <p:cNvSpPr>
            <a:spLocks noGrp="1"/>
          </p:cNvSpPr>
          <p:nvPr>
            <p:ph type="title"/>
          </p:nvPr>
        </p:nvSpPr>
        <p:spPr/>
        <p:txBody>
          <a:bodyPr/>
          <a:lstStyle/>
          <a:p>
            <a:r>
              <a:rPr lang="de-DE"/>
              <a:t>Instagram Instagram mit Video Views | DHL Global - 3 of 5</a:t>
            </a:r>
            <a:endParaRPr lang="en-US"/>
          </a:p>
        </p:txBody>
      </p:sp>
      <p:graphicFrame>
        <p:nvGraphicFramePr>
          <p:cNvPr id="5" name="Table Placeholder 4">
            <a:extLst>
              <a:ext uri="{FF2B5EF4-FFF2-40B4-BE49-F238E27FC236}">
                <a16:creationId xmlns:a16="http://schemas.microsoft.com/office/drawing/2014/main" id="{EBCEE18F-F587-4B0E-A097-3BD89498F464}"/>
              </a:ext>
            </a:extLst>
          </p:cNvPr>
          <p:cNvGraphicFramePr>
            <a:graphicFrameLocks noGrp="1"/>
          </p:cNvGraphicFramePr>
          <p:nvPr>
            <p:ph type="tbl" sz="quarter" idx="13"/>
            <p:extLst>
              <p:ext uri="{D42A27DB-BD31-4B8C-83A1-F6EECF244321}">
                <p14:modId xmlns:p14="http://schemas.microsoft.com/office/powerpoint/2010/main" val="158512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02185106"/>
                    </a:ext>
                  </a:extLst>
                </a:gridCol>
                <a:gridCol w="1069848">
                  <a:extLst>
                    <a:ext uri="{9D8B030D-6E8A-4147-A177-3AD203B41FA5}">
                      <a16:colId xmlns:a16="http://schemas.microsoft.com/office/drawing/2014/main" val="3524430636"/>
                    </a:ext>
                  </a:extLst>
                </a:gridCol>
                <a:gridCol w="493776">
                  <a:extLst>
                    <a:ext uri="{9D8B030D-6E8A-4147-A177-3AD203B41FA5}">
                      <a16:colId xmlns:a16="http://schemas.microsoft.com/office/drawing/2014/main" val="3759182892"/>
                    </a:ext>
                  </a:extLst>
                </a:gridCol>
                <a:gridCol w="493776">
                  <a:extLst>
                    <a:ext uri="{9D8B030D-6E8A-4147-A177-3AD203B41FA5}">
                      <a16:colId xmlns:a16="http://schemas.microsoft.com/office/drawing/2014/main" val="1917888437"/>
                    </a:ext>
                  </a:extLst>
                </a:gridCol>
                <a:gridCol w="493776">
                  <a:extLst>
                    <a:ext uri="{9D8B030D-6E8A-4147-A177-3AD203B41FA5}">
                      <a16:colId xmlns:a16="http://schemas.microsoft.com/office/drawing/2014/main" val="908497476"/>
                    </a:ext>
                  </a:extLst>
                </a:gridCol>
                <a:gridCol w="493776">
                  <a:extLst>
                    <a:ext uri="{9D8B030D-6E8A-4147-A177-3AD203B41FA5}">
                      <a16:colId xmlns:a16="http://schemas.microsoft.com/office/drawing/2014/main" val="492803092"/>
                    </a:ext>
                  </a:extLst>
                </a:gridCol>
                <a:gridCol w="493776">
                  <a:extLst>
                    <a:ext uri="{9D8B030D-6E8A-4147-A177-3AD203B41FA5}">
                      <a16:colId xmlns:a16="http://schemas.microsoft.com/office/drawing/2014/main" val="3077973754"/>
                    </a:ext>
                  </a:extLst>
                </a:gridCol>
                <a:gridCol w="493776">
                  <a:extLst>
                    <a:ext uri="{9D8B030D-6E8A-4147-A177-3AD203B41FA5}">
                      <a16:colId xmlns:a16="http://schemas.microsoft.com/office/drawing/2014/main" val="1868715900"/>
                    </a:ext>
                  </a:extLst>
                </a:gridCol>
                <a:gridCol w="493776">
                  <a:extLst>
                    <a:ext uri="{9D8B030D-6E8A-4147-A177-3AD203B41FA5}">
                      <a16:colId xmlns:a16="http://schemas.microsoft.com/office/drawing/2014/main" val="134572686"/>
                    </a:ext>
                  </a:extLst>
                </a:gridCol>
                <a:gridCol w="493776">
                  <a:extLst>
                    <a:ext uri="{9D8B030D-6E8A-4147-A177-3AD203B41FA5}">
                      <a16:colId xmlns:a16="http://schemas.microsoft.com/office/drawing/2014/main" val="552336422"/>
                    </a:ext>
                  </a:extLst>
                </a:gridCol>
                <a:gridCol w="493776">
                  <a:extLst>
                    <a:ext uri="{9D8B030D-6E8A-4147-A177-3AD203B41FA5}">
                      <a16:colId xmlns:a16="http://schemas.microsoft.com/office/drawing/2014/main" val="2718854358"/>
                    </a:ext>
                  </a:extLst>
                </a:gridCol>
                <a:gridCol w="493776">
                  <a:extLst>
                    <a:ext uri="{9D8B030D-6E8A-4147-A177-3AD203B41FA5}">
                      <a16:colId xmlns:a16="http://schemas.microsoft.com/office/drawing/2014/main" val="2604239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3046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16:00:14</a:t>
                      </a:r>
                      <a:r>
                        <a:rPr kumimoji="0" lang="en-US" sz="1000" b="0" i="0" u="none" strike="noStrike" kern="1200" cap="none" spc="0" normalizeH="0" baseline="0" noProof="0">
                          <a:ln>
                            <a:noFill/>
                          </a:ln>
                          <a:solidFill>
                            <a:prstClr val="black"/>
                          </a:solidFill>
                          <a:effectLst/>
                          <a:uLnTx/>
                          <a:uFillTx/>
                          <a:latin typeface="+mn-lt"/>
                          <a:ea typeface="+mn-ea"/>
                          <a:cs typeface="+mn-cs"/>
                        </a:rPr>
                        <a:t>
 By providing vehicles 🚚, drivers 🧤 and volunteers ⛑️, DHL supports the @sgredcross during an ongoing initiative to assemble and distribute care packs to the elderly living alone and families in need. #DHLGoHelp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https://www.instagram.com/p/CClbeV2CN-8/media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12740</a:t>
                      </a:r>
                    </a:p>
                  </a:txBody>
                  <a:tcPr/>
                </a:tc>
                <a:extLst>
                  <a:ext uri="{0D108BD9-81ED-4DB2-BD59-A6C34878D82A}">
                    <a16:rowId xmlns:a16="http://schemas.microsoft.com/office/drawing/2014/main" val="560307876"/>
                  </a:ext>
                </a:extLst>
              </a:tr>
            </a:tbl>
          </a:graphicData>
        </a:graphic>
      </p:graphicFrame>
      <p:sp>
        <p:nvSpPr>
          <p:cNvPr id="4" name="Text Placeholder 3">
            <a:extLst>
              <a:ext uri="{FF2B5EF4-FFF2-40B4-BE49-F238E27FC236}">
                <a16:creationId xmlns:a16="http://schemas.microsoft.com/office/drawing/2014/main" id="{DDCF54AD-D1F4-43DD-8743-A5BEEBD077EC}"/>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838854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8113F-2F03-4423-9577-70CA9BD1465E}"/>
              </a:ext>
            </a:extLst>
          </p:cNvPr>
          <p:cNvSpPr>
            <a:spLocks noGrp="1"/>
          </p:cNvSpPr>
          <p:nvPr>
            <p:ph type="title"/>
          </p:nvPr>
        </p:nvSpPr>
        <p:spPr/>
        <p:txBody>
          <a:bodyPr/>
          <a:lstStyle/>
          <a:p>
            <a:r>
              <a:rPr lang="de-DE"/>
              <a:t>Instagram Instagram mit Video Views | DHL Global - 4 of 5</a:t>
            </a:r>
            <a:endParaRPr lang="en-US"/>
          </a:p>
        </p:txBody>
      </p:sp>
      <p:graphicFrame>
        <p:nvGraphicFramePr>
          <p:cNvPr id="5" name="Table Placeholder 4">
            <a:extLst>
              <a:ext uri="{FF2B5EF4-FFF2-40B4-BE49-F238E27FC236}">
                <a16:creationId xmlns:a16="http://schemas.microsoft.com/office/drawing/2014/main" id="{ED805BE1-42D8-4612-95D2-E00F5604E539}"/>
              </a:ext>
            </a:extLst>
          </p:cNvPr>
          <p:cNvGraphicFramePr>
            <a:graphicFrameLocks noGrp="1"/>
          </p:cNvGraphicFramePr>
          <p:nvPr>
            <p:ph type="tbl" sz="quarter" idx="13"/>
            <p:extLst>
              <p:ext uri="{D42A27DB-BD31-4B8C-83A1-F6EECF244321}">
                <p14:modId xmlns:p14="http://schemas.microsoft.com/office/powerpoint/2010/main" val="337558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27410667"/>
                    </a:ext>
                  </a:extLst>
                </a:gridCol>
                <a:gridCol w="1069848">
                  <a:extLst>
                    <a:ext uri="{9D8B030D-6E8A-4147-A177-3AD203B41FA5}">
                      <a16:colId xmlns:a16="http://schemas.microsoft.com/office/drawing/2014/main" val="3915625185"/>
                    </a:ext>
                  </a:extLst>
                </a:gridCol>
                <a:gridCol w="493776">
                  <a:extLst>
                    <a:ext uri="{9D8B030D-6E8A-4147-A177-3AD203B41FA5}">
                      <a16:colId xmlns:a16="http://schemas.microsoft.com/office/drawing/2014/main" val="1333418228"/>
                    </a:ext>
                  </a:extLst>
                </a:gridCol>
                <a:gridCol w="493776">
                  <a:extLst>
                    <a:ext uri="{9D8B030D-6E8A-4147-A177-3AD203B41FA5}">
                      <a16:colId xmlns:a16="http://schemas.microsoft.com/office/drawing/2014/main" val="2035402755"/>
                    </a:ext>
                  </a:extLst>
                </a:gridCol>
                <a:gridCol w="493776">
                  <a:extLst>
                    <a:ext uri="{9D8B030D-6E8A-4147-A177-3AD203B41FA5}">
                      <a16:colId xmlns:a16="http://schemas.microsoft.com/office/drawing/2014/main" val="3114808324"/>
                    </a:ext>
                  </a:extLst>
                </a:gridCol>
                <a:gridCol w="493776">
                  <a:extLst>
                    <a:ext uri="{9D8B030D-6E8A-4147-A177-3AD203B41FA5}">
                      <a16:colId xmlns:a16="http://schemas.microsoft.com/office/drawing/2014/main" val="3569739717"/>
                    </a:ext>
                  </a:extLst>
                </a:gridCol>
                <a:gridCol w="493776">
                  <a:extLst>
                    <a:ext uri="{9D8B030D-6E8A-4147-A177-3AD203B41FA5}">
                      <a16:colId xmlns:a16="http://schemas.microsoft.com/office/drawing/2014/main" val="1524265694"/>
                    </a:ext>
                  </a:extLst>
                </a:gridCol>
                <a:gridCol w="493776">
                  <a:extLst>
                    <a:ext uri="{9D8B030D-6E8A-4147-A177-3AD203B41FA5}">
                      <a16:colId xmlns:a16="http://schemas.microsoft.com/office/drawing/2014/main" val="747705909"/>
                    </a:ext>
                  </a:extLst>
                </a:gridCol>
                <a:gridCol w="493776">
                  <a:extLst>
                    <a:ext uri="{9D8B030D-6E8A-4147-A177-3AD203B41FA5}">
                      <a16:colId xmlns:a16="http://schemas.microsoft.com/office/drawing/2014/main" val="3985497949"/>
                    </a:ext>
                  </a:extLst>
                </a:gridCol>
                <a:gridCol w="493776">
                  <a:extLst>
                    <a:ext uri="{9D8B030D-6E8A-4147-A177-3AD203B41FA5}">
                      <a16:colId xmlns:a16="http://schemas.microsoft.com/office/drawing/2014/main" val="2720001765"/>
                    </a:ext>
                  </a:extLst>
                </a:gridCol>
                <a:gridCol w="493776">
                  <a:extLst>
                    <a:ext uri="{9D8B030D-6E8A-4147-A177-3AD203B41FA5}">
                      <a16:colId xmlns:a16="http://schemas.microsoft.com/office/drawing/2014/main" val="1556800461"/>
                    </a:ext>
                  </a:extLst>
                </a:gridCol>
                <a:gridCol w="493776">
                  <a:extLst>
                    <a:ext uri="{9D8B030D-6E8A-4147-A177-3AD203B41FA5}">
                      <a16:colId xmlns:a16="http://schemas.microsoft.com/office/drawing/2014/main" val="378720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772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- 2020-07-15 13:02:09</a:t>
                      </a:r>
                      <a:r>
                        <a:rPr kumimoji="0" lang="en-US" sz="1000" b="0" i="0" u="none" strike="noStrike" kern="1200" cap="none" spc="0" normalizeH="0" baseline="0" noProof="0">
                          <a:ln>
                            <a:noFill/>
                          </a:ln>
                          <a:solidFill>
                            <a:prstClr val="black"/>
                          </a:solidFill>
                          <a:effectLst/>
                          <a:uLnTx/>
                          <a:uFillTx/>
                          <a:latin typeface="+mn-lt"/>
                          <a:ea typeface="+mn-ea"/>
                          <a:cs typeface="+mn-cs"/>
                        </a:rPr>
                        <a:t>
 UNZIPPED is the new and improved @therollingstones exhibition that takes you behind-the-scenes; from rare musical instruments, audio-visual material and even a reconstruction of a #RollingStones apartment. #DeliveredByDHL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https://www.instagram.com/p/CCqQrTPF5TK/media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5860</a:t>
                      </a:r>
                    </a:p>
                  </a:txBody>
                  <a:tcPr/>
                </a:tc>
                <a:extLst>
                  <a:ext uri="{0D108BD9-81ED-4DB2-BD59-A6C34878D82A}">
                    <a16:rowId xmlns:a16="http://schemas.microsoft.com/office/drawing/2014/main" val="3866265757"/>
                  </a:ext>
                </a:extLst>
              </a:tr>
            </a:tbl>
          </a:graphicData>
        </a:graphic>
      </p:graphicFrame>
      <p:sp>
        <p:nvSpPr>
          <p:cNvPr id="4" name="Text Placeholder 3">
            <a:extLst>
              <a:ext uri="{FF2B5EF4-FFF2-40B4-BE49-F238E27FC236}">
                <a16:creationId xmlns:a16="http://schemas.microsoft.com/office/drawing/2014/main" id="{729F5D5C-0A41-4A68-A819-2C505B6E0591}"/>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575905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E6343-CCD7-4613-9022-772B013C4FDD}"/>
              </a:ext>
            </a:extLst>
          </p:cNvPr>
          <p:cNvSpPr>
            <a:spLocks noGrp="1"/>
          </p:cNvSpPr>
          <p:nvPr>
            <p:ph type="title"/>
          </p:nvPr>
        </p:nvSpPr>
        <p:spPr/>
        <p:txBody>
          <a:bodyPr/>
          <a:lstStyle/>
          <a:p>
            <a:r>
              <a:rPr lang="de-DE"/>
              <a:t>Instagram Instagram mit Video Views | DHL Global - 5 of 5</a:t>
            </a:r>
            <a:endParaRPr lang="en-US"/>
          </a:p>
        </p:txBody>
      </p:sp>
      <p:graphicFrame>
        <p:nvGraphicFramePr>
          <p:cNvPr id="5" name="Table Placeholder 4">
            <a:extLst>
              <a:ext uri="{FF2B5EF4-FFF2-40B4-BE49-F238E27FC236}">
                <a16:creationId xmlns:a16="http://schemas.microsoft.com/office/drawing/2014/main" id="{BC2A3FDC-B24D-4F2E-96ED-EA4BA4765A0D}"/>
              </a:ext>
            </a:extLst>
          </p:cNvPr>
          <p:cNvGraphicFramePr>
            <a:graphicFrameLocks noGrp="1"/>
          </p:cNvGraphicFramePr>
          <p:nvPr>
            <p:ph type="tbl" sz="quarter" idx="13"/>
            <p:extLst>
              <p:ext uri="{D42A27DB-BD31-4B8C-83A1-F6EECF244321}">
                <p14:modId xmlns:p14="http://schemas.microsoft.com/office/powerpoint/2010/main" val="65804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74631110"/>
                    </a:ext>
                  </a:extLst>
                </a:gridCol>
                <a:gridCol w="1069848">
                  <a:extLst>
                    <a:ext uri="{9D8B030D-6E8A-4147-A177-3AD203B41FA5}">
                      <a16:colId xmlns:a16="http://schemas.microsoft.com/office/drawing/2014/main" val="2672041540"/>
                    </a:ext>
                  </a:extLst>
                </a:gridCol>
                <a:gridCol w="493776">
                  <a:extLst>
                    <a:ext uri="{9D8B030D-6E8A-4147-A177-3AD203B41FA5}">
                      <a16:colId xmlns:a16="http://schemas.microsoft.com/office/drawing/2014/main" val="317376633"/>
                    </a:ext>
                  </a:extLst>
                </a:gridCol>
                <a:gridCol w="493776">
                  <a:extLst>
                    <a:ext uri="{9D8B030D-6E8A-4147-A177-3AD203B41FA5}">
                      <a16:colId xmlns:a16="http://schemas.microsoft.com/office/drawing/2014/main" val="385180366"/>
                    </a:ext>
                  </a:extLst>
                </a:gridCol>
                <a:gridCol w="493776">
                  <a:extLst>
                    <a:ext uri="{9D8B030D-6E8A-4147-A177-3AD203B41FA5}">
                      <a16:colId xmlns:a16="http://schemas.microsoft.com/office/drawing/2014/main" val="1174177693"/>
                    </a:ext>
                  </a:extLst>
                </a:gridCol>
                <a:gridCol w="493776">
                  <a:extLst>
                    <a:ext uri="{9D8B030D-6E8A-4147-A177-3AD203B41FA5}">
                      <a16:colId xmlns:a16="http://schemas.microsoft.com/office/drawing/2014/main" val="4079496262"/>
                    </a:ext>
                  </a:extLst>
                </a:gridCol>
                <a:gridCol w="493776">
                  <a:extLst>
                    <a:ext uri="{9D8B030D-6E8A-4147-A177-3AD203B41FA5}">
                      <a16:colId xmlns:a16="http://schemas.microsoft.com/office/drawing/2014/main" val="3482520844"/>
                    </a:ext>
                  </a:extLst>
                </a:gridCol>
                <a:gridCol w="493776">
                  <a:extLst>
                    <a:ext uri="{9D8B030D-6E8A-4147-A177-3AD203B41FA5}">
                      <a16:colId xmlns:a16="http://schemas.microsoft.com/office/drawing/2014/main" val="3862373761"/>
                    </a:ext>
                  </a:extLst>
                </a:gridCol>
                <a:gridCol w="493776">
                  <a:extLst>
                    <a:ext uri="{9D8B030D-6E8A-4147-A177-3AD203B41FA5}">
                      <a16:colId xmlns:a16="http://schemas.microsoft.com/office/drawing/2014/main" val="1231119921"/>
                    </a:ext>
                  </a:extLst>
                </a:gridCol>
                <a:gridCol w="493776">
                  <a:extLst>
                    <a:ext uri="{9D8B030D-6E8A-4147-A177-3AD203B41FA5}">
                      <a16:colId xmlns:a16="http://schemas.microsoft.com/office/drawing/2014/main" val="2497782095"/>
                    </a:ext>
                  </a:extLst>
                </a:gridCol>
                <a:gridCol w="493776">
                  <a:extLst>
                    <a:ext uri="{9D8B030D-6E8A-4147-A177-3AD203B41FA5}">
                      <a16:colId xmlns:a16="http://schemas.microsoft.com/office/drawing/2014/main" val="2253965362"/>
                    </a:ext>
                  </a:extLst>
                </a:gridCol>
                <a:gridCol w="493776">
                  <a:extLst>
                    <a:ext uri="{9D8B030D-6E8A-4147-A177-3AD203B41FA5}">
                      <a16:colId xmlns:a16="http://schemas.microsoft.com/office/drawing/2014/main" val="1268803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0290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- 2020-07-15 11:01:36</a:t>
                      </a:r>
                      <a:r>
                        <a:rPr kumimoji="0" lang="en-US" sz="1000" b="0" i="0" u="none" strike="noStrike" kern="1200" cap="none" spc="0" normalizeH="0" baseline="0" noProof="0">
                          <a:ln>
                            <a:noFill/>
                          </a:ln>
                          <a:solidFill>
                            <a:prstClr val="black"/>
                          </a:solidFill>
                          <a:effectLst/>
                          <a:uLnTx/>
                          <a:uFillTx/>
                          <a:latin typeface="+mn-lt"/>
                          <a:ea typeface="+mn-ea"/>
                          <a:cs typeface="+mn-cs"/>
                        </a:rPr>
                        <a:t>
 Today is #WorldYouthSkillsDay and we are celebrating 10 years of collaboration with the @teachforall network. #Education and #employment are the keys to social mobility. Learn more about #DHLGoTeach in our link in bio.
#WYSD2020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https://www.instagram.com/p/CCqC1scHlxl/media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3806493806"/>
                  </a:ext>
                </a:extLst>
              </a:tr>
            </a:tbl>
          </a:graphicData>
        </a:graphic>
      </p:graphicFrame>
      <p:sp>
        <p:nvSpPr>
          <p:cNvPr id="4" name="Text Placeholder 3">
            <a:extLst>
              <a:ext uri="{FF2B5EF4-FFF2-40B4-BE49-F238E27FC236}">
                <a16:creationId xmlns:a16="http://schemas.microsoft.com/office/drawing/2014/main" id="{AF583E6E-07C0-4E21-963A-657B50F7A284}"/>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766549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6BAB-111E-413E-B590-48526FD99689}"/>
              </a:ext>
            </a:extLst>
          </p:cNvPr>
          <p:cNvSpPr>
            <a:spLocks noGrp="1"/>
          </p:cNvSpPr>
          <p:nvPr>
            <p:ph type="title"/>
          </p:nvPr>
        </p:nvSpPr>
        <p:spPr/>
        <p:txBody>
          <a:bodyPr/>
          <a:lstStyle/>
          <a:p>
            <a:r>
              <a:rPr lang="en-US"/>
              <a:t>Instagram Stories Table  | DHL Global - 1 of 9</a:t>
            </a:r>
          </a:p>
        </p:txBody>
      </p:sp>
      <p:graphicFrame>
        <p:nvGraphicFramePr>
          <p:cNvPr id="5" name="Table Placeholder 4">
            <a:extLst>
              <a:ext uri="{FF2B5EF4-FFF2-40B4-BE49-F238E27FC236}">
                <a16:creationId xmlns:a16="http://schemas.microsoft.com/office/drawing/2014/main" id="{0770ECAE-33B9-4A90-A50D-B96926E4DCEA}"/>
              </a:ext>
            </a:extLst>
          </p:cNvPr>
          <p:cNvGraphicFramePr>
            <a:graphicFrameLocks noGrp="1"/>
          </p:cNvGraphicFramePr>
          <p:nvPr>
            <p:ph type="tbl" sz="quarter" idx="13"/>
            <p:extLst>
              <p:ext uri="{D42A27DB-BD31-4B8C-83A1-F6EECF244321}">
                <p14:modId xmlns:p14="http://schemas.microsoft.com/office/powerpoint/2010/main" val="376908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8225112"/>
                    </a:ext>
                  </a:extLst>
                </a:gridCol>
                <a:gridCol w="1316736">
                  <a:extLst>
                    <a:ext uri="{9D8B030D-6E8A-4147-A177-3AD203B41FA5}">
                      <a16:colId xmlns:a16="http://schemas.microsoft.com/office/drawing/2014/main" val="749104916"/>
                    </a:ext>
                  </a:extLst>
                </a:gridCol>
                <a:gridCol w="658368">
                  <a:extLst>
                    <a:ext uri="{9D8B030D-6E8A-4147-A177-3AD203B41FA5}">
                      <a16:colId xmlns:a16="http://schemas.microsoft.com/office/drawing/2014/main" val="3938696313"/>
                    </a:ext>
                  </a:extLst>
                </a:gridCol>
                <a:gridCol w="658368">
                  <a:extLst>
                    <a:ext uri="{9D8B030D-6E8A-4147-A177-3AD203B41FA5}">
                      <a16:colId xmlns:a16="http://schemas.microsoft.com/office/drawing/2014/main" val="2219450870"/>
                    </a:ext>
                  </a:extLst>
                </a:gridCol>
                <a:gridCol w="658368">
                  <a:extLst>
                    <a:ext uri="{9D8B030D-6E8A-4147-A177-3AD203B41FA5}">
                      <a16:colId xmlns:a16="http://schemas.microsoft.com/office/drawing/2014/main" val="1157115379"/>
                    </a:ext>
                  </a:extLst>
                </a:gridCol>
                <a:gridCol w="658368">
                  <a:extLst>
                    <a:ext uri="{9D8B030D-6E8A-4147-A177-3AD203B41FA5}">
                      <a16:colId xmlns:a16="http://schemas.microsoft.com/office/drawing/2014/main" val="1009953244"/>
                    </a:ext>
                  </a:extLst>
                </a:gridCol>
                <a:gridCol w="658368">
                  <a:extLst>
                    <a:ext uri="{9D8B030D-6E8A-4147-A177-3AD203B41FA5}">
                      <a16:colId xmlns:a16="http://schemas.microsoft.com/office/drawing/2014/main" val="908083664"/>
                    </a:ext>
                  </a:extLst>
                </a:gridCol>
                <a:gridCol w="658368">
                  <a:extLst>
                    <a:ext uri="{9D8B030D-6E8A-4147-A177-3AD203B41FA5}">
                      <a16:colId xmlns:a16="http://schemas.microsoft.com/office/drawing/2014/main" val="2811549833"/>
                    </a:ext>
                  </a:extLst>
                </a:gridCol>
                <a:gridCol w="658368">
                  <a:extLst>
                    <a:ext uri="{9D8B030D-6E8A-4147-A177-3AD203B41FA5}">
                      <a16:colId xmlns:a16="http://schemas.microsoft.com/office/drawing/2014/main" val="198585085"/>
                    </a:ext>
                  </a:extLst>
                </a:gridCol>
                <a:gridCol w="658368">
                  <a:extLst>
                    <a:ext uri="{9D8B030D-6E8A-4147-A177-3AD203B41FA5}">
                      <a16:colId xmlns:a16="http://schemas.microsoft.com/office/drawing/2014/main" val="38724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739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16:29:20</a:t>
                      </a:r>
                      <a:r>
                        <a:rPr kumimoji="0" lang="en-US" sz="1000" b="0" i="0" u="none" strike="noStrike" kern="1200" cap="none" spc="0" normalizeH="0" baseline="0" noProof="0">
                          <a:ln>
                            <a:noFill/>
                          </a:ln>
                          <a:solidFill>
                            <a:prstClr val="black"/>
                          </a:solidFill>
                          <a:effectLst/>
                          <a:uLnTx/>
                          <a:uFillTx/>
                          <a:latin typeface="+mn-lt"/>
                          <a:ea typeface="+mn-ea"/>
                          <a:cs typeface="+mn-cs"/>
                        </a:rPr>
                        <a:t>
 Great success,
everyone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107413838_322372722484882_6753512877252328866_n.jpg?_nc_cat=110&amp;_nc_sid=8ae9d6&amp;_nc_oc=AQmvLBn0IamtEpL_2T3vZce-5ireNi6IBLI6qpoUaetM-Bi2iju4KGAdRIu8G5agvmk&amp;_nc_ht=scontent-iad3-1.cdninstagram.com&amp;oh=ea9f670a8f6b6f1c43133c3bae2cba1c&amp;oe=5F336271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088937850"/>
                  </a:ext>
                </a:extLst>
              </a:tr>
            </a:tbl>
          </a:graphicData>
        </a:graphic>
      </p:graphicFrame>
      <p:sp>
        <p:nvSpPr>
          <p:cNvPr id="4" name="Text Placeholder 3">
            <a:extLst>
              <a:ext uri="{FF2B5EF4-FFF2-40B4-BE49-F238E27FC236}">
                <a16:creationId xmlns:a16="http://schemas.microsoft.com/office/drawing/2014/main" id="{7767D7B1-5B11-4E9B-BEF2-4E48BAE8A55C}"/>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025515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D12F-60E5-4D49-8901-A035C0586AB9}"/>
              </a:ext>
            </a:extLst>
          </p:cNvPr>
          <p:cNvSpPr>
            <a:spLocks noGrp="1"/>
          </p:cNvSpPr>
          <p:nvPr>
            <p:ph type="title"/>
          </p:nvPr>
        </p:nvSpPr>
        <p:spPr/>
        <p:txBody>
          <a:bodyPr/>
          <a:lstStyle/>
          <a:p>
            <a:r>
              <a:rPr lang="en-US"/>
              <a:t>Instagram Stories Table  | DHL Global - 2 of 9</a:t>
            </a:r>
          </a:p>
        </p:txBody>
      </p:sp>
      <p:graphicFrame>
        <p:nvGraphicFramePr>
          <p:cNvPr id="5" name="Table Placeholder 4">
            <a:extLst>
              <a:ext uri="{FF2B5EF4-FFF2-40B4-BE49-F238E27FC236}">
                <a16:creationId xmlns:a16="http://schemas.microsoft.com/office/drawing/2014/main" id="{7FE76D1A-C92B-460D-B162-8DDE32862C0A}"/>
              </a:ext>
            </a:extLst>
          </p:cNvPr>
          <p:cNvGraphicFramePr>
            <a:graphicFrameLocks noGrp="1"/>
          </p:cNvGraphicFramePr>
          <p:nvPr>
            <p:ph type="tbl" sz="quarter" idx="13"/>
            <p:extLst>
              <p:ext uri="{D42A27DB-BD31-4B8C-83A1-F6EECF244321}">
                <p14:modId xmlns:p14="http://schemas.microsoft.com/office/powerpoint/2010/main" val="53680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91374678"/>
                    </a:ext>
                  </a:extLst>
                </a:gridCol>
                <a:gridCol w="1316736">
                  <a:extLst>
                    <a:ext uri="{9D8B030D-6E8A-4147-A177-3AD203B41FA5}">
                      <a16:colId xmlns:a16="http://schemas.microsoft.com/office/drawing/2014/main" val="736517064"/>
                    </a:ext>
                  </a:extLst>
                </a:gridCol>
                <a:gridCol w="658368">
                  <a:extLst>
                    <a:ext uri="{9D8B030D-6E8A-4147-A177-3AD203B41FA5}">
                      <a16:colId xmlns:a16="http://schemas.microsoft.com/office/drawing/2014/main" val="2057324905"/>
                    </a:ext>
                  </a:extLst>
                </a:gridCol>
                <a:gridCol w="658368">
                  <a:extLst>
                    <a:ext uri="{9D8B030D-6E8A-4147-A177-3AD203B41FA5}">
                      <a16:colId xmlns:a16="http://schemas.microsoft.com/office/drawing/2014/main" val="787025316"/>
                    </a:ext>
                  </a:extLst>
                </a:gridCol>
                <a:gridCol w="658368">
                  <a:extLst>
                    <a:ext uri="{9D8B030D-6E8A-4147-A177-3AD203B41FA5}">
                      <a16:colId xmlns:a16="http://schemas.microsoft.com/office/drawing/2014/main" val="998550517"/>
                    </a:ext>
                  </a:extLst>
                </a:gridCol>
                <a:gridCol w="658368">
                  <a:extLst>
                    <a:ext uri="{9D8B030D-6E8A-4147-A177-3AD203B41FA5}">
                      <a16:colId xmlns:a16="http://schemas.microsoft.com/office/drawing/2014/main" val="3216637507"/>
                    </a:ext>
                  </a:extLst>
                </a:gridCol>
                <a:gridCol w="658368">
                  <a:extLst>
                    <a:ext uri="{9D8B030D-6E8A-4147-A177-3AD203B41FA5}">
                      <a16:colId xmlns:a16="http://schemas.microsoft.com/office/drawing/2014/main" val="165063075"/>
                    </a:ext>
                  </a:extLst>
                </a:gridCol>
                <a:gridCol w="658368">
                  <a:extLst>
                    <a:ext uri="{9D8B030D-6E8A-4147-A177-3AD203B41FA5}">
                      <a16:colId xmlns:a16="http://schemas.microsoft.com/office/drawing/2014/main" val="2913411340"/>
                    </a:ext>
                  </a:extLst>
                </a:gridCol>
                <a:gridCol w="658368">
                  <a:extLst>
                    <a:ext uri="{9D8B030D-6E8A-4147-A177-3AD203B41FA5}">
                      <a16:colId xmlns:a16="http://schemas.microsoft.com/office/drawing/2014/main" val="2580041452"/>
                    </a:ext>
                  </a:extLst>
                </a:gridCol>
                <a:gridCol w="658368">
                  <a:extLst>
                    <a:ext uri="{9D8B030D-6E8A-4147-A177-3AD203B41FA5}">
                      <a16:colId xmlns:a16="http://schemas.microsoft.com/office/drawing/2014/main" val="4160679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1187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16:27:07</a:t>
                      </a:r>
                      <a:r>
                        <a:rPr kumimoji="0" lang="en-US" sz="1000" b="0" i="0" u="none" strike="noStrike" kern="1200" cap="none" spc="0" normalizeH="0" baseline="0" noProof="0">
                          <a:ln>
                            <a:noFill/>
                          </a:ln>
                          <a:solidFill>
                            <a:prstClr val="black"/>
                          </a:solidFill>
                          <a:effectLst/>
                          <a:uLnTx/>
                          <a:uFillTx/>
                          <a:latin typeface="+mn-lt"/>
                          <a:ea typeface="+mn-ea"/>
                          <a:cs typeface="+mn-cs"/>
                        </a:rPr>
                        <a:t>
 12:45 pm First delivery reached the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108132339_746986292720569_5913361154780840331_n.jpg?_nc_cat=109&amp;_nc_sid=8ae9d6&amp;_nc_oc=AQk4sABpzpuOzCSIxWT4n3d1syH0CZR8pk2PKYeYqQXYOhlfCelbmaptqyIibn0szc0&amp;_nc_ht=scontent-iad3-1.cdninstagram.com&amp;oh=38d5b5003f1c877c44561b99370226a1&amp;oe=5F338198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2378971139"/>
                  </a:ext>
                </a:extLst>
              </a:tr>
            </a:tbl>
          </a:graphicData>
        </a:graphic>
      </p:graphicFrame>
      <p:sp>
        <p:nvSpPr>
          <p:cNvPr id="4" name="Text Placeholder 3">
            <a:extLst>
              <a:ext uri="{FF2B5EF4-FFF2-40B4-BE49-F238E27FC236}">
                <a16:creationId xmlns:a16="http://schemas.microsoft.com/office/drawing/2014/main" id="{C505CE23-C3C1-420A-B7DD-17C5C0096C96}"/>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5300005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D26C-EF06-4AFD-9075-17E2DBF5F702}"/>
              </a:ext>
            </a:extLst>
          </p:cNvPr>
          <p:cNvSpPr>
            <a:spLocks noGrp="1"/>
          </p:cNvSpPr>
          <p:nvPr>
            <p:ph type="title"/>
          </p:nvPr>
        </p:nvSpPr>
        <p:spPr/>
        <p:txBody>
          <a:bodyPr/>
          <a:lstStyle/>
          <a:p>
            <a:r>
              <a:rPr lang="en-US"/>
              <a:t>Instagram Stories Table  | DHL Global - 3 of 9</a:t>
            </a:r>
          </a:p>
        </p:txBody>
      </p:sp>
      <p:graphicFrame>
        <p:nvGraphicFramePr>
          <p:cNvPr id="5" name="Table Placeholder 4">
            <a:extLst>
              <a:ext uri="{FF2B5EF4-FFF2-40B4-BE49-F238E27FC236}">
                <a16:creationId xmlns:a16="http://schemas.microsoft.com/office/drawing/2014/main" id="{E918CC10-BEAE-43A5-817B-3F0F49FA4CD0}"/>
              </a:ext>
            </a:extLst>
          </p:cNvPr>
          <p:cNvGraphicFramePr>
            <a:graphicFrameLocks noGrp="1"/>
          </p:cNvGraphicFramePr>
          <p:nvPr>
            <p:ph type="tbl" sz="quarter" idx="13"/>
            <p:extLst>
              <p:ext uri="{D42A27DB-BD31-4B8C-83A1-F6EECF244321}">
                <p14:modId xmlns:p14="http://schemas.microsoft.com/office/powerpoint/2010/main" val="239613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8396441"/>
                    </a:ext>
                  </a:extLst>
                </a:gridCol>
                <a:gridCol w="1316736">
                  <a:extLst>
                    <a:ext uri="{9D8B030D-6E8A-4147-A177-3AD203B41FA5}">
                      <a16:colId xmlns:a16="http://schemas.microsoft.com/office/drawing/2014/main" val="2588447746"/>
                    </a:ext>
                  </a:extLst>
                </a:gridCol>
                <a:gridCol w="658368">
                  <a:extLst>
                    <a:ext uri="{9D8B030D-6E8A-4147-A177-3AD203B41FA5}">
                      <a16:colId xmlns:a16="http://schemas.microsoft.com/office/drawing/2014/main" val="2280658900"/>
                    </a:ext>
                  </a:extLst>
                </a:gridCol>
                <a:gridCol w="658368">
                  <a:extLst>
                    <a:ext uri="{9D8B030D-6E8A-4147-A177-3AD203B41FA5}">
                      <a16:colId xmlns:a16="http://schemas.microsoft.com/office/drawing/2014/main" val="3765670667"/>
                    </a:ext>
                  </a:extLst>
                </a:gridCol>
                <a:gridCol w="658368">
                  <a:extLst>
                    <a:ext uri="{9D8B030D-6E8A-4147-A177-3AD203B41FA5}">
                      <a16:colId xmlns:a16="http://schemas.microsoft.com/office/drawing/2014/main" val="2467600777"/>
                    </a:ext>
                  </a:extLst>
                </a:gridCol>
                <a:gridCol w="658368">
                  <a:extLst>
                    <a:ext uri="{9D8B030D-6E8A-4147-A177-3AD203B41FA5}">
                      <a16:colId xmlns:a16="http://schemas.microsoft.com/office/drawing/2014/main" val="3571745629"/>
                    </a:ext>
                  </a:extLst>
                </a:gridCol>
                <a:gridCol w="658368">
                  <a:extLst>
                    <a:ext uri="{9D8B030D-6E8A-4147-A177-3AD203B41FA5}">
                      <a16:colId xmlns:a16="http://schemas.microsoft.com/office/drawing/2014/main" val="284260443"/>
                    </a:ext>
                  </a:extLst>
                </a:gridCol>
                <a:gridCol w="658368">
                  <a:extLst>
                    <a:ext uri="{9D8B030D-6E8A-4147-A177-3AD203B41FA5}">
                      <a16:colId xmlns:a16="http://schemas.microsoft.com/office/drawing/2014/main" val="735753942"/>
                    </a:ext>
                  </a:extLst>
                </a:gridCol>
                <a:gridCol w="658368">
                  <a:extLst>
                    <a:ext uri="{9D8B030D-6E8A-4147-A177-3AD203B41FA5}">
                      <a16:colId xmlns:a16="http://schemas.microsoft.com/office/drawing/2014/main" val="1185361244"/>
                    </a:ext>
                  </a:extLst>
                </a:gridCol>
                <a:gridCol w="658368">
                  <a:extLst>
                    <a:ext uri="{9D8B030D-6E8A-4147-A177-3AD203B41FA5}">
                      <a16:colId xmlns:a16="http://schemas.microsoft.com/office/drawing/2014/main" val="564186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30294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16:25:54</a:t>
                      </a:r>
                      <a:r>
                        <a:rPr kumimoji="0" lang="en-US" sz="1000" b="0" i="0" u="none" strike="noStrike" kern="1200" cap="none" spc="0" normalizeH="0" baseline="0" noProof="0">
                          <a:ln>
                            <a:noFill/>
                          </a:ln>
                          <a:solidFill>
                            <a:prstClr val="black"/>
                          </a:solidFill>
                          <a:effectLst/>
                          <a:uLnTx/>
                          <a:uFillTx/>
                          <a:latin typeface="+mn-lt"/>
                          <a:ea typeface="+mn-ea"/>
                          <a:cs typeface="+mn-cs"/>
                        </a:rPr>
                        <a:t>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107348025_162497602059176_8838533328935457361_n.jpg?_nc_cat=109&amp;_nc_sid=8ae9d6&amp;_nc_oc=AQkVEBVEPKhV9t6pUrsSOHOTirWXypnXaKf0G3ynQqcmshZ32eSu4PwLFP_VN6boSZA&amp;_nc_ht=scontent-iad3-1.cdninstagram.com&amp;oh=09871886d308f9677480b6c4f5b70a6a&amp;oe=5F3176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448951167"/>
                  </a:ext>
                </a:extLst>
              </a:tr>
            </a:tbl>
          </a:graphicData>
        </a:graphic>
      </p:graphicFrame>
      <p:sp>
        <p:nvSpPr>
          <p:cNvPr id="4" name="Text Placeholder 3">
            <a:extLst>
              <a:ext uri="{FF2B5EF4-FFF2-40B4-BE49-F238E27FC236}">
                <a16:creationId xmlns:a16="http://schemas.microsoft.com/office/drawing/2014/main" id="{9A83488E-60A5-4AF6-AD02-5931648EBDF9}"/>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91691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5F232-FE00-4D07-BA9B-B2E1027A981E}"/>
              </a:ext>
            </a:extLst>
          </p:cNvPr>
          <p:cNvSpPr>
            <a:spLocks noGrp="1"/>
          </p:cNvSpPr>
          <p:nvPr>
            <p:ph type="title"/>
          </p:nvPr>
        </p:nvSpPr>
        <p:spPr/>
        <p:txBody>
          <a:bodyPr/>
          <a:lstStyle/>
          <a:p>
            <a:r>
              <a:rPr lang="en-US"/>
              <a:t>Instagram Stories Table  | DHL Global - 4 of 9</a:t>
            </a:r>
          </a:p>
        </p:txBody>
      </p:sp>
      <p:graphicFrame>
        <p:nvGraphicFramePr>
          <p:cNvPr id="5" name="Table Placeholder 4">
            <a:extLst>
              <a:ext uri="{FF2B5EF4-FFF2-40B4-BE49-F238E27FC236}">
                <a16:creationId xmlns:a16="http://schemas.microsoft.com/office/drawing/2014/main" id="{1AF03F1E-B8D5-4F30-976D-2E70FABA6D26}"/>
              </a:ext>
            </a:extLst>
          </p:cNvPr>
          <p:cNvGraphicFramePr>
            <a:graphicFrameLocks noGrp="1"/>
          </p:cNvGraphicFramePr>
          <p:nvPr>
            <p:ph type="tbl" sz="quarter" idx="13"/>
            <p:extLst>
              <p:ext uri="{D42A27DB-BD31-4B8C-83A1-F6EECF244321}">
                <p14:modId xmlns:p14="http://schemas.microsoft.com/office/powerpoint/2010/main" val="493070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77785776"/>
                    </a:ext>
                  </a:extLst>
                </a:gridCol>
                <a:gridCol w="1316736">
                  <a:extLst>
                    <a:ext uri="{9D8B030D-6E8A-4147-A177-3AD203B41FA5}">
                      <a16:colId xmlns:a16="http://schemas.microsoft.com/office/drawing/2014/main" val="3690876929"/>
                    </a:ext>
                  </a:extLst>
                </a:gridCol>
                <a:gridCol w="658368">
                  <a:extLst>
                    <a:ext uri="{9D8B030D-6E8A-4147-A177-3AD203B41FA5}">
                      <a16:colId xmlns:a16="http://schemas.microsoft.com/office/drawing/2014/main" val="2291996990"/>
                    </a:ext>
                  </a:extLst>
                </a:gridCol>
                <a:gridCol w="658368">
                  <a:extLst>
                    <a:ext uri="{9D8B030D-6E8A-4147-A177-3AD203B41FA5}">
                      <a16:colId xmlns:a16="http://schemas.microsoft.com/office/drawing/2014/main" val="184633596"/>
                    </a:ext>
                  </a:extLst>
                </a:gridCol>
                <a:gridCol w="658368">
                  <a:extLst>
                    <a:ext uri="{9D8B030D-6E8A-4147-A177-3AD203B41FA5}">
                      <a16:colId xmlns:a16="http://schemas.microsoft.com/office/drawing/2014/main" val="1128614789"/>
                    </a:ext>
                  </a:extLst>
                </a:gridCol>
                <a:gridCol w="658368">
                  <a:extLst>
                    <a:ext uri="{9D8B030D-6E8A-4147-A177-3AD203B41FA5}">
                      <a16:colId xmlns:a16="http://schemas.microsoft.com/office/drawing/2014/main" val="2934946862"/>
                    </a:ext>
                  </a:extLst>
                </a:gridCol>
                <a:gridCol w="658368">
                  <a:extLst>
                    <a:ext uri="{9D8B030D-6E8A-4147-A177-3AD203B41FA5}">
                      <a16:colId xmlns:a16="http://schemas.microsoft.com/office/drawing/2014/main" val="3927103496"/>
                    </a:ext>
                  </a:extLst>
                </a:gridCol>
                <a:gridCol w="658368">
                  <a:extLst>
                    <a:ext uri="{9D8B030D-6E8A-4147-A177-3AD203B41FA5}">
                      <a16:colId xmlns:a16="http://schemas.microsoft.com/office/drawing/2014/main" val="452675852"/>
                    </a:ext>
                  </a:extLst>
                </a:gridCol>
                <a:gridCol w="658368">
                  <a:extLst>
                    <a:ext uri="{9D8B030D-6E8A-4147-A177-3AD203B41FA5}">
                      <a16:colId xmlns:a16="http://schemas.microsoft.com/office/drawing/2014/main" val="1650472841"/>
                    </a:ext>
                  </a:extLst>
                </a:gridCol>
                <a:gridCol w="658368">
                  <a:extLst>
                    <a:ext uri="{9D8B030D-6E8A-4147-A177-3AD203B41FA5}">
                      <a16:colId xmlns:a16="http://schemas.microsoft.com/office/drawing/2014/main" val="151495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43920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16:25:19</a:t>
                      </a:r>
                      <a:r>
                        <a:rPr kumimoji="0" lang="en-US" sz="1000" b="0" i="0" u="none" strike="noStrike" kern="1200" cap="none" spc="0" normalizeH="0" baseline="0" noProof="0">
                          <a:ln>
                            <a:noFill/>
                          </a:ln>
                          <a:solidFill>
                            <a:prstClr val="black"/>
                          </a:solidFill>
                          <a:effectLst/>
                          <a:uLnTx/>
                          <a:uFillTx/>
                          <a:latin typeface="+mn-lt"/>
                          <a:ea typeface="+mn-ea"/>
                          <a:cs typeface="+mn-cs"/>
                        </a:rPr>
                        <a:t>
 11:00 am Now the loading can 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107462040_760861878016384_4503831196381884012_n.jpg?_nc_cat=105&amp;_nc_sid=8ae9d6&amp;_nc_oc=AQkHcBCfBp0rcfzlGCFUHtFnZgV4ep6vj5tbFkqmJaLpytG8bzXcvGXquXFkyhawUcY&amp;_nc_ht=scontent-iad3-1.cdninstagram.com&amp;oh=0e20ea5094843ffbbaa90baddcf5b68f&amp;oe=5F34554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823125199"/>
                  </a:ext>
                </a:extLst>
              </a:tr>
            </a:tbl>
          </a:graphicData>
        </a:graphic>
      </p:graphicFrame>
      <p:sp>
        <p:nvSpPr>
          <p:cNvPr id="4" name="Text Placeholder 3">
            <a:extLst>
              <a:ext uri="{FF2B5EF4-FFF2-40B4-BE49-F238E27FC236}">
                <a16:creationId xmlns:a16="http://schemas.microsoft.com/office/drawing/2014/main" id="{8FECE6B8-66DD-400E-8A87-7B5461D844B6}"/>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876208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98682-A617-4D42-A1FD-A9C575FE690E}"/>
              </a:ext>
            </a:extLst>
          </p:cNvPr>
          <p:cNvSpPr>
            <a:spLocks noGrp="1"/>
          </p:cNvSpPr>
          <p:nvPr>
            <p:ph type="title"/>
          </p:nvPr>
        </p:nvSpPr>
        <p:spPr/>
        <p:txBody>
          <a:bodyPr/>
          <a:lstStyle/>
          <a:p>
            <a:r>
              <a:rPr lang="en-US"/>
              <a:t>Instagram Stories Table  | DHL Global - 5 of 9</a:t>
            </a:r>
          </a:p>
        </p:txBody>
      </p:sp>
      <p:graphicFrame>
        <p:nvGraphicFramePr>
          <p:cNvPr id="5" name="Table Placeholder 4">
            <a:extLst>
              <a:ext uri="{FF2B5EF4-FFF2-40B4-BE49-F238E27FC236}">
                <a16:creationId xmlns:a16="http://schemas.microsoft.com/office/drawing/2014/main" id="{D8F64E03-A293-42F2-9E79-928F94C260DF}"/>
              </a:ext>
            </a:extLst>
          </p:cNvPr>
          <p:cNvGraphicFramePr>
            <a:graphicFrameLocks noGrp="1"/>
          </p:cNvGraphicFramePr>
          <p:nvPr>
            <p:ph type="tbl" sz="quarter" idx="13"/>
            <p:extLst>
              <p:ext uri="{D42A27DB-BD31-4B8C-83A1-F6EECF244321}">
                <p14:modId xmlns:p14="http://schemas.microsoft.com/office/powerpoint/2010/main" val="3564904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60135369"/>
                    </a:ext>
                  </a:extLst>
                </a:gridCol>
                <a:gridCol w="1316736">
                  <a:extLst>
                    <a:ext uri="{9D8B030D-6E8A-4147-A177-3AD203B41FA5}">
                      <a16:colId xmlns:a16="http://schemas.microsoft.com/office/drawing/2014/main" val="3048404220"/>
                    </a:ext>
                  </a:extLst>
                </a:gridCol>
                <a:gridCol w="658368">
                  <a:extLst>
                    <a:ext uri="{9D8B030D-6E8A-4147-A177-3AD203B41FA5}">
                      <a16:colId xmlns:a16="http://schemas.microsoft.com/office/drawing/2014/main" val="1883227297"/>
                    </a:ext>
                  </a:extLst>
                </a:gridCol>
                <a:gridCol w="658368">
                  <a:extLst>
                    <a:ext uri="{9D8B030D-6E8A-4147-A177-3AD203B41FA5}">
                      <a16:colId xmlns:a16="http://schemas.microsoft.com/office/drawing/2014/main" val="207007521"/>
                    </a:ext>
                  </a:extLst>
                </a:gridCol>
                <a:gridCol w="658368">
                  <a:extLst>
                    <a:ext uri="{9D8B030D-6E8A-4147-A177-3AD203B41FA5}">
                      <a16:colId xmlns:a16="http://schemas.microsoft.com/office/drawing/2014/main" val="1101767376"/>
                    </a:ext>
                  </a:extLst>
                </a:gridCol>
                <a:gridCol w="658368">
                  <a:extLst>
                    <a:ext uri="{9D8B030D-6E8A-4147-A177-3AD203B41FA5}">
                      <a16:colId xmlns:a16="http://schemas.microsoft.com/office/drawing/2014/main" val="1024234930"/>
                    </a:ext>
                  </a:extLst>
                </a:gridCol>
                <a:gridCol w="658368">
                  <a:extLst>
                    <a:ext uri="{9D8B030D-6E8A-4147-A177-3AD203B41FA5}">
                      <a16:colId xmlns:a16="http://schemas.microsoft.com/office/drawing/2014/main" val="1313457562"/>
                    </a:ext>
                  </a:extLst>
                </a:gridCol>
                <a:gridCol w="658368">
                  <a:extLst>
                    <a:ext uri="{9D8B030D-6E8A-4147-A177-3AD203B41FA5}">
                      <a16:colId xmlns:a16="http://schemas.microsoft.com/office/drawing/2014/main" val="1929130734"/>
                    </a:ext>
                  </a:extLst>
                </a:gridCol>
                <a:gridCol w="658368">
                  <a:extLst>
                    <a:ext uri="{9D8B030D-6E8A-4147-A177-3AD203B41FA5}">
                      <a16:colId xmlns:a16="http://schemas.microsoft.com/office/drawing/2014/main" val="4225294957"/>
                    </a:ext>
                  </a:extLst>
                </a:gridCol>
                <a:gridCol w="658368">
                  <a:extLst>
                    <a:ext uri="{9D8B030D-6E8A-4147-A177-3AD203B41FA5}">
                      <a16:colId xmlns:a16="http://schemas.microsoft.com/office/drawing/2014/main" val="343183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4169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16:23:32</a:t>
                      </a:r>
                      <a:r>
                        <a:rPr kumimoji="0" lang="en-US" sz="1000" b="0" i="0" u="none" strike="noStrike" kern="1200" cap="none" spc="0" normalizeH="0" baseline="0" noProof="0">
                          <a:ln>
                            <a:noFill/>
                          </a:ln>
                          <a:solidFill>
                            <a:prstClr val="black"/>
                          </a:solidFill>
                          <a:effectLst/>
                          <a:uLnTx/>
                          <a:uFillTx/>
                          <a:latin typeface="+mn-lt"/>
                          <a:ea typeface="+mn-ea"/>
                          <a:cs typeface="+mn-cs"/>
                        </a:rPr>
                        <a:t>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108205747_375491113432513_862611346486581231_n.jpg?_nc_cat=105&amp;_nc_sid=8ae9d6&amp;_nc_oc=AQkdSnHbMVHxwestfHHhGcm5YRD8lYMZQNhn-2I4PIewB38qZfrTR2x_Ly8ijuq_Zw0&amp;_nc_ht=scontent-iad3-1.cdninstagram.com&amp;oh=e7a6c25f5d1b98b1e5292a33f13f324f&amp;oe=5F3481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3897790623"/>
                  </a:ext>
                </a:extLst>
              </a:tr>
            </a:tbl>
          </a:graphicData>
        </a:graphic>
      </p:graphicFrame>
      <p:sp>
        <p:nvSpPr>
          <p:cNvPr id="4" name="Text Placeholder 3">
            <a:extLst>
              <a:ext uri="{FF2B5EF4-FFF2-40B4-BE49-F238E27FC236}">
                <a16:creationId xmlns:a16="http://schemas.microsoft.com/office/drawing/2014/main" id="{B24B1B40-6E8A-4F0F-B86B-760779BBFBC6}"/>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905896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4610-FCD1-4937-A5C7-AD1783B85DEA}"/>
              </a:ext>
            </a:extLst>
          </p:cNvPr>
          <p:cNvSpPr>
            <a:spLocks noGrp="1"/>
          </p:cNvSpPr>
          <p:nvPr>
            <p:ph type="title"/>
          </p:nvPr>
        </p:nvSpPr>
        <p:spPr/>
        <p:txBody>
          <a:bodyPr/>
          <a:lstStyle/>
          <a:p>
            <a:r>
              <a:rPr lang="en-US"/>
              <a:t>Instagram Stories Table  | DHL Global - 6 of 9</a:t>
            </a:r>
          </a:p>
        </p:txBody>
      </p:sp>
      <p:graphicFrame>
        <p:nvGraphicFramePr>
          <p:cNvPr id="5" name="Table Placeholder 4">
            <a:extLst>
              <a:ext uri="{FF2B5EF4-FFF2-40B4-BE49-F238E27FC236}">
                <a16:creationId xmlns:a16="http://schemas.microsoft.com/office/drawing/2014/main" id="{A195BD1F-6455-4301-93C8-19629028BDD5}"/>
              </a:ext>
            </a:extLst>
          </p:cNvPr>
          <p:cNvGraphicFramePr>
            <a:graphicFrameLocks noGrp="1"/>
          </p:cNvGraphicFramePr>
          <p:nvPr>
            <p:ph type="tbl" sz="quarter" idx="13"/>
            <p:extLst>
              <p:ext uri="{D42A27DB-BD31-4B8C-83A1-F6EECF244321}">
                <p14:modId xmlns:p14="http://schemas.microsoft.com/office/powerpoint/2010/main" val="101497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6917597"/>
                    </a:ext>
                  </a:extLst>
                </a:gridCol>
                <a:gridCol w="1316736">
                  <a:extLst>
                    <a:ext uri="{9D8B030D-6E8A-4147-A177-3AD203B41FA5}">
                      <a16:colId xmlns:a16="http://schemas.microsoft.com/office/drawing/2014/main" val="1536816435"/>
                    </a:ext>
                  </a:extLst>
                </a:gridCol>
                <a:gridCol w="658368">
                  <a:extLst>
                    <a:ext uri="{9D8B030D-6E8A-4147-A177-3AD203B41FA5}">
                      <a16:colId xmlns:a16="http://schemas.microsoft.com/office/drawing/2014/main" val="3310517930"/>
                    </a:ext>
                  </a:extLst>
                </a:gridCol>
                <a:gridCol w="658368">
                  <a:extLst>
                    <a:ext uri="{9D8B030D-6E8A-4147-A177-3AD203B41FA5}">
                      <a16:colId xmlns:a16="http://schemas.microsoft.com/office/drawing/2014/main" val="2024675876"/>
                    </a:ext>
                  </a:extLst>
                </a:gridCol>
                <a:gridCol w="658368">
                  <a:extLst>
                    <a:ext uri="{9D8B030D-6E8A-4147-A177-3AD203B41FA5}">
                      <a16:colId xmlns:a16="http://schemas.microsoft.com/office/drawing/2014/main" val="3201731408"/>
                    </a:ext>
                  </a:extLst>
                </a:gridCol>
                <a:gridCol w="658368">
                  <a:extLst>
                    <a:ext uri="{9D8B030D-6E8A-4147-A177-3AD203B41FA5}">
                      <a16:colId xmlns:a16="http://schemas.microsoft.com/office/drawing/2014/main" val="1928419759"/>
                    </a:ext>
                  </a:extLst>
                </a:gridCol>
                <a:gridCol w="658368">
                  <a:extLst>
                    <a:ext uri="{9D8B030D-6E8A-4147-A177-3AD203B41FA5}">
                      <a16:colId xmlns:a16="http://schemas.microsoft.com/office/drawing/2014/main" val="3484506847"/>
                    </a:ext>
                  </a:extLst>
                </a:gridCol>
                <a:gridCol w="658368">
                  <a:extLst>
                    <a:ext uri="{9D8B030D-6E8A-4147-A177-3AD203B41FA5}">
                      <a16:colId xmlns:a16="http://schemas.microsoft.com/office/drawing/2014/main" val="1474183184"/>
                    </a:ext>
                  </a:extLst>
                </a:gridCol>
                <a:gridCol w="658368">
                  <a:extLst>
                    <a:ext uri="{9D8B030D-6E8A-4147-A177-3AD203B41FA5}">
                      <a16:colId xmlns:a16="http://schemas.microsoft.com/office/drawing/2014/main" val="1867323504"/>
                    </a:ext>
                  </a:extLst>
                </a:gridCol>
                <a:gridCol w="658368">
                  <a:extLst>
                    <a:ext uri="{9D8B030D-6E8A-4147-A177-3AD203B41FA5}">
                      <a16:colId xmlns:a16="http://schemas.microsoft.com/office/drawing/2014/main" val="2915148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9054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16:22:32</a:t>
                      </a:r>
                      <a:r>
                        <a:rPr kumimoji="0" lang="en-US" sz="1000" b="0" i="0" u="none" strike="noStrike" kern="1200" cap="none" spc="0" normalizeH="0" baseline="0" noProof="0">
                          <a:ln>
                            <a:noFill/>
                          </a:ln>
                          <a:solidFill>
                            <a:prstClr val="black"/>
                          </a:solidFill>
                          <a:effectLst/>
                          <a:uLnTx/>
                          <a:uFillTx/>
                          <a:latin typeface="+mn-lt"/>
                          <a:ea typeface="+mn-ea"/>
                          <a:cs typeface="+mn-cs"/>
                        </a:rPr>
                        <a:t>
 10:00 am Sorting the care packs by postal code for the delivery vans.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107437636_106411717745106_1014595999722556005_n.jpg?_nc_cat=105&amp;_nc_sid=8ae9d6&amp;_nc_oc=AQlICd7gdg-xKusRUSPP6qaneXCO-oyc4ZXtmPI2VaCD36bEDvNqhdxb2UzFRVZ1vr0&amp;_nc_ht=scontent-iad3-1.cdninstagram.com&amp;oh=aded889195b965164ace833d06dca029&amp;oe=5F330280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270011632"/>
                  </a:ext>
                </a:extLst>
              </a:tr>
            </a:tbl>
          </a:graphicData>
        </a:graphic>
      </p:graphicFrame>
      <p:sp>
        <p:nvSpPr>
          <p:cNvPr id="4" name="Text Placeholder 3">
            <a:extLst>
              <a:ext uri="{FF2B5EF4-FFF2-40B4-BE49-F238E27FC236}">
                <a16:creationId xmlns:a16="http://schemas.microsoft.com/office/drawing/2014/main" id="{30EF94F8-BBAA-4EB3-B11E-F9F9D24DFE72}"/>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932148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23977-CDDE-474A-AB70-1FF9109F811B}"/>
              </a:ext>
            </a:extLst>
          </p:cNvPr>
          <p:cNvSpPr>
            <a:spLocks noGrp="1"/>
          </p:cNvSpPr>
          <p:nvPr>
            <p:ph type="title"/>
          </p:nvPr>
        </p:nvSpPr>
        <p:spPr/>
        <p:txBody>
          <a:bodyPr/>
          <a:lstStyle/>
          <a:p>
            <a:r>
              <a:rPr lang="en-US"/>
              <a:t>Instagram Stories Table  | DHL Global - 7 of 9</a:t>
            </a:r>
          </a:p>
        </p:txBody>
      </p:sp>
      <p:graphicFrame>
        <p:nvGraphicFramePr>
          <p:cNvPr id="5" name="Table Placeholder 4">
            <a:extLst>
              <a:ext uri="{FF2B5EF4-FFF2-40B4-BE49-F238E27FC236}">
                <a16:creationId xmlns:a16="http://schemas.microsoft.com/office/drawing/2014/main" id="{C8F96B47-D7BC-4CEA-9AAA-5E4D2B9C47DB}"/>
              </a:ext>
            </a:extLst>
          </p:cNvPr>
          <p:cNvGraphicFramePr>
            <a:graphicFrameLocks noGrp="1"/>
          </p:cNvGraphicFramePr>
          <p:nvPr>
            <p:ph type="tbl" sz="quarter" idx="13"/>
            <p:extLst>
              <p:ext uri="{D42A27DB-BD31-4B8C-83A1-F6EECF244321}">
                <p14:modId xmlns:p14="http://schemas.microsoft.com/office/powerpoint/2010/main" val="180189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0012229"/>
                    </a:ext>
                  </a:extLst>
                </a:gridCol>
                <a:gridCol w="1316736">
                  <a:extLst>
                    <a:ext uri="{9D8B030D-6E8A-4147-A177-3AD203B41FA5}">
                      <a16:colId xmlns:a16="http://schemas.microsoft.com/office/drawing/2014/main" val="4025776432"/>
                    </a:ext>
                  </a:extLst>
                </a:gridCol>
                <a:gridCol w="658368">
                  <a:extLst>
                    <a:ext uri="{9D8B030D-6E8A-4147-A177-3AD203B41FA5}">
                      <a16:colId xmlns:a16="http://schemas.microsoft.com/office/drawing/2014/main" val="3723144158"/>
                    </a:ext>
                  </a:extLst>
                </a:gridCol>
                <a:gridCol w="658368">
                  <a:extLst>
                    <a:ext uri="{9D8B030D-6E8A-4147-A177-3AD203B41FA5}">
                      <a16:colId xmlns:a16="http://schemas.microsoft.com/office/drawing/2014/main" val="815732677"/>
                    </a:ext>
                  </a:extLst>
                </a:gridCol>
                <a:gridCol w="658368">
                  <a:extLst>
                    <a:ext uri="{9D8B030D-6E8A-4147-A177-3AD203B41FA5}">
                      <a16:colId xmlns:a16="http://schemas.microsoft.com/office/drawing/2014/main" val="4245487819"/>
                    </a:ext>
                  </a:extLst>
                </a:gridCol>
                <a:gridCol w="658368">
                  <a:extLst>
                    <a:ext uri="{9D8B030D-6E8A-4147-A177-3AD203B41FA5}">
                      <a16:colId xmlns:a16="http://schemas.microsoft.com/office/drawing/2014/main" val="2689933697"/>
                    </a:ext>
                  </a:extLst>
                </a:gridCol>
                <a:gridCol w="658368">
                  <a:extLst>
                    <a:ext uri="{9D8B030D-6E8A-4147-A177-3AD203B41FA5}">
                      <a16:colId xmlns:a16="http://schemas.microsoft.com/office/drawing/2014/main" val="3803424143"/>
                    </a:ext>
                  </a:extLst>
                </a:gridCol>
                <a:gridCol w="658368">
                  <a:extLst>
                    <a:ext uri="{9D8B030D-6E8A-4147-A177-3AD203B41FA5}">
                      <a16:colId xmlns:a16="http://schemas.microsoft.com/office/drawing/2014/main" val="1139133820"/>
                    </a:ext>
                  </a:extLst>
                </a:gridCol>
                <a:gridCol w="658368">
                  <a:extLst>
                    <a:ext uri="{9D8B030D-6E8A-4147-A177-3AD203B41FA5}">
                      <a16:colId xmlns:a16="http://schemas.microsoft.com/office/drawing/2014/main" val="921799440"/>
                    </a:ext>
                  </a:extLst>
                </a:gridCol>
                <a:gridCol w="658368">
                  <a:extLst>
                    <a:ext uri="{9D8B030D-6E8A-4147-A177-3AD203B41FA5}">
                      <a16:colId xmlns:a16="http://schemas.microsoft.com/office/drawing/2014/main" val="242416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6029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16:20:55</a:t>
                      </a:r>
                      <a:r>
                        <a:rPr kumimoji="0" lang="en-US" sz="1000" b="0" i="0" u="none" strike="noStrike" kern="1200" cap="none" spc="0" normalizeH="0" baseline="0" noProof="0">
                          <a:ln>
                            <a:noFill/>
                          </a:ln>
                          <a:solidFill>
                            <a:prstClr val="black"/>
                          </a:solidFill>
                          <a:effectLst/>
                          <a:uLnTx/>
                          <a:uFillTx/>
                          <a:latin typeface="+mn-lt"/>
                          <a:ea typeface="+mn-ea"/>
                          <a:cs typeface="+mn-cs"/>
                        </a:rPr>
                        <a:t>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106384928_4004968006243204_7344472208153876491_n.jpg?_nc_cat=108&amp;_nc_sid=8ae9d6&amp;_nc_oc=AQmhPYIbcG5GQrjpZ8LRiNbAX9VM2Sml6Odv7hx_AZUXQ-62djuUlTlBAoVCZkx68R8&amp;_nc_ht=scontent-iad3-1.cdninstagram.com&amp;oh=d1b51ef75cea82bec3a6dc1bce561e97&amp;oe=5F319A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678656748"/>
                  </a:ext>
                </a:extLst>
              </a:tr>
            </a:tbl>
          </a:graphicData>
        </a:graphic>
      </p:graphicFrame>
      <p:sp>
        <p:nvSpPr>
          <p:cNvPr id="4" name="Text Placeholder 3">
            <a:extLst>
              <a:ext uri="{FF2B5EF4-FFF2-40B4-BE49-F238E27FC236}">
                <a16:creationId xmlns:a16="http://schemas.microsoft.com/office/drawing/2014/main" id="{CF4DA34D-1EE3-4FC6-8ED1-9A6F989E8476}"/>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015711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61730-94AD-4923-AEA0-5B4B1BBDC0FC}"/>
              </a:ext>
            </a:extLst>
          </p:cNvPr>
          <p:cNvSpPr>
            <a:spLocks noGrp="1"/>
          </p:cNvSpPr>
          <p:nvPr>
            <p:ph type="title"/>
          </p:nvPr>
        </p:nvSpPr>
        <p:spPr/>
        <p:txBody>
          <a:bodyPr/>
          <a:lstStyle/>
          <a:p>
            <a:r>
              <a:rPr lang="en-US"/>
              <a:t>Instagram Stories Table  | DHL Global - 8 of 9</a:t>
            </a:r>
          </a:p>
        </p:txBody>
      </p:sp>
      <p:graphicFrame>
        <p:nvGraphicFramePr>
          <p:cNvPr id="5" name="Table Placeholder 4">
            <a:extLst>
              <a:ext uri="{FF2B5EF4-FFF2-40B4-BE49-F238E27FC236}">
                <a16:creationId xmlns:a16="http://schemas.microsoft.com/office/drawing/2014/main" id="{5850D4B5-0716-421F-8DF5-E186074ACD93}"/>
              </a:ext>
            </a:extLst>
          </p:cNvPr>
          <p:cNvGraphicFramePr>
            <a:graphicFrameLocks noGrp="1"/>
          </p:cNvGraphicFramePr>
          <p:nvPr>
            <p:ph type="tbl" sz="quarter" idx="13"/>
            <p:extLst>
              <p:ext uri="{D42A27DB-BD31-4B8C-83A1-F6EECF244321}">
                <p14:modId xmlns:p14="http://schemas.microsoft.com/office/powerpoint/2010/main" val="1216386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78993344"/>
                    </a:ext>
                  </a:extLst>
                </a:gridCol>
                <a:gridCol w="1316736">
                  <a:extLst>
                    <a:ext uri="{9D8B030D-6E8A-4147-A177-3AD203B41FA5}">
                      <a16:colId xmlns:a16="http://schemas.microsoft.com/office/drawing/2014/main" val="1376091249"/>
                    </a:ext>
                  </a:extLst>
                </a:gridCol>
                <a:gridCol w="658368">
                  <a:extLst>
                    <a:ext uri="{9D8B030D-6E8A-4147-A177-3AD203B41FA5}">
                      <a16:colId xmlns:a16="http://schemas.microsoft.com/office/drawing/2014/main" val="4038330878"/>
                    </a:ext>
                  </a:extLst>
                </a:gridCol>
                <a:gridCol w="658368">
                  <a:extLst>
                    <a:ext uri="{9D8B030D-6E8A-4147-A177-3AD203B41FA5}">
                      <a16:colId xmlns:a16="http://schemas.microsoft.com/office/drawing/2014/main" val="3306044399"/>
                    </a:ext>
                  </a:extLst>
                </a:gridCol>
                <a:gridCol w="658368">
                  <a:extLst>
                    <a:ext uri="{9D8B030D-6E8A-4147-A177-3AD203B41FA5}">
                      <a16:colId xmlns:a16="http://schemas.microsoft.com/office/drawing/2014/main" val="3385169657"/>
                    </a:ext>
                  </a:extLst>
                </a:gridCol>
                <a:gridCol w="658368">
                  <a:extLst>
                    <a:ext uri="{9D8B030D-6E8A-4147-A177-3AD203B41FA5}">
                      <a16:colId xmlns:a16="http://schemas.microsoft.com/office/drawing/2014/main" val="788964997"/>
                    </a:ext>
                  </a:extLst>
                </a:gridCol>
                <a:gridCol w="658368">
                  <a:extLst>
                    <a:ext uri="{9D8B030D-6E8A-4147-A177-3AD203B41FA5}">
                      <a16:colId xmlns:a16="http://schemas.microsoft.com/office/drawing/2014/main" val="3345430864"/>
                    </a:ext>
                  </a:extLst>
                </a:gridCol>
                <a:gridCol w="658368">
                  <a:extLst>
                    <a:ext uri="{9D8B030D-6E8A-4147-A177-3AD203B41FA5}">
                      <a16:colId xmlns:a16="http://schemas.microsoft.com/office/drawing/2014/main" val="3298849369"/>
                    </a:ext>
                  </a:extLst>
                </a:gridCol>
                <a:gridCol w="658368">
                  <a:extLst>
                    <a:ext uri="{9D8B030D-6E8A-4147-A177-3AD203B41FA5}">
                      <a16:colId xmlns:a16="http://schemas.microsoft.com/office/drawing/2014/main" val="1624012368"/>
                    </a:ext>
                  </a:extLst>
                </a:gridCol>
                <a:gridCol w="658368">
                  <a:extLst>
                    <a:ext uri="{9D8B030D-6E8A-4147-A177-3AD203B41FA5}">
                      <a16:colId xmlns:a16="http://schemas.microsoft.com/office/drawing/2014/main" val="1108796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0817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16:20:03</a:t>
                      </a:r>
                      <a:r>
                        <a:rPr kumimoji="0" lang="en-US" sz="1000" b="0" i="0" u="none" strike="noStrike" kern="1200" cap="none" spc="0" normalizeH="0" baseline="0" noProof="0">
                          <a:ln>
                            <a:noFill/>
                          </a:ln>
                          <a:solidFill>
                            <a:prstClr val="black"/>
                          </a:solidFill>
                          <a:effectLst/>
                          <a:uLnTx/>
                          <a:uFillTx/>
                          <a:latin typeface="+mn-lt"/>
                          <a:ea typeface="+mn-ea"/>
                          <a:cs typeface="+mn-cs"/>
                        </a:rPr>
                        <a:t>
 06:00 am Care packs need to be prepared for assembling and distributing.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107524681_585459122156844_6524558056901407889_n.jpg?_nc_cat=101&amp;_nc_sid=8ae9d6&amp;_nc_oc=AQlxJUmd3eP3ZV_quZsJe77XHIU6TQeilpcUzQoDV_Qn1v-dwRHLegRxo5388czxXb8&amp;_nc_ht=scontent-iad3-1.cdninstagram.com&amp;oh=e2320261e11014fa2cfa205d74b152a9&amp;oe=5F3511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1977169652"/>
                  </a:ext>
                </a:extLst>
              </a:tr>
            </a:tbl>
          </a:graphicData>
        </a:graphic>
      </p:graphicFrame>
      <p:sp>
        <p:nvSpPr>
          <p:cNvPr id="4" name="Text Placeholder 3">
            <a:extLst>
              <a:ext uri="{FF2B5EF4-FFF2-40B4-BE49-F238E27FC236}">
                <a16:creationId xmlns:a16="http://schemas.microsoft.com/office/drawing/2014/main" id="{456A08BB-56C5-4C6C-82D5-E44F408F648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2803099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B66E-9984-48DD-BBE7-A4BA8FD94607}"/>
              </a:ext>
            </a:extLst>
          </p:cNvPr>
          <p:cNvSpPr>
            <a:spLocks noGrp="1"/>
          </p:cNvSpPr>
          <p:nvPr>
            <p:ph type="title"/>
          </p:nvPr>
        </p:nvSpPr>
        <p:spPr/>
        <p:txBody>
          <a:bodyPr/>
          <a:lstStyle/>
          <a:p>
            <a:r>
              <a:rPr lang="en-US"/>
              <a:t>Instagram Stories Table  | DHL Global - 9 of 9</a:t>
            </a:r>
          </a:p>
        </p:txBody>
      </p:sp>
      <p:graphicFrame>
        <p:nvGraphicFramePr>
          <p:cNvPr id="5" name="Table Placeholder 4">
            <a:extLst>
              <a:ext uri="{FF2B5EF4-FFF2-40B4-BE49-F238E27FC236}">
                <a16:creationId xmlns:a16="http://schemas.microsoft.com/office/drawing/2014/main" id="{F9983586-B479-4AE9-8C3E-E4C21F4CE80E}"/>
              </a:ext>
            </a:extLst>
          </p:cNvPr>
          <p:cNvGraphicFramePr>
            <a:graphicFrameLocks noGrp="1"/>
          </p:cNvGraphicFramePr>
          <p:nvPr>
            <p:ph type="tbl" sz="quarter" idx="13"/>
            <p:extLst>
              <p:ext uri="{D42A27DB-BD31-4B8C-83A1-F6EECF244321}">
                <p14:modId xmlns:p14="http://schemas.microsoft.com/office/powerpoint/2010/main" val="63784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7203528"/>
                    </a:ext>
                  </a:extLst>
                </a:gridCol>
                <a:gridCol w="1316736">
                  <a:extLst>
                    <a:ext uri="{9D8B030D-6E8A-4147-A177-3AD203B41FA5}">
                      <a16:colId xmlns:a16="http://schemas.microsoft.com/office/drawing/2014/main" val="1642295042"/>
                    </a:ext>
                  </a:extLst>
                </a:gridCol>
                <a:gridCol w="658368">
                  <a:extLst>
                    <a:ext uri="{9D8B030D-6E8A-4147-A177-3AD203B41FA5}">
                      <a16:colId xmlns:a16="http://schemas.microsoft.com/office/drawing/2014/main" val="326148372"/>
                    </a:ext>
                  </a:extLst>
                </a:gridCol>
                <a:gridCol w="658368">
                  <a:extLst>
                    <a:ext uri="{9D8B030D-6E8A-4147-A177-3AD203B41FA5}">
                      <a16:colId xmlns:a16="http://schemas.microsoft.com/office/drawing/2014/main" val="976977349"/>
                    </a:ext>
                  </a:extLst>
                </a:gridCol>
                <a:gridCol w="658368">
                  <a:extLst>
                    <a:ext uri="{9D8B030D-6E8A-4147-A177-3AD203B41FA5}">
                      <a16:colId xmlns:a16="http://schemas.microsoft.com/office/drawing/2014/main" val="1030486855"/>
                    </a:ext>
                  </a:extLst>
                </a:gridCol>
                <a:gridCol w="658368">
                  <a:extLst>
                    <a:ext uri="{9D8B030D-6E8A-4147-A177-3AD203B41FA5}">
                      <a16:colId xmlns:a16="http://schemas.microsoft.com/office/drawing/2014/main" val="3635253014"/>
                    </a:ext>
                  </a:extLst>
                </a:gridCol>
                <a:gridCol w="658368">
                  <a:extLst>
                    <a:ext uri="{9D8B030D-6E8A-4147-A177-3AD203B41FA5}">
                      <a16:colId xmlns:a16="http://schemas.microsoft.com/office/drawing/2014/main" val="1891808230"/>
                    </a:ext>
                  </a:extLst>
                </a:gridCol>
                <a:gridCol w="658368">
                  <a:extLst>
                    <a:ext uri="{9D8B030D-6E8A-4147-A177-3AD203B41FA5}">
                      <a16:colId xmlns:a16="http://schemas.microsoft.com/office/drawing/2014/main" val="59127935"/>
                    </a:ext>
                  </a:extLst>
                </a:gridCol>
                <a:gridCol w="658368">
                  <a:extLst>
                    <a:ext uri="{9D8B030D-6E8A-4147-A177-3AD203B41FA5}">
                      <a16:colId xmlns:a16="http://schemas.microsoft.com/office/drawing/2014/main" val="3014059375"/>
                    </a:ext>
                  </a:extLst>
                </a:gridCol>
                <a:gridCol w="658368">
                  <a:extLst>
                    <a:ext uri="{9D8B030D-6E8A-4147-A177-3AD203B41FA5}">
                      <a16:colId xmlns:a16="http://schemas.microsoft.com/office/drawing/2014/main" val="2438075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366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dhl_global - 2020-07-13 16:18:10</a:t>
                      </a:r>
                      <a:r>
                        <a:rPr kumimoji="0" lang="en-US" sz="1000" b="0" i="0" u="none" strike="noStrike" kern="1200" cap="none" spc="0" normalizeH="0" baseline="0" noProof="0">
                          <a:ln>
                            <a:noFill/>
                          </a:ln>
                          <a:solidFill>
                            <a:prstClr val="black"/>
                          </a:solidFill>
                          <a:effectLst/>
                          <a:uLnTx/>
                          <a:uFillTx/>
                          <a:latin typeface="+mn-lt"/>
                          <a:ea typeface="+mn-ea"/>
                          <a:cs typeface="+mn-cs"/>
                        </a:rPr>
                        <a:t>
 DHL &amp; Singapore Red Cross teamed up to support elderly people and families in need.
 Follow them through the day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109121565_302001970996286_8506842092142374246_n.jpg?_nc_cat=107&amp;_nc_sid=8ae9d6&amp;_nc_oc=AQmz1VuvR_LVGcwFOttN9OLsGBpQxyWq3f4jejpmysd907hfnJ7QUSIROmrNQvoKLuE&amp;_nc_ht=scontent-iad3-1.cdninstagram.com&amp;oh=d41b8b13a6ac97c5327221316ed659e1&amp;oe=5F33C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07/14/2020 16:02:44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209477571"/>
                  </a:ext>
                </a:extLst>
              </a:tr>
            </a:tbl>
          </a:graphicData>
        </a:graphic>
      </p:graphicFrame>
      <p:sp>
        <p:nvSpPr>
          <p:cNvPr id="4" name="Text Placeholder 3">
            <a:extLst>
              <a:ext uri="{FF2B5EF4-FFF2-40B4-BE49-F238E27FC236}">
                <a16:creationId xmlns:a16="http://schemas.microsoft.com/office/drawing/2014/main" id="{3C25FAE3-3402-4700-8485-A721277DEDC1}"/>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011208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3194</Words>
  <Application>Microsoft Office PowerPoint</Application>
  <PresentationFormat>On-screen Show (4:3)</PresentationFormat>
  <Paragraphs>1054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DHL Global</vt:lpstr>
      <vt:lpstr>LinkedIn Posts Table (RD) | DHL Global - 1 of 9</vt:lpstr>
      <vt:lpstr>LinkedIn Posts Table (RD) | DHL Global - 2 of 9</vt:lpstr>
      <vt:lpstr>LinkedIn Posts Table (RD) | DHL Global - 3 of 9</vt:lpstr>
      <vt:lpstr>LinkedIn Posts Table (RD) | DHL Global - 4 of 9</vt:lpstr>
      <vt:lpstr>LinkedIn Posts Table (RD) | DHL Global - 5 of 9</vt:lpstr>
      <vt:lpstr>LinkedIn Posts Table (RD) | DHL Global - 6 of 9</vt:lpstr>
      <vt:lpstr>LinkedIn Posts Table (RD) | DHL Global - 7 of 9</vt:lpstr>
      <vt:lpstr>LinkedIn Posts Table (RD) | DHL Global - 8 of 9</vt:lpstr>
      <vt:lpstr>LinkedIn Posts Table (RD) | DHL Global - 9 of 9</vt:lpstr>
      <vt:lpstr>Twitter Own Tweet Table - EG | DHL Global - 1 of 6</vt:lpstr>
      <vt:lpstr>Twitter Own Tweet Table - EG | DHL Global - 2 of 6</vt:lpstr>
      <vt:lpstr>Twitter Own Tweet Table - EG | DHL Global - 3 of 6</vt:lpstr>
      <vt:lpstr>Twitter Own Tweet Table - EG | DHL Global - 4 of 6</vt:lpstr>
      <vt:lpstr>Twitter Own Tweet Table - EG | DHL Global - 5 of 6</vt:lpstr>
      <vt:lpstr>Twitter Own Tweet Table - EG | DHL Global - 6 of 6</vt:lpstr>
      <vt:lpstr>Facebook Own Posts Table (Incl. Video Views) | DHL Global - 1 of 5</vt:lpstr>
      <vt:lpstr>Facebook Own Posts Table (Incl. Video Views) | DHL Global - 2 of 5</vt:lpstr>
      <vt:lpstr>Facebook Own Posts Table (Incl. Video Views) | DHL Global - 3 of 5</vt:lpstr>
      <vt:lpstr>Facebook Own Posts Table (Incl. Video Views) | DHL Global - 4 of 5</vt:lpstr>
      <vt:lpstr>Facebook Own Posts Table (Incl. Video Views) | DHL Global - 5 of 5</vt:lpstr>
      <vt:lpstr>Instagram Instagram mit Video Views | DHL Global - 1 of 5</vt:lpstr>
      <vt:lpstr>Instagram Instagram mit Video Views | DHL Global - 2 of 5</vt:lpstr>
      <vt:lpstr>Instagram Instagram mit Video Views | DHL Global - 3 of 5</vt:lpstr>
      <vt:lpstr>Instagram Instagram mit Video Views | DHL Global - 4 of 5</vt:lpstr>
      <vt:lpstr>Instagram Instagram mit Video Views | DHL Global - 5 of 5</vt:lpstr>
      <vt:lpstr>Instagram Stories Table  | DHL Global - 1 of 9</vt:lpstr>
      <vt:lpstr>Instagram Stories Table  | DHL Global - 2 of 9</vt:lpstr>
      <vt:lpstr>Instagram Stories Table  | DHL Global - 3 of 9</vt:lpstr>
      <vt:lpstr>Instagram Stories Table  | DHL Global - 4 of 9</vt:lpstr>
      <vt:lpstr>Instagram Stories Table  | DHL Global - 5 of 9</vt:lpstr>
      <vt:lpstr>Instagram Stories Table  | DHL Global - 6 of 9</vt:lpstr>
      <vt:lpstr>Instagram Stories Table  | DHL Global - 7 of 9</vt:lpstr>
      <vt:lpstr>Instagram Stories Table  | DHL Global - 8 of 9</vt:lpstr>
      <vt:lpstr>Instagram Stories Table  | DHL Global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DHL Global</dc:title>
  <dc:creator>Frederik Peiniger</dc:creator>
  <cp:lastModifiedBy>Frederik Peiniger</cp:lastModifiedBy>
  <cp:revision>1</cp:revision>
  <dcterms:created xsi:type="dcterms:W3CDTF">2020-07-17T12:13:19Z</dcterms:created>
  <dcterms:modified xsi:type="dcterms:W3CDTF">2020-07-17T12:16:27Z</dcterms:modified>
</cp:coreProperties>
</file>