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1" r:id="rId5"/>
    <p:sldId id="262" r:id="rId6"/>
    <p:sldId id="263" r:id="rId7"/>
    <p:sldId id="264" r:id="rId8"/>
    <p:sldId id="265" r:id="rId9"/>
    <p:sldId id="266" r:id="rId10"/>
    <p:sldId id="267" r:id="rId11"/>
    <p:sldId id="268" r:id="rId12"/>
    <p:sldId id="269" r:id="rId13"/>
    <p:sldId id="270"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61B4E-58E3-4DD9-9615-084DBF2D306F}"/>
              </a:ext>
            </a:extLst>
          </p:cNvPr>
          <p:cNvSpPr>
            <a:spLocks noGrp="1"/>
          </p:cNvSpPr>
          <p:nvPr>
            <p:ph type="ctrTitle"/>
          </p:nvPr>
        </p:nvSpPr>
        <p:spPr/>
        <p:txBody>
          <a:bodyPr/>
          <a:lstStyle/>
          <a:p>
            <a:r>
              <a:rPr lang="en-US"/>
              <a:t>DHL Express Facebook</a:t>
            </a:r>
          </a:p>
        </p:txBody>
      </p:sp>
      <p:sp>
        <p:nvSpPr>
          <p:cNvPr id="3" name="Subtitle 2">
            <a:extLst>
              <a:ext uri="{FF2B5EF4-FFF2-40B4-BE49-F238E27FC236}">
                <a16:creationId xmlns:a16="http://schemas.microsoft.com/office/drawing/2014/main" id="{5883BCE6-F965-4C05-8EC4-C2A3B9CA6718}"/>
              </a:ext>
            </a:extLst>
          </p:cNvPr>
          <p:cNvSpPr>
            <a:spLocks noGrp="1"/>
          </p:cNvSpPr>
          <p:nvPr>
            <p:ph type="subTitle" idx="1"/>
          </p:nvPr>
        </p:nvSpPr>
        <p:spPr/>
        <p:txBody>
          <a:bodyPr/>
          <a:lstStyle/>
          <a:p>
            <a:r>
              <a:rPr lang="en-US"/>
              <a:t>Rheindigital</a:t>
            </a:r>
          </a:p>
        </p:txBody>
      </p:sp>
    </p:spTree>
    <p:extLst>
      <p:ext uri="{BB962C8B-B14F-4D97-AF65-F5344CB8AC3E}">
        <p14:creationId xmlns:p14="http://schemas.microsoft.com/office/powerpoint/2010/main" val="2792122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DD993-EE6E-4AD1-B593-F277C04596B9}"/>
              </a:ext>
            </a:extLst>
          </p:cNvPr>
          <p:cNvSpPr>
            <a:spLocks noGrp="1"/>
          </p:cNvSpPr>
          <p:nvPr>
            <p:ph type="title"/>
          </p:nvPr>
        </p:nvSpPr>
        <p:spPr/>
        <p:txBody>
          <a:bodyPr/>
          <a:lstStyle/>
          <a:p>
            <a:r>
              <a:rPr lang="en-US"/>
              <a:t>Facebook FB Development Month by Month | DHL Express - 1 of 2</a:t>
            </a:r>
          </a:p>
        </p:txBody>
      </p:sp>
      <p:graphicFrame>
        <p:nvGraphicFramePr>
          <p:cNvPr id="5" name="Table Placeholder 4">
            <a:extLst>
              <a:ext uri="{FF2B5EF4-FFF2-40B4-BE49-F238E27FC236}">
                <a16:creationId xmlns:a16="http://schemas.microsoft.com/office/drawing/2014/main" id="{7B5BE638-A153-4E61-8D35-07C068E98FDB}"/>
              </a:ext>
            </a:extLst>
          </p:cNvPr>
          <p:cNvGraphicFramePr>
            <a:graphicFrameLocks noGrp="1"/>
          </p:cNvGraphicFramePr>
          <p:nvPr>
            <p:ph type="tbl" sz="quarter" idx="13"/>
            <p:extLst>
              <p:ext uri="{D42A27DB-BD31-4B8C-83A1-F6EECF244321}">
                <p14:modId xmlns:p14="http://schemas.microsoft.com/office/powerpoint/2010/main" val="4094603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94730745"/>
                    </a:ext>
                  </a:extLst>
                </a:gridCol>
                <a:gridCol w="822960">
                  <a:extLst>
                    <a:ext uri="{9D8B030D-6E8A-4147-A177-3AD203B41FA5}">
                      <a16:colId xmlns:a16="http://schemas.microsoft.com/office/drawing/2014/main" val="2409620932"/>
                    </a:ext>
                  </a:extLst>
                </a:gridCol>
                <a:gridCol w="822960">
                  <a:extLst>
                    <a:ext uri="{9D8B030D-6E8A-4147-A177-3AD203B41FA5}">
                      <a16:colId xmlns:a16="http://schemas.microsoft.com/office/drawing/2014/main" val="1520884145"/>
                    </a:ext>
                  </a:extLst>
                </a:gridCol>
                <a:gridCol w="822960">
                  <a:extLst>
                    <a:ext uri="{9D8B030D-6E8A-4147-A177-3AD203B41FA5}">
                      <a16:colId xmlns:a16="http://schemas.microsoft.com/office/drawing/2014/main" val="1416293172"/>
                    </a:ext>
                  </a:extLst>
                </a:gridCol>
                <a:gridCol w="822960">
                  <a:extLst>
                    <a:ext uri="{9D8B030D-6E8A-4147-A177-3AD203B41FA5}">
                      <a16:colId xmlns:a16="http://schemas.microsoft.com/office/drawing/2014/main" val="4232695234"/>
                    </a:ext>
                  </a:extLst>
                </a:gridCol>
                <a:gridCol w="822960">
                  <a:extLst>
                    <a:ext uri="{9D8B030D-6E8A-4147-A177-3AD203B41FA5}">
                      <a16:colId xmlns:a16="http://schemas.microsoft.com/office/drawing/2014/main" val="1255545625"/>
                    </a:ext>
                  </a:extLst>
                </a:gridCol>
                <a:gridCol w="822960">
                  <a:extLst>
                    <a:ext uri="{9D8B030D-6E8A-4147-A177-3AD203B41FA5}">
                      <a16:colId xmlns:a16="http://schemas.microsoft.com/office/drawing/2014/main" val="3571657361"/>
                    </a:ext>
                  </a:extLst>
                </a:gridCol>
                <a:gridCol w="822960">
                  <a:extLst>
                    <a:ext uri="{9D8B030D-6E8A-4147-A177-3AD203B41FA5}">
                      <a16:colId xmlns:a16="http://schemas.microsoft.com/office/drawing/2014/main" val="1776140971"/>
                    </a:ext>
                  </a:extLst>
                </a:gridCol>
                <a:gridCol w="822960">
                  <a:extLst>
                    <a:ext uri="{9D8B030D-6E8A-4147-A177-3AD203B41FA5}">
                      <a16:colId xmlns:a16="http://schemas.microsoft.com/office/drawing/2014/main" val="4097327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 LIK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ENG</a:t>
                      </a:r>
                    </a:p>
                  </a:txBody>
                  <a:tcPr/>
                </a:tc>
                <a:extLst>
                  <a:ext uri="{0D108BD9-81ED-4DB2-BD59-A6C34878D82A}">
                    <a16:rowId xmlns:a16="http://schemas.microsoft.com/office/drawing/2014/main" val="3000827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70293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102502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689198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2092945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474099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extLst>
                  <a:ext uri="{0D108BD9-81ED-4DB2-BD59-A6C34878D82A}">
                    <a16:rowId xmlns:a16="http://schemas.microsoft.com/office/drawing/2014/main" val="2608136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2019 - 12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553502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2019 - 11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910339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2019 - 10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45829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extLst>
                  <a:ext uri="{0D108BD9-81ED-4DB2-BD59-A6C34878D82A}">
                    <a16:rowId xmlns:a16="http://schemas.microsoft.com/office/drawing/2014/main" val="2356972218"/>
                  </a:ext>
                </a:extLst>
              </a:tr>
            </a:tbl>
          </a:graphicData>
        </a:graphic>
      </p:graphicFrame>
      <p:sp>
        <p:nvSpPr>
          <p:cNvPr id="4" name="Text Placeholder 3">
            <a:extLst>
              <a:ext uri="{FF2B5EF4-FFF2-40B4-BE49-F238E27FC236}">
                <a16:creationId xmlns:a16="http://schemas.microsoft.com/office/drawing/2014/main" id="{DBF32AC9-F141-4875-AA07-718123CEAA57}"/>
              </a:ext>
            </a:extLst>
          </p:cNvPr>
          <p:cNvSpPr>
            <a:spLocks noGrp="1"/>
          </p:cNvSpPr>
          <p:nvPr>
            <p:ph type="body" sz="quarter" idx="14"/>
          </p:nvPr>
        </p:nvSpPr>
        <p:spPr/>
        <p:txBody>
          <a:bodyPr/>
          <a:lstStyle/>
          <a:p>
            <a:r>
              <a:rPr lang="en-US"/>
              <a:t>07/01/2019 - 06/30/2020</a:t>
            </a:r>
          </a:p>
        </p:txBody>
      </p:sp>
    </p:spTree>
    <p:extLst>
      <p:ext uri="{BB962C8B-B14F-4D97-AF65-F5344CB8AC3E}">
        <p14:creationId xmlns:p14="http://schemas.microsoft.com/office/powerpoint/2010/main" val="2010503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7F06F-D5B4-4B37-9401-C39E6B8EB831}"/>
              </a:ext>
            </a:extLst>
          </p:cNvPr>
          <p:cNvSpPr>
            <a:spLocks noGrp="1"/>
          </p:cNvSpPr>
          <p:nvPr>
            <p:ph type="title"/>
          </p:nvPr>
        </p:nvSpPr>
        <p:spPr/>
        <p:txBody>
          <a:bodyPr/>
          <a:lstStyle/>
          <a:p>
            <a:r>
              <a:rPr lang="en-US"/>
              <a:t>Facebook FB Development Month by Month | DHL Express - 2 of 2</a:t>
            </a:r>
          </a:p>
        </p:txBody>
      </p:sp>
      <p:graphicFrame>
        <p:nvGraphicFramePr>
          <p:cNvPr id="5" name="Table Placeholder 4">
            <a:extLst>
              <a:ext uri="{FF2B5EF4-FFF2-40B4-BE49-F238E27FC236}">
                <a16:creationId xmlns:a16="http://schemas.microsoft.com/office/drawing/2014/main" id="{644C799A-1DB8-4EC7-9A02-1F49CFA76B07}"/>
              </a:ext>
            </a:extLst>
          </p:cNvPr>
          <p:cNvGraphicFramePr>
            <a:graphicFrameLocks noGrp="1"/>
          </p:cNvGraphicFramePr>
          <p:nvPr>
            <p:ph type="tbl" sz="quarter" idx="13"/>
            <p:extLst>
              <p:ext uri="{D42A27DB-BD31-4B8C-83A1-F6EECF244321}">
                <p14:modId xmlns:p14="http://schemas.microsoft.com/office/powerpoint/2010/main" val="434255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6906297"/>
                    </a:ext>
                  </a:extLst>
                </a:gridCol>
                <a:gridCol w="822960">
                  <a:extLst>
                    <a:ext uri="{9D8B030D-6E8A-4147-A177-3AD203B41FA5}">
                      <a16:colId xmlns:a16="http://schemas.microsoft.com/office/drawing/2014/main" val="2373646611"/>
                    </a:ext>
                  </a:extLst>
                </a:gridCol>
                <a:gridCol w="822960">
                  <a:extLst>
                    <a:ext uri="{9D8B030D-6E8A-4147-A177-3AD203B41FA5}">
                      <a16:colId xmlns:a16="http://schemas.microsoft.com/office/drawing/2014/main" val="2694816021"/>
                    </a:ext>
                  </a:extLst>
                </a:gridCol>
                <a:gridCol w="822960">
                  <a:extLst>
                    <a:ext uri="{9D8B030D-6E8A-4147-A177-3AD203B41FA5}">
                      <a16:colId xmlns:a16="http://schemas.microsoft.com/office/drawing/2014/main" val="1802051578"/>
                    </a:ext>
                  </a:extLst>
                </a:gridCol>
                <a:gridCol w="822960">
                  <a:extLst>
                    <a:ext uri="{9D8B030D-6E8A-4147-A177-3AD203B41FA5}">
                      <a16:colId xmlns:a16="http://schemas.microsoft.com/office/drawing/2014/main" val="1669350440"/>
                    </a:ext>
                  </a:extLst>
                </a:gridCol>
                <a:gridCol w="822960">
                  <a:extLst>
                    <a:ext uri="{9D8B030D-6E8A-4147-A177-3AD203B41FA5}">
                      <a16:colId xmlns:a16="http://schemas.microsoft.com/office/drawing/2014/main" val="3151165835"/>
                    </a:ext>
                  </a:extLst>
                </a:gridCol>
                <a:gridCol w="822960">
                  <a:extLst>
                    <a:ext uri="{9D8B030D-6E8A-4147-A177-3AD203B41FA5}">
                      <a16:colId xmlns:a16="http://schemas.microsoft.com/office/drawing/2014/main" val="2227662328"/>
                    </a:ext>
                  </a:extLst>
                </a:gridCol>
                <a:gridCol w="822960">
                  <a:extLst>
                    <a:ext uri="{9D8B030D-6E8A-4147-A177-3AD203B41FA5}">
                      <a16:colId xmlns:a16="http://schemas.microsoft.com/office/drawing/2014/main" val="2823407505"/>
                    </a:ext>
                  </a:extLst>
                </a:gridCol>
                <a:gridCol w="822960">
                  <a:extLst>
                    <a:ext uri="{9D8B030D-6E8A-4147-A177-3AD203B41FA5}">
                      <a16:colId xmlns:a16="http://schemas.microsoft.com/office/drawing/2014/main" val="3482491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 LIK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ENG</a:t>
                      </a:r>
                    </a:p>
                  </a:txBody>
                  <a:tcPr/>
                </a:tc>
                <a:extLst>
                  <a:ext uri="{0D108BD9-81ED-4DB2-BD59-A6C34878D82A}">
                    <a16:rowId xmlns:a16="http://schemas.microsoft.com/office/drawing/2014/main" val="1893165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3884919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2019 - 07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2893512501"/>
                  </a:ext>
                </a:extLst>
              </a:tr>
            </a:tbl>
          </a:graphicData>
        </a:graphic>
      </p:graphicFrame>
      <p:sp>
        <p:nvSpPr>
          <p:cNvPr id="4" name="Text Placeholder 3">
            <a:extLst>
              <a:ext uri="{FF2B5EF4-FFF2-40B4-BE49-F238E27FC236}">
                <a16:creationId xmlns:a16="http://schemas.microsoft.com/office/drawing/2014/main" id="{5F088839-C14E-4D23-8184-B608CA9D03D1}"/>
              </a:ext>
            </a:extLst>
          </p:cNvPr>
          <p:cNvSpPr>
            <a:spLocks noGrp="1"/>
          </p:cNvSpPr>
          <p:nvPr>
            <p:ph type="body" sz="quarter" idx="14"/>
          </p:nvPr>
        </p:nvSpPr>
        <p:spPr/>
        <p:txBody>
          <a:bodyPr/>
          <a:lstStyle/>
          <a:p>
            <a:r>
              <a:rPr lang="en-US"/>
              <a:t>07/01/2019 - 06/30/2020</a:t>
            </a:r>
          </a:p>
        </p:txBody>
      </p:sp>
    </p:spTree>
    <p:extLst>
      <p:ext uri="{BB962C8B-B14F-4D97-AF65-F5344CB8AC3E}">
        <p14:creationId xmlns:p14="http://schemas.microsoft.com/office/powerpoint/2010/main" val="3830711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8FFE1-DE38-4672-9891-30196A503CA2}"/>
              </a:ext>
            </a:extLst>
          </p:cNvPr>
          <p:cNvSpPr>
            <a:spLocks noGrp="1"/>
          </p:cNvSpPr>
          <p:nvPr>
            <p:ph type="title"/>
          </p:nvPr>
        </p:nvSpPr>
        <p:spPr/>
        <p:txBody>
          <a:bodyPr/>
          <a:lstStyle/>
          <a:p>
            <a:r>
              <a:rPr lang="en-US"/>
              <a:t>Facebook FB Top 10 by Engagement | DHL Express - 1 of 10</a:t>
            </a:r>
          </a:p>
        </p:txBody>
      </p:sp>
      <p:graphicFrame>
        <p:nvGraphicFramePr>
          <p:cNvPr id="5" name="Table Placeholder 4">
            <a:extLst>
              <a:ext uri="{FF2B5EF4-FFF2-40B4-BE49-F238E27FC236}">
                <a16:creationId xmlns:a16="http://schemas.microsoft.com/office/drawing/2014/main" id="{85EF818D-A6F9-4A72-B548-2C32B0995D76}"/>
              </a:ext>
            </a:extLst>
          </p:cNvPr>
          <p:cNvGraphicFramePr>
            <a:graphicFrameLocks noGrp="1"/>
          </p:cNvGraphicFramePr>
          <p:nvPr>
            <p:ph type="tbl" sz="quarter" idx="13"/>
            <p:extLst>
              <p:ext uri="{D42A27DB-BD31-4B8C-83A1-F6EECF244321}">
                <p14:modId xmlns:p14="http://schemas.microsoft.com/office/powerpoint/2010/main" val="2186382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18385118"/>
                    </a:ext>
                  </a:extLst>
                </a:gridCol>
                <a:gridCol w="1069848">
                  <a:extLst>
                    <a:ext uri="{9D8B030D-6E8A-4147-A177-3AD203B41FA5}">
                      <a16:colId xmlns:a16="http://schemas.microsoft.com/office/drawing/2014/main" val="3134319221"/>
                    </a:ext>
                  </a:extLst>
                </a:gridCol>
                <a:gridCol w="822960">
                  <a:extLst>
                    <a:ext uri="{9D8B030D-6E8A-4147-A177-3AD203B41FA5}">
                      <a16:colId xmlns:a16="http://schemas.microsoft.com/office/drawing/2014/main" val="735880460"/>
                    </a:ext>
                  </a:extLst>
                </a:gridCol>
                <a:gridCol w="822960">
                  <a:extLst>
                    <a:ext uri="{9D8B030D-6E8A-4147-A177-3AD203B41FA5}">
                      <a16:colId xmlns:a16="http://schemas.microsoft.com/office/drawing/2014/main" val="1434387298"/>
                    </a:ext>
                  </a:extLst>
                </a:gridCol>
                <a:gridCol w="822960">
                  <a:extLst>
                    <a:ext uri="{9D8B030D-6E8A-4147-A177-3AD203B41FA5}">
                      <a16:colId xmlns:a16="http://schemas.microsoft.com/office/drawing/2014/main" val="895782825"/>
                    </a:ext>
                  </a:extLst>
                </a:gridCol>
                <a:gridCol w="822960">
                  <a:extLst>
                    <a:ext uri="{9D8B030D-6E8A-4147-A177-3AD203B41FA5}">
                      <a16:colId xmlns:a16="http://schemas.microsoft.com/office/drawing/2014/main" val="4111909535"/>
                    </a:ext>
                  </a:extLst>
                </a:gridCol>
                <a:gridCol w="822960">
                  <a:extLst>
                    <a:ext uri="{9D8B030D-6E8A-4147-A177-3AD203B41FA5}">
                      <a16:colId xmlns:a16="http://schemas.microsoft.com/office/drawing/2014/main" val="936278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Engagement-Rate (Organic)</a:t>
                      </a:r>
                    </a:p>
                  </a:txBody>
                  <a:tcPr/>
                </a:tc>
                <a:extLst>
                  <a:ext uri="{0D108BD9-81ED-4DB2-BD59-A6C34878D82A}">
                    <a16:rowId xmlns:a16="http://schemas.microsoft.com/office/drawing/2014/main" val="3286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 - 2020-06-18 11:00:04</a:t>
                      </a:r>
                      <a:r>
                        <a:rPr kumimoji="0" lang="en-US" sz="1000" b="0" i="0" u="none" strike="noStrike" kern="1200" cap="none" spc="0" normalizeH="0" baseline="0" noProof="0">
                          <a:ln>
                            <a:noFill/>
                          </a:ln>
                          <a:solidFill>
                            <a:prstClr val="black"/>
                          </a:solidFill>
                          <a:effectLst/>
                          <a:uLnTx/>
                          <a:uFillTx/>
                          <a:latin typeface="+mn-lt"/>
                          <a:ea typeface="+mn-ea"/>
                          <a:cs typeface="+mn-cs"/>
                        </a:rPr>
                        <a:t>
 It's time again for another quick quiz! This time, can you guess which DHL delivery location is the more easterly? Is it Kinshasa in DR Congo, or Örebro in Sweden? It's a tough one! Let us know what you think!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https://scontent-iad3-1.xx.fbcdn.net/v/t1.0-9/p720x720/104015044_1086909535038146_1822773432469226454_o.jpg?_nc_cat=101&amp;_nc_sid=da1649&amp;_nc_ht=scontent-iad3-1.xx&amp;_nc_tp=6&amp;oh=408b52e050c1d336a1a283d922dbdf6b&amp;oe=5F37008F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27.1 %</a:t>
                      </a:r>
                    </a:p>
                  </a:txBody>
                  <a:tcPr/>
                </a:tc>
                <a:extLst>
                  <a:ext uri="{0D108BD9-81ED-4DB2-BD59-A6C34878D82A}">
                    <a16:rowId xmlns:a16="http://schemas.microsoft.com/office/drawing/2014/main" val="1117274999"/>
                  </a:ext>
                </a:extLst>
              </a:tr>
            </a:tbl>
          </a:graphicData>
        </a:graphic>
      </p:graphicFrame>
      <p:sp>
        <p:nvSpPr>
          <p:cNvPr id="4" name="Text Placeholder 3">
            <a:extLst>
              <a:ext uri="{FF2B5EF4-FFF2-40B4-BE49-F238E27FC236}">
                <a16:creationId xmlns:a16="http://schemas.microsoft.com/office/drawing/2014/main" id="{A5A4FDBE-FB55-4D8C-AB33-D2F0D497EA5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567313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8FED6-EA71-43EB-87DA-56367383EBCC}"/>
              </a:ext>
            </a:extLst>
          </p:cNvPr>
          <p:cNvSpPr>
            <a:spLocks noGrp="1"/>
          </p:cNvSpPr>
          <p:nvPr>
            <p:ph type="title"/>
          </p:nvPr>
        </p:nvSpPr>
        <p:spPr/>
        <p:txBody>
          <a:bodyPr/>
          <a:lstStyle/>
          <a:p>
            <a:r>
              <a:rPr lang="en-US"/>
              <a:t>Facebook FB Top 10 by Engagement | DHL Express - 2 of 10</a:t>
            </a:r>
          </a:p>
        </p:txBody>
      </p:sp>
      <p:graphicFrame>
        <p:nvGraphicFramePr>
          <p:cNvPr id="5" name="Table Placeholder 4">
            <a:extLst>
              <a:ext uri="{FF2B5EF4-FFF2-40B4-BE49-F238E27FC236}">
                <a16:creationId xmlns:a16="http://schemas.microsoft.com/office/drawing/2014/main" id="{B7E3D819-BF8B-4E36-886D-01EBCAAAC326}"/>
              </a:ext>
            </a:extLst>
          </p:cNvPr>
          <p:cNvGraphicFramePr>
            <a:graphicFrameLocks noGrp="1"/>
          </p:cNvGraphicFramePr>
          <p:nvPr>
            <p:ph type="tbl" sz="quarter" idx="13"/>
            <p:extLst>
              <p:ext uri="{D42A27DB-BD31-4B8C-83A1-F6EECF244321}">
                <p14:modId xmlns:p14="http://schemas.microsoft.com/office/powerpoint/2010/main" val="2842192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727026403"/>
                    </a:ext>
                  </a:extLst>
                </a:gridCol>
                <a:gridCol w="1069848">
                  <a:extLst>
                    <a:ext uri="{9D8B030D-6E8A-4147-A177-3AD203B41FA5}">
                      <a16:colId xmlns:a16="http://schemas.microsoft.com/office/drawing/2014/main" val="3193590381"/>
                    </a:ext>
                  </a:extLst>
                </a:gridCol>
                <a:gridCol w="822960">
                  <a:extLst>
                    <a:ext uri="{9D8B030D-6E8A-4147-A177-3AD203B41FA5}">
                      <a16:colId xmlns:a16="http://schemas.microsoft.com/office/drawing/2014/main" val="3615557387"/>
                    </a:ext>
                  </a:extLst>
                </a:gridCol>
                <a:gridCol w="822960">
                  <a:extLst>
                    <a:ext uri="{9D8B030D-6E8A-4147-A177-3AD203B41FA5}">
                      <a16:colId xmlns:a16="http://schemas.microsoft.com/office/drawing/2014/main" val="3484909611"/>
                    </a:ext>
                  </a:extLst>
                </a:gridCol>
                <a:gridCol w="822960">
                  <a:extLst>
                    <a:ext uri="{9D8B030D-6E8A-4147-A177-3AD203B41FA5}">
                      <a16:colId xmlns:a16="http://schemas.microsoft.com/office/drawing/2014/main" val="2401012500"/>
                    </a:ext>
                  </a:extLst>
                </a:gridCol>
                <a:gridCol w="822960">
                  <a:extLst>
                    <a:ext uri="{9D8B030D-6E8A-4147-A177-3AD203B41FA5}">
                      <a16:colId xmlns:a16="http://schemas.microsoft.com/office/drawing/2014/main" val="826465578"/>
                    </a:ext>
                  </a:extLst>
                </a:gridCol>
                <a:gridCol w="822960">
                  <a:extLst>
                    <a:ext uri="{9D8B030D-6E8A-4147-A177-3AD203B41FA5}">
                      <a16:colId xmlns:a16="http://schemas.microsoft.com/office/drawing/2014/main" val="178191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Engagement-Rate (Organic)</a:t>
                      </a:r>
                    </a:p>
                  </a:txBody>
                  <a:tcPr/>
                </a:tc>
                <a:extLst>
                  <a:ext uri="{0D108BD9-81ED-4DB2-BD59-A6C34878D82A}">
                    <a16:rowId xmlns:a16="http://schemas.microsoft.com/office/drawing/2014/main" val="2897454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 - 2020-06-24 15:43:21</a:t>
                      </a:r>
                      <a:r>
                        <a:rPr kumimoji="0" lang="en-US" sz="1000" b="0" i="0" u="none" strike="noStrike" kern="1200" cap="none" spc="0" normalizeH="0" baseline="0" noProof="0">
                          <a:ln>
                            <a:noFill/>
                          </a:ln>
                          <a:solidFill>
                            <a:prstClr val="black"/>
                          </a:solidFill>
                          <a:effectLst/>
                          <a:uLnTx/>
                          <a:uFillTx/>
                          <a:latin typeface="+mn-lt"/>
                          <a:ea typeface="+mn-ea"/>
                          <a:cs typeface="+mn-cs"/>
                        </a:rPr>
                        <a:t>
 Have you spotted our most unique aircraft yet? 🌈✈️🙃
The customized Boeing 757F is spreading a unique message throughout Europe and beyond to thank all the essential workers out there who keep our network up and running every single day. Until now the specially branded aircraft has stopped over 90 times in more than 30 different countries and over 40 different gateways.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https://scontent-iad3-1.xx.fbcdn.net/v/t1.0-9/s720x720/104960519_1091792667883166_1774439066276842498_o.jpg?_nc_cat=101&amp;_nc_sid=8024bb&amp;_nc_ht=scontent-iad3-1.xx&amp;_nc_tp=7&amp;oh=243d840e23a35ed62fd0daf05ebae13d&amp;oe=5F348DCF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12.3 %</a:t>
                      </a:r>
                    </a:p>
                  </a:txBody>
                  <a:tcPr/>
                </a:tc>
                <a:extLst>
                  <a:ext uri="{0D108BD9-81ED-4DB2-BD59-A6C34878D82A}">
                    <a16:rowId xmlns:a16="http://schemas.microsoft.com/office/drawing/2014/main" val="551856891"/>
                  </a:ext>
                </a:extLst>
              </a:tr>
            </a:tbl>
          </a:graphicData>
        </a:graphic>
      </p:graphicFrame>
      <p:sp>
        <p:nvSpPr>
          <p:cNvPr id="4" name="Text Placeholder 3">
            <a:extLst>
              <a:ext uri="{FF2B5EF4-FFF2-40B4-BE49-F238E27FC236}">
                <a16:creationId xmlns:a16="http://schemas.microsoft.com/office/drawing/2014/main" id="{582C6DAD-8EBE-4D01-84AC-3025F021C67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605870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C95F1-496F-4FAF-9A49-37596125882A}"/>
              </a:ext>
            </a:extLst>
          </p:cNvPr>
          <p:cNvSpPr>
            <a:spLocks noGrp="1"/>
          </p:cNvSpPr>
          <p:nvPr>
            <p:ph type="title"/>
          </p:nvPr>
        </p:nvSpPr>
        <p:spPr/>
        <p:txBody>
          <a:bodyPr/>
          <a:lstStyle/>
          <a:p>
            <a:r>
              <a:rPr lang="en-US"/>
              <a:t>Facebook FB Top 10 by Engagement | DHL Express - 3 of 10</a:t>
            </a:r>
          </a:p>
        </p:txBody>
      </p:sp>
      <p:graphicFrame>
        <p:nvGraphicFramePr>
          <p:cNvPr id="5" name="Table Placeholder 4">
            <a:extLst>
              <a:ext uri="{FF2B5EF4-FFF2-40B4-BE49-F238E27FC236}">
                <a16:creationId xmlns:a16="http://schemas.microsoft.com/office/drawing/2014/main" id="{1B1A371C-60AA-4436-8688-52F31CB1D392}"/>
              </a:ext>
            </a:extLst>
          </p:cNvPr>
          <p:cNvGraphicFramePr>
            <a:graphicFrameLocks noGrp="1"/>
          </p:cNvGraphicFramePr>
          <p:nvPr>
            <p:ph type="tbl" sz="quarter" idx="13"/>
            <p:extLst>
              <p:ext uri="{D42A27DB-BD31-4B8C-83A1-F6EECF244321}">
                <p14:modId xmlns:p14="http://schemas.microsoft.com/office/powerpoint/2010/main" val="1642041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41828370"/>
                    </a:ext>
                  </a:extLst>
                </a:gridCol>
                <a:gridCol w="1069848">
                  <a:extLst>
                    <a:ext uri="{9D8B030D-6E8A-4147-A177-3AD203B41FA5}">
                      <a16:colId xmlns:a16="http://schemas.microsoft.com/office/drawing/2014/main" val="237121372"/>
                    </a:ext>
                  </a:extLst>
                </a:gridCol>
                <a:gridCol w="822960">
                  <a:extLst>
                    <a:ext uri="{9D8B030D-6E8A-4147-A177-3AD203B41FA5}">
                      <a16:colId xmlns:a16="http://schemas.microsoft.com/office/drawing/2014/main" val="620674300"/>
                    </a:ext>
                  </a:extLst>
                </a:gridCol>
                <a:gridCol w="822960">
                  <a:extLst>
                    <a:ext uri="{9D8B030D-6E8A-4147-A177-3AD203B41FA5}">
                      <a16:colId xmlns:a16="http://schemas.microsoft.com/office/drawing/2014/main" val="1452002304"/>
                    </a:ext>
                  </a:extLst>
                </a:gridCol>
                <a:gridCol w="822960">
                  <a:extLst>
                    <a:ext uri="{9D8B030D-6E8A-4147-A177-3AD203B41FA5}">
                      <a16:colId xmlns:a16="http://schemas.microsoft.com/office/drawing/2014/main" val="475885687"/>
                    </a:ext>
                  </a:extLst>
                </a:gridCol>
                <a:gridCol w="822960">
                  <a:extLst>
                    <a:ext uri="{9D8B030D-6E8A-4147-A177-3AD203B41FA5}">
                      <a16:colId xmlns:a16="http://schemas.microsoft.com/office/drawing/2014/main" val="996847442"/>
                    </a:ext>
                  </a:extLst>
                </a:gridCol>
                <a:gridCol w="822960">
                  <a:extLst>
                    <a:ext uri="{9D8B030D-6E8A-4147-A177-3AD203B41FA5}">
                      <a16:colId xmlns:a16="http://schemas.microsoft.com/office/drawing/2014/main" val="61210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Engagement-Rate (Organic)</a:t>
                      </a:r>
                    </a:p>
                  </a:txBody>
                  <a:tcPr/>
                </a:tc>
                <a:extLst>
                  <a:ext uri="{0D108BD9-81ED-4DB2-BD59-A6C34878D82A}">
                    <a16:rowId xmlns:a16="http://schemas.microsoft.com/office/drawing/2014/main" val="146792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 - 2020-06-26 15:59:14</a:t>
                      </a:r>
                      <a:r>
                        <a:rPr kumimoji="0" lang="en-US" sz="1000" b="0" i="0" u="none" strike="noStrike" kern="1200" cap="none" spc="0" normalizeH="0" baseline="0" noProof="0">
                          <a:ln>
                            <a:noFill/>
                          </a:ln>
                          <a:solidFill>
                            <a:prstClr val="black"/>
                          </a:solidFill>
                          <a:effectLst/>
                          <a:uLnTx/>
                          <a:uFillTx/>
                          <a:latin typeface="+mn-lt"/>
                          <a:ea typeface="+mn-ea"/>
                          <a:cs typeface="+mn-cs"/>
                        </a:rPr>
                        <a:t>
 When you just want to do your job but then some strange-looking boxes get in your way ... 😅 #DHLMiniature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https://scontent-iad3-1.xx.fbcdn.net/v/t1.0-9/p720x720/104902432_1093469754382124_2207247310828418764_o.jpg?_nc_cat=101&amp;_nc_sid=da1649&amp;_nc_ht=scontent-iad3-1.xx&amp;_nc_tp=6&amp;oh=1c18b6e61d0c2dc3383f8d9867ef6574&amp;oe=5F376FF2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extLst>
                  <a:ext uri="{0D108BD9-81ED-4DB2-BD59-A6C34878D82A}">
                    <a16:rowId xmlns:a16="http://schemas.microsoft.com/office/drawing/2014/main" val="299863763"/>
                  </a:ext>
                </a:extLst>
              </a:tr>
            </a:tbl>
          </a:graphicData>
        </a:graphic>
      </p:graphicFrame>
      <p:sp>
        <p:nvSpPr>
          <p:cNvPr id="4" name="Text Placeholder 3">
            <a:extLst>
              <a:ext uri="{FF2B5EF4-FFF2-40B4-BE49-F238E27FC236}">
                <a16:creationId xmlns:a16="http://schemas.microsoft.com/office/drawing/2014/main" id="{87A35213-9A3B-4651-9FD4-0D5AB3DBBFA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056367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F33C6-C0E9-49F5-97F8-B74E78F6FC0E}"/>
              </a:ext>
            </a:extLst>
          </p:cNvPr>
          <p:cNvSpPr>
            <a:spLocks noGrp="1"/>
          </p:cNvSpPr>
          <p:nvPr>
            <p:ph type="title"/>
          </p:nvPr>
        </p:nvSpPr>
        <p:spPr/>
        <p:txBody>
          <a:bodyPr/>
          <a:lstStyle/>
          <a:p>
            <a:r>
              <a:rPr lang="en-US"/>
              <a:t>Facebook FB Top 10 by Engagement | DHL Express - 4 of 10</a:t>
            </a:r>
          </a:p>
        </p:txBody>
      </p:sp>
      <p:graphicFrame>
        <p:nvGraphicFramePr>
          <p:cNvPr id="5" name="Table Placeholder 4">
            <a:extLst>
              <a:ext uri="{FF2B5EF4-FFF2-40B4-BE49-F238E27FC236}">
                <a16:creationId xmlns:a16="http://schemas.microsoft.com/office/drawing/2014/main" id="{B3D1E51E-C468-4342-9364-F144305A762E}"/>
              </a:ext>
            </a:extLst>
          </p:cNvPr>
          <p:cNvGraphicFramePr>
            <a:graphicFrameLocks noGrp="1"/>
          </p:cNvGraphicFramePr>
          <p:nvPr>
            <p:ph type="tbl" sz="quarter" idx="13"/>
            <p:extLst>
              <p:ext uri="{D42A27DB-BD31-4B8C-83A1-F6EECF244321}">
                <p14:modId xmlns:p14="http://schemas.microsoft.com/office/powerpoint/2010/main" val="2695433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70017961"/>
                    </a:ext>
                  </a:extLst>
                </a:gridCol>
                <a:gridCol w="1069848">
                  <a:extLst>
                    <a:ext uri="{9D8B030D-6E8A-4147-A177-3AD203B41FA5}">
                      <a16:colId xmlns:a16="http://schemas.microsoft.com/office/drawing/2014/main" val="4279797904"/>
                    </a:ext>
                  </a:extLst>
                </a:gridCol>
                <a:gridCol w="822960">
                  <a:extLst>
                    <a:ext uri="{9D8B030D-6E8A-4147-A177-3AD203B41FA5}">
                      <a16:colId xmlns:a16="http://schemas.microsoft.com/office/drawing/2014/main" val="3576367190"/>
                    </a:ext>
                  </a:extLst>
                </a:gridCol>
                <a:gridCol w="822960">
                  <a:extLst>
                    <a:ext uri="{9D8B030D-6E8A-4147-A177-3AD203B41FA5}">
                      <a16:colId xmlns:a16="http://schemas.microsoft.com/office/drawing/2014/main" val="2191836874"/>
                    </a:ext>
                  </a:extLst>
                </a:gridCol>
                <a:gridCol w="822960">
                  <a:extLst>
                    <a:ext uri="{9D8B030D-6E8A-4147-A177-3AD203B41FA5}">
                      <a16:colId xmlns:a16="http://schemas.microsoft.com/office/drawing/2014/main" val="2993676780"/>
                    </a:ext>
                  </a:extLst>
                </a:gridCol>
                <a:gridCol w="822960">
                  <a:extLst>
                    <a:ext uri="{9D8B030D-6E8A-4147-A177-3AD203B41FA5}">
                      <a16:colId xmlns:a16="http://schemas.microsoft.com/office/drawing/2014/main" val="875789776"/>
                    </a:ext>
                  </a:extLst>
                </a:gridCol>
                <a:gridCol w="822960">
                  <a:extLst>
                    <a:ext uri="{9D8B030D-6E8A-4147-A177-3AD203B41FA5}">
                      <a16:colId xmlns:a16="http://schemas.microsoft.com/office/drawing/2014/main" val="155656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Engagement-Rate (Organic)</a:t>
                      </a:r>
                    </a:p>
                  </a:txBody>
                  <a:tcPr/>
                </a:tc>
                <a:extLst>
                  <a:ext uri="{0D108BD9-81ED-4DB2-BD59-A6C34878D82A}">
                    <a16:rowId xmlns:a16="http://schemas.microsoft.com/office/drawing/2014/main" val="1834160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 - 2020-06-25 16:15:00</a:t>
                      </a:r>
                      <a:r>
                        <a:rPr kumimoji="0" lang="en-US" sz="1000" b="0" i="0" u="none" strike="noStrike" kern="1200" cap="none" spc="0" normalizeH="0" baseline="0" noProof="0">
                          <a:ln>
                            <a:noFill/>
                          </a:ln>
                          <a:solidFill>
                            <a:prstClr val="black"/>
                          </a:solidFill>
                          <a:effectLst/>
                          <a:uLnTx/>
                          <a:uFillTx/>
                          <a:latin typeface="+mn-lt"/>
                          <a:ea typeface="+mn-ea"/>
                          <a:cs typeface="+mn-cs"/>
                        </a:rPr>
                        <a:t>
 During these difficult times we want to continue to provide you with convenient and consistent world-class service to meet all of your international shipping needs. Learn more about our new call-ahead services, get hours and directions: https://www.dhlmarketing.com/usalocations/hialeah-en/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105934736_1092636351132131_8422051074872845535_o.png?_nc_cat=104&amp;_nc_sid=8024bb&amp;_nc_oc=AQlV3tFsnsz8f88IWXoGLarJORZ4yOe-IWVzLx4INoJyeIGJY2A5x3ibejBQBZMatQY&amp;_nc_ht=scontent-iad3-1.xx&amp;oh=86f77bfb5248e9ac1dd7fa3d624a4542&amp;oe=5F30C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extLst>
                  <a:ext uri="{0D108BD9-81ED-4DB2-BD59-A6C34878D82A}">
                    <a16:rowId xmlns:a16="http://schemas.microsoft.com/office/drawing/2014/main" val="2661639364"/>
                  </a:ext>
                </a:extLst>
              </a:tr>
            </a:tbl>
          </a:graphicData>
        </a:graphic>
      </p:graphicFrame>
      <p:sp>
        <p:nvSpPr>
          <p:cNvPr id="4" name="Text Placeholder 3">
            <a:extLst>
              <a:ext uri="{FF2B5EF4-FFF2-40B4-BE49-F238E27FC236}">
                <a16:creationId xmlns:a16="http://schemas.microsoft.com/office/drawing/2014/main" id="{1BD341A1-BEFC-433F-94BC-8A80B608158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919758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83EAA-B136-4BB3-84A8-9193B2336538}"/>
              </a:ext>
            </a:extLst>
          </p:cNvPr>
          <p:cNvSpPr>
            <a:spLocks noGrp="1"/>
          </p:cNvSpPr>
          <p:nvPr>
            <p:ph type="title"/>
          </p:nvPr>
        </p:nvSpPr>
        <p:spPr/>
        <p:txBody>
          <a:bodyPr/>
          <a:lstStyle/>
          <a:p>
            <a:r>
              <a:rPr lang="en-US"/>
              <a:t>Facebook FB Top 10 by Engagement | DHL Express - 5 of 10</a:t>
            </a:r>
          </a:p>
        </p:txBody>
      </p:sp>
      <p:graphicFrame>
        <p:nvGraphicFramePr>
          <p:cNvPr id="5" name="Table Placeholder 4">
            <a:extLst>
              <a:ext uri="{FF2B5EF4-FFF2-40B4-BE49-F238E27FC236}">
                <a16:creationId xmlns:a16="http://schemas.microsoft.com/office/drawing/2014/main" id="{D8D90F06-71CB-4BC6-A2C6-E30534C75C4E}"/>
              </a:ext>
            </a:extLst>
          </p:cNvPr>
          <p:cNvGraphicFramePr>
            <a:graphicFrameLocks noGrp="1"/>
          </p:cNvGraphicFramePr>
          <p:nvPr>
            <p:ph type="tbl" sz="quarter" idx="13"/>
            <p:extLst>
              <p:ext uri="{D42A27DB-BD31-4B8C-83A1-F6EECF244321}">
                <p14:modId xmlns:p14="http://schemas.microsoft.com/office/powerpoint/2010/main" val="1654772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782575994"/>
                    </a:ext>
                  </a:extLst>
                </a:gridCol>
                <a:gridCol w="1069848">
                  <a:extLst>
                    <a:ext uri="{9D8B030D-6E8A-4147-A177-3AD203B41FA5}">
                      <a16:colId xmlns:a16="http://schemas.microsoft.com/office/drawing/2014/main" val="1853407718"/>
                    </a:ext>
                  </a:extLst>
                </a:gridCol>
                <a:gridCol w="822960">
                  <a:extLst>
                    <a:ext uri="{9D8B030D-6E8A-4147-A177-3AD203B41FA5}">
                      <a16:colId xmlns:a16="http://schemas.microsoft.com/office/drawing/2014/main" val="3738561203"/>
                    </a:ext>
                  </a:extLst>
                </a:gridCol>
                <a:gridCol w="822960">
                  <a:extLst>
                    <a:ext uri="{9D8B030D-6E8A-4147-A177-3AD203B41FA5}">
                      <a16:colId xmlns:a16="http://schemas.microsoft.com/office/drawing/2014/main" val="536671888"/>
                    </a:ext>
                  </a:extLst>
                </a:gridCol>
                <a:gridCol w="822960">
                  <a:extLst>
                    <a:ext uri="{9D8B030D-6E8A-4147-A177-3AD203B41FA5}">
                      <a16:colId xmlns:a16="http://schemas.microsoft.com/office/drawing/2014/main" val="1013010395"/>
                    </a:ext>
                  </a:extLst>
                </a:gridCol>
                <a:gridCol w="822960">
                  <a:extLst>
                    <a:ext uri="{9D8B030D-6E8A-4147-A177-3AD203B41FA5}">
                      <a16:colId xmlns:a16="http://schemas.microsoft.com/office/drawing/2014/main" val="3367135079"/>
                    </a:ext>
                  </a:extLst>
                </a:gridCol>
                <a:gridCol w="822960">
                  <a:extLst>
                    <a:ext uri="{9D8B030D-6E8A-4147-A177-3AD203B41FA5}">
                      <a16:colId xmlns:a16="http://schemas.microsoft.com/office/drawing/2014/main" val="1266121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Engagement-Rate (Organic)</a:t>
                      </a:r>
                    </a:p>
                  </a:txBody>
                  <a:tcPr/>
                </a:tc>
                <a:extLst>
                  <a:ext uri="{0D108BD9-81ED-4DB2-BD59-A6C34878D82A}">
                    <a16:rowId xmlns:a16="http://schemas.microsoft.com/office/drawing/2014/main" val="664323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 - 2020-06-12 16:22:05</a:t>
                      </a:r>
                      <a:r>
                        <a:rPr kumimoji="0" lang="en-US" sz="1000" b="0" i="0" u="none" strike="noStrike" kern="1200" cap="none" spc="0" normalizeH="0" baseline="0" noProof="0">
                          <a:ln>
                            <a:noFill/>
                          </a:ln>
                          <a:solidFill>
                            <a:prstClr val="black"/>
                          </a:solidFill>
                          <a:effectLst/>
                          <a:uLnTx/>
                          <a:uFillTx/>
                          <a:latin typeface="+mn-lt"/>
                          <a:ea typeface="+mn-ea"/>
                          <a:cs typeface="+mn-cs"/>
                        </a:rPr>
                        <a:t>
 We'd like to take a moment to express our appreciation for the commitment of our colleagues at DHL Express Ireland. They support Comfort4Covid, a charity formed to help connect isolated people in nursing homes and hospitals with their families by providing digital tablets. It started with 12 locations, quickly became 20 and we’ve now delivered to almost 200 nursing homes and hospitals - free of charge - helping over 10,000 residents &amp; patients to connect with their families.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103422666_1082488952146871_350822849957290582_o.jpg?_nc_cat=109&amp;_nc_sid=8024bb&amp;_nc_oc=AQkJMB4sneMl4pMD3d7U4aFuCezjEPCj5MIppZR3P3vJYUgS44GHj6dybZQR2j8LDEQ&amp;_nc_ht=scontent-iad3-1.xx&amp;_nc_tp=6&amp;oh=a8e79274af1b1edf39059e7c5a95e2cf&amp;oe=5F3041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extLst>
                  <a:ext uri="{0D108BD9-81ED-4DB2-BD59-A6C34878D82A}">
                    <a16:rowId xmlns:a16="http://schemas.microsoft.com/office/drawing/2014/main" val="827737125"/>
                  </a:ext>
                </a:extLst>
              </a:tr>
            </a:tbl>
          </a:graphicData>
        </a:graphic>
      </p:graphicFrame>
      <p:sp>
        <p:nvSpPr>
          <p:cNvPr id="4" name="Text Placeholder 3">
            <a:extLst>
              <a:ext uri="{FF2B5EF4-FFF2-40B4-BE49-F238E27FC236}">
                <a16:creationId xmlns:a16="http://schemas.microsoft.com/office/drawing/2014/main" id="{C0482813-BA4D-474B-A800-30BC4FB3D6C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181905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63B7F-C4D5-4227-8AD7-A28B4019F79E}"/>
              </a:ext>
            </a:extLst>
          </p:cNvPr>
          <p:cNvSpPr>
            <a:spLocks noGrp="1"/>
          </p:cNvSpPr>
          <p:nvPr>
            <p:ph type="title"/>
          </p:nvPr>
        </p:nvSpPr>
        <p:spPr/>
        <p:txBody>
          <a:bodyPr/>
          <a:lstStyle/>
          <a:p>
            <a:r>
              <a:rPr lang="en-US"/>
              <a:t>Facebook FB Top 10 by Engagement | DHL Express - 6 of 10</a:t>
            </a:r>
          </a:p>
        </p:txBody>
      </p:sp>
      <p:graphicFrame>
        <p:nvGraphicFramePr>
          <p:cNvPr id="5" name="Table Placeholder 4">
            <a:extLst>
              <a:ext uri="{FF2B5EF4-FFF2-40B4-BE49-F238E27FC236}">
                <a16:creationId xmlns:a16="http://schemas.microsoft.com/office/drawing/2014/main" id="{EB2F836C-762D-48E8-87CF-0BE1E47247DA}"/>
              </a:ext>
            </a:extLst>
          </p:cNvPr>
          <p:cNvGraphicFramePr>
            <a:graphicFrameLocks noGrp="1"/>
          </p:cNvGraphicFramePr>
          <p:nvPr>
            <p:ph type="tbl" sz="quarter" idx="13"/>
            <p:extLst>
              <p:ext uri="{D42A27DB-BD31-4B8C-83A1-F6EECF244321}">
                <p14:modId xmlns:p14="http://schemas.microsoft.com/office/powerpoint/2010/main" val="3131847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965612490"/>
                    </a:ext>
                  </a:extLst>
                </a:gridCol>
                <a:gridCol w="1069848">
                  <a:extLst>
                    <a:ext uri="{9D8B030D-6E8A-4147-A177-3AD203B41FA5}">
                      <a16:colId xmlns:a16="http://schemas.microsoft.com/office/drawing/2014/main" val="1157661887"/>
                    </a:ext>
                  </a:extLst>
                </a:gridCol>
                <a:gridCol w="822960">
                  <a:extLst>
                    <a:ext uri="{9D8B030D-6E8A-4147-A177-3AD203B41FA5}">
                      <a16:colId xmlns:a16="http://schemas.microsoft.com/office/drawing/2014/main" val="3353845359"/>
                    </a:ext>
                  </a:extLst>
                </a:gridCol>
                <a:gridCol w="822960">
                  <a:extLst>
                    <a:ext uri="{9D8B030D-6E8A-4147-A177-3AD203B41FA5}">
                      <a16:colId xmlns:a16="http://schemas.microsoft.com/office/drawing/2014/main" val="1067069590"/>
                    </a:ext>
                  </a:extLst>
                </a:gridCol>
                <a:gridCol w="822960">
                  <a:extLst>
                    <a:ext uri="{9D8B030D-6E8A-4147-A177-3AD203B41FA5}">
                      <a16:colId xmlns:a16="http://schemas.microsoft.com/office/drawing/2014/main" val="239459331"/>
                    </a:ext>
                  </a:extLst>
                </a:gridCol>
                <a:gridCol w="822960">
                  <a:extLst>
                    <a:ext uri="{9D8B030D-6E8A-4147-A177-3AD203B41FA5}">
                      <a16:colId xmlns:a16="http://schemas.microsoft.com/office/drawing/2014/main" val="233775262"/>
                    </a:ext>
                  </a:extLst>
                </a:gridCol>
                <a:gridCol w="822960">
                  <a:extLst>
                    <a:ext uri="{9D8B030D-6E8A-4147-A177-3AD203B41FA5}">
                      <a16:colId xmlns:a16="http://schemas.microsoft.com/office/drawing/2014/main" val="4161461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Engagement-Rate (Organic)</a:t>
                      </a:r>
                    </a:p>
                  </a:txBody>
                  <a:tcPr/>
                </a:tc>
                <a:extLst>
                  <a:ext uri="{0D108BD9-81ED-4DB2-BD59-A6C34878D82A}">
                    <a16:rowId xmlns:a16="http://schemas.microsoft.com/office/drawing/2014/main" val="2338603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 - 2020-06-06 16:00:31</a:t>
                      </a:r>
                      <a:r>
                        <a:rPr kumimoji="0" lang="en-US" sz="1000" b="0" i="0" u="none" strike="noStrike" kern="1200" cap="none" spc="0" normalizeH="0" baseline="0" noProof="0">
                          <a:ln>
                            <a:noFill/>
                          </a:ln>
                          <a:solidFill>
                            <a:prstClr val="black"/>
                          </a:solidFill>
                          <a:effectLst/>
                          <a:uLnTx/>
                          <a:uFillTx/>
                          <a:latin typeface="+mn-lt"/>
                          <a:ea typeface="+mn-ea"/>
                          <a:cs typeface="+mn-cs"/>
                        </a:rPr>
                        <a:t>
 Thank you to our dedicated flight teams, who kept us in the air and on the move more than any other carrier over the past few months. We transported essential medical equipment, important shipments, and your packages. Here are just a few of the people that kept us moving!
 Special thanks to DHL AIR Ltd!
#WeKeepMovingSoYouDontHaveTo #DontRushChallenge #DHL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102906711_727548854673764_4874325054006465807_n.jpg?_nc_cat=109&amp;_nc_sid=ad6a45&amp;_nc_oc=AQlRY0GLgU7SISZR5-rvSHVK6E4LfJxGpeq8tsyI8WjguZrYKpLRkhOQVxCRtFs3k-M&amp;_nc_ht=scontent-iad3-1.xx&amp;oh=3209fcc6e7864b24bfe0a564749e2c5e&amp;oe=5F271137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extLst>
                  <a:ext uri="{0D108BD9-81ED-4DB2-BD59-A6C34878D82A}">
                    <a16:rowId xmlns:a16="http://schemas.microsoft.com/office/drawing/2014/main" val="1417463321"/>
                  </a:ext>
                </a:extLst>
              </a:tr>
            </a:tbl>
          </a:graphicData>
        </a:graphic>
      </p:graphicFrame>
      <p:sp>
        <p:nvSpPr>
          <p:cNvPr id="4" name="Text Placeholder 3">
            <a:extLst>
              <a:ext uri="{FF2B5EF4-FFF2-40B4-BE49-F238E27FC236}">
                <a16:creationId xmlns:a16="http://schemas.microsoft.com/office/drawing/2014/main" id="{B9C0BCFD-2ACB-4DA2-B593-7878C8E047E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784777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AD2BD-F93E-4DA6-B125-89D894363C70}"/>
              </a:ext>
            </a:extLst>
          </p:cNvPr>
          <p:cNvSpPr>
            <a:spLocks noGrp="1"/>
          </p:cNvSpPr>
          <p:nvPr>
            <p:ph type="title"/>
          </p:nvPr>
        </p:nvSpPr>
        <p:spPr/>
        <p:txBody>
          <a:bodyPr/>
          <a:lstStyle/>
          <a:p>
            <a:r>
              <a:rPr lang="en-US"/>
              <a:t>Facebook FB Top 10 by Engagement | DHL Express - 7 of 10</a:t>
            </a:r>
          </a:p>
        </p:txBody>
      </p:sp>
      <p:graphicFrame>
        <p:nvGraphicFramePr>
          <p:cNvPr id="5" name="Table Placeholder 4">
            <a:extLst>
              <a:ext uri="{FF2B5EF4-FFF2-40B4-BE49-F238E27FC236}">
                <a16:creationId xmlns:a16="http://schemas.microsoft.com/office/drawing/2014/main" id="{A0DE4850-B8DB-4A5C-8FD7-8405F12856EF}"/>
              </a:ext>
            </a:extLst>
          </p:cNvPr>
          <p:cNvGraphicFramePr>
            <a:graphicFrameLocks noGrp="1"/>
          </p:cNvGraphicFramePr>
          <p:nvPr>
            <p:ph type="tbl" sz="quarter" idx="13"/>
            <p:extLst>
              <p:ext uri="{D42A27DB-BD31-4B8C-83A1-F6EECF244321}">
                <p14:modId xmlns:p14="http://schemas.microsoft.com/office/powerpoint/2010/main" val="2515586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167140646"/>
                    </a:ext>
                  </a:extLst>
                </a:gridCol>
                <a:gridCol w="1069848">
                  <a:extLst>
                    <a:ext uri="{9D8B030D-6E8A-4147-A177-3AD203B41FA5}">
                      <a16:colId xmlns:a16="http://schemas.microsoft.com/office/drawing/2014/main" val="3197952995"/>
                    </a:ext>
                  </a:extLst>
                </a:gridCol>
                <a:gridCol w="822960">
                  <a:extLst>
                    <a:ext uri="{9D8B030D-6E8A-4147-A177-3AD203B41FA5}">
                      <a16:colId xmlns:a16="http://schemas.microsoft.com/office/drawing/2014/main" val="3361104306"/>
                    </a:ext>
                  </a:extLst>
                </a:gridCol>
                <a:gridCol w="822960">
                  <a:extLst>
                    <a:ext uri="{9D8B030D-6E8A-4147-A177-3AD203B41FA5}">
                      <a16:colId xmlns:a16="http://schemas.microsoft.com/office/drawing/2014/main" val="1972506371"/>
                    </a:ext>
                  </a:extLst>
                </a:gridCol>
                <a:gridCol w="822960">
                  <a:extLst>
                    <a:ext uri="{9D8B030D-6E8A-4147-A177-3AD203B41FA5}">
                      <a16:colId xmlns:a16="http://schemas.microsoft.com/office/drawing/2014/main" val="2538199873"/>
                    </a:ext>
                  </a:extLst>
                </a:gridCol>
                <a:gridCol w="822960">
                  <a:extLst>
                    <a:ext uri="{9D8B030D-6E8A-4147-A177-3AD203B41FA5}">
                      <a16:colId xmlns:a16="http://schemas.microsoft.com/office/drawing/2014/main" val="1308722876"/>
                    </a:ext>
                  </a:extLst>
                </a:gridCol>
                <a:gridCol w="822960">
                  <a:extLst>
                    <a:ext uri="{9D8B030D-6E8A-4147-A177-3AD203B41FA5}">
                      <a16:colId xmlns:a16="http://schemas.microsoft.com/office/drawing/2014/main" val="1872094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Engagement-Rate (Organic)</a:t>
                      </a:r>
                    </a:p>
                  </a:txBody>
                  <a:tcPr/>
                </a:tc>
                <a:extLst>
                  <a:ext uri="{0D108BD9-81ED-4DB2-BD59-A6C34878D82A}">
                    <a16:rowId xmlns:a16="http://schemas.microsoft.com/office/drawing/2014/main" val="2707963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 - 2020-06-10 16:00:39</a:t>
                      </a:r>
                      <a:r>
                        <a:rPr kumimoji="0" lang="en-US" sz="1000" b="0" i="0" u="none" strike="noStrike" kern="1200" cap="none" spc="0" normalizeH="0" baseline="0" noProof="0">
                          <a:ln>
                            <a:noFill/>
                          </a:ln>
                          <a:solidFill>
                            <a:prstClr val="black"/>
                          </a:solidFill>
                          <a:effectLst/>
                          <a:uLnTx/>
                          <a:uFillTx/>
                          <a:latin typeface="+mn-lt"/>
                          <a:ea typeface="+mn-ea"/>
                          <a:cs typeface="+mn-cs"/>
                        </a:rPr>
                        <a:t>
 From reviewing data on excel spreadsheets to working on his skills with a soccer legend... Amazing things can happen when you least expect them.
Meet Matias,  an analyst at our DHL Express MTR Service Center just outside of Buenos Aires. With a little help from DHL, he had an experience that he will never forget. Watch our video for the full story 👇 #HumansofDHL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101530592_2607139046227576_4826856982568931445_n.jpg?_nc_cat=111&amp;_nc_sid=ad6a45&amp;_nc_oc=AQl4LUcOBxZMDyKZ1E0ScFu04HJmxleja7k4GZGAhbn8DvMAY5ouvkwJlAC56SF8q94&amp;_nc_ht=scontent-iad3-1.xx&amp;oh=c73473fcf380e80fab5eef84eb23453b&amp;oe=5F2EFF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extLst>
                  <a:ext uri="{0D108BD9-81ED-4DB2-BD59-A6C34878D82A}">
                    <a16:rowId xmlns:a16="http://schemas.microsoft.com/office/drawing/2014/main" val="67166528"/>
                  </a:ext>
                </a:extLst>
              </a:tr>
            </a:tbl>
          </a:graphicData>
        </a:graphic>
      </p:graphicFrame>
      <p:sp>
        <p:nvSpPr>
          <p:cNvPr id="4" name="Text Placeholder 3">
            <a:extLst>
              <a:ext uri="{FF2B5EF4-FFF2-40B4-BE49-F238E27FC236}">
                <a16:creationId xmlns:a16="http://schemas.microsoft.com/office/drawing/2014/main" id="{63105147-882D-402C-A104-5FC6156E7AF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123589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4C1A6-DAF4-42BD-91DC-19B5AF7DA405}"/>
              </a:ext>
            </a:extLst>
          </p:cNvPr>
          <p:cNvSpPr>
            <a:spLocks noGrp="1"/>
          </p:cNvSpPr>
          <p:nvPr>
            <p:ph type="title"/>
          </p:nvPr>
        </p:nvSpPr>
        <p:spPr/>
        <p:txBody>
          <a:bodyPr/>
          <a:lstStyle/>
          <a:p>
            <a:r>
              <a:rPr lang="en-US"/>
              <a:t>Facebook FB Top 10 by Engagement | DHL Express - 8 of 10</a:t>
            </a:r>
          </a:p>
        </p:txBody>
      </p:sp>
      <p:graphicFrame>
        <p:nvGraphicFramePr>
          <p:cNvPr id="5" name="Table Placeholder 4">
            <a:extLst>
              <a:ext uri="{FF2B5EF4-FFF2-40B4-BE49-F238E27FC236}">
                <a16:creationId xmlns:a16="http://schemas.microsoft.com/office/drawing/2014/main" id="{3C622F2B-EC1A-4420-86EB-38D7ACB501A8}"/>
              </a:ext>
            </a:extLst>
          </p:cNvPr>
          <p:cNvGraphicFramePr>
            <a:graphicFrameLocks noGrp="1"/>
          </p:cNvGraphicFramePr>
          <p:nvPr>
            <p:ph type="tbl" sz="quarter" idx="13"/>
            <p:extLst>
              <p:ext uri="{D42A27DB-BD31-4B8C-83A1-F6EECF244321}">
                <p14:modId xmlns:p14="http://schemas.microsoft.com/office/powerpoint/2010/main" val="890101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65551392"/>
                    </a:ext>
                  </a:extLst>
                </a:gridCol>
                <a:gridCol w="1069848">
                  <a:extLst>
                    <a:ext uri="{9D8B030D-6E8A-4147-A177-3AD203B41FA5}">
                      <a16:colId xmlns:a16="http://schemas.microsoft.com/office/drawing/2014/main" val="3247722623"/>
                    </a:ext>
                  </a:extLst>
                </a:gridCol>
                <a:gridCol w="822960">
                  <a:extLst>
                    <a:ext uri="{9D8B030D-6E8A-4147-A177-3AD203B41FA5}">
                      <a16:colId xmlns:a16="http://schemas.microsoft.com/office/drawing/2014/main" val="439533058"/>
                    </a:ext>
                  </a:extLst>
                </a:gridCol>
                <a:gridCol w="822960">
                  <a:extLst>
                    <a:ext uri="{9D8B030D-6E8A-4147-A177-3AD203B41FA5}">
                      <a16:colId xmlns:a16="http://schemas.microsoft.com/office/drawing/2014/main" val="1921017707"/>
                    </a:ext>
                  </a:extLst>
                </a:gridCol>
                <a:gridCol w="822960">
                  <a:extLst>
                    <a:ext uri="{9D8B030D-6E8A-4147-A177-3AD203B41FA5}">
                      <a16:colId xmlns:a16="http://schemas.microsoft.com/office/drawing/2014/main" val="1884505836"/>
                    </a:ext>
                  </a:extLst>
                </a:gridCol>
                <a:gridCol w="822960">
                  <a:extLst>
                    <a:ext uri="{9D8B030D-6E8A-4147-A177-3AD203B41FA5}">
                      <a16:colId xmlns:a16="http://schemas.microsoft.com/office/drawing/2014/main" val="2706148043"/>
                    </a:ext>
                  </a:extLst>
                </a:gridCol>
                <a:gridCol w="822960">
                  <a:extLst>
                    <a:ext uri="{9D8B030D-6E8A-4147-A177-3AD203B41FA5}">
                      <a16:colId xmlns:a16="http://schemas.microsoft.com/office/drawing/2014/main" val="3042118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Engagement-Rate (Organic)</a:t>
                      </a:r>
                    </a:p>
                  </a:txBody>
                  <a:tcPr/>
                </a:tc>
                <a:extLst>
                  <a:ext uri="{0D108BD9-81ED-4DB2-BD59-A6C34878D82A}">
                    <a16:rowId xmlns:a16="http://schemas.microsoft.com/office/drawing/2014/main" val="3525215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 - 2020-06-22 16:02:13</a:t>
                      </a:r>
                      <a:r>
                        <a:rPr kumimoji="0" lang="en-US" sz="1000" b="0" i="0" u="none" strike="noStrike" kern="1200" cap="none" spc="0" normalizeH="0" baseline="0" noProof="0">
                          <a:ln>
                            <a:noFill/>
                          </a:ln>
                          <a:solidFill>
                            <a:prstClr val="black"/>
                          </a:solidFill>
                          <a:effectLst/>
                          <a:uLnTx/>
                          <a:uFillTx/>
                          <a:latin typeface="+mn-lt"/>
                          <a:ea typeface="+mn-ea"/>
                          <a:cs typeface="+mn-cs"/>
                        </a:rPr>
                        <a:t>
 Times have changed during #lockdown and so have our working habits: More and more SMEs have discovered online services such as Zoom Video Communications  which has profited enormously. The video app generated 8.2 million in revenue in the three months ending in April. Read more about how previously offline businesses have dealt with the pandemic challenge: https://bit.ly/2zR8B40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https://scontent-iad3-1.xx.fbcdn.net/v/t1.0-9/p720x720/104321524_1090136651382101_6828480944703612070_o.jpg?_nc_cat=110&amp;_nc_sid=da1649&amp;_nc_ht=scontent-iad3-1.xx&amp;_nc_tp=6&amp;oh=b757dfb28d04d63f85603c2781b3047f&amp;oe=5F367B71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1043309"/>
                  </a:ext>
                </a:extLst>
              </a:tr>
            </a:tbl>
          </a:graphicData>
        </a:graphic>
      </p:graphicFrame>
      <p:sp>
        <p:nvSpPr>
          <p:cNvPr id="4" name="Text Placeholder 3">
            <a:extLst>
              <a:ext uri="{FF2B5EF4-FFF2-40B4-BE49-F238E27FC236}">
                <a16:creationId xmlns:a16="http://schemas.microsoft.com/office/drawing/2014/main" id="{9C221B10-D16D-423C-8364-C37E73C4E5B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515042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2B1C2-A894-4738-8AC9-147E4D469D12}"/>
              </a:ext>
            </a:extLst>
          </p:cNvPr>
          <p:cNvSpPr>
            <a:spLocks noGrp="1"/>
          </p:cNvSpPr>
          <p:nvPr>
            <p:ph type="title"/>
          </p:nvPr>
        </p:nvSpPr>
        <p:spPr/>
        <p:txBody>
          <a:bodyPr/>
          <a:lstStyle/>
          <a:p>
            <a:r>
              <a:rPr lang="en-US"/>
              <a:t>Facebook FB Top 10 by Engagement | DHL Express - 9 of 10</a:t>
            </a:r>
          </a:p>
        </p:txBody>
      </p:sp>
      <p:graphicFrame>
        <p:nvGraphicFramePr>
          <p:cNvPr id="5" name="Table Placeholder 4">
            <a:extLst>
              <a:ext uri="{FF2B5EF4-FFF2-40B4-BE49-F238E27FC236}">
                <a16:creationId xmlns:a16="http://schemas.microsoft.com/office/drawing/2014/main" id="{5C9E9968-7972-4042-8B98-FC557C0B835D}"/>
              </a:ext>
            </a:extLst>
          </p:cNvPr>
          <p:cNvGraphicFramePr>
            <a:graphicFrameLocks noGrp="1"/>
          </p:cNvGraphicFramePr>
          <p:nvPr>
            <p:ph type="tbl" sz="quarter" idx="13"/>
            <p:extLst>
              <p:ext uri="{D42A27DB-BD31-4B8C-83A1-F6EECF244321}">
                <p14:modId xmlns:p14="http://schemas.microsoft.com/office/powerpoint/2010/main" val="3360057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35100640"/>
                    </a:ext>
                  </a:extLst>
                </a:gridCol>
                <a:gridCol w="1069848">
                  <a:extLst>
                    <a:ext uri="{9D8B030D-6E8A-4147-A177-3AD203B41FA5}">
                      <a16:colId xmlns:a16="http://schemas.microsoft.com/office/drawing/2014/main" val="1100203694"/>
                    </a:ext>
                  </a:extLst>
                </a:gridCol>
                <a:gridCol w="822960">
                  <a:extLst>
                    <a:ext uri="{9D8B030D-6E8A-4147-A177-3AD203B41FA5}">
                      <a16:colId xmlns:a16="http://schemas.microsoft.com/office/drawing/2014/main" val="4074004538"/>
                    </a:ext>
                  </a:extLst>
                </a:gridCol>
                <a:gridCol w="822960">
                  <a:extLst>
                    <a:ext uri="{9D8B030D-6E8A-4147-A177-3AD203B41FA5}">
                      <a16:colId xmlns:a16="http://schemas.microsoft.com/office/drawing/2014/main" val="296403334"/>
                    </a:ext>
                  </a:extLst>
                </a:gridCol>
                <a:gridCol w="822960">
                  <a:extLst>
                    <a:ext uri="{9D8B030D-6E8A-4147-A177-3AD203B41FA5}">
                      <a16:colId xmlns:a16="http://schemas.microsoft.com/office/drawing/2014/main" val="3405261140"/>
                    </a:ext>
                  </a:extLst>
                </a:gridCol>
                <a:gridCol w="822960">
                  <a:extLst>
                    <a:ext uri="{9D8B030D-6E8A-4147-A177-3AD203B41FA5}">
                      <a16:colId xmlns:a16="http://schemas.microsoft.com/office/drawing/2014/main" val="3869076359"/>
                    </a:ext>
                  </a:extLst>
                </a:gridCol>
                <a:gridCol w="822960">
                  <a:extLst>
                    <a:ext uri="{9D8B030D-6E8A-4147-A177-3AD203B41FA5}">
                      <a16:colId xmlns:a16="http://schemas.microsoft.com/office/drawing/2014/main" val="1387136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Engagement-Rate (Organic)</a:t>
                      </a:r>
                    </a:p>
                  </a:txBody>
                  <a:tcPr/>
                </a:tc>
                <a:extLst>
                  <a:ext uri="{0D108BD9-81ED-4DB2-BD59-A6C34878D82A}">
                    <a16:rowId xmlns:a16="http://schemas.microsoft.com/office/drawing/2014/main" val="13449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 - 2020-06-30 16:00:04</a:t>
                      </a:r>
                      <a:r>
                        <a:rPr kumimoji="0" lang="en-US" sz="1000" b="0" i="0" u="none" strike="noStrike" kern="1200" cap="none" spc="0" normalizeH="0" baseline="0" noProof="0">
                          <a:ln>
                            <a:noFill/>
                          </a:ln>
                          <a:solidFill>
                            <a:prstClr val="black"/>
                          </a:solidFill>
                          <a:effectLst/>
                          <a:uLnTx/>
                          <a:uFillTx/>
                          <a:latin typeface="+mn-lt"/>
                          <a:ea typeface="+mn-ea"/>
                          <a:cs typeface="+mn-cs"/>
                        </a:rPr>
                        <a:t>
 It might be a great song by Stevie Wonder, but it's everyday business for us. Which expression are we looking for?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https://scontent-iad3-1.xx.fbcdn.net/v/t1.0-9/p720x720/79299405_1096682567394176_8712833006022675967_o.png?_nc_cat=105&amp;_nc_sid=da1649&amp;_nc_ht=scontent-iad3-1.xx&amp;oh=9f9ebd85dba4dcc3439112785e87392b&amp;oe=5F3448F3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2171945485"/>
                  </a:ext>
                </a:extLst>
              </a:tr>
            </a:tbl>
          </a:graphicData>
        </a:graphic>
      </p:graphicFrame>
      <p:sp>
        <p:nvSpPr>
          <p:cNvPr id="4" name="Text Placeholder 3">
            <a:extLst>
              <a:ext uri="{FF2B5EF4-FFF2-40B4-BE49-F238E27FC236}">
                <a16:creationId xmlns:a16="http://schemas.microsoft.com/office/drawing/2014/main" id="{854690CD-7DAF-45CE-A063-C9C93CE8225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101085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4EF05-807D-4C40-B931-A9D7337D5949}"/>
              </a:ext>
            </a:extLst>
          </p:cNvPr>
          <p:cNvSpPr>
            <a:spLocks noGrp="1"/>
          </p:cNvSpPr>
          <p:nvPr>
            <p:ph type="title"/>
          </p:nvPr>
        </p:nvSpPr>
        <p:spPr/>
        <p:txBody>
          <a:bodyPr/>
          <a:lstStyle/>
          <a:p>
            <a:r>
              <a:rPr lang="en-US"/>
              <a:t>Facebook FB Top 10 by Engagement | DHL Express - 10 of 10</a:t>
            </a:r>
          </a:p>
        </p:txBody>
      </p:sp>
      <p:graphicFrame>
        <p:nvGraphicFramePr>
          <p:cNvPr id="5" name="Table Placeholder 4">
            <a:extLst>
              <a:ext uri="{FF2B5EF4-FFF2-40B4-BE49-F238E27FC236}">
                <a16:creationId xmlns:a16="http://schemas.microsoft.com/office/drawing/2014/main" id="{850A5BA2-4ABE-47B2-835F-3B89CCB44872}"/>
              </a:ext>
            </a:extLst>
          </p:cNvPr>
          <p:cNvGraphicFramePr>
            <a:graphicFrameLocks noGrp="1"/>
          </p:cNvGraphicFramePr>
          <p:nvPr>
            <p:ph type="tbl" sz="quarter" idx="13"/>
            <p:extLst>
              <p:ext uri="{D42A27DB-BD31-4B8C-83A1-F6EECF244321}">
                <p14:modId xmlns:p14="http://schemas.microsoft.com/office/powerpoint/2010/main" val="567609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215759485"/>
                    </a:ext>
                  </a:extLst>
                </a:gridCol>
                <a:gridCol w="1069848">
                  <a:extLst>
                    <a:ext uri="{9D8B030D-6E8A-4147-A177-3AD203B41FA5}">
                      <a16:colId xmlns:a16="http://schemas.microsoft.com/office/drawing/2014/main" val="2643754370"/>
                    </a:ext>
                  </a:extLst>
                </a:gridCol>
                <a:gridCol w="822960">
                  <a:extLst>
                    <a:ext uri="{9D8B030D-6E8A-4147-A177-3AD203B41FA5}">
                      <a16:colId xmlns:a16="http://schemas.microsoft.com/office/drawing/2014/main" val="2769943300"/>
                    </a:ext>
                  </a:extLst>
                </a:gridCol>
                <a:gridCol w="822960">
                  <a:extLst>
                    <a:ext uri="{9D8B030D-6E8A-4147-A177-3AD203B41FA5}">
                      <a16:colId xmlns:a16="http://schemas.microsoft.com/office/drawing/2014/main" val="2296248763"/>
                    </a:ext>
                  </a:extLst>
                </a:gridCol>
                <a:gridCol w="822960">
                  <a:extLst>
                    <a:ext uri="{9D8B030D-6E8A-4147-A177-3AD203B41FA5}">
                      <a16:colId xmlns:a16="http://schemas.microsoft.com/office/drawing/2014/main" val="1933563118"/>
                    </a:ext>
                  </a:extLst>
                </a:gridCol>
                <a:gridCol w="822960">
                  <a:extLst>
                    <a:ext uri="{9D8B030D-6E8A-4147-A177-3AD203B41FA5}">
                      <a16:colId xmlns:a16="http://schemas.microsoft.com/office/drawing/2014/main" val="2262405323"/>
                    </a:ext>
                  </a:extLst>
                </a:gridCol>
                <a:gridCol w="822960">
                  <a:extLst>
                    <a:ext uri="{9D8B030D-6E8A-4147-A177-3AD203B41FA5}">
                      <a16:colId xmlns:a16="http://schemas.microsoft.com/office/drawing/2014/main" val="1633027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Engagement-Rate (Organic)</a:t>
                      </a:r>
                    </a:p>
                  </a:txBody>
                  <a:tcPr/>
                </a:tc>
                <a:extLst>
                  <a:ext uri="{0D108BD9-81ED-4DB2-BD59-A6C34878D82A}">
                    <a16:rowId xmlns:a16="http://schemas.microsoft.com/office/drawing/2014/main" val="3038551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 - 2020-06-04 11:02:17</a:t>
                      </a:r>
                      <a:r>
                        <a:rPr kumimoji="0" lang="en-US" sz="1000" b="0" i="0" u="none" strike="noStrike" kern="1200" cap="none" spc="0" normalizeH="0" baseline="0" noProof="0">
                          <a:ln>
                            <a:noFill/>
                          </a:ln>
                          <a:solidFill>
                            <a:prstClr val="black"/>
                          </a:solidFill>
                          <a:effectLst/>
                          <a:uLnTx/>
                          <a:uFillTx/>
                          <a:latin typeface="+mn-lt"/>
                          <a:ea typeface="+mn-ea"/>
                          <a:cs typeface="+mn-cs"/>
                        </a:rPr>
                        <a:t>
 A Boeing 757-200F and DHL truck arriving at Zračna luka Zagreb - Zagreb Airport.Two in one sweep!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96512604_2492749974354152_9175141478266044416_o.jpg?_nc_cat=105&amp;_nc_sid=8024bb&amp;_nc_oc=AQlMXYZuU59OPfDswsN54Htg4if12b3hK38478tSDrCb3--dMeH1PkjAM1i9Jkrldf8&amp;_nc_ht=scontent-iad3-1.xx&amp;_nc_tp=6&amp;oh=b52f4d4afbedbbdb0130fd2db41a9eab&amp;oe=5F242070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2237747455"/>
                  </a:ext>
                </a:extLst>
              </a:tr>
            </a:tbl>
          </a:graphicData>
        </a:graphic>
      </p:graphicFrame>
      <p:sp>
        <p:nvSpPr>
          <p:cNvPr id="4" name="Text Placeholder 3">
            <a:extLst>
              <a:ext uri="{FF2B5EF4-FFF2-40B4-BE49-F238E27FC236}">
                <a16:creationId xmlns:a16="http://schemas.microsoft.com/office/drawing/2014/main" id="{C2345EC1-1DE9-4B4A-BAE1-D7C42D26C948}"/>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877178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1204</Words>
  <Application>Microsoft Office PowerPoint</Application>
  <PresentationFormat>On-screen Show (4:3)</PresentationFormat>
  <Paragraphs>292</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DHL Express Facebook</vt:lpstr>
      <vt:lpstr>Facebook FB Development Month by Month | DHL Express - 1 of 2</vt:lpstr>
      <vt:lpstr>Facebook FB Development Month by Month | DHL Express - 2 of 2</vt:lpstr>
      <vt:lpstr>Facebook FB Top 10 by Engagement | DHL Express - 1 of 10</vt:lpstr>
      <vt:lpstr>Facebook FB Top 10 by Engagement | DHL Express - 2 of 10</vt:lpstr>
      <vt:lpstr>Facebook FB Top 10 by Engagement | DHL Express - 3 of 10</vt:lpstr>
      <vt:lpstr>Facebook FB Top 10 by Engagement | DHL Express - 4 of 10</vt:lpstr>
      <vt:lpstr>Facebook FB Top 10 by Engagement | DHL Express - 5 of 10</vt:lpstr>
      <vt:lpstr>Facebook FB Top 10 by Engagement | DHL Express - 6 of 10</vt:lpstr>
      <vt:lpstr>Facebook FB Top 10 by Engagement | DHL Express - 7 of 10</vt:lpstr>
      <vt:lpstr>Facebook FB Top 10 by Engagement | DHL Express - 8 of 10</vt:lpstr>
      <vt:lpstr>Facebook FB Top 10 by Engagement | DHL Express - 9 of 10</vt:lpstr>
      <vt:lpstr>Facebook FB Top 10 by Engagement | DHL Express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DHL Express Facebook</dc:title>
  <dc:creator>Frederik Peiniger</dc:creator>
  <cp:lastModifiedBy>Frederik Peiniger</cp:lastModifiedBy>
  <cp:revision>1</cp:revision>
  <dcterms:created xsi:type="dcterms:W3CDTF">2020-07-16T10:19:25Z</dcterms:created>
  <dcterms:modified xsi:type="dcterms:W3CDTF">2020-07-16T10:19:55Z</dcterms:modified>
</cp:coreProperties>
</file>