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CDF1C-3DA2-4AFE-8100-71B3A7662138}"/>
              </a:ext>
            </a:extLst>
          </p:cNvPr>
          <p:cNvSpPr>
            <a:spLocks noGrp="1"/>
          </p:cNvSpPr>
          <p:nvPr>
            <p:ph type="title"/>
          </p:nvPr>
        </p:nvSpPr>
        <p:spPr/>
        <p:txBody>
          <a:bodyPr/>
          <a:lstStyle/>
          <a:p>
            <a:r>
              <a:rPr lang="en-US"/>
              <a:t>Facebook Own Posts Table | FB Carteras - 1 of 14</a:t>
            </a:r>
          </a:p>
        </p:txBody>
      </p:sp>
      <p:graphicFrame>
        <p:nvGraphicFramePr>
          <p:cNvPr id="5" name="Table Placeholder 4">
            <a:extLst>
              <a:ext uri="{FF2B5EF4-FFF2-40B4-BE49-F238E27FC236}">
                <a16:creationId xmlns:a16="http://schemas.microsoft.com/office/drawing/2014/main" id="{8E0F74E2-9FE3-4DE0-A336-283146C6AA47}"/>
              </a:ext>
            </a:extLst>
          </p:cNvPr>
          <p:cNvGraphicFramePr>
            <a:graphicFrameLocks noGrp="1"/>
          </p:cNvGraphicFramePr>
          <p:nvPr>
            <p:ph type="tbl" sz="quarter" idx="13"/>
            <p:extLst>
              <p:ext uri="{D42A27DB-BD31-4B8C-83A1-F6EECF244321}">
                <p14:modId xmlns:p14="http://schemas.microsoft.com/office/powerpoint/2010/main" val="879251543"/>
              </p:ext>
            </p:extLst>
          </p:nvPr>
        </p:nvGraphicFramePr>
        <p:xfrm>
          <a:off x="457200" y="1731963"/>
          <a:ext cx="8229600" cy="41757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3200223"/>
                    </a:ext>
                  </a:extLst>
                </a:gridCol>
                <a:gridCol w="370332">
                  <a:extLst>
                    <a:ext uri="{9D8B030D-6E8A-4147-A177-3AD203B41FA5}">
                      <a16:colId xmlns:a16="http://schemas.microsoft.com/office/drawing/2014/main" val="2228518513"/>
                    </a:ext>
                  </a:extLst>
                </a:gridCol>
                <a:gridCol w="370332">
                  <a:extLst>
                    <a:ext uri="{9D8B030D-6E8A-4147-A177-3AD203B41FA5}">
                      <a16:colId xmlns:a16="http://schemas.microsoft.com/office/drawing/2014/main" val="3768455207"/>
                    </a:ext>
                  </a:extLst>
                </a:gridCol>
                <a:gridCol w="370332">
                  <a:extLst>
                    <a:ext uri="{9D8B030D-6E8A-4147-A177-3AD203B41FA5}">
                      <a16:colId xmlns:a16="http://schemas.microsoft.com/office/drawing/2014/main" val="3465474618"/>
                    </a:ext>
                  </a:extLst>
                </a:gridCol>
                <a:gridCol w="329184">
                  <a:extLst>
                    <a:ext uri="{9D8B030D-6E8A-4147-A177-3AD203B41FA5}">
                      <a16:colId xmlns:a16="http://schemas.microsoft.com/office/drawing/2014/main" val="2773559019"/>
                    </a:ext>
                  </a:extLst>
                </a:gridCol>
                <a:gridCol w="329184">
                  <a:extLst>
                    <a:ext uri="{9D8B030D-6E8A-4147-A177-3AD203B41FA5}">
                      <a16:colId xmlns:a16="http://schemas.microsoft.com/office/drawing/2014/main" val="3826127058"/>
                    </a:ext>
                  </a:extLst>
                </a:gridCol>
                <a:gridCol w="329184">
                  <a:extLst>
                    <a:ext uri="{9D8B030D-6E8A-4147-A177-3AD203B41FA5}">
                      <a16:colId xmlns:a16="http://schemas.microsoft.com/office/drawing/2014/main" val="3320755159"/>
                    </a:ext>
                  </a:extLst>
                </a:gridCol>
                <a:gridCol w="329184">
                  <a:extLst>
                    <a:ext uri="{9D8B030D-6E8A-4147-A177-3AD203B41FA5}">
                      <a16:colId xmlns:a16="http://schemas.microsoft.com/office/drawing/2014/main" val="3445681881"/>
                    </a:ext>
                  </a:extLst>
                </a:gridCol>
                <a:gridCol w="329184">
                  <a:extLst>
                    <a:ext uri="{9D8B030D-6E8A-4147-A177-3AD203B41FA5}">
                      <a16:colId xmlns:a16="http://schemas.microsoft.com/office/drawing/2014/main" val="1578673747"/>
                    </a:ext>
                  </a:extLst>
                </a:gridCol>
                <a:gridCol w="329184">
                  <a:extLst>
                    <a:ext uri="{9D8B030D-6E8A-4147-A177-3AD203B41FA5}">
                      <a16:colId xmlns:a16="http://schemas.microsoft.com/office/drawing/2014/main" val="807665134"/>
                    </a:ext>
                  </a:extLst>
                </a:gridCol>
                <a:gridCol w="329184">
                  <a:extLst>
                    <a:ext uri="{9D8B030D-6E8A-4147-A177-3AD203B41FA5}">
                      <a16:colId xmlns:a16="http://schemas.microsoft.com/office/drawing/2014/main" val="1107604774"/>
                    </a:ext>
                  </a:extLst>
                </a:gridCol>
                <a:gridCol w="329184">
                  <a:extLst>
                    <a:ext uri="{9D8B030D-6E8A-4147-A177-3AD203B41FA5}">
                      <a16:colId xmlns:a16="http://schemas.microsoft.com/office/drawing/2014/main" val="1756892699"/>
                    </a:ext>
                  </a:extLst>
                </a:gridCol>
                <a:gridCol w="329184">
                  <a:extLst>
                    <a:ext uri="{9D8B030D-6E8A-4147-A177-3AD203B41FA5}">
                      <a16:colId xmlns:a16="http://schemas.microsoft.com/office/drawing/2014/main" val="2498507865"/>
                    </a:ext>
                  </a:extLst>
                </a:gridCol>
                <a:gridCol w="370332">
                  <a:extLst>
                    <a:ext uri="{9D8B030D-6E8A-4147-A177-3AD203B41FA5}">
                      <a16:colId xmlns:a16="http://schemas.microsoft.com/office/drawing/2014/main" val="1262187469"/>
                    </a:ext>
                  </a:extLst>
                </a:gridCol>
                <a:gridCol w="370332">
                  <a:extLst>
                    <a:ext uri="{9D8B030D-6E8A-4147-A177-3AD203B41FA5}">
                      <a16:colId xmlns:a16="http://schemas.microsoft.com/office/drawing/2014/main" val="4128531516"/>
                    </a:ext>
                  </a:extLst>
                </a:gridCol>
                <a:gridCol w="329184">
                  <a:extLst>
                    <a:ext uri="{9D8B030D-6E8A-4147-A177-3AD203B41FA5}">
                      <a16:colId xmlns:a16="http://schemas.microsoft.com/office/drawing/2014/main" val="4086921894"/>
                    </a:ext>
                  </a:extLst>
                </a:gridCol>
                <a:gridCol w="329184">
                  <a:extLst>
                    <a:ext uri="{9D8B030D-6E8A-4147-A177-3AD203B41FA5}">
                      <a16:colId xmlns:a16="http://schemas.microsoft.com/office/drawing/2014/main" val="3862653115"/>
                    </a:ext>
                  </a:extLst>
                </a:gridCol>
                <a:gridCol w="370332">
                  <a:extLst>
                    <a:ext uri="{9D8B030D-6E8A-4147-A177-3AD203B41FA5}">
                      <a16:colId xmlns:a16="http://schemas.microsoft.com/office/drawing/2014/main" val="2707673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023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PETER KENT - 2018-05-30 23:00:00 </a:t>
                      </a:r>
                      <a:r>
                        <a:rPr kumimoji="0" lang="es-ES" sz="1000" b="0" i="0" u="none" strike="noStrike" kern="1200" cap="none" spc="0" normalizeH="0" baseline="0" noProof="0">
                          <a:ln>
                            <a:noFill/>
                          </a:ln>
                          <a:solidFill>
                            <a:prstClr val="black"/>
                          </a:solidFill>
                          <a:effectLst/>
                          <a:uLnTx/>
                          <a:uFillTx/>
                          <a:latin typeface="+mn-lt"/>
                          <a:ea typeface="+mn-ea"/>
                          <a:cs typeface="+mn-cs"/>
                        </a:rPr>
                        <a:t> 
 Sobre Niza + zapatos con moño ☄ El look que estabas buscando está en Peter Kent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3355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PETER KENT - 2018-05-28 23:01:00 </a:t>
                      </a:r>
                      <a:r>
                        <a:rPr kumimoji="0" lang="es-ES" sz="1000" b="0" i="0" u="none" strike="noStrike" kern="1200" cap="none" spc="0" normalizeH="0" baseline="0" noProof="0">
                          <a:ln>
                            <a:noFill/>
                          </a:ln>
                          <a:solidFill>
                            <a:prstClr val="black"/>
                          </a:solidFill>
                          <a:effectLst/>
                          <a:uLnTx/>
                          <a:uFillTx/>
                          <a:latin typeface="+mn-lt"/>
                          <a:ea typeface="+mn-ea"/>
                          <a:cs typeface="+mn-cs"/>
                        </a:rPr>
                        <a:t> 
 BAÚL PRAGA S 💮 El día es tuyo, ¡disfrutalo!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783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PRÜNE - 2018-05-28 15:29:05 </a:t>
                      </a:r>
                      <a:r>
                        <a:rPr kumimoji="0" lang="en-US" sz="1000" b="0" i="0" u="none" strike="noStrike" kern="1200" cap="none" spc="0" normalizeH="0" baseline="0" noProof="0">
                          <a:ln>
                            <a:noFill/>
                          </a:ln>
                          <a:solidFill>
                            <a:prstClr val="black"/>
                          </a:solidFill>
                          <a:effectLst/>
                          <a:uLnTx/>
                          <a:uFillTx/>
                          <a:latin typeface="+mn-lt"/>
                          <a:ea typeface="+mn-ea"/>
                          <a:cs typeface="+mn-cs"/>
                        </a:rPr>
                        <a:t> 
 Shoes Mid Season Sale 💫
Hasta 30% OFF. Selected Items
Shop Now! &gt; https://bit.ly/2J9Blrs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8006677"/>
                  </a:ext>
                </a:extLst>
              </a:tr>
            </a:tbl>
          </a:graphicData>
        </a:graphic>
      </p:graphicFrame>
      <p:sp>
        <p:nvSpPr>
          <p:cNvPr id="4" name="Text Placeholder 3">
            <a:extLst>
              <a:ext uri="{FF2B5EF4-FFF2-40B4-BE49-F238E27FC236}">
                <a16:creationId xmlns:a16="http://schemas.microsoft.com/office/drawing/2014/main" id="{26157FE9-6930-4102-AE88-0443F5557217}"/>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2074398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AB436-8138-4B4C-B3A7-75C80A136807}"/>
              </a:ext>
            </a:extLst>
          </p:cNvPr>
          <p:cNvSpPr>
            <a:spLocks noGrp="1"/>
          </p:cNvSpPr>
          <p:nvPr>
            <p:ph type="title"/>
          </p:nvPr>
        </p:nvSpPr>
        <p:spPr/>
        <p:txBody>
          <a:bodyPr/>
          <a:lstStyle/>
          <a:p>
            <a:r>
              <a:rPr lang="en-US"/>
              <a:t>Facebook Own Posts Table | FB Carteras - 2 of 14</a:t>
            </a:r>
          </a:p>
        </p:txBody>
      </p:sp>
      <p:graphicFrame>
        <p:nvGraphicFramePr>
          <p:cNvPr id="5" name="Table Placeholder 4">
            <a:extLst>
              <a:ext uri="{FF2B5EF4-FFF2-40B4-BE49-F238E27FC236}">
                <a16:creationId xmlns:a16="http://schemas.microsoft.com/office/drawing/2014/main" id="{D84AAF7B-D38D-48CB-ACB4-498F4C717A0C}"/>
              </a:ext>
            </a:extLst>
          </p:cNvPr>
          <p:cNvGraphicFramePr>
            <a:graphicFrameLocks noGrp="1"/>
          </p:cNvGraphicFramePr>
          <p:nvPr>
            <p:ph type="tbl" sz="quarter" idx="13"/>
            <p:extLst>
              <p:ext uri="{D42A27DB-BD31-4B8C-83A1-F6EECF244321}">
                <p14:modId xmlns:p14="http://schemas.microsoft.com/office/powerpoint/2010/main" val="78756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89382636"/>
                    </a:ext>
                  </a:extLst>
                </a:gridCol>
                <a:gridCol w="370332">
                  <a:extLst>
                    <a:ext uri="{9D8B030D-6E8A-4147-A177-3AD203B41FA5}">
                      <a16:colId xmlns:a16="http://schemas.microsoft.com/office/drawing/2014/main" val="4171600771"/>
                    </a:ext>
                  </a:extLst>
                </a:gridCol>
                <a:gridCol w="370332">
                  <a:extLst>
                    <a:ext uri="{9D8B030D-6E8A-4147-A177-3AD203B41FA5}">
                      <a16:colId xmlns:a16="http://schemas.microsoft.com/office/drawing/2014/main" val="522506234"/>
                    </a:ext>
                  </a:extLst>
                </a:gridCol>
                <a:gridCol w="370332">
                  <a:extLst>
                    <a:ext uri="{9D8B030D-6E8A-4147-A177-3AD203B41FA5}">
                      <a16:colId xmlns:a16="http://schemas.microsoft.com/office/drawing/2014/main" val="3153636197"/>
                    </a:ext>
                  </a:extLst>
                </a:gridCol>
                <a:gridCol w="329184">
                  <a:extLst>
                    <a:ext uri="{9D8B030D-6E8A-4147-A177-3AD203B41FA5}">
                      <a16:colId xmlns:a16="http://schemas.microsoft.com/office/drawing/2014/main" val="1334971733"/>
                    </a:ext>
                  </a:extLst>
                </a:gridCol>
                <a:gridCol w="329184">
                  <a:extLst>
                    <a:ext uri="{9D8B030D-6E8A-4147-A177-3AD203B41FA5}">
                      <a16:colId xmlns:a16="http://schemas.microsoft.com/office/drawing/2014/main" val="736165947"/>
                    </a:ext>
                  </a:extLst>
                </a:gridCol>
                <a:gridCol w="329184">
                  <a:extLst>
                    <a:ext uri="{9D8B030D-6E8A-4147-A177-3AD203B41FA5}">
                      <a16:colId xmlns:a16="http://schemas.microsoft.com/office/drawing/2014/main" val="1494461469"/>
                    </a:ext>
                  </a:extLst>
                </a:gridCol>
                <a:gridCol w="329184">
                  <a:extLst>
                    <a:ext uri="{9D8B030D-6E8A-4147-A177-3AD203B41FA5}">
                      <a16:colId xmlns:a16="http://schemas.microsoft.com/office/drawing/2014/main" val="1734020435"/>
                    </a:ext>
                  </a:extLst>
                </a:gridCol>
                <a:gridCol w="329184">
                  <a:extLst>
                    <a:ext uri="{9D8B030D-6E8A-4147-A177-3AD203B41FA5}">
                      <a16:colId xmlns:a16="http://schemas.microsoft.com/office/drawing/2014/main" val="3898883384"/>
                    </a:ext>
                  </a:extLst>
                </a:gridCol>
                <a:gridCol w="329184">
                  <a:extLst>
                    <a:ext uri="{9D8B030D-6E8A-4147-A177-3AD203B41FA5}">
                      <a16:colId xmlns:a16="http://schemas.microsoft.com/office/drawing/2014/main" val="2077954359"/>
                    </a:ext>
                  </a:extLst>
                </a:gridCol>
                <a:gridCol w="329184">
                  <a:extLst>
                    <a:ext uri="{9D8B030D-6E8A-4147-A177-3AD203B41FA5}">
                      <a16:colId xmlns:a16="http://schemas.microsoft.com/office/drawing/2014/main" val="3336003794"/>
                    </a:ext>
                  </a:extLst>
                </a:gridCol>
                <a:gridCol w="329184">
                  <a:extLst>
                    <a:ext uri="{9D8B030D-6E8A-4147-A177-3AD203B41FA5}">
                      <a16:colId xmlns:a16="http://schemas.microsoft.com/office/drawing/2014/main" val="3387539693"/>
                    </a:ext>
                  </a:extLst>
                </a:gridCol>
                <a:gridCol w="329184">
                  <a:extLst>
                    <a:ext uri="{9D8B030D-6E8A-4147-A177-3AD203B41FA5}">
                      <a16:colId xmlns:a16="http://schemas.microsoft.com/office/drawing/2014/main" val="3806297681"/>
                    </a:ext>
                  </a:extLst>
                </a:gridCol>
                <a:gridCol w="370332">
                  <a:extLst>
                    <a:ext uri="{9D8B030D-6E8A-4147-A177-3AD203B41FA5}">
                      <a16:colId xmlns:a16="http://schemas.microsoft.com/office/drawing/2014/main" val="3030437505"/>
                    </a:ext>
                  </a:extLst>
                </a:gridCol>
                <a:gridCol w="370332">
                  <a:extLst>
                    <a:ext uri="{9D8B030D-6E8A-4147-A177-3AD203B41FA5}">
                      <a16:colId xmlns:a16="http://schemas.microsoft.com/office/drawing/2014/main" val="3157333261"/>
                    </a:ext>
                  </a:extLst>
                </a:gridCol>
                <a:gridCol w="329184">
                  <a:extLst>
                    <a:ext uri="{9D8B030D-6E8A-4147-A177-3AD203B41FA5}">
                      <a16:colId xmlns:a16="http://schemas.microsoft.com/office/drawing/2014/main" val="1537144667"/>
                    </a:ext>
                  </a:extLst>
                </a:gridCol>
                <a:gridCol w="329184">
                  <a:extLst>
                    <a:ext uri="{9D8B030D-6E8A-4147-A177-3AD203B41FA5}">
                      <a16:colId xmlns:a16="http://schemas.microsoft.com/office/drawing/2014/main" val="1248327937"/>
                    </a:ext>
                  </a:extLst>
                </a:gridCol>
                <a:gridCol w="370332">
                  <a:extLst>
                    <a:ext uri="{9D8B030D-6E8A-4147-A177-3AD203B41FA5}">
                      <a16:colId xmlns:a16="http://schemas.microsoft.com/office/drawing/2014/main" val="1245513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115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PETER KENT - 2018-05-27 20:00:00 </a:t>
                      </a:r>
                      <a:r>
                        <a:rPr kumimoji="0" lang="en-US" sz="1000" b="0" i="0" u="none" strike="noStrike" kern="1200" cap="none" spc="0" normalizeH="0" baseline="0" noProof="0">
                          <a:ln>
                            <a:noFill/>
                          </a:ln>
                          <a:solidFill>
                            <a:prstClr val="black"/>
                          </a:solidFill>
                          <a:effectLst/>
                          <a:uLnTx/>
                          <a:uFillTx/>
                          <a:latin typeface="+mn-lt"/>
                          <a:ea typeface="+mn-ea"/>
                          <a:cs typeface="+mn-cs"/>
                        </a:rPr>
                        <a:t> 
 Indispensables 🔥🔥🔥 #JustLive!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4299659"/>
                  </a:ext>
                </a:extLst>
              </a:tr>
            </a:tbl>
          </a:graphicData>
        </a:graphic>
      </p:graphicFrame>
      <p:sp>
        <p:nvSpPr>
          <p:cNvPr id="4" name="Text Placeholder 3">
            <a:extLst>
              <a:ext uri="{FF2B5EF4-FFF2-40B4-BE49-F238E27FC236}">
                <a16:creationId xmlns:a16="http://schemas.microsoft.com/office/drawing/2014/main" id="{DA6CB64E-BBD4-4588-A25F-CC32DFFDAABF}"/>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4150860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2DAD5-ACEF-4112-B1C3-B4E84B364F0C}"/>
              </a:ext>
            </a:extLst>
          </p:cNvPr>
          <p:cNvSpPr>
            <a:spLocks noGrp="1"/>
          </p:cNvSpPr>
          <p:nvPr>
            <p:ph type="title"/>
          </p:nvPr>
        </p:nvSpPr>
        <p:spPr/>
        <p:txBody>
          <a:bodyPr/>
          <a:lstStyle/>
          <a:p>
            <a:r>
              <a:rPr lang="en-US"/>
              <a:t>Facebook Own Posts Table | FB Carteras - 3 of 14</a:t>
            </a:r>
          </a:p>
        </p:txBody>
      </p:sp>
      <p:graphicFrame>
        <p:nvGraphicFramePr>
          <p:cNvPr id="5" name="Table Placeholder 4">
            <a:extLst>
              <a:ext uri="{FF2B5EF4-FFF2-40B4-BE49-F238E27FC236}">
                <a16:creationId xmlns:a16="http://schemas.microsoft.com/office/drawing/2014/main" id="{3DE3A86F-77F0-48EA-B3A0-84936027FBB3}"/>
              </a:ext>
            </a:extLst>
          </p:cNvPr>
          <p:cNvGraphicFramePr>
            <a:graphicFrameLocks noGrp="1"/>
          </p:cNvGraphicFramePr>
          <p:nvPr>
            <p:ph type="tbl" sz="quarter" idx="13"/>
            <p:extLst>
              <p:ext uri="{D42A27DB-BD31-4B8C-83A1-F6EECF244321}">
                <p14:modId xmlns:p14="http://schemas.microsoft.com/office/powerpoint/2010/main" val="2113665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05279459"/>
                    </a:ext>
                  </a:extLst>
                </a:gridCol>
                <a:gridCol w="370332">
                  <a:extLst>
                    <a:ext uri="{9D8B030D-6E8A-4147-A177-3AD203B41FA5}">
                      <a16:colId xmlns:a16="http://schemas.microsoft.com/office/drawing/2014/main" val="1641842846"/>
                    </a:ext>
                  </a:extLst>
                </a:gridCol>
                <a:gridCol w="370332">
                  <a:extLst>
                    <a:ext uri="{9D8B030D-6E8A-4147-A177-3AD203B41FA5}">
                      <a16:colId xmlns:a16="http://schemas.microsoft.com/office/drawing/2014/main" val="2154647346"/>
                    </a:ext>
                  </a:extLst>
                </a:gridCol>
                <a:gridCol w="370332">
                  <a:extLst>
                    <a:ext uri="{9D8B030D-6E8A-4147-A177-3AD203B41FA5}">
                      <a16:colId xmlns:a16="http://schemas.microsoft.com/office/drawing/2014/main" val="1833074127"/>
                    </a:ext>
                  </a:extLst>
                </a:gridCol>
                <a:gridCol w="329184">
                  <a:extLst>
                    <a:ext uri="{9D8B030D-6E8A-4147-A177-3AD203B41FA5}">
                      <a16:colId xmlns:a16="http://schemas.microsoft.com/office/drawing/2014/main" val="2773053831"/>
                    </a:ext>
                  </a:extLst>
                </a:gridCol>
                <a:gridCol w="329184">
                  <a:extLst>
                    <a:ext uri="{9D8B030D-6E8A-4147-A177-3AD203B41FA5}">
                      <a16:colId xmlns:a16="http://schemas.microsoft.com/office/drawing/2014/main" val="1374333524"/>
                    </a:ext>
                  </a:extLst>
                </a:gridCol>
                <a:gridCol w="329184">
                  <a:extLst>
                    <a:ext uri="{9D8B030D-6E8A-4147-A177-3AD203B41FA5}">
                      <a16:colId xmlns:a16="http://schemas.microsoft.com/office/drawing/2014/main" val="1126234415"/>
                    </a:ext>
                  </a:extLst>
                </a:gridCol>
                <a:gridCol w="329184">
                  <a:extLst>
                    <a:ext uri="{9D8B030D-6E8A-4147-A177-3AD203B41FA5}">
                      <a16:colId xmlns:a16="http://schemas.microsoft.com/office/drawing/2014/main" val="1621863534"/>
                    </a:ext>
                  </a:extLst>
                </a:gridCol>
                <a:gridCol w="329184">
                  <a:extLst>
                    <a:ext uri="{9D8B030D-6E8A-4147-A177-3AD203B41FA5}">
                      <a16:colId xmlns:a16="http://schemas.microsoft.com/office/drawing/2014/main" val="1764974489"/>
                    </a:ext>
                  </a:extLst>
                </a:gridCol>
                <a:gridCol w="329184">
                  <a:extLst>
                    <a:ext uri="{9D8B030D-6E8A-4147-A177-3AD203B41FA5}">
                      <a16:colId xmlns:a16="http://schemas.microsoft.com/office/drawing/2014/main" val="2346237364"/>
                    </a:ext>
                  </a:extLst>
                </a:gridCol>
                <a:gridCol w="329184">
                  <a:extLst>
                    <a:ext uri="{9D8B030D-6E8A-4147-A177-3AD203B41FA5}">
                      <a16:colId xmlns:a16="http://schemas.microsoft.com/office/drawing/2014/main" val="1507068709"/>
                    </a:ext>
                  </a:extLst>
                </a:gridCol>
                <a:gridCol w="329184">
                  <a:extLst>
                    <a:ext uri="{9D8B030D-6E8A-4147-A177-3AD203B41FA5}">
                      <a16:colId xmlns:a16="http://schemas.microsoft.com/office/drawing/2014/main" val="1949212452"/>
                    </a:ext>
                  </a:extLst>
                </a:gridCol>
                <a:gridCol w="329184">
                  <a:extLst>
                    <a:ext uri="{9D8B030D-6E8A-4147-A177-3AD203B41FA5}">
                      <a16:colId xmlns:a16="http://schemas.microsoft.com/office/drawing/2014/main" val="2169923721"/>
                    </a:ext>
                  </a:extLst>
                </a:gridCol>
                <a:gridCol w="370332">
                  <a:extLst>
                    <a:ext uri="{9D8B030D-6E8A-4147-A177-3AD203B41FA5}">
                      <a16:colId xmlns:a16="http://schemas.microsoft.com/office/drawing/2014/main" val="465223872"/>
                    </a:ext>
                  </a:extLst>
                </a:gridCol>
                <a:gridCol w="370332">
                  <a:extLst>
                    <a:ext uri="{9D8B030D-6E8A-4147-A177-3AD203B41FA5}">
                      <a16:colId xmlns:a16="http://schemas.microsoft.com/office/drawing/2014/main" val="548256799"/>
                    </a:ext>
                  </a:extLst>
                </a:gridCol>
                <a:gridCol w="329184">
                  <a:extLst>
                    <a:ext uri="{9D8B030D-6E8A-4147-A177-3AD203B41FA5}">
                      <a16:colId xmlns:a16="http://schemas.microsoft.com/office/drawing/2014/main" val="4168475036"/>
                    </a:ext>
                  </a:extLst>
                </a:gridCol>
                <a:gridCol w="329184">
                  <a:extLst>
                    <a:ext uri="{9D8B030D-6E8A-4147-A177-3AD203B41FA5}">
                      <a16:colId xmlns:a16="http://schemas.microsoft.com/office/drawing/2014/main" val="4139886266"/>
                    </a:ext>
                  </a:extLst>
                </a:gridCol>
                <a:gridCol w="370332">
                  <a:extLst>
                    <a:ext uri="{9D8B030D-6E8A-4147-A177-3AD203B41FA5}">
                      <a16:colId xmlns:a16="http://schemas.microsoft.com/office/drawing/2014/main" val="2010686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308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Amphora Argentina - 2018-05-26 15:00:01 </a:t>
                      </a:r>
                      <a:r>
                        <a:rPr kumimoji="0" lang="es-ES" sz="1000" b="0" i="0" u="none" strike="noStrike" kern="1200" cap="none" spc="0" normalizeH="0" baseline="0" noProof="0">
                          <a:ln>
                            <a:noFill/>
                          </a:ln>
                          <a:solidFill>
                            <a:prstClr val="black"/>
                          </a:solidFill>
                          <a:effectLst/>
                          <a:uLnTx/>
                          <a:uFillTx/>
                          <a:latin typeface="+mn-lt"/>
                          <a:ea typeface="+mn-ea"/>
                          <a:cs typeface="+mn-cs"/>
                        </a:rPr>
                        <a:t> 
 Imperdible #AutumnWinter ✨ HOY 26 de Mayo ✨ Aprovechá Francés Go. Exclusivo Tiendas. 
Carteras, Mochilas, Calzado, Accesorios y más 👜👠🎒
PROMOCION VALIDA DESDE 24/05/2018 HASTA 26/05/2018 EXCLUSIVO PARA CLIENTES DEL BBVA FRANCÉS QUE SE ENCUENTREN REGISTRADOS EN FGO AL DÍA DE LA PROMOCIÓN Y ABONEN SUS COMPRAS CON TARJETAS DE CRÉDITO BBVA FRANCÉS. DESCARGÁ LA APLICACIÓN EN WWW.FRANCESGO.COM.AR Y/O EN TIENDAS DE APLICACIONES DISPONIBLES EN TELÉFONOS Y/O DISPOSITIVOS CON CONEXIÓN A INTERNET Y SISTEMA IOS Y ANDROID. REGISTRATE Y COMENZÁ A RECIBIR LAS ALERTAS Y DESCUENTOS EN EL CELULAR REGISTRADO. CONSULTE TÉRMINOS Y CONDICIONES EN WWW.FRANCESGO.COM.AR. CARTERA DE CONSUMO. PARA COMPRAS REALIZADAS UNICAMENTE CON TARJETAS DE CRÉDITO VISA Y MASTERCARD EMITIDAS POR BBVA FRANCÉS. LA PRESENTE PROMOCIÓN ES VÁLIDA SOLO PARA CONSUMO DE TIPO FAMILIAR, REALIZADOS EN LOS COMERCIOS DETALLADOS PARA LA PROMOCIÓN Y NO SE ACUMULAN A OTRAS PROMOCIONES VIGENTES, INCLUYENDO PLANES AHORA 3, AHORA 6, AHORA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8120907"/>
                  </a:ext>
                </a:extLst>
              </a:tr>
            </a:tbl>
          </a:graphicData>
        </a:graphic>
      </p:graphicFrame>
      <p:sp>
        <p:nvSpPr>
          <p:cNvPr id="4" name="Text Placeholder 3">
            <a:extLst>
              <a:ext uri="{FF2B5EF4-FFF2-40B4-BE49-F238E27FC236}">
                <a16:creationId xmlns:a16="http://schemas.microsoft.com/office/drawing/2014/main" id="{819E8D3A-9850-4927-B5DF-9451F834565C}"/>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313768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9BA9-38C9-4D12-839C-C417E8424745}"/>
              </a:ext>
            </a:extLst>
          </p:cNvPr>
          <p:cNvSpPr>
            <a:spLocks noGrp="1"/>
          </p:cNvSpPr>
          <p:nvPr>
            <p:ph type="title"/>
          </p:nvPr>
        </p:nvSpPr>
        <p:spPr/>
        <p:txBody>
          <a:bodyPr/>
          <a:lstStyle/>
          <a:p>
            <a:r>
              <a:rPr lang="en-US"/>
              <a:t>Facebook Own Posts Table | FB Carteras - 4 of 14</a:t>
            </a:r>
          </a:p>
        </p:txBody>
      </p:sp>
      <p:graphicFrame>
        <p:nvGraphicFramePr>
          <p:cNvPr id="5" name="Table Placeholder 4">
            <a:extLst>
              <a:ext uri="{FF2B5EF4-FFF2-40B4-BE49-F238E27FC236}">
                <a16:creationId xmlns:a16="http://schemas.microsoft.com/office/drawing/2014/main" id="{CD93C98E-5A37-4114-8396-10BC9170945D}"/>
              </a:ext>
            </a:extLst>
          </p:cNvPr>
          <p:cNvGraphicFramePr>
            <a:graphicFrameLocks noGrp="1"/>
          </p:cNvGraphicFramePr>
          <p:nvPr>
            <p:ph type="tbl" sz="quarter" idx="13"/>
            <p:extLst>
              <p:ext uri="{D42A27DB-BD31-4B8C-83A1-F6EECF244321}">
                <p14:modId xmlns:p14="http://schemas.microsoft.com/office/powerpoint/2010/main" val="3548724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5648953"/>
                    </a:ext>
                  </a:extLst>
                </a:gridCol>
                <a:gridCol w="370332">
                  <a:extLst>
                    <a:ext uri="{9D8B030D-6E8A-4147-A177-3AD203B41FA5}">
                      <a16:colId xmlns:a16="http://schemas.microsoft.com/office/drawing/2014/main" val="3194515067"/>
                    </a:ext>
                  </a:extLst>
                </a:gridCol>
                <a:gridCol w="370332">
                  <a:extLst>
                    <a:ext uri="{9D8B030D-6E8A-4147-A177-3AD203B41FA5}">
                      <a16:colId xmlns:a16="http://schemas.microsoft.com/office/drawing/2014/main" val="4235353835"/>
                    </a:ext>
                  </a:extLst>
                </a:gridCol>
                <a:gridCol w="370332">
                  <a:extLst>
                    <a:ext uri="{9D8B030D-6E8A-4147-A177-3AD203B41FA5}">
                      <a16:colId xmlns:a16="http://schemas.microsoft.com/office/drawing/2014/main" val="3597348862"/>
                    </a:ext>
                  </a:extLst>
                </a:gridCol>
                <a:gridCol w="329184">
                  <a:extLst>
                    <a:ext uri="{9D8B030D-6E8A-4147-A177-3AD203B41FA5}">
                      <a16:colId xmlns:a16="http://schemas.microsoft.com/office/drawing/2014/main" val="507351966"/>
                    </a:ext>
                  </a:extLst>
                </a:gridCol>
                <a:gridCol w="329184">
                  <a:extLst>
                    <a:ext uri="{9D8B030D-6E8A-4147-A177-3AD203B41FA5}">
                      <a16:colId xmlns:a16="http://schemas.microsoft.com/office/drawing/2014/main" val="3478028929"/>
                    </a:ext>
                  </a:extLst>
                </a:gridCol>
                <a:gridCol w="329184">
                  <a:extLst>
                    <a:ext uri="{9D8B030D-6E8A-4147-A177-3AD203B41FA5}">
                      <a16:colId xmlns:a16="http://schemas.microsoft.com/office/drawing/2014/main" val="3067950909"/>
                    </a:ext>
                  </a:extLst>
                </a:gridCol>
                <a:gridCol w="329184">
                  <a:extLst>
                    <a:ext uri="{9D8B030D-6E8A-4147-A177-3AD203B41FA5}">
                      <a16:colId xmlns:a16="http://schemas.microsoft.com/office/drawing/2014/main" val="1394096452"/>
                    </a:ext>
                  </a:extLst>
                </a:gridCol>
                <a:gridCol w="329184">
                  <a:extLst>
                    <a:ext uri="{9D8B030D-6E8A-4147-A177-3AD203B41FA5}">
                      <a16:colId xmlns:a16="http://schemas.microsoft.com/office/drawing/2014/main" val="1599566235"/>
                    </a:ext>
                  </a:extLst>
                </a:gridCol>
                <a:gridCol w="329184">
                  <a:extLst>
                    <a:ext uri="{9D8B030D-6E8A-4147-A177-3AD203B41FA5}">
                      <a16:colId xmlns:a16="http://schemas.microsoft.com/office/drawing/2014/main" val="714504430"/>
                    </a:ext>
                  </a:extLst>
                </a:gridCol>
                <a:gridCol w="329184">
                  <a:extLst>
                    <a:ext uri="{9D8B030D-6E8A-4147-A177-3AD203B41FA5}">
                      <a16:colId xmlns:a16="http://schemas.microsoft.com/office/drawing/2014/main" val="1250942202"/>
                    </a:ext>
                  </a:extLst>
                </a:gridCol>
                <a:gridCol w="329184">
                  <a:extLst>
                    <a:ext uri="{9D8B030D-6E8A-4147-A177-3AD203B41FA5}">
                      <a16:colId xmlns:a16="http://schemas.microsoft.com/office/drawing/2014/main" val="4292802276"/>
                    </a:ext>
                  </a:extLst>
                </a:gridCol>
                <a:gridCol w="329184">
                  <a:extLst>
                    <a:ext uri="{9D8B030D-6E8A-4147-A177-3AD203B41FA5}">
                      <a16:colId xmlns:a16="http://schemas.microsoft.com/office/drawing/2014/main" val="3473314737"/>
                    </a:ext>
                  </a:extLst>
                </a:gridCol>
                <a:gridCol w="370332">
                  <a:extLst>
                    <a:ext uri="{9D8B030D-6E8A-4147-A177-3AD203B41FA5}">
                      <a16:colId xmlns:a16="http://schemas.microsoft.com/office/drawing/2014/main" val="3462171194"/>
                    </a:ext>
                  </a:extLst>
                </a:gridCol>
                <a:gridCol w="370332">
                  <a:extLst>
                    <a:ext uri="{9D8B030D-6E8A-4147-A177-3AD203B41FA5}">
                      <a16:colId xmlns:a16="http://schemas.microsoft.com/office/drawing/2014/main" val="3101073662"/>
                    </a:ext>
                  </a:extLst>
                </a:gridCol>
                <a:gridCol w="329184">
                  <a:extLst>
                    <a:ext uri="{9D8B030D-6E8A-4147-A177-3AD203B41FA5}">
                      <a16:colId xmlns:a16="http://schemas.microsoft.com/office/drawing/2014/main" val="3945302403"/>
                    </a:ext>
                  </a:extLst>
                </a:gridCol>
                <a:gridCol w="329184">
                  <a:extLst>
                    <a:ext uri="{9D8B030D-6E8A-4147-A177-3AD203B41FA5}">
                      <a16:colId xmlns:a16="http://schemas.microsoft.com/office/drawing/2014/main" val="456867520"/>
                    </a:ext>
                  </a:extLst>
                </a:gridCol>
                <a:gridCol w="370332">
                  <a:extLst>
                    <a:ext uri="{9D8B030D-6E8A-4147-A177-3AD203B41FA5}">
                      <a16:colId xmlns:a16="http://schemas.microsoft.com/office/drawing/2014/main" val="477974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256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PETER KENT - 2018-05-25 23:00:01 </a:t>
                      </a:r>
                      <a:r>
                        <a:rPr kumimoji="0" lang="es-ES" sz="1000" b="0" i="0" u="none" strike="noStrike" kern="1200" cap="none" spc="0" normalizeH="0" baseline="0" noProof="0">
                          <a:ln>
                            <a:noFill/>
                          </a:ln>
                          <a:solidFill>
                            <a:prstClr val="black"/>
                          </a:solidFill>
                          <a:effectLst/>
                          <a:uLnTx/>
                          <a:uFillTx/>
                          <a:latin typeface="+mn-lt"/>
                          <a:ea typeface="+mn-ea"/>
                          <a:cs typeface="+mn-cs"/>
                        </a:rPr>
                        <a:t> 
 Shopping bag Buenos Aires ✨ hermoso como nuestra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975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XL Extra Large - 2018-05-25 16:00:01 </a:t>
                      </a:r>
                      <a:r>
                        <a:rPr kumimoji="0" lang="es-ES" sz="1000" b="0" i="0" u="none" strike="noStrike" kern="1200" cap="none" spc="0" normalizeH="0" baseline="0" noProof="0">
                          <a:ln>
                            <a:noFill/>
                          </a:ln>
                          <a:solidFill>
                            <a:prstClr val="black"/>
                          </a:solidFill>
                          <a:effectLst/>
                          <a:uLnTx/>
                          <a:uFillTx/>
                          <a:latin typeface="+mn-lt"/>
                          <a:ea typeface="+mn-ea"/>
                          <a:cs typeface="+mn-cs"/>
                        </a:rPr>
                        <a:t> 
 Disfrutá de este finde XL comprando desde tu casa! Hoy, envio gratis en camperas, calzados y carteras. https://www.xlshop.com.ar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6728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PRÜNE - 2018-05-25 14:00:00 </a:t>
                      </a:r>
                      <a:r>
                        <a:rPr kumimoji="0" lang="es-ES" sz="1000" b="0" i="0" u="none" strike="noStrike" kern="1200" cap="none" spc="0" normalizeH="0" baseline="0" noProof="0">
                          <a:ln>
                            <a:noFill/>
                          </a:ln>
                          <a:solidFill>
                            <a:prstClr val="black"/>
                          </a:solidFill>
                          <a:effectLst/>
                          <a:uLnTx/>
                          <a:uFillTx/>
                          <a:latin typeface="+mn-lt"/>
                          <a:ea typeface="+mn-ea"/>
                          <a:cs typeface="+mn-cs"/>
                        </a:rPr>
                        <a:t> 
 Created to make a statement 💣
Mochila Linaje
Disponible únicamente en nuestros locales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4682851"/>
                  </a:ext>
                </a:extLst>
              </a:tr>
            </a:tbl>
          </a:graphicData>
        </a:graphic>
      </p:graphicFrame>
      <p:sp>
        <p:nvSpPr>
          <p:cNvPr id="4" name="Text Placeholder 3">
            <a:extLst>
              <a:ext uri="{FF2B5EF4-FFF2-40B4-BE49-F238E27FC236}">
                <a16:creationId xmlns:a16="http://schemas.microsoft.com/office/drawing/2014/main" id="{271F63A8-D17F-48CD-A8EF-4FB7189C4F37}"/>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4207992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96D8C-630F-4BDC-A21B-510BEA86A213}"/>
              </a:ext>
            </a:extLst>
          </p:cNvPr>
          <p:cNvSpPr>
            <a:spLocks noGrp="1"/>
          </p:cNvSpPr>
          <p:nvPr>
            <p:ph type="title"/>
          </p:nvPr>
        </p:nvSpPr>
        <p:spPr/>
        <p:txBody>
          <a:bodyPr/>
          <a:lstStyle/>
          <a:p>
            <a:r>
              <a:rPr lang="en-US"/>
              <a:t>Facebook Own Posts Table | FB Carteras - 5 of 14</a:t>
            </a:r>
          </a:p>
        </p:txBody>
      </p:sp>
      <p:graphicFrame>
        <p:nvGraphicFramePr>
          <p:cNvPr id="5" name="Table Placeholder 4">
            <a:extLst>
              <a:ext uri="{FF2B5EF4-FFF2-40B4-BE49-F238E27FC236}">
                <a16:creationId xmlns:a16="http://schemas.microsoft.com/office/drawing/2014/main" id="{D2162BB0-4207-42B9-BC07-9FA48AC921A1}"/>
              </a:ext>
            </a:extLst>
          </p:cNvPr>
          <p:cNvGraphicFramePr>
            <a:graphicFrameLocks noGrp="1"/>
          </p:cNvGraphicFramePr>
          <p:nvPr>
            <p:ph type="tbl" sz="quarter" idx="13"/>
            <p:extLst>
              <p:ext uri="{D42A27DB-BD31-4B8C-83A1-F6EECF244321}">
                <p14:modId xmlns:p14="http://schemas.microsoft.com/office/powerpoint/2010/main" val="406861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869426"/>
                    </a:ext>
                  </a:extLst>
                </a:gridCol>
                <a:gridCol w="370332">
                  <a:extLst>
                    <a:ext uri="{9D8B030D-6E8A-4147-A177-3AD203B41FA5}">
                      <a16:colId xmlns:a16="http://schemas.microsoft.com/office/drawing/2014/main" val="35088260"/>
                    </a:ext>
                  </a:extLst>
                </a:gridCol>
                <a:gridCol w="370332">
                  <a:extLst>
                    <a:ext uri="{9D8B030D-6E8A-4147-A177-3AD203B41FA5}">
                      <a16:colId xmlns:a16="http://schemas.microsoft.com/office/drawing/2014/main" val="3055071437"/>
                    </a:ext>
                  </a:extLst>
                </a:gridCol>
                <a:gridCol w="370332">
                  <a:extLst>
                    <a:ext uri="{9D8B030D-6E8A-4147-A177-3AD203B41FA5}">
                      <a16:colId xmlns:a16="http://schemas.microsoft.com/office/drawing/2014/main" val="2705402968"/>
                    </a:ext>
                  </a:extLst>
                </a:gridCol>
                <a:gridCol w="329184">
                  <a:extLst>
                    <a:ext uri="{9D8B030D-6E8A-4147-A177-3AD203B41FA5}">
                      <a16:colId xmlns:a16="http://schemas.microsoft.com/office/drawing/2014/main" val="1385858423"/>
                    </a:ext>
                  </a:extLst>
                </a:gridCol>
                <a:gridCol w="329184">
                  <a:extLst>
                    <a:ext uri="{9D8B030D-6E8A-4147-A177-3AD203B41FA5}">
                      <a16:colId xmlns:a16="http://schemas.microsoft.com/office/drawing/2014/main" val="2801467054"/>
                    </a:ext>
                  </a:extLst>
                </a:gridCol>
                <a:gridCol w="329184">
                  <a:extLst>
                    <a:ext uri="{9D8B030D-6E8A-4147-A177-3AD203B41FA5}">
                      <a16:colId xmlns:a16="http://schemas.microsoft.com/office/drawing/2014/main" val="1960255538"/>
                    </a:ext>
                  </a:extLst>
                </a:gridCol>
                <a:gridCol w="329184">
                  <a:extLst>
                    <a:ext uri="{9D8B030D-6E8A-4147-A177-3AD203B41FA5}">
                      <a16:colId xmlns:a16="http://schemas.microsoft.com/office/drawing/2014/main" val="4164299119"/>
                    </a:ext>
                  </a:extLst>
                </a:gridCol>
                <a:gridCol w="329184">
                  <a:extLst>
                    <a:ext uri="{9D8B030D-6E8A-4147-A177-3AD203B41FA5}">
                      <a16:colId xmlns:a16="http://schemas.microsoft.com/office/drawing/2014/main" val="3010706795"/>
                    </a:ext>
                  </a:extLst>
                </a:gridCol>
                <a:gridCol w="329184">
                  <a:extLst>
                    <a:ext uri="{9D8B030D-6E8A-4147-A177-3AD203B41FA5}">
                      <a16:colId xmlns:a16="http://schemas.microsoft.com/office/drawing/2014/main" val="1463983150"/>
                    </a:ext>
                  </a:extLst>
                </a:gridCol>
                <a:gridCol w="329184">
                  <a:extLst>
                    <a:ext uri="{9D8B030D-6E8A-4147-A177-3AD203B41FA5}">
                      <a16:colId xmlns:a16="http://schemas.microsoft.com/office/drawing/2014/main" val="4163782529"/>
                    </a:ext>
                  </a:extLst>
                </a:gridCol>
                <a:gridCol w="329184">
                  <a:extLst>
                    <a:ext uri="{9D8B030D-6E8A-4147-A177-3AD203B41FA5}">
                      <a16:colId xmlns:a16="http://schemas.microsoft.com/office/drawing/2014/main" val="1513071623"/>
                    </a:ext>
                  </a:extLst>
                </a:gridCol>
                <a:gridCol w="329184">
                  <a:extLst>
                    <a:ext uri="{9D8B030D-6E8A-4147-A177-3AD203B41FA5}">
                      <a16:colId xmlns:a16="http://schemas.microsoft.com/office/drawing/2014/main" val="918759892"/>
                    </a:ext>
                  </a:extLst>
                </a:gridCol>
                <a:gridCol w="370332">
                  <a:extLst>
                    <a:ext uri="{9D8B030D-6E8A-4147-A177-3AD203B41FA5}">
                      <a16:colId xmlns:a16="http://schemas.microsoft.com/office/drawing/2014/main" val="2035662336"/>
                    </a:ext>
                  </a:extLst>
                </a:gridCol>
                <a:gridCol w="370332">
                  <a:extLst>
                    <a:ext uri="{9D8B030D-6E8A-4147-A177-3AD203B41FA5}">
                      <a16:colId xmlns:a16="http://schemas.microsoft.com/office/drawing/2014/main" val="3472164942"/>
                    </a:ext>
                  </a:extLst>
                </a:gridCol>
                <a:gridCol w="329184">
                  <a:extLst>
                    <a:ext uri="{9D8B030D-6E8A-4147-A177-3AD203B41FA5}">
                      <a16:colId xmlns:a16="http://schemas.microsoft.com/office/drawing/2014/main" val="1995122995"/>
                    </a:ext>
                  </a:extLst>
                </a:gridCol>
                <a:gridCol w="329184">
                  <a:extLst>
                    <a:ext uri="{9D8B030D-6E8A-4147-A177-3AD203B41FA5}">
                      <a16:colId xmlns:a16="http://schemas.microsoft.com/office/drawing/2014/main" val="649004292"/>
                    </a:ext>
                  </a:extLst>
                </a:gridCol>
                <a:gridCol w="370332">
                  <a:extLst>
                    <a:ext uri="{9D8B030D-6E8A-4147-A177-3AD203B41FA5}">
                      <a16:colId xmlns:a16="http://schemas.microsoft.com/office/drawing/2014/main" val="59106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8442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PRÜNE - 2018-05-25 03:00:00 </a:t>
                      </a:r>
                      <a:r>
                        <a:rPr kumimoji="0" lang="en-US" sz="1000" b="0" i="0" u="none" strike="noStrike" kern="1200" cap="none" spc="0" normalizeH="0" baseline="0" noProof="0">
                          <a:ln>
                            <a:noFill/>
                          </a:ln>
                          <a:solidFill>
                            <a:prstClr val="black"/>
                          </a:solidFill>
                          <a:effectLst/>
                          <a:uLnTx/>
                          <a:uFillTx/>
                          <a:latin typeface="+mn-lt"/>
                          <a:ea typeface="+mn-ea"/>
                          <a:cs typeface="+mn-cs"/>
                        </a:rPr>
                        <a:t> 
 Shoes Mid Season Sale 😍
Hasta 30% OFF
Shop Now &gt;&gt; https://bit.ly/2IKuhhq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210295"/>
                  </a:ext>
                </a:extLst>
              </a:tr>
            </a:tbl>
          </a:graphicData>
        </a:graphic>
      </p:graphicFrame>
      <p:sp>
        <p:nvSpPr>
          <p:cNvPr id="4" name="Text Placeholder 3">
            <a:extLst>
              <a:ext uri="{FF2B5EF4-FFF2-40B4-BE49-F238E27FC236}">
                <a16:creationId xmlns:a16="http://schemas.microsoft.com/office/drawing/2014/main" id="{BA6546C3-909E-4ED0-A766-F1A62CD8A341}"/>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558962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5EE00-9A2D-4323-A390-20F88823E6CA}"/>
              </a:ext>
            </a:extLst>
          </p:cNvPr>
          <p:cNvSpPr>
            <a:spLocks noGrp="1"/>
          </p:cNvSpPr>
          <p:nvPr>
            <p:ph type="title"/>
          </p:nvPr>
        </p:nvSpPr>
        <p:spPr/>
        <p:txBody>
          <a:bodyPr/>
          <a:lstStyle/>
          <a:p>
            <a:r>
              <a:rPr lang="en-US"/>
              <a:t>Facebook Own Posts Table | FB Carteras - 6 of 14</a:t>
            </a:r>
          </a:p>
        </p:txBody>
      </p:sp>
      <p:graphicFrame>
        <p:nvGraphicFramePr>
          <p:cNvPr id="5" name="Table Placeholder 4">
            <a:extLst>
              <a:ext uri="{FF2B5EF4-FFF2-40B4-BE49-F238E27FC236}">
                <a16:creationId xmlns:a16="http://schemas.microsoft.com/office/drawing/2014/main" id="{A71CB4A1-A736-425B-A02C-557A21EE3233}"/>
              </a:ext>
            </a:extLst>
          </p:cNvPr>
          <p:cNvGraphicFramePr>
            <a:graphicFrameLocks noGrp="1"/>
          </p:cNvGraphicFramePr>
          <p:nvPr>
            <p:ph type="tbl" sz="quarter" idx="13"/>
            <p:extLst>
              <p:ext uri="{D42A27DB-BD31-4B8C-83A1-F6EECF244321}">
                <p14:modId xmlns:p14="http://schemas.microsoft.com/office/powerpoint/2010/main" val="125624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3898661"/>
                    </a:ext>
                  </a:extLst>
                </a:gridCol>
                <a:gridCol w="370332">
                  <a:extLst>
                    <a:ext uri="{9D8B030D-6E8A-4147-A177-3AD203B41FA5}">
                      <a16:colId xmlns:a16="http://schemas.microsoft.com/office/drawing/2014/main" val="2401744264"/>
                    </a:ext>
                  </a:extLst>
                </a:gridCol>
                <a:gridCol w="370332">
                  <a:extLst>
                    <a:ext uri="{9D8B030D-6E8A-4147-A177-3AD203B41FA5}">
                      <a16:colId xmlns:a16="http://schemas.microsoft.com/office/drawing/2014/main" val="712521141"/>
                    </a:ext>
                  </a:extLst>
                </a:gridCol>
                <a:gridCol w="370332">
                  <a:extLst>
                    <a:ext uri="{9D8B030D-6E8A-4147-A177-3AD203B41FA5}">
                      <a16:colId xmlns:a16="http://schemas.microsoft.com/office/drawing/2014/main" val="1046555168"/>
                    </a:ext>
                  </a:extLst>
                </a:gridCol>
                <a:gridCol w="329184">
                  <a:extLst>
                    <a:ext uri="{9D8B030D-6E8A-4147-A177-3AD203B41FA5}">
                      <a16:colId xmlns:a16="http://schemas.microsoft.com/office/drawing/2014/main" val="1496349526"/>
                    </a:ext>
                  </a:extLst>
                </a:gridCol>
                <a:gridCol w="329184">
                  <a:extLst>
                    <a:ext uri="{9D8B030D-6E8A-4147-A177-3AD203B41FA5}">
                      <a16:colId xmlns:a16="http://schemas.microsoft.com/office/drawing/2014/main" val="1200243839"/>
                    </a:ext>
                  </a:extLst>
                </a:gridCol>
                <a:gridCol w="329184">
                  <a:extLst>
                    <a:ext uri="{9D8B030D-6E8A-4147-A177-3AD203B41FA5}">
                      <a16:colId xmlns:a16="http://schemas.microsoft.com/office/drawing/2014/main" val="2570855286"/>
                    </a:ext>
                  </a:extLst>
                </a:gridCol>
                <a:gridCol w="329184">
                  <a:extLst>
                    <a:ext uri="{9D8B030D-6E8A-4147-A177-3AD203B41FA5}">
                      <a16:colId xmlns:a16="http://schemas.microsoft.com/office/drawing/2014/main" val="3676912171"/>
                    </a:ext>
                  </a:extLst>
                </a:gridCol>
                <a:gridCol w="329184">
                  <a:extLst>
                    <a:ext uri="{9D8B030D-6E8A-4147-A177-3AD203B41FA5}">
                      <a16:colId xmlns:a16="http://schemas.microsoft.com/office/drawing/2014/main" val="1000051588"/>
                    </a:ext>
                  </a:extLst>
                </a:gridCol>
                <a:gridCol w="329184">
                  <a:extLst>
                    <a:ext uri="{9D8B030D-6E8A-4147-A177-3AD203B41FA5}">
                      <a16:colId xmlns:a16="http://schemas.microsoft.com/office/drawing/2014/main" val="3632133561"/>
                    </a:ext>
                  </a:extLst>
                </a:gridCol>
                <a:gridCol w="329184">
                  <a:extLst>
                    <a:ext uri="{9D8B030D-6E8A-4147-A177-3AD203B41FA5}">
                      <a16:colId xmlns:a16="http://schemas.microsoft.com/office/drawing/2014/main" val="2971667873"/>
                    </a:ext>
                  </a:extLst>
                </a:gridCol>
                <a:gridCol w="329184">
                  <a:extLst>
                    <a:ext uri="{9D8B030D-6E8A-4147-A177-3AD203B41FA5}">
                      <a16:colId xmlns:a16="http://schemas.microsoft.com/office/drawing/2014/main" val="1113318620"/>
                    </a:ext>
                  </a:extLst>
                </a:gridCol>
                <a:gridCol w="329184">
                  <a:extLst>
                    <a:ext uri="{9D8B030D-6E8A-4147-A177-3AD203B41FA5}">
                      <a16:colId xmlns:a16="http://schemas.microsoft.com/office/drawing/2014/main" val="317453733"/>
                    </a:ext>
                  </a:extLst>
                </a:gridCol>
                <a:gridCol w="370332">
                  <a:extLst>
                    <a:ext uri="{9D8B030D-6E8A-4147-A177-3AD203B41FA5}">
                      <a16:colId xmlns:a16="http://schemas.microsoft.com/office/drawing/2014/main" val="3821728262"/>
                    </a:ext>
                  </a:extLst>
                </a:gridCol>
                <a:gridCol w="370332">
                  <a:extLst>
                    <a:ext uri="{9D8B030D-6E8A-4147-A177-3AD203B41FA5}">
                      <a16:colId xmlns:a16="http://schemas.microsoft.com/office/drawing/2014/main" val="1582109753"/>
                    </a:ext>
                  </a:extLst>
                </a:gridCol>
                <a:gridCol w="329184">
                  <a:extLst>
                    <a:ext uri="{9D8B030D-6E8A-4147-A177-3AD203B41FA5}">
                      <a16:colId xmlns:a16="http://schemas.microsoft.com/office/drawing/2014/main" val="505255781"/>
                    </a:ext>
                  </a:extLst>
                </a:gridCol>
                <a:gridCol w="329184">
                  <a:extLst>
                    <a:ext uri="{9D8B030D-6E8A-4147-A177-3AD203B41FA5}">
                      <a16:colId xmlns:a16="http://schemas.microsoft.com/office/drawing/2014/main" val="3143576393"/>
                    </a:ext>
                  </a:extLst>
                </a:gridCol>
                <a:gridCol w="370332">
                  <a:extLst>
                    <a:ext uri="{9D8B030D-6E8A-4147-A177-3AD203B41FA5}">
                      <a16:colId xmlns:a16="http://schemas.microsoft.com/office/drawing/2014/main" val="2358750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697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Amphora Argentina - 2018-05-24 19:24:03 </a:t>
                      </a:r>
                      <a:r>
                        <a:rPr kumimoji="0" lang="es-ES" sz="1000" b="0" i="0" u="none" strike="noStrike" kern="1200" cap="none" spc="0" normalizeH="0" baseline="0" noProof="0">
                          <a:ln>
                            <a:noFill/>
                          </a:ln>
                          <a:solidFill>
                            <a:prstClr val="black"/>
                          </a:solidFill>
                          <a:effectLst/>
                          <a:uLnTx/>
                          <a:uFillTx/>
                          <a:latin typeface="+mn-lt"/>
                          <a:ea typeface="+mn-ea"/>
                          <a:cs typeface="+mn-cs"/>
                        </a:rPr>
                        <a:t> 
 #AutumnWinter Imperdible ✨ 24 al 26 de Mayo ✨ Francés Go. Exclusivo Tiendas 👜👠🎒
PROMOCION VALIDA DESDE 24/05/2018 HASTA 26/05/2018 EXCLUSIVO PARA CLIENTES DEL BBVA FRANCÉS QUE SE ENCUENTREN REGISTRADOS EN FGO AL DÍA DE LA PROMOCIÓN Y ABONEN SUS COMPRAS CON TARJETAS DE CRÉDITO BBVA FRANCÉS. DESCARGÁ LA APLICACIÓN EN WWW.FRANCESGO.COM.AR Y/O EN TIENDAS DE APLICACIONES DISPONIBLES EN TELÉFONOS Y/O DISPOSITIVOS CON CONEXIÓN A INTERNET Y SISTEMA IOS Y ANDROID. REGISTRATE Y COMENZÁ A RECIBIR LAS ALERTAS Y DESCUENTOS EN EL CELULAR REGISTRADO. CONSULTE TÉRMINOS Y CONDICIONES EN WWW.FRANCESGO.COM.AR. CARTERA DE CONSUMO. PARA COMPRAS REALIZADAS UNICAMENTE CON TARJETAS DE CRÉDITO VISA Y MASTERCARD EMITIDAS POR BBVA FRANCÉS. LA PRESENTE PROMOCIÓN ES VÁLIDA SOLO PARA CONSUMO DE TIPO FAMILIAR, REALIZADOS EN LOS COMERCIOS DETALLADOS PARA LA PROMOCIÓN Y NO SE ACUMULAN A OTRAS PROMOCIONES VIGENTES, INCLUYENDO PLANES AHORA 3, AHORA 6, AHORA 12 Y AHORA 18. NO PARTICIPAN TARJETAS VISA PURCHASING,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258949"/>
                  </a:ext>
                </a:extLst>
              </a:tr>
            </a:tbl>
          </a:graphicData>
        </a:graphic>
      </p:graphicFrame>
      <p:sp>
        <p:nvSpPr>
          <p:cNvPr id="4" name="Text Placeholder 3">
            <a:extLst>
              <a:ext uri="{FF2B5EF4-FFF2-40B4-BE49-F238E27FC236}">
                <a16:creationId xmlns:a16="http://schemas.microsoft.com/office/drawing/2014/main" id="{C08C74B5-2624-4553-BCF3-8DDE814ADA3F}"/>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3773854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C9BD0-0E36-4168-84B7-4F3838D69610}"/>
              </a:ext>
            </a:extLst>
          </p:cNvPr>
          <p:cNvSpPr>
            <a:spLocks noGrp="1"/>
          </p:cNvSpPr>
          <p:nvPr>
            <p:ph type="title"/>
          </p:nvPr>
        </p:nvSpPr>
        <p:spPr/>
        <p:txBody>
          <a:bodyPr/>
          <a:lstStyle/>
          <a:p>
            <a:r>
              <a:rPr lang="en-US"/>
              <a:t>Facebook Own Posts Table | FB Carteras - 7 of 14</a:t>
            </a:r>
          </a:p>
        </p:txBody>
      </p:sp>
      <p:graphicFrame>
        <p:nvGraphicFramePr>
          <p:cNvPr id="5" name="Table Placeholder 4">
            <a:extLst>
              <a:ext uri="{FF2B5EF4-FFF2-40B4-BE49-F238E27FC236}">
                <a16:creationId xmlns:a16="http://schemas.microsoft.com/office/drawing/2014/main" id="{B47658FE-A1D0-4EE1-80AD-93A40C718710}"/>
              </a:ext>
            </a:extLst>
          </p:cNvPr>
          <p:cNvGraphicFramePr>
            <a:graphicFrameLocks noGrp="1"/>
          </p:cNvGraphicFramePr>
          <p:nvPr>
            <p:ph type="tbl" sz="quarter" idx="13"/>
            <p:extLst>
              <p:ext uri="{D42A27DB-BD31-4B8C-83A1-F6EECF244321}">
                <p14:modId xmlns:p14="http://schemas.microsoft.com/office/powerpoint/2010/main" val="4149201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32818158"/>
                    </a:ext>
                  </a:extLst>
                </a:gridCol>
                <a:gridCol w="370332">
                  <a:extLst>
                    <a:ext uri="{9D8B030D-6E8A-4147-A177-3AD203B41FA5}">
                      <a16:colId xmlns:a16="http://schemas.microsoft.com/office/drawing/2014/main" val="1663017781"/>
                    </a:ext>
                  </a:extLst>
                </a:gridCol>
                <a:gridCol w="370332">
                  <a:extLst>
                    <a:ext uri="{9D8B030D-6E8A-4147-A177-3AD203B41FA5}">
                      <a16:colId xmlns:a16="http://schemas.microsoft.com/office/drawing/2014/main" val="2728810973"/>
                    </a:ext>
                  </a:extLst>
                </a:gridCol>
                <a:gridCol w="370332">
                  <a:extLst>
                    <a:ext uri="{9D8B030D-6E8A-4147-A177-3AD203B41FA5}">
                      <a16:colId xmlns:a16="http://schemas.microsoft.com/office/drawing/2014/main" val="4164615511"/>
                    </a:ext>
                  </a:extLst>
                </a:gridCol>
                <a:gridCol w="329184">
                  <a:extLst>
                    <a:ext uri="{9D8B030D-6E8A-4147-A177-3AD203B41FA5}">
                      <a16:colId xmlns:a16="http://schemas.microsoft.com/office/drawing/2014/main" val="2663835244"/>
                    </a:ext>
                  </a:extLst>
                </a:gridCol>
                <a:gridCol w="329184">
                  <a:extLst>
                    <a:ext uri="{9D8B030D-6E8A-4147-A177-3AD203B41FA5}">
                      <a16:colId xmlns:a16="http://schemas.microsoft.com/office/drawing/2014/main" val="1939424068"/>
                    </a:ext>
                  </a:extLst>
                </a:gridCol>
                <a:gridCol w="329184">
                  <a:extLst>
                    <a:ext uri="{9D8B030D-6E8A-4147-A177-3AD203B41FA5}">
                      <a16:colId xmlns:a16="http://schemas.microsoft.com/office/drawing/2014/main" val="1258441355"/>
                    </a:ext>
                  </a:extLst>
                </a:gridCol>
                <a:gridCol w="329184">
                  <a:extLst>
                    <a:ext uri="{9D8B030D-6E8A-4147-A177-3AD203B41FA5}">
                      <a16:colId xmlns:a16="http://schemas.microsoft.com/office/drawing/2014/main" val="720900888"/>
                    </a:ext>
                  </a:extLst>
                </a:gridCol>
                <a:gridCol w="329184">
                  <a:extLst>
                    <a:ext uri="{9D8B030D-6E8A-4147-A177-3AD203B41FA5}">
                      <a16:colId xmlns:a16="http://schemas.microsoft.com/office/drawing/2014/main" val="348710298"/>
                    </a:ext>
                  </a:extLst>
                </a:gridCol>
                <a:gridCol w="329184">
                  <a:extLst>
                    <a:ext uri="{9D8B030D-6E8A-4147-A177-3AD203B41FA5}">
                      <a16:colId xmlns:a16="http://schemas.microsoft.com/office/drawing/2014/main" val="943790304"/>
                    </a:ext>
                  </a:extLst>
                </a:gridCol>
                <a:gridCol w="329184">
                  <a:extLst>
                    <a:ext uri="{9D8B030D-6E8A-4147-A177-3AD203B41FA5}">
                      <a16:colId xmlns:a16="http://schemas.microsoft.com/office/drawing/2014/main" val="1700790044"/>
                    </a:ext>
                  </a:extLst>
                </a:gridCol>
                <a:gridCol w="329184">
                  <a:extLst>
                    <a:ext uri="{9D8B030D-6E8A-4147-A177-3AD203B41FA5}">
                      <a16:colId xmlns:a16="http://schemas.microsoft.com/office/drawing/2014/main" val="2461342795"/>
                    </a:ext>
                  </a:extLst>
                </a:gridCol>
                <a:gridCol w="329184">
                  <a:extLst>
                    <a:ext uri="{9D8B030D-6E8A-4147-A177-3AD203B41FA5}">
                      <a16:colId xmlns:a16="http://schemas.microsoft.com/office/drawing/2014/main" val="3487974460"/>
                    </a:ext>
                  </a:extLst>
                </a:gridCol>
                <a:gridCol w="370332">
                  <a:extLst>
                    <a:ext uri="{9D8B030D-6E8A-4147-A177-3AD203B41FA5}">
                      <a16:colId xmlns:a16="http://schemas.microsoft.com/office/drawing/2014/main" val="420489005"/>
                    </a:ext>
                  </a:extLst>
                </a:gridCol>
                <a:gridCol w="370332">
                  <a:extLst>
                    <a:ext uri="{9D8B030D-6E8A-4147-A177-3AD203B41FA5}">
                      <a16:colId xmlns:a16="http://schemas.microsoft.com/office/drawing/2014/main" val="469694430"/>
                    </a:ext>
                  </a:extLst>
                </a:gridCol>
                <a:gridCol w="329184">
                  <a:extLst>
                    <a:ext uri="{9D8B030D-6E8A-4147-A177-3AD203B41FA5}">
                      <a16:colId xmlns:a16="http://schemas.microsoft.com/office/drawing/2014/main" val="1060036453"/>
                    </a:ext>
                  </a:extLst>
                </a:gridCol>
                <a:gridCol w="329184">
                  <a:extLst>
                    <a:ext uri="{9D8B030D-6E8A-4147-A177-3AD203B41FA5}">
                      <a16:colId xmlns:a16="http://schemas.microsoft.com/office/drawing/2014/main" val="33207184"/>
                    </a:ext>
                  </a:extLst>
                </a:gridCol>
                <a:gridCol w="370332">
                  <a:extLst>
                    <a:ext uri="{9D8B030D-6E8A-4147-A177-3AD203B41FA5}">
                      <a16:colId xmlns:a16="http://schemas.microsoft.com/office/drawing/2014/main" val="380007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039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XL Extra Large - 2018-05-24 13:54:18 </a:t>
                      </a:r>
                      <a:r>
                        <a:rPr kumimoji="0" lang="es-ES" sz="1000" b="0" i="0" u="none" strike="noStrike" kern="1200" cap="none" spc="0" normalizeH="0" baseline="0" noProof="0">
                          <a:ln>
                            <a:noFill/>
                          </a:ln>
                          <a:solidFill>
                            <a:prstClr val="black"/>
                          </a:solidFill>
                          <a:effectLst/>
                          <a:uLnTx/>
                          <a:uFillTx/>
                          <a:latin typeface="+mn-lt"/>
                          <a:ea typeface="+mn-ea"/>
                          <a:cs typeface="+mn-cs"/>
                        </a:rPr>
                        <a:t> 
 Vamos los jueves con tarjetas del Banco Galicia! Válido en todos los locales y online 👜👠👍 https://www.xlshop.com.ar
DISPONIBLE PARA CARTERA DE CONSUMO. Para Consumo Tasa Nominal Anual, en adelante “TNA”: 0,00%, Tasa Efectiva Anual, en adelante “TEA”: 0,00%, Costo Financiero Total Efectivo Anual, en adelante “CFTEA”: 0,00%. Promoción válida en el país para las compras con Tarjetas Galicia Débito y Galicia Visa, Valida para todos los jueves comprendidos entre el 26 de abril y el 28 de junio de 2018. Sin tope de reintegro. Puede haber locales que no participen de esta promoción y/o que no operen con alguna de las Tarjetas emitidas por Banco Galicia. El importe ahorrado en las compras con Tarjetas Galicia Visa se reintegra en el mismo resumen en que ingresa el consumo. Para las compras efectuadas en cuotas el reintegro total se visualizará en el resumen en que ingresa la primera cuota. El importe ahorrado por las compras realizadas con la Tarjeta Galicia Débito, se acreditará a los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8824392"/>
                  </a:ext>
                </a:extLst>
              </a:tr>
            </a:tbl>
          </a:graphicData>
        </a:graphic>
      </p:graphicFrame>
      <p:sp>
        <p:nvSpPr>
          <p:cNvPr id="4" name="Text Placeholder 3">
            <a:extLst>
              <a:ext uri="{FF2B5EF4-FFF2-40B4-BE49-F238E27FC236}">
                <a16:creationId xmlns:a16="http://schemas.microsoft.com/office/drawing/2014/main" id="{770569E0-5DDE-41FB-B374-E64E468569E9}"/>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2860885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CDB50-A3EA-480D-97A0-9BA51BF55F15}"/>
              </a:ext>
            </a:extLst>
          </p:cNvPr>
          <p:cNvSpPr>
            <a:spLocks noGrp="1"/>
          </p:cNvSpPr>
          <p:nvPr>
            <p:ph type="title"/>
          </p:nvPr>
        </p:nvSpPr>
        <p:spPr/>
        <p:txBody>
          <a:bodyPr/>
          <a:lstStyle/>
          <a:p>
            <a:r>
              <a:rPr lang="en-US"/>
              <a:t>Facebook Own Posts Table | FB Carteras - 8 of 14</a:t>
            </a:r>
          </a:p>
        </p:txBody>
      </p:sp>
      <p:graphicFrame>
        <p:nvGraphicFramePr>
          <p:cNvPr id="5" name="Table Placeholder 4">
            <a:extLst>
              <a:ext uri="{FF2B5EF4-FFF2-40B4-BE49-F238E27FC236}">
                <a16:creationId xmlns:a16="http://schemas.microsoft.com/office/drawing/2014/main" id="{D9FE697D-76F4-443E-AC03-771B5F452FBC}"/>
              </a:ext>
            </a:extLst>
          </p:cNvPr>
          <p:cNvGraphicFramePr>
            <a:graphicFrameLocks noGrp="1"/>
          </p:cNvGraphicFramePr>
          <p:nvPr>
            <p:ph type="tbl" sz="quarter" idx="13"/>
            <p:extLst>
              <p:ext uri="{D42A27DB-BD31-4B8C-83A1-F6EECF244321}">
                <p14:modId xmlns:p14="http://schemas.microsoft.com/office/powerpoint/2010/main" val="2282209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76213"/>
                    </a:ext>
                  </a:extLst>
                </a:gridCol>
                <a:gridCol w="370332">
                  <a:extLst>
                    <a:ext uri="{9D8B030D-6E8A-4147-A177-3AD203B41FA5}">
                      <a16:colId xmlns:a16="http://schemas.microsoft.com/office/drawing/2014/main" val="3572461650"/>
                    </a:ext>
                  </a:extLst>
                </a:gridCol>
                <a:gridCol w="370332">
                  <a:extLst>
                    <a:ext uri="{9D8B030D-6E8A-4147-A177-3AD203B41FA5}">
                      <a16:colId xmlns:a16="http://schemas.microsoft.com/office/drawing/2014/main" val="3273256763"/>
                    </a:ext>
                  </a:extLst>
                </a:gridCol>
                <a:gridCol w="370332">
                  <a:extLst>
                    <a:ext uri="{9D8B030D-6E8A-4147-A177-3AD203B41FA5}">
                      <a16:colId xmlns:a16="http://schemas.microsoft.com/office/drawing/2014/main" val="1114277633"/>
                    </a:ext>
                  </a:extLst>
                </a:gridCol>
                <a:gridCol w="329184">
                  <a:extLst>
                    <a:ext uri="{9D8B030D-6E8A-4147-A177-3AD203B41FA5}">
                      <a16:colId xmlns:a16="http://schemas.microsoft.com/office/drawing/2014/main" val="459021345"/>
                    </a:ext>
                  </a:extLst>
                </a:gridCol>
                <a:gridCol w="329184">
                  <a:extLst>
                    <a:ext uri="{9D8B030D-6E8A-4147-A177-3AD203B41FA5}">
                      <a16:colId xmlns:a16="http://schemas.microsoft.com/office/drawing/2014/main" val="841293112"/>
                    </a:ext>
                  </a:extLst>
                </a:gridCol>
                <a:gridCol w="329184">
                  <a:extLst>
                    <a:ext uri="{9D8B030D-6E8A-4147-A177-3AD203B41FA5}">
                      <a16:colId xmlns:a16="http://schemas.microsoft.com/office/drawing/2014/main" val="1190441442"/>
                    </a:ext>
                  </a:extLst>
                </a:gridCol>
                <a:gridCol w="329184">
                  <a:extLst>
                    <a:ext uri="{9D8B030D-6E8A-4147-A177-3AD203B41FA5}">
                      <a16:colId xmlns:a16="http://schemas.microsoft.com/office/drawing/2014/main" val="3905640189"/>
                    </a:ext>
                  </a:extLst>
                </a:gridCol>
                <a:gridCol w="329184">
                  <a:extLst>
                    <a:ext uri="{9D8B030D-6E8A-4147-A177-3AD203B41FA5}">
                      <a16:colId xmlns:a16="http://schemas.microsoft.com/office/drawing/2014/main" val="3883319232"/>
                    </a:ext>
                  </a:extLst>
                </a:gridCol>
                <a:gridCol w="329184">
                  <a:extLst>
                    <a:ext uri="{9D8B030D-6E8A-4147-A177-3AD203B41FA5}">
                      <a16:colId xmlns:a16="http://schemas.microsoft.com/office/drawing/2014/main" val="3783350841"/>
                    </a:ext>
                  </a:extLst>
                </a:gridCol>
                <a:gridCol w="329184">
                  <a:extLst>
                    <a:ext uri="{9D8B030D-6E8A-4147-A177-3AD203B41FA5}">
                      <a16:colId xmlns:a16="http://schemas.microsoft.com/office/drawing/2014/main" val="4232339073"/>
                    </a:ext>
                  </a:extLst>
                </a:gridCol>
                <a:gridCol w="329184">
                  <a:extLst>
                    <a:ext uri="{9D8B030D-6E8A-4147-A177-3AD203B41FA5}">
                      <a16:colId xmlns:a16="http://schemas.microsoft.com/office/drawing/2014/main" val="1552027775"/>
                    </a:ext>
                  </a:extLst>
                </a:gridCol>
                <a:gridCol w="329184">
                  <a:extLst>
                    <a:ext uri="{9D8B030D-6E8A-4147-A177-3AD203B41FA5}">
                      <a16:colId xmlns:a16="http://schemas.microsoft.com/office/drawing/2014/main" val="462614636"/>
                    </a:ext>
                  </a:extLst>
                </a:gridCol>
                <a:gridCol w="370332">
                  <a:extLst>
                    <a:ext uri="{9D8B030D-6E8A-4147-A177-3AD203B41FA5}">
                      <a16:colId xmlns:a16="http://schemas.microsoft.com/office/drawing/2014/main" val="1708640834"/>
                    </a:ext>
                  </a:extLst>
                </a:gridCol>
                <a:gridCol w="370332">
                  <a:extLst>
                    <a:ext uri="{9D8B030D-6E8A-4147-A177-3AD203B41FA5}">
                      <a16:colId xmlns:a16="http://schemas.microsoft.com/office/drawing/2014/main" val="315445904"/>
                    </a:ext>
                  </a:extLst>
                </a:gridCol>
                <a:gridCol w="329184">
                  <a:extLst>
                    <a:ext uri="{9D8B030D-6E8A-4147-A177-3AD203B41FA5}">
                      <a16:colId xmlns:a16="http://schemas.microsoft.com/office/drawing/2014/main" val="4010967518"/>
                    </a:ext>
                  </a:extLst>
                </a:gridCol>
                <a:gridCol w="329184">
                  <a:extLst>
                    <a:ext uri="{9D8B030D-6E8A-4147-A177-3AD203B41FA5}">
                      <a16:colId xmlns:a16="http://schemas.microsoft.com/office/drawing/2014/main" val="1316764177"/>
                    </a:ext>
                  </a:extLst>
                </a:gridCol>
                <a:gridCol w="370332">
                  <a:extLst>
                    <a:ext uri="{9D8B030D-6E8A-4147-A177-3AD203B41FA5}">
                      <a16:colId xmlns:a16="http://schemas.microsoft.com/office/drawing/2014/main" val="108130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014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PRÜNE - 2018-05-24 13:00:01 </a:t>
                      </a:r>
                      <a:r>
                        <a:rPr kumimoji="0" lang="en-US" sz="1000" b="0" i="0" u="none" strike="noStrike" kern="1200" cap="none" spc="0" normalizeH="0" baseline="0" noProof="0">
                          <a:ln>
                            <a:noFill/>
                          </a:ln>
                          <a:solidFill>
                            <a:prstClr val="black"/>
                          </a:solidFill>
                          <a:effectLst/>
                          <a:uLnTx/>
                          <a:uFillTx/>
                          <a:latin typeface="+mn-lt"/>
                          <a:ea typeface="+mn-ea"/>
                          <a:cs typeface="+mn-cs"/>
                        </a:rPr>
                        <a:t> 
 Walk this way 👉 Bota Walker ⚡
Disponible únicamente en nuestros locales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742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Lazaro - 2018-05-24 04:59:00 </a:t>
                      </a:r>
                      <a:r>
                        <a:rPr kumimoji="0" lang="es-ES" sz="1000" b="0" i="0" u="none" strike="noStrike" kern="1200" cap="none" spc="0" normalizeH="0" baseline="0" noProof="0">
                          <a:ln>
                            <a:noFill/>
                          </a:ln>
                          <a:solidFill>
                            <a:prstClr val="black"/>
                          </a:solidFill>
                          <a:effectLst/>
                          <a:uLnTx/>
                          <a:uFillTx/>
                          <a:latin typeface="+mn-lt"/>
                          <a:ea typeface="+mn-ea"/>
                          <a:cs typeface="+mn-cs"/>
                        </a:rPr>
                        <a:t> 
 Fin de mayo! 15% OFF en eShop con el cupón: FINDEMAYO15OFF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8187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PETER KENT - 2018-05-23 23:00:00 </a:t>
                      </a:r>
                      <a:r>
                        <a:rPr kumimoji="0" lang="en-US" sz="1000" b="0" i="0" u="none" strike="noStrike" kern="1200" cap="none" spc="0" normalizeH="0" baseline="0" noProof="0">
                          <a:ln>
                            <a:noFill/>
                          </a:ln>
                          <a:solidFill>
                            <a:prstClr val="black"/>
                          </a:solidFill>
                          <a:effectLst/>
                          <a:uLnTx/>
                          <a:uFillTx/>
                          <a:latin typeface="+mn-lt"/>
                          <a:ea typeface="+mn-ea"/>
                          <a:cs typeface="+mn-cs"/>
                        </a:rPr>
                        <a:t> 
 Bright shine like a diamond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4185946"/>
                  </a:ext>
                </a:extLst>
              </a:tr>
            </a:tbl>
          </a:graphicData>
        </a:graphic>
      </p:graphicFrame>
      <p:sp>
        <p:nvSpPr>
          <p:cNvPr id="4" name="Text Placeholder 3">
            <a:extLst>
              <a:ext uri="{FF2B5EF4-FFF2-40B4-BE49-F238E27FC236}">
                <a16:creationId xmlns:a16="http://schemas.microsoft.com/office/drawing/2014/main" id="{B464086C-AACD-4F36-934E-C80E28CD0D37}"/>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2262781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0B18-E472-4D60-84ED-B4907200ABDE}"/>
              </a:ext>
            </a:extLst>
          </p:cNvPr>
          <p:cNvSpPr>
            <a:spLocks noGrp="1"/>
          </p:cNvSpPr>
          <p:nvPr>
            <p:ph type="title"/>
          </p:nvPr>
        </p:nvSpPr>
        <p:spPr/>
        <p:txBody>
          <a:bodyPr/>
          <a:lstStyle/>
          <a:p>
            <a:r>
              <a:rPr lang="en-US"/>
              <a:t>Facebook Own Posts Table | FB Carteras - 9 of 14</a:t>
            </a:r>
          </a:p>
        </p:txBody>
      </p:sp>
      <p:graphicFrame>
        <p:nvGraphicFramePr>
          <p:cNvPr id="5" name="Table Placeholder 4">
            <a:extLst>
              <a:ext uri="{FF2B5EF4-FFF2-40B4-BE49-F238E27FC236}">
                <a16:creationId xmlns:a16="http://schemas.microsoft.com/office/drawing/2014/main" id="{A9E0B754-F19D-4C99-AEDF-AE570DB6BF57}"/>
              </a:ext>
            </a:extLst>
          </p:cNvPr>
          <p:cNvGraphicFramePr>
            <a:graphicFrameLocks noGrp="1"/>
          </p:cNvGraphicFramePr>
          <p:nvPr>
            <p:ph type="tbl" sz="quarter" idx="13"/>
            <p:extLst>
              <p:ext uri="{D42A27DB-BD31-4B8C-83A1-F6EECF244321}">
                <p14:modId xmlns:p14="http://schemas.microsoft.com/office/powerpoint/2010/main" val="253388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8555146"/>
                    </a:ext>
                  </a:extLst>
                </a:gridCol>
                <a:gridCol w="370332">
                  <a:extLst>
                    <a:ext uri="{9D8B030D-6E8A-4147-A177-3AD203B41FA5}">
                      <a16:colId xmlns:a16="http://schemas.microsoft.com/office/drawing/2014/main" val="3168052013"/>
                    </a:ext>
                  </a:extLst>
                </a:gridCol>
                <a:gridCol w="370332">
                  <a:extLst>
                    <a:ext uri="{9D8B030D-6E8A-4147-A177-3AD203B41FA5}">
                      <a16:colId xmlns:a16="http://schemas.microsoft.com/office/drawing/2014/main" val="644769309"/>
                    </a:ext>
                  </a:extLst>
                </a:gridCol>
                <a:gridCol w="370332">
                  <a:extLst>
                    <a:ext uri="{9D8B030D-6E8A-4147-A177-3AD203B41FA5}">
                      <a16:colId xmlns:a16="http://schemas.microsoft.com/office/drawing/2014/main" val="702013054"/>
                    </a:ext>
                  </a:extLst>
                </a:gridCol>
                <a:gridCol w="329184">
                  <a:extLst>
                    <a:ext uri="{9D8B030D-6E8A-4147-A177-3AD203B41FA5}">
                      <a16:colId xmlns:a16="http://schemas.microsoft.com/office/drawing/2014/main" val="4123290308"/>
                    </a:ext>
                  </a:extLst>
                </a:gridCol>
                <a:gridCol w="329184">
                  <a:extLst>
                    <a:ext uri="{9D8B030D-6E8A-4147-A177-3AD203B41FA5}">
                      <a16:colId xmlns:a16="http://schemas.microsoft.com/office/drawing/2014/main" val="80169920"/>
                    </a:ext>
                  </a:extLst>
                </a:gridCol>
                <a:gridCol w="329184">
                  <a:extLst>
                    <a:ext uri="{9D8B030D-6E8A-4147-A177-3AD203B41FA5}">
                      <a16:colId xmlns:a16="http://schemas.microsoft.com/office/drawing/2014/main" val="3161448041"/>
                    </a:ext>
                  </a:extLst>
                </a:gridCol>
                <a:gridCol w="329184">
                  <a:extLst>
                    <a:ext uri="{9D8B030D-6E8A-4147-A177-3AD203B41FA5}">
                      <a16:colId xmlns:a16="http://schemas.microsoft.com/office/drawing/2014/main" val="1072302412"/>
                    </a:ext>
                  </a:extLst>
                </a:gridCol>
                <a:gridCol w="329184">
                  <a:extLst>
                    <a:ext uri="{9D8B030D-6E8A-4147-A177-3AD203B41FA5}">
                      <a16:colId xmlns:a16="http://schemas.microsoft.com/office/drawing/2014/main" val="975364914"/>
                    </a:ext>
                  </a:extLst>
                </a:gridCol>
                <a:gridCol w="329184">
                  <a:extLst>
                    <a:ext uri="{9D8B030D-6E8A-4147-A177-3AD203B41FA5}">
                      <a16:colId xmlns:a16="http://schemas.microsoft.com/office/drawing/2014/main" val="2106372926"/>
                    </a:ext>
                  </a:extLst>
                </a:gridCol>
                <a:gridCol w="329184">
                  <a:extLst>
                    <a:ext uri="{9D8B030D-6E8A-4147-A177-3AD203B41FA5}">
                      <a16:colId xmlns:a16="http://schemas.microsoft.com/office/drawing/2014/main" val="2609354993"/>
                    </a:ext>
                  </a:extLst>
                </a:gridCol>
                <a:gridCol w="329184">
                  <a:extLst>
                    <a:ext uri="{9D8B030D-6E8A-4147-A177-3AD203B41FA5}">
                      <a16:colId xmlns:a16="http://schemas.microsoft.com/office/drawing/2014/main" val="3774322927"/>
                    </a:ext>
                  </a:extLst>
                </a:gridCol>
                <a:gridCol w="329184">
                  <a:extLst>
                    <a:ext uri="{9D8B030D-6E8A-4147-A177-3AD203B41FA5}">
                      <a16:colId xmlns:a16="http://schemas.microsoft.com/office/drawing/2014/main" val="3277992702"/>
                    </a:ext>
                  </a:extLst>
                </a:gridCol>
                <a:gridCol w="370332">
                  <a:extLst>
                    <a:ext uri="{9D8B030D-6E8A-4147-A177-3AD203B41FA5}">
                      <a16:colId xmlns:a16="http://schemas.microsoft.com/office/drawing/2014/main" val="1594974729"/>
                    </a:ext>
                  </a:extLst>
                </a:gridCol>
                <a:gridCol w="370332">
                  <a:extLst>
                    <a:ext uri="{9D8B030D-6E8A-4147-A177-3AD203B41FA5}">
                      <a16:colId xmlns:a16="http://schemas.microsoft.com/office/drawing/2014/main" val="3225434699"/>
                    </a:ext>
                  </a:extLst>
                </a:gridCol>
                <a:gridCol w="329184">
                  <a:extLst>
                    <a:ext uri="{9D8B030D-6E8A-4147-A177-3AD203B41FA5}">
                      <a16:colId xmlns:a16="http://schemas.microsoft.com/office/drawing/2014/main" val="455425599"/>
                    </a:ext>
                  </a:extLst>
                </a:gridCol>
                <a:gridCol w="329184">
                  <a:extLst>
                    <a:ext uri="{9D8B030D-6E8A-4147-A177-3AD203B41FA5}">
                      <a16:colId xmlns:a16="http://schemas.microsoft.com/office/drawing/2014/main" val="3380842686"/>
                    </a:ext>
                  </a:extLst>
                </a:gridCol>
                <a:gridCol w="370332">
                  <a:extLst>
                    <a:ext uri="{9D8B030D-6E8A-4147-A177-3AD203B41FA5}">
                      <a16:colId xmlns:a16="http://schemas.microsoft.com/office/drawing/2014/main" val="1942665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8865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XL Extra Large - 2018-05-23 14:31:18 </a:t>
                      </a:r>
                      <a:r>
                        <a:rPr kumimoji="0" lang="es-ES" sz="1000" b="0" i="0" u="none" strike="noStrike" kern="1200" cap="none" spc="0" normalizeH="0" baseline="0" noProof="0">
                          <a:ln>
                            <a:noFill/>
                          </a:ln>
                          <a:solidFill>
                            <a:prstClr val="black"/>
                          </a:solidFill>
                          <a:effectLst/>
                          <a:uLnTx/>
                          <a:uFillTx/>
                          <a:latin typeface="+mn-lt"/>
                          <a:ea typeface="+mn-ea"/>
                          <a:cs typeface="+mn-cs"/>
                        </a:rPr>
                        <a:t> 
 Hoy, 30% de descuento con Frances Go, en todos las tiendas y online! 👜😃💣 https://www.xlshop.com.ar
FGO 30% Y CUOTAS SOLO VISA
CARTERA DE CONSUMO. PROMOCIÓN VÁLIDA PARA CLIENTES DEL BBVA FRANCÉS QUE SE ENCUENTREN REGISTRADOS EN FGO AL DÍA DE LA PROMOCIÓN Y ABONEN SUS COMPRAS UNICAMENTE CON TARJETAS DE CRÉDITO VISA EMITIDA POR BBVA FRANCÉS.DESCARGÁ LA APLICACIÓN EN WWW.FRANCESGO.COM.AR Y/O EN TIENDAS DE APLICACIONES DISPONIBLES EN TELÉFONOS Y/O DISPOSITIVOS CON CONEXIÓN A INTERNET Y SISTEMA IOS Y ANDROID. REGISTRATE Y COMENZÁ A RECIBIR LAS ALERTAS Y DESCUENTOS EN EL CELULAR REGISTRADO. CONSULTA TÉRMINOS Y CONDICIONES Y LOCALES ADHERIDOS EN WWW.FRANCESGO.COM.AR .30% DE DESCUENTO y 3 CUOTAS SIN INTERES SOBRE PRECIO DE CONTADO. VÁLIDA SOLO PARA CONSUMO DE TIPO FAMILIAR, REALIZADOS EN LOS COMERCIOS DETALLADOS PARA LA PROMOCIÓN Y NO SE ACUMULAN A OTRAS PROMOCIONES VIGENTES, INCLUYENDO PLANES AHORA 3, AHORA 6, AHORA 12 y AHORA 18. EN EL CASO DE DUDA SOBRE EL DESTINO DEL CONSUMO, EL BANC...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487319"/>
                  </a:ext>
                </a:extLst>
              </a:tr>
            </a:tbl>
          </a:graphicData>
        </a:graphic>
      </p:graphicFrame>
      <p:sp>
        <p:nvSpPr>
          <p:cNvPr id="4" name="Text Placeholder 3">
            <a:extLst>
              <a:ext uri="{FF2B5EF4-FFF2-40B4-BE49-F238E27FC236}">
                <a16:creationId xmlns:a16="http://schemas.microsoft.com/office/drawing/2014/main" id="{359A960F-DB20-4B03-8824-59557929E80A}"/>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1001376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15B1-60AB-4F13-AFD4-1E13610E15C8}"/>
              </a:ext>
            </a:extLst>
          </p:cNvPr>
          <p:cNvSpPr>
            <a:spLocks noGrp="1"/>
          </p:cNvSpPr>
          <p:nvPr>
            <p:ph type="title"/>
          </p:nvPr>
        </p:nvSpPr>
        <p:spPr/>
        <p:txBody>
          <a:bodyPr/>
          <a:lstStyle/>
          <a:p>
            <a:r>
              <a:rPr lang="en-US"/>
              <a:t>Facebook Own Posts Table | FB Carteras - 10 of 14</a:t>
            </a:r>
          </a:p>
        </p:txBody>
      </p:sp>
      <p:graphicFrame>
        <p:nvGraphicFramePr>
          <p:cNvPr id="5" name="Table Placeholder 4">
            <a:extLst>
              <a:ext uri="{FF2B5EF4-FFF2-40B4-BE49-F238E27FC236}">
                <a16:creationId xmlns:a16="http://schemas.microsoft.com/office/drawing/2014/main" id="{A6016E44-DBAE-48BD-890D-8B6AD1A2A50B}"/>
              </a:ext>
            </a:extLst>
          </p:cNvPr>
          <p:cNvGraphicFramePr>
            <a:graphicFrameLocks noGrp="1"/>
          </p:cNvGraphicFramePr>
          <p:nvPr>
            <p:ph type="tbl" sz="quarter" idx="13"/>
            <p:extLst>
              <p:ext uri="{D42A27DB-BD31-4B8C-83A1-F6EECF244321}">
                <p14:modId xmlns:p14="http://schemas.microsoft.com/office/powerpoint/2010/main" val="3055633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7445230"/>
                    </a:ext>
                  </a:extLst>
                </a:gridCol>
                <a:gridCol w="370332">
                  <a:extLst>
                    <a:ext uri="{9D8B030D-6E8A-4147-A177-3AD203B41FA5}">
                      <a16:colId xmlns:a16="http://schemas.microsoft.com/office/drawing/2014/main" val="625022534"/>
                    </a:ext>
                  </a:extLst>
                </a:gridCol>
                <a:gridCol w="370332">
                  <a:extLst>
                    <a:ext uri="{9D8B030D-6E8A-4147-A177-3AD203B41FA5}">
                      <a16:colId xmlns:a16="http://schemas.microsoft.com/office/drawing/2014/main" val="1164703082"/>
                    </a:ext>
                  </a:extLst>
                </a:gridCol>
                <a:gridCol w="370332">
                  <a:extLst>
                    <a:ext uri="{9D8B030D-6E8A-4147-A177-3AD203B41FA5}">
                      <a16:colId xmlns:a16="http://schemas.microsoft.com/office/drawing/2014/main" val="2496556937"/>
                    </a:ext>
                  </a:extLst>
                </a:gridCol>
                <a:gridCol w="329184">
                  <a:extLst>
                    <a:ext uri="{9D8B030D-6E8A-4147-A177-3AD203B41FA5}">
                      <a16:colId xmlns:a16="http://schemas.microsoft.com/office/drawing/2014/main" val="2361333545"/>
                    </a:ext>
                  </a:extLst>
                </a:gridCol>
                <a:gridCol w="329184">
                  <a:extLst>
                    <a:ext uri="{9D8B030D-6E8A-4147-A177-3AD203B41FA5}">
                      <a16:colId xmlns:a16="http://schemas.microsoft.com/office/drawing/2014/main" val="2454756648"/>
                    </a:ext>
                  </a:extLst>
                </a:gridCol>
                <a:gridCol w="329184">
                  <a:extLst>
                    <a:ext uri="{9D8B030D-6E8A-4147-A177-3AD203B41FA5}">
                      <a16:colId xmlns:a16="http://schemas.microsoft.com/office/drawing/2014/main" val="428155222"/>
                    </a:ext>
                  </a:extLst>
                </a:gridCol>
                <a:gridCol w="329184">
                  <a:extLst>
                    <a:ext uri="{9D8B030D-6E8A-4147-A177-3AD203B41FA5}">
                      <a16:colId xmlns:a16="http://schemas.microsoft.com/office/drawing/2014/main" val="3479556486"/>
                    </a:ext>
                  </a:extLst>
                </a:gridCol>
                <a:gridCol w="329184">
                  <a:extLst>
                    <a:ext uri="{9D8B030D-6E8A-4147-A177-3AD203B41FA5}">
                      <a16:colId xmlns:a16="http://schemas.microsoft.com/office/drawing/2014/main" val="2369903403"/>
                    </a:ext>
                  </a:extLst>
                </a:gridCol>
                <a:gridCol w="329184">
                  <a:extLst>
                    <a:ext uri="{9D8B030D-6E8A-4147-A177-3AD203B41FA5}">
                      <a16:colId xmlns:a16="http://schemas.microsoft.com/office/drawing/2014/main" val="2328182241"/>
                    </a:ext>
                  </a:extLst>
                </a:gridCol>
                <a:gridCol w="329184">
                  <a:extLst>
                    <a:ext uri="{9D8B030D-6E8A-4147-A177-3AD203B41FA5}">
                      <a16:colId xmlns:a16="http://schemas.microsoft.com/office/drawing/2014/main" val="658610400"/>
                    </a:ext>
                  </a:extLst>
                </a:gridCol>
                <a:gridCol w="329184">
                  <a:extLst>
                    <a:ext uri="{9D8B030D-6E8A-4147-A177-3AD203B41FA5}">
                      <a16:colId xmlns:a16="http://schemas.microsoft.com/office/drawing/2014/main" val="342109711"/>
                    </a:ext>
                  </a:extLst>
                </a:gridCol>
                <a:gridCol w="329184">
                  <a:extLst>
                    <a:ext uri="{9D8B030D-6E8A-4147-A177-3AD203B41FA5}">
                      <a16:colId xmlns:a16="http://schemas.microsoft.com/office/drawing/2014/main" val="1715468885"/>
                    </a:ext>
                  </a:extLst>
                </a:gridCol>
                <a:gridCol w="370332">
                  <a:extLst>
                    <a:ext uri="{9D8B030D-6E8A-4147-A177-3AD203B41FA5}">
                      <a16:colId xmlns:a16="http://schemas.microsoft.com/office/drawing/2014/main" val="2686510761"/>
                    </a:ext>
                  </a:extLst>
                </a:gridCol>
                <a:gridCol w="370332">
                  <a:extLst>
                    <a:ext uri="{9D8B030D-6E8A-4147-A177-3AD203B41FA5}">
                      <a16:colId xmlns:a16="http://schemas.microsoft.com/office/drawing/2014/main" val="334590323"/>
                    </a:ext>
                  </a:extLst>
                </a:gridCol>
                <a:gridCol w="329184">
                  <a:extLst>
                    <a:ext uri="{9D8B030D-6E8A-4147-A177-3AD203B41FA5}">
                      <a16:colId xmlns:a16="http://schemas.microsoft.com/office/drawing/2014/main" val="2134228684"/>
                    </a:ext>
                  </a:extLst>
                </a:gridCol>
                <a:gridCol w="329184">
                  <a:extLst>
                    <a:ext uri="{9D8B030D-6E8A-4147-A177-3AD203B41FA5}">
                      <a16:colId xmlns:a16="http://schemas.microsoft.com/office/drawing/2014/main" val="1549582889"/>
                    </a:ext>
                  </a:extLst>
                </a:gridCol>
                <a:gridCol w="370332">
                  <a:extLst>
                    <a:ext uri="{9D8B030D-6E8A-4147-A177-3AD203B41FA5}">
                      <a16:colId xmlns:a16="http://schemas.microsoft.com/office/drawing/2014/main" val="132126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839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XL Extra Large - 2018-05-22 21:33:37 </a:t>
                      </a:r>
                      <a:r>
                        <a:rPr kumimoji="0" lang="es-ES" sz="1000" b="0" i="0" u="none" strike="noStrike" kern="1200" cap="none" spc="0" normalizeH="0" baseline="0" noProof="0">
                          <a:ln>
                            <a:noFill/>
                          </a:ln>
                          <a:solidFill>
                            <a:prstClr val="black"/>
                          </a:solidFill>
                          <a:effectLst/>
                          <a:uLnTx/>
                          <a:uFillTx/>
                          <a:latin typeface="+mn-lt"/>
                          <a:ea typeface="+mn-ea"/>
                          <a:cs typeface="+mn-cs"/>
                        </a:rPr>
                        <a:t> 
 Llegaron los días de frío!❄️ No te quedes sin tu campera XL favorita 💣 https://www.xlshop.com.ar/campera-campera-806-xjwe08-806-18/p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05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PRÜNE - 2018-05-22 16:30:14 </a:t>
                      </a:r>
                      <a:r>
                        <a:rPr kumimoji="0" lang="en-US" sz="1000" b="0" i="0" u="none" strike="noStrike" kern="1200" cap="none" spc="0" normalizeH="0" baseline="0" noProof="0">
                          <a:ln>
                            <a:noFill/>
                          </a:ln>
                          <a:solidFill>
                            <a:prstClr val="black"/>
                          </a:solidFill>
                          <a:effectLst/>
                          <a:uLnTx/>
                          <a:uFillTx/>
                          <a:latin typeface="+mn-lt"/>
                          <a:ea typeface="+mn-ea"/>
                          <a:cs typeface="+mn-cs"/>
                        </a:rPr>
                        <a:t> 
 Cartera Dolores 🖤
Shop Now: https://bit.ly/2IE9Lis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513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PETER KENT - 2018-05-21 23:00:00 </a:t>
                      </a:r>
                      <a:r>
                        <a:rPr kumimoji="0" lang="en-US" sz="1000" b="0" i="0" u="none" strike="noStrike" kern="1200" cap="none" spc="0" normalizeH="0" baseline="0" noProof="0">
                          <a:ln>
                            <a:noFill/>
                          </a:ln>
                          <a:solidFill>
                            <a:prstClr val="black"/>
                          </a:solidFill>
                          <a:effectLst/>
                          <a:uLnTx/>
                          <a:uFillTx/>
                          <a:latin typeface="+mn-lt"/>
                          <a:ea typeface="+mn-ea"/>
                          <a:cs typeface="+mn-cs"/>
                        </a:rPr>
                        <a:t> 
 ZipIt Capsulle Collection⚡ 🙌⚡La cartera que va con vos.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9249343"/>
                  </a:ext>
                </a:extLst>
              </a:tr>
            </a:tbl>
          </a:graphicData>
        </a:graphic>
      </p:graphicFrame>
      <p:sp>
        <p:nvSpPr>
          <p:cNvPr id="4" name="Text Placeholder 3">
            <a:extLst>
              <a:ext uri="{FF2B5EF4-FFF2-40B4-BE49-F238E27FC236}">
                <a16:creationId xmlns:a16="http://schemas.microsoft.com/office/drawing/2014/main" id="{5CF3CD3E-5756-48E5-B7F5-0E8A95314E39}"/>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357870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651A-804F-431D-9FB7-7E769C261AD9}"/>
              </a:ext>
            </a:extLst>
          </p:cNvPr>
          <p:cNvSpPr>
            <a:spLocks noGrp="1"/>
          </p:cNvSpPr>
          <p:nvPr>
            <p:ph type="title"/>
          </p:nvPr>
        </p:nvSpPr>
        <p:spPr/>
        <p:txBody>
          <a:bodyPr/>
          <a:lstStyle/>
          <a:p>
            <a:r>
              <a:rPr lang="en-US"/>
              <a:t>Facebook Own Posts Table | FB Carteras - 11 of 14</a:t>
            </a:r>
          </a:p>
        </p:txBody>
      </p:sp>
      <p:graphicFrame>
        <p:nvGraphicFramePr>
          <p:cNvPr id="5" name="Table Placeholder 4">
            <a:extLst>
              <a:ext uri="{FF2B5EF4-FFF2-40B4-BE49-F238E27FC236}">
                <a16:creationId xmlns:a16="http://schemas.microsoft.com/office/drawing/2014/main" id="{6125C18A-24E7-4AC6-B7FA-C7145164E853}"/>
              </a:ext>
            </a:extLst>
          </p:cNvPr>
          <p:cNvGraphicFramePr>
            <a:graphicFrameLocks noGrp="1"/>
          </p:cNvGraphicFramePr>
          <p:nvPr>
            <p:ph type="tbl" sz="quarter" idx="13"/>
            <p:extLst>
              <p:ext uri="{D42A27DB-BD31-4B8C-83A1-F6EECF244321}">
                <p14:modId xmlns:p14="http://schemas.microsoft.com/office/powerpoint/2010/main" val="21756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3889358"/>
                    </a:ext>
                  </a:extLst>
                </a:gridCol>
                <a:gridCol w="370332">
                  <a:extLst>
                    <a:ext uri="{9D8B030D-6E8A-4147-A177-3AD203B41FA5}">
                      <a16:colId xmlns:a16="http://schemas.microsoft.com/office/drawing/2014/main" val="3712830387"/>
                    </a:ext>
                  </a:extLst>
                </a:gridCol>
                <a:gridCol w="370332">
                  <a:extLst>
                    <a:ext uri="{9D8B030D-6E8A-4147-A177-3AD203B41FA5}">
                      <a16:colId xmlns:a16="http://schemas.microsoft.com/office/drawing/2014/main" val="3349063717"/>
                    </a:ext>
                  </a:extLst>
                </a:gridCol>
                <a:gridCol w="370332">
                  <a:extLst>
                    <a:ext uri="{9D8B030D-6E8A-4147-A177-3AD203B41FA5}">
                      <a16:colId xmlns:a16="http://schemas.microsoft.com/office/drawing/2014/main" val="3315458446"/>
                    </a:ext>
                  </a:extLst>
                </a:gridCol>
                <a:gridCol w="329184">
                  <a:extLst>
                    <a:ext uri="{9D8B030D-6E8A-4147-A177-3AD203B41FA5}">
                      <a16:colId xmlns:a16="http://schemas.microsoft.com/office/drawing/2014/main" val="19200557"/>
                    </a:ext>
                  </a:extLst>
                </a:gridCol>
                <a:gridCol w="329184">
                  <a:extLst>
                    <a:ext uri="{9D8B030D-6E8A-4147-A177-3AD203B41FA5}">
                      <a16:colId xmlns:a16="http://schemas.microsoft.com/office/drawing/2014/main" val="2475320851"/>
                    </a:ext>
                  </a:extLst>
                </a:gridCol>
                <a:gridCol w="329184">
                  <a:extLst>
                    <a:ext uri="{9D8B030D-6E8A-4147-A177-3AD203B41FA5}">
                      <a16:colId xmlns:a16="http://schemas.microsoft.com/office/drawing/2014/main" val="1229796601"/>
                    </a:ext>
                  </a:extLst>
                </a:gridCol>
                <a:gridCol w="329184">
                  <a:extLst>
                    <a:ext uri="{9D8B030D-6E8A-4147-A177-3AD203B41FA5}">
                      <a16:colId xmlns:a16="http://schemas.microsoft.com/office/drawing/2014/main" val="1297209602"/>
                    </a:ext>
                  </a:extLst>
                </a:gridCol>
                <a:gridCol w="329184">
                  <a:extLst>
                    <a:ext uri="{9D8B030D-6E8A-4147-A177-3AD203B41FA5}">
                      <a16:colId xmlns:a16="http://schemas.microsoft.com/office/drawing/2014/main" val="3102064699"/>
                    </a:ext>
                  </a:extLst>
                </a:gridCol>
                <a:gridCol w="329184">
                  <a:extLst>
                    <a:ext uri="{9D8B030D-6E8A-4147-A177-3AD203B41FA5}">
                      <a16:colId xmlns:a16="http://schemas.microsoft.com/office/drawing/2014/main" val="2806114928"/>
                    </a:ext>
                  </a:extLst>
                </a:gridCol>
                <a:gridCol w="329184">
                  <a:extLst>
                    <a:ext uri="{9D8B030D-6E8A-4147-A177-3AD203B41FA5}">
                      <a16:colId xmlns:a16="http://schemas.microsoft.com/office/drawing/2014/main" val="3688635880"/>
                    </a:ext>
                  </a:extLst>
                </a:gridCol>
                <a:gridCol w="329184">
                  <a:extLst>
                    <a:ext uri="{9D8B030D-6E8A-4147-A177-3AD203B41FA5}">
                      <a16:colId xmlns:a16="http://schemas.microsoft.com/office/drawing/2014/main" val="3801860077"/>
                    </a:ext>
                  </a:extLst>
                </a:gridCol>
                <a:gridCol w="329184">
                  <a:extLst>
                    <a:ext uri="{9D8B030D-6E8A-4147-A177-3AD203B41FA5}">
                      <a16:colId xmlns:a16="http://schemas.microsoft.com/office/drawing/2014/main" val="3992484618"/>
                    </a:ext>
                  </a:extLst>
                </a:gridCol>
                <a:gridCol w="370332">
                  <a:extLst>
                    <a:ext uri="{9D8B030D-6E8A-4147-A177-3AD203B41FA5}">
                      <a16:colId xmlns:a16="http://schemas.microsoft.com/office/drawing/2014/main" val="3070101189"/>
                    </a:ext>
                  </a:extLst>
                </a:gridCol>
                <a:gridCol w="370332">
                  <a:extLst>
                    <a:ext uri="{9D8B030D-6E8A-4147-A177-3AD203B41FA5}">
                      <a16:colId xmlns:a16="http://schemas.microsoft.com/office/drawing/2014/main" val="3544684166"/>
                    </a:ext>
                  </a:extLst>
                </a:gridCol>
                <a:gridCol w="329184">
                  <a:extLst>
                    <a:ext uri="{9D8B030D-6E8A-4147-A177-3AD203B41FA5}">
                      <a16:colId xmlns:a16="http://schemas.microsoft.com/office/drawing/2014/main" val="3199633728"/>
                    </a:ext>
                  </a:extLst>
                </a:gridCol>
                <a:gridCol w="329184">
                  <a:extLst>
                    <a:ext uri="{9D8B030D-6E8A-4147-A177-3AD203B41FA5}">
                      <a16:colId xmlns:a16="http://schemas.microsoft.com/office/drawing/2014/main" val="4228440188"/>
                    </a:ext>
                  </a:extLst>
                </a:gridCol>
                <a:gridCol w="370332">
                  <a:extLst>
                    <a:ext uri="{9D8B030D-6E8A-4147-A177-3AD203B41FA5}">
                      <a16:colId xmlns:a16="http://schemas.microsoft.com/office/drawing/2014/main" val="1916445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537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Amphora Argentina - 2018-05-21 15:00:00 </a:t>
                      </a:r>
                      <a:r>
                        <a:rPr kumimoji="0" lang="en-US" sz="1000" b="0" i="0" u="none" strike="noStrike" kern="1200" cap="none" spc="0" normalizeH="0" baseline="0" noProof="0">
                          <a:ln>
                            <a:noFill/>
                          </a:ln>
                          <a:solidFill>
                            <a:prstClr val="black"/>
                          </a:solidFill>
                          <a:effectLst/>
                          <a:uLnTx/>
                          <a:uFillTx/>
                          <a:latin typeface="+mn-lt"/>
                          <a:ea typeface="+mn-ea"/>
                          <a:cs typeface="+mn-cs"/>
                        </a:rPr>
                        <a:t> 
 LAST HOURS con Hasta 50% OFF 🔥 HOT SEASON SALE  #AMPHORA
SHOP NOW 👉 www.amphora.com.ar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849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PRÜNE - 2018-05-21 13:00:00 </a:t>
                      </a:r>
                      <a:r>
                        <a:rPr kumimoji="0" lang="it-IT" sz="1000" b="0" i="0" u="none" strike="noStrike" kern="1200" cap="none" spc="0" normalizeH="0" baseline="0" noProof="0">
                          <a:ln>
                            <a:noFill/>
                          </a:ln>
                          <a:solidFill>
                            <a:prstClr val="black"/>
                          </a:solidFill>
                          <a:effectLst/>
                          <a:uLnTx/>
                          <a:uFillTx/>
                          <a:latin typeface="+mn-lt"/>
                          <a:ea typeface="+mn-ea"/>
                          <a:cs typeface="+mn-cs"/>
                        </a:rPr>
                        <a:t> 
 Bandolera Paula 🖤❤️🧡
Shop Now! &gt;&gt; https://bit.ly/2Ivu9Ct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61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PETER KENT - 2018-05-20 23:00:00 </a:t>
                      </a:r>
                      <a:r>
                        <a:rPr kumimoji="0" lang="en-US" sz="1000" b="0" i="0" u="none" strike="noStrike" kern="1200" cap="none" spc="0" normalizeH="0" baseline="0" noProof="0">
                          <a:ln>
                            <a:noFill/>
                          </a:ln>
                          <a:solidFill>
                            <a:prstClr val="black"/>
                          </a:solidFill>
                          <a:effectLst/>
                          <a:uLnTx/>
                          <a:uFillTx/>
                          <a:latin typeface="+mn-lt"/>
                          <a:ea typeface="+mn-ea"/>
                          <a:cs typeface="+mn-cs"/>
                        </a:rPr>
                        <a:t> 
 Miradas que no mienten✨ #JustLive!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0049115"/>
                  </a:ext>
                </a:extLst>
              </a:tr>
            </a:tbl>
          </a:graphicData>
        </a:graphic>
      </p:graphicFrame>
      <p:sp>
        <p:nvSpPr>
          <p:cNvPr id="4" name="Text Placeholder 3">
            <a:extLst>
              <a:ext uri="{FF2B5EF4-FFF2-40B4-BE49-F238E27FC236}">
                <a16:creationId xmlns:a16="http://schemas.microsoft.com/office/drawing/2014/main" id="{2DFEACD6-348F-4DE0-9906-484D539B30CF}"/>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1360810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A236A-6542-45D4-AAE4-039B904F2E0D}"/>
              </a:ext>
            </a:extLst>
          </p:cNvPr>
          <p:cNvSpPr>
            <a:spLocks noGrp="1"/>
          </p:cNvSpPr>
          <p:nvPr>
            <p:ph type="title"/>
          </p:nvPr>
        </p:nvSpPr>
        <p:spPr/>
        <p:txBody>
          <a:bodyPr/>
          <a:lstStyle/>
          <a:p>
            <a:r>
              <a:rPr lang="en-US"/>
              <a:t>Facebook Own Posts Table | FB Carteras - 12 of 14</a:t>
            </a:r>
          </a:p>
        </p:txBody>
      </p:sp>
      <p:graphicFrame>
        <p:nvGraphicFramePr>
          <p:cNvPr id="5" name="Table Placeholder 4">
            <a:extLst>
              <a:ext uri="{FF2B5EF4-FFF2-40B4-BE49-F238E27FC236}">
                <a16:creationId xmlns:a16="http://schemas.microsoft.com/office/drawing/2014/main" id="{A493F755-731E-4174-9EB8-051E36CAAF8A}"/>
              </a:ext>
            </a:extLst>
          </p:cNvPr>
          <p:cNvGraphicFramePr>
            <a:graphicFrameLocks noGrp="1"/>
          </p:cNvGraphicFramePr>
          <p:nvPr>
            <p:ph type="tbl" sz="quarter" idx="13"/>
            <p:extLst>
              <p:ext uri="{D42A27DB-BD31-4B8C-83A1-F6EECF244321}">
                <p14:modId xmlns:p14="http://schemas.microsoft.com/office/powerpoint/2010/main" val="66990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3975039"/>
                    </a:ext>
                  </a:extLst>
                </a:gridCol>
                <a:gridCol w="370332">
                  <a:extLst>
                    <a:ext uri="{9D8B030D-6E8A-4147-A177-3AD203B41FA5}">
                      <a16:colId xmlns:a16="http://schemas.microsoft.com/office/drawing/2014/main" val="3825113753"/>
                    </a:ext>
                  </a:extLst>
                </a:gridCol>
                <a:gridCol w="370332">
                  <a:extLst>
                    <a:ext uri="{9D8B030D-6E8A-4147-A177-3AD203B41FA5}">
                      <a16:colId xmlns:a16="http://schemas.microsoft.com/office/drawing/2014/main" val="4052953500"/>
                    </a:ext>
                  </a:extLst>
                </a:gridCol>
                <a:gridCol w="370332">
                  <a:extLst>
                    <a:ext uri="{9D8B030D-6E8A-4147-A177-3AD203B41FA5}">
                      <a16:colId xmlns:a16="http://schemas.microsoft.com/office/drawing/2014/main" val="4111077169"/>
                    </a:ext>
                  </a:extLst>
                </a:gridCol>
                <a:gridCol w="329184">
                  <a:extLst>
                    <a:ext uri="{9D8B030D-6E8A-4147-A177-3AD203B41FA5}">
                      <a16:colId xmlns:a16="http://schemas.microsoft.com/office/drawing/2014/main" val="1612869716"/>
                    </a:ext>
                  </a:extLst>
                </a:gridCol>
                <a:gridCol w="329184">
                  <a:extLst>
                    <a:ext uri="{9D8B030D-6E8A-4147-A177-3AD203B41FA5}">
                      <a16:colId xmlns:a16="http://schemas.microsoft.com/office/drawing/2014/main" val="2096461221"/>
                    </a:ext>
                  </a:extLst>
                </a:gridCol>
                <a:gridCol w="329184">
                  <a:extLst>
                    <a:ext uri="{9D8B030D-6E8A-4147-A177-3AD203B41FA5}">
                      <a16:colId xmlns:a16="http://schemas.microsoft.com/office/drawing/2014/main" val="1147916804"/>
                    </a:ext>
                  </a:extLst>
                </a:gridCol>
                <a:gridCol w="329184">
                  <a:extLst>
                    <a:ext uri="{9D8B030D-6E8A-4147-A177-3AD203B41FA5}">
                      <a16:colId xmlns:a16="http://schemas.microsoft.com/office/drawing/2014/main" val="3263069423"/>
                    </a:ext>
                  </a:extLst>
                </a:gridCol>
                <a:gridCol w="329184">
                  <a:extLst>
                    <a:ext uri="{9D8B030D-6E8A-4147-A177-3AD203B41FA5}">
                      <a16:colId xmlns:a16="http://schemas.microsoft.com/office/drawing/2014/main" val="2139204343"/>
                    </a:ext>
                  </a:extLst>
                </a:gridCol>
                <a:gridCol w="329184">
                  <a:extLst>
                    <a:ext uri="{9D8B030D-6E8A-4147-A177-3AD203B41FA5}">
                      <a16:colId xmlns:a16="http://schemas.microsoft.com/office/drawing/2014/main" val="1873991824"/>
                    </a:ext>
                  </a:extLst>
                </a:gridCol>
                <a:gridCol w="329184">
                  <a:extLst>
                    <a:ext uri="{9D8B030D-6E8A-4147-A177-3AD203B41FA5}">
                      <a16:colId xmlns:a16="http://schemas.microsoft.com/office/drawing/2014/main" val="100778525"/>
                    </a:ext>
                  </a:extLst>
                </a:gridCol>
                <a:gridCol w="329184">
                  <a:extLst>
                    <a:ext uri="{9D8B030D-6E8A-4147-A177-3AD203B41FA5}">
                      <a16:colId xmlns:a16="http://schemas.microsoft.com/office/drawing/2014/main" val="1403715201"/>
                    </a:ext>
                  </a:extLst>
                </a:gridCol>
                <a:gridCol w="329184">
                  <a:extLst>
                    <a:ext uri="{9D8B030D-6E8A-4147-A177-3AD203B41FA5}">
                      <a16:colId xmlns:a16="http://schemas.microsoft.com/office/drawing/2014/main" val="179578453"/>
                    </a:ext>
                  </a:extLst>
                </a:gridCol>
                <a:gridCol w="370332">
                  <a:extLst>
                    <a:ext uri="{9D8B030D-6E8A-4147-A177-3AD203B41FA5}">
                      <a16:colId xmlns:a16="http://schemas.microsoft.com/office/drawing/2014/main" val="3659426260"/>
                    </a:ext>
                  </a:extLst>
                </a:gridCol>
                <a:gridCol w="370332">
                  <a:extLst>
                    <a:ext uri="{9D8B030D-6E8A-4147-A177-3AD203B41FA5}">
                      <a16:colId xmlns:a16="http://schemas.microsoft.com/office/drawing/2014/main" val="2451041150"/>
                    </a:ext>
                  </a:extLst>
                </a:gridCol>
                <a:gridCol w="329184">
                  <a:extLst>
                    <a:ext uri="{9D8B030D-6E8A-4147-A177-3AD203B41FA5}">
                      <a16:colId xmlns:a16="http://schemas.microsoft.com/office/drawing/2014/main" val="2474429138"/>
                    </a:ext>
                  </a:extLst>
                </a:gridCol>
                <a:gridCol w="329184">
                  <a:extLst>
                    <a:ext uri="{9D8B030D-6E8A-4147-A177-3AD203B41FA5}">
                      <a16:colId xmlns:a16="http://schemas.microsoft.com/office/drawing/2014/main" val="3358864345"/>
                    </a:ext>
                  </a:extLst>
                </a:gridCol>
                <a:gridCol w="370332">
                  <a:extLst>
                    <a:ext uri="{9D8B030D-6E8A-4147-A177-3AD203B41FA5}">
                      <a16:colId xmlns:a16="http://schemas.microsoft.com/office/drawing/2014/main" val="233708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566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Amphora Argentina - 2018-05-20 15:00:01 </a:t>
                      </a:r>
                      <a:r>
                        <a:rPr kumimoji="0" lang="es-ES" sz="1000" b="0" i="0" u="none" strike="noStrike" kern="1200" cap="none" spc="0" normalizeH="0" baseline="0" noProof="0">
                          <a:ln>
                            <a:noFill/>
                          </a:ln>
                          <a:solidFill>
                            <a:prstClr val="black"/>
                          </a:solidFill>
                          <a:effectLst/>
                          <a:uLnTx/>
                          <a:uFillTx/>
                          <a:latin typeface="+mn-lt"/>
                          <a:ea typeface="+mn-ea"/>
                          <a:cs typeface="+mn-cs"/>
                        </a:rPr>
                        <a:t> 
 Se termina el HOT SEASON SALE #AMPHORA
HASTA 50% OFF en todo el sitio 🔥 🔥 🔥
¡Última chance!
SHOP NOW 👉 www.amphora.com.ar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9818605"/>
                  </a:ext>
                </a:extLst>
              </a:tr>
            </a:tbl>
          </a:graphicData>
        </a:graphic>
      </p:graphicFrame>
      <p:sp>
        <p:nvSpPr>
          <p:cNvPr id="4" name="Text Placeholder 3">
            <a:extLst>
              <a:ext uri="{FF2B5EF4-FFF2-40B4-BE49-F238E27FC236}">
                <a16:creationId xmlns:a16="http://schemas.microsoft.com/office/drawing/2014/main" id="{9AC11BBA-ACAF-465C-A07B-7C9844B9DEAE}"/>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4196744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631A-5EE3-4288-AF61-60E11DD45B6C}"/>
              </a:ext>
            </a:extLst>
          </p:cNvPr>
          <p:cNvSpPr>
            <a:spLocks noGrp="1"/>
          </p:cNvSpPr>
          <p:nvPr>
            <p:ph type="title"/>
          </p:nvPr>
        </p:nvSpPr>
        <p:spPr/>
        <p:txBody>
          <a:bodyPr/>
          <a:lstStyle/>
          <a:p>
            <a:r>
              <a:rPr lang="en-US"/>
              <a:t>Facebook Own Posts Table | FB Carteras - 13 of 14</a:t>
            </a:r>
          </a:p>
        </p:txBody>
      </p:sp>
      <p:graphicFrame>
        <p:nvGraphicFramePr>
          <p:cNvPr id="5" name="Table Placeholder 4">
            <a:extLst>
              <a:ext uri="{FF2B5EF4-FFF2-40B4-BE49-F238E27FC236}">
                <a16:creationId xmlns:a16="http://schemas.microsoft.com/office/drawing/2014/main" id="{CD785E52-5C80-462E-82CE-1B01DCEA1E5A}"/>
              </a:ext>
            </a:extLst>
          </p:cNvPr>
          <p:cNvGraphicFramePr>
            <a:graphicFrameLocks noGrp="1"/>
          </p:cNvGraphicFramePr>
          <p:nvPr>
            <p:ph type="tbl" sz="quarter" idx="13"/>
            <p:extLst>
              <p:ext uri="{D42A27DB-BD31-4B8C-83A1-F6EECF244321}">
                <p14:modId xmlns:p14="http://schemas.microsoft.com/office/powerpoint/2010/main" val="1764230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6171172"/>
                    </a:ext>
                  </a:extLst>
                </a:gridCol>
                <a:gridCol w="370332">
                  <a:extLst>
                    <a:ext uri="{9D8B030D-6E8A-4147-A177-3AD203B41FA5}">
                      <a16:colId xmlns:a16="http://schemas.microsoft.com/office/drawing/2014/main" val="4094789978"/>
                    </a:ext>
                  </a:extLst>
                </a:gridCol>
                <a:gridCol w="370332">
                  <a:extLst>
                    <a:ext uri="{9D8B030D-6E8A-4147-A177-3AD203B41FA5}">
                      <a16:colId xmlns:a16="http://schemas.microsoft.com/office/drawing/2014/main" val="1513841493"/>
                    </a:ext>
                  </a:extLst>
                </a:gridCol>
                <a:gridCol w="370332">
                  <a:extLst>
                    <a:ext uri="{9D8B030D-6E8A-4147-A177-3AD203B41FA5}">
                      <a16:colId xmlns:a16="http://schemas.microsoft.com/office/drawing/2014/main" val="1269527342"/>
                    </a:ext>
                  </a:extLst>
                </a:gridCol>
                <a:gridCol w="329184">
                  <a:extLst>
                    <a:ext uri="{9D8B030D-6E8A-4147-A177-3AD203B41FA5}">
                      <a16:colId xmlns:a16="http://schemas.microsoft.com/office/drawing/2014/main" val="3531630549"/>
                    </a:ext>
                  </a:extLst>
                </a:gridCol>
                <a:gridCol w="329184">
                  <a:extLst>
                    <a:ext uri="{9D8B030D-6E8A-4147-A177-3AD203B41FA5}">
                      <a16:colId xmlns:a16="http://schemas.microsoft.com/office/drawing/2014/main" val="699264021"/>
                    </a:ext>
                  </a:extLst>
                </a:gridCol>
                <a:gridCol w="329184">
                  <a:extLst>
                    <a:ext uri="{9D8B030D-6E8A-4147-A177-3AD203B41FA5}">
                      <a16:colId xmlns:a16="http://schemas.microsoft.com/office/drawing/2014/main" val="2711835741"/>
                    </a:ext>
                  </a:extLst>
                </a:gridCol>
                <a:gridCol w="329184">
                  <a:extLst>
                    <a:ext uri="{9D8B030D-6E8A-4147-A177-3AD203B41FA5}">
                      <a16:colId xmlns:a16="http://schemas.microsoft.com/office/drawing/2014/main" val="3675121602"/>
                    </a:ext>
                  </a:extLst>
                </a:gridCol>
                <a:gridCol w="329184">
                  <a:extLst>
                    <a:ext uri="{9D8B030D-6E8A-4147-A177-3AD203B41FA5}">
                      <a16:colId xmlns:a16="http://schemas.microsoft.com/office/drawing/2014/main" val="3818764953"/>
                    </a:ext>
                  </a:extLst>
                </a:gridCol>
                <a:gridCol w="329184">
                  <a:extLst>
                    <a:ext uri="{9D8B030D-6E8A-4147-A177-3AD203B41FA5}">
                      <a16:colId xmlns:a16="http://schemas.microsoft.com/office/drawing/2014/main" val="183939679"/>
                    </a:ext>
                  </a:extLst>
                </a:gridCol>
                <a:gridCol w="329184">
                  <a:extLst>
                    <a:ext uri="{9D8B030D-6E8A-4147-A177-3AD203B41FA5}">
                      <a16:colId xmlns:a16="http://schemas.microsoft.com/office/drawing/2014/main" val="1574441877"/>
                    </a:ext>
                  </a:extLst>
                </a:gridCol>
                <a:gridCol w="329184">
                  <a:extLst>
                    <a:ext uri="{9D8B030D-6E8A-4147-A177-3AD203B41FA5}">
                      <a16:colId xmlns:a16="http://schemas.microsoft.com/office/drawing/2014/main" val="3476844975"/>
                    </a:ext>
                  </a:extLst>
                </a:gridCol>
                <a:gridCol w="329184">
                  <a:extLst>
                    <a:ext uri="{9D8B030D-6E8A-4147-A177-3AD203B41FA5}">
                      <a16:colId xmlns:a16="http://schemas.microsoft.com/office/drawing/2014/main" val="2046667036"/>
                    </a:ext>
                  </a:extLst>
                </a:gridCol>
                <a:gridCol w="370332">
                  <a:extLst>
                    <a:ext uri="{9D8B030D-6E8A-4147-A177-3AD203B41FA5}">
                      <a16:colId xmlns:a16="http://schemas.microsoft.com/office/drawing/2014/main" val="3820523594"/>
                    </a:ext>
                  </a:extLst>
                </a:gridCol>
                <a:gridCol w="370332">
                  <a:extLst>
                    <a:ext uri="{9D8B030D-6E8A-4147-A177-3AD203B41FA5}">
                      <a16:colId xmlns:a16="http://schemas.microsoft.com/office/drawing/2014/main" val="2645648486"/>
                    </a:ext>
                  </a:extLst>
                </a:gridCol>
                <a:gridCol w="329184">
                  <a:extLst>
                    <a:ext uri="{9D8B030D-6E8A-4147-A177-3AD203B41FA5}">
                      <a16:colId xmlns:a16="http://schemas.microsoft.com/office/drawing/2014/main" val="2258816370"/>
                    </a:ext>
                  </a:extLst>
                </a:gridCol>
                <a:gridCol w="329184">
                  <a:extLst>
                    <a:ext uri="{9D8B030D-6E8A-4147-A177-3AD203B41FA5}">
                      <a16:colId xmlns:a16="http://schemas.microsoft.com/office/drawing/2014/main" val="2257497751"/>
                    </a:ext>
                  </a:extLst>
                </a:gridCol>
                <a:gridCol w="370332">
                  <a:extLst>
                    <a:ext uri="{9D8B030D-6E8A-4147-A177-3AD203B41FA5}">
                      <a16:colId xmlns:a16="http://schemas.microsoft.com/office/drawing/2014/main" val="296010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686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Amphora Argentina - 2018-05-19 15:00:01 </a:t>
                      </a:r>
                      <a:r>
                        <a:rPr kumimoji="0" lang="es-ES" sz="1000" b="0" i="0" u="none" strike="noStrike" kern="1200" cap="none" spc="0" normalizeH="0" baseline="0" noProof="0">
                          <a:ln>
                            <a:noFill/>
                          </a:ln>
                          <a:solidFill>
                            <a:prstClr val="black"/>
                          </a:solidFill>
                          <a:effectLst/>
                          <a:uLnTx/>
                          <a:uFillTx/>
                          <a:latin typeface="+mn-lt"/>
                          <a:ea typeface="+mn-ea"/>
                          <a:cs typeface="+mn-cs"/>
                        </a:rPr>
                        <a:t> 
 ¡Aprovechá esta promoción única!
✨ Este Sábado y Domingo disfrutá de un hasta 40% OFF en productos seleccionados en todas nuestras tiendas ✨
*No incluye tienda Paseo Champagnat Outlet / Shop On-Line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024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PETER KENT - 2018-05-18 23:00:00 </a:t>
                      </a:r>
                      <a:r>
                        <a:rPr kumimoji="0" lang="es-ES" sz="1000" b="0" i="0" u="none" strike="noStrike" kern="1200" cap="none" spc="0" normalizeH="0" baseline="0" noProof="0">
                          <a:ln>
                            <a:noFill/>
                          </a:ln>
                          <a:solidFill>
                            <a:prstClr val="black"/>
                          </a:solidFill>
                          <a:effectLst/>
                          <a:uLnTx/>
                          <a:uFillTx/>
                          <a:latin typeface="+mn-lt"/>
                          <a:ea typeface="+mn-ea"/>
                          <a:cs typeface="+mn-cs"/>
                        </a:rPr>
                        <a:t> 
 Un clásico moderno que nunca pasa de moda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5903753"/>
                  </a:ext>
                </a:extLst>
              </a:tr>
            </a:tbl>
          </a:graphicData>
        </a:graphic>
      </p:graphicFrame>
      <p:sp>
        <p:nvSpPr>
          <p:cNvPr id="4" name="Text Placeholder 3">
            <a:extLst>
              <a:ext uri="{FF2B5EF4-FFF2-40B4-BE49-F238E27FC236}">
                <a16:creationId xmlns:a16="http://schemas.microsoft.com/office/drawing/2014/main" id="{1B72E015-E777-4392-850D-1718F7CD0053}"/>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4185212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9F643-0C66-414C-AE87-12F392E20526}"/>
              </a:ext>
            </a:extLst>
          </p:cNvPr>
          <p:cNvSpPr>
            <a:spLocks noGrp="1"/>
          </p:cNvSpPr>
          <p:nvPr>
            <p:ph type="title"/>
          </p:nvPr>
        </p:nvSpPr>
        <p:spPr/>
        <p:txBody>
          <a:bodyPr/>
          <a:lstStyle/>
          <a:p>
            <a:r>
              <a:rPr lang="en-US"/>
              <a:t>Facebook Own Posts Table | FB Carteras - 14 of 14</a:t>
            </a:r>
          </a:p>
        </p:txBody>
      </p:sp>
      <p:graphicFrame>
        <p:nvGraphicFramePr>
          <p:cNvPr id="5" name="Table Placeholder 4">
            <a:extLst>
              <a:ext uri="{FF2B5EF4-FFF2-40B4-BE49-F238E27FC236}">
                <a16:creationId xmlns:a16="http://schemas.microsoft.com/office/drawing/2014/main" id="{B38B9A85-8EFE-4A52-8F68-1A1E7FC3A206}"/>
              </a:ext>
            </a:extLst>
          </p:cNvPr>
          <p:cNvGraphicFramePr>
            <a:graphicFrameLocks noGrp="1"/>
          </p:cNvGraphicFramePr>
          <p:nvPr>
            <p:ph type="tbl" sz="quarter" idx="13"/>
            <p:extLst>
              <p:ext uri="{D42A27DB-BD31-4B8C-83A1-F6EECF244321}">
                <p14:modId xmlns:p14="http://schemas.microsoft.com/office/powerpoint/2010/main" val="3570501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9645001"/>
                    </a:ext>
                  </a:extLst>
                </a:gridCol>
                <a:gridCol w="370332">
                  <a:extLst>
                    <a:ext uri="{9D8B030D-6E8A-4147-A177-3AD203B41FA5}">
                      <a16:colId xmlns:a16="http://schemas.microsoft.com/office/drawing/2014/main" val="893530917"/>
                    </a:ext>
                  </a:extLst>
                </a:gridCol>
                <a:gridCol w="370332">
                  <a:extLst>
                    <a:ext uri="{9D8B030D-6E8A-4147-A177-3AD203B41FA5}">
                      <a16:colId xmlns:a16="http://schemas.microsoft.com/office/drawing/2014/main" val="235351383"/>
                    </a:ext>
                  </a:extLst>
                </a:gridCol>
                <a:gridCol w="370332">
                  <a:extLst>
                    <a:ext uri="{9D8B030D-6E8A-4147-A177-3AD203B41FA5}">
                      <a16:colId xmlns:a16="http://schemas.microsoft.com/office/drawing/2014/main" val="2213250190"/>
                    </a:ext>
                  </a:extLst>
                </a:gridCol>
                <a:gridCol w="329184">
                  <a:extLst>
                    <a:ext uri="{9D8B030D-6E8A-4147-A177-3AD203B41FA5}">
                      <a16:colId xmlns:a16="http://schemas.microsoft.com/office/drawing/2014/main" val="19579010"/>
                    </a:ext>
                  </a:extLst>
                </a:gridCol>
                <a:gridCol w="329184">
                  <a:extLst>
                    <a:ext uri="{9D8B030D-6E8A-4147-A177-3AD203B41FA5}">
                      <a16:colId xmlns:a16="http://schemas.microsoft.com/office/drawing/2014/main" val="3325072886"/>
                    </a:ext>
                  </a:extLst>
                </a:gridCol>
                <a:gridCol w="329184">
                  <a:extLst>
                    <a:ext uri="{9D8B030D-6E8A-4147-A177-3AD203B41FA5}">
                      <a16:colId xmlns:a16="http://schemas.microsoft.com/office/drawing/2014/main" val="1048549706"/>
                    </a:ext>
                  </a:extLst>
                </a:gridCol>
                <a:gridCol w="329184">
                  <a:extLst>
                    <a:ext uri="{9D8B030D-6E8A-4147-A177-3AD203B41FA5}">
                      <a16:colId xmlns:a16="http://schemas.microsoft.com/office/drawing/2014/main" val="473449103"/>
                    </a:ext>
                  </a:extLst>
                </a:gridCol>
                <a:gridCol w="329184">
                  <a:extLst>
                    <a:ext uri="{9D8B030D-6E8A-4147-A177-3AD203B41FA5}">
                      <a16:colId xmlns:a16="http://schemas.microsoft.com/office/drawing/2014/main" val="609985548"/>
                    </a:ext>
                  </a:extLst>
                </a:gridCol>
                <a:gridCol w="329184">
                  <a:extLst>
                    <a:ext uri="{9D8B030D-6E8A-4147-A177-3AD203B41FA5}">
                      <a16:colId xmlns:a16="http://schemas.microsoft.com/office/drawing/2014/main" val="3329064148"/>
                    </a:ext>
                  </a:extLst>
                </a:gridCol>
                <a:gridCol w="329184">
                  <a:extLst>
                    <a:ext uri="{9D8B030D-6E8A-4147-A177-3AD203B41FA5}">
                      <a16:colId xmlns:a16="http://schemas.microsoft.com/office/drawing/2014/main" val="285479203"/>
                    </a:ext>
                  </a:extLst>
                </a:gridCol>
                <a:gridCol w="329184">
                  <a:extLst>
                    <a:ext uri="{9D8B030D-6E8A-4147-A177-3AD203B41FA5}">
                      <a16:colId xmlns:a16="http://schemas.microsoft.com/office/drawing/2014/main" val="134593324"/>
                    </a:ext>
                  </a:extLst>
                </a:gridCol>
                <a:gridCol w="329184">
                  <a:extLst>
                    <a:ext uri="{9D8B030D-6E8A-4147-A177-3AD203B41FA5}">
                      <a16:colId xmlns:a16="http://schemas.microsoft.com/office/drawing/2014/main" val="3340726317"/>
                    </a:ext>
                  </a:extLst>
                </a:gridCol>
                <a:gridCol w="370332">
                  <a:extLst>
                    <a:ext uri="{9D8B030D-6E8A-4147-A177-3AD203B41FA5}">
                      <a16:colId xmlns:a16="http://schemas.microsoft.com/office/drawing/2014/main" val="2920111933"/>
                    </a:ext>
                  </a:extLst>
                </a:gridCol>
                <a:gridCol w="370332">
                  <a:extLst>
                    <a:ext uri="{9D8B030D-6E8A-4147-A177-3AD203B41FA5}">
                      <a16:colId xmlns:a16="http://schemas.microsoft.com/office/drawing/2014/main" val="1371221534"/>
                    </a:ext>
                  </a:extLst>
                </a:gridCol>
                <a:gridCol w="329184">
                  <a:extLst>
                    <a:ext uri="{9D8B030D-6E8A-4147-A177-3AD203B41FA5}">
                      <a16:colId xmlns:a16="http://schemas.microsoft.com/office/drawing/2014/main" val="2333936293"/>
                    </a:ext>
                  </a:extLst>
                </a:gridCol>
                <a:gridCol w="329184">
                  <a:extLst>
                    <a:ext uri="{9D8B030D-6E8A-4147-A177-3AD203B41FA5}">
                      <a16:colId xmlns:a16="http://schemas.microsoft.com/office/drawing/2014/main" val="976529155"/>
                    </a:ext>
                  </a:extLst>
                </a:gridCol>
                <a:gridCol w="370332">
                  <a:extLst>
                    <a:ext uri="{9D8B030D-6E8A-4147-A177-3AD203B41FA5}">
                      <a16:colId xmlns:a16="http://schemas.microsoft.com/office/drawing/2014/main" val="565544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146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Amphora Argentina - 2018-05-18 22:55:00 </a:t>
                      </a:r>
                      <a:r>
                        <a:rPr kumimoji="0" lang="en-US" sz="1000" b="0" i="0" u="none" strike="noStrike" kern="1200" cap="none" spc="0" normalizeH="0" baseline="0" noProof="0">
                          <a:ln>
                            <a:noFill/>
                          </a:ln>
                          <a:solidFill>
                            <a:prstClr val="black"/>
                          </a:solidFill>
                          <a:effectLst/>
                          <a:uLnTx/>
                          <a:uFillTx/>
                          <a:latin typeface="+mn-lt"/>
                          <a:ea typeface="+mn-ea"/>
                          <a:cs typeface="+mn-cs"/>
                        </a:rPr>
                        <a:t> 
 Extendemos 🔥 HOT SEASON SALE #AMPHORA
¡No te pierdas esta oportunidad!
✨ HAPPY HOUR ✨ 
Envío Gratis de 18:00 a 00:00hs 🚚👜
SHOP NOW 👉 www.amphora.com.ar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4283214"/>
                  </a:ext>
                </a:extLst>
              </a:tr>
            </a:tbl>
          </a:graphicData>
        </a:graphic>
      </p:graphicFrame>
      <p:sp>
        <p:nvSpPr>
          <p:cNvPr id="4" name="Text Placeholder 3">
            <a:extLst>
              <a:ext uri="{FF2B5EF4-FFF2-40B4-BE49-F238E27FC236}">
                <a16:creationId xmlns:a16="http://schemas.microsoft.com/office/drawing/2014/main" id="{39B7A321-B538-4E52-A1CC-775640ECD996}"/>
              </a:ext>
            </a:extLst>
          </p:cNvPr>
          <p:cNvSpPr>
            <a:spLocks noGrp="1"/>
          </p:cNvSpPr>
          <p:nvPr>
            <p:ph type="body" sz="quarter" idx="14"/>
          </p:nvPr>
        </p:nvSpPr>
        <p:spPr/>
        <p:txBody>
          <a:bodyPr/>
          <a:lstStyle/>
          <a:p>
            <a:r>
              <a:rPr lang="en-US"/>
              <a:t>04/01/2018 - 05/31/2018</a:t>
            </a:r>
          </a:p>
        </p:txBody>
      </p:sp>
    </p:spTree>
    <p:extLst>
      <p:ext uri="{BB962C8B-B14F-4D97-AF65-F5344CB8AC3E}">
        <p14:creationId xmlns:p14="http://schemas.microsoft.com/office/powerpoint/2010/main" val="38067647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1190</Words>
  <Application>Microsoft Office PowerPoint</Application>
  <PresentationFormat>On-screen Show (4:3)</PresentationFormat>
  <Paragraphs>730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Facebook Own Posts Table | FB Carteras - 1 of 14</vt:lpstr>
      <vt:lpstr>Facebook Own Posts Table | FB Carteras - 2 of 14</vt:lpstr>
      <vt:lpstr>Facebook Own Posts Table | FB Carteras - 3 of 14</vt:lpstr>
      <vt:lpstr>Facebook Own Posts Table | FB Carteras - 4 of 14</vt:lpstr>
      <vt:lpstr>Facebook Own Posts Table | FB Carteras - 5 of 14</vt:lpstr>
      <vt:lpstr>Facebook Own Posts Table | FB Carteras - 6 of 14</vt:lpstr>
      <vt:lpstr>Facebook Own Posts Table | FB Carteras - 7 of 14</vt:lpstr>
      <vt:lpstr>Facebook Own Posts Table | FB Carteras - 8 of 14</vt:lpstr>
      <vt:lpstr>Facebook Own Posts Table | FB Carteras - 9 of 14</vt:lpstr>
      <vt:lpstr>Facebook Own Posts Table | FB Carteras - 10 of 14</vt:lpstr>
      <vt:lpstr>Facebook Own Posts Table | FB Carteras - 11 of 14</vt:lpstr>
      <vt:lpstr>Facebook Own Posts Table | FB Carteras - 12 of 14</vt:lpstr>
      <vt:lpstr>Facebook Own Posts Table | FB Carteras - 13 of 14</vt:lpstr>
      <vt:lpstr>Facebook Own Posts Table | FB Carteras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2018-05-31T15:39:49Z</dcterms:created>
  <dcterms:modified xsi:type="dcterms:W3CDTF">2018-05-31T15:49:32Z</dcterms:modified>
</cp:coreProperties>
</file>