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74359</c:v>
                </c:pt>
                <c:pt idx="1">
                  <c:v>74404</c:v>
                </c:pt>
                <c:pt idx="2">
                  <c:v>74443</c:v>
                </c:pt>
                <c:pt idx="3">
                  <c:v>74497</c:v>
                </c:pt>
                <c:pt idx="4">
                  <c:v>74526</c:v>
                </c:pt>
                <c:pt idx="5">
                  <c:v>74564</c:v>
                </c:pt>
                <c:pt idx="6">
                  <c:v>74605</c:v>
                </c:pt>
                <c:pt idx="7">
                  <c:v>74635</c:v>
                </c:pt>
                <c:pt idx="8">
                  <c:v>74692</c:v>
                </c:pt>
                <c:pt idx="9">
                  <c:v>74739</c:v>
                </c:pt>
                <c:pt idx="10">
                  <c:v>74774</c:v>
                </c:pt>
                <c:pt idx="11">
                  <c:v>74839</c:v>
                </c:pt>
                <c:pt idx="12">
                  <c:v>74875</c:v>
                </c:pt>
                <c:pt idx="13">
                  <c:v>74935</c:v>
                </c:pt>
                <c:pt idx="14">
                  <c:v>74973</c:v>
                </c:pt>
                <c:pt idx="15">
                  <c:v>75011</c:v>
                </c:pt>
                <c:pt idx="16">
                  <c:v>75067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36-4A30-878E-31D6B7B82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75368"/>
        <c:axId val="337529296"/>
      </c:lineChart>
      <c:dateAx>
        <c:axId val="27517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29296"/>
        <c:crosses val="autoZero"/>
        <c:auto val="1"/>
        <c:lblOffset val="100"/>
        <c:baseTimeUnit val="days"/>
      </c:dateAx>
      <c:valAx>
        <c:axId val="33752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7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9.6921399437316993E-2</c:v>
                </c:pt>
                <c:pt idx="1">
                  <c:v>6.0517220511303003E-2</c:v>
                </c:pt>
                <c:pt idx="2">
                  <c:v>5.2416536745336001E-2</c:v>
                </c:pt>
                <c:pt idx="3">
                  <c:v>7.2538720900555007E-2</c:v>
                </c:pt>
                <c:pt idx="4">
                  <c:v>3.8927742056726999E-2</c:v>
                </c:pt>
                <c:pt idx="5">
                  <c:v>5.0988916619702999E-2</c:v>
                </c:pt>
                <c:pt idx="6">
                  <c:v>5.4986320476368998E-2</c:v>
                </c:pt>
                <c:pt idx="7">
                  <c:v>4.0211782052141001E-2</c:v>
                </c:pt>
                <c:pt idx="8">
                  <c:v>7.6371675487372004E-2</c:v>
                </c:pt>
                <c:pt idx="9">
                  <c:v>6.2925078991056996E-2</c:v>
                </c:pt>
                <c:pt idx="10">
                  <c:v>4.6829633792264E-2</c:v>
                </c:pt>
                <c:pt idx="11">
                  <c:v>8.6928611549469001E-2</c:v>
                </c:pt>
                <c:pt idx="12">
                  <c:v>4.8103261668380998E-2</c:v>
                </c:pt>
                <c:pt idx="13">
                  <c:v>8.0133555926544003E-2</c:v>
                </c:pt>
                <c:pt idx="14">
                  <c:v>5.0710615867085002E-2</c:v>
                </c:pt>
                <c:pt idx="15">
                  <c:v>5.0684913235430999E-2</c:v>
                </c:pt>
                <c:pt idx="16">
                  <c:v>7.4655717161483004E-2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5E-4DFA-9AA2-231E84A48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25312"/>
        <c:axId val="338420064"/>
      </c:lineChart>
      <c:dateAx>
        <c:axId val="33842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0064"/>
        <c:crosses val="autoZero"/>
        <c:auto val="1"/>
        <c:lblOffset val="100"/>
        <c:baseTimeUnit val="days"/>
      </c:dateAx>
      <c:valAx>
        <c:axId val="33842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72</c:v>
                </c:pt>
                <c:pt idx="1">
                  <c:v>45</c:v>
                </c:pt>
                <c:pt idx="2">
                  <c:v>39</c:v>
                </c:pt>
                <c:pt idx="3">
                  <c:v>54</c:v>
                </c:pt>
                <c:pt idx="4">
                  <c:v>29</c:v>
                </c:pt>
                <c:pt idx="5">
                  <c:v>38</c:v>
                </c:pt>
                <c:pt idx="6">
                  <c:v>41</c:v>
                </c:pt>
                <c:pt idx="7">
                  <c:v>30</c:v>
                </c:pt>
                <c:pt idx="8">
                  <c:v>57</c:v>
                </c:pt>
                <c:pt idx="9">
                  <c:v>47</c:v>
                </c:pt>
                <c:pt idx="10">
                  <c:v>35</c:v>
                </c:pt>
                <c:pt idx="11">
                  <c:v>65</c:v>
                </c:pt>
                <c:pt idx="12">
                  <c:v>36</c:v>
                </c:pt>
                <c:pt idx="13">
                  <c:v>60</c:v>
                </c:pt>
                <c:pt idx="14">
                  <c:v>38</c:v>
                </c:pt>
                <c:pt idx="15">
                  <c:v>38</c:v>
                </c:pt>
                <c:pt idx="16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3A-453F-8A59-E1033ED1B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44904"/>
        <c:axId val="272645232"/>
      </c:lineChart>
      <c:dateAx>
        <c:axId val="272644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45232"/>
        <c:crosses val="autoZero"/>
        <c:auto val="1"/>
        <c:lblOffset val="100"/>
        <c:baseTimeUnit val="days"/>
      </c:dateAx>
      <c:valAx>
        <c:axId val="27264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4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47</c:v>
                </c:pt>
                <c:pt idx="2">
                  <c:v>47</c:v>
                </c:pt>
                <c:pt idx="3">
                  <c:v>47</c:v>
                </c:pt>
                <c:pt idx="4">
                  <c:v>45</c:v>
                </c:pt>
                <c:pt idx="5">
                  <c:v>47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B-409E-A1DD-FB065EBE8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23344"/>
        <c:axId val="337530280"/>
      </c:barChart>
      <c:catAx>
        <c:axId val="33842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30280"/>
        <c:crosses val="autoZero"/>
        <c:auto val="1"/>
        <c:lblAlgn val="ctr"/>
        <c:lblOffset val="100"/>
        <c:noMultiLvlLbl val="0"/>
      </c:catAx>
      <c:valAx>
        <c:axId val="33753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6.0022512618252997E-2</c:v>
                </c:pt>
                <c:pt idx="1">
                  <c:v>5.7789396915342003E-2</c:v>
                </c:pt>
                <c:pt idx="2">
                  <c:v>3.2131955229475997E-2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7-4960-9EC9-BE4896E1E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54096"/>
        <c:axId val="341456064"/>
      </c:barChart>
      <c:catAx>
        <c:axId val="3414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6064"/>
        <c:crosses val="autoZero"/>
        <c:auto val="1"/>
        <c:lblAlgn val="ctr"/>
        <c:lblOffset val="100"/>
        <c:noMultiLvlLbl val="0"/>
      </c:catAx>
      <c:valAx>
        <c:axId val="34145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3.9691616323345003E-2</c:v>
                </c:pt>
                <c:pt idx="1">
                  <c:v>4.0332880708782999E-2</c:v>
                </c:pt>
                <c:pt idx="2">
                  <c:v>2.2842400870699001E-2</c:v>
                </c:pt>
                <c:pt idx="3">
                  <c:v>3.8941855780850999E-2</c:v>
                </c:pt>
                <c:pt idx="4">
                  <c:v>0</c:v>
                </c:pt>
                <c:pt idx="5">
                  <c:v>4.2927091018848E-2</c:v>
                </c:pt>
                <c:pt idx="6">
                  <c:v>1.8770781937145001E-2</c:v>
                </c:pt>
                <c:pt idx="7">
                  <c:v>9.8722415795587007E-2</c:v>
                </c:pt>
                <c:pt idx="8">
                  <c:v>5.0895356468397997E-2</c:v>
                </c:pt>
                <c:pt idx="9">
                  <c:v>1.0707354614201E-2</c:v>
                </c:pt>
                <c:pt idx="10">
                  <c:v>0.11102787736101</c:v>
                </c:pt>
                <c:pt idx="11">
                  <c:v>4.5450899660454999E-2</c:v>
                </c:pt>
                <c:pt idx="12">
                  <c:v>0.19103089891392999</c:v>
                </c:pt>
                <c:pt idx="13">
                  <c:v>5.2733462385689003E-2</c:v>
                </c:pt>
                <c:pt idx="14">
                  <c:v>2.0012274194839998E-2</c:v>
                </c:pt>
                <c:pt idx="15">
                  <c:v>4.8005120546192E-2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B1-4F79-B88E-0E4C2F0C6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59344"/>
        <c:axId val="341459672"/>
      </c:lineChart>
      <c:dateAx>
        <c:axId val="34145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9672"/>
        <c:crosses val="autoZero"/>
        <c:auto val="1"/>
        <c:lblOffset val="100"/>
        <c:baseTimeUnit val="days"/>
      </c:dateAx>
      <c:valAx>
        <c:axId val="34145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29</c:v>
                </c:pt>
                <c:pt idx="1">
                  <c:v>30</c:v>
                </c:pt>
                <c:pt idx="2">
                  <c:v>17</c:v>
                </c:pt>
                <c:pt idx="3">
                  <c:v>29</c:v>
                </c:pt>
                <c:pt idx="4">
                  <c:v>0</c:v>
                </c:pt>
                <c:pt idx="5">
                  <c:v>32</c:v>
                </c:pt>
                <c:pt idx="6">
                  <c:v>14</c:v>
                </c:pt>
                <c:pt idx="7">
                  <c:v>73</c:v>
                </c:pt>
                <c:pt idx="8">
                  <c:v>38</c:v>
                </c:pt>
                <c:pt idx="9">
                  <c:v>8</c:v>
                </c:pt>
                <c:pt idx="10">
                  <c:v>83</c:v>
                </c:pt>
                <c:pt idx="11">
                  <c:v>34</c:v>
                </c:pt>
                <c:pt idx="12">
                  <c:v>143</c:v>
                </c:pt>
                <c:pt idx="13">
                  <c:v>39</c:v>
                </c:pt>
                <c:pt idx="14">
                  <c:v>15</c:v>
                </c:pt>
                <c:pt idx="15">
                  <c:v>36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1-4001-83FC-2E733C579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54752"/>
        <c:axId val="341113056"/>
      </c:lineChart>
      <c:dateAx>
        <c:axId val="341454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13056"/>
        <c:crosses val="autoZero"/>
        <c:auto val="1"/>
        <c:lblOffset val="100"/>
        <c:baseTimeUnit val="days"/>
      </c:dateAx>
      <c:valAx>
        <c:axId val="34111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5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3.5803675397855998E-2</c:v>
                </c:pt>
                <c:pt idx="1">
                  <c:v>6.5807378457117996E-2</c:v>
                </c:pt>
                <c:pt idx="2">
                  <c:v>4.7515158004630999E-2</c:v>
                </c:pt>
                <c:pt idx="3">
                  <c:v>1.3719165339365E-2</c:v>
                </c:pt>
                <c:pt idx="4">
                  <c:v>6.2907392287820996E-2</c:v>
                </c:pt>
                <c:pt idx="5">
                  <c:v>4.5507475272040999E-2</c:v>
                </c:pt>
                <c:pt idx="6">
                  <c:v>0.14187624643635999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E-4B85-83FD-39A2B70CE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111088"/>
        <c:axId val="277107616"/>
      </c:barChart>
      <c:catAx>
        <c:axId val="34111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07616"/>
        <c:crosses val="autoZero"/>
        <c:auto val="1"/>
        <c:lblAlgn val="ctr"/>
        <c:lblOffset val="100"/>
        <c:noMultiLvlLbl val="0"/>
      </c:catAx>
      <c:valAx>
        <c:axId val="27710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1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6.0022512618252997E-2</c:v>
                </c:pt>
                <c:pt idx="1">
                  <c:v>5.7789396915342003E-2</c:v>
                </c:pt>
                <c:pt idx="2">
                  <c:v>3.2131955229475997E-2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37-4CC2-AAF4-1202455DD7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569432"/>
        <c:axId val="340571072"/>
      </c:barChart>
      <c:catAx>
        <c:axId val="34056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71072"/>
        <c:crosses val="autoZero"/>
        <c:auto val="1"/>
        <c:lblAlgn val="ctr"/>
        <c:lblOffset val="100"/>
        <c:noMultiLvlLbl val="0"/>
      </c:catAx>
      <c:valAx>
        <c:axId val="34057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Happy Size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243269</c:v>
                </c:pt>
                <c:pt idx="1">
                  <c:v>241450</c:v>
                </c:pt>
                <c:pt idx="2">
                  <c:v>208992</c:v>
                </c:pt>
                <c:pt idx="3">
                  <c:v>223128</c:v>
                </c:pt>
                <c:pt idx="4">
                  <c:v>207954</c:v>
                </c:pt>
                <c:pt idx="5">
                  <c:v>250568</c:v>
                </c:pt>
                <c:pt idx="6">
                  <c:v>223506</c:v>
                </c:pt>
                <c:pt idx="7">
                  <c:v>216131</c:v>
                </c:pt>
                <c:pt idx="8">
                  <c:v>182170</c:v>
                </c:pt>
                <c:pt idx="9">
                  <c:v>200553</c:v>
                </c:pt>
                <c:pt idx="10">
                  <c:v>187210</c:v>
                </c:pt>
                <c:pt idx="11">
                  <c:v>200535</c:v>
                </c:pt>
                <c:pt idx="12">
                  <c:v>241146</c:v>
                </c:pt>
                <c:pt idx="13">
                  <c:v>264838</c:v>
                </c:pt>
                <c:pt idx="14">
                  <c:v>231279</c:v>
                </c:pt>
                <c:pt idx="15">
                  <c:v>167022</c:v>
                </c:pt>
                <c:pt idx="16">
                  <c:v>58922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19-4122-9F77-9BB09B95A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74352"/>
        <c:axId val="340575008"/>
      </c:lineChart>
      <c:dateAx>
        <c:axId val="34057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75008"/>
        <c:crosses val="autoZero"/>
        <c:auto val="1"/>
        <c:lblOffset val="100"/>
        <c:baseTimeUnit val="days"/>
      </c:dateAx>
      <c:valAx>
        <c:axId val="34057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8DCAD-5E8E-4065-8A71-BA8589CD23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8192D-0771-415E-8611-3AD415577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mission-one</a:t>
            </a:r>
          </a:p>
        </p:txBody>
      </p:sp>
    </p:spTree>
    <p:extLst>
      <p:ext uri="{BB962C8B-B14F-4D97-AF65-F5344CB8AC3E}">
        <p14:creationId xmlns:p14="http://schemas.microsoft.com/office/powerpoint/2010/main" val="404082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6E674-824B-460B-BD4C-BE14CC17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Happy Size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028BF-1631-409B-A974-8A4FAA90E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67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1906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33546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474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384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3953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59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551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562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2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Happy Size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523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E4015-6DB6-4939-AC7E-525591A8C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04/17/2018 - 05/17/2018</a:t>
            </a:r>
          </a:p>
        </p:txBody>
      </p:sp>
    </p:spTree>
    <p:extLst>
      <p:ext uri="{BB962C8B-B14F-4D97-AF65-F5344CB8AC3E}">
        <p14:creationId xmlns:p14="http://schemas.microsoft.com/office/powerpoint/2010/main" val="80195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8199D-2863-49F1-A369-A67F7269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6744A-B11D-42CC-AF1D-1B18BB182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28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832E-7422-4C7B-A4C1-4B68D5046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9D1B0-F8FB-47A3-A061-2F3192A9B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3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CBEBC-BF4D-4F5A-AF4E-23C42E83F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DAB34-3267-4978-BC0B-8BCBA63B8E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143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7E6CA-2818-405B-A2B8-73CCA5022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698A7-8EB0-46BE-B68D-9A9BC91A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97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24BE8-A698-4F42-BC78-2A8108E39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0EE63-70E8-4A90-A63A-D4DEC8D06E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782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854B8-B334-4CF0-A125-A59B6759C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87A6B-B8FF-487C-80A2-65D62882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962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94DE5-8AD3-4F2B-A111-56773B28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CBA08-1360-4455-ACEE-9AE7CBA53E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4050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F848E-3092-4EF6-8C94-78CD73266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9CD72-C4FC-4EC6-9098-3E28725F7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606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90A1-7B8C-4356-B45F-BC3357A02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B3595-52A0-4342-B87D-A5708CC1ED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364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44519-1994-4FE4-AA18-D89AA94F3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E36FB-4BAF-4D9E-9FA7-08618655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6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37070-1D0F-4B63-AE24-61093B5F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8220A5-745A-4281-8495-823266108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831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82109-D79F-41C5-8631-BEB4E1BEB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D5F91-4616-47BD-B574-15A923F2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09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90448-5EE1-41BB-8628-32E57EC4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8EDD5-AB1C-432D-928B-F3A6DE05A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3287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96A64-FB5F-4116-8250-451BBDC79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CE2EB-501A-4B85-B33A-5B70A506B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37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2254F-B4E1-4D08-BF85-743B512C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6BEDD-268E-4694-9A61-6552CCA551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544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F4BAB-F07F-4920-9AC6-231289CCC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4FC2-5FF6-46FE-B0EB-70E5F645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4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5BBE-12A1-42FC-9819-1394CBF6A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249B92-775B-44DC-B59A-ACA8BE443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7268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2DD8F-CC92-463D-9ABB-F46D935FE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C11E7-05C7-43C6-A805-9C05ED2D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5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24592-184B-4477-BCEF-7C62C3EF2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Happy Size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84F5B-F6A5-4E90-908F-A7A14747D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864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04AF1-D4EA-4AE4-B2AA-8216A9EAC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11D15-9BB5-4BE3-B3AA-72A53307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4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Fan Development</vt:lpstr>
      <vt:lpstr>Facebook Fans Table | Happy Size</vt:lpstr>
      <vt:lpstr>Facebook Fans Total | Happy Size</vt:lpstr>
      <vt:lpstr>Facebook Fans Change Rate | Happy Size</vt:lpstr>
      <vt:lpstr>Facebook Fans Change | Happy Size</vt:lpstr>
      <vt:lpstr>Facebook Fans Change Per Weekday | Happy Size</vt:lpstr>
      <vt:lpstr>Facebook Interaction Rate By Post Type | Happy Size</vt:lpstr>
      <vt:lpstr>Facebook Interaction Rate | Happy Size</vt:lpstr>
      <vt:lpstr>Facebook Average Interactions Per Post | Happy Size</vt:lpstr>
      <vt:lpstr>Facebook Interaction Rate By Weekday | Happy Size</vt:lpstr>
      <vt:lpstr>Facebook Interaction Rate By Post Type | Happy Size</vt:lpstr>
      <vt:lpstr>Facebook Reach | Happy Size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2018-05-17T13:15:46Z</dcterms:created>
  <dcterms:modified xsi:type="dcterms:W3CDTF">2018-05-17T13:16:17Z</dcterms:modified>
</cp:coreProperties>
</file>