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Banque Atlantique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</c:numCache>
            </c:num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8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5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4</c:v>
                </c:pt>
                <c:pt idx="24">
                  <c:v>4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B8-4446-B58C-D778C7A5A6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382736"/>
        <c:axId val="166721320"/>
      </c:lineChart>
      <c:dateAx>
        <c:axId val="167382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721320"/>
        <c:crosses val="autoZero"/>
        <c:auto val="1"/>
        <c:lblOffset val="100"/>
        <c:baseTimeUnit val="days"/>
      </c:dateAx>
      <c:valAx>
        <c:axId val="16672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8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Banque Atlantique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5.0804580497153001E-2</c:v>
                </c:pt>
                <c:pt idx="1">
                  <c:v>0.15376051890272999</c:v>
                </c:pt>
                <c:pt idx="2">
                  <c:v>0.95995299882199003</c:v>
                </c:pt>
                <c:pt idx="3">
                  <c:v>0.22487034389692001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95-4F9D-854F-81663AC5C7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948648"/>
        <c:axId val="278947664"/>
      </c:barChart>
      <c:catAx>
        <c:axId val="278948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47664"/>
        <c:crosses val="autoZero"/>
        <c:auto val="1"/>
        <c:lblAlgn val="ctr"/>
        <c:lblOffset val="100"/>
        <c:noMultiLvlLbl val="0"/>
      </c:catAx>
      <c:valAx>
        <c:axId val="27894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4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Banque Atlantique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79-435F-BB5A-57F81DA096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5858008"/>
        <c:axId val="335856040"/>
      </c:barChart>
      <c:catAx>
        <c:axId val="335858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56040"/>
        <c:crosses val="autoZero"/>
        <c:auto val="1"/>
        <c:lblAlgn val="ctr"/>
        <c:lblOffset val="100"/>
        <c:noMultiLvlLbl val="0"/>
      </c:catAx>
      <c:valAx>
        <c:axId val="33585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5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</c:numCache>
            </c:num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0.13799113951629999</c:v>
                </c:pt>
                <c:pt idx="1">
                  <c:v>0.15009199186597999</c:v>
                </c:pt>
                <c:pt idx="2">
                  <c:v>0</c:v>
                </c:pt>
                <c:pt idx="3">
                  <c:v>6.2926569533859E-2</c:v>
                </c:pt>
                <c:pt idx="4">
                  <c:v>2.7215986065415001E-2</c:v>
                </c:pt>
                <c:pt idx="5">
                  <c:v>0.33617916656588998</c:v>
                </c:pt>
                <c:pt idx="6">
                  <c:v>0.42316527626646999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12.252812101067001</c:v>
                </c:pt>
                <c:pt idx="13">
                  <c:v>0</c:v>
                </c:pt>
                <c:pt idx="14">
                  <c:v>0</c:v>
                </c:pt>
                <c:pt idx="15">
                  <c:v>4.4382602020008002E-2</c:v>
                </c:pt>
                <c:pt idx="16">
                  <c:v>0</c:v>
                </c:pt>
                <c:pt idx="17">
                  <c:v>0</c:v>
                </c:pt>
                <c:pt idx="18">
                  <c:v>0.14451212229786001</c:v>
                </c:pt>
                <c:pt idx="19">
                  <c:v>4.9114274133944001E-2</c:v>
                </c:pt>
                <c:pt idx="20">
                  <c:v>0.10957859882322001</c:v>
                </c:pt>
                <c:pt idx="21">
                  <c:v>0</c:v>
                </c:pt>
                <c:pt idx="22">
                  <c:v>0</c:v>
                </c:pt>
                <c:pt idx="23">
                  <c:v>0.13573367623946</c:v>
                </c:pt>
                <c:pt idx="24">
                  <c:v>0.19634442381836001</c:v>
                </c:pt>
                <c:pt idx="25">
                  <c:v>0</c:v>
                </c:pt>
                <c:pt idx="26">
                  <c:v>0.19699055394692999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0.21098546807956001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75-4CE2-A192-D209D786C7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</c:numCache>
            </c:numRef>
          </c:cat>
          <c:val>
            <c:numRef>
              <c:f>Sheet1!$C$2:$C$37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75-4CE2-A192-D209D786C7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</c:numCache>
            </c:numRef>
          </c:cat>
          <c:val>
            <c:numRef>
              <c:f>Sheet1!$D$2:$D$37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75-4CE2-A192-D209D786C7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</c:numCache>
            </c:numRef>
          </c:cat>
          <c:val>
            <c:numRef>
              <c:f>Sheet1!$E$2:$E$37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75-4CE2-A192-D209D786C7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</c:numCache>
            </c:numRef>
          </c:cat>
          <c:val>
            <c:numRef>
              <c:f>Sheet1!$F$2:$F$37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C75-4CE2-A192-D209D786C7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</c:numCache>
            </c:numRef>
          </c:cat>
          <c:val>
            <c:numRef>
              <c:f>Sheet1!$G$2:$G$37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C75-4CE2-A192-D209D786C7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843904"/>
        <c:axId val="335848168"/>
      </c:lineChart>
      <c:dateAx>
        <c:axId val="335843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48168"/>
        <c:crosses val="autoZero"/>
        <c:auto val="1"/>
        <c:lblOffset val="100"/>
        <c:baseTimeUnit val="days"/>
      </c:dateAx>
      <c:valAx>
        <c:axId val="33584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4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Banque Atlantique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9A-4238-BA62-15F5F1730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5849480"/>
        <c:axId val="335850464"/>
      </c:radarChart>
      <c:catAx>
        <c:axId val="33584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50464"/>
        <c:crosses val="autoZero"/>
        <c:auto val="1"/>
        <c:lblAlgn val="ctr"/>
        <c:lblOffset val="100"/>
        <c:noMultiLvlLbl val="0"/>
      </c:catAx>
      <c:valAx>
        <c:axId val="33585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4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Banque Atlantique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5.0804580497153001E-2</c:v>
                </c:pt>
                <c:pt idx="1">
                  <c:v>0.15376051890272999</c:v>
                </c:pt>
                <c:pt idx="2">
                  <c:v>0.95995299882199003</c:v>
                </c:pt>
                <c:pt idx="3">
                  <c:v>0.22487034389692001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58-4343-A2EC-B7D545905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853416"/>
        <c:axId val="335843248"/>
      </c:barChart>
      <c:catAx>
        <c:axId val="33585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43248"/>
        <c:crosses val="autoZero"/>
        <c:auto val="1"/>
        <c:lblAlgn val="ctr"/>
        <c:lblOffset val="100"/>
        <c:noMultiLvlLbl val="0"/>
      </c:catAx>
      <c:valAx>
        <c:axId val="33584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5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Banque Atlantique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</c:numCache>
            </c:num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0.13799113951629999</c:v>
                </c:pt>
                <c:pt idx="1">
                  <c:v>0.15009199186597999</c:v>
                </c:pt>
                <c:pt idx="2">
                  <c:v>0</c:v>
                </c:pt>
                <c:pt idx="3">
                  <c:v>6.2926569533859E-2</c:v>
                </c:pt>
                <c:pt idx="4">
                  <c:v>2.7215986065415001E-2</c:v>
                </c:pt>
                <c:pt idx="5">
                  <c:v>0.33617916656588998</c:v>
                </c:pt>
                <c:pt idx="6">
                  <c:v>0.42316527626646999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12.252812101067001</c:v>
                </c:pt>
                <c:pt idx="13">
                  <c:v>0</c:v>
                </c:pt>
                <c:pt idx="14">
                  <c:v>0</c:v>
                </c:pt>
                <c:pt idx="15">
                  <c:v>4.4382602020008002E-2</c:v>
                </c:pt>
                <c:pt idx="16">
                  <c:v>0</c:v>
                </c:pt>
                <c:pt idx="17">
                  <c:v>0</c:v>
                </c:pt>
                <c:pt idx="18">
                  <c:v>0.14451212229786001</c:v>
                </c:pt>
                <c:pt idx="19">
                  <c:v>4.9114274133944001E-2</c:v>
                </c:pt>
                <c:pt idx="20">
                  <c:v>0.10957859882322001</c:v>
                </c:pt>
                <c:pt idx="21">
                  <c:v>0</c:v>
                </c:pt>
                <c:pt idx="22">
                  <c:v>0</c:v>
                </c:pt>
                <c:pt idx="23">
                  <c:v>0.13573367623946</c:v>
                </c:pt>
                <c:pt idx="24">
                  <c:v>0.19634442381836001</c:v>
                </c:pt>
                <c:pt idx="25">
                  <c:v>0</c:v>
                </c:pt>
                <c:pt idx="26">
                  <c:v>0.19699055394692999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0.21098546807956001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C0-4F08-9FE3-F36D2937D9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857024"/>
        <c:axId val="335857352"/>
      </c:lineChart>
      <c:dateAx>
        <c:axId val="335857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57352"/>
        <c:crosses val="autoZero"/>
        <c:auto val="1"/>
        <c:lblOffset val="100"/>
        <c:baseTimeUnit val="days"/>
      </c:dateAx>
      <c:valAx>
        <c:axId val="33585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5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8FA83-A899-408C-8B84-377FE7016E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94CF2D-D741-4381-9693-90943FFE72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Digitalis</a:t>
            </a:r>
          </a:p>
        </p:txBody>
      </p:sp>
    </p:spTree>
    <p:extLst>
      <p:ext uri="{BB962C8B-B14F-4D97-AF65-F5344CB8AC3E}">
        <p14:creationId xmlns:p14="http://schemas.microsoft.com/office/powerpoint/2010/main" val="947778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8DBD1-9048-4E64-8243-E313DE2F3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381253-E1A9-42D4-B54B-D57A0AAEAF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3035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26BAA-264F-4CF4-95F8-50C3A549A9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FCE9E-01A0-4DE6-9E22-698D12D71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321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ED0B7-FCB8-41B5-A09C-0EE26361A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92420C-75C2-48BA-A822-50E0508EF9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8742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C943E-B24E-46C3-AE3C-8190D4FB5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99AFE-237D-4122-AD0A-FABC5BE76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571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DA1E0-878B-453B-95D0-8609AEE8A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613455-7CD2-4249-A4BA-C9B346C36D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293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242625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2173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11109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2400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976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95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8785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5034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937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5223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8800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577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6703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897062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9768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3590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97955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1366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21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- 2018-05-01 12:27:54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"Choisissez un travail que vous aimez, et vous n'aurez jamais à travailler un seul jour de votre vie." – Confucius 
#1erMai #Bonne_Fete_du_Travail 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144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C00F4-BD5C-4453-95D2-AA881A4EB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519408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E1A8E-3013-4E21-B1CB-345407344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EEDEC5-141D-4A62-A54C-46DEBFE29C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5600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615306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56312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28461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4599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5034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168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694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8394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8323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1795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8088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836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6869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83524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6183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534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82890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6940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94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- 2018-04-27 20:59:05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⭐ RESULTAT JEU ⭐
FÉLICITATIONS AUX GAGNANTS DE NOTRE JEU #Gagne_un_PowerBank !
1- Romeo Edah 
2- Fabrice Hllboudo
3- Aimee Marie Zoe
4- Ismael Abdou
5- Grabriel Diveuns
6- Guy Viwanou Atchinard
Merci à tous les participants :)
#BanqueAtlantique #FaitePourVous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84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EBE8F-BD4A-4209-8260-D62B8AC43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259113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A06BE-51D3-48F4-BF25-33420E54E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B540BD-E19E-4240-A7FE-8E8A1DB682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8607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107451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03551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02551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5053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347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676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490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1211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9219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0274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8506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812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63750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1031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496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0674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503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027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394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- 2018-04-27 13:58:09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Banque Atlantique - www.banqueatlantique.net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56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- 2018-04-25 12:38:57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#Nouvelle_Identité
Coupure du gâteau des 40 ans de Banque Atlantique
 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55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- 2018-04-25 12:05:01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Banque Atlantique - www.banqueatlantique.net
© Crédit photos : Abidjan.net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956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CB962-7485-4368-ABCD-102C9588D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4265375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BB101-1060-4265-8B20-8CCEA0453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2CE7AB-5622-4518-862B-92A0088C87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822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996221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79777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53674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6793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992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1268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6196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429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7133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193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746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339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4810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10366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8595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574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5087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2439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70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- 2018-04-25 11:15:15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#Nouvelle_Identité Fière de porter nos nouvelles couleurs et la vision du Groupe Banque Centrale Populaire
 #Nouvelles_couleurs 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247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- 2018-04-25 11:13:12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#Nouvelle_Identité Fier de porter nos nouvelles couleurs et la vision du Groupe Banque Centrale Populaire
 #Nouvelles_couleurs 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25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- 2018-04-24 22:55:01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Concert Youssou Ndour #BanqueAtlantique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220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DE287-288B-448D-8B05-E8028E1AD2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673810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AC1E3-B040-4C60-9CC1-7D4001391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05C719-7104-47DA-9134-1095B8C5AC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5974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825944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77674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2278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8451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794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961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400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36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2985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2074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381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6254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19020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55698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4547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799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6193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801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94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- 2018-04-24 22:39:51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Suivez en direct : Concert live Youssou Ndour organisé par Banque Atlantique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68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- 2018-04-24 21:59:21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Suivez avec nous le Concert live de @Youssou Ndour organisé par #BanqueAtlantique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58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- 2018-04-24 21:46:28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Suivez-nous pour vivre l’ambiance du concert live de Youssou Ndour 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948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208DF-8F64-44E0-A9AC-02DA77B88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3567864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24607-079B-4B0B-94EE-FC1A296CE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DB4F53-6726-4108-A0F8-DBC7E08350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1134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878694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59227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97239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3190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994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364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8032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9893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4957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996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9971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1200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4405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12003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17546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921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19008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4276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21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- 2018-04-21 02:19:08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⭐ RESULTAT JEU ⭐
Vous avez été très nombreux à participer au jeu #Gagne_un_ticket pour tenter de gagner des tickets pour le concert live de Youssou N’Dour le 24 Avril.
Vite, découvrez les gagnants !
1- Aimee Marie Zoe
2- Ibrahim Ouattara
3- Kramo Gael Junior Konan
4- Karamoko Mariame
5- Blondé Ira Silvère 
6- Marie Andrée Gisèle Ibo
7- Barbara Dick 
8- Lacine Fatibe Kone
9- Boniface Ahissan
10- Jean De Dieu Kouamé
11 -Nergetinnin Mamadou Coulibaly
12- Silvere Konan
13- Serge Arnaud 
14- Boris Stéphane Gueye
15- El Hadji Ouattara
16- Bakho Traore
17- Emmanuel Bilé 
18- Ivane Corine Diakité
19- Guy Arnaud Assielou
20- Jonathan Kouassi
21- Nadege Beugre
22- Misericorde de Dieu
23- Teecya Aude Dabo
24- Faet Jean-luc Dahakpoin
25- Divine Ice
26- Aïda Achija
27- Stephan Assaf
28- Jean Gérard Minlin
29- Eric Ahouzi
30- Isabelle Naouar
31- Témanin Minzy 
32- Ibourahim Diomandé
33- Mathieu Bolle Apple
34- Kassoum Royal
35- Marie-Emile D'Avila Kablantchi
36- Deeper de la Croix
37- Kouadjané Fra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99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4893A-3B9D-4B35-B375-C4A00764C3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2432974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5A14D-C302-47F6-9320-C1F784F22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41E0CE-437F-4840-BFE2-62C556A7A4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6469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869854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59971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11300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3202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197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280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731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465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870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7177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1524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993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08215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36444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8189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202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23971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77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960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- 2018-04-20 17:26:12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⭐FIN DU JEU ⭐
Notre jeu #Gagne_un_ticket est désormais clos. 
Rendez-vous dans quelques instants pour découvrir qui sont les gagnants !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11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- 2018-04-20 17:15:06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- 1
#Nouvelles_Valeurs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264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FB798-37BB-496F-8844-C0E9883AD4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917231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1053F-C1A7-480B-A274-760D02619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A6DCAA-EC50-4D11-81D8-F1F791C6BD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9218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656764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60814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56964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9322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657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110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8340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234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65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7440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676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2828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1923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7791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45925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537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02360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5595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929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- 2018-04-20 17:10:32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- 1
#Nouvelle_Identite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00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- 2018-04-20 11:53:14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- 4
#Nouvelle_Identite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57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- 2018-04-20 11:51:27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- 4
#Nouvelles_Valeurs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633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C9931-5573-4DFD-9E6D-8EB5A87290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3946276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D45D6-BEFA-4DC0-930B-8A7422358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BD3595-0BC4-45A7-AEAB-6C7002D6B7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0744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879887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17062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66967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5560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35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554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182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6303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694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1675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0452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369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02225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23171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4427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9534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2218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8978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66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- 2018-04-19 13:12:27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#Gagne_un_ticket
Tu veux être avec Youssou Ndour le 24 Avril ?
Mets ta photo de profil à jour avec ce décor et tente de gagner ton ticket.
#Concert  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0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- 2018-04-19 10:30:00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#Entrepreneuriat : Banque Atlantique accorde 354 millions FCFA à 25 PME dirigées par des femmes.
Lire plus ici 👉 bit.ly/2HbOXCt 
#CotedIvoire 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338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546DF-A685-4E05-A975-6DACB350D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382931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25300-BF29-4613-A244-65F51228A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104D0A-1343-4928-97ED-5454A7721D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4397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91751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65245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16819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35188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5281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487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899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9517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1168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435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127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6076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3411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05313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5709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0229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1373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6152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91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- 2018-04-16 03:09:29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– 8
#Nouvelle_Vision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65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- 2018-04-16 03:08:23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- 8
#Nouvelles_Couleurs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8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- 2018-04-13 15:11:45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- 7
#Nouvelles_Couleurs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122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F8DCA-C91C-4D5D-9B92-FB4193662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3715140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119AC-F863-43E7-A21C-4C7FB6BC2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6D841F-DDBB-4468-924D-0319B8A36E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9198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086892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746026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18678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9507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7963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102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3897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154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972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2943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732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675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7963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08336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351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613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7906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7077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817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- 2018-04-13 15:11:16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 – 7
#Nouvelle_Vision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506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- 2018-04-07 20:19:48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ARY, le tout premier ChatBot bancaire de l'espace UEMOA 
 #FinTech #BanqueAtlantique #FaitePourVous #ARY #ChatBot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703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77ECE-67AF-4218-B30A-F68894310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1634420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9B4A3-0890-48D9-B786-68E1C7053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28E6E1-1CA7-4AB6-8492-7F6BF07A3A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8540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934277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81441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532907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3965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75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0528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004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976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929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8245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360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6929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7638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09087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5556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9161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80564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2117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39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Banque Atlantique - 2018-04-06 18:01:01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[DÉFI DU WEEK-END]
Pour bien commencer le week-end, que diriez-vous de remporter le défi du jour ?
1 - je suis maintenant disponible sur Facebook et sur le site web ;
2 - je vous aide à trouver les agences et les guichets automatiques proches de vous, faire des simulations de demande de crédit, convertir les devises…
Qui suis-je ?
Mentionnez-le en commentaire et gagnez par tirage au sort qui sera effectué parmi les bonnes réponses un Power Bank !
*Un indice : Messenger / www.banqueatlantique.net
Bonne chance à tous et bon week-end.
#BanqueAtlantique #FaitePourVous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156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B3F31-1CAB-451C-AA5E-BEB70A95F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</p:spTree>
    <p:extLst>
      <p:ext uri="{BB962C8B-B14F-4D97-AF65-F5344CB8AC3E}">
        <p14:creationId xmlns:p14="http://schemas.microsoft.com/office/powerpoint/2010/main" val="3323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50240-55E0-4B34-B4C6-121B179ED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C5B611-593A-41DD-A162-2FDDA67649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3429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6E6E7-828C-4A8B-8A23-5166117A2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5663D-1CF3-4139-83D2-87B0B57D1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095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D7574-A64D-4B0F-A0AF-1154FB430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B1649C-144A-4A92-9506-F1E9A83761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9666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2F092-61ED-44B0-97FC-B1DCEFF6F1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58C01-7CA2-4CA5-AFF5-A83C0F200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774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B7AEF-FAC6-4724-B13A-B4B3ED97D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6AFEBC-4EB1-4E94-BA68-59F34B26A2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28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00778-F858-453E-A92A-C067C52822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EBE19-90D7-4600-ACE3-4B7C3A9E6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462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0EB19-C299-4E1A-9594-D7E6DFE6D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D9B4C4-6683-4408-8039-C808D0B743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3464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77393-770C-43A8-ADFF-DA49E82CC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2AD0F-70AD-4B70-850C-0A51DEFD2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702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6453B-B7AD-4EC6-9C89-C2DAF0CC4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84FCB1-419C-4F37-A02B-EB3BA63E76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0654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3CE3-F706-46EE-80E8-346A0E447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E7CC0-E7FA-4931-95DC-F252580DE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2871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1219</Words>
  <Application>Microsoft Office PowerPoint</Application>
  <PresentationFormat>On-screen Show (4:3)</PresentationFormat>
  <Paragraphs>713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Content Optimization Benchmark</vt:lpstr>
      <vt:lpstr>Facebook Own Posts | All Pages</vt:lpstr>
      <vt:lpstr>Facebook Interaction Rate By Post Type | All Pages</vt:lpstr>
      <vt:lpstr>Facebook Own Posts Table | All Pages - 1 of 12</vt:lpstr>
      <vt:lpstr>Facebook Own Posts Table | All Pages - 2 of 12</vt:lpstr>
      <vt:lpstr>Facebook Own Posts Table | All Pages - 3 of 12</vt:lpstr>
      <vt:lpstr>Facebook Own Posts Table | All Pages - 4 of 12</vt:lpstr>
      <vt:lpstr>Facebook Own Posts Table | All Pages - 5 of 12</vt:lpstr>
      <vt:lpstr>Facebook Own Posts Table | All Pages - 6 of 12</vt:lpstr>
      <vt:lpstr>Facebook Own Posts Table | All Pages - 7 of 12</vt:lpstr>
      <vt:lpstr>Facebook Own Posts Table | All Pages - 8 of 12</vt:lpstr>
      <vt:lpstr>Facebook Own Posts Table | All Pages - 9 of 12</vt:lpstr>
      <vt:lpstr>Facebook Own Posts Table | All Pages - 10 of 12</vt:lpstr>
      <vt:lpstr>Facebook Own Posts Table | All Pages - 11 of 12</vt:lpstr>
      <vt:lpstr>Facebook Own Posts Table | All Pages - 12 of 12</vt:lpstr>
      <vt:lpstr>Facebook Own Posts App Usage | All Pages</vt:lpstr>
      <vt:lpstr>Overall Overall Interaction Rate | All Pages</vt:lpstr>
      <vt:lpstr>Facebook Key Metrics Radar | All Pages</vt:lpstr>
      <vt:lpstr>Facebook Interaction Rate By Post Type | All Pages</vt:lpstr>
      <vt:lpstr>Facebook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2018-05-07T00:45:47Z</dcterms:created>
  <dcterms:modified xsi:type="dcterms:W3CDTF">2018-05-07T00:46:54Z</dcterms:modified>
</cp:coreProperties>
</file>