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LAAX</c:v>
                </c:pt>
              </c:strCache>
            </c:strRef>
          </c:tx>
          <c:spPr>
            <a:solidFill>
              <a:schemeClr val="accent1"/>
            </a:solidFill>
            <a:ln>
              <a:noFill/>
            </a:ln>
            <a:effectLst/>
          </c:spPr>
          <c:invertIfNegative val="0"/>
          <c:cat>
            <c:numRef>
              <c:f>Sheet1!$A$2</c:f>
              <c:numCache>
                <c:formatCode>m/d/yyyy</c:formatCode>
                <c:ptCount val="1"/>
                <c:pt idx="0">
                  <c:v>43220</c:v>
                </c:pt>
              </c:numCache>
            </c:numRef>
          </c:cat>
          <c:val>
            <c:numRef>
              <c:f>Sheet1!$B$2</c:f>
              <c:numCache>
                <c:formatCode>General</c:formatCode>
                <c:ptCount val="1"/>
                <c:pt idx="0">
                  <c:v>42448</c:v>
                </c:pt>
              </c:numCache>
            </c:numRef>
          </c:val>
          <c:extLst>
            <c:ext xmlns:c16="http://schemas.microsoft.com/office/drawing/2014/chart" uri="{C3380CC4-5D6E-409C-BE32-E72D297353CC}">
              <c16:uniqueId val="{00000000-1899-42B9-964B-70958C448097}"/>
            </c:ext>
          </c:extLst>
        </c:ser>
        <c:ser>
          <c:idx val="1"/>
          <c:order val="1"/>
          <c:tx>
            <c:strRef>
              <c:f>Sheet1!$C$1</c:f>
              <c:strCache>
                <c:ptCount val="1"/>
                <c:pt idx="0">
                  <c:v>Pitztaler Gletscher</c:v>
                </c:pt>
              </c:strCache>
            </c:strRef>
          </c:tx>
          <c:spPr>
            <a:solidFill>
              <a:schemeClr val="accent2"/>
            </a:solidFill>
            <a:ln>
              <a:noFill/>
            </a:ln>
            <a:effectLst/>
          </c:spPr>
          <c:invertIfNegative val="0"/>
          <c:cat>
            <c:numRef>
              <c:f>Sheet1!$A$2</c:f>
              <c:numCache>
                <c:formatCode>m/d/yyyy</c:formatCode>
                <c:ptCount val="1"/>
                <c:pt idx="0">
                  <c:v>43220</c:v>
                </c:pt>
              </c:numCache>
            </c:numRef>
          </c:cat>
          <c:val>
            <c:numRef>
              <c:f>Sheet1!$C$2</c:f>
              <c:numCache>
                <c:formatCode>General</c:formatCode>
                <c:ptCount val="1"/>
                <c:pt idx="0">
                  <c:v>39144</c:v>
                </c:pt>
              </c:numCache>
            </c:numRef>
          </c:val>
          <c:extLst>
            <c:ext xmlns:c16="http://schemas.microsoft.com/office/drawing/2014/chart" uri="{C3380CC4-5D6E-409C-BE32-E72D297353CC}">
              <c16:uniqueId val="{00000001-1899-42B9-964B-70958C448097}"/>
            </c:ext>
          </c:extLst>
        </c:ser>
        <c:ser>
          <c:idx val="2"/>
          <c:order val="2"/>
          <c:tx>
            <c:strRef>
              <c:f>Sheet1!$D$1</c:f>
              <c:strCache>
                <c:ptCount val="1"/>
                <c:pt idx="0">
                  <c:v>Stubaier Gletscher</c:v>
                </c:pt>
              </c:strCache>
            </c:strRef>
          </c:tx>
          <c:spPr>
            <a:solidFill>
              <a:schemeClr val="accent3"/>
            </a:solidFill>
            <a:ln>
              <a:noFill/>
            </a:ln>
            <a:effectLst/>
          </c:spPr>
          <c:invertIfNegative val="0"/>
          <c:cat>
            <c:numRef>
              <c:f>Sheet1!$A$2</c:f>
              <c:numCache>
                <c:formatCode>m/d/yyyy</c:formatCode>
                <c:ptCount val="1"/>
                <c:pt idx="0">
                  <c:v>43220</c:v>
                </c:pt>
              </c:numCache>
            </c:numRef>
          </c:cat>
          <c:val>
            <c:numRef>
              <c:f>Sheet1!$D$2</c:f>
              <c:numCache>
                <c:formatCode>General</c:formatCode>
                <c:ptCount val="1"/>
                <c:pt idx="0">
                  <c:v>143236</c:v>
                </c:pt>
              </c:numCache>
            </c:numRef>
          </c:val>
          <c:extLst>
            <c:ext xmlns:c16="http://schemas.microsoft.com/office/drawing/2014/chart" uri="{C3380CC4-5D6E-409C-BE32-E72D297353CC}">
              <c16:uniqueId val="{00000002-1899-42B9-964B-70958C448097}"/>
            </c:ext>
          </c:extLst>
        </c:ser>
        <c:ser>
          <c:idx val="3"/>
          <c:order val="3"/>
          <c:tx>
            <c:strRef>
              <c:f>Sheet1!$E$1</c:f>
              <c:strCache>
                <c:ptCount val="1"/>
                <c:pt idx="0">
                  <c:v>Saas-Fee</c:v>
                </c:pt>
              </c:strCache>
            </c:strRef>
          </c:tx>
          <c:spPr>
            <a:solidFill>
              <a:schemeClr val="accent4"/>
            </a:solidFill>
            <a:ln>
              <a:noFill/>
            </a:ln>
            <a:effectLst/>
          </c:spPr>
          <c:invertIfNegative val="0"/>
          <c:cat>
            <c:numRef>
              <c:f>Sheet1!$A$2</c:f>
              <c:numCache>
                <c:formatCode>m/d/yyyy</c:formatCode>
                <c:ptCount val="1"/>
                <c:pt idx="0">
                  <c:v>43220</c:v>
                </c:pt>
              </c:numCache>
            </c:numRef>
          </c:cat>
          <c:val>
            <c:numRef>
              <c:f>Sheet1!$E$2</c:f>
              <c:numCache>
                <c:formatCode>General</c:formatCode>
                <c:ptCount val="1"/>
                <c:pt idx="0">
                  <c:v>28160</c:v>
                </c:pt>
              </c:numCache>
            </c:numRef>
          </c:val>
          <c:extLst>
            <c:ext xmlns:c16="http://schemas.microsoft.com/office/drawing/2014/chart" uri="{C3380CC4-5D6E-409C-BE32-E72D297353CC}">
              <c16:uniqueId val="{00000003-1899-42B9-964B-70958C448097}"/>
            </c:ext>
          </c:extLst>
        </c:ser>
        <c:ser>
          <c:idx val="4"/>
          <c:order val="4"/>
          <c:tx>
            <c:strRef>
              <c:f>Sheet1!$F$1</c:f>
              <c:strCache>
                <c:ptCount val="1"/>
                <c:pt idx="0">
                  <c:v>Schnalstaler Gletscherbahnen - Funivie Ghiacciai Val Senales</c:v>
                </c:pt>
              </c:strCache>
            </c:strRef>
          </c:tx>
          <c:spPr>
            <a:solidFill>
              <a:schemeClr val="accent5"/>
            </a:solidFill>
            <a:ln>
              <a:noFill/>
            </a:ln>
            <a:effectLst/>
          </c:spPr>
          <c:invertIfNegative val="0"/>
          <c:cat>
            <c:numRef>
              <c:f>Sheet1!$A$2</c:f>
              <c:numCache>
                <c:formatCode>m/d/yyyy</c:formatCode>
                <c:ptCount val="1"/>
                <c:pt idx="0">
                  <c:v>43220</c:v>
                </c:pt>
              </c:numCache>
            </c:numRef>
          </c:cat>
          <c:val>
            <c:numRef>
              <c:f>Sheet1!$F$2</c:f>
              <c:numCache>
                <c:formatCode>General</c:formatCode>
                <c:ptCount val="1"/>
                <c:pt idx="0">
                  <c:v>2424</c:v>
                </c:pt>
              </c:numCache>
            </c:numRef>
          </c:val>
          <c:extLst>
            <c:ext xmlns:c16="http://schemas.microsoft.com/office/drawing/2014/chart" uri="{C3380CC4-5D6E-409C-BE32-E72D297353CC}">
              <c16:uniqueId val="{00000004-1899-42B9-964B-70958C448097}"/>
            </c:ext>
          </c:extLst>
        </c:ser>
        <c:ser>
          <c:idx val="5"/>
          <c:order val="5"/>
          <c:tx>
            <c:strRef>
              <c:f>Sheet1!$G$1</c:f>
              <c:strCache>
                <c:ptCount val="1"/>
                <c:pt idx="0">
                  <c:v>Seilbahnen Sulden</c:v>
                </c:pt>
              </c:strCache>
            </c:strRef>
          </c:tx>
          <c:spPr>
            <a:solidFill>
              <a:schemeClr val="accent6"/>
            </a:solidFill>
            <a:ln>
              <a:noFill/>
            </a:ln>
            <a:effectLst/>
          </c:spPr>
          <c:invertIfNegative val="0"/>
          <c:cat>
            <c:numRef>
              <c:f>Sheet1!$A$2</c:f>
              <c:numCache>
                <c:formatCode>m/d/yyyy</c:formatCode>
                <c:ptCount val="1"/>
                <c:pt idx="0">
                  <c:v>43220</c:v>
                </c:pt>
              </c:numCache>
            </c:numRef>
          </c:cat>
          <c:val>
            <c:numRef>
              <c:f>Sheet1!$G$2</c:f>
              <c:numCache>
                <c:formatCode>General</c:formatCode>
                <c:ptCount val="1"/>
                <c:pt idx="0">
                  <c:v>3181</c:v>
                </c:pt>
              </c:numCache>
            </c:numRef>
          </c:val>
          <c:extLst>
            <c:ext xmlns:c16="http://schemas.microsoft.com/office/drawing/2014/chart" uri="{C3380CC4-5D6E-409C-BE32-E72D297353CC}">
              <c16:uniqueId val="{00000005-1899-42B9-964B-70958C448097}"/>
            </c:ext>
          </c:extLst>
        </c:ser>
        <c:ser>
          <c:idx val="6"/>
          <c:order val="6"/>
          <c:tx>
            <c:strRef>
              <c:f>Sheet1!$H$1</c:f>
              <c:strCache>
                <c:ptCount val="1"/>
                <c:pt idx="0">
                  <c:v>Pirovano Stelvio</c:v>
                </c:pt>
              </c:strCache>
            </c:strRef>
          </c:tx>
          <c:spPr>
            <a:solidFill>
              <a:schemeClr val="accent1">
                <a:lumMod val="60000"/>
              </a:schemeClr>
            </a:solidFill>
            <a:ln>
              <a:noFill/>
            </a:ln>
            <a:effectLst/>
          </c:spPr>
          <c:invertIfNegative val="0"/>
          <c:cat>
            <c:numRef>
              <c:f>Sheet1!$A$2</c:f>
              <c:numCache>
                <c:formatCode>m/d/yyyy</c:formatCode>
                <c:ptCount val="1"/>
                <c:pt idx="0">
                  <c:v>43220</c:v>
                </c:pt>
              </c:numCache>
            </c:numRef>
          </c:cat>
          <c:val>
            <c:numRef>
              <c:f>Sheet1!$H$2</c:f>
              <c:numCache>
                <c:formatCode>General</c:formatCode>
                <c:ptCount val="1"/>
                <c:pt idx="0">
                  <c:v>29110</c:v>
                </c:pt>
              </c:numCache>
            </c:numRef>
          </c:val>
          <c:extLst>
            <c:ext xmlns:c16="http://schemas.microsoft.com/office/drawing/2014/chart" uri="{C3380CC4-5D6E-409C-BE32-E72D297353CC}">
              <c16:uniqueId val="{00000006-1899-42B9-964B-70958C448097}"/>
            </c:ext>
          </c:extLst>
        </c:ser>
        <c:ser>
          <c:idx val="7"/>
          <c:order val="7"/>
          <c:tx>
            <c:strRef>
              <c:f>Sheet1!$I$1</c:f>
              <c:strCache>
                <c:ptCount val="1"/>
                <c:pt idx="0">
                  <c:v>Hintertuxer Gletscher</c:v>
                </c:pt>
              </c:strCache>
            </c:strRef>
          </c:tx>
          <c:spPr>
            <a:solidFill>
              <a:schemeClr val="accent2">
                <a:lumMod val="60000"/>
              </a:schemeClr>
            </a:solidFill>
            <a:ln>
              <a:noFill/>
            </a:ln>
            <a:effectLst/>
          </c:spPr>
          <c:invertIfNegative val="0"/>
          <c:cat>
            <c:numRef>
              <c:f>Sheet1!$A$2</c:f>
              <c:numCache>
                <c:formatCode>m/d/yyyy</c:formatCode>
                <c:ptCount val="1"/>
                <c:pt idx="0">
                  <c:v>43220</c:v>
                </c:pt>
              </c:numCache>
            </c:numRef>
          </c:cat>
          <c:val>
            <c:numRef>
              <c:f>Sheet1!$I$2</c:f>
              <c:numCache>
                <c:formatCode>General</c:formatCode>
                <c:ptCount val="1"/>
                <c:pt idx="0">
                  <c:v>100634</c:v>
                </c:pt>
              </c:numCache>
            </c:numRef>
          </c:val>
          <c:extLst>
            <c:ext xmlns:c16="http://schemas.microsoft.com/office/drawing/2014/chart" uri="{C3380CC4-5D6E-409C-BE32-E72D297353CC}">
              <c16:uniqueId val="{00000007-1899-42B9-964B-70958C448097}"/>
            </c:ext>
          </c:extLst>
        </c:ser>
        <c:ser>
          <c:idx val="8"/>
          <c:order val="8"/>
          <c:tx>
            <c:strRef>
              <c:f>Sheet1!$J$1</c:f>
              <c:strCache>
                <c:ptCount val="1"/>
                <c:pt idx="0">
                  <c:v>Bormio Ski</c:v>
                </c:pt>
              </c:strCache>
            </c:strRef>
          </c:tx>
          <c:spPr>
            <a:solidFill>
              <a:schemeClr val="accent3">
                <a:lumMod val="60000"/>
              </a:schemeClr>
            </a:solidFill>
            <a:ln>
              <a:noFill/>
            </a:ln>
            <a:effectLst/>
          </c:spPr>
          <c:invertIfNegative val="0"/>
          <c:cat>
            <c:numRef>
              <c:f>Sheet1!$A$2</c:f>
              <c:numCache>
                <c:formatCode>m/d/yyyy</c:formatCode>
                <c:ptCount val="1"/>
                <c:pt idx="0">
                  <c:v>43220</c:v>
                </c:pt>
              </c:numCache>
            </c:numRef>
          </c:cat>
          <c:val>
            <c:numRef>
              <c:f>Sheet1!$J$2</c:f>
              <c:numCache>
                <c:formatCode>General</c:formatCode>
                <c:ptCount val="1"/>
                <c:pt idx="0">
                  <c:v>55324</c:v>
                </c:pt>
              </c:numCache>
            </c:numRef>
          </c:val>
          <c:extLst>
            <c:ext xmlns:c16="http://schemas.microsoft.com/office/drawing/2014/chart" uri="{C3380CC4-5D6E-409C-BE32-E72D297353CC}">
              <c16:uniqueId val="{00000008-1899-42B9-964B-70958C448097}"/>
            </c:ext>
          </c:extLst>
        </c:ser>
        <c:ser>
          <c:idx val="9"/>
          <c:order val="9"/>
          <c:tx>
            <c:strRef>
              <c:f>Sheet1!$K$1</c:f>
              <c:strCache>
                <c:ptCount val="1"/>
                <c:pt idx="0">
                  <c:v>Meran 2000</c:v>
                </c:pt>
              </c:strCache>
            </c:strRef>
          </c:tx>
          <c:spPr>
            <a:solidFill>
              <a:schemeClr val="accent4">
                <a:lumMod val="60000"/>
              </a:schemeClr>
            </a:solidFill>
            <a:ln>
              <a:noFill/>
            </a:ln>
            <a:effectLst/>
          </c:spPr>
          <c:invertIfNegative val="0"/>
          <c:cat>
            <c:numRef>
              <c:f>Sheet1!$A$2</c:f>
              <c:numCache>
                <c:formatCode>m/d/yyyy</c:formatCode>
                <c:ptCount val="1"/>
                <c:pt idx="0">
                  <c:v>43220</c:v>
                </c:pt>
              </c:numCache>
            </c:numRef>
          </c:cat>
          <c:val>
            <c:numRef>
              <c:f>Sheet1!$K$2</c:f>
              <c:numCache>
                <c:formatCode>General</c:formatCode>
                <c:ptCount val="1"/>
                <c:pt idx="0">
                  <c:v>13333</c:v>
                </c:pt>
              </c:numCache>
            </c:numRef>
          </c:val>
          <c:extLst>
            <c:ext xmlns:c16="http://schemas.microsoft.com/office/drawing/2014/chart" uri="{C3380CC4-5D6E-409C-BE32-E72D297353CC}">
              <c16:uniqueId val="{00000009-1899-42B9-964B-70958C448097}"/>
            </c:ext>
          </c:extLst>
        </c:ser>
        <c:ser>
          <c:idx val="10"/>
          <c:order val="10"/>
          <c:tx>
            <c:strRef>
              <c:f>Sheet1!$L$1</c:f>
              <c:strCache>
                <c:ptCount val="1"/>
                <c:pt idx="0">
                  <c:v>Skigebiet Ratschings-Jaufen / Zona sciistica Racines-Giovo</c:v>
                </c:pt>
              </c:strCache>
            </c:strRef>
          </c:tx>
          <c:spPr>
            <a:solidFill>
              <a:schemeClr val="accent5">
                <a:lumMod val="60000"/>
              </a:schemeClr>
            </a:solidFill>
            <a:ln>
              <a:noFill/>
            </a:ln>
            <a:effectLst/>
          </c:spPr>
          <c:invertIfNegative val="0"/>
          <c:cat>
            <c:numRef>
              <c:f>Sheet1!$A$2</c:f>
              <c:numCache>
                <c:formatCode>m/d/yyyy</c:formatCode>
                <c:ptCount val="1"/>
                <c:pt idx="0">
                  <c:v>43220</c:v>
                </c:pt>
              </c:numCache>
            </c:numRef>
          </c:cat>
          <c:val>
            <c:numRef>
              <c:f>Sheet1!$L$2</c:f>
              <c:numCache>
                <c:formatCode>General</c:formatCode>
                <c:ptCount val="1"/>
                <c:pt idx="0">
                  <c:v>5632</c:v>
                </c:pt>
              </c:numCache>
            </c:numRef>
          </c:val>
          <c:extLst>
            <c:ext xmlns:c16="http://schemas.microsoft.com/office/drawing/2014/chart" uri="{C3380CC4-5D6E-409C-BE32-E72D297353CC}">
              <c16:uniqueId val="{0000000A-1899-42B9-964B-70958C448097}"/>
            </c:ext>
          </c:extLst>
        </c:ser>
        <c:ser>
          <c:idx val="11"/>
          <c:order val="11"/>
          <c:tx>
            <c:strRef>
              <c:f>Sheet1!$M$1</c:f>
              <c:strCache>
                <c:ptCount val="1"/>
                <c:pt idx="0">
                  <c:v>CampoFelice SKI</c:v>
                </c:pt>
              </c:strCache>
            </c:strRef>
          </c:tx>
          <c:spPr>
            <a:solidFill>
              <a:schemeClr val="accent6">
                <a:lumMod val="60000"/>
              </a:schemeClr>
            </a:solidFill>
            <a:ln>
              <a:noFill/>
            </a:ln>
            <a:effectLst/>
          </c:spPr>
          <c:invertIfNegative val="0"/>
          <c:cat>
            <c:numRef>
              <c:f>Sheet1!$A$2</c:f>
              <c:numCache>
                <c:formatCode>m/d/yyyy</c:formatCode>
                <c:ptCount val="1"/>
                <c:pt idx="0">
                  <c:v>43220</c:v>
                </c:pt>
              </c:numCache>
            </c:numRef>
          </c:cat>
          <c:val>
            <c:numRef>
              <c:f>Sheet1!$M$2</c:f>
              <c:numCache>
                <c:formatCode>General</c:formatCode>
                <c:ptCount val="1"/>
                <c:pt idx="0">
                  <c:v>28455</c:v>
                </c:pt>
              </c:numCache>
            </c:numRef>
          </c:val>
          <c:extLst>
            <c:ext xmlns:c16="http://schemas.microsoft.com/office/drawing/2014/chart" uri="{C3380CC4-5D6E-409C-BE32-E72D297353CC}">
              <c16:uniqueId val="{0000000B-1899-42B9-964B-70958C448097}"/>
            </c:ext>
          </c:extLst>
        </c:ser>
        <c:ser>
          <c:idx val="12"/>
          <c:order val="12"/>
          <c:tx>
            <c:strRef>
              <c:f>Sheet1!$N$1</c:f>
              <c:strCache>
                <c:ptCount val="1"/>
                <c:pt idx="0">
                  <c:v>Campigliodolomiti</c:v>
                </c:pt>
              </c:strCache>
            </c:strRef>
          </c:tx>
          <c:spPr>
            <a:solidFill>
              <a:schemeClr val="accent1">
                <a:lumMod val="80000"/>
                <a:lumOff val="20000"/>
              </a:schemeClr>
            </a:solidFill>
            <a:ln>
              <a:noFill/>
            </a:ln>
            <a:effectLst/>
          </c:spPr>
          <c:invertIfNegative val="0"/>
          <c:cat>
            <c:numRef>
              <c:f>Sheet1!$A$2</c:f>
              <c:numCache>
                <c:formatCode>m/d/yyyy</c:formatCode>
                <c:ptCount val="1"/>
                <c:pt idx="0">
                  <c:v>43220</c:v>
                </c:pt>
              </c:numCache>
            </c:numRef>
          </c:cat>
          <c:val>
            <c:numRef>
              <c:f>Sheet1!$N$2</c:f>
              <c:numCache>
                <c:formatCode>General</c:formatCode>
                <c:ptCount val="1"/>
                <c:pt idx="0">
                  <c:v>46018</c:v>
                </c:pt>
              </c:numCache>
            </c:numRef>
          </c:val>
          <c:extLst>
            <c:ext xmlns:c16="http://schemas.microsoft.com/office/drawing/2014/chart" uri="{C3380CC4-5D6E-409C-BE32-E72D297353CC}">
              <c16:uniqueId val="{0000000C-1899-42B9-964B-70958C448097}"/>
            </c:ext>
          </c:extLst>
        </c:ser>
        <c:ser>
          <c:idx val="13"/>
          <c:order val="13"/>
          <c:tx>
            <c:strRef>
              <c:f>Sheet1!$O$1</c:f>
              <c:strCache>
                <c:ptCount val="1"/>
                <c:pt idx="0">
                  <c:v>Pontedilegno-Tonale</c:v>
                </c:pt>
              </c:strCache>
            </c:strRef>
          </c:tx>
          <c:spPr>
            <a:solidFill>
              <a:schemeClr val="accent2">
                <a:lumMod val="80000"/>
                <a:lumOff val="20000"/>
              </a:schemeClr>
            </a:solidFill>
            <a:ln>
              <a:noFill/>
            </a:ln>
            <a:effectLst/>
          </c:spPr>
          <c:invertIfNegative val="0"/>
          <c:cat>
            <c:numRef>
              <c:f>Sheet1!$A$2</c:f>
              <c:numCache>
                <c:formatCode>m/d/yyyy</c:formatCode>
                <c:ptCount val="1"/>
                <c:pt idx="0">
                  <c:v>43220</c:v>
                </c:pt>
              </c:numCache>
            </c:numRef>
          </c:cat>
          <c:val>
            <c:numRef>
              <c:f>Sheet1!$O$2</c:f>
              <c:numCache>
                <c:formatCode>General</c:formatCode>
                <c:ptCount val="1"/>
                <c:pt idx="0">
                  <c:v>60154</c:v>
                </c:pt>
              </c:numCache>
            </c:numRef>
          </c:val>
          <c:extLst>
            <c:ext xmlns:c16="http://schemas.microsoft.com/office/drawing/2014/chart" uri="{C3380CC4-5D6E-409C-BE32-E72D297353CC}">
              <c16:uniqueId val="{0000000D-1899-42B9-964B-70958C448097}"/>
            </c:ext>
          </c:extLst>
        </c:ser>
        <c:dLbls>
          <c:showLegendKey val="0"/>
          <c:showVal val="0"/>
          <c:showCatName val="0"/>
          <c:showSerName val="0"/>
          <c:showPercent val="0"/>
          <c:showBubbleSize val="0"/>
        </c:dLbls>
        <c:gapWidth val="219"/>
        <c:overlap val="-27"/>
        <c:axId val="340856528"/>
        <c:axId val="340854232"/>
      </c:barChart>
      <c:dateAx>
        <c:axId val="340856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854232"/>
        <c:crosses val="autoZero"/>
        <c:auto val="1"/>
        <c:lblOffset val="100"/>
        <c:baseTimeUnit val="days"/>
      </c:dateAx>
      <c:valAx>
        <c:axId val="340854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85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LAAX</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1.6467488472757998E-2</c:v>
                </c:pt>
                <c:pt idx="1">
                  <c:v>1.1760555098201E-2</c:v>
                </c:pt>
                <c:pt idx="2">
                  <c:v>2.1166509877704999E-2</c:v>
                </c:pt>
                <c:pt idx="3">
                  <c:v>4.7026734698675998E-3</c:v>
                </c:pt>
                <c:pt idx="4">
                  <c:v>-2.8214713973337E-2</c:v>
                </c:pt>
                <c:pt idx="5">
                  <c:v>2.1167007690679002E-2</c:v>
                </c:pt>
                <c:pt idx="6">
                  <c:v>2.1162528216703998E-2</c:v>
                </c:pt>
                <c:pt idx="7">
                  <c:v>1.1754472576815E-2</c:v>
                </c:pt>
                <c:pt idx="8">
                  <c:v>7.0518546377696997E-3</c:v>
                </c:pt>
                <c:pt idx="9">
                  <c:v>-1.6453167234692999E-2</c:v>
                </c:pt>
                <c:pt idx="10">
                  <c:v>-4.7016784992242001E-3</c:v>
                </c:pt>
                <c:pt idx="11">
                  <c:v>7.0528493511378999E-3</c:v>
                </c:pt>
                <c:pt idx="12">
                  <c:v>-1.1753919932297E-2</c:v>
                </c:pt>
                <c:pt idx="13">
                  <c:v>-1.6457422297456E-2</c:v>
                </c:pt>
                <c:pt idx="14">
                  <c:v>-4.7028946316457999E-3</c:v>
                </c:pt>
                <c:pt idx="15">
                  <c:v>-2.3515579071135E-3</c:v>
                </c:pt>
                <c:pt idx="16">
                  <c:v>-1.6461292446617998E-2</c:v>
                </c:pt>
                <c:pt idx="17">
                  <c:v>-1.8816003010559999E-2</c:v>
                </c:pt>
                <c:pt idx="18">
                  <c:v>-2.1171987108612001E-2</c:v>
                </c:pt>
                <c:pt idx="19">
                  <c:v>-1.4117647058824E-2</c:v>
                </c:pt>
                <c:pt idx="20">
                  <c:v>-1.4119640419823999E-2</c:v>
                </c:pt>
                <c:pt idx="21">
                  <c:v>-1.6475240067783999E-2</c:v>
                </c:pt>
                <c:pt idx="22">
                  <c:v>-1.1769967750287999E-2</c:v>
                </c:pt>
                <c:pt idx="23">
                  <c:v>-1.1771353234768E-2</c:v>
                </c:pt>
                <c:pt idx="24">
                  <c:v>-7.0636434272797997E-3</c:v>
                </c:pt>
                <c:pt idx="25">
                  <c:v>-9.4188565508146992E-3</c:v>
                </c:pt>
                <c:pt idx="26">
                  <c:v>-1.1774679728710999E-2</c:v>
                </c:pt>
                <c:pt idx="27">
                  <c:v>0</c:v>
                </c:pt>
                <c:pt idx="28">
                  <c:v>-2.3552132645611001E-3</c:v>
                </c:pt>
                <c:pt idx="29">
                  <c:v>-2.3552687361628001E-2</c:v>
                </c:pt>
              </c:numCache>
            </c:numRef>
          </c:val>
          <c:smooth val="0"/>
          <c:extLst>
            <c:ext xmlns:c16="http://schemas.microsoft.com/office/drawing/2014/chart" uri="{C3380CC4-5D6E-409C-BE32-E72D297353CC}">
              <c16:uniqueId val="{00000000-6DEC-4C56-A481-1E4E0748E609}"/>
            </c:ext>
          </c:extLst>
        </c:ser>
        <c:ser>
          <c:idx val="1"/>
          <c:order val="1"/>
          <c:tx>
            <c:strRef>
              <c:f>Sheet1!$C$1</c:f>
              <c:strCache>
                <c:ptCount val="1"/>
                <c:pt idx="0">
                  <c:v>Pitztaler Gletscher</c:v>
                </c:pt>
              </c:strCache>
            </c:strRef>
          </c:tx>
          <c:spPr>
            <a:ln w="28575" cap="rnd">
              <a:solidFill>
                <a:schemeClr val="accent2"/>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Sheet1!$C$2:$C$31</c:f>
              <c:numCache>
                <c:formatCode>General</c:formatCode>
                <c:ptCount val="30"/>
                <c:pt idx="0">
                  <c:v>-2.5503047614190001E-3</c:v>
                </c:pt>
                <c:pt idx="1">
                  <c:v>2.5503698036214999E-3</c:v>
                </c:pt>
                <c:pt idx="2">
                  <c:v>-2.5503047614190001E-3</c:v>
                </c:pt>
                <c:pt idx="3">
                  <c:v>-7.6511094108645998E-3</c:v>
                </c:pt>
                <c:pt idx="4">
                  <c:v>-1.2752824750682E-2</c:v>
                </c:pt>
                <c:pt idx="5">
                  <c:v>-1.2754451303505001E-2</c:v>
                </c:pt>
                <c:pt idx="6">
                  <c:v>-1.0204862617037E-2</c:v>
                </c:pt>
                <c:pt idx="7">
                  <c:v>0</c:v>
                </c:pt>
                <c:pt idx="8">
                  <c:v>7.6544280866480997E-3</c:v>
                </c:pt>
                <c:pt idx="9">
                  <c:v>-7.6538422287989001E-3</c:v>
                </c:pt>
                <c:pt idx="10">
                  <c:v>2.5514760288827001E-3</c:v>
                </c:pt>
                <c:pt idx="11">
                  <c:v>1.2757054651222E-2</c:v>
                </c:pt>
                <c:pt idx="12">
                  <c:v>5.1021709737493004E-3</c:v>
                </c:pt>
                <c:pt idx="13">
                  <c:v>-1.0203821331088001E-2</c:v>
                </c:pt>
                <c:pt idx="14">
                  <c:v>5.1024313085185E-3</c:v>
                </c:pt>
                <c:pt idx="15">
                  <c:v>1.0204341947499E-2</c:v>
                </c:pt>
                <c:pt idx="16">
                  <c:v>-1.2754125959748E-2</c:v>
                </c:pt>
                <c:pt idx="17">
                  <c:v>-2.5511505689066001E-3</c:v>
                </c:pt>
                <c:pt idx="18">
                  <c:v>-1.0204862617037E-2</c:v>
                </c:pt>
                <c:pt idx="19">
                  <c:v>-1.0205904115531E-2</c:v>
                </c:pt>
                <c:pt idx="20">
                  <c:v>0</c:v>
                </c:pt>
                <c:pt idx="21">
                  <c:v>-2.0413891653270001E-2</c:v>
                </c:pt>
                <c:pt idx="22">
                  <c:v>-1.5313544830402001E-2</c:v>
                </c:pt>
                <c:pt idx="23">
                  <c:v>-1.0210593490747001E-2</c:v>
                </c:pt>
                <c:pt idx="24">
                  <c:v>-7.6587271195526999E-3</c:v>
                </c:pt>
                <c:pt idx="25">
                  <c:v>-1.2765522875817E-2</c:v>
                </c:pt>
                <c:pt idx="26">
                  <c:v>-2.0427444271378999E-2</c:v>
                </c:pt>
                <c:pt idx="27">
                  <c:v>-1.7877665687651999E-2</c:v>
                </c:pt>
                <c:pt idx="28">
                  <c:v>-5.1088178195566004E-3</c:v>
                </c:pt>
                <c:pt idx="29">
                  <c:v>-5.1090788330863997E-3</c:v>
                </c:pt>
              </c:numCache>
            </c:numRef>
          </c:val>
          <c:smooth val="0"/>
          <c:extLst>
            <c:ext xmlns:c16="http://schemas.microsoft.com/office/drawing/2014/chart" uri="{C3380CC4-5D6E-409C-BE32-E72D297353CC}">
              <c16:uniqueId val="{00000001-6DEC-4C56-A481-1E4E0748E609}"/>
            </c:ext>
          </c:extLst>
        </c:ser>
        <c:ser>
          <c:idx val="2"/>
          <c:order val="2"/>
          <c:tx>
            <c:strRef>
              <c:f>Sheet1!$D$1</c:f>
              <c:strCache>
                <c:ptCount val="1"/>
                <c:pt idx="0">
                  <c:v>Stubaier Gletscher</c:v>
                </c:pt>
              </c:strCache>
            </c:strRef>
          </c:tx>
          <c:spPr>
            <a:ln w="28575" cap="rnd">
              <a:solidFill>
                <a:schemeClr val="accent3"/>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Sheet1!$D$2:$D$31</c:f>
              <c:numCache>
                <c:formatCode>General</c:formatCode>
                <c:ptCount val="30"/>
                <c:pt idx="0">
                  <c:v>4.1906172080711001E-3</c:v>
                </c:pt>
                <c:pt idx="1">
                  <c:v>6.2856624040562997E-3</c:v>
                </c:pt>
                <c:pt idx="2">
                  <c:v>0</c:v>
                </c:pt>
                <c:pt idx="3">
                  <c:v>-2.0950891111234998E-3</c:v>
                </c:pt>
                <c:pt idx="4">
                  <c:v>-1.1872420367486E-2</c:v>
                </c:pt>
                <c:pt idx="5">
                  <c:v>-7.6830665213869003E-3</c:v>
                </c:pt>
                <c:pt idx="6">
                  <c:v>-4.8895998211802997E-3</c:v>
                </c:pt>
                <c:pt idx="7">
                  <c:v>-6.9854841639074004E-4</c:v>
                </c:pt>
                <c:pt idx="8">
                  <c:v>-6.9855329612373001E-4</c:v>
                </c:pt>
                <c:pt idx="9">
                  <c:v>-4.8899072314741998E-3</c:v>
                </c:pt>
                <c:pt idx="10">
                  <c:v>-1.3971846728841001E-3</c:v>
                </c:pt>
                <c:pt idx="11">
                  <c:v>1.397204194407E-2</c:v>
                </c:pt>
                <c:pt idx="12">
                  <c:v>6.9850450186151004E-3</c:v>
                </c:pt>
                <c:pt idx="13">
                  <c:v>1.3969114288309001E-3</c:v>
                </c:pt>
                <c:pt idx="14">
                  <c:v>1.1873581281647999E-2</c:v>
                </c:pt>
                <c:pt idx="15">
                  <c:v>1.4665623777865001E-2</c:v>
                </c:pt>
                <c:pt idx="16">
                  <c:v>1.1870430756983999E-2</c:v>
                </c:pt>
                <c:pt idx="17">
                  <c:v>3.4908887802834999E-3</c:v>
                </c:pt>
                <c:pt idx="18">
                  <c:v>6.9815338429853003E-3</c:v>
                </c:pt>
                <c:pt idx="19">
                  <c:v>-1.3962092917728E-3</c:v>
                </c:pt>
                <c:pt idx="20">
                  <c:v>6.9811439302444004E-4</c:v>
                </c:pt>
                <c:pt idx="21">
                  <c:v>3.4905475971069998E-3</c:v>
                </c:pt>
                <c:pt idx="22">
                  <c:v>-3.4904257621345002E-3</c:v>
                </c:pt>
                <c:pt idx="23">
                  <c:v>7.6792047136354999E-3</c:v>
                </c:pt>
                <c:pt idx="24">
                  <c:v>-6.9805591427873003E-4</c:v>
                </c:pt>
                <c:pt idx="25">
                  <c:v>-1.1867033381267E-2</c:v>
                </c:pt>
                <c:pt idx="26">
                  <c:v>-2.7925745442866998E-3</c:v>
                </c:pt>
                <c:pt idx="27">
                  <c:v>-6.9816313279760995E-4</c:v>
                </c:pt>
                <c:pt idx="28">
                  <c:v>3.4908400357462001E-3</c:v>
                </c:pt>
                <c:pt idx="29">
                  <c:v>-6.9814363607169003E-4</c:v>
                </c:pt>
              </c:numCache>
            </c:numRef>
          </c:val>
          <c:smooth val="0"/>
          <c:extLst>
            <c:ext xmlns:c16="http://schemas.microsoft.com/office/drawing/2014/chart" uri="{C3380CC4-5D6E-409C-BE32-E72D297353CC}">
              <c16:uniqueId val="{00000002-6DEC-4C56-A481-1E4E0748E609}"/>
            </c:ext>
          </c:extLst>
        </c:ser>
        <c:ser>
          <c:idx val="3"/>
          <c:order val="3"/>
          <c:tx>
            <c:strRef>
              <c:f>Sheet1!$E$1</c:f>
              <c:strCache>
                <c:ptCount val="1"/>
                <c:pt idx="0">
                  <c:v>Saas-Fee</c:v>
                </c:pt>
              </c:strCache>
            </c:strRef>
          </c:tx>
          <c:spPr>
            <a:ln w="28575" cap="rnd">
              <a:solidFill>
                <a:schemeClr val="accent4"/>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Sheet1!$E$2:$E$31</c:f>
              <c:numCache>
                <c:formatCode>General</c:formatCode>
                <c:ptCount val="30"/>
                <c:pt idx="0">
                  <c:v>-3.5550499484518E-3</c:v>
                </c:pt>
                <c:pt idx="1">
                  <c:v>3.5551763367462999E-3</c:v>
                </c:pt>
                <c:pt idx="2">
                  <c:v>7.1100998969035999E-3</c:v>
                </c:pt>
                <c:pt idx="3">
                  <c:v>-1.0664391596459001E-2</c:v>
                </c:pt>
                <c:pt idx="4">
                  <c:v>-3.5551763367462999E-3</c:v>
                </c:pt>
                <c:pt idx="5">
                  <c:v>0</c:v>
                </c:pt>
                <c:pt idx="6">
                  <c:v>0</c:v>
                </c:pt>
                <c:pt idx="7">
                  <c:v>3.5553027340278001E-3</c:v>
                </c:pt>
                <c:pt idx="8">
                  <c:v>1.0665529010239001E-2</c:v>
                </c:pt>
                <c:pt idx="9">
                  <c:v>5.3321957982296997E-2</c:v>
                </c:pt>
                <c:pt idx="10">
                  <c:v>9.5928373481134005E-2</c:v>
                </c:pt>
                <c:pt idx="11">
                  <c:v>1.4197990984276E-2</c:v>
                </c:pt>
                <c:pt idx="12">
                  <c:v>1.0646981580722E-2</c:v>
                </c:pt>
                <c:pt idx="13">
                  <c:v>0</c:v>
                </c:pt>
                <c:pt idx="14">
                  <c:v>2.8388928317955999E-2</c:v>
                </c:pt>
                <c:pt idx="15">
                  <c:v>-3.5476089115935999E-3</c:v>
                </c:pt>
                <c:pt idx="16">
                  <c:v>-2.1286408628090999E-2</c:v>
                </c:pt>
                <c:pt idx="17">
                  <c:v>1.0645470352365001E-2</c:v>
                </c:pt>
                <c:pt idx="18">
                  <c:v>7.0962248084019E-3</c:v>
                </c:pt>
                <c:pt idx="19">
                  <c:v>-1.773930320017E-2</c:v>
                </c:pt>
                <c:pt idx="20">
                  <c:v>-7.0969802349099996E-3</c:v>
                </c:pt>
                <c:pt idx="21">
                  <c:v>-1.7743709854855998E-2</c:v>
                </c:pt>
                <c:pt idx="22">
                  <c:v>-3.5493717611983001E-3</c:v>
                </c:pt>
                <c:pt idx="23">
                  <c:v>-3.5494977460688998E-3</c:v>
                </c:pt>
                <c:pt idx="24">
                  <c:v>-2.4847366179184999E-2</c:v>
                </c:pt>
                <c:pt idx="25">
                  <c:v>-1.7752529735487001E-2</c:v>
                </c:pt>
                <c:pt idx="26">
                  <c:v>7.1022727272727001E-3</c:v>
                </c:pt>
                <c:pt idx="27">
                  <c:v>7.1017683403166998E-3</c:v>
                </c:pt>
                <c:pt idx="28">
                  <c:v>-7.1012640249964003E-3</c:v>
                </c:pt>
                <c:pt idx="29">
                  <c:v>-7.1017683403166998E-3</c:v>
                </c:pt>
              </c:numCache>
            </c:numRef>
          </c:val>
          <c:smooth val="0"/>
          <c:extLst>
            <c:ext xmlns:c16="http://schemas.microsoft.com/office/drawing/2014/chart" uri="{C3380CC4-5D6E-409C-BE32-E72D297353CC}">
              <c16:uniqueId val="{00000003-6DEC-4C56-A481-1E4E0748E609}"/>
            </c:ext>
          </c:extLst>
        </c:ser>
        <c:ser>
          <c:idx val="4"/>
          <c:order val="4"/>
          <c:tx>
            <c:strRef>
              <c:f>Sheet1!$F$1</c:f>
              <c:strCache>
                <c:ptCount val="1"/>
                <c:pt idx="0">
                  <c:v>Schnalstaler Gletscherbahnen - Funivie Ghiacciai Val Senales</c:v>
                </c:pt>
              </c:strCache>
            </c:strRef>
          </c:tx>
          <c:spPr>
            <a:ln w="28575" cap="rnd">
              <a:solidFill>
                <a:schemeClr val="accent5"/>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Sheet1!$F$2:$F$31</c:f>
              <c:numCache>
                <c:formatCode>General</c:formatCode>
                <c:ptCount val="30"/>
                <c:pt idx="28">
                  <c:v>0.24844720496893999</c:v>
                </c:pt>
                <c:pt idx="29">
                  <c:v>0.12391573729864</c:v>
                </c:pt>
              </c:numCache>
            </c:numRef>
          </c:val>
          <c:smooth val="0"/>
          <c:extLst>
            <c:ext xmlns:c16="http://schemas.microsoft.com/office/drawing/2014/chart" uri="{C3380CC4-5D6E-409C-BE32-E72D297353CC}">
              <c16:uniqueId val="{00000004-6DEC-4C56-A481-1E4E0748E609}"/>
            </c:ext>
          </c:extLst>
        </c:ser>
        <c:ser>
          <c:idx val="5"/>
          <c:order val="5"/>
          <c:tx>
            <c:strRef>
              <c:f>Sheet1!$G$1</c:f>
              <c:strCache>
                <c:ptCount val="1"/>
                <c:pt idx="0">
                  <c:v>Seilbahnen Sulden</c:v>
                </c:pt>
              </c:strCache>
            </c:strRef>
          </c:tx>
          <c:spPr>
            <a:ln w="28575" cap="rnd">
              <a:solidFill>
                <a:schemeClr val="accent6"/>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Sheet1!$G$2:$G$31</c:f>
              <c:numCache>
                <c:formatCode>General</c:formatCode>
                <c:ptCount val="30"/>
                <c:pt idx="28">
                  <c:v>0</c:v>
                </c:pt>
                <c:pt idx="29">
                  <c:v>0</c:v>
                </c:pt>
              </c:numCache>
            </c:numRef>
          </c:val>
          <c:smooth val="0"/>
          <c:extLst>
            <c:ext xmlns:c16="http://schemas.microsoft.com/office/drawing/2014/chart" uri="{C3380CC4-5D6E-409C-BE32-E72D297353CC}">
              <c16:uniqueId val="{00000005-6DEC-4C56-A481-1E4E0748E609}"/>
            </c:ext>
          </c:extLst>
        </c:ser>
        <c:ser>
          <c:idx val="6"/>
          <c:order val="6"/>
          <c:tx>
            <c:strRef>
              <c:f>Sheet1!$H$1</c:f>
              <c:strCache>
                <c:ptCount val="1"/>
                <c:pt idx="0">
                  <c:v>Pirovano Stelvio</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Sheet1!$H$2:$H$31</c:f>
              <c:numCache>
                <c:formatCode>General</c:formatCode>
                <c:ptCount val="30"/>
                <c:pt idx="28">
                  <c:v>3.4352456200618E-3</c:v>
                </c:pt>
                <c:pt idx="29">
                  <c:v>-3.4351276149908998E-3</c:v>
                </c:pt>
              </c:numCache>
            </c:numRef>
          </c:val>
          <c:smooth val="0"/>
          <c:extLst>
            <c:ext xmlns:c16="http://schemas.microsoft.com/office/drawing/2014/chart" uri="{C3380CC4-5D6E-409C-BE32-E72D297353CC}">
              <c16:uniqueId val="{00000006-6DEC-4C56-A481-1E4E0748E609}"/>
            </c:ext>
          </c:extLst>
        </c:ser>
        <c:ser>
          <c:idx val="7"/>
          <c:order val="7"/>
          <c:tx>
            <c:strRef>
              <c:f>Sheet1!$I$1</c:f>
              <c:strCache>
                <c:ptCount val="1"/>
                <c:pt idx="0">
                  <c:v>Hintertuxer Gletscher</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Sheet1!$I$2:$I$31</c:f>
              <c:numCache>
                <c:formatCode>General</c:formatCode>
                <c:ptCount val="30"/>
                <c:pt idx="28">
                  <c:v>1.2920153451668999E-2</c:v>
                </c:pt>
                <c:pt idx="29">
                  <c:v>2.9811886993073998E-3</c:v>
                </c:pt>
              </c:numCache>
            </c:numRef>
          </c:val>
          <c:smooth val="0"/>
          <c:extLst>
            <c:ext xmlns:c16="http://schemas.microsoft.com/office/drawing/2014/chart" uri="{C3380CC4-5D6E-409C-BE32-E72D297353CC}">
              <c16:uniqueId val="{00000007-6DEC-4C56-A481-1E4E0748E609}"/>
            </c:ext>
          </c:extLst>
        </c:ser>
        <c:ser>
          <c:idx val="8"/>
          <c:order val="8"/>
          <c:tx>
            <c:strRef>
              <c:f>Sheet1!$J$1</c:f>
              <c:strCache>
                <c:ptCount val="1"/>
                <c:pt idx="0">
                  <c:v>Bormio Ski</c:v>
                </c:pt>
              </c:strCache>
            </c:strRef>
          </c:tx>
          <c:spPr>
            <a:ln w="28575" cap="rnd">
              <a:solidFill>
                <a:schemeClr val="accent3">
                  <a:lumMod val="60000"/>
                </a:schemeClr>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Sheet1!$J$2:$J$31</c:f>
              <c:numCache>
                <c:formatCode>General</c:formatCode>
                <c:ptCount val="30"/>
                <c:pt idx="28">
                  <c:v>-1.8072724643967001E-3</c:v>
                </c:pt>
                <c:pt idx="29">
                  <c:v>-1.2651135891273001E-2</c:v>
                </c:pt>
              </c:numCache>
            </c:numRef>
          </c:val>
          <c:smooth val="0"/>
          <c:extLst>
            <c:ext xmlns:c16="http://schemas.microsoft.com/office/drawing/2014/chart" uri="{C3380CC4-5D6E-409C-BE32-E72D297353CC}">
              <c16:uniqueId val="{00000008-6DEC-4C56-A481-1E4E0748E609}"/>
            </c:ext>
          </c:extLst>
        </c:ser>
        <c:ser>
          <c:idx val="9"/>
          <c:order val="9"/>
          <c:tx>
            <c:strRef>
              <c:f>Sheet1!$K$1</c:f>
              <c:strCache>
                <c:ptCount val="1"/>
                <c:pt idx="0">
                  <c:v>Meran 2000</c:v>
                </c:pt>
              </c:strCache>
            </c:strRef>
          </c:tx>
          <c:spPr>
            <a:ln w="28575" cap="rnd">
              <a:solidFill>
                <a:schemeClr val="accent4">
                  <a:lumMod val="60000"/>
                </a:schemeClr>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Sheet1!$K$2:$K$31</c:f>
              <c:numCache>
                <c:formatCode>General</c:formatCode>
                <c:ptCount val="30"/>
                <c:pt idx="28">
                  <c:v>1.5002625459455E-2</c:v>
                </c:pt>
                <c:pt idx="29">
                  <c:v>0</c:v>
                </c:pt>
              </c:numCache>
            </c:numRef>
          </c:val>
          <c:smooth val="0"/>
          <c:extLst>
            <c:ext xmlns:c16="http://schemas.microsoft.com/office/drawing/2014/chart" uri="{C3380CC4-5D6E-409C-BE32-E72D297353CC}">
              <c16:uniqueId val="{00000009-6DEC-4C56-A481-1E4E0748E609}"/>
            </c:ext>
          </c:extLst>
        </c:ser>
        <c:ser>
          <c:idx val="10"/>
          <c:order val="10"/>
          <c:tx>
            <c:strRef>
              <c:f>Sheet1!$L$1</c:f>
              <c:strCache>
                <c:ptCount val="1"/>
                <c:pt idx="0">
                  <c:v>Skigebiet Ratschings-Jaufen / Zona sciistica Racines-Giovo</c:v>
                </c:pt>
              </c:strCache>
            </c:strRef>
          </c:tx>
          <c:spPr>
            <a:ln w="28575" cap="rnd">
              <a:solidFill>
                <a:schemeClr val="accent5">
                  <a:lumMod val="60000"/>
                </a:schemeClr>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Sheet1!$L$2:$L$31</c:f>
              <c:numCache>
                <c:formatCode>General</c:formatCode>
                <c:ptCount val="30"/>
                <c:pt idx="28">
                  <c:v>1.7758835020423001E-2</c:v>
                </c:pt>
                <c:pt idx="29">
                  <c:v>0</c:v>
                </c:pt>
              </c:numCache>
            </c:numRef>
          </c:val>
          <c:smooth val="0"/>
          <c:extLst>
            <c:ext xmlns:c16="http://schemas.microsoft.com/office/drawing/2014/chart" uri="{C3380CC4-5D6E-409C-BE32-E72D297353CC}">
              <c16:uniqueId val="{0000000A-6DEC-4C56-A481-1E4E0748E609}"/>
            </c:ext>
          </c:extLst>
        </c:ser>
        <c:ser>
          <c:idx val="11"/>
          <c:order val="11"/>
          <c:tx>
            <c:strRef>
              <c:f>Sheet1!$M$1</c:f>
              <c:strCache>
                <c:ptCount val="1"/>
                <c:pt idx="0">
                  <c:v>CampoFelice SKI</c:v>
                </c:pt>
              </c:strCache>
            </c:strRef>
          </c:tx>
          <c:spPr>
            <a:ln w="28575" cap="rnd">
              <a:solidFill>
                <a:schemeClr val="accent6">
                  <a:lumMod val="60000"/>
                </a:schemeClr>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Sheet1!$M$2:$M$31</c:f>
              <c:numCache>
                <c:formatCode>General</c:formatCode>
                <c:ptCount val="30"/>
                <c:pt idx="28">
                  <c:v>-3.5139503830206001E-3</c:v>
                </c:pt>
                <c:pt idx="29">
                  <c:v>-7.0281477316652997E-3</c:v>
                </c:pt>
              </c:numCache>
            </c:numRef>
          </c:val>
          <c:smooth val="0"/>
          <c:extLst>
            <c:ext xmlns:c16="http://schemas.microsoft.com/office/drawing/2014/chart" uri="{C3380CC4-5D6E-409C-BE32-E72D297353CC}">
              <c16:uniqueId val="{0000000B-6DEC-4C56-A481-1E4E0748E609}"/>
            </c:ext>
          </c:extLst>
        </c:ser>
        <c:ser>
          <c:idx val="12"/>
          <c:order val="12"/>
          <c:tx>
            <c:strRef>
              <c:f>Sheet1!$N$1</c:f>
              <c:strCache>
                <c:ptCount val="1"/>
                <c:pt idx="0">
                  <c:v>Campigliodolomiti</c:v>
                </c:pt>
              </c:strCache>
            </c:strRef>
          </c:tx>
          <c:spPr>
            <a:ln w="28575" cap="rnd">
              <a:solidFill>
                <a:schemeClr val="accent1">
                  <a:lumMod val="80000"/>
                  <a:lumOff val="20000"/>
                </a:schemeClr>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Sheet1!$N$2:$N$31</c:f>
              <c:numCache>
                <c:formatCode>General</c:formatCode>
                <c:ptCount val="30"/>
                <c:pt idx="28">
                  <c:v>0</c:v>
                </c:pt>
                <c:pt idx="29">
                  <c:v>6.5196131696186E-3</c:v>
                </c:pt>
              </c:numCache>
            </c:numRef>
          </c:val>
          <c:smooth val="0"/>
          <c:extLst>
            <c:ext xmlns:c16="http://schemas.microsoft.com/office/drawing/2014/chart" uri="{C3380CC4-5D6E-409C-BE32-E72D297353CC}">
              <c16:uniqueId val="{0000000C-6DEC-4C56-A481-1E4E0748E609}"/>
            </c:ext>
          </c:extLst>
        </c:ser>
        <c:ser>
          <c:idx val="13"/>
          <c:order val="13"/>
          <c:tx>
            <c:strRef>
              <c:f>Sheet1!$O$1</c:f>
              <c:strCache>
                <c:ptCount val="1"/>
                <c:pt idx="0">
                  <c:v>Pontedilegno-Tonale</c:v>
                </c:pt>
              </c:strCache>
            </c:strRef>
          </c:tx>
          <c:spPr>
            <a:ln w="28575" cap="rnd">
              <a:solidFill>
                <a:schemeClr val="accent2">
                  <a:lumMod val="80000"/>
                  <a:lumOff val="20000"/>
                </a:schemeClr>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Sheet1!$O$2:$O$31</c:f>
              <c:numCache>
                <c:formatCode>General</c:formatCode>
                <c:ptCount val="30"/>
                <c:pt idx="28">
                  <c:v>3.3250760611149002E-3</c:v>
                </c:pt>
                <c:pt idx="29">
                  <c:v>4.9874482552244E-3</c:v>
                </c:pt>
              </c:numCache>
            </c:numRef>
          </c:val>
          <c:smooth val="0"/>
          <c:extLst>
            <c:ext xmlns:c16="http://schemas.microsoft.com/office/drawing/2014/chart" uri="{C3380CC4-5D6E-409C-BE32-E72D297353CC}">
              <c16:uniqueId val="{0000000D-6DEC-4C56-A481-1E4E0748E609}"/>
            </c:ext>
          </c:extLst>
        </c:ser>
        <c:dLbls>
          <c:showLegendKey val="0"/>
          <c:showVal val="0"/>
          <c:showCatName val="0"/>
          <c:showSerName val="0"/>
          <c:showPercent val="0"/>
          <c:showBubbleSize val="0"/>
        </c:dLbls>
        <c:smooth val="0"/>
        <c:axId val="340841112"/>
        <c:axId val="340837504"/>
      </c:lineChart>
      <c:dateAx>
        <c:axId val="340841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837504"/>
        <c:crosses val="autoZero"/>
        <c:auto val="1"/>
        <c:lblOffset val="100"/>
        <c:baseTimeUnit val="days"/>
      </c:dateAx>
      <c:valAx>
        <c:axId val="340837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841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LAAX</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1.2298937070831</c:v>
                </c:pt>
                <c:pt idx="3">
                  <c:v>8.9348695038796E-2</c:v>
                </c:pt>
                <c:pt idx="4">
                  <c:v>0.68430335097002004</c:v>
                </c:pt>
                <c:pt idx="5">
                  <c:v>0.17872680666933</c:v>
                </c:pt>
                <c:pt idx="6">
                  <c:v>7.2886297376093007E-2</c:v>
                </c:pt>
                <c:pt idx="7">
                  <c:v>0.22332447871364999</c:v>
                </c:pt>
                <c:pt idx="8">
                  <c:v>7.0516888794866006E-2</c:v>
                </c:pt>
                <c:pt idx="9">
                  <c:v>0.14104040807691001</c:v>
                </c:pt>
                <c:pt idx="10">
                  <c:v>0</c:v>
                </c:pt>
                <c:pt idx="11">
                  <c:v>3.7614312245810001E-2</c:v>
                </c:pt>
                <c:pt idx="12">
                  <c:v>6.5826593943953002E-2</c:v>
                </c:pt>
                <c:pt idx="13">
                  <c:v>0</c:v>
                </c:pt>
                <c:pt idx="14">
                  <c:v>0</c:v>
                </c:pt>
                <c:pt idx="15">
                  <c:v>0.36685166023892002</c:v>
                </c:pt>
                <c:pt idx="16">
                  <c:v>0.1175917215428</c:v>
                </c:pt>
                <c:pt idx="17">
                  <c:v>8.2327758567966994E-2</c:v>
                </c:pt>
                <c:pt idx="18">
                  <c:v>0</c:v>
                </c:pt>
                <c:pt idx="19">
                  <c:v>0</c:v>
                </c:pt>
                <c:pt idx="20">
                  <c:v>0</c:v>
                </c:pt>
                <c:pt idx="21">
                  <c:v>0</c:v>
                </c:pt>
                <c:pt idx="22">
                  <c:v>0</c:v>
                </c:pt>
                <c:pt idx="23">
                  <c:v>0</c:v>
                </c:pt>
                <c:pt idx="24">
                  <c:v>0</c:v>
                </c:pt>
                <c:pt idx="25">
                  <c:v>8.9483351386991997E-2</c:v>
                </c:pt>
                <c:pt idx="26">
                  <c:v>0</c:v>
                </c:pt>
                <c:pt idx="27">
                  <c:v>0</c:v>
                </c:pt>
                <c:pt idx="28">
                  <c:v>0</c:v>
                </c:pt>
                <c:pt idx="29">
                  <c:v>0</c:v>
                </c:pt>
              </c:numCache>
            </c:numRef>
          </c:val>
          <c:smooth val="0"/>
          <c:extLst>
            <c:ext xmlns:c16="http://schemas.microsoft.com/office/drawing/2014/chart" uri="{C3380CC4-5D6E-409C-BE32-E72D297353CC}">
              <c16:uniqueId val="{00000000-F548-4045-B4F4-4F86B2F60E98}"/>
            </c:ext>
          </c:extLst>
        </c:ser>
        <c:ser>
          <c:idx val="1"/>
          <c:order val="1"/>
          <c:tx>
            <c:strRef>
              <c:f>Sheet1!$C$1</c:f>
              <c:strCache>
                <c:ptCount val="1"/>
                <c:pt idx="0">
                  <c:v>Pitztaler Gletscher</c:v>
                </c:pt>
              </c:strCache>
            </c:strRef>
          </c:tx>
          <c:spPr>
            <a:ln w="28575" cap="rnd">
              <a:solidFill>
                <a:schemeClr val="accent2"/>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Sheet1!$C$2:$C$31</c:f>
              <c:numCache>
                <c:formatCode>General</c:formatCode>
                <c:ptCount val="30"/>
                <c:pt idx="0">
                  <c:v>0.62994134149451997</c:v>
                </c:pt>
                <c:pt idx="1">
                  <c:v>0</c:v>
                </c:pt>
                <c:pt idx="2">
                  <c:v>4.5906656465186997E-2</c:v>
                </c:pt>
                <c:pt idx="3">
                  <c:v>0.14537849418486001</c:v>
                </c:pt>
                <c:pt idx="4">
                  <c:v>0</c:v>
                </c:pt>
                <c:pt idx="5">
                  <c:v>0</c:v>
                </c:pt>
                <c:pt idx="6">
                  <c:v>1.275672917464E-2</c:v>
                </c:pt>
                <c:pt idx="7">
                  <c:v>0</c:v>
                </c:pt>
                <c:pt idx="8">
                  <c:v>0</c:v>
                </c:pt>
                <c:pt idx="9">
                  <c:v>0.24493544930346001</c:v>
                </c:pt>
                <c:pt idx="10">
                  <c:v>0</c:v>
                </c:pt>
                <c:pt idx="11">
                  <c:v>0</c:v>
                </c:pt>
                <c:pt idx="12">
                  <c:v>0</c:v>
                </c:pt>
                <c:pt idx="13">
                  <c:v>0</c:v>
                </c:pt>
                <c:pt idx="14">
                  <c:v>0</c:v>
                </c:pt>
                <c:pt idx="15">
                  <c:v>0</c:v>
                </c:pt>
                <c:pt idx="16">
                  <c:v>0.25765306122449</c:v>
                </c:pt>
                <c:pt idx="17">
                  <c:v>0</c:v>
                </c:pt>
                <c:pt idx="18">
                  <c:v>9.6951141727261006E-2</c:v>
                </c:pt>
                <c:pt idx="19">
                  <c:v>0</c:v>
                </c:pt>
                <c:pt idx="20">
                  <c:v>0</c:v>
                </c:pt>
                <c:pt idx="21">
                  <c:v>0.62779124665050001</c:v>
                </c:pt>
                <c:pt idx="22">
                  <c:v>0.17016352714958999</c:v>
                </c:pt>
                <c:pt idx="23">
                  <c:v>0.10976948408341999</c:v>
                </c:pt>
                <c:pt idx="24">
                  <c:v>0</c:v>
                </c:pt>
                <c:pt idx="25">
                  <c:v>0.26043661432401</c:v>
                </c:pt>
                <c:pt idx="26">
                  <c:v>0</c:v>
                </c:pt>
                <c:pt idx="27">
                  <c:v>0</c:v>
                </c:pt>
                <c:pt idx="28">
                  <c:v>0</c:v>
                </c:pt>
                <c:pt idx="29">
                  <c:v>0</c:v>
                </c:pt>
              </c:numCache>
            </c:numRef>
          </c:val>
          <c:smooth val="0"/>
          <c:extLst>
            <c:ext xmlns:c16="http://schemas.microsoft.com/office/drawing/2014/chart" uri="{C3380CC4-5D6E-409C-BE32-E72D297353CC}">
              <c16:uniqueId val="{00000001-F548-4045-B4F4-4F86B2F60E98}"/>
            </c:ext>
          </c:extLst>
        </c:ser>
        <c:ser>
          <c:idx val="2"/>
          <c:order val="2"/>
          <c:tx>
            <c:strRef>
              <c:f>Sheet1!$D$1</c:f>
              <c:strCache>
                <c:ptCount val="1"/>
                <c:pt idx="0">
                  <c:v>Stubaier Gletscher</c:v>
                </c:pt>
              </c:strCache>
            </c:strRef>
          </c:tx>
          <c:spPr>
            <a:ln w="28575" cap="rnd">
              <a:solidFill>
                <a:schemeClr val="accent3"/>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Sheet1!$D$2:$D$31</c:f>
              <c:numCache>
                <c:formatCode>General</c:formatCode>
                <c:ptCount val="30"/>
                <c:pt idx="0">
                  <c:v>0.10127112725241</c:v>
                </c:pt>
                <c:pt idx="1">
                  <c:v>0.66276966484388</c:v>
                </c:pt>
                <c:pt idx="2">
                  <c:v>0</c:v>
                </c:pt>
                <c:pt idx="3">
                  <c:v>9.4629513234164006E-2</c:v>
                </c:pt>
                <c:pt idx="4">
                  <c:v>0.15365274479676</c:v>
                </c:pt>
                <c:pt idx="5">
                  <c:v>0.52316890881913003</c:v>
                </c:pt>
                <c:pt idx="6">
                  <c:v>0.33110501058279002</c:v>
                </c:pt>
                <c:pt idx="7">
                  <c:v>0.57840212919044998</c:v>
                </c:pt>
                <c:pt idx="8">
                  <c:v>0</c:v>
                </c:pt>
                <c:pt idx="9">
                  <c:v>0.90395953837985998</c:v>
                </c:pt>
                <c:pt idx="10">
                  <c:v>0.29341083105124999</c:v>
                </c:pt>
                <c:pt idx="11">
                  <c:v>0</c:v>
                </c:pt>
                <c:pt idx="12">
                  <c:v>0.51687527939204003</c:v>
                </c:pt>
                <c:pt idx="13">
                  <c:v>0</c:v>
                </c:pt>
                <c:pt idx="14">
                  <c:v>0</c:v>
                </c:pt>
                <c:pt idx="15">
                  <c:v>0.63965587072805996</c:v>
                </c:pt>
                <c:pt idx="16">
                  <c:v>8.6579482059194995E-2</c:v>
                </c:pt>
                <c:pt idx="17">
                  <c:v>0.59972631814120003</c:v>
                </c:pt>
                <c:pt idx="18">
                  <c:v>0</c:v>
                </c:pt>
                <c:pt idx="19">
                  <c:v>0.24294211275864999</c:v>
                </c:pt>
                <c:pt idx="20">
                  <c:v>0</c:v>
                </c:pt>
                <c:pt idx="21">
                  <c:v>0.55917791770799996</c:v>
                </c:pt>
                <c:pt idx="22">
                  <c:v>0</c:v>
                </c:pt>
                <c:pt idx="23">
                  <c:v>0.50611173550949995</c:v>
                </c:pt>
                <c:pt idx="24">
                  <c:v>0.43140156644840999</c:v>
                </c:pt>
                <c:pt idx="25">
                  <c:v>0.12007399909246</c:v>
                </c:pt>
                <c:pt idx="26">
                  <c:v>0.34977484553355997</c:v>
                </c:pt>
                <c:pt idx="27">
                  <c:v>0</c:v>
                </c:pt>
                <c:pt idx="28">
                  <c:v>0</c:v>
                </c:pt>
                <c:pt idx="29">
                  <c:v>0.11728894970537999</c:v>
                </c:pt>
              </c:numCache>
            </c:numRef>
          </c:val>
          <c:smooth val="0"/>
          <c:extLst>
            <c:ext xmlns:c16="http://schemas.microsoft.com/office/drawing/2014/chart" uri="{C3380CC4-5D6E-409C-BE32-E72D297353CC}">
              <c16:uniqueId val="{00000002-F548-4045-B4F4-4F86B2F60E98}"/>
            </c:ext>
          </c:extLst>
        </c:ser>
        <c:ser>
          <c:idx val="3"/>
          <c:order val="3"/>
          <c:tx>
            <c:strRef>
              <c:f>Sheet1!$E$1</c:f>
              <c:strCache>
                <c:ptCount val="1"/>
                <c:pt idx="0">
                  <c:v>Saas-Fee</c:v>
                </c:pt>
              </c:strCache>
            </c:strRef>
          </c:tx>
          <c:spPr>
            <a:ln w="28575" cap="rnd">
              <a:solidFill>
                <a:schemeClr val="accent4"/>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Sheet1!$E$2:$E$31</c:f>
              <c:numCache>
                <c:formatCode>General</c:formatCode>
                <c:ptCount val="30"/>
                <c:pt idx="0">
                  <c:v>0.25241751990898997</c:v>
                </c:pt>
                <c:pt idx="1">
                  <c:v>9.2434584755404003E-2</c:v>
                </c:pt>
                <c:pt idx="2">
                  <c:v>0.54034838250978001</c:v>
                </c:pt>
                <c:pt idx="3">
                  <c:v>0</c:v>
                </c:pt>
                <c:pt idx="4">
                  <c:v>0.68972873040139004</c:v>
                </c:pt>
                <c:pt idx="5">
                  <c:v>1.7278771287375001</c:v>
                </c:pt>
                <c:pt idx="6">
                  <c:v>0</c:v>
                </c:pt>
                <c:pt idx="7">
                  <c:v>0.88882568350695002</c:v>
                </c:pt>
                <c:pt idx="8">
                  <c:v>0.35194994489672998</c:v>
                </c:pt>
                <c:pt idx="9">
                  <c:v>4.6805032340606996</c:v>
                </c:pt>
                <c:pt idx="10">
                  <c:v>0.76707269434283998</c:v>
                </c:pt>
                <c:pt idx="11">
                  <c:v>0</c:v>
                </c:pt>
                <c:pt idx="12">
                  <c:v>7.0977358222726994E-2</c:v>
                </c:pt>
                <c:pt idx="13">
                  <c:v>1.1710432931157</c:v>
                </c:pt>
                <c:pt idx="14">
                  <c:v>0</c:v>
                </c:pt>
                <c:pt idx="15">
                  <c:v>0</c:v>
                </c:pt>
                <c:pt idx="16">
                  <c:v>0</c:v>
                </c:pt>
                <c:pt idx="17">
                  <c:v>0.16322475338869</c:v>
                </c:pt>
                <c:pt idx="18">
                  <c:v>0</c:v>
                </c:pt>
                <c:pt idx="19">
                  <c:v>0.57658872369867997</c:v>
                </c:pt>
                <c:pt idx="20">
                  <c:v>0</c:v>
                </c:pt>
                <c:pt idx="21">
                  <c:v>0</c:v>
                </c:pt>
                <c:pt idx="22">
                  <c:v>0</c:v>
                </c:pt>
                <c:pt idx="23">
                  <c:v>2.2149652136873001</c:v>
                </c:pt>
                <c:pt idx="24">
                  <c:v>0</c:v>
                </c:pt>
                <c:pt idx="25">
                  <c:v>0.40835167956821</c:v>
                </c:pt>
                <c:pt idx="26">
                  <c:v>0.51134547778842998</c:v>
                </c:pt>
                <c:pt idx="27">
                  <c:v>0</c:v>
                </c:pt>
                <c:pt idx="28">
                  <c:v>0</c:v>
                </c:pt>
                <c:pt idx="29">
                  <c:v>0</c:v>
                </c:pt>
              </c:numCache>
            </c:numRef>
          </c:val>
          <c:smooth val="0"/>
          <c:extLst>
            <c:ext xmlns:c16="http://schemas.microsoft.com/office/drawing/2014/chart" uri="{C3380CC4-5D6E-409C-BE32-E72D297353CC}">
              <c16:uniqueId val="{00000003-F548-4045-B4F4-4F86B2F60E98}"/>
            </c:ext>
          </c:extLst>
        </c:ser>
        <c:ser>
          <c:idx val="4"/>
          <c:order val="4"/>
          <c:tx>
            <c:strRef>
              <c:f>Sheet1!$F$1</c:f>
              <c:strCache>
                <c:ptCount val="1"/>
                <c:pt idx="0">
                  <c:v>Schnalstaler Gletscherbahnen - Funivie Ghiacciai Val Senales</c:v>
                </c:pt>
              </c:strCache>
            </c:strRef>
          </c:tx>
          <c:spPr>
            <a:ln w="28575" cap="rnd">
              <a:solidFill>
                <a:schemeClr val="accent5"/>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Sheet1!$F$2:$F$31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4-F548-4045-B4F4-4F86B2F60E98}"/>
            </c:ext>
          </c:extLst>
        </c:ser>
        <c:ser>
          <c:idx val="5"/>
          <c:order val="5"/>
          <c:tx>
            <c:strRef>
              <c:f>Sheet1!$G$1</c:f>
              <c:strCache>
                <c:ptCount val="1"/>
                <c:pt idx="0">
                  <c:v>Seilbahnen Sulden</c:v>
                </c:pt>
              </c:strCache>
            </c:strRef>
          </c:tx>
          <c:spPr>
            <a:ln w="28575" cap="rnd">
              <a:solidFill>
                <a:schemeClr val="accent6"/>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Sheet1!$G$2:$G$31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5-F548-4045-B4F4-4F86B2F60E98}"/>
            </c:ext>
          </c:extLst>
        </c:ser>
        <c:ser>
          <c:idx val="6"/>
          <c:order val="6"/>
          <c:tx>
            <c:strRef>
              <c:f>Sheet1!$H$1</c:f>
              <c:strCache>
                <c:ptCount val="1"/>
                <c:pt idx="0">
                  <c:v>Pirovano Stelvio</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Sheet1!$H$2:$H$31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6-F548-4045-B4F4-4F86B2F60E98}"/>
            </c:ext>
          </c:extLst>
        </c:ser>
        <c:ser>
          <c:idx val="7"/>
          <c:order val="7"/>
          <c:tx>
            <c:strRef>
              <c:f>Sheet1!$I$1</c:f>
              <c:strCache>
                <c:ptCount val="1"/>
                <c:pt idx="0">
                  <c:v>Hintertuxer Gletscher</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Sheet1!$I$2:$I$31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0.25242486881857001</c:v>
                </c:pt>
                <c:pt idx="29">
                  <c:v>3.1799030129580998E-2</c:v>
                </c:pt>
              </c:numCache>
            </c:numRef>
          </c:val>
          <c:smooth val="0"/>
          <c:extLst>
            <c:ext xmlns:c16="http://schemas.microsoft.com/office/drawing/2014/chart" uri="{C3380CC4-5D6E-409C-BE32-E72D297353CC}">
              <c16:uniqueId val="{00000007-F548-4045-B4F4-4F86B2F60E98}"/>
            </c:ext>
          </c:extLst>
        </c:ser>
        <c:ser>
          <c:idx val="8"/>
          <c:order val="8"/>
          <c:tx>
            <c:strRef>
              <c:f>Sheet1!$J$1</c:f>
              <c:strCache>
                <c:ptCount val="1"/>
                <c:pt idx="0">
                  <c:v>Bormio Ski</c:v>
                </c:pt>
              </c:strCache>
            </c:strRef>
          </c:tx>
          <c:spPr>
            <a:ln w="28575" cap="rnd">
              <a:solidFill>
                <a:schemeClr val="accent3">
                  <a:lumMod val="60000"/>
                </a:schemeClr>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Sheet1!$J$2:$J$31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8-F548-4045-B4F4-4F86B2F60E98}"/>
            </c:ext>
          </c:extLst>
        </c:ser>
        <c:ser>
          <c:idx val="9"/>
          <c:order val="9"/>
          <c:tx>
            <c:strRef>
              <c:f>Sheet1!$K$1</c:f>
              <c:strCache>
                <c:ptCount val="1"/>
                <c:pt idx="0">
                  <c:v>Meran 2000</c:v>
                </c:pt>
              </c:strCache>
            </c:strRef>
          </c:tx>
          <c:spPr>
            <a:ln w="28575" cap="rnd">
              <a:solidFill>
                <a:schemeClr val="accent4">
                  <a:lumMod val="60000"/>
                </a:schemeClr>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Sheet1!$K$2:$K$31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9-F548-4045-B4F4-4F86B2F60E98}"/>
            </c:ext>
          </c:extLst>
        </c:ser>
        <c:ser>
          <c:idx val="10"/>
          <c:order val="10"/>
          <c:tx>
            <c:strRef>
              <c:f>Sheet1!$L$1</c:f>
              <c:strCache>
                <c:ptCount val="1"/>
                <c:pt idx="0">
                  <c:v>Skigebiet Ratschings-Jaufen / Zona sciistica Racines-Giovo</c:v>
                </c:pt>
              </c:strCache>
            </c:strRef>
          </c:tx>
          <c:spPr>
            <a:ln w="28575" cap="rnd">
              <a:solidFill>
                <a:schemeClr val="accent5">
                  <a:lumMod val="60000"/>
                </a:schemeClr>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Sheet1!$L$2:$L$31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A-F548-4045-B4F4-4F86B2F60E98}"/>
            </c:ext>
          </c:extLst>
        </c:ser>
        <c:ser>
          <c:idx val="11"/>
          <c:order val="11"/>
          <c:tx>
            <c:strRef>
              <c:f>Sheet1!$M$1</c:f>
              <c:strCache>
                <c:ptCount val="1"/>
                <c:pt idx="0">
                  <c:v>CampoFelice SKI</c:v>
                </c:pt>
              </c:strCache>
            </c:strRef>
          </c:tx>
          <c:spPr>
            <a:ln w="28575" cap="rnd">
              <a:solidFill>
                <a:schemeClr val="accent6">
                  <a:lumMod val="60000"/>
                </a:schemeClr>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Sheet1!$M$2:$M$31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B-F548-4045-B4F4-4F86B2F60E98}"/>
            </c:ext>
          </c:extLst>
        </c:ser>
        <c:ser>
          <c:idx val="12"/>
          <c:order val="12"/>
          <c:tx>
            <c:strRef>
              <c:f>Sheet1!$N$1</c:f>
              <c:strCache>
                <c:ptCount val="1"/>
                <c:pt idx="0">
                  <c:v>Campigliodolomiti</c:v>
                </c:pt>
              </c:strCache>
            </c:strRef>
          </c:tx>
          <c:spPr>
            <a:ln w="28575" cap="rnd">
              <a:solidFill>
                <a:schemeClr val="accent1">
                  <a:lumMod val="80000"/>
                  <a:lumOff val="20000"/>
                </a:schemeClr>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Sheet1!$N$2:$N$31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5.2156905356949002E-2</c:v>
                </c:pt>
                <c:pt idx="29">
                  <c:v>0</c:v>
                </c:pt>
              </c:numCache>
            </c:numRef>
          </c:val>
          <c:smooth val="0"/>
          <c:extLst>
            <c:ext xmlns:c16="http://schemas.microsoft.com/office/drawing/2014/chart" uri="{C3380CC4-5D6E-409C-BE32-E72D297353CC}">
              <c16:uniqueId val="{0000000C-F548-4045-B4F4-4F86B2F60E98}"/>
            </c:ext>
          </c:extLst>
        </c:ser>
        <c:ser>
          <c:idx val="13"/>
          <c:order val="13"/>
          <c:tx>
            <c:strRef>
              <c:f>Sheet1!$O$1</c:f>
              <c:strCache>
                <c:ptCount val="1"/>
                <c:pt idx="0">
                  <c:v>Pontedilegno-Tonale</c:v>
                </c:pt>
              </c:strCache>
            </c:strRef>
          </c:tx>
          <c:spPr>
            <a:ln w="28575" cap="rnd">
              <a:solidFill>
                <a:schemeClr val="accent2">
                  <a:lumMod val="80000"/>
                  <a:lumOff val="20000"/>
                </a:schemeClr>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Sheet1!$O$2:$O$31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0.35078969243558</c:v>
                </c:pt>
                <c:pt idx="29">
                  <c:v>0</c:v>
                </c:pt>
              </c:numCache>
            </c:numRef>
          </c:val>
          <c:smooth val="0"/>
          <c:extLst>
            <c:ext xmlns:c16="http://schemas.microsoft.com/office/drawing/2014/chart" uri="{C3380CC4-5D6E-409C-BE32-E72D297353CC}">
              <c16:uniqueId val="{0000000D-F548-4045-B4F4-4F86B2F60E98}"/>
            </c:ext>
          </c:extLst>
        </c:ser>
        <c:dLbls>
          <c:showLegendKey val="0"/>
          <c:showVal val="0"/>
          <c:showCatName val="0"/>
          <c:showSerName val="0"/>
          <c:showPercent val="0"/>
          <c:showBubbleSize val="0"/>
        </c:dLbls>
        <c:smooth val="0"/>
        <c:axId val="454713272"/>
        <c:axId val="454711304"/>
      </c:lineChart>
      <c:dateAx>
        <c:axId val="454713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711304"/>
        <c:crosses val="autoZero"/>
        <c:auto val="1"/>
        <c:lblOffset val="100"/>
        <c:baseTimeUnit val="days"/>
      </c:dateAx>
      <c:valAx>
        <c:axId val="454711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713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Sheet1!$A$2:$A$15</c:f>
              <c:strCache>
                <c:ptCount val="14"/>
                <c:pt idx="0">
                  <c:v>LAAX</c:v>
                </c:pt>
                <c:pt idx="1">
                  <c:v>Pitztaler Gletscher</c:v>
                </c:pt>
                <c:pt idx="2">
                  <c:v>Stubaier Gletscher</c:v>
                </c:pt>
                <c:pt idx="3">
                  <c:v>Saas-Fee</c:v>
                </c:pt>
                <c:pt idx="4">
                  <c:v>Schnalstaler Gletscherbahnen - Funivie Ghiacciai Val Senales</c:v>
                </c:pt>
                <c:pt idx="5">
                  <c:v>Seilbahnen Sulden</c:v>
                </c:pt>
                <c:pt idx="6">
                  <c:v>Pirovano Stelvio</c:v>
                </c:pt>
                <c:pt idx="7">
                  <c:v>Hintertuxer Gletscher</c:v>
                </c:pt>
                <c:pt idx="8">
                  <c:v>Bormio Ski</c:v>
                </c:pt>
                <c:pt idx="9">
                  <c:v>Meran 2000</c:v>
                </c:pt>
                <c:pt idx="10">
                  <c:v>Skigebiet Ratschings-Jaufen / Zona sciistica Racines-Giovo</c:v>
                </c:pt>
                <c:pt idx="11">
                  <c:v>CampoFelice SKI</c:v>
                </c:pt>
                <c:pt idx="12">
                  <c:v>Campigliodolomiti</c:v>
                </c:pt>
                <c:pt idx="13">
                  <c:v>Pontedilegno-Tonale</c:v>
                </c:pt>
              </c:strCache>
            </c:strRef>
          </c:cat>
          <c:val>
            <c:numRef>
              <c:f>Sheet1!$B$2:$B$15</c:f>
              <c:numCache>
                <c:formatCode>General</c:formatCode>
                <c:ptCount val="14"/>
                <c:pt idx="0">
                  <c:v>1467</c:v>
                </c:pt>
                <c:pt idx="1">
                  <c:v>1153</c:v>
                </c:pt>
                <c:pt idx="2">
                  <c:v>11322</c:v>
                </c:pt>
                <c:pt idx="3">
                  <c:v>4984</c:v>
                </c:pt>
                <c:pt idx="4">
                  <c:v>867</c:v>
                </c:pt>
                <c:pt idx="5">
                  <c:v>1151</c:v>
                </c:pt>
                <c:pt idx="6">
                  <c:v>2197</c:v>
                </c:pt>
                <c:pt idx="7">
                  <c:v>20150</c:v>
                </c:pt>
                <c:pt idx="8">
                  <c:v>0</c:v>
                </c:pt>
                <c:pt idx="9">
                  <c:v>187</c:v>
                </c:pt>
                <c:pt idx="10">
                  <c:v>990</c:v>
                </c:pt>
                <c:pt idx="11">
                  <c:v>1502</c:v>
                </c:pt>
                <c:pt idx="12">
                  <c:v>6711</c:v>
                </c:pt>
                <c:pt idx="13">
                  <c:v>21197</c:v>
                </c:pt>
              </c:numCache>
            </c:numRef>
          </c:val>
          <c:extLst>
            <c:ext xmlns:c16="http://schemas.microsoft.com/office/drawing/2014/chart" uri="{C3380CC4-5D6E-409C-BE32-E72D297353CC}">
              <c16:uniqueId val="{00000000-B3E3-47A1-B0F3-1273577F8872}"/>
            </c:ext>
          </c:extLst>
        </c:ser>
        <c:dLbls>
          <c:showLegendKey val="0"/>
          <c:showVal val="0"/>
          <c:showCatName val="0"/>
          <c:showSerName val="0"/>
          <c:showPercent val="0"/>
          <c:showBubbleSize val="0"/>
        </c:dLbls>
        <c:gapWidth val="219"/>
        <c:overlap val="-27"/>
        <c:axId val="454709992"/>
        <c:axId val="454707368"/>
      </c:barChart>
      <c:catAx>
        <c:axId val="454709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707368"/>
        <c:crosses val="autoZero"/>
        <c:auto val="1"/>
        <c:lblAlgn val="ctr"/>
        <c:lblOffset val="100"/>
        <c:noMultiLvlLbl val="0"/>
      </c:catAx>
      <c:valAx>
        <c:axId val="454707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70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LAAX</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29.635000000000002</c:v>
                </c:pt>
                <c:pt idx="1">
                  <c:v>25</c:v>
                </c:pt>
                <c:pt idx="2">
                  <c:v>6.9207999999999998</c:v>
                </c:pt>
                <c:pt idx="3">
                  <c:v>0</c:v>
                </c:pt>
                <c:pt idx="4">
                  <c:v>29.252600000000001</c:v>
                </c:pt>
                <c:pt idx="5">
                  <c:v>-128.07759999999999</c:v>
                </c:pt>
              </c:numCache>
            </c:numRef>
          </c:val>
          <c:extLst>
            <c:ext xmlns:c16="http://schemas.microsoft.com/office/drawing/2014/chart" uri="{C3380CC4-5D6E-409C-BE32-E72D297353CC}">
              <c16:uniqueId val="{00000000-27C4-488D-B236-D723303C0EE0}"/>
            </c:ext>
          </c:extLst>
        </c:ser>
        <c:ser>
          <c:idx val="1"/>
          <c:order val="1"/>
          <c:tx>
            <c:strRef>
              <c:f>Sheet1!$C$1</c:f>
              <c:strCache>
                <c:ptCount val="1"/>
                <c:pt idx="0">
                  <c:v>Pitztaler Gletscher</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27.328299999999999</c:v>
                </c:pt>
                <c:pt idx="1">
                  <c:v>23.214300000000001</c:v>
                </c:pt>
                <c:pt idx="2">
                  <c:v>5.4394</c:v>
                </c:pt>
                <c:pt idx="3">
                  <c:v>100</c:v>
                </c:pt>
                <c:pt idx="4">
                  <c:v>26.8461</c:v>
                </c:pt>
                <c:pt idx="5">
                  <c:v>-155.04560000000001</c:v>
                </c:pt>
              </c:numCache>
            </c:numRef>
          </c:val>
          <c:extLst>
            <c:ext xmlns:c16="http://schemas.microsoft.com/office/drawing/2014/chart" uri="{C3380CC4-5D6E-409C-BE32-E72D297353CC}">
              <c16:uniqueId val="{00000001-27C4-488D-B236-D723303C0EE0}"/>
            </c:ext>
          </c:extLst>
        </c:ser>
        <c:ser>
          <c:idx val="2"/>
          <c:order val="2"/>
          <c:tx>
            <c:strRef>
              <c:f>Sheet1!$D$1</c:f>
              <c:strCache>
                <c:ptCount val="1"/>
                <c:pt idx="0">
                  <c:v>Stubaier Gletscher</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37.5</c:v>
                </c:pt>
                <c:pt idx="2">
                  <c:v>53.413200000000003</c:v>
                </c:pt>
                <c:pt idx="3">
                  <c:v>100</c:v>
                </c:pt>
                <c:pt idx="4">
                  <c:v>44.6447</c:v>
                </c:pt>
                <c:pt idx="5">
                  <c:v>37.391399999999997</c:v>
                </c:pt>
              </c:numCache>
            </c:numRef>
          </c:val>
          <c:extLst>
            <c:ext xmlns:c16="http://schemas.microsoft.com/office/drawing/2014/chart" uri="{C3380CC4-5D6E-409C-BE32-E72D297353CC}">
              <c16:uniqueId val="{00000002-27C4-488D-B236-D723303C0EE0}"/>
            </c:ext>
          </c:extLst>
        </c:ser>
        <c:ser>
          <c:idx val="3"/>
          <c:order val="3"/>
          <c:tx>
            <c:strRef>
              <c:f>Sheet1!$E$1</c:f>
              <c:strCache>
                <c:ptCount val="1"/>
                <c:pt idx="0">
                  <c:v>Saas-Fee</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19.6599</c:v>
                </c:pt>
                <c:pt idx="1">
                  <c:v>37.5</c:v>
                </c:pt>
                <c:pt idx="2">
                  <c:v>23.512799999999999</c:v>
                </c:pt>
                <c:pt idx="3">
                  <c:v>0</c:v>
                </c:pt>
                <c:pt idx="4">
                  <c:v>100</c:v>
                </c:pt>
                <c:pt idx="5">
                  <c:v>100</c:v>
                </c:pt>
              </c:numCache>
            </c:numRef>
          </c:val>
          <c:extLst>
            <c:ext xmlns:c16="http://schemas.microsoft.com/office/drawing/2014/chart" uri="{C3380CC4-5D6E-409C-BE32-E72D297353CC}">
              <c16:uniqueId val="{00000003-27C4-488D-B236-D723303C0EE0}"/>
            </c:ext>
          </c:extLst>
        </c:ser>
        <c:ser>
          <c:idx val="4"/>
          <c:order val="4"/>
          <c:tx>
            <c:strRef>
              <c:f>Sheet1!$F$1</c:f>
              <c:strCache>
                <c:ptCount val="1"/>
                <c:pt idx="0">
                  <c:v>Schnalstaler Gletscherbahnen - Funivie Ghiacciai Val Senales</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1.6922999999999999</c:v>
                </c:pt>
                <c:pt idx="1">
                  <c:v>17.857099999999999</c:v>
                </c:pt>
                <c:pt idx="2">
                  <c:v>4.0902000000000003</c:v>
                </c:pt>
                <c:pt idx="3">
                  <c:v>0</c:v>
                </c:pt>
                <c:pt idx="4">
                  <c:v>0</c:v>
                </c:pt>
                <c:pt idx="5">
                  <c:v>0</c:v>
                </c:pt>
              </c:numCache>
            </c:numRef>
          </c:val>
          <c:extLst>
            <c:ext xmlns:c16="http://schemas.microsoft.com/office/drawing/2014/chart" uri="{C3380CC4-5D6E-409C-BE32-E72D297353CC}">
              <c16:uniqueId val="{00000004-27C4-488D-B236-D723303C0EE0}"/>
            </c:ext>
          </c:extLst>
        </c:ser>
        <c:ser>
          <c:idx val="5"/>
          <c:order val="5"/>
          <c:tx>
            <c:strRef>
              <c:f>Sheet1!$G$1</c:f>
              <c:strCache>
                <c:ptCount val="1"/>
                <c:pt idx="0">
                  <c:v>Seilbahnen Sulden</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2.2208000000000001</c:v>
                </c:pt>
                <c:pt idx="1">
                  <c:v>17.857099999999999</c:v>
                </c:pt>
                <c:pt idx="2">
                  <c:v>5.43</c:v>
                </c:pt>
                <c:pt idx="3">
                  <c:v>0</c:v>
                </c:pt>
                <c:pt idx="4">
                  <c:v>0</c:v>
                </c:pt>
                <c:pt idx="5">
                  <c:v>0</c:v>
                </c:pt>
              </c:numCache>
            </c:numRef>
          </c:val>
          <c:extLst>
            <c:ext xmlns:c16="http://schemas.microsoft.com/office/drawing/2014/chart" uri="{C3380CC4-5D6E-409C-BE32-E72D297353CC}">
              <c16:uniqueId val="{00000005-27C4-488D-B236-D723303C0EE0}"/>
            </c:ext>
          </c:extLst>
        </c:ser>
        <c:ser>
          <c:idx val="6"/>
          <c:order val="6"/>
          <c:tx>
            <c:strRef>
              <c:f>Sheet1!$H$1</c:f>
              <c:strCache>
                <c:ptCount val="1"/>
                <c:pt idx="0">
                  <c:v>Pirovano Stelvio</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20.3231</c:v>
                </c:pt>
                <c:pt idx="1">
                  <c:v>8.9285999999999994</c:v>
                </c:pt>
                <c:pt idx="2">
                  <c:v>10.364699999999999</c:v>
                </c:pt>
                <c:pt idx="3">
                  <c:v>0</c:v>
                </c:pt>
                <c:pt idx="4">
                  <c:v>0</c:v>
                </c:pt>
                <c:pt idx="5">
                  <c:v>0</c:v>
                </c:pt>
              </c:numCache>
            </c:numRef>
          </c:val>
          <c:extLst>
            <c:ext xmlns:c16="http://schemas.microsoft.com/office/drawing/2014/chart" uri="{C3380CC4-5D6E-409C-BE32-E72D297353CC}">
              <c16:uniqueId val="{00000006-27C4-488D-B236-D723303C0EE0}"/>
            </c:ext>
          </c:extLst>
        </c:ser>
        <c:ser>
          <c:idx val="7"/>
          <c:order val="7"/>
          <c:tx>
            <c:strRef>
              <c:f>Sheet1!$I$1</c:f>
              <c:strCache>
                <c:ptCount val="1"/>
                <c:pt idx="0">
                  <c:v>Hintertuxer Gletscher</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70.257499999999993</c:v>
                </c:pt>
                <c:pt idx="1">
                  <c:v>100</c:v>
                </c:pt>
                <c:pt idx="2">
                  <c:v>95.060599999999994</c:v>
                </c:pt>
                <c:pt idx="3">
                  <c:v>0</c:v>
                </c:pt>
                <c:pt idx="4">
                  <c:v>0</c:v>
                </c:pt>
                <c:pt idx="5">
                  <c:v>0</c:v>
                </c:pt>
              </c:numCache>
            </c:numRef>
          </c:val>
          <c:extLst>
            <c:ext xmlns:c16="http://schemas.microsoft.com/office/drawing/2014/chart" uri="{C3380CC4-5D6E-409C-BE32-E72D297353CC}">
              <c16:uniqueId val="{00000007-27C4-488D-B236-D723303C0EE0}"/>
            </c:ext>
          </c:extLst>
        </c:ser>
        <c:ser>
          <c:idx val="8"/>
          <c:order val="8"/>
          <c:tx>
            <c:strRef>
              <c:f>Sheet1!$J$1</c:f>
              <c:strCache>
                <c:ptCount val="1"/>
                <c:pt idx="0">
                  <c:v>Bormio Ski</c:v>
                </c:pt>
              </c:strCache>
            </c:strRef>
          </c:tx>
          <c:spPr>
            <a:ln w="28575" cap="rnd">
              <a:solidFill>
                <a:schemeClr val="accent3">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Sheet1!$J$2:$J$7</c:f>
              <c:numCache>
                <c:formatCode>General</c:formatCode>
                <c:ptCount val="6"/>
                <c:pt idx="0">
                  <c:v>38.624400000000001</c:v>
                </c:pt>
                <c:pt idx="1">
                  <c:v>0</c:v>
                </c:pt>
                <c:pt idx="2">
                  <c:v>0</c:v>
                </c:pt>
                <c:pt idx="3">
                  <c:v>0</c:v>
                </c:pt>
                <c:pt idx="4">
                  <c:v>0</c:v>
                </c:pt>
                <c:pt idx="5">
                  <c:v>0</c:v>
                </c:pt>
              </c:numCache>
            </c:numRef>
          </c:val>
          <c:extLst>
            <c:ext xmlns:c16="http://schemas.microsoft.com/office/drawing/2014/chart" uri="{C3380CC4-5D6E-409C-BE32-E72D297353CC}">
              <c16:uniqueId val="{00000008-27C4-488D-B236-D723303C0EE0}"/>
            </c:ext>
          </c:extLst>
        </c:ser>
        <c:ser>
          <c:idx val="9"/>
          <c:order val="9"/>
          <c:tx>
            <c:strRef>
              <c:f>Sheet1!$K$1</c:f>
              <c:strCache>
                <c:ptCount val="1"/>
                <c:pt idx="0">
                  <c:v>Meran 2000</c:v>
                </c:pt>
              </c:strCache>
            </c:strRef>
          </c:tx>
          <c:spPr>
            <a:ln w="28575" cap="rnd">
              <a:solidFill>
                <a:schemeClr val="accent4">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Sheet1!$K$2:$K$7</c:f>
              <c:numCache>
                <c:formatCode>General</c:formatCode>
                <c:ptCount val="6"/>
                <c:pt idx="0">
                  <c:v>9.3084000000000007</c:v>
                </c:pt>
                <c:pt idx="1">
                  <c:v>5.3571</c:v>
                </c:pt>
                <c:pt idx="2">
                  <c:v>0.88219999999999998</c:v>
                </c:pt>
                <c:pt idx="3">
                  <c:v>0</c:v>
                </c:pt>
                <c:pt idx="4">
                  <c:v>0</c:v>
                </c:pt>
                <c:pt idx="5">
                  <c:v>0</c:v>
                </c:pt>
              </c:numCache>
            </c:numRef>
          </c:val>
          <c:extLst>
            <c:ext xmlns:c16="http://schemas.microsoft.com/office/drawing/2014/chart" uri="{C3380CC4-5D6E-409C-BE32-E72D297353CC}">
              <c16:uniqueId val="{00000009-27C4-488D-B236-D723303C0EE0}"/>
            </c:ext>
          </c:extLst>
        </c:ser>
        <c:ser>
          <c:idx val="10"/>
          <c:order val="10"/>
          <c:tx>
            <c:strRef>
              <c:f>Sheet1!$L$1</c:f>
              <c:strCache>
                <c:ptCount val="1"/>
                <c:pt idx="0">
                  <c:v>Skigebiet Ratschings-Jaufen / Zona sciistica Racines-Giovo</c:v>
                </c:pt>
              </c:strCache>
            </c:strRef>
          </c:tx>
          <c:spPr>
            <a:ln w="28575" cap="rnd">
              <a:solidFill>
                <a:schemeClr val="accent5">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Sheet1!$L$2:$L$7</c:f>
              <c:numCache>
                <c:formatCode>General</c:formatCode>
                <c:ptCount val="6"/>
                <c:pt idx="0">
                  <c:v>3.9319999999999999</c:v>
                </c:pt>
                <c:pt idx="1">
                  <c:v>21.428599999999999</c:v>
                </c:pt>
                <c:pt idx="2">
                  <c:v>4.6704999999999997</c:v>
                </c:pt>
                <c:pt idx="3">
                  <c:v>0</c:v>
                </c:pt>
                <c:pt idx="4">
                  <c:v>0</c:v>
                </c:pt>
                <c:pt idx="5">
                  <c:v>0</c:v>
                </c:pt>
              </c:numCache>
            </c:numRef>
          </c:val>
          <c:extLst>
            <c:ext xmlns:c16="http://schemas.microsoft.com/office/drawing/2014/chart" uri="{C3380CC4-5D6E-409C-BE32-E72D297353CC}">
              <c16:uniqueId val="{0000000A-27C4-488D-B236-D723303C0EE0}"/>
            </c:ext>
          </c:extLst>
        </c:ser>
        <c:ser>
          <c:idx val="11"/>
          <c:order val="11"/>
          <c:tx>
            <c:strRef>
              <c:f>Sheet1!$M$1</c:f>
              <c:strCache>
                <c:ptCount val="1"/>
                <c:pt idx="0">
                  <c:v>CampoFelice SKI</c:v>
                </c:pt>
              </c:strCache>
            </c:strRef>
          </c:tx>
          <c:spPr>
            <a:ln w="28575" cap="rnd">
              <a:solidFill>
                <a:schemeClr val="accent6">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Sheet1!$M$2:$M$7</c:f>
              <c:numCache>
                <c:formatCode>General</c:formatCode>
                <c:ptCount val="6"/>
                <c:pt idx="0">
                  <c:v>19.8658</c:v>
                </c:pt>
                <c:pt idx="1">
                  <c:v>39.285699999999999</c:v>
                </c:pt>
                <c:pt idx="2">
                  <c:v>7.0858999999999996</c:v>
                </c:pt>
                <c:pt idx="3">
                  <c:v>0</c:v>
                </c:pt>
                <c:pt idx="4">
                  <c:v>0</c:v>
                </c:pt>
                <c:pt idx="5">
                  <c:v>0</c:v>
                </c:pt>
              </c:numCache>
            </c:numRef>
          </c:val>
          <c:extLst>
            <c:ext xmlns:c16="http://schemas.microsoft.com/office/drawing/2014/chart" uri="{C3380CC4-5D6E-409C-BE32-E72D297353CC}">
              <c16:uniqueId val="{0000000B-27C4-488D-B236-D723303C0EE0}"/>
            </c:ext>
          </c:extLst>
        </c:ser>
        <c:ser>
          <c:idx val="12"/>
          <c:order val="12"/>
          <c:tx>
            <c:strRef>
              <c:f>Sheet1!$N$1</c:f>
              <c:strCache>
                <c:ptCount val="1"/>
                <c:pt idx="0">
                  <c:v>Campigliodolomiti</c:v>
                </c:pt>
              </c:strCache>
            </c:strRef>
          </c:tx>
          <c:spPr>
            <a:ln w="28575" cap="rnd">
              <a:solidFill>
                <a:schemeClr val="accent1">
                  <a:lumMod val="80000"/>
                  <a:lumOff val="2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Sheet1!$N$2:$N$7</c:f>
              <c:numCache>
                <c:formatCode>General</c:formatCode>
                <c:ptCount val="6"/>
                <c:pt idx="0">
                  <c:v>32.127400000000002</c:v>
                </c:pt>
                <c:pt idx="1">
                  <c:v>53.571399999999997</c:v>
                </c:pt>
                <c:pt idx="2">
                  <c:v>31.6601</c:v>
                </c:pt>
                <c:pt idx="3">
                  <c:v>0</c:v>
                </c:pt>
                <c:pt idx="4">
                  <c:v>0</c:v>
                </c:pt>
                <c:pt idx="5">
                  <c:v>0</c:v>
                </c:pt>
              </c:numCache>
            </c:numRef>
          </c:val>
          <c:extLst>
            <c:ext xmlns:c16="http://schemas.microsoft.com/office/drawing/2014/chart" uri="{C3380CC4-5D6E-409C-BE32-E72D297353CC}">
              <c16:uniqueId val="{0000000C-27C4-488D-B236-D723303C0EE0}"/>
            </c:ext>
          </c:extLst>
        </c:ser>
        <c:ser>
          <c:idx val="13"/>
          <c:order val="13"/>
          <c:tx>
            <c:strRef>
              <c:f>Sheet1!$O$1</c:f>
              <c:strCache>
                <c:ptCount val="1"/>
                <c:pt idx="0">
                  <c:v>Pontedilegno-Tonale</c:v>
                </c:pt>
              </c:strCache>
            </c:strRef>
          </c:tx>
          <c:spPr>
            <a:ln w="28575" cap="rnd">
              <a:solidFill>
                <a:schemeClr val="accent2">
                  <a:lumMod val="80000"/>
                  <a:lumOff val="2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Sheet1!$O$2:$O$7</c:f>
              <c:numCache>
                <c:formatCode>General</c:formatCode>
                <c:ptCount val="6"/>
                <c:pt idx="0">
                  <c:v>41.996400000000001</c:v>
                </c:pt>
                <c:pt idx="1">
                  <c:v>42.857100000000003</c:v>
                </c:pt>
                <c:pt idx="2">
                  <c:v>100</c:v>
                </c:pt>
                <c:pt idx="3">
                  <c:v>0</c:v>
                </c:pt>
                <c:pt idx="4">
                  <c:v>0</c:v>
                </c:pt>
                <c:pt idx="5">
                  <c:v>0</c:v>
                </c:pt>
              </c:numCache>
            </c:numRef>
          </c:val>
          <c:extLst>
            <c:ext xmlns:c16="http://schemas.microsoft.com/office/drawing/2014/chart" uri="{C3380CC4-5D6E-409C-BE32-E72D297353CC}">
              <c16:uniqueId val="{0000000D-27C4-488D-B236-D723303C0EE0}"/>
            </c:ext>
          </c:extLst>
        </c:ser>
        <c:dLbls>
          <c:showLegendKey val="0"/>
          <c:showVal val="0"/>
          <c:showCatName val="0"/>
          <c:showSerName val="0"/>
          <c:showPercent val="0"/>
          <c:showBubbleSize val="0"/>
        </c:dLbls>
        <c:axId val="543812504"/>
        <c:axId val="543809880"/>
      </c:radarChart>
      <c:catAx>
        <c:axId val="543812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809880"/>
        <c:crosses val="autoZero"/>
        <c:auto val="1"/>
        <c:lblAlgn val="ctr"/>
        <c:lblOffset val="100"/>
        <c:noMultiLvlLbl val="0"/>
      </c:catAx>
      <c:valAx>
        <c:axId val="543809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812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LAAX</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29.635000000000002</c:v>
                </c:pt>
                <c:pt idx="1">
                  <c:v>25</c:v>
                </c:pt>
                <c:pt idx="2">
                  <c:v>6.9207999999999998</c:v>
                </c:pt>
                <c:pt idx="3">
                  <c:v>0</c:v>
                </c:pt>
                <c:pt idx="4">
                  <c:v>29.252600000000001</c:v>
                </c:pt>
                <c:pt idx="5">
                  <c:v>-128.07759999999999</c:v>
                </c:pt>
              </c:numCache>
            </c:numRef>
          </c:val>
          <c:extLst>
            <c:ext xmlns:c16="http://schemas.microsoft.com/office/drawing/2014/chart" uri="{C3380CC4-5D6E-409C-BE32-E72D297353CC}">
              <c16:uniqueId val="{00000000-C33D-4EA1-BC16-4C0696485CCD}"/>
            </c:ext>
          </c:extLst>
        </c:ser>
        <c:ser>
          <c:idx val="1"/>
          <c:order val="1"/>
          <c:tx>
            <c:strRef>
              <c:f>Sheet1!$C$1</c:f>
              <c:strCache>
                <c:ptCount val="1"/>
                <c:pt idx="0">
                  <c:v>Pitztaler Gletscher</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27.328299999999999</c:v>
                </c:pt>
                <c:pt idx="1">
                  <c:v>23.214300000000001</c:v>
                </c:pt>
                <c:pt idx="2">
                  <c:v>5.4394</c:v>
                </c:pt>
                <c:pt idx="3">
                  <c:v>100</c:v>
                </c:pt>
                <c:pt idx="4">
                  <c:v>26.8461</c:v>
                </c:pt>
                <c:pt idx="5">
                  <c:v>-155.04560000000001</c:v>
                </c:pt>
              </c:numCache>
            </c:numRef>
          </c:val>
          <c:extLst>
            <c:ext xmlns:c16="http://schemas.microsoft.com/office/drawing/2014/chart" uri="{C3380CC4-5D6E-409C-BE32-E72D297353CC}">
              <c16:uniqueId val="{00000001-C33D-4EA1-BC16-4C0696485CCD}"/>
            </c:ext>
          </c:extLst>
        </c:ser>
        <c:ser>
          <c:idx val="2"/>
          <c:order val="2"/>
          <c:tx>
            <c:strRef>
              <c:f>Sheet1!$D$1</c:f>
              <c:strCache>
                <c:ptCount val="1"/>
                <c:pt idx="0">
                  <c:v>Stubaier Gletscher</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37.5</c:v>
                </c:pt>
                <c:pt idx="2">
                  <c:v>53.413200000000003</c:v>
                </c:pt>
                <c:pt idx="3">
                  <c:v>100</c:v>
                </c:pt>
                <c:pt idx="4">
                  <c:v>44.6447</c:v>
                </c:pt>
                <c:pt idx="5">
                  <c:v>37.391399999999997</c:v>
                </c:pt>
              </c:numCache>
            </c:numRef>
          </c:val>
          <c:extLst>
            <c:ext xmlns:c16="http://schemas.microsoft.com/office/drawing/2014/chart" uri="{C3380CC4-5D6E-409C-BE32-E72D297353CC}">
              <c16:uniqueId val="{00000002-C33D-4EA1-BC16-4C0696485CCD}"/>
            </c:ext>
          </c:extLst>
        </c:ser>
        <c:ser>
          <c:idx val="3"/>
          <c:order val="3"/>
          <c:tx>
            <c:strRef>
              <c:f>Sheet1!$E$1</c:f>
              <c:strCache>
                <c:ptCount val="1"/>
                <c:pt idx="0">
                  <c:v>Saas-Fee</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19.6599</c:v>
                </c:pt>
                <c:pt idx="1">
                  <c:v>37.5</c:v>
                </c:pt>
                <c:pt idx="2">
                  <c:v>23.512799999999999</c:v>
                </c:pt>
                <c:pt idx="3">
                  <c:v>0</c:v>
                </c:pt>
                <c:pt idx="4">
                  <c:v>100</c:v>
                </c:pt>
                <c:pt idx="5">
                  <c:v>100</c:v>
                </c:pt>
              </c:numCache>
            </c:numRef>
          </c:val>
          <c:extLst>
            <c:ext xmlns:c16="http://schemas.microsoft.com/office/drawing/2014/chart" uri="{C3380CC4-5D6E-409C-BE32-E72D297353CC}">
              <c16:uniqueId val="{00000003-C33D-4EA1-BC16-4C0696485CCD}"/>
            </c:ext>
          </c:extLst>
        </c:ser>
        <c:ser>
          <c:idx val="4"/>
          <c:order val="4"/>
          <c:tx>
            <c:strRef>
              <c:f>Sheet1!$F$1</c:f>
              <c:strCache>
                <c:ptCount val="1"/>
                <c:pt idx="0">
                  <c:v>Schnalstaler Gletscherbahnen - Funivie Ghiacciai Val Senales</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1.6922999999999999</c:v>
                </c:pt>
                <c:pt idx="1">
                  <c:v>17.857099999999999</c:v>
                </c:pt>
                <c:pt idx="2">
                  <c:v>4.0902000000000003</c:v>
                </c:pt>
                <c:pt idx="3">
                  <c:v>0</c:v>
                </c:pt>
                <c:pt idx="4">
                  <c:v>0</c:v>
                </c:pt>
                <c:pt idx="5">
                  <c:v>0</c:v>
                </c:pt>
              </c:numCache>
            </c:numRef>
          </c:val>
          <c:extLst>
            <c:ext xmlns:c16="http://schemas.microsoft.com/office/drawing/2014/chart" uri="{C3380CC4-5D6E-409C-BE32-E72D297353CC}">
              <c16:uniqueId val="{00000004-C33D-4EA1-BC16-4C0696485CCD}"/>
            </c:ext>
          </c:extLst>
        </c:ser>
        <c:ser>
          <c:idx val="5"/>
          <c:order val="5"/>
          <c:tx>
            <c:strRef>
              <c:f>Sheet1!$G$1</c:f>
              <c:strCache>
                <c:ptCount val="1"/>
                <c:pt idx="0">
                  <c:v>Seilbahnen Sulden</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2.2208000000000001</c:v>
                </c:pt>
                <c:pt idx="1">
                  <c:v>17.857099999999999</c:v>
                </c:pt>
                <c:pt idx="2">
                  <c:v>5.43</c:v>
                </c:pt>
                <c:pt idx="3">
                  <c:v>0</c:v>
                </c:pt>
                <c:pt idx="4">
                  <c:v>0</c:v>
                </c:pt>
                <c:pt idx="5">
                  <c:v>0</c:v>
                </c:pt>
              </c:numCache>
            </c:numRef>
          </c:val>
          <c:extLst>
            <c:ext xmlns:c16="http://schemas.microsoft.com/office/drawing/2014/chart" uri="{C3380CC4-5D6E-409C-BE32-E72D297353CC}">
              <c16:uniqueId val="{00000005-C33D-4EA1-BC16-4C0696485CCD}"/>
            </c:ext>
          </c:extLst>
        </c:ser>
        <c:ser>
          <c:idx val="6"/>
          <c:order val="6"/>
          <c:tx>
            <c:strRef>
              <c:f>Sheet1!$H$1</c:f>
              <c:strCache>
                <c:ptCount val="1"/>
                <c:pt idx="0">
                  <c:v>Pirovano Stelvio</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20.3231</c:v>
                </c:pt>
                <c:pt idx="1">
                  <c:v>8.9285999999999994</c:v>
                </c:pt>
                <c:pt idx="2">
                  <c:v>10.364699999999999</c:v>
                </c:pt>
                <c:pt idx="3">
                  <c:v>0</c:v>
                </c:pt>
                <c:pt idx="4">
                  <c:v>0</c:v>
                </c:pt>
                <c:pt idx="5">
                  <c:v>0</c:v>
                </c:pt>
              </c:numCache>
            </c:numRef>
          </c:val>
          <c:extLst>
            <c:ext xmlns:c16="http://schemas.microsoft.com/office/drawing/2014/chart" uri="{C3380CC4-5D6E-409C-BE32-E72D297353CC}">
              <c16:uniqueId val="{00000006-C33D-4EA1-BC16-4C0696485CCD}"/>
            </c:ext>
          </c:extLst>
        </c:ser>
        <c:ser>
          <c:idx val="7"/>
          <c:order val="7"/>
          <c:tx>
            <c:strRef>
              <c:f>Sheet1!$I$1</c:f>
              <c:strCache>
                <c:ptCount val="1"/>
                <c:pt idx="0">
                  <c:v>Hintertuxer Gletscher</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70.257499999999993</c:v>
                </c:pt>
                <c:pt idx="1">
                  <c:v>100</c:v>
                </c:pt>
                <c:pt idx="2">
                  <c:v>95.060599999999994</c:v>
                </c:pt>
                <c:pt idx="3">
                  <c:v>0</c:v>
                </c:pt>
                <c:pt idx="4">
                  <c:v>0</c:v>
                </c:pt>
                <c:pt idx="5">
                  <c:v>0</c:v>
                </c:pt>
              </c:numCache>
            </c:numRef>
          </c:val>
          <c:extLst>
            <c:ext xmlns:c16="http://schemas.microsoft.com/office/drawing/2014/chart" uri="{C3380CC4-5D6E-409C-BE32-E72D297353CC}">
              <c16:uniqueId val="{00000007-C33D-4EA1-BC16-4C0696485CCD}"/>
            </c:ext>
          </c:extLst>
        </c:ser>
        <c:ser>
          <c:idx val="8"/>
          <c:order val="8"/>
          <c:tx>
            <c:strRef>
              <c:f>Sheet1!$J$1</c:f>
              <c:strCache>
                <c:ptCount val="1"/>
                <c:pt idx="0">
                  <c:v>Bormio Ski</c:v>
                </c:pt>
              </c:strCache>
            </c:strRef>
          </c:tx>
          <c:spPr>
            <a:ln w="28575" cap="rnd">
              <a:solidFill>
                <a:schemeClr val="accent3">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Sheet1!$J$2:$J$7</c:f>
              <c:numCache>
                <c:formatCode>General</c:formatCode>
                <c:ptCount val="6"/>
                <c:pt idx="0">
                  <c:v>38.624400000000001</c:v>
                </c:pt>
                <c:pt idx="1">
                  <c:v>0</c:v>
                </c:pt>
                <c:pt idx="2">
                  <c:v>0</c:v>
                </c:pt>
                <c:pt idx="3">
                  <c:v>0</c:v>
                </c:pt>
                <c:pt idx="4">
                  <c:v>0</c:v>
                </c:pt>
                <c:pt idx="5">
                  <c:v>0</c:v>
                </c:pt>
              </c:numCache>
            </c:numRef>
          </c:val>
          <c:extLst>
            <c:ext xmlns:c16="http://schemas.microsoft.com/office/drawing/2014/chart" uri="{C3380CC4-5D6E-409C-BE32-E72D297353CC}">
              <c16:uniqueId val="{00000008-C33D-4EA1-BC16-4C0696485CCD}"/>
            </c:ext>
          </c:extLst>
        </c:ser>
        <c:ser>
          <c:idx val="9"/>
          <c:order val="9"/>
          <c:tx>
            <c:strRef>
              <c:f>Sheet1!$K$1</c:f>
              <c:strCache>
                <c:ptCount val="1"/>
                <c:pt idx="0">
                  <c:v>Meran 2000</c:v>
                </c:pt>
              </c:strCache>
            </c:strRef>
          </c:tx>
          <c:spPr>
            <a:ln w="28575" cap="rnd">
              <a:solidFill>
                <a:schemeClr val="accent4">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Sheet1!$K$2:$K$7</c:f>
              <c:numCache>
                <c:formatCode>General</c:formatCode>
                <c:ptCount val="6"/>
                <c:pt idx="0">
                  <c:v>9.3084000000000007</c:v>
                </c:pt>
                <c:pt idx="1">
                  <c:v>5.3571</c:v>
                </c:pt>
                <c:pt idx="2">
                  <c:v>0.88219999999999998</c:v>
                </c:pt>
                <c:pt idx="3">
                  <c:v>0</c:v>
                </c:pt>
                <c:pt idx="4">
                  <c:v>0</c:v>
                </c:pt>
                <c:pt idx="5">
                  <c:v>0</c:v>
                </c:pt>
              </c:numCache>
            </c:numRef>
          </c:val>
          <c:extLst>
            <c:ext xmlns:c16="http://schemas.microsoft.com/office/drawing/2014/chart" uri="{C3380CC4-5D6E-409C-BE32-E72D297353CC}">
              <c16:uniqueId val="{00000009-C33D-4EA1-BC16-4C0696485CCD}"/>
            </c:ext>
          </c:extLst>
        </c:ser>
        <c:ser>
          <c:idx val="10"/>
          <c:order val="10"/>
          <c:tx>
            <c:strRef>
              <c:f>Sheet1!$L$1</c:f>
              <c:strCache>
                <c:ptCount val="1"/>
                <c:pt idx="0">
                  <c:v>Skigebiet Ratschings-Jaufen / Zona sciistica Racines-Giovo</c:v>
                </c:pt>
              </c:strCache>
            </c:strRef>
          </c:tx>
          <c:spPr>
            <a:ln w="28575" cap="rnd">
              <a:solidFill>
                <a:schemeClr val="accent5">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Sheet1!$L$2:$L$7</c:f>
              <c:numCache>
                <c:formatCode>General</c:formatCode>
                <c:ptCount val="6"/>
                <c:pt idx="0">
                  <c:v>3.9319999999999999</c:v>
                </c:pt>
                <c:pt idx="1">
                  <c:v>21.428599999999999</c:v>
                </c:pt>
                <c:pt idx="2">
                  <c:v>4.6704999999999997</c:v>
                </c:pt>
                <c:pt idx="3">
                  <c:v>0</c:v>
                </c:pt>
                <c:pt idx="4">
                  <c:v>0</c:v>
                </c:pt>
                <c:pt idx="5">
                  <c:v>0</c:v>
                </c:pt>
              </c:numCache>
            </c:numRef>
          </c:val>
          <c:extLst>
            <c:ext xmlns:c16="http://schemas.microsoft.com/office/drawing/2014/chart" uri="{C3380CC4-5D6E-409C-BE32-E72D297353CC}">
              <c16:uniqueId val="{0000000A-C33D-4EA1-BC16-4C0696485CCD}"/>
            </c:ext>
          </c:extLst>
        </c:ser>
        <c:ser>
          <c:idx val="11"/>
          <c:order val="11"/>
          <c:tx>
            <c:strRef>
              <c:f>Sheet1!$M$1</c:f>
              <c:strCache>
                <c:ptCount val="1"/>
                <c:pt idx="0">
                  <c:v>CampoFelice SKI</c:v>
                </c:pt>
              </c:strCache>
            </c:strRef>
          </c:tx>
          <c:spPr>
            <a:ln w="28575" cap="rnd">
              <a:solidFill>
                <a:schemeClr val="accent6">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Sheet1!$M$2:$M$7</c:f>
              <c:numCache>
                <c:formatCode>General</c:formatCode>
                <c:ptCount val="6"/>
                <c:pt idx="0">
                  <c:v>19.8658</c:v>
                </c:pt>
                <c:pt idx="1">
                  <c:v>39.285699999999999</c:v>
                </c:pt>
                <c:pt idx="2">
                  <c:v>7.0858999999999996</c:v>
                </c:pt>
                <c:pt idx="3">
                  <c:v>0</c:v>
                </c:pt>
                <c:pt idx="4">
                  <c:v>0</c:v>
                </c:pt>
                <c:pt idx="5">
                  <c:v>0</c:v>
                </c:pt>
              </c:numCache>
            </c:numRef>
          </c:val>
          <c:extLst>
            <c:ext xmlns:c16="http://schemas.microsoft.com/office/drawing/2014/chart" uri="{C3380CC4-5D6E-409C-BE32-E72D297353CC}">
              <c16:uniqueId val="{0000000B-C33D-4EA1-BC16-4C0696485CCD}"/>
            </c:ext>
          </c:extLst>
        </c:ser>
        <c:ser>
          <c:idx val="12"/>
          <c:order val="12"/>
          <c:tx>
            <c:strRef>
              <c:f>Sheet1!$N$1</c:f>
              <c:strCache>
                <c:ptCount val="1"/>
                <c:pt idx="0">
                  <c:v>Campigliodolomiti</c:v>
                </c:pt>
              </c:strCache>
            </c:strRef>
          </c:tx>
          <c:spPr>
            <a:ln w="28575" cap="rnd">
              <a:solidFill>
                <a:schemeClr val="accent1">
                  <a:lumMod val="80000"/>
                  <a:lumOff val="2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Sheet1!$N$2:$N$7</c:f>
              <c:numCache>
                <c:formatCode>General</c:formatCode>
                <c:ptCount val="6"/>
                <c:pt idx="0">
                  <c:v>32.127400000000002</c:v>
                </c:pt>
                <c:pt idx="1">
                  <c:v>53.571399999999997</c:v>
                </c:pt>
                <c:pt idx="2">
                  <c:v>31.6601</c:v>
                </c:pt>
                <c:pt idx="3">
                  <c:v>0</c:v>
                </c:pt>
                <c:pt idx="4">
                  <c:v>0</c:v>
                </c:pt>
                <c:pt idx="5">
                  <c:v>0</c:v>
                </c:pt>
              </c:numCache>
            </c:numRef>
          </c:val>
          <c:extLst>
            <c:ext xmlns:c16="http://schemas.microsoft.com/office/drawing/2014/chart" uri="{C3380CC4-5D6E-409C-BE32-E72D297353CC}">
              <c16:uniqueId val="{0000000C-C33D-4EA1-BC16-4C0696485CCD}"/>
            </c:ext>
          </c:extLst>
        </c:ser>
        <c:ser>
          <c:idx val="13"/>
          <c:order val="13"/>
          <c:tx>
            <c:strRef>
              <c:f>Sheet1!$O$1</c:f>
              <c:strCache>
                <c:ptCount val="1"/>
                <c:pt idx="0">
                  <c:v>Pontedilegno-Tonale</c:v>
                </c:pt>
              </c:strCache>
            </c:strRef>
          </c:tx>
          <c:spPr>
            <a:ln w="28575" cap="rnd">
              <a:solidFill>
                <a:schemeClr val="accent2">
                  <a:lumMod val="80000"/>
                  <a:lumOff val="2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Sheet1!$O$2:$O$7</c:f>
              <c:numCache>
                <c:formatCode>General</c:formatCode>
                <c:ptCount val="6"/>
                <c:pt idx="0">
                  <c:v>41.996400000000001</c:v>
                </c:pt>
                <c:pt idx="1">
                  <c:v>42.857100000000003</c:v>
                </c:pt>
                <c:pt idx="2">
                  <c:v>100</c:v>
                </c:pt>
                <c:pt idx="3">
                  <c:v>0</c:v>
                </c:pt>
                <c:pt idx="4">
                  <c:v>0</c:v>
                </c:pt>
                <c:pt idx="5">
                  <c:v>0</c:v>
                </c:pt>
              </c:numCache>
            </c:numRef>
          </c:val>
          <c:extLst>
            <c:ext xmlns:c16="http://schemas.microsoft.com/office/drawing/2014/chart" uri="{C3380CC4-5D6E-409C-BE32-E72D297353CC}">
              <c16:uniqueId val="{0000000D-C33D-4EA1-BC16-4C0696485CCD}"/>
            </c:ext>
          </c:extLst>
        </c:ser>
        <c:dLbls>
          <c:showLegendKey val="0"/>
          <c:showVal val="0"/>
          <c:showCatName val="0"/>
          <c:showSerName val="0"/>
          <c:showPercent val="0"/>
          <c:showBubbleSize val="0"/>
        </c:dLbls>
        <c:axId val="543811192"/>
        <c:axId val="543815128"/>
      </c:radarChart>
      <c:catAx>
        <c:axId val="543811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815128"/>
        <c:crosses val="autoZero"/>
        <c:auto val="1"/>
        <c:lblAlgn val="ctr"/>
        <c:lblOffset val="100"/>
        <c:noMultiLvlLbl val="0"/>
      </c:catAx>
      <c:valAx>
        <c:axId val="543815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811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97592-7D0A-422E-86F0-79D8E8DDFF8A}"/>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E827FE15-81D7-4C55-B72D-06D849E59260}"/>
              </a:ext>
            </a:extLst>
          </p:cNvPr>
          <p:cNvSpPr>
            <a:spLocks noGrp="1"/>
          </p:cNvSpPr>
          <p:nvPr>
            <p:ph type="subTitle" idx="1"/>
          </p:nvPr>
        </p:nvSpPr>
        <p:spPr/>
        <p:txBody>
          <a:bodyPr/>
          <a:lstStyle/>
          <a:p>
            <a:r>
              <a:rPr lang="en-US"/>
              <a:t>WSF</a:t>
            </a:r>
          </a:p>
        </p:txBody>
      </p:sp>
    </p:spTree>
    <p:extLst>
      <p:ext uri="{BB962C8B-B14F-4D97-AF65-F5344CB8AC3E}">
        <p14:creationId xmlns:p14="http://schemas.microsoft.com/office/powerpoint/2010/main" val="962378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278E9-7217-408B-A3B4-114AA61356C6}"/>
              </a:ext>
            </a:extLst>
          </p:cNvPr>
          <p:cNvSpPr>
            <a:spLocks noGrp="1"/>
          </p:cNvSpPr>
          <p:nvPr>
            <p:ph type="title"/>
          </p:nvPr>
        </p:nvSpPr>
        <p:spPr/>
        <p:txBody>
          <a:bodyPr/>
          <a:lstStyle/>
          <a:p>
            <a:r>
              <a:rPr lang="en-US"/>
              <a:t>Facebook Key Metrics Table | facebook - 1 of 7</a:t>
            </a:r>
          </a:p>
        </p:txBody>
      </p:sp>
      <p:graphicFrame>
        <p:nvGraphicFramePr>
          <p:cNvPr id="5" name="Table Placeholder 4">
            <a:extLst>
              <a:ext uri="{FF2B5EF4-FFF2-40B4-BE49-F238E27FC236}">
                <a16:creationId xmlns:a16="http://schemas.microsoft.com/office/drawing/2014/main" id="{7E1201C2-24E9-4881-9057-E19CC8A9DEB2}"/>
              </a:ext>
            </a:extLst>
          </p:cNvPr>
          <p:cNvGraphicFramePr>
            <a:graphicFrameLocks noGrp="1"/>
          </p:cNvGraphicFramePr>
          <p:nvPr>
            <p:ph type="tbl" sz="quarter" idx="13"/>
            <p:extLst>
              <p:ext uri="{D42A27DB-BD31-4B8C-83A1-F6EECF244321}">
                <p14:modId xmlns:p14="http://schemas.microsoft.com/office/powerpoint/2010/main" val="4237328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665504958"/>
                    </a:ext>
                  </a:extLst>
                </a:gridCol>
                <a:gridCol w="304495">
                  <a:extLst>
                    <a:ext uri="{9D8B030D-6E8A-4147-A177-3AD203B41FA5}">
                      <a16:colId xmlns:a16="http://schemas.microsoft.com/office/drawing/2014/main" val="338232552"/>
                    </a:ext>
                  </a:extLst>
                </a:gridCol>
                <a:gridCol w="304495">
                  <a:extLst>
                    <a:ext uri="{9D8B030D-6E8A-4147-A177-3AD203B41FA5}">
                      <a16:colId xmlns:a16="http://schemas.microsoft.com/office/drawing/2014/main" val="1870139996"/>
                    </a:ext>
                  </a:extLst>
                </a:gridCol>
                <a:gridCol w="304495">
                  <a:extLst>
                    <a:ext uri="{9D8B030D-6E8A-4147-A177-3AD203B41FA5}">
                      <a16:colId xmlns:a16="http://schemas.microsoft.com/office/drawing/2014/main" val="3547366233"/>
                    </a:ext>
                  </a:extLst>
                </a:gridCol>
                <a:gridCol w="304495">
                  <a:extLst>
                    <a:ext uri="{9D8B030D-6E8A-4147-A177-3AD203B41FA5}">
                      <a16:colId xmlns:a16="http://schemas.microsoft.com/office/drawing/2014/main" val="1378849419"/>
                    </a:ext>
                  </a:extLst>
                </a:gridCol>
                <a:gridCol w="304495">
                  <a:extLst>
                    <a:ext uri="{9D8B030D-6E8A-4147-A177-3AD203B41FA5}">
                      <a16:colId xmlns:a16="http://schemas.microsoft.com/office/drawing/2014/main" val="2593183101"/>
                    </a:ext>
                  </a:extLst>
                </a:gridCol>
                <a:gridCol w="304495">
                  <a:extLst>
                    <a:ext uri="{9D8B030D-6E8A-4147-A177-3AD203B41FA5}">
                      <a16:colId xmlns:a16="http://schemas.microsoft.com/office/drawing/2014/main" val="1182043300"/>
                    </a:ext>
                  </a:extLst>
                </a:gridCol>
                <a:gridCol w="304495">
                  <a:extLst>
                    <a:ext uri="{9D8B030D-6E8A-4147-A177-3AD203B41FA5}">
                      <a16:colId xmlns:a16="http://schemas.microsoft.com/office/drawing/2014/main" val="2120522552"/>
                    </a:ext>
                  </a:extLst>
                </a:gridCol>
                <a:gridCol w="304495">
                  <a:extLst>
                    <a:ext uri="{9D8B030D-6E8A-4147-A177-3AD203B41FA5}">
                      <a16:colId xmlns:a16="http://schemas.microsoft.com/office/drawing/2014/main" val="2326590277"/>
                    </a:ext>
                  </a:extLst>
                </a:gridCol>
                <a:gridCol w="304495">
                  <a:extLst>
                    <a:ext uri="{9D8B030D-6E8A-4147-A177-3AD203B41FA5}">
                      <a16:colId xmlns:a16="http://schemas.microsoft.com/office/drawing/2014/main" val="4252712893"/>
                    </a:ext>
                  </a:extLst>
                </a:gridCol>
                <a:gridCol w="304495">
                  <a:extLst>
                    <a:ext uri="{9D8B030D-6E8A-4147-A177-3AD203B41FA5}">
                      <a16:colId xmlns:a16="http://schemas.microsoft.com/office/drawing/2014/main" val="936223293"/>
                    </a:ext>
                  </a:extLst>
                </a:gridCol>
                <a:gridCol w="304495">
                  <a:extLst>
                    <a:ext uri="{9D8B030D-6E8A-4147-A177-3AD203B41FA5}">
                      <a16:colId xmlns:a16="http://schemas.microsoft.com/office/drawing/2014/main" val="1192030822"/>
                    </a:ext>
                  </a:extLst>
                </a:gridCol>
                <a:gridCol w="304495">
                  <a:extLst>
                    <a:ext uri="{9D8B030D-6E8A-4147-A177-3AD203B41FA5}">
                      <a16:colId xmlns:a16="http://schemas.microsoft.com/office/drawing/2014/main" val="2960016623"/>
                    </a:ext>
                  </a:extLst>
                </a:gridCol>
                <a:gridCol w="304495">
                  <a:extLst>
                    <a:ext uri="{9D8B030D-6E8A-4147-A177-3AD203B41FA5}">
                      <a16:colId xmlns:a16="http://schemas.microsoft.com/office/drawing/2014/main" val="1125697774"/>
                    </a:ext>
                  </a:extLst>
                </a:gridCol>
                <a:gridCol w="304495">
                  <a:extLst>
                    <a:ext uri="{9D8B030D-6E8A-4147-A177-3AD203B41FA5}">
                      <a16:colId xmlns:a16="http://schemas.microsoft.com/office/drawing/2014/main" val="2960420104"/>
                    </a:ext>
                  </a:extLst>
                </a:gridCol>
                <a:gridCol w="304495">
                  <a:extLst>
                    <a:ext uri="{9D8B030D-6E8A-4147-A177-3AD203B41FA5}">
                      <a16:colId xmlns:a16="http://schemas.microsoft.com/office/drawing/2014/main" val="2409020666"/>
                    </a:ext>
                  </a:extLst>
                </a:gridCol>
                <a:gridCol w="304495">
                  <a:extLst>
                    <a:ext uri="{9D8B030D-6E8A-4147-A177-3AD203B41FA5}">
                      <a16:colId xmlns:a16="http://schemas.microsoft.com/office/drawing/2014/main" val="3653496337"/>
                    </a:ext>
                  </a:extLst>
                </a:gridCol>
                <a:gridCol w="304495">
                  <a:extLst>
                    <a:ext uri="{9D8B030D-6E8A-4147-A177-3AD203B41FA5}">
                      <a16:colId xmlns:a16="http://schemas.microsoft.com/office/drawing/2014/main" val="1461549509"/>
                    </a:ext>
                  </a:extLst>
                </a:gridCol>
                <a:gridCol w="304495">
                  <a:extLst>
                    <a:ext uri="{9D8B030D-6E8A-4147-A177-3AD203B41FA5}">
                      <a16:colId xmlns:a16="http://schemas.microsoft.com/office/drawing/2014/main" val="1649565043"/>
                    </a:ext>
                  </a:extLst>
                </a:gridCol>
                <a:gridCol w="304495">
                  <a:extLst>
                    <a:ext uri="{9D8B030D-6E8A-4147-A177-3AD203B41FA5}">
                      <a16:colId xmlns:a16="http://schemas.microsoft.com/office/drawing/2014/main" val="21113480"/>
                    </a:ext>
                  </a:extLst>
                </a:gridCol>
                <a:gridCol w="304495">
                  <a:extLst>
                    <a:ext uri="{9D8B030D-6E8A-4147-A177-3AD203B41FA5}">
                      <a16:colId xmlns:a16="http://schemas.microsoft.com/office/drawing/2014/main" val="3776592941"/>
                    </a:ext>
                  </a:extLst>
                </a:gridCol>
                <a:gridCol w="304495">
                  <a:extLst>
                    <a:ext uri="{9D8B030D-6E8A-4147-A177-3AD203B41FA5}">
                      <a16:colId xmlns:a16="http://schemas.microsoft.com/office/drawing/2014/main" val="1408365669"/>
                    </a:ext>
                  </a:extLst>
                </a:gridCol>
                <a:gridCol w="304495">
                  <a:extLst>
                    <a:ext uri="{9D8B030D-6E8A-4147-A177-3AD203B41FA5}">
                      <a16:colId xmlns:a16="http://schemas.microsoft.com/office/drawing/2014/main" val="2075656909"/>
                    </a:ext>
                  </a:extLst>
                </a:gridCol>
                <a:gridCol w="304495">
                  <a:extLst>
                    <a:ext uri="{9D8B030D-6E8A-4147-A177-3AD203B41FA5}">
                      <a16:colId xmlns:a16="http://schemas.microsoft.com/office/drawing/2014/main" val="877812096"/>
                    </a:ext>
                  </a:extLst>
                </a:gridCol>
                <a:gridCol w="304495">
                  <a:extLst>
                    <a:ext uri="{9D8B030D-6E8A-4147-A177-3AD203B41FA5}">
                      <a16:colId xmlns:a16="http://schemas.microsoft.com/office/drawing/2014/main" val="3152901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021329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105293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Pitztaler Gletscher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783624084"/>
                  </a:ext>
                </a:extLst>
              </a:tr>
            </a:tbl>
          </a:graphicData>
        </a:graphic>
      </p:graphicFrame>
      <p:sp>
        <p:nvSpPr>
          <p:cNvPr id="4" name="Text Placeholder 3">
            <a:extLst>
              <a:ext uri="{FF2B5EF4-FFF2-40B4-BE49-F238E27FC236}">
                <a16:creationId xmlns:a16="http://schemas.microsoft.com/office/drawing/2014/main" id="{4AC36044-EB69-4A0B-89BE-20A47A2ADB4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626688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7CAC1-4DBB-4E1E-B865-5842EE47052C}"/>
              </a:ext>
            </a:extLst>
          </p:cNvPr>
          <p:cNvSpPr>
            <a:spLocks noGrp="1"/>
          </p:cNvSpPr>
          <p:nvPr>
            <p:ph type="title"/>
          </p:nvPr>
        </p:nvSpPr>
        <p:spPr/>
        <p:txBody>
          <a:bodyPr/>
          <a:lstStyle/>
          <a:p>
            <a:r>
              <a:rPr lang="en-US"/>
              <a:t>Facebook Key Metrics Table | facebook - 2 of 7</a:t>
            </a:r>
          </a:p>
        </p:txBody>
      </p:sp>
      <p:graphicFrame>
        <p:nvGraphicFramePr>
          <p:cNvPr id="5" name="Table Placeholder 4">
            <a:extLst>
              <a:ext uri="{FF2B5EF4-FFF2-40B4-BE49-F238E27FC236}">
                <a16:creationId xmlns:a16="http://schemas.microsoft.com/office/drawing/2014/main" id="{312972CC-59B4-4D61-943C-B2797A413C01}"/>
              </a:ext>
            </a:extLst>
          </p:cNvPr>
          <p:cNvGraphicFramePr>
            <a:graphicFrameLocks noGrp="1"/>
          </p:cNvGraphicFramePr>
          <p:nvPr>
            <p:ph type="tbl" sz="quarter" idx="13"/>
            <p:extLst>
              <p:ext uri="{D42A27DB-BD31-4B8C-83A1-F6EECF244321}">
                <p14:modId xmlns:p14="http://schemas.microsoft.com/office/powerpoint/2010/main" val="2798480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752370401"/>
                    </a:ext>
                  </a:extLst>
                </a:gridCol>
                <a:gridCol w="304495">
                  <a:extLst>
                    <a:ext uri="{9D8B030D-6E8A-4147-A177-3AD203B41FA5}">
                      <a16:colId xmlns:a16="http://schemas.microsoft.com/office/drawing/2014/main" val="2996157644"/>
                    </a:ext>
                  </a:extLst>
                </a:gridCol>
                <a:gridCol w="304495">
                  <a:extLst>
                    <a:ext uri="{9D8B030D-6E8A-4147-A177-3AD203B41FA5}">
                      <a16:colId xmlns:a16="http://schemas.microsoft.com/office/drawing/2014/main" val="1766774320"/>
                    </a:ext>
                  </a:extLst>
                </a:gridCol>
                <a:gridCol w="304495">
                  <a:extLst>
                    <a:ext uri="{9D8B030D-6E8A-4147-A177-3AD203B41FA5}">
                      <a16:colId xmlns:a16="http://schemas.microsoft.com/office/drawing/2014/main" val="2403422047"/>
                    </a:ext>
                  </a:extLst>
                </a:gridCol>
                <a:gridCol w="304495">
                  <a:extLst>
                    <a:ext uri="{9D8B030D-6E8A-4147-A177-3AD203B41FA5}">
                      <a16:colId xmlns:a16="http://schemas.microsoft.com/office/drawing/2014/main" val="1271331703"/>
                    </a:ext>
                  </a:extLst>
                </a:gridCol>
                <a:gridCol w="304495">
                  <a:extLst>
                    <a:ext uri="{9D8B030D-6E8A-4147-A177-3AD203B41FA5}">
                      <a16:colId xmlns:a16="http://schemas.microsoft.com/office/drawing/2014/main" val="3726720267"/>
                    </a:ext>
                  </a:extLst>
                </a:gridCol>
                <a:gridCol w="304495">
                  <a:extLst>
                    <a:ext uri="{9D8B030D-6E8A-4147-A177-3AD203B41FA5}">
                      <a16:colId xmlns:a16="http://schemas.microsoft.com/office/drawing/2014/main" val="3588029996"/>
                    </a:ext>
                  </a:extLst>
                </a:gridCol>
                <a:gridCol w="304495">
                  <a:extLst>
                    <a:ext uri="{9D8B030D-6E8A-4147-A177-3AD203B41FA5}">
                      <a16:colId xmlns:a16="http://schemas.microsoft.com/office/drawing/2014/main" val="762156088"/>
                    </a:ext>
                  </a:extLst>
                </a:gridCol>
                <a:gridCol w="304495">
                  <a:extLst>
                    <a:ext uri="{9D8B030D-6E8A-4147-A177-3AD203B41FA5}">
                      <a16:colId xmlns:a16="http://schemas.microsoft.com/office/drawing/2014/main" val="333042412"/>
                    </a:ext>
                  </a:extLst>
                </a:gridCol>
                <a:gridCol w="304495">
                  <a:extLst>
                    <a:ext uri="{9D8B030D-6E8A-4147-A177-3AD203B41FA5}">
                      <a16:colId xmlns:a16="http://schemas.microsoft.com/office/drawing/2014/main" val="3183644119"/>
                    </a:ext>
                  </a:extLst>
                </a:gridCol>
                <a:gridCol w="304495">
                  <a:extLst>
                    <a:ext uri="{9D8B030D-6E8A-4147-A177-3AD203B41FA5}">
                      <a16:colId xmlns:a16="http://schemas.microsoft.com/office/drawing/2014/main" val="1769126891"/>
                    </a:ext>
                  </a:extLst>
                </a:gridCol>
                <a:gridCol w="304495">
                  <a:extLst>
                    <a:ext uri="{9D8B030D-6E8A-4147-A177-3AD203B41FA5}">
                      <a16:colId xmlns:a16="http://schemas.microsoft.com/office/drawing/2014/main" val="3077542271"/>
                    </a:ext>
                  </a:extLst>
                </a:gridCol>
                <a:gridCol w="304495">
                  <a:extLst>
                    <a:ext uri="{9D8B030D-6E8A-4147-A177-3AD203B41FA5}">
                      <a16:colId xmlns:a16="http://schemas.microsoft.com/office/drawing/2014/main" val="1731405320"/>
                    </a:ext>
                  </a:extLst>
                </a:gridCol>
                <a:gridCol w="304495">
                  <a:extLst>
                    <a:ext uri="{9D8B030D-6E8A-4147-A177-3AD203B41FA5}">
                      <a16:colId xmlns:a16="http://schemas.microsoft.com/office/drawing/2014/main" val="374235249"/>
                    </a:ext>
                  </a:extLst>
                </a:gridCol>
                <a:gridCol w="304495">
                  <a:extLst>
                    <a:ext uri="{9D8B030D-6E8A-4147-A177-3AD203B41FA5}">
                      <a16:colId xmlns:a16="http://schemas.microsoft.com/office/drawing/2014/main" val="1290989651"/>
                    </a:ext>
                  </a:extLst>
                </a:gridCol>
                <a:gridCol w="304495">
                  <a:extLst>
                    <a:ext uri="{9D8B030D-6E8A-4147-A177-3AD203B41FA5}">
                      <a16:colId xmlns:a16="http://schemas.microsoft.com/office/drawing/2014/main" val="4020072792"/>
                    </a:ext>
                  </a:extLst>
                </a:gridCol>
                <a:gridCol w="304495">
                  <a:extLst>
                    <a:ext uri="{9D8B030D-6E8A-4147-A177-3AD203B41FA5}">
                      <a16:colId xmlns:a16="http://schemas.microsoft.com/office/drawing/2014/main" val="1138813171"/>
                    </a:ext>
                  </a:extLst>
                </a:gridCol>
                <a:gridCol w="304495">
                  <a:extLst>
                    <a:ext uri="{9D8B030D-6E8A-4147-A177-3AD203B41FA5}">
                      <a16:colId xmlns:a16="http://schemas.microsoft.com/office/drawing/2014/main" val="414911652"/>
                    </a:ext>
                  </a:extLst>
                </a:gridCol>
                <a:gridCol w="304495">
                  <a:extLst>
                    <a:ext uri="{9D8B030D-6E8A-4147-A177-3AD203B41FA5}">
                      <a16:colId xmlns:a16="http://schemas.microsoft.com/office/drawing/2014/main" val="3327233283"/>
                    </a:ext>
                  </a:extLst>
                </a:gridCol>
                <a:gridCol w="304495">
                  <a:extLst>
                    <a:ext uri="{9D8B030D-6E8A-4147-A177-3AD203B41FA5}">
                      <a16:colId xmlns:a16="http://schemas.microsoft.com/office/drawing/2014/main" val="2741980002"/>
                    </a:ext>
                  </a:extLst>
                </a:gridCol>
                <a:gridCol w="304495">
                  <a:extLst>
                    <a:ext uri="{9D8B030D-6E8A-4147-A177-3AD203B41FA5}">
                      <a16:colId xmlns:a16="http://schemas.microsoft.com/office/drawing/2014/main" val="1709313799"/>
                    </a:ext>
                  </a:extLst>
                </a:gridCol>
                <a:gridCol w="304495">
                  <a:extLst>
                    <a:ext uri="{9D8B030D-6E8A-4147-A177-3AD203B41FA5}">
                      <a16:colId xmlns:a16="http://schemas.microsoft.com/office/drawing/2014/main" val="2409478357"/>
                    </a:ext>
                  </a:extLst>
                </a:gridCol>
                <a:gridCol w="304495">
                  <a:extLst>
                    <a:ext uri="{9D8B030D-6E8A-4147-A177-3AD203B41FA5}">
                      <a16:colId xmlns:a16="http://schemas.microsoft.com/office/drawing/2014/main" val="1319913788"/>
                    </a:ext>
                  </a:extLst>
                </a:gridCol>
                <a:gridCol w="304495">
                  <a:extLst>
                    <a:ext uri="{9D8B030D-6E8A-4147-A177-3AD203B41FA5}">
                      <a16:colId xmlns:a16="http://schemas.microsoft.com/office/drawing/2014/main" val="1646746625"/>
                    </a:ext>
                  </a:extLst>
                </a:gridCol>
                <a:gridCol w="304495">
                  <a:extLst>
                    <a:ext uri="{9D8B030D-6E8A-4147-A177-3AD203B41FA5}">
                      <a16:colId xmlns:a16="http://schemas.microsoft.com/office/drawing/2014/main" val="3730063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973486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Stubaier Gletscher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2038925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Saas-Fee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592609712"/>
                  </a:ext>
                </a:extLst>
              </a:tr>
            </a:tbl>
          </a:graphicData>
        </a:graphic>
      </p:graphicFrame>
      <p:sp>
        <p:nvSpPr>
          <p:cNvPr id="4" name="Text Placeholder 3">
            <a:extLst>
              <a:ext uri="{FF2B5EF4-FFF2-40B4-BE49-F238E27FC236}">
                <a16:creationId xmlns:a16="http://schemas.microsoft.com/office/drawing/2014/main" id="{97707470-9B8B-43AB-BBB6-70CD9DFDC38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922256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769DF-3525-4932-AC83-6708D9DF5FDB}"/>
              </a:ext>
            </a:extLst>
          </p:cNvPr>
          <p:cNvSpPr>
            <a:spLocks noGrp="1"/>
          </p:cNvSpPr>
          <p:nvPr>
            <p:ph type="title"/>
          </p:nvPr>
        </p:nvSpPr>
        <p:spPr/>
        <p:txBody>
          <a:bodyPr/>
          <a:lstStyle/>
          <a:p>
            <a:r>
              <a:rPr lang="en-US"/>
              <a:t>Facebook Key Metrics Table | facebook - 3 of 7</a:t>
            </a:r>
          </a:p>
        </p:txBody>
      </p:sp>
      <p:graphicFrame>
        <p:nvGraphicFramePr>
          <p:cNvPr id="5" name="Table Placeholder 4">
            <a:extLst>
              <a:ext uri="{FF2B5EF4-FFF2-40B4-BE49-F238E27FC236}">
                <a16:creationId xmlns:a16="http://schemas.microsoft.com/office/drawing/2014/main" id="{F7EAF96E-A110-46BB-9C44-41E0FAB4C16D}"/>
              </a:ext>
            </a:extLst>
          </p:cNvPr>
          <p:cNvGraphicFramePr>
            <a:graphicFrameLocks noGrp="1"/>
          </p:cNvGraphicFramePr>
          <p:nvPr>
            <p:ph type="tbl" sz="quarter" idx="13"/>
            <p:extLst>
              <p:ext uri="{D42A27DB-BD31-4B8C-83A1-F6EECF244321}">
                <p14:modId xmlns:p14="http://schemas.microsoft.com/office/powerpoint/2010/main" val="4248436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724114683"/>
                    </a:ext>
                  </a:extLst>
                </a:gridCol>
                <a:gridCol w="304495">
                  <a:extLst>
                    <a:ext uri="{9D8B030D-6E8A-4147-A177-3AD203B41FA5}">
                      <a16:colId xmlns:a16="http://schemas.microsoft.com/office/drawing/2014/main" val="622368260"/>
                    </a:ext>
                  </a:extLst>
                </a:gridCol>
                <a:gridCol w="304495">
                  <a:extLst>
                    <a:ext uri="{9D8B030D-6E8A-4147-A177-3AD203B41FA5}">
                      <a16:colId xmlns:a16="http://schemas.microsoft.com/office/drawing/2014/main" val="4093953259"/>
                    </a:ext>
                  </a:extLst>
                </a:gridCol>
                <a:gridCol w="304495">
                  <a:extLst>
                    <a:ext uri="{9D8B030D-6E8A-4147-A177-3AD203B41FA5}">
                      <a16:colId xmlns:a16="http://schemas.microsoft.com/office/drawing/2014/main" val="2108776682"/>
                    </a:ext>
                  </a:extLst>
                </a:gridCol>
                <a:gridCol w="304495">
                  <a:extLst>
                    <a:ext uri="{9D8B030D-6E8A-4147-A177-3AD203B41FA5}">
                      <a16:colId xmlns:a16="http://schemas.microsoft.com/office/drawing/2014/main" val="1894547985"/>
                    </a:ext>
                  </a:extLst>
                </a:gridCol>
                <a:gridCol w="304495">
                  <a:extLst>
                    <a:ext uri="{9D8B030D-6E8A-4147-A177-3AD203B41FA5}">
                      <a16:colId xmlns:a16="http://schemas.microsoft.com/office/drawing/2014/main" val="1502231040"/>
                    </a:ext>
                  </a:extLst>
                </a:gridCol>
                <a:gridCol w="304495">
                  <a:extLst>
                    <a:ext uri="{9D8B030D-6E8A-4147-A177-3AD203B41FA5}">
                      <a16:colId xmlns:a16="http://schemas.microsoft.com/office/drawing/2014/main" val="1654727982"/>
                    </a:ext>
                  </a:extLst>
                </a:gridCol>
                <a:gridCol w="304495">
                  <a:extLst>
                    <a:ext uri="{9D8B030D-6E8A-4147-A177-3AD203B41FA5}">
                      <a16:colId xmlns:a16="http://schemas.microsoft.com/office/drawing/2014/main" val="2133843172"/>
                    </a:ext>
                  </a:extLst>
                </a:gridCol>
                <a:gridCol w="304495">
                  <a:extLst>
                    <a:ext uri="{9D8B030D-6E8A-4147-A177-3AD203B41FA5}">
                      <a16:colId xmlns:a16="http://schemas.microsoft.com/office/drawing/2014/main" val="3400829861"/>
                    </a:ext>
                  </a:extLst>
                </a:gridCol>
                <a:gridCol w="304495">
                  <a:extLst>
                    <a:ext uri="{9D8B030D-6E8A-4147-A177-3AD203B41FA5}">
                      <a16:colId xmlns:a16="http://schemas.microsoft.com/office/drawing/2014/main" val="2137712017"/>
                    </a:ext>
                  </a:extLst>
                </a:gridCol>
                <a:gridCol w="304495">
                  <a:extLst>
                    <a:ext uri="{9D8B030D-6E8A-4147-A177-3AD203B41FA5}">
                      <a16:colId xmlns:a16="http://schemas.microsoft.com/office/drawing/2014/main" val="2481222798"/>
                    </a:ext>
                  </a:extLst>
                </a:gridCol>
                <a:gridCol w="304495">
                  <a:extLst>
                    <a:ext uri="{9D8B030D-6E8A-4147-A177-3AD203B41FA5}">
                      <a16:colId xmlns:a16="http://schemas.microsoft.com/office/drawing/2014/main" val="4062981102"/>
                    </a:ext>
                  </a:extLst>
                </a:gridCol>
                <a:gridCol w="304495">
                  <a:extLst>
                    <a:ext uri="{9D8B030D-6E8A-4147-A177-3AD203B41FA5}">
                      <a16:colId xmlns:a16="http://schemas.microsoft.com/office/drawing/2014/main" val="3325482477"/>
                    </a:ext>
                  </a:extLst>
                </a:gridCol>
                <a:gridCol w="304495">
                  <a:extLst>
                    <a:ext uri="{9D8B030D-6E8A-4147-A177-3AD203B41FA5}">
                      <a16:colId xmlns:a16="http://schemas.microsoft.com/office/drawing/2014/main" val="3399159850"/>
                    </a:ext>
                  </a:extLst>
                </a:gridCol>
                <a:gridCol w="304495">
                  <a:extLst>
                    <a:ext uri="{9D8B030D-6E8A-4147-A177-3AD203B41FA5}">
                      <a16:colId xmlns:a16="http://schemas.microsoft.com/office/drawing/2014/main" val="3184574209"/>
                    </a:ext>
                  </a:extLst>
                </a:gridCol>
                <a:gridCol w="304495">
                  <a:extLst>
                    <a:ext uri="{9D8B030D-6E8A-4147-A177-3AD203B41FA5}">
                      <a16:colId xmlns:a16="http://schemas.microsoft.com/office/drawing/2014/main" val="814956767"/>
                    </a:ext>
                  </a:extLst>
                </a:gridCol>
                <a:gridCol w="304495">
                  <a:extLst>
                    <a:ext uri="{9D8B030D-6E8A-4147-A177-3AD203B41FA5}">
                      <a16:colId xmlns:a16="http://schemas.microsoft.com/office/drawing/2014/main" val="1582238254"/>
                    </a:ext>
                  </a:extLst>
                </a:gridCol>
                <a:gridCol w="304495">
                  <a:extLst>
                    <a:ext uri="{9D8B030D-6E8A-4147-A177-3AD203B41FA5}">
                      <a16:colId xmlns:a16="http://schemas.microsoft.com/office/drawing/2014/main" val="3112095101"/>
                    </a:ext>
                  </a:extLst>
                </a:gridCol>
                <a:gridCol w="304495">
                  <a:extLst>
                    <a:ext uri="{9D8B030D-6E8A-4147-A177-3AD203B41FA5}">
                      <a16:colId xmlns:a16="http://schemas.microsoft.com/office/drawing/2014/main" val="2266238551"/>
                    </a:ext>
                  </a:extLst>
                </a:gridCol>
                <a:gridCol w="304495">
                  <a:extLst>
                    <a:ext uri="{9D8B030D-6E8A-4147-A177-3AD203B41FA5}">
                      <a16:colId xmlns:a16="http://schemas.microsoft.com/office/drawing/2014/main" val="703796080"/>
                    </a:ext>
                  </a:extLst>
                </a:gridCol>
                <a:gridCol w="304495">
                  <a:extLst>
                    <a:ext uri="{9D8B030D-6E8A-4147-A177-3AD203B41FA5}">
                      <a16:colId xmlns:a16="http://schemas.microsoft.com/office/drawing/2014/main" val="3698383423"/>
                    </a:ext>
                  </a:extLst>
                </a:gridCol>
                <a:gridCol w="304495">
                  <a:extLst>
                    <a:ext uri="{9D8B030D-6E8A-4147-A177-3AD203B41FA5}">
                      <a16:colId xmlns:a16="http://schemas.microsoft.com/office/drawing/2014/main" val="305173630"/>
                    </a:ext>
                  </a:extLst>
                </a:gridCol>
                <a:gridCol w="304495">
                  <a:extLst>
                    <a:ext uri="{9D8B030D-6E8A-4147-A177-3AD203B41FA5}">
                      <a16:colId xmlns:a16="http://schemas.microsoft.com/office/drawing/2014/main" val="4000517888"/>
                    </a:ext>
                  </a:extLst>
                </a:gridCol>
                <a:gridCol w="304495">
                  <a:extLst>
                    <a:ext uri="{9D8B030D-6E8A-4147-A177-3AD203B41FA5}">
                      <a16:colId xmlns:a16="http://schemas.microsoft.com/office/drawing/2014/main" val="4167406832"/>
                    </a:ext>
                  </a:extLst>
                </a:gridCol>
                <a:gridCol w="304495">
                  <a:extLst>
                    <a:ext uri="{9D8B030D-6E8A-4147-A177-3AD203B41FA5}">
                      <a16:colId xmlns:a16="http://schemas.microsoft.com/office/drawing/2014/main" val="341630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828664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Meran 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754353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Hintertuxer Gletscher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463719560"/>
                  </a:ext>
                </a:extLst>
              </a:tr>
            </a:tbl>
          </a:graphicData>
        </a:graphic>
      </p:graphicFrame>
      <p:sp>
        <p:nvSpPr>
          <p:cNvPr id="4" name="Text Placeholder 3">
            <a:extLst>
              <a:ext uri="{FF2B5EF4-FFF2-40B4-BE49-F238E27FC236}">
                <a16:creationId xmlns:a16="http://schemas.microsoft.com/office/drawing/2014/main" id="{0B9C7B10-1B2C-4F7F-93CC-F1DA20D00C5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34317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A77C4-4E35-4D98-8C83-407A24295733}"/>
              </a:ext>
            </a:extLst>
          </p:cNvPr>
          <p:cNvSpPr>
            <a:spLocks noGrp="1"/>
          </p:cNvSpPr>
          <p:nvPr>
            <p:ph type="title"/>
          </p:nvPr>
        </p:nvSpPr>
        <p:spPr/>
        <p:txBody>
          <a:bodyPr/>
          <a:lstStyle/>
          <a:p>
            <a:r>
              <a:rPr lang="en-US"/>
              <a:t>Facebook Key Metrics Table | facebook - 4 of 7</a:t>
            </a:r>
          </a:p>
        </p:txBody>
      </p:sp>
      <p:graphicFrame>
        <p:nvGraphicFramePr>
          <p:cNvPr id="5" name="Table Placeholder 4">
            <a:extLst>
              <a:ext uri="{FF2B5EF4-FFF2-40B4-BE49-F238E27FC236}">
                <a16:creationId xmlns:a16="http://schemas.microsoft.com/office/drawing/2014/main" id="{E338A45F-691A-404C-A72E-B6066C3C7914}"/>
              </a:ext>
            </a:extLst>
          </p:cNvPr>
          <p:cNvGraphicFramePr>
            <a:graphicFrameLocks noGrp="1"/>
          </p:cNvGraphicFramePr>
          <p:nvPr>
            <p:ph type="tbl" sz="quarter" idx="13"/>
            <p:extLst>
              <p:ext uri="{D42A27DB-BD31-4B8C-83A1-F6EECF244321}">
                <p14:modId xmlns:p14="http://schemas.microsoft.com/office/powerpoint/2010/main" val="471280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653541402"/>
                    </a:ext>
                  </a:extLst>
                </a:gridCol>
                <a:gridCol w="304495">
                  <a:extLst>
                    <a:ext uri="{9D8B030D-6E8A-4147-A177-3AD203B41FA5}">
                      <a16:colId xmlns:a16="http://schemas.microsoft.com/office/drawing/2014/main" val="3329886256"/>
                    </a:ext>
                  </a:extLst>
                </a:gridCol>
                <a:gridCol w="304495">
                  <a:extLst>
                    <a:ext uri="{9D8B030D-6E8A-4147-A177-3AD203B41FA5}">
                      <a16:colId xmlns:a16="http://schemas.microsoft.com/office/drawing/2014/main" val="2113015138"/>
                    </a:ext>
                  </a:extLst>
                </a:gridCol>
                <a:gridCol w="304495">
                  <a:extLst>
                    <a:ext uri="{9D8B030D-6E8A-4147-A177-3AD203B41FA5}">
                      <a16:colId xmlns:a16="http://schemas.microsoft.com/office/drawing/2014/main" val="2274752000"/>
                    </a:ext>
                  </a:extLst>
                </a:gridCol>
                <a:gridCol w="304495">
                  <a:extLst>
                    <a:ext uri="{9D8B030D-6E8A-4147-A177-3AD203B41FA5}">
                      <a16:colId xmlns:a16="http://schemas.microsoft.com/office/drawing/2014/main" val="4231606203"/>
                    </a:ext>
                  </a:extLst>
                </a:gridCol>
                <a:gridCol w="304495">
                  <a:extLst>
                    <a:ext uri="{9D8B030D-6E8A-4147-A177-3AD203B41FA5}">
                      <a16:colId xmlns:a16="http://schemas.microsoft.com/office/drawing/2014/main" val="2276743592"/>
                    </a:ext>
                  </a:extLst>
                </a:gridCol>
                <a:gridCol w="304495">
                  <a:extLst>
                    <a:ext uri="{9D8B030D-6E8A-4147-A177-3AD203B41FA5}">
                      <a16:colId xmlns:a16="http://schemas.microsoft.com/office/drawing/2014/main" val="3006772754"/>
                    </a:ext>
                  </a:extLst>
                </a:gridCol>
                <a:gridCol w="304495">
                  <a:extLst>
                    <a:ext uri="{9D8B030D-6E8A-4147-A177-3AD203B41FA5}">
                      <a16:colId xmlns:a16="http://schemas.microsoft.com/office/drawing/2014/main" val="3785867133"/>
                    </a:ext>
                  </a:extLst>
                </a:gridCol>
                <a:gridCol w="304495">
                  <a:extLst>
                    <a:ext uri="{9D8B030D-6E8A-4147-A177-3AD203B41FA5}">
                      <a16:colId xmlns:a16="http://schemas.microsoft.com/office/drawing/2014/main" val="3312764869"/>
                    </a:ext>
                  </a:extLst>
                </a:gridCol>
                <a:gridCol w="304495">
                  <a:extLst>
                    <a:ext uri="{9D8B030D-6E8A-4147-A177-3AD203B41FA5}">
                      <a16:colId xmlns:a16="http://schemas.microsoft.com/office/drawing/2014/main" val="3755017888"/>
                    </a:ext>
                  </a:extLst>
                </a:gridCol>
                <a:gridCol w="304495">
                  <a:extLst>
                    <a:ext uri="{9D8B030D-6E8A-4147-A177-3AD203B41FA5}">
                      <a16:colId xmlns:a16="http://schemas.microsoft.com/office/drawing/2014/main" val="397169468"/>
                    </a:ext>
                  </a:extLst>
                </a:gridCol>
                <a:gridCol w="304495">
                  <a:extLst>
                    <a:ext uri="{9D8B030D-6E8A-4147-A177-3AD203B41FA5}">
                      <a16:colId xmlns:a16="http://schemas.microsoft.com/office/drawing/2014/main" val="1238093350"/>
                    </a:ext>
                  </a:extLst>
                </a:gridCol>
                <a:gridCol w="304495">
                  <a:extLst>
                    <a:ext uri="{9D8B030D-6E8A-4147-A177-3AD203B41FA5}">
                      <a16:colId xmlns:a16="http://schemas.microsoft.com/office/drawing/2014/main" val="429859632"/>
                    </a:ext>
                  </a:extLst>
                </a:gridCol>
                <a:gridCol w="304495">
                  <a:extLst>
                    <a:ext uri="{9D8B030D-6E8A-4147-A177-3AD203B41FA5}">
                      <a16:colId xmlns:a16="http://schemas.microsoft.com/office/drawing/2014/main" val="3828408011"/>
                    </a:ext>
                  </a:extLst>
                </a:gridCol>
                <a:gridCol w="304495">
                  <a:extLst>
                    <a:ext uri="{9D8B030D-6E8A-4147-A177-3AD203B41FA5}">
                      <a16:colId xmlns:a16="http://schemas.microsoft.com/office/drawing/2014/main" val="2578894393"/>
                    </a:ext>
                  </a:extLst>
                </a:gridCol>
                <a:gridCol w="304495">
                  <a:extLst>
                    <a:ext uri="{9D8B030D-6E8A-4147-A177-3AD203B41FA5}">
                      <a16:colId xmlns:a16="http://schemas.microsoft.com/office/drawing/2014/main" val="1987406203"/>
                    </a:ext>
                  </a:extLst>
                </a:gridCol>
                <a:gridCol w="304495">
                  <a:extLst>
                    <a:ext uri="{9D8B030D-6E8A-4147-A177-3AD203B41FA5}">
                      <a16:colId xmlns:a16="http://schemas.microsoft.com/office/drawing/2014/main" val="290470962"/>
                    </a:ext>
                  </a:extLst>
                </a:gridCol>
                <a:gridCol w="304495">
                  <a:extLst>
                    <a:ext uri="{9D8B030D-6E8A-4147-A177-3AD203B41FA5}">
                      <a16:colId xmlns:a16="http://schemas.microsoft.com/office/drawing/2014/main" val="1915581527"/>
                    </a:ext>
                  </a:extLst>
                </a:gridCol>
                <a:gridCol w="304495">
                  <a:extLst>
                    <a:ext uri="{9D8B030D-6E8A-4147-A177-3AD203B41FA5}">
                      <a16:colId xmlns:a16="http://schemas.microsoft.com/office/drawing/2014/main" val="3685681614"/>
                    </a:ext>
                  </a:extLst>
                </a:gridCol>
                <a:gridCol w="304495">
                  <a:extLst>
                    <a:ext uri="{9D8B030D-6E8A-4147-A177-3AD203B41FA5}">
                      <a16:colId xmlns:a16="http://schemas.microsoft.com/office/drawing/2014/main" val="329383969"/>
                    </a:ext>
                  </a:extLst>
                </a:gridCol>
                <a:gridCol w="304495">
                  <a:extLst>
                    <a:ext uri="{9D8B030D-6E8A-4147-A177-3AD203B41FA5}">
                      <a16:colId xmlns:a16="http://schemas.microsoft.com/office/drawing/2014/main" val="457521053"/>
                    </a:ext>
                  </a:extLst>
                </a:gridCol>
                <a:gridCol w="304495">
                  <a:extLst>
                    <a:ext uri="{9D8B030D-6E8A-4147-A177-3AD203B41FA5}">
                      <a16:colId xmlns:a16="http://schemas.microsoft.com/office/drawing/2014/main" val="1546081339"/>
                    </a:ext>
                  </a:extLst>
                </a:gridCol>
                <a:gridCol w="304495">
                  <a:extLst>
                    <a:ext uri="{9D8B030D-6E8A-4147-A177-3AD203B41FA5}">
                      <a16:colId xmlns:a16="http://schemas.microsoft.com/office/drawing/2014/main" val="3909921821"/>
                    </a:ext>
                  </a:extLst>
                </a:gridCol>
                <a:gridCol w="304495">
                  <a:extLst>
                    <a:ext uri="{9D8B030D-6E8A-4147-A177-3AD203B41FA5}">
                      <a16:colId xmlns:a16="http://schemas.microsoft.com/office/drawing/2014/main" val="3325242108"/>
                    </a:ext>
                  </a:extLst>
                </a:gridCol>
                <a:gridCol w="304495">
                  <a:extLst>
                    <a:ext uri="{9D8B030D-6E8A-4147-A177-3AD203B41FA5}">
                      <a16:colId xmlns:a16="http://schemas.microsoft.com/office/drawing/2014/main" val="1895461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293736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CampoFelice SKI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626286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Seilbahnen Sulden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041617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Campigliodolomiti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3249819"/>
                  </a:ext>
                </a:extLst>
              </a:tr>
            </a:tbl>
          </a:graphicData>
        </a:graphic>
      </p:graphicFrame>
      <p:sp>
        <p:nvSpPr>
          <p:cNvPr id="4" name="Text Placeholder 3">
            <a:extLst>
              <a:ext uri="{FF2B5EF4-FFF2-40B4-BE49-F238E27FC236}">
                <a16:creationId xmlns:a16="http://schemas.microsoft.com/office/drawing/2014/main" id="{85C8D9B0-8A6A-4E11-93CB-8AB60E044B4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876418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0E599-C568-4D60-80E1-0EE4AB75EEC8}"/>
              </a:ext>
            </a:extLst>
          </p:cNvPr>
          <p:cNvSpPr>
            <a:spLocks noGrp="1"/>
          </p:cNvSpPr>
          <p:nvPr>
            <p:ph type="title"/>
          </p:nvPr>
        </p:nvSpPr>
        <p:spPr/>
        <p:txBody>
          <a:bodyPr/>
          <a:lstStyle/>
          <a:p>
            <a:r>
              <a:rPr lang="en-US"/>
              <a:t>Facebook Key Metrics Table | facebook - 5 of 7</a:t>
            </a:r>
          </a:p>
        </p:txBody>
      </p:sp>
      <p:graphicFrame>
        <p:nvGraphicFramePr>
          <p:cNvPr id="5" name="Table Placeholder 4">
            <a:extLst>
              <a:ext uri="{FF2B5EF4-FFF2-40B4-BE49-F238E27FC236}">
                <a16:creationId xmlns:a16="http://schemas.microsoft.com/office/drawing/2014/main" id="{4E342D13-A16E-4E52-B2C2-C3B1C365EC6A}"/>
              </a:ext>
            </a:extLst>
          </p:cNvPr>
          <p:cNvGraphicFramePr>
            <a:graphicFrameLocks noGrp="1"/>
          </p:cNvGraphicFramePr>
          <p:nvPr>
            <p:ph type="tbl" sz="quarter" idx="13"/>
            <p:extLst>
              <p:ext uri="{D42A27DB-BD31-4B8C-83A1-F6EECF244321}">
                <p14:modId xmlns:p14="http://schemas.microsoft.com/office/powerpoint/2010/main" val="1603060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878187605"/>
                    </a:ext>
                  </a:extLst>
                </a:gridCol>
                <a:gridCol w="304495">
                  <a:extLst>
                    <a:ext uri="{9D8B030D-6E8A-4147-A177-3AD203B41FA5}">
                      <a16:colId xmlns:a16="http://schemas.microsoft.com/office/drawing/2014/main" val="4171787718"/>
                    </a:ext>
                  </a:extLst>
                </a:gridCol>
                <a:gridCol w="304495">
                  <a:extLst>
                    <a:ext uri="{9D8B030D-6E8A-4147-A177-3AD203B41FA5}">
                      <a16:colId xmlns:a16="http://schemas.microsoft.com/office/drawing/2014/main" val="2813721298"/>
                    </a:ext>
                  </a:extLst>
                </a:gridCol>
                <a:gridCol w="304495">
                  <a:extLst>
                    <a:ext uri="{9D8B030D-6E8A-4147-A177-3AD203B41FA5}">
                      <a16:colId xmlns:a16="http://schemas.microsoft.com/office/drawing/2014/main" val="3267610131"/>
                    </a:ext>
                  </a:extLst>
                </a:gridCol>
                <a:gridCol w="304495">
                  <a:extLst>
                    <a:ext uri="{9D8B030D-6E8A-4147-A177-3AD203B41FA5}">
                      <a16:colId xmlns:a16="http://schemas.microsoft.com/office/drawing/2014/main" val="2709116370"/>
                    </a:ext>
                  </a:extLst>
                </a:gridCol>
                <a:gridCol w="304495">
                  <a:extLst>
                    <a:ext uri="{9D8B030D-6E8A-4147-A177-3AD203B41FA5}">
                      <a16:colId xmlns:a16="http://schemas.microsoft.com/office/drawing/2014/main" val="1593688754"/>
                    </a:ext>
                  </a:extLst>
                </a:gridCol>
                <a:gridCol w="304495">
                  <a:extLst>
                    <a:ext uri="{9D8B030D-6E8A-4147-A177-3AD203B41FA5}">
                      <a16:colId xmlns:a16="http://schemas.microsoft.com/office/drawing/2014/main" val="3857863766"/>
                    </a:ext>
                  </a:extLst>
                </a:gridCol>
                <a:gridCol w="304495">
                  <a:extLst>
                    <a:ext uri="{9D8B030D-6E8A-4147-A177-3AD203B41FA5}">
                      <a16:colId xmlns:a16="http://schemas.microsoft.com/office/drawing/2014/main" val="2045619549"/>
                    </a:ext>
                  </a:extLst>
                </a:gridCol>
                <a:gridCol w="304495">
                  <a:extLst>
                    <a:ext uri="{9D8B030D-6E8A-4147-A177-3AD203B41FA5}">
                      <a16:colId xmlns:a16="http://schemas.microsoft.com/office/drawing/2014/main" val="1991307857"/>
                    </a:ext>
                  </a:extLst>
                </a:gridCol>
                <a:gridCol w="304495">
                  <a:extLst>
                    <a:ext uri="{9D8B030D-6E8A-4147-A177-3AD203B41FA5}">
                      <a16:colId xmlns:a16="http://schemas.microsoft.com/office/drawing/2014/main" val="1204949526"/>
                    </a:ext>
                  </a:extLst>
                </a:gridCol>
                <a:gridCol w="304495">
                  <a:extLst>
                    <a:ext uri="{9D8B030D-6E8A-4147-A177-3AD203B41FA5}">
                      <a16:colId xmlns:a16="http://schemas.microsoft.com/office/drawing/2014/main" val="1668994667"/>
                    </a:ext>
                  </a:extLst>
                </a:gridCol>
                <a:gridCol w="304495">
                  <a:extLst>
                    <a:ext uri="{9D8B030D-6E8A-4147-A177-3AD203B41FA5}">
                      <a16:colId xmlns:a16="http://schemas.microsoft.com/office/drawing/2014/main" val="206523237"/>
                    </a:ext>
                  </a:extLst>
                </a:gridCol>
                <a:gridCol w="304495">
                  <a:extLst>
                    <a:ext uri="{9D8B030D-6E8A-4147-A177-3AD203B41FA5}">
                      <a16:colId xmlns:a16="http://schemas.microsoft.com/office/drawing/2014/main" val="38198981"/>
                    </a:ext>
                  </a:extLst>
                </a:gridCol>
                <a:gridCol w="304495">
                  <a:extLst>
                    <a:ext uri="{9D8B030D-6E8A-4147-A177-3AD203B41FA5}">
                      <a16:colId xmlns:a16="http://schemas.microsoft.com/office/drawing/2014/main" val="740849981"/>
                    </a:ext>
                  </a:extLst>
                </a:gridCol>
                <a:gridCol w="304495">
                  <a:extLst>
                    <a:ext uri="{9D8B030D-6E8A-4147-A177-3AD203B41FA5}">
                      <a16:colId xmlns:a16="http://schemas.microsoft.com/office/drawing/2014/main" val="4203417273"/>
                    </a:ext>
                  </a:extLst>
                </a:gridCol>
                <a:gridCol w="304495">
                  <a:extLst>
                    <a:ext uri="{9D8B030D-6E8A-4147-A177-3AD203B41FA5}">
                      <a16:colId xmlns:a16="http://schemas.microsoft.com/office/drawing/2014/main" val="1635761573"/>
                    </a:ext>
                  </a:extLst>
                </a:gridCol>
                <a:gridCol w="304495">
                  <a:extLst>
                    <a:ext uri="{9D8B030D-6E8A-4147-A177-3AD203B41FA5}">
                      <a16:colId xmlns:a16="http://schemas.microsoft.com/office/drawing/2014/main" val="4186671088"/>
                    </a:ext>
                  </a:extLst>
                </a:gridCol>
                <a:gridCol w="304495">
                  <a:extLst>
                    <a:ext uri="{9D8B030D-6E8A-4147-A177-3AD203B41FA5}">
                      <a16:colId xmlns:a16="http://schemas.microsoft.com/office/drawing/2014/main" val="2998688971"/>
                    </a:ext>
                  </a:extLst>
                </a:gridCol>
                <a:gridCol w="304495">
                  <a:extLst>
                    <a:ext uri="{9D8B030D-6E8A-4147-A177-3AD203B41FA5}">
                      <a16:colId xmlns:a16="http://schemas.microsoft.com/office/drawing/2014/main" val="1341379304"/>
                    </a:ext>
                  </a:extLst>
                </a:gridCol>
                <a:gridCol w="304495">
                  <a:extLst>
                    <a:ext uri="{9D8B030D-6E8A-4147-A177-3AD203B41FA5}">
                      <a16:colId xmlns:a16="http://schemas.microsoft.com/office/drawing/2014/main" val="2106856110"/>
                    </a:ext>
                  </a:extLst>
                </a:gridCol>
                <a:gridCol w="304495">
                  <a:extLst>
                    <a:ext uri="{9D8B030D-6E8A-4147-A177-3AD203B41FA5}">
                      <a16:colId xmlns:a16="http://schemas.microsoft.com/office/drawing/2014/main" val="464973696"/>
                    </a:ext>
                  </a:extLst>
                </a:gridCol>
                <a:gridCol w="304495">
                  <a:extLst>
                    <a:ext uri="{9D8B030D-6E8A-4147-A177-3AD203B41FA5}">
                      <a16:colId xmlns:a16="http://schemas.microsoft.com/office/drawing/2014/main" val="216950267"/>
                    </a:ext>
                  </a:extLst>
                </a:gridCol>
                <a:gridCol w="304495">
                  <a:extLst>
                    <a:ext uri="{9D8B030D-6E8A-4147-A177-3AD203B41FA5}">
                      <a16:colId xmlns:a16="http://schemas.microsoft.com/office/drawing/2014/main" val="3446398974"/>
                    </a:ext>
                  </a:extLst>
                </a:gridCol>
                <a:gridCol w="304495">
                  <a:extLst>
                    <a:ext uri="{9D8B030D-6E8A-4147-A177-3AD203B41FA5}">
                      <a16:colId xmlns:a16="http://schemas.microsoft.com/office/drawing/2014/main" val="2232522730"/>
                    </a:ext>
                  </a:extLst>
                </a:gridCol>
                <a:gridCol w="304495">
                  <a:extLst>
                    <a:ext uri="{9D8B030D-6E8A-4147-A177-3AD203B41FA5}">
                      <a16:colId xmlns:a16="http://schemas.microsoft.com/office/drawing/2014/main" val="4011720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977632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Pontedilegno-Tonale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510829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Skigebiet Ratschings-Jaufen / Zona sciistica Racines-Giovo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331878158"/>
                  </a:ext>
                </a:extLst>
              </a:tr>
            </a:tbl>
          </a:graphicData>
        </a:graphic>
      </p:graphicFrame>
      <p:sp>
        <p:nvSpPr>
          <p:cNvPr id="4" name="Text Placeholder 3">
            <a:extLst>
              <a:ext uri="{FF2B5EF4-FFF2-40B4-BE49-F238E27FC236}">
                <a16:creationId xmlns:a16="http://schemas.microsoft.com/office/drawing/2014/main" id="{BC7016F4-33B1-4612-ABE4-4735D3C7AEB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94643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B0153-010E-40E9-BBBC-541AF0E4A8CB}"/>
              </a:ext>
            </a:extLst>
          </p:cNvPr>
          <p:cNvSpPr>
            <a:spLocks noGrp="1"/>
          </p:cNvSpPr>
          <p:nvPr>
            <p:ph type="title"/>
          </p:nvPr>
        </p:nvSpPr>
        <p:spPr/>
        <p:txBody>
          <a:bodyPr/>
          <a:lstStyle/>
          <a:p>
            <a:r>
              <a:rPr lang="en-US"/>
              <a:t>Facebook Key Metrics Table | facebook - 6 of 7</a:t>
            </a:r>
          </a:p>
        </p:txBody>
      </p:sp>
      <p:graphicFrame>
        <p:nvGraphicFramePr>
          <p:cNvPr id="5" name="Table Placeholder 4">
            <a:extLst>
              <a:ext uri="{FF2B5EF4-FFF2-40B4-BE49-F238E27FC236}">
                <a16:creationId xmlns:a16="http://schemas.microsoft.com/office/drawing/2014/main" id="{094FAE99-2DF4-4055-9137-C01462840A65}"/>
              </a:ext>
            </a:extLst>
          </p:cNvPr>
          <p:cNvGraphicFramePr>
            <a:graphicFrameLocks noGrp="1"/>
          </p:cNvGraphicFramePr>
          <p:nvPr>
            <p:ph type="tbl" sz="quarter" idx="13"/>
            <p:extLst>
              <p:ext uri="{D42A27DB-BD31-4B8C-83A1-F6EECF244321}">
                <p14:modId xmlns:p14="http://schemas.microsoft.com/office/powerpoint/2010/main" val="2655645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060294605"/>
                    </a:ext>
                  </a:extLst>
                </a:gridCol>
                <a:gridCol w="304495">
                  <a:extLst>
                    <a:ext uri="{9D8B030D-6E8A-4147-A177-3AD203B41FA5}">
                      <a16:colId xmlns:a16="http://schemas.microsoft.com/office/drawing/2014/main" val="1006139068"/>
                    </a:ext>
                  </a:extLst>
                </a:gridCol>
                <a:gridCol w="304495">
                  <a:extLst>
                    <a:ext uri="{9D8B030D-6E8A-4147-A177-3AD203B41FA5}">
                      <a16:colId xmlns:a16="http://schemas.microsoft.com/office/drawing/2014/main" val="3393503153"/>
                    </a:ext>
                  </a:extLst>
                </a:gridCol>
                <a:gridCol w="304495">
                  <a:extLst>
                    <a:ext uri="{9D8B030D-6E8A-4147-A177-3AD203B41FA5}">
                      <a16:colId xmlns:a16="http://schemas.microsoft.com/office/drawing/2014/main" val="1258138212"/>
                    </a:ext>
                  </a:extLst>
                </a:gridCol>
                <a:gridCol w="304495">
                  <a:extLst>
                    <a:ext uri="{9D8B030D-6E8A-4147-A177-3AD203B41FA5}">
                      <a16:colId xmlns:a16="http://schemas.microsoft.com/office/drawing/2014/main" val="960447614"/>
                    </a:ext>
                  </a:extLst>
                </a:gridCol>
                <a:gridCol w="304495">
                  <a:extLst>
                    <a:ext uri="{9D8B030D-6E8A-4147-A177-3AD203B41FA5}">
                      <a16:colId xmlns:a16="http://schemas.microsoft.com/office/drawing/2014/main" val="3305095560"/>
                    </a:ext>
                  </a:extLst>
                </a:gridCol>
                <a:gridCol w="304495">
                  <a:extLst>
                    <a:ext uri="{9D8B030D-6E8A-4147-A177-3AD203B41FA5}">
                      <a16:colId xmlns:a16="http://schemas.microsoft.com/office/drawing/2014/main" val="1706753556"/>
                    </a:ext>
                  </a:extLst>
                </a:gridCol>
                <a:gridCol w="304495">
                  <a:extLst>
                    <a:ext uri="{9D8B030D-6E8A-4147-A177-3AD203B41FA5}">
                      <a16:colId xmlns:a16="http://schemas.microsoft.com/office/drawing/2014/main" val="1446759600"/>
                    </a:ext>
                  </a:extLst>
                </a:gridCol>
                <a:gridCol w="304495">
                  <a:extLst>
                    <a:ext uri="{9D8B030D-6E8A-4147-A177-3AD203B41FA5}">
                      <a16:colId xmlns:a16="http://schemas.microsoft.com/office/drawing/2014/main" val="466229490"/>
                    </a:ext>
                  </a:extLst>
                </a:gridCol>
                <a:gridCol w="304495">
                  <a:extLst>
                    <a:ext uri="{9D8B030D-6E8A-4147-A177-3AD203B41FA5}">
                      <a16:colId xmlns:a16="http://schemas.microsoft.com/office/drawing/2014/main" val="880015749"/>
                    </a:ext>
                  </a:extLst>
                </a:gridCol>
                <a:gridCol w="304495">
                  <a:extLst>
                    <a:ext uri="{9D8B030D-6E8A-4147-A177-3AD203B41FA5}">
                      <a16:colId xmlns:a16="http://schemas.microsoft.com/office/drawing/2014/main" val="1068344283"/>
                    </a:ext>
                  </a:extLst>
                </a:gridCol>
                <a:gridCol w="304495">
                  <a:extLst>
                    <a:ext uri="{9D8B030D-6E8A-4147-A177-3AD203B41FA5}">
                      <a16:colId xmlns:a16="http://schemas.microsoft.com/office/drawing/2014/main" val="270002524"/>
                    </a:ext>
                  </a:extLst>
                </a:gridCol>
                <a:gridCol w="304495">
                  <a:extLst>
                    <a:ext uri="{9D8B030D-6E8A-4147-A177-3AD203B41FA5}">
                      <a16:colId xmlns:a16="http://schemas.microsoft.com/office/drawing/2014/main" val="2301362417"/>
                    </a:ext>
                  </a:extLst>
                </a:gridCol>
                <a:gridCol w="304495">
                  <a:extLst>
                    <a:ext uri="{9D8B030D-6E8A-4147-A177-3AD203B41FA5}">
                      <a16:colId xmlns:a16="http://schemas.microsoft.com/office/drawing/2014/main" val="3573477262"/>
                    </a:ext>
                  </a:extLst>
                </a:gridCol>
                <a:gridCol w="304495">
                  <a:extLst>
                    <a:ext uri="{9D8B030D-6E8A-4147-A177-3AD203B41FA5}">
                      <a16:colId xmlns:a16="http://schemas.microsoft.com/office/drawing/2014/main" val="623935077"/>
                    </a:ext>
                  </a:extLst>
                </a:gridCol>
                <a:gridCol w="304495">
                  <a:extLst>
                    <a:ext uri="{9D8B030D-6E8A-4147-A177-3AD203B41FA5}">
                      <a16:colId xmlns:a16="http://schemas.microsoft.com/office/drawing/2014/main" val="905097268"/>
                    </a:ext>
                  </a:extLst>
                </a:gridCol>
                <a:gridCol w="304495">
                  <a:extLst>
                    <a:ext uri="{9D8B030D-6E8A-4147-A177-3AD203B41FA5}">
                      <a16:colId xmlns:a16="http://schemas.microsoft.com/office/drawing/2014/main" val="804100449"/>
                    </a:ext>
                  </a:extLst>
                </a:gridCol>
                <a:gridCol w="304495">
                  <a:extLst>
                    <a:ext uri="{9D8B030D-6E8A-4147-A177-3AD203B41FA5}">
                      <a16:colId xmlns:a16="http://schemas.microsoft.com/office/drawing/2014/main" val="54783561"/>
                    </a:ext>
                  </a:extLst>
                </a:gridCol>
                <a:gridCol w="304495">
                  <a:extLst>
                    <a:ext uri="{9D8B030D-6E8A-4147-A177-3AD203B41FA5}">
                      <a16:colId xmlns:a16="http://schemas.microsoft.com/office/drawing/2014/main" val="103032942"/>
                    </a:ext>
                  </a:extLst>
                </a:gridCol>
                <a:gridCol w="304495">
                  <a:extLst>
                    <a:ext uri="{9D8B030D-6E8A-4147-A177-3AD203B41FA5}">
                      <a16:colId xmlns:a16="http://schemas.microsoft.com/office/drawing/2014/main" val="1770047674"/>
                    </a:ext>
                  </a:extLst>
                </a:gridCol>
                <a:gridCol w="304495">
                  <a:extLst>
                    <a:ext uri="{9D8B030D-6E8A-4147-A177-3AD203B41FA5}">
                      <a16:colId xmlns:a16="http://schemas.microsoft.com/office/drawing/2014/main" val="2321817483"/>
                    </a:ext>
                  </a:extLst>
                </a:gridCol>
                <a:gridCol w="304495">
                  <a:extLst>
                    <a:ext uri="{9D8B030D-6E8A-4147-A177-3AD203B41FA5}">
                      <a16:colId xmlns:a16="http://schemas.microsoft.com/office/drawing/2014/main" val="1689060161"/>
                    </a:ext>
                  </a:extLst>
                </a:gridCol>
                <a:gridCol w="304495">
                  <a:extLst>
                    <a:ext uri="{9D8B030D-6E8A-4147-A177-3AD203B41FA5}">
                      <a16:colId xmlns:a16="http://schemas.microsoft.com/office/drawing/2014/main" val="1250241417"/>
                    </a:ext>
                  </a:extLst>
                </a:gridCol>
                <a:gridCol w="304495">
                  <a:extLst>
                    <a:ext uri="{9D8B030D-6E8A-4147-A177-3AD203B41FA5}">
                      <a16:colId xmlns:a16="http://schemas.microsoft.com/office/drawing/2014/main" val="580015683"/>
                    </a:ext>
                  </a:extLst>
                </a:gridCol>
                <a:gridCol w="304495">
                  <a:extLst>
                    <a:ext uri="{9D8B030D-6E8A-4147-A177-3AD203B41FA5}">
                      <a16:colId xmlns:a16="http://schemas.microsoft.com/office/drawing/2014/main" val="2869541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559105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Schnalstaler Gletscherbahnen - Funivie Ghiacciai Val Senales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715198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Pirovano Stelvio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987845785"/>
                  </a:ext>
                </a:extLst>
              </a:tr>
            </a:tbl>
          </a:graphicData>
        </a:graphic>
      </p:graphicFrame>
      <p:sp>
        <p:nvSpPr>
          <p:cNvPr id="4" name="Text Placeholder 3">
            <a:extLst>
              <a:ext uri="{FF2B5EF4-FFF2-40B4-BE49-F238E27FC236}">
                <a16:creationId xmlns:a16="http://schemas.microsoft.com/office/drawing/2014/main" id="{6A9108B6-DFDC-433F-AED0-5CE752690BA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78455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33D9A-34C1-46F5-A926-2BAAA9FE805C}"/>
              </a:ext>
            </a:extLst>
          </p:cNvPr>
          <p:cNvSpPr>
            <a:spLocks noGrp="1"/>
          </p:cNvSpPr>
          <p:nvPr>
            <p:ph type="title"/>
          </p:nvPr>
        </p:nvSpPr>
        <p:spPr/>
        <p:txBody>
          <a:bodyPr/>
          <a:lstStyle/>
          <a:p>
            <a:r>
              <a:rPr lang="en-US"/>
              <a:t>Facebook Key Metrics Table | facebook - 7 of 7</a:t>
            </a:r>
          </a:p>
        </p:txBody>
      </p:sp>
      <p:graphicFrame>
        <p:nvGraphicFramePr>
          <p:cNvPr id="5" name="Table Placeholder 4">
            <a:extLst>
              <a:ext uri="{FF2B5EF4-FFF2-40B4-BE49-F238E27FC236}">
                <a16:creationId xmlns:a16="http://schemas.microsoft.com/office/drawing/2014/main" id="{77F44483-B53D-4080-A287-772332173895}"/>
              </a:ext>
            </a:extLst>
          </p:cNvPr>
          <p:cNvGraphicFramePr>
            <a:graphicFrameLocks noGrp="1"/>
          </p:cNvGraphicFramePr>
          <p:nvPr>
            <p:ph type="tbl" sz="quarter" idx="13"/>
            <p:extLst>
              <p:ext uri="{D42A27DB-BD31-4B8C-83A1-F6EECF244321}">
                <p14:modId xmlns:p14="http://schemas.microsoft.com/office/powerpoint/2010/main" val="2872779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491752572"/>
                    </a:ext>
                  </a:extLst>
                </a:gridCol>
                <a:gridCol w="304495">
                  <a:extLst>
                    <a:ext uri="{9D8B030D-6E8A-4147-A177-3AD203B41FA5}">
                      <a16:colId xmlns:a16="http://schemas.microsoft.com/office/drawing/2014/main" val="713128289"/>
                    </a:ext>
                  </a:extLst>
                </a:gridCol>
                <a:gridCol w="304495">
                  <a:extLst>
                    <a:ext uri="{9D8B030D-6E8A-4147-A177-3AD203B41FA5}">
                      <a16:colId xmlns:a16="http://schemas.microsoft.com/office/drawing/2014/main" val="4291417519"/>
                    </a:ext>
                  </a:extLst>
                </a:gridCol>
                <a:gridCol w="304495">
                  <a:extLst>
                    <a:ext uri="{9D8B030D-6E8A-4147-A177-3AD203B41FA5}">
                      <a16:colId xmlns:a16="http://schemas.microsoft.com/office/drawing/2014/main" val="2859893128"/>
                    </a:ext>
                  </a:extLst>
                </a:gridCol>
                <a:gridCol w="304495">
                  <a:extLst>
                    <a:ext uri="{9D8B030D-6E8A-4147-A177-3AD203B41FA5}">
                      <a16:colId xmlns:a16="http://schemas.microsoft.com/office/drawing/2014/main" val="2548327266"/>
                    </a:ext>
                  </a:extLst>
                </a:gridCol>
                <a:gridCol w="304495">
                  <a:extLst>
                    <a:ext uri="{9D8B030D-6E8A-4147-A177-3AD203B41FA5}">
                      <a16:colId xmlns:a16="http://schemas.microsoft.com/office/drawing/2014/main" val="1432393701"/>
                    </a:ext>
                  </a:extLst>
                </a:gridCol>
                <a:gridCol w="304495">
                  <a:extLst>
                    <a:ext uri="{9D8B030D-6E8A-4147-A177-3AD203B41FA5}">
                      <a16:colId xmlns:a16="http://schemas.microsoft.com/office/drawing/2014/main" val="2565477229"/>
                    </a:ext>
                  </a:extLst>
                </a:gridCol>
                <a:gridCol w="304495">
                  <a:extLst>
                    <a:ext uri="{9D8B030D-6E8A-4147-A177-3AD203B41FA5}">
                      <a16:colId xmlns:a16="http://schemas.microsoft.com/office/drawing/2014/main" val="2277093736"/>
                    </a:ext>
                  </a:extLst>
                </a:gridCol>
                <a:gridCol w="304495">
                  <a:extLst>
                    <a:ext uri="{9D8B030D-6E8A-4147-A177-3AD203B41FA5}">
                      <a16:colId xmlns:a16="http://schemas.microsoft.com/office/drawing/2014/main" val="1541283481"/>
                    </a:ext>
                  </a:extLst>
                </a:gridCol>
                <a:gridCol w="304495">
                  <a:extLst>
                    <a:ext uri="{9D8B030D-6E8A-4147-A177-3AD203B41FA5}">
                      <a16:colId xmlns:a16="http://schemas.microsoft.com/office/drawing/2014/main" val="3618069487"/>
                    </a:ext>
                  </a:extLst>
                </a:gridCol>
                <a:gridCol w="304495">
                  <a:extLst>
                    <a:ext uri="{9D8B030D-6E8A-4147-A177-3AD203B41FA5}">
                      <a16:colId xmlns:a16="http://schemas.microsoft.com/office/drawing/2014/main" val="2211737522"/>
                    </a:ext>
                  </a:extLst>
                </a:gridCol>
                <a:gridCol w="304495">
                  <a:extLst>
                    <a:ext uri="{9D8B030D-6E8A-4147-A177-3AD203B41FA5}">
                      <a16:colId xmlns:a16="http://schemas.microsoft.com/office/drawing/2014/main" val="48503197"/>
                    </a:ext>
                  </a:extLst>
                </a:gridCol>
                <a:gridCol w="304495">
                  <a:extLst>
                    <a:ext uri="{9D8B030D-6E8A-4147-A177-3AD203B41FA5}">
                      <a16:colId xmlns:a16="http://schemas.microsoft.com/office/drawing/2014/main" val="1729438049"/>
                    </a:ext>
                  </a:extLst>
                </a:gridCol>
                <a:gridCol w="304495">
                  <a:extLst>
                    <a:ext uri="{9D8B030D-6E8A-4147-A177-3AD203B41FA5}">
                      <a16:colId xmlns:a16="http://schemas.microsoft.com/office/drawing/2014/main" val="1496762315"/>
                    </a:ext>
                  </a:extLst>
                </a:gridCol>
                <a:gridCol w="304495">
                  <a:extLst>
                    <a:ext uri="{9D8B030D-6E8A-4147-A177-3AD203B41FA5}">
                      <a16:colId xmlns:a16="http://schemas.microsoft.com/office/drawing/2014/main" val="1807648566"/>
                    </a:ext>
                  </a:extLst>
                </a:gridCol>
                <a:gridCol w="304495">
                  <a:extLst>
                    <a:ext uri="{9D8B030D-6E8A-4147-A177-3AD203B41FA5}">
                      <a16:colId xmlns:a16="http://schemas.microsoft.com/office/drawing/2014/main" val="3362260368"/>
                    </a:ext>
                  </a:extLst>
                </a:gridCol>
                <a:gridCol w="304495">
                  <a:extLst>
                    <a:ext uri="{9D8B030D-6E8A-4147-A177-3AD203B41FA5}">
                      <a16:colId xmlns:a16="http://schemas.microsoft.com/office/drawing/2014/main" val="2402665914"/>
                    </a:ext>
                  </a:extLst>
                </a:gridCol>
                <a:gridCol w="304495">
                  <a:extLst>
                    <a:ext uri="{9D8B030D-6E8A-4147-A177-3AD203B41FA5}">
                      <a16:colId xmlns:a16="http://schemas.microsoft.com/office/drawing/2014/main" val="3427378639"/>
                    </a:ext>
                  </a:extLst>
                </a:gridCol>
                <a:gridCol w="304495">
                  <a:extLst>
                    <a:ext uri="{9D8B030D-6E8A-4147-A177-3AD203B41FA5}">
                      <a16:colId xmlns:a16="http://schemas.microsoft.com/office/drawing/2014/main" val="4009911545"/>
                    </a:ext>
                  </a:extLst>
                </a:gridCol>
                <a:gridCol w="304495">
                  <a:extLst>
                    <a:ext uri="{9D8B030D-6E8A-4147-A177-3AD203B41FA5}">
                      <a16:colId xmlns:a16="http://schemas.microsoft.com/office/drawing/2014/main" val="3715055873"/>
                    </a:ext>
                  </a:extLst>
                </a:gridCol>
                <a:gridCol w="304495">
                  <a:extLst>
                    <a:ext uri="{9D8B030D-6E8A-4147-A177-3AD203B41FA5}">
                      <a16:colId xmlns:a16="http://schemas.microsoft.com/office/drawing/2014/main" val="2660049975"/>
                    </a:ext>
                  </a:extLst>
                </a:gridCol>
                <a:gridCol w="304495">
                  <a:extLst>
                    <a:ext uri="{9D8B030D-6E8A-4147-A177-3AD203B41FA5}">
                      <a16:colId xmlns:a16="http://schemas.microsoft.com/office/drawing/2014/main" val="2019719576"/>
                    </a:ext>
                  </a:extLst>
                </a:gridCol>
                <a:gridCol w="304495">
                  <a:extLst>
                    <a:ext uri="{9D8B030D-6E8A-4147-A177-3AD203B41FA5}">
                      <a16:colId xmlns:a16="http://schemas.microsoft.com/office/drawing/2014/main" val="1903127164"/>
                    </a:ext>
                  </a:extLst>
                </a:gridCol>
                <a:gridCol w="304495">
                  <a:extLst>
                    <a:ext uri="{9D8B030D-6E8A-4147-A177-3AD203B41FA5}">
                      <a16:colId xmlns:a16="http://schemas.microsoft.com/office/drawing/2014/main" val="3946541392"/>
                    </a:ext>
                  </a:extLst>
                </a:gridCol>
                <a:gridCol w="304495">
                  <a:extLst>
                    <a:ext uri="{9D8B030D-6E8A-4147-A177-3AD203B41FA5}">
                      <a16:colId xmlns:a16="http://schemas.microsoft.com/office/drawing/2014/main" val="1249502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175169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Bormio Ski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064624792"/>
                  </a:ext>
                </a:extLst>
              </a:tr>
            </a:tbl>
          </a:graphicData>
        </a:graphic>
      </p:graphicFrame>
      <p:sp>
        <p:nvSpPr>
          <p:cNvPr id="4" name="Text Placeholder 3">
            <a:extLst>
              <a:ext uri="{FF2B5EF4-FFF2-40B4-BE49-F238E27FC236}">
                <a16:creationId xmlns:a16="http://schemas.microsoft.com/office/drawing/2014/main" id="{0C44EAEF-6506-4E24-9BA6-A455E641FE3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704277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E5134-A4D0-432E-A651-324E1D3B3FF8}"/>
              </a:ext>
            </a:extLst>
          </p:cNvPr>
          <p:cNvSpPr>
            <a:spLocks noGrp="1"/>
          </p:cNvSpPr>
          <p:nvPr>
            <p:ph type="title"/>
          </p:nvPr>
        </p:nvSpPr>
        <p:spPr/>
        <p:txBody>
          <a:bodyPr/>
          <a:lstStyle/>
          <a:p>
            <a:r>
              <a:rPr lang="en-US"/>
              <a:t>Facebook Fans Total | facebook</a:t>
            </a:r>
          </a:p>
        </p:txBody>
      </p:sp>
      <p:graphicFrame>
        <p:nvGraphicFramePr>
          <p:cNvPr id="6" name="Chart Placeholder 5">
            <a:extLst>
              <a:ext uri="{FF2B5EF4-FFF2-40B4-BE49-F238E27FC236}">
                <a16:creationId xmlns:a16="http://schemas.microsoft.com/office/drawing/2014/main" id="{1B1E2DCD-6703-4272-B13B-B11C46392FE0}"/>
              </a:ext>
            </a:extLst>
          </p:cNvPr>
          <p:cNvGraphicFramePr>
            <a:graphicFrameLocks noGrp="1"/>
          </p:cNvGraphicFramePr>
          <p:nvPr>
            <p:ph type="chart" sz="quarter" idx="13"/>
            <p:extLst>
              <p:ext uri="{D42A27DB-BD31-4B8C-83A1-F6EECF244321}">
                <p14:modId xmlns:p14="http://schemas.microsoft.com/office/powerpoint/2010/main" val="26022192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A0D760-6CD5-4AD6-97CC-85EE3DD86B8B}"/>
              </a:ext>
            </a:extLst>
          </p:cNvPr>
          <p:cNvSpPr>
            <a:spLocks noGrp="1"/>
          </p:cNvSpPr>
          <p:nvPr>
            <p:ph type="body" sz="quarter" idx="14"/>
          </p:nvPr>
        </p:nvSpPr>
        <p:spPr/>
        <p:txBody>
          <a:bodyPr/>
          <a:lstStyle/>
          <a:p>
            <a:r>
              <a:rPr lang="en-US"/>
              <a:t>04/30/2018 - 04/30/2018</a:t>
            </a:r>
          </a:p>
        </p:txBody>
      </p:sp>
      <p:sp>
        <p:nvSpPr>
          <p:cNvPr id="5" name="Footer Placeholder 4">
            <a:extLst>
              <a:ext uri="{FF2B5EF4-FFF2-40B4-BE49-F238E27FC236}">
                <a16:creationId xmlns:a16="http://schemas.microsoft.com/office/drawing/2014/main" id="{833BA1E9-0C18-46F7-B0F1-61322CE7C3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2929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A81C6-D3CC-4C10-B962-03611401174E}"/>
              </a:ext>
            </a:extLst>
          </p:cNvPr>
          <p:cNvSpPr>
            <a:spLocks noGrp="1"/>
          </p:cNvSpPr>
          <p:nvPr>
            <p:ph type="title"/>
          </p:nvPr>
        </p:nvSpPr>
        <p:spPr/>
        <p:txBody>
          <a:bodyPr/>
          <a:lstStyle/>
          <a:p>
            <a:r>
              <a:rPr lang="en-US"/>
              <a:t>Facebook Fans Change Rate | facebook</a:t>
            </a:r>
          </a:p>
        </p:txBody>
      </p:sp>
      <p:graphicFrame>
        <p:nvGraphicFramePr>
          <p:cNvPr id="6" name="Chart Placeholder 5">
            <a:extLst>
              <a:ext uri="{FF2B5EF4-FFF2-40B4-BE49-F238E27FC236}">
                <a16:creationId xmlns:a16="http://schemas.microsoft.com/office/drawing/2014/main" id="{6D485EB9-EA16-45EF-A76C-8AA7815C6C94}"/>
              </a:ext>
            </a:extLst>
          </p:cNvPr>
          <p:cNvGraphicFramePr>
            <a:graphicFrameLocks noGrp="1"/>
          </p:cNvGraphicFramePr>
          <p:nvPr>
            <p:ph type="chart" sz="quarter" idx="13"/>
            <p:extLst>
              <p:ext uri="{D42A27DB-BD31-4B8C-83A1-F6EECF244321}">
                <p14:modId xmlns:p14="http://schemas.microsoft.com/office/powerpoint/2010/main" val="31725827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DFFCE9-E059-4113-BF89-11431E7619C8}"/>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02271C96-D80D-4B5F-8695-234A689C79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8960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A9B79-FAAA-4305-B949-681CCF0B63F8}"/>
              </a:ext>
            </a:extLst>
          </p:cNvPr>
          <p:cNvSpPr>
            <a:spLocks noGrp="1"/>
          </p:cNvSpPr>
          <p:nvPr>
            <p:ph type="title"/>
          </p:nvPr>
        </p:nvSpPr>
        <p:spPr/>
        <p:txBody>
          <a:bodyPr/>
          <a:lstStyle/>
          <a:p>
            <a:r>
              <a:rPr lang="en-US"/>
              <a:t>Facebook Interaction Rate | facebook</a:t>
            </a:r>
          </a:p>
        </p:txBody>
      </p:sp>
      <p:graphicFrame>
        <p:nvGraphicFramePr>
          <p:cNvPr id="6" name="Chart Placeholder 5">
            <a:extLst>
              <a:ext uri="{FF2B5EF4-FFF2-40B4-BE49-F238E27FC236}">
                <a16:creationId xmlns:a16="http://schemas.microsoft.com/office/drawing/2014/main" id="{8D214A11-CA79-4E53-BE0E-3CC53E423984}"/>
              </a:ext>
            </a:extLst>
          </p:cNvPr>
          <p:cNvGraphicFramePr>
            <a:graphicFrameLocks noGrp="1"/>
          </p:cNvGraphicFramePr>
          <p:nvPr>
            <p:ph type="chart" sz="quarter" idx="13"/>
            <p:extLst>
              <p:ext uri="{D42A27DB-BD31-4B8C-83A1-F6EECF244321}">
                <p14:modId xmlns:p14="http://schemas.microsoft.com/office/powerpoint/2010/main" val="17375564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4AEFD6-AFEF-4805-B732-DB6BDDD9C0D4}"/>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496A6339-BB94-4A2F-B690-2D36D2D5C4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8167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2D8DB-8992-4E7C-ADAF-1E8AF1140D6D}"/>
              </a:ext>
            </a:extLst>
          </p:cNvPr>
          <p:cNvSpPr>
            <a:spLocks noGrp="1"/>
          </p:cNvSpPr>
          <p:nvPr>
            <p:ph type="title"/>
          </p:nvPr>
        </p:nvSpPr>
        <p:spPr/>
        <p:txBody>
          <a:bodyPr/>
          <a:lstStyle/>
          <a:p>
            <a:r>
              <a:rPr lang="en-US"/>
              <a:t>Facebook Total Interactions | facebook</a:t>
            </a:r>
          </a:p>
        </p:txBody>
      </p:sp>
      <p:graphicFrame>
        <p:nvGraphicFramePr>
          <p:cNvPr id="6" name="Chart Placeholder 5">
            <a:extLst>
              <a:ext uri="{FF2B5EF4-FFF2-40B4-BE49-F238E27FC236}">
                <a16:creationId xmlns:a16="http://schemas.microsoft.com/office/drawing/2014/main" id="{9829E3E3-DCF4-49DD-8A42-6C12265BEDC1}"/>
              </a:ext>
            </a:extLst>
          </p:cNvPr>
          <p:cNvGraphicFramePr>
            <a:graphicFrameLocks noGrp="1"/>
          </p:cNvGraphicFramePr>
          <p:nvPr>
            <p:ph type="chart" sz="quarter" idx="13"/>
            <p:extLst>
              <p:ext uri="{D42A27DB-BD31-4B8C-83A1-F6EECF244321}">
                <p14:modId xmlns:p14="http://schemas.microsoft.com/office/powerpoint/2010/main" val="2450577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02749B-D7CF-4B54-8C91-2C0E670F941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4B320B44-A1D4-4729-81A5-C3B7E92202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5555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ABD79-462F-44A9-B2C1-BDDAAD983721}"/>
              </a:ext>
            </a:extLst>
          </p:cNvPr>
          <p:cNvSpPr>
            <a:spLocks noGrp="1"/>
          </p:cNvSpPr>
          <p:nvPr>
            <p:ph type="title"/>
          </p:nvPr>
        </p:nvSpPr>
        <p:spPr/>
        <p:txBody>
          <a:bodyPr/>
          <a:lstStyle/>
          <a:p>
            <a:r>
              <a:rPr lang="en-US"/>
              <a:t>Facebook Own Posts Table | facebook - 1 of 14</a:t>
            </a:r>
          </a:p>
        </p:txBody>
      </p:sp>
      <p:graphicFrame>
        <p:nvGraphicFramePr>
          <p:cNvPr id="5" name="Table Placeholder 4">
            <a:extLst>
              <a:ext uri="{FF2B5EF4-FFF2-40B4-BE49-F238E27FC236}">
                <a16:creationId xmlns:a16="http://schemas.microsoft.com/office/drawing/2014/main" id="{4259DBBB-C6AC-4F40-8B85-C798702A523E}"/>
              </a:ext>
            </a:extLst>
          </p:cNvPr>
          <p:cNvGraphicFramePr>
            <a:graphicFrameLocks noGrp="1"/>
          </p:cNvGraphicFramePr>
          <p:nvPr>
            <p:ph type="tbl" sz="quarter" idx="13"/>
            <p:extLst>
              <p:ext uri="{D42A27DB-BD31-4B8C-83A1-F6EECF244321}">
                <p14:modId xmlns:p14="http://schemas.microsoft.com/office/powerpoint/2010/main" val="2595505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55265658"/>
                    </a:ext>
                  </a:extLst>
                </a:gridCol>
                <a:gridCol w="370332">
                  <a:extLst>
                    <a:ext uri="{9D8B030D-6E8A-4147-A177-3AD203B41FA5}">
                      <a16:colId xmlns:a16="http://schemas.microsoft.com/office/drawing/2014/main" val="1258578686"/>
                    </a:ext>
                  </a:extLst>
                </a:gridCol>
                <a:gridCol w="370332">
                  <a:extLst>
                    <a:ext uri="{9D8B030D-6E8A-4147-A177-3AD203B41FA5}">
                      <a16:colId xmlns:a16="http://schemas.microsoft.com/office/drawing/2014/main" val="775431377"/>
                    </a:ext>
                  </a:extLst>
                </a:gridCol>
                <a:gridCol w="370332">
                  <a:extLst>
                    <a:ext uri="{9D8B030D-6E8A-4147-A177-3AD203B41FA5}">
                      <a16:colId xmlns:a16="http://schemas.microsoft.com/office/drawing/2014/main" val="244232307"/>
                    </a:ext>
                  </a:extLst>
                </a:gridCol>
                <a:gridCol w="329184">
                  <a:extLst>
                    <a:ext uri="{9D8B030D-6E8A-4147-A177-3AD203B41FA5}">
                      <a16:colId xmlns:a16="http://schemas.microsoft.com/office/drawing/2014/main" val="516980096"/>
                    </a:ext>
                  </a:extLst>
                </a:gridCol>
                <a:gridCol w="329184">
                  <a:extLst>
                    <a:ext uri="{9D8B030D-6E8A-4147-A177-3AD203B41FA5}">
                      <a16:colId xmlns:a16="http://schemas.microsoft.com/office/drawing/2014/main" val="3839956082"/>
                    </a:ext>
                  </a:extLst>
                </a:gridCol>
                <a:gridCol w="329184">
                  <a:extLst>
                    <a:ext uri="{9D8B030D-6E8A-4147-A177-3AD203B41FA5}">
                      <a16:colId xmlns:a16="http://schemas.microsoft.com/office/drawing/2014/main" val="3383488498"/>
                    </a:ext>
                  </a:extLst>
                </a:gridCol>
                <a:gridCol w="329184">
                  <a:extLst>
                    <a:ext uri="{9D8B030D-6E8A-4147-A177-3AD203B41FA5}">
                      <a16:colId xmlns:a16="http://schemas.microsoft.com/office/drawing/2014/main" val="1970699178"/>
                    </a:ext>
                  </a:extLst>
                </a:gridCol>
                <a:gridCol w="329184">
                  <a:extLst>
                    <a:ext uri="{9D8B030D-6E8A-4147-A177-3AD203B41FA5}">
                      <a16:colId xmlns:a16="http://schemas.microsoft.com/office/drawing/2014/main" val="2369458223"/>
                    </a:ext>
                  </a:extLst>
                </a:gridCol>
                <a:gridCol w="329184">
                  <a:extLst>
                    <a:ext uri="{9D8B030D-6E8A-4147-A177-3AD203B41FA5}">
                      <a16:colId xmlns:a16="http://schemas.microsoft.com/office/drawing/2014/main" val="9125707"/>
                    </a:ext>
                  </a:extLst>
                </a:gridCol>
                <a:gridCol w="329184">
                  <a:extLst>
                    <a:ext uri="{9D8B030D-6E8A-4147-A177-3AD203B41FA5}">
                      <a16:colId xmlns:a16="http://schemas.microsoft.com/office/drawing/2014/main" val="1606853098"/>
                    </a:ext>
                  </a:extLst>
                </a:gridCol>
                <a:gridCol w="329184">
                  <a:extLst>
                    <a:ext uri="{9D8B030D-6E8A-4147-A177-3AD203B41FA5}">
                      <a16:colId xmlns:a16="http://schemas.microsoft.com/office/drawing/2014/main" val="3661412131"/>
                    </a:ext>
                  </a:extLst>
                </a:gridCol>
                <a:gridCol w="329184">
                  <a:extLst>
                    <a:ext uri="{9D8B030D-6E8A-4147-A177-3AD203B41FA5}">
                      <a16:colId xmlns:a16="http://schemas.microsoft.com/office/drawing/2014/main" val="1801968753"/>
                    </a:ext>
                  </a:extLst>
                </a:gridCol>
                <a:gridCol w="370332">
                  <a:extLst>
                    <a:ext uri="{9D8B030D-6E8A-4147-A177-3AD203B41FA5}">
                      <a16:colId xmlns:a16="http://schemas.microsoft.com/office/drawing/2014/main" val="2417238275"/>
                    </a:ext>
                  </a:extLst>
                </a:gridCol>
                <a:gridCol w="370332">
                  <a:extLst>
                    <a:ext uri="{9D8B030D-6E8A-4147-A177-3AD203B41FA5}">
                      <a16:colId xmlns:a16="http://schemas.microsoft.com/office/drawing/2014/main" val="3582828445"/>
                    </a:ext>
                  </a:extLst>
                </a:gridCol>
                <a:gridCol w="329184">
                  <a:extLst>
                    <a:ext uri="{9D8B030D-6E8A-4147-A177-3AD203B41FA5}">
                      <a16:colId xmlns:a16="http://schemas.microsoft.com/office/drawing/2014/main" val="4217779563"/>
                    </a:ext>
                  </a:extLst>
                </a:gridCol>
                <a:gridCol w="329184">
                  <a:extLst>
                    <a:ext uri="{9D8B030D-6E8A-4147-A177-3AD203B41FA5}">
                      <a16:colId xmlns:a16="http://schemas.microsoft.com/office/drawing/2014/main" val="2122763606"/>
                    </a:ext>
                  </a:extLst>
                </a:gridCol>
                <a:gridCol w="370332">
                  <a:extLst>
                    <a:ext uri="{9D8B030D-6E8A-4147-A177-3AD203B41FA5}">
                      <a16:colId xmlns:a16="http://schemas.microsoft.com/office/drawing/2014/main" val="1472963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0017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Stubaier Gletscher - 2018-04-30 11:05:50 </a:t>
                      </a:r>
                      <a:r>
                        <a:rPr kumimoji="0" lang="de-DE" sz="1000" b="0" i="0" u="none" strike="noStrike" kern="1200" cap="none" spc="0" normalizeH="0" baseline="0" noProof="0">
                          <a:ln>
                            <a:noFill/>
                          </a:ln>
                          <a:solidFill>
                            <a:prstClr val="black"/>
                          </a:solidFill>
                          <a:effectLst/>
                          <a:uLnTx/>
                          <a:uFillTx/>
                          <a:latin typeface="+mn-lt"/>
                          <a:ea typeface="+mn-ea"/>
                          <a:cs typeface="+mn-cs"/>
                        </a:rPr>
                        <a:t> 
 Leichter Neuschnee am Morgen vertreibt Kummer und Sorgen! 😜🌤
📸: Thomas Päler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05941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Hintertuxer Gletscher - 2018-04-30 09:41:42 </a:t>
                      </a:r>
                      <a:r>
                        <a:rPr kumimoji="0" lang="en-US" sz="1000" b="0" i="0" u="none" strike="noStrike" kern="1200" cap="none" spc="0" normalizeH="0" baseline="0" noProof="0">
                          <a:ln>
                            <a:noFill/>
                          </a:ln>
                          <a:solidFill>
                            <a:prstClr val="black"/>
                          </a:solidFill>
                          <a:effectLst/>
                          <a:uLnTx/>
                          <a:uFillTx/>
                          <a:latin typeface="+mn-lt"/>
                          <a:ea typeface="+mn-ea"/>
                          <a:cs typeface="+mn-cs"/>
                        </a:rPr>
                        <a:t> 
 Today 30.04. and tomorrow 01.05. you can still enjoy the culinary delights in the Spannagelhaus! 🍽️🥂 Then the Spannagelhaus will be in the summer break and will be back for you from November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10851385"/>
                  </a:ext>
                </a:extLst>
              </a:tr>
            </a:tbl>
          </a:graphicData>
        </a:graphic>
      </p:graphicFrame>
      <p:sp>
        <p:nvSpPr>
          <p:cNvPr id="4" name="Text Placeholder 3">
            <a:extLst>
              <a:ext uri="{FF2B5EF4-FFF2-40B4-BE49-F238E27FC236}">
                <a16:creationId xmlns:a16="http://schemas.microsoft.com/office/drawing/2014/main" id="{0092AB95-A28E-4CBE-8260-BB9AD068FB7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993841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BE67C-5729-4B71-91DC-2264AC00048C}"/>
              </a:ext>
            </a:extLst>
          </p:cNvPr>
          <p:cNvSpPr>
            <a:spLocks noGrp="1"/>
          </p:cNvSpPr>
          <p:nvPr>
            <p:ph type="title"/>
          </p:nvPr>
        </p:nvSpPr>
        <p:spPr/>
        <p:txBody>
          <a:bodyPr/>
          <a:lstStyle/>
          <a:p>
            <a:r>
              <a:rPr lang="en-US"/>
              <a:t>Facebook Own Posts Table | facebook - 2 of 14</a:t>
            </a:r>
          </a:p>
        </p:txBody>
      </p:sp>
      <p:graphicFrame>
        <p:nvGraphicFramePr>
          <p:cNvPr id="5" name="Table Placeholder 4">
            <a:extLst>
              <a:ext uri="{FF2B5EF4-FFF2-40B4-BE49-F238E27FC236}">
                <a16:creationId xmlns:a16="http://schemas.microsoft.com/office/drawing/2014/main" id="{1E560AF5-D17C-4948-BA23-DE22B1747F47}"/>
              </a:ext>
            </a:extLst>
          </p:cNvPr>
          <p:cNvGraphicFramePr>
            <a:graphicFrameLocks noGrp="1"/>
          </p:cNvGraphicFramePr>
          <p:nvPr>
            <p:ph type="tbl" sz="quarter" idx="13"/>
            <p:extLst>
              <p:ext uri="{D42A27DB-BD31-4B8C-83A1-F6EECF244321}">
                <p14:modId xmlns:p14="http://schemas.microsoft.com/office/powerpoint/2010/main" val="912553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29195221"/>
                    </a:ext>
                  </a:extLst>
                </a:gridCol>
                <a:gridCol w="370332">
                  <a:extLst>
                    <a:ext uri="{9D8B030D-6E8A-4147-A177-3AD203B41FA5}">
                      <a16:colId xmlns:a16="http://schemas.microsoft.com/office/drawing/2014/main" val="719368601"/>
                    </a:ext>
                  </a:extLst>
                </a:gridCol>
                <a:gridCol w="370332">
                  <a:extLst>
                    <a:ext uri="{9D8B030D-6E8A-4147-A177-3AD203B41FA5}">
                      <a16:colId xmlns:a16="http://schemas.microsoft.com/office/drawing/2014/main" val="3565606631"/>
                    </a:ext>
                  </a:extLst>
                </a:gridCol>
                <a:gridCol w="370332">
                  <a:extLst>
                    <a:ext uri="{9D8B030D-6E8A-4147-A177-3AD203B41FA5}">
                      <a16:colId xmlns:a16="http://schemas.microsoft.com/office/drawing/2014/main" val="1007235668"/>
                    </a:ext>
                  </a:extLst>
                </a:gridCol>
                <a:gridCol w="329184">
                  <a:extLst>
                    <a:ext uri="{9D8B030D-6E8A-4147-A177-3AD203B41FA5}">
                      <a16:colId xmlns:a16="http://schemas.microsoft.com/office/drawing/2014/main" val="3193936082"/>
                    </a:ext>
                  </a:extLst>
                </a:gridCol>
                <a:gridCol w="329184">
                  <a:extLst>
                    <a:ext uri="{9D8B030D-6E8A-4147-A177-3AD203B41FA5}">
                      <a16:colId xmlns:a16="http://schemas.microsoft.com/office/drawing/2014/main" val="1699187655"/>
                    </a:ext>
                  </a:extLst>
                </a:gridCol>
                <a:gridCol w="329184">
                  <a:extLst>
                    <a:ext uri="{9D8B030D-6E8A-4147-A177-3AD203B41FA5}">
                      <a16:colId xmlns:a16="http://schemas.microsoft.com/office/drawing/2014/main" val="2602051335"/>
                    </a:ext>
                  </a:extLst>
                </a:gridCol>
                <a:gridCol w="329184">
                  <a:extLst>
                    <a:ext uri="{9D8B030D-6E8A-4147-A177-3AD203B41FA5}">
                      <a16:colId xmlns:a16="http://schemas.microsoft.com/office/drawing/2014/main" val="1579038943"/>
                    </a:ext>
                  </a:extLst>
                </a:gridCol>
                <a:gridCol w="329184">
                  <a:extLst>
                    <a:ext uri="{9D8B030D-6E8A-4147-A177-3AD203B41FA5}">
                      <a16:colId xmlns:a16="http://schemas.microsoft.com/office/drawing/2014/main" val="2148124128"/>
                    </a:ext>
                  </a:extLst>
                </a:gridCol>
                <a:gridCol w="329184">
                  <a:extLst>
                    <a:ext uri="{9D8B030D-6E8A-4147-A177-3AD203B41FA5}">
                      <a16:colId xmlns:a16="http://schemas.microsoft.com/office/drawing/2014/main" val="3497333161"/>
                    </a:ext>
                  </a:extLst>
                </a:gridCol>
                <a:gridCol w="329184">
                  <a:extLst>
                    <a:ext uri="{9D8B030D-6E8A-4147-A177-3AD203B41FA5}">
                      <a16:colId xmlns:a16="http://schemas.microsoft.com/office/drawing/2014/main" val="3022036631"/>
                    </a:ext>
                  </a:extLst>
                </a:gridCol>
                <a:gridCol w="329184">
                  <a:extLst>
                    <a:ext uri="{9D8B030D-6E8A-4147-A177-3AD203B41FA5}">
                      <a16:colId xmlns:a16="http://schemas.microsoft.com/office/drawing/2014/main" val="3235345674"/>
                    </a:ext>
                  </a:extLst>
                </a:gridCol>
                <a:gridCol w="329184">
                  <a:extLst>
                    <a:ext uri="{9D8B030D-6E8A-4147-A177-3AD203B41FA5}">
                      <a16:colId xmlns:a16="http://schemas.microsoft.com/office/drawing/2014/main" val="885196620"/>
                    </a:ext>
                  </a:extLst>
                </a:gridCol>
                <a:gridCol w="370332">
                  <a:extLst>
                    <a:ext uri="{9D8B030D-6E8A-4147-A177-3AD203B41FA5}">
                      <a16:colId xmlns:a16="http://schemas.microsoft.com/office/drawing/2014/main" val="2174877934"/>
                    </a:ext>
                  </a:extLst>
                </a:gridCol>
                <a:gridCol w="370332">
                  <a:extLst>
                    <a:ext uri="{9D8B030D-6E8A-4147-A177-3AD203B41FA5}">
                      <a16:colId xmlns:a16="http://schemas.microsoft.com/office/drawing/2014/main" val="4094356366"/>
                    </a:ext>
                  </a:extLst>
                </a:gridCol>
                <a:gridCol w="329184">
                  <a:extLst>
                    <a:ext uri="{9D8B030D-6E8A-4147-A177-3AD203B41FA5}">
                      <a16:colId xmlns:a16="http://schemas.microsoft.com/office/drawing/2014/main" val="2551755054"/>
                    </a:ext>
                  </a:extLst>
                </a:gridCol>
                <a:gridCol w="329184">
                  <a:extLst>
                    <a:ext uri="{9D8B030D-6E8A-4147-A177-3AD203B41FA5}">
                      <a16:colId xmlns:a16="http://schemas.microsoft.com/office/drawing/2014/main" val="2994963734"/>
                    </a:ext>
                  </a:extLst>
                </a:gridCol>
                <a:gridCol w="370332">
                  <a:extLst>
                    <a:ext uri="{9D8B030D-6E8A-4147-A177-3AD203B41FA5}">
                      <a16:colId xmlns:a16="http://schemas.microsoft.com/office/drawing/2014/main" val="1204807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25646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Hintertuxer Gletscher - 2018-04-29 12:53:34 </a:t>
                      </a:r>
                      <a:r>
                        <a:rPr kumimoji="0" lang="de-DE" sz="1000" b="0" i="0" u="none" strike="noStrike" kern="1200" cap="none" spc="0" normalizeH="0" baseline="0" noProof="0">
                          <a:ln>
                            <a:noFill/>
                          </a:ln>
                          <a:solidFill>
                            <a:prstClr val="black"/>
                          </a:solidFill>
                          <a:effectLst/>
                          <a:uLnTx/>
                          <a:uFillTx/>
                          <a:latin typeface="+mn-lt"/>
                          <a:ea typeface="+mn-ea"/>
                          <a:cs typeface="+mn-cs"/>
                        </a:rPr>
                        <a:t> 
 Am Mittwoch, 02.05., habt ihr dieses Jahr das letzte Mal die Gelegenheit, unberührte Pisten und einen reichhaltigen Brunch im Wirtshaus am Tuxer Ferner beim Early Bird Skiing zu genießen! Gleich anmelden unter marketing@hintertuxergletscher.at ⛷😎 #zillertal #hintertux #hintertuxglacier #hintertuxergletscher #skiing #earlybirdskiing #wirtshaus #tuxerfernerhaus https://ift.tt/2JCjlCz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312433322"/>
                  </a:ext>
                </a:extLst>
              </a:tr>
            </a:tbl>
          </a:graphicData>
        </a:graphic>
      </p:graphicFrame>
      <p:sp>
        <p:nvSpPr>
          <p:cNvPr id="4" name="Text Placeholder 3">
            <a:extLst>
              <a:ext uri="{FF2B5EF4-FFF2-40B4-BE49-F238E27FC236}">
                <a16:creationId xmlns:a16="http://schemas.microsoft.com/office/drawing/2014/main" id="{BEE506E7-980A-4132-86E9-9E60E7A6E68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429088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68460-5483-4156-8062-EAEBAF33AB94}"/>
              </a:ext>
            </a:extLst>
          </p:cNvPr>
          <p:cNvSpPr>
            <a:spLocks noGrp="1"/>
          </p:cNvSpPr>
          <p:nvPr>
            <p:ph type="title"/>
          </p:nvPr>
        </p:nvSpPr>
        <p:spPr/>
        <p:txBody>
          <a:bodyPr/>
          <a:lstStyle/>
          <a:p>
            <a:r>
              <a:rPr lang="en-US"/>
              <a:t>Facebook Own Posts Table | facebook - 3 of 14</a:t>
            </a:r>
          </a:p>
        </p:txBody>
      </p:sp>
      <p:graphicFrame>
        <p:nvGraphicFramePr>
          <p:cNvPr id="5" name="Table Placeholder 4">
            <a:extLst>
              <a:ext uri="{FF2B5EF4-FFF2-40B4-BE49-F238E27FC236}">
                <a16:creationId xmlns:a16="http://schemas.microsoft.com/office/drawing/2014/main" id="{8EE4324D-598F-4C31-A1BD-2DBF6E4237B9}"/>
              </a:ext>
            </a:extLst>
          </p:cNvPr>
          <p:cNvGraphicFramePr>
            <a:graphicFrameLocks noGrp="1"/>
          </p:cNvGraphicFramePr>
          <p:nvPr>
            <p:ph type="tbl" sz="quarter" idx="13"/>
            <p:extLst>
              <p:ext uri="{D42A27DB-BD31-4B8C-83A1-F6EECF244321}">
                <p14:modId xmlns:p14="http://schemas.microsoft.com/office/powerpoint/2010/main" val="1282869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99014999"/>
                    </a:ext>
                  </a:extLst>
                </a:gridCol>
                <a:gridCol w="370332">
                  <a:extLst>
                    <a:ext uri="{9D8B030D-6E8A-4147-A177-3AD203B41FA5}">
                      <a16:colId xmlns:a16="http://schemas.microsoft.com/office/drawing/2014/main" val="2367951435"/>
                    </a:ext>
                  </a:extLst>
                </a:gridCol>
                <a:gridCol w="370332">
                  <a:extLst>
                    <a:ext uri="{9D8B030D-6E8A-4147-A177-3AD203B41FA5}">
                      <a16:colId xmlns:a16="http://schemas.microsoft.com/office/drawing/2014/main" val="2040475037"/>
                    </a:ext>
                  </a:extLst>
                </a:gridCol>
                <a:gridCol w="370332">
                  <a:extLst>
                    <a:ext uri="{9D8B030D-6E8A-4147-A177-3AD203B41FA5}">
                      <a16:colId xmlns:a16="http://schemas.microsoft.com/office/drawing/2014/main" val="3081042650"/>
                    </a:ext>
                  </a:extLst>
                </a:gridCol>
                <a:gridCol w="329184">
                  <a:extLst>
                    <a:ext uri="{9D8B030D-6E8A-4147-A177-3AD203B41FA5}">
                      <a16:colId xmlns:a16="http://schemas.microsoft.com/office/drawing/2014/main" val="847798104"/>
                    </a:ext>
                  </a:extLst>
                </a:gridCol>
                <a:gridCol w="329184">
                  <a:extLst>
                    <a:ext uri="{9D8B030D-6E8A-4147-A177-3AD203B41FA5}">
                      <a16:colId xmlns:a16="http://schemas.microsoft.com/office/drawing/2014/main" val="3161030777"/>
                    </a:ext>
                  </a:extLst>
                </a:gridCol>
                <a:gridCol w="329184">
                  <a:extLst>
                    <a:ext uri="{9D8B030D-6E8A-4147-A177-3AD203B41FA5}">
                      <a16:colId xmlns:a16="http://schemas.microsoft.com/office/drawing/2014/main" val="3826304766"/>
                    </a:ext>
                  </a:extLst>
                </a:gridCol>
                <a:gridCol w="329184">
                  <a:extLst>
                    <a:ext uri="{9D8B030D-6E8A-4147-A177-3AD203B41FA5}">
                      <a16:colId xmlns:a16="http://schemas.microsoft.com/office/drawing/2014/main" val="2871704906"/>
                    </a:ext>
                  </a:extLst>
                </a:gridCol>
                <a:gridCol w="329184">
                  <a:extLst>
                    <a:ext uri="{9D8B030D-6E8A-4147-A177-3AD203B41FA5}">
                      <a16:colId xmlns:a16="http://schemas.microsoft.com/office/drawing/2014/main" val="1610544088"/>
                    </a:ext>
                  </a:extLst>
                </a:gridCol>
                <a:gridCol w="329184">
                  <a:extLst>
                    <a:ext uri="{9D8B030D-6E8A-4147-A177-3AD203B41FA5}">
                      <a16:colId xmlns:a16="http://schemas.microsoft.com/office/drawing/2014/main" val="792257716"/>
                    </a:ext>
                  </a:extLst>
                </a:gridCol>
                <a:gridCol w="329184">
                  <a:extLst>
                    <a:ext uri="{9D8B030D-6E8A-4147-A177-3AD203B41FA5}">
                      <a16:colId xmlns:a16="http://schemas.microsoft.com/office/drawing/2014/main" val="3668811443"/>
                    </a:ext>
                  </a:extLst>
                </a:gridCol>
                <a:gridCol w="329184">
                  <a:extLst>
                    <a:ext uri="{9D8B030D-6E8A-4147-A177-3AD203B41FA5}">
                      <a16:colId xmlns:a16="http://schemas.microsoft.com/office/drawing/2014/main" val="547760762"/>
                    </a:ext>
                  </a:extLst>
                </a:gridCol>
                <a:gridCol w="329184">
                  <a:extLst>
                    <a:ext uri="{9D8B030D-6E8A-4147-A177-3AD203B41FA5}">
                      <a16:colId xmlns:a16="http://schemas.microsoft.com/office/drawing/2014/main" val="4053945211"/>
                    </a:ext>
                  </a:extLst>
                </a:gridCol>
                <a:gridCol w="370332">
                  <a:extLst>
                    <a:ext uri="{9D8B030D-6E8A-4147-A177-3AD203B41FA5}">
                      <a16:colId xmlns:a16="http://schemas.microsoft.com/office/drawing/2014/main" val="4008609202"/>
                    </a:ext>
                  </a:extLst>
                </a:gridCol>
                <a:gridCol w="370332">
                  <a:extLst>
                    <a:ext uri="{9D8B030D-6E8A-4147-A177-3AD203B41FA5}">
                      <a16:colId xmlns:a16="http://schemas.microsoft.com/office/drawing/2014/main" val="2893530036"/>
                    </a:ext>
                  </a:extLst>
                </a:gridCol>
                <a:gridCol w="329184">
                  <a:extLst>
                    <a:ext uri="{9D8B030D-6E8A-4147-A177-3AD203B41FA5}">
                      <a16:colId xmlns:a16="http://schemas.microsoft.com/office/drawing/2014/main" val="242702507"/>
                    </a:ext>
                  </a:extLst>
                </a:gridCol>
                <a:gridCol w="329184">
                  <a:extLst>
                    <a:ext uri="{9D8B030D-6E8A-4147-A177-3AD203B41FA5}">
                      <a16:colId xmlns:a16="http://schemas.microsoft.com/office/drawing/2014/main" val="3478947185"/>
                    </a:ext>
                  </a:extLst>
                </a:gridCol>
                <a:gridCol w="370332">
                  <a:extLst>
                    <a:ext uri="{9D8B030D-6E8A-4147-A177-3AD203B41FA5}">
                      <a16:colId xmlns:a16="http://schemas.microsoft.com/office/drawing/2014/main" val="2840193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955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Campigliodolomiti - 2018-04-29 11:49:00 </a:t>
                      </a:r>
                      <a:r>
                        <a:rPr kumimoji="0" lang="it-IT" sz="1000" b="0" i="0" u="none" strike="noStrike" kern="1200" cap="none" spc="0" normalizeH="0" baseline="0" noProof="0">
                          <a:ln>
                            <a:noFill/>
                          </a:ln>
                          <a:solidFill>
                            <a:prstClr val="black"/>
                          </a:solidFill>
                          <a:effectLst/>
                          <a:uLnTx/>
                          <a:uFillTx/>
                          <a:latin typeface="+mn-lt"/>
                          <a:ea typeface="+mn-ea"/>
                          <a:cs typeface="+mn-cs"/>
                        </a:rPr>
                        <a:t> 
 3 attività adrenaliniche da mettere nella tua top list d'estate: trekking su una via ferrata del #Brenta, #mtb nella #bikeland più grande d'Italia, parapendio dalla cima del Doss del Sabion. 
Quale metteresti al primo posto? ➡️http://bit.ly/2HK1KJ8
#montagnaviva #topdolomites 
📷by D. Lira, P. Bisti, A. Buisse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77158657"/>
                  </a:ext>
                </a:extLst>
              </a:tr>
            </a:tbl>
          </a:graphicData>
        </a:graphic>
      </p:graphicFrame>
      <p:sp>
        <p:nvSpPr>
          <p:cNvPr id="4" name="Text Placeholder 3">
            <a:extLst>
              <a:ext uri="{FF2B5EF4-FFF2-40B4-BE49-F238E27FC236}">
                <a16:creationId xmlns:a16="http://schemas.microsoft.com/office/drawing/2014/main" id="{094DCFB1-B071-4009-8360-3ED82F5920B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799669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29CD4-E5F7-461D-8F6C-9A5362D58148}"/>
              </a:ext>
            </a:extLst>
          </p:cNvPr>
          <p:cNvSpPr>
            <a:spLocks noGrp="1"/>
          </p:cNvSpPr>
          <p:nvPr>
            <p:ph type="title"/>
          </p:nvPr>
        </p:nvSpPr>
        <p:spPr/>
        <p:txBody>
          <a:bodyPr/>
          <a:lstStyle/>
          <a:p>
            <a:r>
              <a:rPr lang="en-US"/>
              <a:t>Facebook Own Posts Table | facebook - 4 of 14</a:t>
            </a:r>
          </a:p>
        </p:txBody>
      </p:sp>
      <p:graphicFrame>
        <p:nvGraphicFramePr>
          <p:cNvPr id="5" name="Table Placeholder 4">
            <a:extLst>
              <a:ext uri="{FF2B5EF4-FFF2-40B4-BE49-F238E27FC236}">
                <a16:creationId xmlns:a16="http://schemas.microsoft.com/office/drawing/2014/main" id="{D1ECBA80-4437-413E-888B-1E0CED51AB50}"/>
              </a:ext>
            </a:extLst>
          </p:cNvPr>
          <p:cNvGraphicFramePr>
            <a:graphicFrameLocks noGrp="1"/>
          </p:cNvGraphicFramePr>
          <p:nvPr>
            <p:ph type="tbl" sz="quarter" idx="13"/>
            <p:extLst>
              <p:ext uri="{D42A27DB-BD31-4B8C-83A1-F6EECF244321}">
                <p14:modId xmlns:p14="http://schemas.microsoft.com/office/powerpoint/2010/main" val="4065872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39413910"/>
                    </a:ext>
                  </a:extLst>
                </a:gridCol>
                <a:gridCol w="370332">
                  <a:extLst>
                    <a:ext uri="{9D8B030D-6E8A-4147-A177-3AD203B41FA5}">
                      <a16:colId xmlns:a16="http://schemas.microsoft.com/office/drawing/2014/main" val="1733768579"/>
                    </a:ext>
                  </a:extLst>
                </a:gridCol>
                <a:gridCol w="370332">
                  <a:extLst>
                    <a:ext uri="{9D8B030D-6E8A-4147-A177-3AD203B41FA5}">
                      <a16:colId xmlns:a16="http://schemas.microsoft.com/office/drawing/2014/main" val="4093463630"/>
                    </a:ext>
                  </a:extLst>
                </a:gridCol>
                <a:gridCol w="370332">
                  <a:extLst>
                    <a:ext uri="{9D8B030D-6E8A-4147-A177-3AD203B41FA5}">
                      <a16:colId xmlns:a16="http://schemas.microsoft.com/office/drawing/2014/main" val="760511868"/>
                    </a:ext>
                  </a:extLst>
                </a:gridCol>
                <a:gridCol w="329184">
                  <a:extLst>
                    <a:ext uri="{9D8B030D-6E8A-4147-A177-3AD203B41FA5}">
                      <a16:colId xmlns:a16="http://schemas.microsoft.com/office/drawing/2014/main" val="565509067"/>
                    </a:ext>
                  </a:extLst>
                </a:gridCol>
                <a:gridCol w="329184">
                  <a:extLst>
                    <a:ext uri="{9D8B030D-6E8A-4147-A177-3AD203B41FA5}">
                      <a16:colId xmlns:a16="http://schemas.microsoft.com/office/drawing/2014/main" val="3241137748"/>
                    </a:ext>
                  </a:extLst>
                </a:gridCol>
                <a:gridCol w="329184">
                  <a:extLst>
                    <a:ext uri="{9D8B030D-6E8A-4147-A177-3AD203B41FA5}">
                      <a16:colId xmlns:a16="http://schemas.microsoft.com/office/drawing/2014/main" val="1869706606"/>
                    </a:ext>
                  </a:extLst>
                </a:gridCol>
                <a:gridCol w="329184">
                  <a:extLst>
                    <a:ext uri="{9D8B030D-6E8A-4147-A177-3AD203B41FA5}">
                      <a16:colId xmlns:a16="http://schemas.microsoft.com/office/drawing/2014/main" val="72418187"/>
                    </a:ext>
                  </a:extLst>
                </a:gridCol>
                <a:gridCol w="329184">
                  <a:extLst>
                    <a:ext uri="{9D8B030D-6E8A-4147-A177-3AD203B41FA5}">
                      <a16:colId xmlns:a16="http://schemas.microsoft.com/office/drawing/2014/main" val="1223477201"/>
                    </a:ext>
                  </a:extLst>
                </a:gridCol>
                <a:gridCol w="329184">
                  <a:extLst>
                    <a:ext uri="{9D8B030D-6E8A-4147-A177-3AD203B41FA5}">
                      <a16:colId xmlns:a16="http://schemas.microsoft.com/office/drawing/2014/main" val="2489054403"/>
                    </a:ext>
                  </a:extLst>
                </a:gridCol>
                <a:gridCol w="329184">
                  <a:extLst>
                    <a:ext uri="{9D8B030D-6E8A-4147-A177-3AD203B41FA5}">
                      <a16:colId xmlns:a16="http://schemas.microsoft.com/office/drawing/2014/main" val="2798756095"/>
                    </a:ext>
                  </a:extLst>
                </a:gridCol>
                <a:gridCol w="329184">
                  <a:extLst>
                    <a:ext uri="{9D8B030D-6E8A-4147-A177-3AD203B41FA5}">
                      <a16:colId xmlns:a16="http://schemas.microsoft.com/office/drawing/2014/main" val="135768520"/>
                    </a:ext>
                  </a:extLst>
                </a:gridCol>
                <a:gridCol w="329184">
                  <a:extLst>
                    <a:ext uri="{9D8B030D-6E8A-4147-A177-3AD203B41FA5}">
                      <a16:colId xmlns:a16="http://schemas.microsoft.com/office/drawing/2014/main" val="2922542109"/>
                    </a:ext>
                  </a:extLst>
                </a:gridCol>
                <a:gridCol w="370332">
                  <a:extLst>
                    <a:ext uri="{9D8B030D-6E8A-4147-A177-3AD203B41FA5}">
                      <a16:colId xmlns:a16="http://schemas.microsoft.com/office/drawing/2014/main" val="3473136168"/>
                    </a:ext>
                  </a:extLst>
                </a:gridCol>
                <a:gridCol w="370332">
                  <a:extLst>
                    <a:ext uri="{9D8B030D-6E8A-4147-A177-3AD203B41FA5}">
                      <a16:colId xmlns:a16="http://schemas.microsoft.com/office/drawing/2014/main" val="2604580857"/>
                    </a:ext>
                  </a:extLst>
                </a:gridCol>
                <a:gridCol w="329184">
                  <a:extLst>
                    <a:ext uri="{9D8B030D-6E8A-4147-A177-3AD203B41FA5}">
                      <a16:colId xmlns:a16="http://schemas.microsoft.com/office/drawing/2014/main" val="4149638807"/>
                    </a:ext>
                  </a:extLst>
                </a:gridCol>
                <a:gridCol w="329184">
                  <a:extLst>
                    <a:ext uri="{9D8B030D-6E8A-4147-A177-3AD203B41FA5}">
                      <a16:colId xmlns:a16="http://schemas.microsoft.com/office/drawing/2014/main" val="2418469819"/>
                    </a:ext>
                  </a:extLst>
                </a:gridCol>
                <a:gridCol w="370332">
                  <a:extLst>
                    <a:ext uri="{9D8B030D-6E8A-4147-A177-3AD203B41FA5}">
                      <a16:colId xmlns:a16="http://schemas.microsoft.com/office/drawing/2014/main" val="1053415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6104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Pontedilegno-Tonale - 2018-04-29 11:22:24 </a:t>
                      </a:r>
                      <a:r>
                        <a:rPr kumimoji="0" lang="it-IT" sz="1000" b="0" i="0" u="none" strike="noStrike" kern="1200" cap="none" spc="0" normalizeH="0" baseline="0" noProof="0">
                          <a:ln>
                            <a:noFill/>
                          </a:ln>
                          <a:solidFill>
                            <a:prstClr val="black"/>
                          </a:solidFill>
                          <a:effectLst/>
                          <a:uLnTx/>
                          <a:uFillTx/>
                          <a:latin typeface="+mn-lt"/>
                          <a:ea typeface="+mn-ea"/>
                          <a:cs typeface="+mn-cs"/>
                        </a:rPr>
                        <a:t> 
 Uno sguardo sopra il Rifugio “Ai Caduti dell’Adamello”, 3.040 m s.l.m. (Lobbie). 😍 Chi di voi è mai stato in questo splendido luogo? 
📷: @icaro1969
#pontedilegnotonale #adamello #alps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75675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Hintertuxer Gletscher - 2018-04-28 11:49:25 </a:t>
                      </a:r>
                      <a:r>
                        <a:rPr kumimoji="0" lang="en-US" sz="1000" b="0" i="0" u="none" strike="noStrike" kern="1200" cap="none" spc="0" normalizeH="0" baseline="0" noProof="0">
                          <a:ln>
                            <a:noFill/>
                          </a:ln>
                          <a:solidFill>
                            <a:prstClr val="black"/>
                          </a:solidFill>
                          <a:effectLst/>
                          <a:uLnTx/>
                          <a:uFillTx/>
                          <a:latin typeface="+mn-lt"/>
                          <a:ea typeface="+mn-ea"/>
                          <a:cs typeface="+mn-cs"/>
                        </a:rPr>
                        <a:t> 
 Spring skiing at its finest 🗻⛷☀️ #hintertuxglacier #hintertux #skiing #flowerpowderweeks #flowerpowder #funinthesun😎 https://ift.tt/2HxT3VJ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3177675"/>
                  </a:ext>
                </a:extLst>
              </a:tr>
            </a:tbl>
          </a:graphicData>
        </a:graphic>
      </p:graphicFrame>
      <p:sp>
        <p:nvSpPr>
          <p:cNvPr id="4" name="Text Placeholder 3">
            <a:extLst>
              <a:ext uri="{FF2B5EF4-FFF2-40B4-BE49-F238E27FC236}">
                <a16:creationId xmlns:a16="http://schemas.microsoft.com/office/drawing/2014/main" id="{45CEEFC8-83C2-42A5-970F-63EFE5BBF32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197697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D5969-74A5-4C0B-A3E1-A31E806A1A5C}"/>
              </a:ext>
            </a:extLst>
          </p:cNvPr>
          <p:cNvSpPr>
            <a:spLocks noGrp="1"/>
          </p:cNvSpPr>
          <p:nvPr>
            <p:ph type="title"/>
          </p:nvPr>
        </p:nvSpPr>
        <p:spPr/>
        <p:txBody>
          <a:bodyPr/>
          <a:lstStyle/>
          <a:p>
            <a:r>
              <a:rPr lang="en-US"/>
              <a:t>Facebook Own Posts Table | facebook - 5 of 14</a:t>
            </a:r>
          </a:p>
        </p:txBody>
      </p:sp>
      <p:graphicFrame>
        <p:nvGraphicFramePr>
          <p:cNvPr id="5" name="Table Placeholder 4">
            <a:extLst>
              <a:ext uri="{FF2B5EF4-FFF2-40B4-BE49-F238E27FC236}">
                <a16:creationId xmlns:a16="http://schemas.microsoft.com/office/drawing/2014/main" id="{43FF411D-86BC-4E02-A9B0-82D8D11B80D4}"/>
              </a:ext>
            </a:extLst>
          </p:cNvPr>
          <p:cNvGraphicFramePr>
            <a:graphicFrameLocks noGrp="1"/>
          </p:cNvGraphicFramePr>
          <p:nvPr>
            <p:ph type="tbl" sz="quarter" idx="13"/>
            <p:extLst>
              <p:ext uri="{D42A27DB-BD31-4B8C-83A1-F6EECF244321}">
                <p14:modId xmlns:p14="http://schemas.microsoft.com/office/powerpoint/2010/main" val="3542258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67883100"/>
                    </a:ext>
                  </a:extLst>
                </a:gridCol>
                <a:gridCol w="370332">
                  <a:extLst>
                    <a:ext uri="{9D8B030D-6E8A-4147-A177-3AD203B41FA5}">
                      <a16:colId xmlns:a16="http://schemas.microsoft.com/office/drawing/2014/main" val="2643620216"/>
                    </a:ext>
                  </a:extLst>
                </a:gridCol>
                <a:gridCol w="370332">
                  <a:extLst>
                    <a:ext uri="{9D8B030D-6E8A-4147-A177-3AD203B41FA5}">
                      <a16:colId xmlns:a16="http://schemas.microsoft.com/office/drawing/2014/main" val="2790735932"/>
                    </a:ext>
                  </a:extLst>
                </a:gridCol>
                <a:gridCol w="370332">
                  <a:extLst>
                    <a:ext uri="{9D8B030D-6E8A-4147-A177-3AD203B41FA5}">
                      <a16:colId xmlns:a16="http://schemas.microsoft.com/office/drawing/2014/main" val="1421850940"/>
                    </a:ext>
                  </a:extLst>
                </a:gridCol>
                <a:gridCol w="329184">
                  <a:extLst>
                    <a:ext uri="{9D8B030D-6E8A-4147-A177-3AD203B41FA5}">
                      <a16:colId xmlns:a16="http://schemas.microsoft.com/office/drawing/2014/main" val="2555999557"/>
                    </a:ext>
                  </a:extLst>
                </a:gridCol>
                <a:gridCol w="329184">
                  <a:extLst>
                    <a:ext uri="{9D8B030D-6E8A-4147-A177-3AD203B41FA5}">
                      <a16:colId xmlns:a16="http://schemas.microsoft.com/office/drawing/2014/main" val="2130486772"/>
                    </a:ext>
                  </a:extLst>
                </a:gridCol>
                <a:gridCol w="329184">
                  <a:extLst>
                    <a:ext uri="{9D8B030D-6E8A-4147-A177-3AD203B41FA5}">
                      <a16:colId xmlns:a16="http://schemas.microsoft.com/office/drawing/2014/main" val="556806628"/>
                    </a:ext>
                  </a:extLst>
                </a:gridCol>
                <a:gridCol w="329184">
                  <a:extLst>
                    <a:ext uri="{9D8B030D-6E8A-4147-A177-3AD203B41FA5}">
                      <a16:colId xmlns:a16="http://schemas.microsoft.com/office/drawing/2014/main" val="3295179449"/>
                    </a:ext>
                  </a:extLst>
                </a:gridCol>
                <a:gridCol w="329184">
                  <a:extLst>
                    <a:ext uri="{9D8B030D-6E8A-4147-A177-3AD203B41FA5}">
                      <a16:colId xmlns:a16="http://schemas.microsoft.com/office/drawing/2014/main" val="3503011547"/>
                    </a:ext>
                  </a:extLst>
                </a:gridCol>
                <a:gridCol w="329184">
                  <a:extLst>
                    <a:ext uri="{9D8B030D-6E8A-4147-A177-3AD203B41FA5}">
                      <a16:colId xmlns:a16="http://schemas.microsoft.com/office/drawing/2014/main" val="2762979739"/>
                    </a:ext>
                  </a:extLst>
                </a:gridCol>
                <a:gridCol w="329184">
                  <a:extLst>
                    <a:ext uri="{9D8B030D-6E8A-4147-A177-3AD203B41FA5}">
                      <a16:colId xmlns:a16="http://schemas.microsoft.com/office/drawing/2014/main" val="342707734"/>
                    </a:ext>
                  </a:extLst>
                </a:gridCol>
                <a:gridCol w="329184">
                  <a:extLst>
                    <a:ext uri="{9D8B030D-6E8A-4147-A177-3AD203B41FA5}">
                      <a16:colId xmlns:a16="http://schemas.microsoft.com/office/drawing/2014/main" val="2788445966"/>
                    </a:ext>
                  </a:extLst>
                </a:gridCol>
                <a:gridCol w="329184">
                  <a:extLst>
                    <a:ext uri="{9D8B030D-6E8A-4147-A177-3AD203B41FA5}">
                      <a16:colId xmlns:a16="http://schemas.microsoft.com/office/drawing/2014/main" val="1863247873"/>
                    </a:ext>
                  </a:extLst>
                </a:gridCol>
                <a:gridCol w="370332">
                  <a:extLst>
                    <a:ext uri="{9D8B030D-6E8A-4147-A177-3AD203B41FA5}">
                      <a16:colId xmlns:a16="http://schemas.microsoft.com/office/drawing/2014/main" val="2492931542"/>
                    </a:ext>
                  </a:extLst>
                </a:gridCol>
                <a:gridCol w="370332">
                  <a:extLst>
                    <a:ext uri="{9D8B030D-6E8A-4147-A177-3AD203B41FA5}">
                      <a16:colId xmlns:a16="http://schemas.microsoft.com/office/drawing/2014/main" val="200425173"/>
                    </a:ext>
                  </a:extLst>
                </a:gridCol>
                <a:gridCol w="329184">
                  <a:extLst>
                    <a:ext uri="{9D8B030D-6E8A-4147-A177-3AD203B41FA5}">
                      <a16:colId xmlns:a16="http://schemas.microsoft.com/office/drawing/2014/main" val="4219383996"/>
                    </a:ext>
                  </a:extLst>
                </a:gridCol>
                <a:gridCol w="329184">
                  <a:extLst>
                    <a:ext uri="{9D8B030D-6E8A-4147-A177-3AD203B41FA5}">
                      <a16:colId xmlns:a16="http://schemas.microsoft.com/office/drawing/2014/main" val="12877807"/>
                    </a:ext>
                  </a:extLst>
                </a:gridCol>
                <a:gridCol w="370332">
                  <a:extLst>
                    <a:ext uri="{9D8B030D-6E8A-4147-A177-3AD203B41FA5}">
                      <a16:colId xmlns:a16="http://schemas.microsoft.com/office/drawing/2014/main" val="3589085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0014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Campigliodolomiti - 2018-04-28 11:46:00 </a:t>
                      </a:r>
                      <a:r>
                        <a:rPr kumimoji="0" lang="en-US" sz="1000" b="0" i="0" u="none" strike="noStrike" kern="1200" cap="none" spc="0" normalizeH="0" baseline="0" noProof="0">
                          <a:ln>
                            <a:noFill/>
                          </a:ln>
                          <a:solidFill>
                            <a:prstClr val="black"/>
                          </a:solidFill>
                          <a:effectLst/>
                          <a:uLnTx/>
                          <a:uFillTx/>
                          <a:latin typeface="+mn-lt"/>
                          <a:ea typeface="+mn-ea"/>
                          <a:cs typeface="+mn-cs"/>
                        </a:rPr>
                        <a:t> 
 As the days are getting warmer we start dreaming of a picnic in the #nature…☀️🌳
#topdolomites #montagnavera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41139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Pontedilegno-Tonale - 2018-04-28 11:30:51 </a:t>
                      </a:r>
                      <a:r>
                        <a:rPr kumimoji="0" lang="en-US" sz="1000" b="0" i="0" u="none" strike="noStrike" kern="1200" cap="none" spc="0" normalizeH="0" baseline="0" noProof="0">
                          <a:ln>
                            <a:noFill/>
                          </a:ln>
                          <a:solidFill>
                            <a:prstClr val="black"/>
                          </a:solidFill>
                          <a:effectLst/>
                          <a:uLnTx/>
                          <a:uFillTx/>
                          <a:latin typeface="+mn-lt"/>
                          <a:ea typeface="+mn-ea"/>
                          <a:cs typeface="+mn-cs"/>
                        </a:rPr>
                        <a:t> 
 Spring is here! 😍 Sbocciano i primi bucaneve al Passo Tonale. 🌷🌻
📷: Roberta Zambotti
#pontedilegnotonale #adamello #alps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76944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Hintertuxer Gletscher - 2018-04-28 07:48:00 </a:t>
                      </a:r>
                      <a:r>
                        <a:rPr kumimoji="0" lang="de-DE" sz="1000" b="0" i="0" u="none" strike="noStrike" kern="1200" cap="none" spc="0" normalizeH="0" baseline="0" noProof="0">
                          <a:ln>
                            <a:noFill/>
                          </a:ln>
                          <a:solidFill>
                            <a:prstClr val="black"/>
                          </a:solidFill>
                          <a:effectLst/>
                          <a:uLnTx/>
                          <a:uFillTx/>
                          <a:latin typeface="+mn-lt"/>
                          <a:ea typeface="+mn-ea"/>
                          <a:cs typeface="+mn-cs"/>
                        </a:rPr>
                        <a:t> 
 28. April 2018 und die TALABFAHRT ist noch bis inklusive MORGEN 29. April 2018 GEÖFFNET!!!!!!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5315382"/>
                  </a:ext>
                </a:extLst>
              </a:tr>
            </a:tbl>
          </a:graphicData>
        </a:graphic>
      </p:graphicFrame>
      <p:sp>
        <p:nvSpPr>
          <p:cNvPr id="4" name="Text Placeholder 3">
            <a:extLst>
              <a:ext uri="{FF2B5EF4-FFF2-40B4-BE49-F238E27FC236}">
                <a16:creationId xmlns:a16="http://schemas.microsoft.com/office/drawing/2014/main" id="{DEED46C8-B012-438C-B5AC-FEFDD04C018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647658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0F88B-1AF9-43DC-BD96-D5E3E4459B99}"/>
              </a:ext>
            </a:extLst>
          </p:cNvPr>
          <p:cNvSpPr>
            <a:spLocks noGrp="1"/>
          </p:cNvSpPr>
          <p:nvPr>
            <p:ph type="title"/>
          </p:nvPr>
        </p:nvSpPr>
        <p:spPr/>
        <p:txBody>
          <a:bodyPr/>
          <a:lstStyle/>
          <a:p>
            <a:r>
              <a:rPr lang="en-US"/>
              <a:t>Facebook Own Posts Table | facebook - 6 of 14</a:t>
            </a:r>
          </a:p>
        </p:txBody>
      </p:sp>
      <p:graphicFrame>
        <p:nvGraphicFramePr>
          <p:cNvPr id="5" name="Table Placeholder 4">
            <a:extLst>
              <a:ext uri="{FF2B5EF4-FFF2-40B4-BE49-F238E27FC236}">
                <a16:creationId xmlns:a16="http://schemas.microsoft.com/office/drawing/2014/main" id="{AB484584-442B-471E-8C5F-32FC806E18DD}"/>
              </a:ext>
            </a:extLst>
          </p:cNvPr>
          <p:cNvGraphicFramePr>
            <a:graphicFrameLocks noGrp="1"/>
          </p:cNvGraphicFramePr>
          <p:nvPr>
            <p:ph type="tbl" sz="quarter" idx="13"/>
            <p:extLst>
              <p:ext uri="{D42A27DB-BD31-4B8C-83A1-F6EECF244321}">
                <p14:modId xmlns:p14="http://schemas.microsoft.com/office/powerpoint/2010/main" val="909430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12257951"/>
                    </a:ext>
                  </a:extLst>
                </a:gridCol>
                <a:gridCol w="370332">
                  <a:extLst>
                    <a:ext uri="{9D8B030D-6E8A-4147-A177-3AD203B41FA5}">
                      <a16:colId xmlns:a16="http://schemas.microsoft.com/office/drawing/2014/main" val="1719831612"/>
                    </a:ext>
                  </a:extLst>
                </a:gridCol>
                <a:gridCol w="370332">
                  <a:extLst>
                    <a:ext uri="{9D8B030D-6E8A-4147-A177-3AD203B41FA5}">
                      <a16:colId xmlns:a16="http://schemas.microsoft.com/office/drawing/2014/main" val="2199751640"/>
                    </a:ext>
                  </a:extLst>
                </a:gridCol>
                <a:gridCol w="370332">
                  <a:extLst>
                    <a:ext uri="{9D8B030D-6E8A-4147-A177-3AD203B41FA5}">
                      <a16:colId xmlns:a16="http://schemas.microsoft.com/office/drawing/2014/main" val="824306877"/>
                    </a:ext>
                  </a:extLst>
                </a:gridCol>
                <a:gridCol w="329184">
                  <a:extLst>
                    <a:ext uri="{9D8B030D-6E8A-4147-A177-3AD203B41FA5}">
                      <a16:colId xmlns:a16="http://schemas.microsoft.com/office/drawing/2014/main" val="565151520"/>
                    </a:ext>
                  </a:extLst>
                </a:gridCol>
                <a:gridCol w="329184">
                  <a:extLst>
                    <a:ext uri="{9D8B030D-6E8A-4147-A177-3AD203B41FA5}">
                      <a16:colId xmlns:a16="http://schemas.microsoft.com/office/drawing/2014/main" val="1654139068"/>
                    </a:ext>
                  </a:extLst>
                </a:gridCol>
                <a:gridCol w="329184">
                  <a:extLst>
                    <a:ext uri="{9D8B030D-6E8A-4147-A177-3AD203B41FA5}">
                      <a16:colId xmlns:a16="http://schemas.microsoft.com/office/drawing/2014/main" val="2683409992"/>
                    </a:ext>
                  </a:extLst>
                </a:gridCol>
                <a:gridCol w="329184">
                  <a:extLst>
                    <a:ext uri="{9D8B030D-6E8A-4147-A177-3AD203B41FA5}">
                      <a16:colId xmlns:a16="http://schemas.microsoft.com/office/drawing/2014/main" val="331278028"/>
                    </a:ext>
                  </a:extLst>
                </a:gridCol>
                <a:gridCol w="329184">
                  <a:extLst>
                    <a:ext uri="{9D8B030D-6E8A-4147-A177-3AD203B41FA5}">
                      <a16:colId xmlns:a16="http://schemas.microsoft.com/office/drawing/2014/main" val="3634157264"/>
                    </a:ext>
                  </a:extLst>
                </a:gridCol>
                <a:gridCol w="329184">
                  <a:extLst>
                    <a:ext uri="{9D8B030D-6E8A-4147-A177-3AD203B41FA5}">
                      <a16:colId xmlns:a16="http://schemas.microsoft.com/office/drawing/2014/main" val="294638467"/>
                    </a:ext>
                  </a:extLst>
                </a:gridCol>
                <a:gridCol w="329184">
                  <a:extLst>
                    <a:ext uri="{9D8B030D-6E8A-4147-A177-3AD203B41FA5}">
                      <a16:colId xmlns:a16="http://schemas.microsoft.com/office/drawing/2014/main" val="1666316109"/>
                    </a:ext>
                  </a:extLst>
                </a:gridCol>
                <a:gridCol w="329184">
                  <a:extLst>
                    <a:ext uri="{9D8B030D-6E8A-4147-A177-3AD203B41FA5}">
                      <a16:colId xmlns:a16="http://schemas.microsoft.com/office/drawing/2014/main" val="2191811719"/>
                    </a:ext>
                  </a:extLst>
                </a:gridCol>
                <a:gridCol w="329184">
                  <a:extLst>
                    <a:ext uri="{9D8B030D-6E8A-4147-A177-3AD203B41FA5}">
                      <a16:colId xmlns:a16="http://schemas.microsoft.com/office/drawing/2014/main" val="3211741169"/>
                    </a:ext>
                  </a:extLst>
                </a:gridCol>
                <a:gridCol w="370332">
                  <a:extLst>
                    <a:ext uri="{9D8B030D-6E8A-4147-A177-3AD203B41FA5}">
                      <a16:colId xmlns:a16="http://schemas.microsoft.com/office/drawing/2014/main" val="1170724716"/>
                    </a:ext>
                  </a:extLst>
                </a:gridCol>
                <a:gridCol w="370332">
                  <a:extLst>
                    <a:ext uri="{9D8B030D-6E8A-4147-A177-3AD203B41FA5}">
                      <a16:colId xmlns:a16="http://schemas.microsoft.com/office/drawing/2014/main" val="140271391"/>
                    </a:ext>
                  </a:extLst>
                </a:gridCol>
                <a:gridCol w="329184">
                  <a:extLst>
                    <a:ext uri="{9D8B030D-6E8A-4147-A177-3AD203B41FA5}">
                      <a16:colId xmlns:a16="http://schemas.microsoft.com/office/drawing/2014/main" val="4128630096"/>
                    </a:ext>
                  </a:extLst>
                </a:gridCol>
                <a:gridCol w="329184">
                  <a:extLst>
                    <a:ext uri="{9D8B030D-6E8A-4147-A177-3AD203B41FA5}">
                      <a16:colId xmlns:a16="http://schemas.microsoft.com/office/drawing/2014/main" val="1837787838"/>
                    </a:ext>
                  </a:extLst>
                </a:gridCol>
                <a:gridCol w="370332">
                  <a:extLst>
                    <a:ext uri="{9D8B030D-6E8A-4147-A177-3AD203B41FA5}">
                      <a16:colId xmlns:a16="http://schemas.microsoft.com/office/drawing/2014/main" val="4177553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36320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Pontedilegno-Tonale - 2018-04-27 18:15:47 </a:t>
                      </a:r>
                      <a:r>
                        <a:rPr kumimoji="0" lang="it-IT" sz="1000" b="0" i="0" u="none" strike="noStrike" kern="1200" cap="none" spc="0" normalizeH="0" baseline="0" noProof="0">
                          <a:ln>
                            <a:noFill/>
                          </a:ln>
                          <a:solidFill>
                            <a:prstClr val="black"/>
                          </a:solidFill>
                          <a:effectLst/>
                          <a:uLnTx/>
                          <a:uFillTx/>
                          <a:latin typeface="+mn-lt"/>
                          <a:ea typeface="+mn-ea"/>
                          <a:cs typeface="+mn-cs"/>
                        </a:rPr>
                        <a:t> 
 Questa settimana ENIT ha dedicato un post al comprensorio Pontedilegno-Tonale, e alle sciate primaverili sul ghiacciaio Presena. ⛷
#pontedilegnotonale #adamello #alps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7335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Saas-Fee - 2018-04-27 15:57:45 </a:t>
                      </a:r>
                      <a:r>
                        <a:rPr kumimoji="0" lang="en-US" sz="1000" b="0" i="0" u="none" strike="noStrike" kern="1200" cap="none" spc="0" normalizeH="0" baseline="0" noProof="0">
                          <a:ln>
                            <a:noFill/>
                          </a:ln>
                          <a:solidFill>
                            <a:prstClr val="black"/>
                          </a:solidFill>
                          <a:effectLst/>
                          <a:uLnTx/>
                          <a:uFillTx/>
                          <a:latin typeface="+mn-lt"/>
                          <a:ea typeface="+mn-ea"/>
                          <a:cs typeface="+mn-cs"/>
                        </a:rPr>
                        <a:t> 
 Most of the hiking trails are still closed. But the spring conditions are ideal for ski touring in Saas-Fee. 🤗
More information: www.saas-fee.ch/en/skitouren/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14136247"/>
                  </a:ext>
                </a:extLst>
              </a:tr>
            </a:tbl>
          </a:graphicData>
        </a:graphic>
      </p:graphicFrame>
      <p:sp>
        <p:nvSpPr>
          <p:cNvPr id="4" name="Text Placeholder 3">
            <a:extLst>
              <a:ext uri="{FF2B5EF4-FFF2-40B4-BE49-F238E27FC236}">
                <a16:creationId xmlns:a16="http://schemas.microsoft.com/office/drawing/2014/main" id="{EB801A4E-A300-4EBC-A336-283049CC001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65804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12F68-A1F0-4BE1-ADB5-A7054CFEA4D2}"/>
              </a:ext>
            </a:extLst>
          </p:cNvPr>
          <p:cNvSpPr>
            <a:spLocks noGrp="1"/>
          </p:cNvSpPr>
          <p:nvPr>
            <p:ph type="title"/>
          </p:nvPr>
        </p:nvSpPr>
        <p:spPr/>
        <p:txBody>
          <a:bodyPr/>
          <a:lstStyle/>
          <a:p>
            <a:r>
              <a:rPr lang="en-US"/>
              <a:t>Facebook Own Posts Table | facebook - 7 of 14</a:t>
            </a:r>
          </a:p>
        </p:txBody>
      </p:sp>
      <p:graphicFrame>
        <p:nvGraphicFramePr>
          <p:cNvPr id="5" name="Table Placeholder 4">
            <a:extLst>
              <a:ext uri="{FF2B5EF4-FFF2-40B4-BE49-F238E27FC236}">
                <a16:creationId xmlns:a16="http://schemas.microsoft.com/office/drawing/2014/main" id="{9677596D-59AA-4F99-8A2F-4D252EAEBF4C}"/>
              </a:ext>
            </a:extLst>
          </p:cNvPr>
          <p:cNvGraphicFramePr>
            <a:graphicFrameLocks noGrp="1"/>
          </p:cNvGraphicFramePr>
          <p:nvPr>
            <p:ph type="tbl" sz="quarter" idx="13"/>
            <p:extLst>
              <p:ext uri="{D42A27DB-BD31-4B8C-83A1-F6EECF244321}">
                <p14:modId xmlns:p14="http://schemas.microsoft.com/office/powerpoint/2010/main" val="2773199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97293506"/>
                    </a:ext>
                  </a:extLst>
                </a:gridCol>
                <a:gridCol w="370332">
                  <a:extLst>
                    <a:ext uri="{9D8B030D-6E8A-4147-A177-3AD203B41FA5}">
                      <a16:colId xmlns:a16="http://schemas.microsoft.com/office/drawing/2014/main" val="2145169403"/>
                    </a:ext>
                  </a:extLst>
                </a:gridCol>
                <a:gridCol w="370332">
                  <a:extLst>
                    <a:ext uri="{9D8B030D-6E8A-4147-A177-3AD203B41FA5}">
                      <a16:colId xmlns:a16="http://schemas.microsoft.com/office/drawing/2014/main" val="2447254269"/>
                    </a:ext>
                  </a:extLst>
                </a:gridCol>
                <a:gridCol w="370332">
                  <a:extLst>
                    <a:ext uri="{9D8B030D-6E8A-4147-A177-3AD203B41FA5}">
                      <a16:colId xmlns:a16="http://schemas.microsoft.com/office/drawing/2014/main" val="4222412257"/>
                    </a:ext>
                  </a:extLst>
                </a:gridCol>
                <a:gridCol w="329184">
                  <a:extLst>
                    <a:ext uri="{9D8B030D-6E8A-4147-A177-3AD203B41FA5}">
                      <a16:colId xmlns:a16="http://schemas.microsoft.com/office/drawing/2014/main" val="1166140988"/>
                    </a:ext>
                  </a:extLst>
                </a:gridCol>
                <a:gridCol w="329184">
                  <a:extLst>
                    <a:ext uri="{9D8B030D-6E8A-4147-A177-3AD203B41FA5}">
                      <a16:colId xmlns:a16="http://schemas.microsoft.com/office/drawing/2014/main" val="4162328565"/>
                    </a:ext>
                  </a:extLst>
                </a:gridCol>
                <a:gridCol w="329184">
                  <a:extLst>
                    <a:ext uri="{9D8B030D-6E8A-4147-A177-3AD203B41FA5}">
                      <a16:colId xmlns:a16="http://schemas.microsoft.com/office/drawing/2014/main" val="4247908722"/>
                    </a:ext>
                  </a:extLst>
                </a:gridCol>
                <a:gridCol w="329184">
                  <a:extLst>
                    <a:ext uri="{9D8B030D-6E8A-4147-A177-3AD203B41FA5}">
                      <a16:colId xmlns:a16="http://schemas.microsoft.com/office/drawing/2014/main" val="1342363833"/>
                    </a:ext>
                  </a:extLst>
                </a:gridCol>
                <a:gridCol w="329184">
                  <a:extLst>
                    <a:ext uri="{9D8B030D-6E8A-4147-A177-3AD203B41FA5}">
                      <a16:colId xmlns:a16="http://schemas.microsoft.com/office/drawing/2014/main" val="2856224027"/>
                    </a:ext>
                  </a:extLst>
                </a:gridCol>
                <a:gridCol w="329184">
                  <a:extLst>
                    <a:ext uri="{9D8B030D-6E8A-4147-A177-3AD203B41FA5}">
                      <a16:colId xmlns:a16="http://schemas.microsoft.com/office/drawing/2014/main" val="3626056387"/>
                    </a:ext>
                  </a:extLst>
                </a:gridCol>
                <a:gridCol w="329184">
                  <a:extLst>
                    <a:ext uri="{9D8B030D-6E8A-4147-A177-3AD203B41FA5}">
                      <a16:colId xmlns:a16="http://schemas.microsoft.com/office/drawing/2014/main" val="4223527872"/>
                    </a:ext>
                  </a:extLst>
                </a:gridCol>
                <a:gridCol w="329184">
                  <a:extLst>
                    <a:ext uri="{9D8B030D-6E8A-4147-A177-3AD203B41FA5}">
                      <a16:colId xmlns:a16="http://schemas.microsoft.com/office/drawing/2014/main" val="613981348"/>
                    </a:ext>
                  </a:extLst>
                </a:gridCol>
                <a:gridCol w="329184">
                  <a:extLst>
                    <a:ext uri="{9D8B030D-6E8A-4147-A177-3AD203B41FA5}">
                      <a16:colId xmlns:a16="http://schemas.microsoft.com/office/drawing/2014/main" val="2791444348"/>
                    </a:ext>
                  </a:extLst>
                </a:gridCol>
                <a:gridCol w="370332">
                  <a:extLst>
                    <a:ext uri="{9D8B030D-6E8A-4147-A177-3AD203B41FA5}">
                      <a16:colId xmlns:a16="http://schemas.microsoft.com/office/drawing/2014/main" val="102585058"/>
                    </a:ext>
                  </a:extLst>
                </a:gridCol>
                <a:gridCol w="370332">
                  <a:extLst>
                    <a:ext uri="{9D8B030D-6E8A-4147-A177-3AD203B41FA5}">
                      <a16:colId xmlns:a16="http://schemas.microsoft.com/office/drawing/2014/main" val="3104249531"/>
                    </a:ext>
                  </a:extLst>
                </a:gridCol>
                <a:gridCol w="329184">
                  <a:extLst>
                    <a:ext uri="{9D8B030D-6E8A-4147-A177-3AD203B41FA5}">
                      <a16:colId xmlns:a16="http://schemas.microsoft.com/office/drawing/2014/main" val="364728996"/>
                    </a:ext>
                  </a:extLst>
                </a:gridCol>
                <a:gridCol w="329184">
                  <a:extLst>
                    <a:ext uri="{9D8B030D-6E8A-4147-A177-3AD203B41FA5}">
                      <a16:colId xmlns:a16="http://schemas.microsoft.com/office/drawing/2014/main" val="1311209422"/>
                    </a:ext>
                  </a:extLst>
                </a:gridCol>
                <a:gridCol w="370332">
                  <a:extLst>
                    <a:ext uri="{9D8B030D-6E8A-4147-A177-3AD203B41FA5}">
                      <a16:colId xmlns:a16="http://schemas.microsoft.com/office/drawing/2014/main" val="3616374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38904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CampoFelice SKI - 2018-04-27 13:11:36 </a:t>
                      </a:r>
                      <a:r>
                        <a:rPr kumimoji="0" lang="it-IT" sz="1000" b="0" i="0" u="none" strike="noStrike" kern="1200" cap="none" spc="0" normalizeH="0" baseline="0" noProof="0">
                          <a:ln>
                            <a:noFill/>
                          </a:ln>
                          <a:solidFill>
                            <a:prstClr val="black"/>
                          </a:solidFill>
                          <a:effectLst/>
                          <a:uLnTx/>
                          <a:uFillTx/>
                          <a:latin typeface="+mn-lt"/>
                          <a:ea typeface="+mn-ea"/>
                          <a:cs typeface="+mn-cs"/>
                        </a:rPr>
                        <a:t> 
 Con questo bel video vi auguriamo Buon I Maggio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5103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Campigliodolomiti - 2018-04-27 13:06:01 </a:t>
                      </a:r>
                      <a:r>
                        <a:rPr kumimoji="0" lang="it-IT" sz="1000" b="0" i="0" u="none" strike="noStrike" kern="1200" cap="none" spc="0" normalizeH="0" baseline="0" noProof="0">
                          <a:ln>
                            <a:noFill/>
                          </a:ln>
                          <a:solidFill>
                            <a:prstClr val="black"/>
                          </a:solidFill>
                          <a:effectLst/>
                          <a:uLnTx/>
                          <a:uFillTx/>
                          <a:latin typeface="+mn-lt"/>
                          <a:ea typeface="+mn-ea"/>
                          <a:cs typeface="+mn-cs"/>
                        </a:rPr>
                        <a:t> 
 Vivi un'estate a suon di musica! Non perdere una settimana di concerti sulle vette delle #dolomiti di Brenta, nelle antiche chiese, malghe e saloni della #valrendena. Scegli la #Campiglio Special Week dal 16 al 22 luglio per i I Suoni delle Dolomiti! Scopri tutto qui: 🎻 http://bit.ly/2EZrv5o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3082309"/>
                  </a:ext>
                </a:extLst>
              </a:tr>
            </a:tbl>
          </a:graphicData>
        </a:graphic>
      </p:graphicFrame>
      <p:sp>
        <p:nvSpPr>
          <p:cNvPr id="4" name="Text Placeholder 3">
            <a:extLst>
              <a:ext uri="{FF2B5EF4-FFF2-40B4-BE49-F238E27FC236}">
                <a16:creationId xmlns:a16="http://schemas.microsoft.com/office/drawing/2014/main" id="{0A912FF8-E15E-475E-B56E-FAA00E1C956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1335339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C7D1C-814E-4FDB-9458-00CF297DF3C3}"/>
              </a:ext>
            </a:extLst>
          </p:cNvPr>
          <p:cNvSpPr>
            <a:spLocks noGrp="1"/>
          </p:cNvSpPr>
          <p:nvPr>
            <p:ph type="title"/>
          </p:nvPr>
        </p:nvSpPr>
        <p:spPr/>
        <p:txBody>
          <a:bodyPr/>
          <a:lstStyle/>
          <a:p>
            <a:r>
              <a:rPr lang="en-US"/>
              <a:t>Facebook Own Posts Table | facebook - 8 of 14</a:t>
            </a:r>
          </a:p>
        </p:txBody>
      </p:sp>
      <p:graphicFrame>
        <p:nvGraphicFramePr>
          <p:cNvPr id="5" name="Table Placeholder 4">
            <a:extLst>
              <a:ext uri="{FF2B5EF4-FFF2-40B4-BE49-F238E27FC236}">
                <a16:creationId xmlns:a16="http://schemas.microsoft.com/office/drawing/2014/main" id="{2ED6B6A8-E6C5-48D7-9CD4-F8062094B215}"/>
              </a:ext>
            </a:extLst>
          </p:cNvPr>
          <p:cNvGraphicFramePr>
            <a:graphicFrameLocks noGrp="1"/>
          </p:cNvGraphicFramePr>
          <p:nvPr>
            <p:ph type="tbl" sz="quarter" idx="13"/>
            <p:extLst>
              <p:ext uri="{D42A27DB-BD31-4B8C-83A1-F6EECF244321}">
                <p14:modId xmlns:p14="http://schemas.microsoft.com/office/powerpoint/2010/main" val="2082334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33690522"/>
                    </a:ext>
                  </a:extLst>
                </a:gridCol>
                <a:gridCol w="370332">
                  <a:extLst>
                    <a:ext uri="{9D8B030D-6E8A-4147-A177-3AD203B41FA5}">
                      <a16:colId xmlns:a16="http://schemas.microsoft.com/office/drawing/2014/main" val="723743116"/>
                    </a:ext>
                  </a:extLst>
                </a:gridCol>
                <a:gridCol w="370332">
                  <a:extLst>
                    <a:ext uri="{9D8B030D-6E8A-4147-A177-3AD203B41FA5}">
                      <a16:colId xmlns:a16="http://schemas.microsoft.com/office/drawing/2014/main" val="244509598"/>
                    </a:ext>
                  </a:extLst>
                </a:gridCol>
                <a:gridCol w="370332">
                  <a:extLst>
                    <a:ext uri="{9D8B030D-6E8A-4147-A177-3AD203B41FA5}">
                      <a16:colId xmlns:a16="http://schemas.microsoft.com/office/drawing/2014/main" val="113916125"/>
                    </a:ext>
                  </a:extLst>
                </a:gridCol>
                <a:gridCol w="329184">
                  <a:extLst>
                    <a:ext uri="{9D8B030D-6E8A-4147-A177-3AD203B41FA5}">
                      <a16:colId xmlns:a16="http://schemas.microsoft.com/office/drawing/2014/main" val="1521060340"/>
                    </a:ext>
                  </a:extLst>
                </a:gridCol>
                <a:gridCol w="329184">
                  <a:extLst>
                    <a:ext uri="{9D8B030D-6E8A-4147-A177-3AD203B41FA5}">
                      <a16:colId xmlns:a16="http://schemas.microsoft.com/office/drawing/2014/main" val="1906069044"/>
                    </a:ext>
                  </a:extLst>
                </a:gridCol>
                <a:gridCol w="329184">
                  <a:extLst>
                    <a:ext uri="{9D8B030D-6E8A-4147-A177-3AD203B41FA5}">
                      <a16:colId xmlns:a16="http://schemas.microsoft.com/office/drawing/2014/main" val="3169130310"/>
                    </a:ext>
                  </a:extLst>
                </a:gridCol>
                <a:gridCol w="329184">
                  <a:extLst>
                    <a:ext uri="{9D8B030D-6E8A-4147-A177-3AD203B41FA5}">
                      <a16:colId xmlns:a16="http://schemas.microsoft.com/office/drawing/2014/main" val="326787573"/>
                    </a:ext>
                  </a:extLst>
                </a:gridCol>
                <a:gridCol w="329184">
                  <a:extLst>
                    <a:ext uri="{9D8B030D-6E8A-4147-A177-3AD203B41FA5}">
                      <a16:colId xmlns:a16="http://schemas.microsoft.com/office/drawing/2014/main" val="1908322422"/>
                    </a:ext>
                  </a:extLst>
                </a:gridCol>
                <a:gridCol w="329184">
                  <a:extLst>
                    <a:ext uri="{9D8B030D-6E8A-4147-A177-3AD203B41FA5}">
                      <a16:colId xmlns:a16="http://schemas.microsoft.com/office/drawing/2014/main" val="2272844396"/>
                    </a:ext>
                  </a:extLst>
                </a:gridCol>
                <a:gridCol w="329184">
                  <a:extLst>
                    <a:ext uri="{9D8B030D-6E8A-4147-A177-3AD203B41FA5}">
                      <a16:colId xmlns:a16="http://schemas.microsoft.com/office/drawing/2014/main" val="3293919667"/>
                    </a:ext>
                  </a:extLst>
                </a:gridCol>
                <a:gridCol w="329184">
                  <a:extLst>
                    <a:ext uri="{9D8B030D-6E8A-4147-A177-3AD203B41FA5}">
                      <a16:colId xmlns:a16="http://schemas.microsoft.com/office/drawing/2014/main" val="2301887497"/>
                    </a:ext>
                  </a:extLst>
                </a:gridCol>
                <a:gridCol w="329184">
                  <a:extLst>
                    <a:ext uri="{9D8B030D-6E8A-4147-A177-3AD203B41FA5}">
                      <a16:colId xmlns:a16="http://schemas.microsoft.com/office/drawing/2014/main" val="1428836081"/>
                    </a:ext>
                  </a:extLst>
                </a:gridCol>
                <a:gridCol w="370332">
                  <a:extLst>
                    <a:ext uri="{9D8B030D-6E8A-4147-A177-3AD203B41FA5}">
                      <a16:colId xmlns:a16="http://schemas.microsoft.com/office/drawing/2014/main" val="3326821580"/>
                    </a:ext>
                  </a:extLst>
                </a:gridCol>
                <a:gridCol w="370332">
                  <a:extLst>
                    <a:ext uri="{9D8B030D-6E8A-4147-A177-3AD203B41FA5}">
                      <a16:colId xmlns:a16="http://schemas.microsoft.com/office/drawing/2014/main" val="2037874773"/>
                    </a:ext>
                  </a:extLst>
                </a:gridCol>
                <a:gridCol w="329184">
                  <a:extLst>
                    <a:ext uri="{9D8B030D-6E8A-4147-A177-3AD203B41FA5}">
                      <a16:colId xmlns:a16="http://schemas.microsoft.com/office/drawing/2014/main" val="3966282666"/>
                    </a:ext>
                  </a:extLst>
                </a:gridCol>
                <a:gridCol w="329184">
                  <a:extLst>
                    <a:ext uri="{9D8B030D-6E8A-4147-A177-3AD203B41FA5}">
                      <a16:colId xmlns:a16="http://schemas.microsoft.com/office/drawing/2014/main" val="3282967981"/>
                    </a:ext>
                  </a:extLst>
                </a:gridCol>
                <a:gridCol w="370332">
                  <a:extLst>
                    <a:ext uri="{9D8B030D-6E8A-4147-A177-3AD203B41FA5}">
                      <a16:colId xmlns:a16="http://schemas.microsoft.com/office/drawing/2014/main" val="3783087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9710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Hintertuxer Gletscher - 2018-04-27 09:51:28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344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Stubaier Gletscher - 2018-04-27 08:30:00 </a:t>
                      </a:r>
                      <a:r>
                        <a:rPr kumimoji="0" lang="de-DE" sz="1000" b="0" i="0" u="none" strike="noStrike" kern="1200" cap="none" spc="0" normalizeH="0" baseline="0" noProof="0">
                          <a:ln>
                            <a:noFill/>
                          </a:ln>
                          <a:solidFill>
                            <a:prstClr val="black"/>
                          </a:solidFill>
                          <a:effectLst/>
                          <a:uLnTx/>
                          <a:uFillTx/>
                          <a:latin typeface="+mn-lt"/>
                          <a:ea typeface="+mn-ea"/>
                          <a:cs typeface="+mn-cs"/>
                        </a:rPr>
                        <a:t> 
 Beste Voraussetzungen für den Sonnenskilauf: Firn &amp; Kaiserwetter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3673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LAAX - 2018-04-26 18:30:00 </a:t>
                      </a:r>
                      <a:r>
                        <a:rPr kumimoji="0" lang="en-US" sz="1000" b="0" i="0" u="none" strike="noStrike" kern="1200" cap="none" spc="0" normalizeH="0" baseline="0" noProof="0">
                          <a:ln>
                            <a:noFill/>
                          </a:ln>
                          <a:solidFill>
                            <a:prstClr val="black"/>
                          </a:solidFill>
                          <a:effectLst/>
                          <a:uLnTx/>
                          <a:uFillTx/>
                          <a:latin typeface="+mn-lt"/>
                          <a:ea typeface="+mn-ea"/>
                          <a:cs typeface="+mn-cs"/>
                        </a:rPr>
                        <a:t> 
 LAAX lives Greenstyle! Last week LAAX won the SIS Eco Award for its commitment to sustainability. But how does sustainability work in ski resorts? Pleasure Snowboard Magazin making the case for green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3701840"/>
                  </a:ext>
                </a:extLst>
              </a:tr>
            </a:tbl>
          </a:graphicData>
        </a:graphic>
      </p:graphicFrame>
      <p:sp>
        <p:nvSpPr>
          <p:cNvPr id="4" name="Text Placeholder 3">
            <a:extLst>
              <a:ext uri="{FF2B5EF4-FFF2-40B4-BE49-F238E27FC236}">
                <a16:creationId xmlns:a16="http://schemas.microsoft.com/office/drawing/2014/main" id="{C16895C6-2305-4FD3-A541-69254150D8C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9782392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DB829-735F-49A4-8D0E-1E5BE687C088}"/>
              </a:ext>
            </a:extLst>
          </p:cNvPr>
          <p:cNvSpPr>
            <a:spLocks noGrp="1"/>
          </p:cNvSpPr>
          <p:nvPr>
            <p:ph type="title"/>
          </p:nvPr>
        </p:nvSpPr>
        <p:spPr/>
        <p:txBody>
          <a:bodyPr/>
          <a:lstStyle/>
          <a:p>
            <a:r>
              <a:rPr lang="en-US"/>
              <a:t>Facebook Own Posts Table | facebook - 9 of 14</a:t>
            </a:r>
          </a:p>
        </p:txBody>
      </p:sp>
      <p:graphicFrame>
        <p:nvGraphicFramePr>
          <p:cNvPr id="5" name="Table Placeholder 4">
            <a:extLst>
              <a:ext uri="{FF2B5EF4-FFF2-40B4-BE49-F238E27FC236}">
                <a16:creationId xmlns:a16="http://schemas.microsoft.com/office/drawing/2014/main" id="{F434918C-1977-4FC6-9B52-596A649D9756}"/>
              </a:ext>
            </a:extLst>
          </p:cNvPr>
          <p:cNvGraphicFramePr>
            <a:graphicFrameLocks noGrp="1"/>
          </p:cNvGraphicFramePr>
          <p:nvPr>
            <p:ph type="tbl" sz="quarter" idx="13"/>
            <p:extLst>
              <p:ext uri="{D42A27DB-BD31-4B8C-83A1-F6EECF244321}">
                <p14:modId xmlns:p14="http://schemas.microsoft.com/office/powerpoint/2010/main" val="1904817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7441513"/>
                    </a:ext>
                  </a:extLst>
                </a:gridCol>
                <a:gridCol w="370332">
                  <a:extLst>
                    <a:ext uri="{9D8B030D-6E8A-4147-A177-3AD203B41FA5}">
                      <a16:colId xmlns:a16="http://schemas.microsoft.com/office/drawing/2014/main" val="3649330597"/>
                    </a:ext>
                  </a:extLst>
                </a:gridCol>
                <a:gridCol w="370332">
                  <a:extLst>
                    <a:ext uri="{9D8B030D-6E8A-4147-A177-3AD203B41FA5}">
                      <a16:colId xmlns:a16="http://schemas.microsoft.com/office/drawing/2014/main" val="3198448402"/>
                    </a:ext>
                  </a:extLst>
                </a:gridCol>
                <a:gridCol w="370332">
                  <a:extLst>
                    <a:ext uri="{9D8B030D-6E8A-4147-A177-3AD203B41FA5}">
                      <a16:colId xmlns:a16="http://schemas.microsoft.com/office/drawing/2014/main" val="618211159"/>
                    </a:ext>
                  </a:extLst>
                </a:gridCol>
                <a:gridCol w="329184">
                  <a:extLst>
                    <a:ext uri="{9D8B030D-6E8A-4147-A177-3AD203B41FA5}">
                      <a16:colId xmlns:a16="http://schemas.microsoft.com/office/drawing/2014/main" val="2273372742"/>
                    </a:ext>
                  </a:extLst>
                </a:gridCol>
                <a:gridCol w="329184">
                  <a:extLst>
                    <a:ext uri="{9D8B030D-6E8A-4147-A177-3AD203B41FA5}">
                      <a16:colId xmlns:a16="http://schemas.microsoft.com/office/drawing/2014/main" val="186139015"/>
                    </a:ext>
                  </a:extLst>
                </a:gridCol>
                <a:gridCol w="329184">
                  <a:extLst>
                    <a:ext uri="{9D8B030D-6E8A-4147-A177-3AD203B41FA5}">
                      <a16:colId xmlns:a16="http://schemas.microsoft.com/office/drawing/2014/main" val="2429712690"/>
                    </a:ext>
                  </a:extLst>
                </a:gridCol>
                <a:gridCol w="329184">
                  <a:extLst>
                    <a:ext uri="{9D8B030D-6E8A-4147-A177-3AD203B41FA5}">
                      <a16:colId xmlns:a16="http://schemas.microsoft.com/office/drawing/2014/main" val="1575653812"/>
                    </a:ext>
                  </a:extLst>
                </a:gridCol>
                <a:gridCol w="329184">
                  <a:extLst>
                    <a:ext uri="{9D8B030D-6E8A-4147-A177-3AD203B41FA5}">
                      <a16:colId xmlns:a16="http://schemas.microsoft.com/office/drawing/2014/main" val="2273566879"/>
                    </a:ext>
                  </a:extLst>
                </a:gridCol>
                <a:gridCol w="329184">
                  <a:extLst>
                    <a:ext uri="{9D8B030D-6E8A-4147-A177-3AD203B41FA5}">
                      <a16:colId xmlns:a16="http://schemas.microsoft.com/office/drawing/2014/main" val="1302378168"/>
                    </a:ext>
                  </a:extLst>
                </a:gridCol>
                <a:gridCol w="329184">
                  <a:extLst>
                    <a:ext uri="{9D8B030D-6E8A-4147-A177-3AD203B41FA5}">
                      <a16:colId xmlns:a16="http://schemas.microsoft.com/office/drawing/2014/main" val="3220997464"/>
                    </a:ext>
                  </a:extLst>
                </a:gridCol>
                <a:gridCol w="329184">
                  <a:extLst>
                    <a:ext uri="{9D8B030D-6E8A-4147-A177-3AD203B41FA5}">
                      <a16:colId xmlns:a16="http://schemas.microsoft.com/office/drawing/2014/main" val="1152993951"/>
                    </a:ext>
                  </a:extLst>
                </a:gridCol>
                <a:gridCol w="329184">
                  <a:extLst>
                    <a:ext uri="{9D8B030D-6E8A-4147-A177-3AD203B41FA5}">
                      <a16:colId xmlns:a16="http://schemas.microsoft.com/office/drawing/2014/main" val="2684960706"/>
                    </a:ext>
                  </a:extLst>
                </a:gridCol>
                <a:gridCol w="370332">
                  <a:extLst>
                    <a:ext uri="{9D8B030D-6E8A-4147-A177-3AD203B41FA5}">
                      <a16:colId xmlns:a16="http://schemas.microsoft.com/office/drawing/2014/main" val="494740874"/>
                    </a:ext>
                  </a:extLst>
                </a:gridCol>
                <a:gridCol w="370332">
                  <a:extLst>
                    <a:ext uri="{9D8B030D-6E8A-4147-A177-3AD203B41FA5}">
                      <a16:colId xmlns:a16="http://schemas.microsoft.com/office/drawing/2014/main" val="701064054"/>
                    </a:ext>
                  </a:extLst>
                </a:gridCol>
                <a:gridCol w="329184">
                  <a:extLst>
                    <a:ext uri="{9D8B030D-6E8A-4147-A177-3AD203B41FA5}">
                      <a16:colId xmlns:a16="http://schemas.microsoft.com/office/drawing/2014/main" val="3462738230"/>
                    </a:ext>
                  </a:extLst>
                </a:gridCol>
                <a:gridCol w="329184">
                  <a:extLst>
                    <a:ext uri="{9D8B030D-6E8A-4147-A177-3AD203B41FA5}">
                      <a16:colId xmlns:a16="http://schemas.microsoft.com/office/drawing/2014/main" val="314845233"/>
                    </a:ext>
                  </a:extLst>
                </a:gridCol>
                <a:gridCol w="370332">
                  <a:extLst>
                    <a:ext uri="{9D8B030D-6E8A-4147-A177-3AD203B41FA5}">
                      <a16:colId xmlns:a16="http://schemas.microsoft.com/office/drawing/2014/main" val="2098470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67431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Campigliodolomiti - 2018-04-26 11:55:00 </a:t>
                      </a:r>
                      <a:r>
                        <a:rPr kumimoji="0" lang="it-IT" sz="1000" b="0" i="0" u="none" strike="noStrike" kern="1200" cap="none" spc="0" normalizeH="0" baseline="0" noProof="0">
                          <a:ln>
                            <a:noFill/>
                          </a:ln>
                          <a:solidFill>
                            <a:prstClr val="black"/>
                          </a:solidFill>
                          <a:effectLst/>
                          <a:uLnTx/>
                          <a:uFillTx/>
                          <a:latin typeface="+mn-lt"/>
                          <a:ea typeface="+mn-ea"/>
                          <a:cs typeface="+mn-cs"/>
                        </a:rPr>
                        <a:t> 
 Non per vantarci, ma in #valrendena ce ne intendiamo quando si tratta di rilassarsi nella #natura...😬
📷 by M. Berruti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6791789"/>
                  </a:ext>
                </a:extLst>
              </a:tr>
            </a:tbl>
          </a:graphicData>
        </a:graphic>
      </p:graphicFrame>
      <p:sp>
        <p:nvSpPr>
          <p:cNvPr id="4" name="Text Placeholder 3">
            <a:extLst>
              <a:ext uri="{FF2B5EF4-FFF2-40B4-BE49-F238E27FC236}">
                <a16:creationId xmlns:a16="http://schemas.microsoft.com/office/drawing/2014/main" id="{59E1D0F8-4635-43AF-B8A6-7E7B3ABDFBA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4557859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FF09B-8364-4E2B-A0A2-C9B07F272FE6}"/>
              </a:ext>
            </a:extLst>
          </p:cNvPr>
          <p:cNvSpPr>
            <a:spLocks noGrp="1"/>
          </p:cNvSpPr>
          <p:nvPr>
            <p:ph type="title"/>
          </p:nvPr>
        </p:nvSpPr>
        <p:spPr/>
        <p:txBody>
          <a:bodyPr/>
          <a:lstStyle/>
          <a:p>
            <a:r>
              <a:rPr lang="en-US"/>
              <a:t>Facebook Own Posts Table | facebook - 10 of 14</a:t>
            </a:r>
          </a:p>
        </p:txBody>
      </p:sp>
      <p:graphicFrame>
        <p:nvGraphicFramePr>
          <p:cNvPr id="5" name="Table Placeholder 4">
            <a:extLst>
              <a:ext uri="{FF2B5EF4-FFF2-40B4-BE49-F238E27FC236}">
                <a16:creationId xmlns:a16="http://schemas.microsoft.com/office/drawing/2014/main" id="{D42F30DF-D4A1-42E2-89FE-EB64B112B5E5}"/>
              </a:ext>
            </a:extLst>
          </p:cNvPr>
          <p:cNvGraphicFramePr>
            <a:graphicFrameLocks noGrp="1"/>
          </p:cNvGraphicFramePr>
          <p:nvPr>
            <p:ph type="tbl" sz="quarter" idx="13"/>
            <p:extLst>
              <p:ext uri="{D42A27DB-BD31-4B8C-83A1-F6EECF244321}">
                <p14:modId xmlns:p14="http://schemas.microsoft.com/office/powerpoint/2010/main" val="2937265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87887023"/>
                    </a:ext>
                  </a:extLst>
                </a:gridCol>
                <a:gridCol w="370332">
                  <a:extLst>
                    <a:ext uri="{9D8B030D-6E8A-4147-A177-3AD203B41FA5}">
                      <a16:colId xmlns:a16="http://schemas.microsoft.com/office/drawing/2014/main" val="871608429"/>
                    </a:ext>
                  </a:extLst>
                </a:gridCol>
                <a:gridCol w="370332">
                  <a:extLst>
                    <a:ext uri="{9D8B030D-6E8A-4147-A177-3AD203B41FA5}">
                      <a16:colId xmlns:a16="http://schemas.microsoft.com/office/drawing/2014/main" val="1272096905"/>
                    </a:ext>
                  </a:extLst>
                </a:gridCol>
                <a:gridCol w="370332">
                  <a:extLst>
                    <a:ext uri="{9D8B030D-6E8A-4147-A177-3AD203B41FA5}">
                      <a16:colId xmlns:a16="http://schemas.microsoft.com/office/drawing/2014/main" val="3511523117"/>
                    </a:ext>
                  </a:extLst>
                </a:gridCol>
                <a:gridCol w="329184">
                  <a:extLst>
                    <a:ext uri="{9D8B030D-6E8A-4147-A177-3AD203B41FA5}">
                      <a16:colId xmlns:a16="http://schemas.microsoft.com/office/drawing/2014/main" val="2203157540"/>
                    </a:ext>
                  </a:extLst>
                </a:gridCol>
                <a:gridCol w="329184">
                  <a:extLst>
                    <a:ext uri="{9D8B030D-6E8A-4147-A177-3AD203B41FA5}">
                      <a16:colId xmlns:a16="http://schemas.microsoft.com/office/drawing/2014/main" val="2010678250"/>
                    </a:ext>
                  </a:extLst>
                </a:gridCol>
                <a:gridCol w="329184">
                  <a:extLst>
                    <a:ext uri="{9D8B030D-6E8A-4147-A177-3AD203B41FA5}">
                      <a16:colId xmlns:a16="http://schemas.microsoft.com/office/drawing/2014/main" val="2649183366"/>
                    </a:ext>
                  </a:extLst>
                </a:gridCol>
                <a:gridCol w="329184">
                  <a:extLst>
                    <a:ext uri="{9D8B030D-6E8A-4147-A177-3AD203B41FA5}">
                      <a16:colId xmlns:a16="http://schemas.microsoft.com/office/drawing/2014/main" val="3771344472"/>
                    </a:ext>
                  </a:extLst>
                </a:gridCol>
                <a:gridCol w="329184">
                  <a:extLst>
                    <a:ext uri="{9D8B030D-6E8A-4147-A177-3AD203B41FA5}">
                      <a16:colId xmlns:a16="http://schemas.microsoft.com/office/drawing/2014/main" val="2465713753"/>
                    </a:ext>
                  </a:extLst>
                </a:gridCol>
                <a:gridCol w="329184">
                  <a:extLst>
                    <a:ext uri="{9D8B030D-6E8A-4147-A177-3AD203B41FA5}">
                      <a16:colId xmlns:a16="http://schemas.microsoft.com/office/drawing/2014/main" val="1273861595"/>
                    </a:ext>
                  </a:extLst>
                </a:gridCol>
                <a:gridCol w="329184">
                  <a:extLst>
                    <a:ext uri="{9D8B030D-6E8A-4147-A177-3AD203B41FA5}">
                      <a16:colId xmlns:a16="http://schemas.microsoft.com/office/drawing/2014/main" val="691144898"/>
                    </a:ext>
                  </a:extLst>
                </a:gridCol>
                <a:gridCol w="329184">
                  <a:extLst>
                    <a:ext uri="{9D8B030D-6E8A-4147-A177-3AD203B41FA5}">
                      <a16:colId xmlns:a16="http://schemas.microsoft.com/office/drawing/2014/main" val="138277598"/>
                    </a:ext>
                  </a:extLst>
                </a:gridCol>
                <a:gridCol w="329184">
                  <a:extLst>
                    <a:ext uri="{9D8B030D-6E8A-4147-A177-3AD203B41FA5}">
                      <a16:colId xmlns:a16="http://schemas.microsoft.com/office/drawing/2014/main" val="2188299344"/>
                    </a:ext>
                  </a:extLst>
                </a:gridCol>
                <a:gridCol w="370332">
                  <a:extLst>
                    <a:ext uri="{9D8B030D-6E8A-4147-A177-3AD203B41FA5}">
                      <a16:colId xmlns:a16="http://schemas.microsoft.com/office/drawing/2014/main" val="99589575"/>
                    </a:ext>
                  </a:extLst>
                </a:gridCol>
                <a:gridCol w="370332">
                  <a:extLst>
                    <a:ext uri="{9D8B030D-6E8A-4147-A177-3AD203B41FA5}">
                      <a16:colId xmlns:a16="http://schemas.microsoft.com/office/drawing/2014/main" val="1483175666"/>
                    </a:ext>
                  </a:extLst>
                </a:gridCol>
                <a:gridCol w="329184">
                  <a:extLst>
                    <a:ext uri="{9D8B030D-6E8A-4147-A177-3AD203B41FA5}">
                      <a16:colId xmlns:a16="http://schemas.microsoft.com/office/drawing/2014/main" val="3069037533"/>
                    </a:ext>
                  </a:extLst>
                </a:gridCol>
                <a:gridCol w="329184">
                  <a:extLst>
                    <a:ext uri="{9D8B030D-6E8A-4147-A177-3AD203B41FA5}">
                      <a16:colId xmlns:a16="http://schemas.microsoft.com/office/drawing/2014/main" val="1791877190"/>
                    </a:ext>
                  </a:extLst>
                </a:gridCol>
                <a:gridCol w="370332">
                  <a:extLst>
                    <a:ext uri="{9D8B030D-6E8A-4147-A177-3AD203B41FA5}">
                      <a16:colId xmlns:a16="http://schemas.microsoft.com/office/drawing/2014/main" val="898753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637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Saas-Fee - 2018-04-26 11:13:24 </a:t>
                      </a:r>
                      <a:r>
                        <a:rPr kumimoji="0" lang="en-US" sz="1000" b="0" i="0" u="none" strike="noStrike" kern="1200" cap="none" spc="0" normalizeH="0" baseline="0" noProof="0">
                          <a:ln>
                            <a:noFill/>
                          </a:ln>
                          <a:solidFill>
                            <a:prstClr val="black"/>
                          </a:solidFill>
                          <a:effectLst/>
                          <a:uLnTx/>
                          <a:uFillTx/>
                          <a:latin typeface="+mn-lt"/>
                          <a:ea typeface="+mn-ea"/>
                          <a:cs typeface="+mn-cs"/>
                        </a:rPr>
                        <a:t> 
 Wir gratulieren den Siegern unseres Donnschtig-Jass Quali-Turnieres: (von links) Ersatz-Jasser Dominik Bumann, Karin Bumann, André Lomatter, Nicoline Supersaxo und Thomas Kalbermatten. 👏 
Sie jassen am 12. Juli gegen Zermatt, damit der SRF-„Donnschtig-Jass“ am 19. Juli nach Saas-Fee kommt! 🎉
Alle sind herzlich eingeladen, am 12. Juli mit dem Fanbus ans Turnier mitzukommen! ♠️♥️♣️♦️ ! 
Mehr Infos unter: www.saas-fee.ch/donnschtig-jass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44824483"/>
                  </a:ext>
                </a:extLst>
              </a:tr>
            </a:tbl>
          </a:graphicData>
        </a:graphic>
      </p:graphicFrame>
      <p:sp>
        <p:nvSpPr>
          <p:cNvPr id="4" name="Text Placeholder 3">
            <a:extLst>
              <a:ext uri="{FF2B5EF4-FFF2-40B4-BE49-F238E27FC236}">
                <a16:creationId xmlns:a16="http://schemas.microsoft.com/office/drawing/2014/main" id="{80F5CA0E-40A8-42D6-A3D4-FEBFC1DCC70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79889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EE338-8EB2-46E5-86A9-96F01C22592A}"/>
              </a:ext>
            </a:extLst>
          </p:cNvPr>
          <p:cNvSpPr>
            <a:spLocks noGrp="1"/>
          </p:cNvSpPr>
          <p:nvPr>
            <p:ph type="title"/>
          </p:nvPr>
        </p:nvSpPr>
        <p:spPr/>
        <p:txBody>
          <a:bodyPr/>
          <a:lstStyle/>
          <a:p>
            <a:r>
              <a:rPr lang="en-US"/>
              <a:t>Facebook Own Posts Table | facebook - 11 of 14</a:t>
            </a:r>
          </a:p>
        </p:txBody>
      </p:sp>
      <p:graphicFrame>
        <p:nvGraphicFramePr>
          <p:cNvPr id="5" name="Table Placeholder 4">
            <a:extLst>
              <a:ext uri="{FF2B5EF4-FFF2-40B4-BE49-F238E27FC236}">
                <a16:creationId xmlns:a16="http://schemas.microsoft.com/office/drawing/2014/main" id="{34AF35CE-2EE3-492A-8BEC-F63E418944DD}"/>
              </a:ext>
            </a:extLst>
          </p:cNvPr>
          <p:cNvGraphicFramePr>
            <a:graphicFrameLocks noGrp="1"/>
          </p:cNvGraphicFramePr>
          <p:nvPr>
            <p:ph type="tbl" sz="quarter" idx="13"/>
            <p:extLst>
              <p:ext uri="{D42A27DB-BD31-4B8C-83A1-F6EECF244321}">
                <p14:modId xmlns:p14="http://schemas.microsoft.com/office/powerpoint/2010/main" val="1687830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12371423"/>
                    </a:ext>
                  </a:extLst>
                </a:gridCol>
                <a:gridCol w="370332">
                  <a:extLst>
                    <a:ext uri="{9D8B030D-6E8A-4147-A177-3AD203B41FA5}">
                      <a16:colId xmlns:a16="http://schemas.microsoft.com/office/drawing/2014/main" val="936941779"/>
                    </a:ext>
                  </a:extLst>
                </a:gridCol>
                <a:gridCol w="370332">
                  <a:extLst>
                    <a:ext uri="{9D8B030D-6E8A-4147-A177-3AD203B41FA5}">
                      <a16:colId xmlns:a16="http://schemas.microsoft.com/office/drawing/2014/main" val="1858736767"/>
                    </a:ext>
                  </a:extLst>
                </a:gridCol>
                <a:gridCol w="370332">
                  <a:extLst>
                    <a:ext uri="{9D8B030D-6E8A-4147-A177-3AD203B41FA5}">
                      <a16:colId xmlns:a16="http://schemas.microsoft.com/office/drawing/2014/main" val="333771170"/>
                    </a:ext>
                  </a:extLst>
                </a:gridCol>
                <a:gridCol w="329184">
                  <a:extLst>
                    <a:ext uri="{9D8B030D-6E8A-4147-A177-3AD203B41FA5}">
                      <a16:colId xmlns:a16="http://schemas.microsoft.com/office/drawing/2014/main" val="1731451469"/>
                    </a:ext>
                  </a:extLst>
                </a:gridCol>
                <a:gridCol w="329184">
                  <a:extLst>
                    <a:ext uri="{9D8B030D-6E8A-4147-A177-3AD203B41FA5}">
                      <a16:colId xmlns:a16="http://schemas.microsoft.com/office/drawing/2014/main" val="4205710474"/>
                    </a:ext>
                  </a:extLst>
                </a:gridCol>
                <a:gridCol w="329184">
                  <a:extLst>
                    <a:ext uri="{9D8B030D-6E8A-4147-A177-3AD203B41FA5}">
                      <a16:colId xmlns:a16="http://schemas.microsoft.com/office/drawing/2014/main" val="1820409624"/>
                    </a:ext>
                  </a:extLst>
                </a:gridCol>
                <a:gridCol w="329184">
                  <a:extLst>
                    <a:ext uri="{9D8B030D-6E8A-4147-A177-3AD203B41FA5}">
                      <a16:colId xmlns:a16="http://schemas.microsoft.com/office/drawing/2014/main" val="3900721111"/>
                    </a:ext>
                  </a:extLst>
                </a:gridCol>
                <a:gridCol w="329184">
                  <a:extLst>
                    <a:ext uri="{9D8B030D-6E8A-4147-A177-3AD203B41FA5}">
                      <a16:colId xmlns:a16="http://schemas.microsoft.com/office/drawing/2014/main" val="407167701"/>
                    </a:ext>
                  </a:extLst>
                </a:gridCol>
                <a:gridCol w="329184">
                  <a:extLst>
                    <a:ext uri="{9D8B030D-6E8A-4147-A177-3AD203B41FA5}">
                      <a16:colId xmlns:a16="http://schemas.microsoft.com/office/drawing/2014/main" val="2734549295"/>
                    </a:ext>
                  </a:extLst>
                </a:gridCol>
                <a:gridCol w="329184">
                  <a:extLst>
                    <a:ext uri="{9D8B030D-6E8A-4147-A177-3AD203B41FA5}">
                      <a16:colId xmlns:a16="http://schemas.microsoft.com/office/drawing/2014/main" val="1932785407"/>
                    </a:ext>
                  </a:extLst>
                </a:gridCol>
                <a:gridCol w="329184">
                  <a:extLst>
                    <a:ext uri="{9D8B030D-6E8A-4147-A177-3AD203B41FA5}">
                      <a16:colId xmlns:a16="http://schemas.microsoft.com/office/drawing/2014/main" val="2998854572"/>
                    </a:ext>
                  </a:extLst>
                </a:gridCol>
                <a:gridCol w="329184">
                  <a:extLst>
                    <a:ext uri="{9D8B030D-6E8A-4147-A177-3AD203B41FA5}">
                      <a16:colId xmlns:a16="http://schemas.microsoft.com/office/drawing/2014/main" val="363111915"/>
                    </a:ext>
                  </a:extLst>
                </a:gridCol>
                <a:gridCol w="370332">
                  <a:extLst>
                    <a:ext uri="{9D8B030D-6E8A-4147-A177-3AD203B41FA5}">
                      <a16:colId xmlns:a16="http://schemas.microsoft.com/office/drawing/2014/main" val="4261759061"/>
                    </a:ext>
                  </a:extLst>
                </a:gridCol>
                <a:gridCol w="370332">
                  <a:extLst>
                    <a:ext uri="{9D8B030D-6E8A-4147-A177-3AD203B41FA5}">
                      <a16:colId xmlns:a16="http://schemas.microsoft.com/office/drawing/2014/main" val="1519726875"/>
                    </a:ext>
                  </a:extLst>
                </a:gridCol>
                <a:gridCol w="329184">
                  <a:extLst>
                    <a:ext uri="{9D8B030D-6E8A-4147-A177-3AD203B41FA5}">
                      <a16:colId xmlns:a16="http://schemas.microsoft.com/office/drawing/2014/main" val="4123460878"/>
                    </a:ext>
                  </a:extLst>
                </a:gridCol>
                <a:gridCol w="329184">
                  <a:extLst>
                    <a:ext uri="{9D8B030D-6E8A-4147-A177-3AD203B41FA5}">
                      <a16:colId xmlns:a16="http://schemas.microsoft.com/office/drawing/2014/main" val="3249709780"/>
                    </a:ext>
                  </a:extLst>
                </a:gridCol>
                <a:gridCol w="370332">
                  <a:extLst>
                    <a:ext uri="{9D8B030D-6E8A-4147-A177-3AD203B41FA5}">
                      <a16:colId xmlns:a16="http://schemas.microsoft.com/office/drawing/2014/main" val="625282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38648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CampoFelice SKI - 2018-04-26 11:07:34 </a:t>
                      </a:r>
                      <a:r>
                        <a:rPr kumimoji="0" lang="it-IT" sz="1000" b="0" i="0" u="none" strike="noStrike" kern="1200" cap="none" spc="0" normalizeH="0" baseline="0" noProof="0">
                          <a:ln>
                            <a:noFill/>
                          </a:ln>
                          <a:solidFill>
                            <a:prstClr val="black"/>
                          </a:solidFill>
                          <a:effectLst/>
                          <a:uLnTx/>
                          <a:uFillTx/>
                          <a:latin typeface="+mn-lt"/>
                          <a:ea typeface="+mn-ea"/>
                          <a:cs typeface="+mn-cs"/>
                        </a:rPr>
                        <a:t> 
 Il 30 aprile è Fashion Festival a #CastelRomanoDesignerOutlet!
Tra offerte esclusive ed intrattenimento tutto il giorno con finale mozzafiato, sarà una giornata speciale. Approfitta del -70% dal prezzo outlet su articoli selezionati in negozi aderenti e, oltre allo shopping, goditi momenti di divertimento in famiglia o tra amici.
E solo per lunedi 30 aprile il designer outlet di Roma sarà aperto dalle 9 alle 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3364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CampoFelice SKI - 2018-04-26 10:50:17 </a:t>
                      </a:r>
                      <a:r>
                        <a:rPr kumimoji="0" lang="it-IT" sz="1000" b="0" i="0" u="none" strike="noStrike" kern="1200" cap="none" spc="0" normalizeH="0" baseline="0" noProof="0">
                          <a:ln>
                            <a:noFill/>
                          </a:ln>
                          <a:solidFill>
                            <a:prstClr val="black"/>
                          </a:solidFill>
                          <a:effectLst/>
                          <a:uLnTx/>
                          <a:uFillTx/>
                          <a:latin typeface="+mn-lt"/>
                          <a:ea typeface="+mn-ea"/>
                          <a:cs typeface="+mn-cs"/>
                        </a:rPr>
                        <a:t> 
 #campofelice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3878558"/>
                  </a:ext>
                </a:extLst>
              </a:tr>
            </a:tbl>
          </a:graphicData>
        </a:graphic>
      </p:graphicFrame>
      <p:sp>
        <p:nvSpPr>
          <p:cNvPr id="4" name="Text Placeholder 3">
            <a:extLst>
              <a:ext uri="{FF2B5EF4-FFF2-40B4-BE49-F238E27FC236}">
                <a16:creationId xmlns:a16="http://schemas.microsoft.com/office/drawing/2014/main" id="{5D4584F4-C604-4B8B-BC20-4F870713B61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3771519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451FC-87ED-463F-B35B-EF30548FA1DF}"/>
              </a:ext>
            </a:extLst>
          </p:cNvPr>
          <p:cNvSpPr>
            <a:spLocks noGrp="1"/>
          </p:cNvSpPr>
          <p:nvPr>
            <p:ph type="title"/>
          </p:nvPr>
        </p:nvSpPr>
        <p:spPr/>
        <p:txBody>
          <a:bodyPr/>
          <a:lstStyle/>
          <a:p>
            <a:r>
              <a:rPr lang="en-US"/>
              <a:t>Facebook Own Posts Table | facebook - 12 of 14</a:t>
            </a:r>
          </a:p>
        </p:txBody>
      </p:sp>
      <p:graphicFrame>
        <p:nvGraphicFramePr>
          <p:cNvPr id="5" name="Table Placeholder 4">
            <a:extLst>
              <a:ext uri="{FF2B5EF4-FFF2-40B4-BE49-F238E27FC236}">
                <a16:creationId xmlns:a16="http://schemas.microsoft.com/office/drawing/2014/main" id="{CD7F62F9-902A-46CC-ABE3-A8A021387530}"/>
              </a:ext>
            </a:extLst>
          </p:cNvPr>
          <p:cNvGraphicFramePr>
            <a:graphicFrameLocks noGrp="1"/>
          </p:cNvGraphicFramePr>
          <p:nvPr>
            <p:ph type="tbl" sz="quarter" idx="13"/>
            <p:extLst>
              <p:ext uri="{D42A27DB-BD31-4B8C-83A1-F6EECF244321}">
                <p14:modId xmlns:p14="http://schemas.microsoft.com/office/powerpoint/2010/main" val="301493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33798338"/>
                    </a:ext>
                  </a:extLst>
                </a:gridCol>
                <a:gridCol w="370332">
                  <a:extLst>
                    <a:ext uri="{9D8B030D-6E8A-4147-A177-3AD203B41FA5}">
                      <a16:colId xmlns:a16="http://schemas.microsoft.com/office/drawing/2014/main" val="3518243435"/>
                    </a:ext>
                  </a:extLst>
                </a:gridCol>
                <a:gridCol w="370332">
                  <a:extLst>
                    <a:ext uri="{9D8B030D-6E8A-4147-A177-3AD203B41FA5}">
                      <a16:colId xmlns:a16="http://schemas.microsoft.com/office/drawing/2014/main" val="3669657759"/>
                    </a:ext>
                  </a:extLst>
                </a:gridCol>
                <a:gridCol w="370332">
                  <a:extLst>
                    <a:ext uri="{9D8B030D-6E8A-4147-A177-3AD203B41FA5}">
                      <a16:colId xmlns:a16="http://schemas.microsoft.com/office/drawing/2014/main" val="577376963"/>
                    </a:ext>
                  </a:extLst>
                </a:gridCol>
                <a:gridCol w="329184">
                  <a:extLst>
                    <a:ext uri="{9D8B030D-6E8A-4147-A177-3AD203B41FA5}">
                      <a16:colId xmlns:a16="http://schemas.microsoft.com/office/drawing/2014/main" val="4003262053"/>
                    </a:ext>
                  </a:extLst>
                </a:gridCol>
                <a:gridCol w="329184">
                  <a:extLst>
                    <a:ext uri="{9D8B030D-6E8A-4147-A177-3AD203B41FA5}">
                      <a16:colId xmlns:a16="http://schemas.microsoft.com/office/drawing/2014/main" val="768589250"/>
                    </a:ext>
                  </a:extLst>
                </a:gridCol>
                <a:gridCol w="329184">
                  <a:extLst>
                    <a:ext uri="{9D8B030D-6E8A-4147-A177-3AD203B41FA5}">
                      <a16:colId xmlns:a16="http://schemas.microsoft.com/office/drawing/2014/main" val="3032124318"/>
                    </a:ext>
                  </a:extLst>
                </a:gridCol>
                <a:gridCol w="329184">
                  <a:extLst>
                    <a:ext uri="{9D8B030D-6E8A-4147-A177-3AD203B41FA5}">
                      <a16:colId xmlns:a16="http://schemas.microsoft.com/office/drawing/2014/main" val="2976256801"/>
                    </a:ext>
                  </a:extLst>
                </a:gridCol>
                <a:gridCol w="329184">
                  <a:extLst>
                    <a:ext uri="{9D8B030D-6E8A-4147-A177-3AD203B41FA5}">
                      <a16:colId xmlns:a16="http://schemas.microsoft.com/office/drawing/2014/main" val="2485667399"/>
                    </a:ext>
                  </a:extLst>
                </a:gridCol>
                <a:gridCol w="329184">
                  <a:extLst>
                    <a:ext uri="{9D8B030D-6E8A-4147-A177-3AD203B41FA5}">
                      <a16:colId xmlns:a16="http://schemas.microsoft.com/office/drawing/2014/main" val="3116822623"/>
                    </a:ext>
                  </a:extLst>
                </a:gridCol>
                <a:gridCol w="329184">
                  <a:extLst>
                    <a:ext uri="{9D8B030D-6E8A-4147-A177-3AD203B41FA5}">
                      <a16:colId xmlns:a16="http://schemas.microsoft.com/office/drawing/2014/main" val="2870002756"/>
                    </a:ext>
                  </a:extLst>
                </a:gridCol>
                <a:gridCol w="329184">
                  <a:extLst>
                    <a:ext uri="{9D8B030D-6E8A-4147-A177-3AD203B41FA5}">
                      <a16:colId xmlns:a16="http://schemas.microsoft.com/office/drawing/2014/main" val="2590814644"/>
                    </a:ext>
                  </a:extLst>
                </a:gridCol>
                <a:gridCol w="329184">
                  <a:extLst>
                    <a:ext uri="{9D8B030D-6E8A-4147-A177-3AD203B41FA5}">
                      <a16:colId xmlns:a16="http://schemas.microsoft.com/office/drawing/2014/main" val="445264089"/>
                    </a:ext>
                  </a:extLst>
                </a:gridCol>
                <a:gridCol w="370332">
                  <a:extLst>
                    <a:ext uri="{9D8B030D-6E8A-4147-A177-3AD203B41FA5}">
                      <a16:colId xmlns:a16="http://schemas.microsoft.com/office/drawing/2014/main" val="1473794769"/>
                    </a:ext>
                  </a:extLst>
                </a:gridCol>
                <a:gridCol w="370332">
                  <a:extLst>
                    <a:ext uri="{9D8B030D-6E8A-4147-A177-3AD203B41FA5}">
                      <a16:colId xmlns:a16="http://schemas.microsoft.com/office/drawing/2014/main" val="2249202"/>
                    </a:ext>
                  </a:extLst>
                </a:gridCol>
                <a:gridCol w="329184">
                  <a:extLst>
                    <a:ext uri="{9D8B030D-6E8A-4147-A177-3AD203B41FA5}">
                      <a16:colId xmlns:a16="http://schemas.microsoft.com/office/drawing/2014/main" val="2891222354"/>
                    </a:ext>
                  </a:extLst>
                </a:gridCol>
                <a:gridCol w="329184">
                  <a:extLst>
                    <a:ext uri="{9D8B030D-6E8A-4147-A177-3AD203B41FA5}">
                      <a16:colId xmlns:a16="http://schemas.microsoft.com/office/drawing/2014/main" val="3648881486"/>
                    </a:ext>
                  </a:extLst>
                </a:gridCol>
                <a:gridCol w="370332">
                  <a:extLst>
                    <a:ext uri="{9D8B030D-6E8A-4147-A177-3AD203B41FA5}">
                      <a16:colId xmlns:a16="http://schemas.microsoft.com/office/drawing/2014/main" val="1796370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6429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Pitztaler Gletscher - 2018-04-26 08:53:38 </a:t>
                      </a:r>
                      <a:r>
                        <a:rPr kumimoji="0" lang="en-US" sz="1000" b="0" i="0" u="none" strike="noStrike" kern="1200" cap="none" spc="0" normalizeH="0" baseline="0" noProof="0">
                          <a:ln>
                            <a:noFill/>
                          </a:ln>
                          <a:solidFill>
                            <a:prstClr val="black"/>
                          </a:solidFill>
                          <a:effectLst/>
                          <a:uLnTx/>
                          <a:uFillTx/>
                          <a:latin typeface="+mn-lt"/>
                          <a:ea typeface="+mn-ea"/>
                          <a:cs typeface="+mn-cs"/>
                        </a:rPr>
                        <a:t> 
 Wow - Congrats Christoph Jorda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1575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Stubaier Gletscher - 2018-04-26 08:53:00 </a:t>
                      </a:r>
                      <a:r>
                        <a:rPr kumimoji="0" lang="de-DE" sz="1000" b="0" i="0" u="none" strike="noStrike" kern="1200" cap="none" spc="0" normalizeH="0" baseline="0" noProof="0">
                          <a:ln>
                            <a:noFill/>
                          </a:ln>
                          <a:solidFill>
                            <a:prstClr val="black"/>
                          </a:solidFill>
                          <a:effectLst/>
                          <a:uLnTx/>
                          <a:uFillTx/>
                          <a:latin typeface="+mn-lt"/>
                          <a:ea typeface="+mn-ea"/>
                          <a:cs typeface="+mn-cs"/>
                        </a:rPr>
                        <a:t> 
 Heute ist das Wetter leider nicht ganz so gut wie letztes Wochenende, als Linda Meixner uns besucht hat. Aber: ab morgen wird's schon wieder besser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4607540"/>
                  </a:ext>
                </a:extLst>
              </a:tr>
            </a:tbl>
          </a:graphicData>
        </a:graphic>
      </p:graphicFrame>
      <p:sp>
        <p:nvSpPr>
          <p:cNvPr id="4" name="Text Placeholder 3">
            <a:extLst>
              <a:ext uri="{FF2B5EF4-FFF2-40B4-BE49-F238E27FC236}">
                <a16:creationId xmlns:a16="http://schemas.microsoft.com/office/drawing/2014/main" id="{C2B7751B-097F-4E47-BE02-C9530A32972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0840418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452D0-A301-4712-B709-D248B11BCD23}"/>
              </a:ext>
            </a:extLst>
          </p:cNvPr>
          <p:cNvSpPr>
            <a:spLocks noGrp="1"/>
          </p:cNvSpPr>
          <p:nvPr>
            <p:ph type="title"/>
          </p:nvPr>
        </p:nvSpPr>
        <p:spPr/>
        <p:txBody>
          <a:bodyPr/>
          <a:lstStyle/>
          <a:p>
            <a:r>
              <a:rPr lang="en-US"/>
              <a:t>Facebook Own Posts Table | facebook - 13 of 14</a:t>
            </a:r>
          </a:p>
        </p:txBody>
      </p:sp>
      <p:graphicFrame>
        <p:nvGraphicFramePr>
          <p:cNvPr id="5" name="Table Placeholder 4">
            <a:extLst>
              <a:ext uri="{FF2B5EF4-FFF2-40B4-BE49-F238E27FC236}">
                <a16:creationId xmlns:a16="http://schemas.microsoft.com/office/drawing/2014/main" id="{5B391DA0-9828-472F-A77E-A3B684328F59}"/>
              </a:ext>
            </a:extLst>
          </p:cNvPr>
          <p:cNvGraphicFramePr>
            <a:graphicFrameLocks noGrp="1"/>
          </p:cNvGraphicFramePr>
          <p:nvPr>
            <p:ph type="tbl" sz="quarter" idx="13"/>
            <p:extLst>
              <p:ext uri="{D42A27DB-BD31-4B8C-83A1-F6EECF244321}">
                <p14:modId xmlns:p14="http://schemas.microsoft.com/office/powerpoint/2010/main" val="2077324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90192647"/>
                    </a:ext>
                  </a:extLst>
                </a:gridCol>
                <a:gridCol w="370332">
                  <a:extLst>
                    <a:ext uri="{9D8B030D-6E8A-4147-A177-3AD203B41FA5}">
                      <a16:colId xmlns:a16="http://schemas.microsoft.com/office/drawing/2014/main" val="3802254933"/>
                    </a:ext>
                  </a:extLst>
                </a:gridCol>
                <a:gridCol w="370332">
                  <a:extLst>
                    <a:ext uri="{9D8B030D-6E8A-4147-A177-3AD203B41FA5}">
                      <a16:colId xmlns:a16="http://schemas.microsoft.com/office/drawing/2014/main" val="3711601833"/>
                    </a:ext>
                  </a:extLst>
                </a:gridCol>
                <a:gridCol w="370332">
                  <a:extLst>
                    <a:ext uri="{9D8B030D-6E8A-4147-A177-3AD203B41FA5}">
                      <a16:colId xmlns:a16="http://schemas.microsoft.com/office/drawing/2014/main" val="3422211909"/>
                    </a:ext>
                  </a:extLst>
                </a:gridCol>
                <a:gridCol w="329184">
                  <a:extLst>
                    <a:ext uri="{9D8B030D-6E8A-4147-A177-3AD203B41FA5}">
                      <a16:colId xmlns:a16="http://schemas.microsoft.com/office/drawing/2014/main" val="596803797"/>
                    </a:ext>
                  </a:extLst>
                </a:gridCol>
                <a:gridCol w="329184">
                  <a:extLst>
                    <a:ext uri="{9D8B030D-6E8A-4147-A177-3AD203B41FA5}">
                      <a16:colId xmlns:a16="http://schemas.microsoft.com/office/drawing/2014/main" val="2626193221"/>
                    </a:ext>
                  </a:extLst>
                </a:gridCol>
                <a:gridCol w="329184">
                  <a:extLst>
                    <a:ext uri="{9D8B030D-6E8A-4147-A177-3AD203B41FA5}">
                      <a16:colId xmlns:a16="http://schemas.microsoft.com/office/drawing/2014/main" val="472930797"/>
                    </a:ext>
                  </a:extLst>
                </a:gridCol>
                <a:gridCol w="329184">
                  <a:extLst>
                    <a:ext uri="{9D8B030D-6E8A-4147-A177-3AD203B41FA5}">
                      <a16:colId xmlns:a16="http://schemas.microsoft.com/office/drawing/2014/main" val="643729210"/>
                    </a:ext>
                  </a:extLst>
                </a:gridCol>
                <a:gridCol w="329184">
                  <a:extLst>
                    <a:ext uri="{9D8B030D-6E8A-4147-A177-3AD203B41FA5}">
                      <a16:colId xmlns:a16="http://schemas.microsoft.com/office/drawing/2014/main" val="557121399"/>
                    </a:ext>
                  </a:extLst>
                </a:gridCol>
                <a:gridCol w="329184">
                  <a:extLst>
                    <a:ext uri="{9D8B030D-6E8A-4147-A177-3AD203B41FA5}">
                      <a16:colId xmlns:a16="http://schemas.microsoft.com/office/drawing/2014/main" val="3076714472"/>
                    </a:ext>
                  </a:extLst>
                </a:gridCol>
                <a:gridCol w="329184">
                  <a:extLst>
                    <a:ext uri="{9D8B030D-6E8A-4147-A177-3AD203B41FA5}">
                      <a16:colId xmlns:a16="http://schemas.microsoft.com/office/drawing/2014/main" val="3709319551"/>
                    </a:ext>
                  </a:extLst>
                </a:gridCol>
                <a:gridCol w="329184">
                  <a:extLst>
                    <a:ext uri="{9D8B030D-6E8A-4147-A177-3AD203B41FA5}">
                      <a16:colId xmlns:a16="http://schemas.microsoft.com/office/drawing/2014/main" val="1439791610"/>
                    </a:ext>
                  </a:extLst>
                </a:gridCol>
                <a:gridCol w="329184">
                  <a:extLst>
                    <a:ext uri="{9D8B030D-6E8A-4147-A177-3AD203B41FA5}">
                      <a16:colId xmlns:a16="http://schemas.microsoft.com/office/drawing/2014/main" val="3104002125"/>
                    </a:ext>
                  </a:extLst>
                </a:gridCol>
                <a:gridCol w="370332">
                  <a:extLst>
                    <a:ext uri="{9D8B030D-6E8A-4147-A177-3AD203B41FA5}">
                      <a16:colId xmlns:a16="http://schemas.microsoft.com/office/drawing/2014/main" val="3044811830"/>
                    </a:ext>
                  </a:extLst>
                </a:gridCol>
                <a:gridCol w="370332">
                  <a:extLst>
                    <a:ext uri="{9D8B030D-6E8A-4147-A177-3AD203B41FA5}">
                      <a16:colId xmlns:a16="http://schemas.microsoft.com/office/drawing/2014/main" val="3877448696"/>
                    </a:ext>
                  </a:extLst>
                </a:gridCol>
                <a:gridCol w="329184">
                  <a:extLst>
                    <a:ext uri="{9D8B030D-6E8A-4147-A177-3AD203B41FA5}">
                      <a16:colId xmlns:a16="http://schemas.microsoft.com/office/drawing/2014/main" val="3350884335"/>
                    </a:ext>
                  </a:extLst>
                </a:gridCol>
                <a:gridCol w="329184">
                  <a:extLst>
                    <a:ext uri="{9D8B030D-6E8A-4147-A177-3AD203B41FA5}">
                      <a16:colId xmlns:a16="http://schemas.microsoft.com/office/drawing/2014/main" val="315024947"/>
                    </a:ext>
                  </a:extLst>
                </a:gridCol>
                <a:gridCol w="370332">
                  <a:extLst>
                    <a:ext uri="{9D8B030D-6E8A-4147-A177-3AD203B41FA5}">
                      <a16:colId xmlns:a16="http://schemas.microsoft.com/office/drawing/2014/main" val="3395025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7986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Hintertuxer Gletscher - 2018-04-26 08:16:00 </a:t>
                      </a:r>
                      <a:r>
                        <a:rPr kumimoji="0" lang="de-DE" sz="1000" b="0" i="0" u="none" strike="noStrike" kern="1200" cap="none" spc="0" normalizeH="0" baseline="0" noProof="0">
                          <a:ln>
                            <a:noFill/>
                          </a:ln>
                          <a:solidFill>
                            <a:prstClr val="black"/>
                          </a:solidFill>
                          <a:effectLst/>
                          <a:uLnTx/>
                          <a:uFillTx/>
                          <a:latin typeface="+mn-lt"/>
                          <a:ea typeface="+mn-ea"/>
                          <a:cs typeface="+mn-cs"/>
                        </a:rPr>
                        <a:t> 
 Nur noch einmal habt ihr in dieser Saison die Gelegenheit als "früher Vogel" zuerst die unberührten Pisten und dann einen reichhaltigen Brunch zu genießen! Schnell noch anmelden für das Early Bird Skiing am 02. Mai 2018 unter marketing@hintertuxergletscher.at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5873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Hintertuxer Gletscher - 2018-04-26 07:55:29 </a:t>
                      </a:r>
                      <a:r>
                        <a:rPr kumimoji="0" lang="de-DE" sz="1000" b="0" i="0" u="none" strike="noStrike" kern="1200" cap="none" spc="0" normalizeH="0" baseline="0" noProof="0">
                          <a:ln>
                            <a:noFill/>
                          </a:ln>
                          <a:solidFill>
                            <a:prstClr val="black"/>
                          </a:solidFill>
                          <a:effectLst/>
                          <a:uLnTx/>
                          <a:uFillTx/>
                          <a:latin typeface="+mn-lt"/>
                          <a:ea typeface="+mn-ea"/>
                          <a:cs typeface="+mn-cs"/>
                        </a:rPr>
                        <a:t> 
 1 Milliarde VIEWS!!!!! 🤗😍💪
Wir sind mehr als nur beeindruckt!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01781701"/>
                  </a:ext>
                </a:extLst>
              </a:tr>
            </a:tbl>
          </a:graphicData>
        </a:graphic>
      </p:graphicFrame>
      <p:sp>
        <p:nvSpPr>
          <p:cNvPr id="4" name="Text Placeholder 3">
            <a:extLst>
              <a:ext uri="{FF2B5EF4-FFF2-40B4-BE49-F238E27FC236}">
                <a16:creationId xmlns:a16="http://schemas.microsoft.com/office/drawing/2014/main" id="{DC9679FA-EFDD-4925-B4F7-E6EC8F97AB3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1492807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5CB65-3171-4106-8201-DDE79F74BE0C}"/>
              </a:ext>
            </a:extLst>
          </p:cNvPr>
          <p:cNvSpPr>
            <a:spLocks noGrp="1"/>
          </p:cNvSpPr>
          <p:nvPr>
            <p:ph type="title"/>
          </p:nvPr>
        </p:nvSpPr>
        <p:spPr/>
        <p:txBody>
          <a:bodyPr/>
          <a:lstStyle/>
          <a:p>
            <a:r>
              <a:rPr lang="en-US"/>
              <a:t>Facebook Own Posts Table | facebook - 14 of 14</a:t>
            </a:r>
          </a:p>
        </p:txBody>
      </p:sp>
      <p:graphicFrame>
        <p:nvGraphicFramePr>
          <p:cNvPr id="5" name="Table Placeholder 4">
            <a:extLst>
              <a:ext uri="{FF2B5EF4-FFF2-40B4-BE49-F238E27FC236}">
                <a16:creationId xmlns:a16="http://schemas.microsoft.com/office/drawing/2014/main" id="{EC6FC53A-1873-479D-974D-51BECA1571D0}"/>
              </a:ext>
            </a:extLst>
          </p:cNvPr>
          <p:cNvGraphicFramePr>
            <a:graphicFrameLocks noGrp="1"/>
          </p:cNvGraphicFramePr>
          <p:nvPr>
            <p:ph type="tbl" sz="quarter" idx="13"/>
            <p:extLst>
              <p:ext uri="{D42A27DB-BD31-4B8C-83A1-F6EECF244321}">
                <p14:modId xmlns:p14="http://schemas.microsoft.com/office/powerpoint/2010/main" val="3218209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7802007"/>
                    </a:ext>
                  </a:extLst>
                </a:gridCol>
                <a:gridCol w="370332">
                  <a:extLst>
                    <a:ext uri="{9D8B030D-6E8A-4147-A177-3AD203B41FA5}">
                      <a16:colId xmlns:a16="http://schemas.microsoft.com/office/drawing/2014/main" val="1896278894"/>
                    </a:ext>
                  </a:extLst>
                </a:gridCol>
                <a:gridCol w="370332">
                  <a:extLst>
                    <a:ext uri="{9D8B030D-6E8A-4147-A177-3AD203B41FA5}">
                      <a16:colId xmlns:a16="http://schemas.microsoft.com/office/drawing/2014/main" val="1168505506"/>
                    </a:ext>
                  </a:extLst>
                </a:gridCol>
                <a:gridCol w="370332">
                  <a:extLst>
                    <a:ext uri="{9D8B030D-6E8A-4147-A177-3AD203B41FA5}">
                      <a16:colId xmlns:a16="http://schemas.microsoft.com/office/drawing/2014/main" val="2662071449"/>
                    </a:ext>
                  </a:extLst>
                </a:gridCol>
                <a:gridCol w="329184">
                  <a:extLst>
                    <a:ext uri="{9D8B030D-6E8A-4147-A177-3AD203B41FA5}">
                      <a16:colId xmlns:a16="http://schemas.microsoft.com/office/drawing/2014/main" val="1757589152"/>
                    </a:ext>
                  </a:extLst>
                </a:gridCol>
                <a:gridCol w="329184">
                  <a:extLst>
                    <a:ext uri="{9D8B030D-6E8A-4147-A177-3AD203B41FA5}">
                      <a16:colId xmlns:a16="http://schemas.microsoft.com/office/drawing/2014/main" val="862252983"/>
                    </a:ext>
                  </a:extLst>
                </a:gridCol>
                <a:gridCol w="329184">
                  <a:extLst>
                    <a:ext uri="{9D8B030D-6E8A-4147-A177-3AD203B41FA5}">
                      <a16:colId xmlns:a16="http://schemas.microsoft.com/office/drawing/2014/main" val="1839287896"/>
                    </a:ext>
                  </a:extLst>
                </a:gridCol>
                <a:gridCol w="329184">
                  <a:extLst>
                    <a:ext uri="{9D8B030D-6E8A-4147-A177-3AD203B41FA5}">
                      <a16:colId xmlns:a16="http://schemas.microsoft.com/office/drawing/2014/main" val="1022139357"/>
                    </a:ext>
                  </a:extLst>
                </a:gridCol>
                <a:gridCol w="329184">
                  <a:extLst>
                    <a:ext uri="{9D8B030D-6E8A-4147-A177-3AD203B41FA5}">
                      <a16:colId xmlns:a16="http://schemas.microsoft.com/office/drawing/2014/main" val="1787123217"/>
                    </a:ext>
                  </a:extLst>
                </a:gridCol>
                <a:gridCol w="329184">
                  <a:extLst>
                    <a:ext uri="{9D8B030D-6E8A-4147-A177-3AD203B41FA5}">
                      <a16:colId xmlns:a16="http://schemas.microsoft.com/office/drawing/2014/main" val="373978894"/>
                    </a:ext>
                  </a:extLst>
                </a:gridCol>
                <a:gridCol w="329184">
                  <a:extLst>
                    <a:ext uri="{9D8B030D-6E8A-4147-A177-3AD203B41FA5}">
                      <a16:colId xmlns:a16="http://schemas.microsoft.com/office/drawing/2014/main" val="2165704045"/>
                    </a:ext>
                  </a:extLst>
                </a:gridCol>
                <a:gridCol w="329184">
                  <a:extLst>
                    <a:ext uri="{9D8B030D-6E8A-4147-A177-3AD203B41FA5}">
                      <a16:colId xmlns:a16="http://schemas.microsoft.com/office/drawing/2014/main" val="369803894"/>
                    </a:ext>
                  </a:extLst>
                </a:gridCol>
                <a:gridCol w="329184">
                  <a:extLst>
                    <a:ext uri="{9D8B030D-6E8A-4147-A177-3AD203B41FA5}">
                      <a16:colId xmlns:a16="http://schemas.microsoft.com/office/drawing/2014/main" val="2911071272"/>
                    </a:ext>
                  </a:extLst>
                </a:gridCol>
                <a:gridCol w="370332">
                  <a:extLst>
                    <a:ext uri="{9D8B030D-6E8A-4147-A177-3AD203B41FA5}">
                      <a16:colId xmlns:a16="http://schemas.microsoft.com/office/drawing/2014/main" val="1687591560"/>
                    </a:ext>
                  </a:extLst>
                </a:gridCol>
                <a:gridCol w="370332">
                  <a:extLst>
                    <a:ext uri="{9D8B030D-6E8A-4147-A177-3AD203B41FA5}">
                      <a16:colId xmlns:a16="http://schemas.microsoft.com/office/drawing/2014/main" val="282765690"/>
                    </a:ext>
                  </a:extLst>
                </a:gridCol>
                <a:gridCol w="329184">
                  <a:extLst>
                    <a:ext uri="{9D8B030D-6E8A-4147-A177-3AD203B41FA5}">
                      <a16:colId xmlns:a16="http://schemas.microsoft.com/office/drawing/2014/main" val="4174827694"/>
                    </a:ext>
                  </a:extLst>
                </a:gridCol>
                <a:gridCol w="329184">
                  <a:extLst>
                    <a:ext uri="{9D8B030D-6E8A-4147-A177-3AD203B41FA5}">
                      <a16:colId xmlns:a16="http://schemas.microsoft.com/office/drawing/2014/main" val="1223374132"/>
                    </a:ext>
                  </a:extLst>
                </a:gridCol>
                <a:gridCol w="370332">
                  <a:extLst>
                    <a:ext uri="{9D8B030D-6E8A-4147-A177-3AD203B41FA5}">
                      <a16:colId xmlns:a16="http://schemas.microsoft.com/office/drawing/2014/main" val="2259577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82305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Campigliodolomiti - 2018-04-25 15:37:00 </a:t>
                      </a:r>
                      <a:r>
                        <a:rPr kumimoji="0" lang="it-IT" sz="1000" b="0" i="0" u="none" strike="noStrike" kern="1200" cap="none" spc="0" normalizeH="0" baseline="0" noProof="0">
                          <a:ln>
                            <a:noFill/>
                          </a:ln>
                          <a:solidFill>
                            <a:prstClr val="black"/>
                          </a:solidFill>
                          <a:effectLst/>
                          <a:uLnTx/>
                          <a:uFillTx/>
                          <a:latin typeface="+mn-lt"/>
                          <a:ea typeface="+mn-ea"/>
                          <a:cs typeface="+mn-cs"/>
                        </a:rPr>
                        <a:t> 
 A volte non ci sono connessioni wi-fi nei boschi e sulle cime delle #dolomiti...ma ti assicuriamo che ci sono altri tipi di connessioni. Vivi la #montagna, senti su di te tutte le sue vibrazioni. 
#montagnavera #topdolomites
📷 by D. Lira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7678313"/>
                  </a:ext>
                </a:extLst>
              </a:tr>
            </a:tbl>
          </a:graphicData>
        </a:graphic>
      </p:graphicFrame>
      <p:sp>
        <p:nvSpPr>
          <p:cNvPr id="4" name="Text Placeholder 3">
            <a:extLst>
              <a:ext uri="{FF2B5EF4-FFF2-40B4-BE49-F238E27FC236}">
                <a16:creationId xmlns:a16="http://schemas.microsoft.com/office/drawing/2014/main" id="{D3C60E09-E38B-4D5C-B2BB-AA57C5F2F46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946941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7ED85-7A83-41BD-B93F-4131F6050463}"/>
              </a:ext>
            </a:extLst>
          </p:cNvPr>
          <p:cNvSpPr>
            <a:spLocks noGrp="1"/>
          </p:cNvSpPr>
          <p:nvPr>
            <p:ph type="title"/>
          </p:nvPr>
        </p:nvSpPr>
        <p:spPr/>
        <p:txBody>
          <a:bodyPr/>
          <a:lstStyle/>
          <a:p>
            <a:r>
              <a:rPr lang="en-US"/>
              <a:t>Facebook Key Metrics Radar | facebook</a:t>
            </a:r>
          </a:p>
        </p:txBody>
      </p:sp>
      <p:graphicFrame>
        <p:nvGraphicFramePr>
          <p:cNvPr id="6" name="Chart Placeholder 5">
            <a:extLst>
              <a:ext uri="{FF2B5EF4-FFF2-40B4-BE49-F238E27FC236}">
                <a16:creationId xmlns:a16="http://schemas.microsoft.com/office/drawing/2014/main" id="{C9E21B8A-0D51-4C33-A3AC-D978BE1BFCDD}"/>
              </a:ext>
            </a:extLst>
          </p:cNvPr>
          <p:cNvGraphicFramePr>
            <a:graphicFrameLocks noGrp="1"/>
          </p:cNvGraphicFramePr>
          <p:nvPr>
            <p:ph type="chart" sz="quarter" idx="13"/>
            <p:extLst>
              <p:ext uri="{D42A27DB-BD31-4B8C-83A1-F6EECF244321}">
                <p14:modId xmlns:p14="http://schemas.microsoft.com/office/powerpoint/2010/main" val="2720738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F4E3A0-A8B8-4DB2-A039-9945B88D6833}"/>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DB0F2A44-EF78-48F9-887D-696A03FDCC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88852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0AE55-19B4-4AB1-8B7E-60D59D76045B}"/>
              </a:ext>
            </a:extLst>
          </p:cNvPr>
          <p:cNvSpPr>
            <a:spLocks noGrp="1"/>
          </p:cNvSpPr>
          <p:nvPr>
            <p:ph type="title"/>
          </p:nvPr>
        </p:nvSpPr>
        <p:spPr/>
        <p:txBody>
          <a:bodyPr/>
          <a:lstStyle/>
          <a:p>
            <a:r>
              <a:rPr lang="en-US"/>
              <a:t>Facebook Key Metrics Radar | facebook</a:t>
            </a:r>
          </a:p>
        </p:txBody>
      </p:sp>
      <p:graphicFrame>
        <p:nvGraphicFramePr>
          <p:cNvPr id="6" name="Chart Placeholder 5">
            <a:extLst>
              <a:ext uri="{FF2B5EF4-FFF2-40B4-BE49-F238E27FC236}">
                <a16:creationId xmlns:a16="http://schemas.microsoft.com/office/drawing/2014/main" id="{74A5DF42-C551-4406-AD9A-59A9FB7287EC}"/>
              </a:ext>
            </a:extLst>
          </p:cNvPr>
          <p:cNvGraphicFramePr>
            <a:graphicFrameLocks noGrp="1"/>
          </p:cNvGraphicFramePr>
          <p:nvPr>
            <p:ph type="chart" sz="quarter" idx="13"/>
            <p:extLst>
              <p:ext uri="{D42A27DB-BD31-4B8C-83A1-F6EECF244321}">
                <p14:modId xmlns:p14="http://schemas.microsoft.com/office/powerpoint/2010/main" val="1472992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3A2FBD-889B-47B0-91E6-4EC5A311A56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CCB51F7-2F7C-4EC1-97CA-2D130A29C9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17322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CE37E-947E-44A9-8C97-D70C3354EC22}"/>
              </a:ext>
            </a:extLst>
          </p:cNvPr>
          <p:cNvSpPr>
            <a:spLocks noGrp="1"/>
          </p:cNvSpPr>
          <p:nvPr>
            <p:ph type="title"/>
          </p:nvPr>
        </p:nvSpPr>
        <p:spPr/>
        <p:txBody>
          <a:bodyPr/>
          <a:lstStyle/>
          <a:p>
            <a:r>
              <a:rPr lang="en-US"/>
              <a:t>Facebook Own Posts Table | facebook - 1 of 14</a:t>
            </a:r>
          </a:p>
        </p:txBody>
      </p:sp>
      <p:graphicFrame>
        <p:nvGraphicFramePr>
          <p:cNvPr id="5" name="Table Placeholder 4">
            <a:extLst>
              <a:ext uri="{FF2B5EF4-FFF2-40B4-BE49-F238E27FC236}">
                <a16:creationId xmlns:a16="http://schemas.microsoft.com/office/drawing/2014/main" id="{FBE58866-8A27-459B-82B3-0E2B7200E4AE}"/>
              </a:ext>
            </a:extLst>
          </p:cNvPr>
          <p:cNvGraphicFramePr>
            <a:graphicFrameLocks noGrp="1"/>
          </p:cNvGraphicFramePr>
          <p:nvPr>
            <p:ph type="tbl" sz="quarter" idx="13"/>
            <p:extLst>
              <p:ext uri="{D42A27DB-BD31-4B8C-83A1-F6EECF244321}">
                <p14:modId xmlns:p14="http://schemas.microsoft.com/office/powerpoint/2010/main" val="143392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75644411"/>
                    </a:ext>
                  </a:extLst>
                </a:gridCol>
                <a:gridCol w="370332">
                  <a:extLst>
                    <a:ext uri="{9D8B030D-6E8A-4147-A177-3AD203B41FA5}">
                      <a16:colId xmlns:a16="http://schemas.microsoft.com/office/drawing/2014/main" val="949482676"/>
                    </a:ext>
                  </a:extLst>
                </a:gridCol>
                <a:gridCol w="370332">
                  <a:extLst>
                    <a:ext uri="{9D8B030D-6E8A-4147-A177-3AD203B41FA5}">
                      <a16:colId xmlns:a16="http://schemas.microsoft.com/office/drawing/2014/main" val="2231093776"/>
                    </a:ext>
                  </a:extLst>
                </a:gridCol>
                <a:gridCol w="370332">
                  <a:extLst>
                    <a:ext uri="{9D8B030D-6E8A-4147-A177-3AD203B41FA5}">
                      <a16:colId xmlns:a16="http://schemas.microsoft.com/office/drawing/2014/main" val="325239558"/>
                    </a:ext>
                  </a:extLst>
                </a:gridCol>
                <a:gridCol w="329184">
                  <a:extLst>
                    <a:ext uri="{9D8B030D-6E8A-4147-A177-3AD203B41FA5}">
                      <a16:colId xmlns:a16="http://schemas.microsoft.com/office/drawing/2014/main" val="1015420540"/>
                    </a:ext>
                  </a:extLst>
                </a:gridCol>
                <a:gridCol w="329184">
                  <a:extLst>
                    <a:ext uri="{9D8B030D-6E8A-4147-A177-3AD203B41FA5}">
                      <a16:colId xmlns:a16="http://schemas.microsoft.com/office/drawing/2014/main" val="2596668786"/>
                    </a:ext>
                  </a:extLst>
                </a:gridCol>
                <a:gridCol w="329184">
                  <a:extLst>
                    <a:ext uri="{9D8B030D-6E8A-4147-A177-3AD203B41FA5}">
                      <a16:colId xmlns:a16="http://schemas.microsoft.com/office/drawing/2014/main" val="2578838574"/>
                    </a:ext>
                  </a:extLst>
                </a:gridCol>
                <a:gridCol w="329184">
                  <a:extLst>
                    <a:ext uri="{9D8B030D-6E8A-4147-A177-3AD203B41FA5}">
                      <a16:colId xmlns:a16="http://schemas.microsoft.com/office/drawing/2014/main" val="2236749479"/>
                    </a:ext>
                  </a:extLst>
                </a:gridCol>
                <a:gridCol w="329184">
                  <a:extLst>
                    <a:ext uri="{9D8B030D-6E8A-4147-A177-3AD203B41FA5}">
                      <a16:colId xmlns:a16="http://schemas.microsoft.com/office/drawing/2014/main" val="13139237"/>
                    </a:ext>
                  </a:extLst>
                </a:gridCol>
                <a:gridCol w="329184">
                  <a:extLst>
                    <a:ext uri="{9D8B030D-6E8A-4147-A177-3AD203B41FA5}">
                      <a16:colId xmlns:a16="http://schemas.microsoft.com/office/drawing/2014/main" val="3525616169"/>
                    </a:ext>
                  </a:extLst>
                </a:gridCol>
                <a:gridCol w="329184">
                  <a:extLst>
                    <a:ext uri="{9D8B030D-6E8A-4147-A177-3AD203B41FA5}">
                      <a16:colId xmlns:a16="http://schemas.microsoft.com/office/drawing/2014/main" val="2498906769"/>
                    </a:ext>
                  </a:extLst>
                </a:gridCol>
                <a:gridCol w="329184">
                  <a:extLst>
                    <a:ext uri="{9D8B030D-6E8A-4147-A177-3AD203B41FA5}">
                      <a16:colId xmlns:a16="http://schemas.microsoft.com/office/drawing/2014/main" val="814602501"/>
                    </a:ext>
                  </a:extLst>
                </a:gridCol>
                <a:gridCol w="329184">
                  <a:extLst>
                    <a:ext uri="{9D8B030D-6E8A-4147-A177-3AD203B41FA5}">
                      <a16:colId xmlns:a16="http://schemas.microsoft.com/office/drawing/2014/main" val="1778675961"/>
                    </a:ext>
                  </a:extLst>
                </a:gridCol>
                <a:gridCol w="370332">
                  <a:extLst>
                    <a:ext uri="{9D8B030D-6E8A-4147-A177-3AD203B41FA5}">
                      <a16:colId xmlns:a16="http://schemas.microsoft.com/office/drawing/2014/main" val="2673037425"/>
                    </a:ext>
                  </a:extLst>
                </a:gridCol>
                <a:gridCol w="370332">
                  <a:extLst>
                    <a:ext uri="{9D8B030D-6E8A-4147-A177-3AD203B41FA5}">
                      <a16:colId xmlns:a16="http://schemas.microsoft.com/office/drawing/2014/main" val="1381430378"/>
                    </a:ext>
                  </a:extLst>
                </a:gridCol>
                <a:gridCol w="329184">
                  <a:extLst>
                    <a:ext uri="{9D8B030D-6E8A-4147-A177-3AD203B41FA5}">
                      <a16:colId xmlns:a16="http://schemas.microsoft.com/office/drawing/2014/main" val="4180310935"/>
                    </a:ext>
                  </a:extLst>
                </a:gridCol>
                <a:gridCol w="329184">
                  <a:extLst>
                    <a:ext uri="{9D8B030D-6E8A-4147-A177-3AD203B41FA5}">
                      <a16:colId xmlns:a16="http://schemas.microsoft.com/office/drawing/2014/main" val="3975054339"/>
                    </a:ext>
                  </a:extLst>
                </a:gridCol>
                <a:gridCol w="370332">
                  <a:extLst>
                    <a:ext uri="{9D8B030D-6E8A-4147-A177-3AD203B41FA5}">
                      <a16:colId xmlns:a16="http://schemas.microsoft.com/office/drawing/2014/main" val="334335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6073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Stubaier Gletscher - 2018-04-30 11:05:50 </a:t>
                      </a:r>
                      <a:r>
                        <a:rPr kumimoji="0" lang="de-DE" sz="1000" b="0" i="0" u="none" strike="noStrike" kern="1200" cap="none" spc="0" normalizeH="0" baseline="0" noProof="0">
                          <a:ln>
                            <a:noFill/>
                          </a:ln>
                          <a:solidFill>
                            <a:prstClr val="black"/>
                          </a:solidFill>
                          <a:effectLst/>
                          <a:uLnTx/>
                          <a:uFillTx/>
                          <a:latin typeface="+mn-lt"/>
                          <a:ea typeface="+mn-ea"/>
                          <a:cs typeface="+mn-cs"/>
                        </a:rPr>
                        <a:t> 
 Leichter Neuschnee am Morgen vertreibt Kummer und Sorgen! 😜🌤
📸: Thomas Päler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47303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Hintertuxer Gletscher - 2018-04-30 09:41:42 </a:t>
                      </a:r>
                      <a:r>
                        <a:rPr kumimoji="0" lang="en-US" sz="1000" b="0" i="0" u="none" strike="noStrike" kern="1200" cap="none" spc="0" normalizeH="0" baseline="0" noProof="0">
                          <a:ln>
                            <a:noFill/>
                          </a:ln>
                          <a:solidFill>
                            <a:prstClr val="black"/>
                          </a:solidFill>
                          <a:effectLst/>
                          <a:uLnTx/>
                          <a:uFillTx/>
                          <a:latin typeface="+mn-lt"/>
                          <a:ea typeface="+mn-ea"/>
                          <a:cs typeface="+mn-cs"/>
                        </a:rPr>
                        <a:t> 
 Today 30.04. and tomorrow 01.05. you can still enjoy the culinary delights in the Spannagelhaus! 🍽️🥂 Then the Spannagelhaus will be in the summer break and will be back for you from November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28949980"/>
                  </a:ext>
                </a:extLst>
              </a:tr>
            </a:tbl>
          </a:graphicData>
        </a:graphic>
      </p:graphicFrame>
      <p:sp>
        <p:nvSpPr>
          <p:cNvPr id="4" name="Text Placeholder 3">
            <a:extLst>
              <a:ext uri="{FF2B5EF4-FFF2-40B4-BE49-F238E27FC236}">
                <a16:creationId xmlns:a16="http://schemas.microsoft.com/office/drawing/2014/main" id="{E9620D2C-5EA1-4CE5-B411-6A65506E054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0388528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D6FE0-046B-4E89-A5BC-68CC1A12E64D}"/>
              </a:ext>
            </a:extLst>
          </p:cNvPr>
          <p:cNvSpPr>
            <a:spLocks noGrp="1"/>
          </p:cNvSpPr>
          <p:nvPr>
            <p:ph type="title"/>
          </p:nvPr>
        </p:nvSpPr>
        <p:spPr/>
        <p:txBody>
          <a:bodyPr/>
          <a:lstStyle/>
          <a:p>
            <a:r>
              <a:rPr lang="en-US"/>
              <a:t>Facebook Own Posts Table | facebook - 2 of 14</a:t>
            </a:r>
          </a:p>
        </p:txBody>
      </p:sp>
      <p:graphicFrame>
        <p:nvGraphicFramePr>
          <p:cNvPr id="5" name="Table Placeholder 4">
            <a:extLst>
              <a:ext uri="{FF2B5EF4-FFF2-40B4-BE49-F238E27FC236}">
                <a16:creationId xmlns:a16="http://schemas.microsoft.com/office/drawing/2014/main" id="{87EC81EB-1AA0-4534-BACF-CF40B9DA5056}"/>
              </a:ext>
            </a:extLst>
          </p:cNvPr>
          <p:cNvGraphicFramePr>
            <a:graphicFrameLocks noGrp="1"/>
          </p:cNvGraphicFramePr>
          <p:nvPr>
            <p:ph type="tbl" sz="quarter" idx="13"/>
            <p:extLst>
              <p:ext uri="{D42A27DB-BD31-4B8C-83A1-F6EECF244321}">
                <p14:modId xmlns:p14="http://schemas.microsoft.com/office/powerpoint/2010/main" val="3236227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5661512"/>
                    </a:ext>
                  </a:extLst>
                </a:gridCol>
                <a:gridCol w="370332">
                  <a:extLst>
                    <a:ext uri="{9D8B030D-6E8A-4147-A177-3AD203B41FA5}">
                      <a16:colId xmlns:a16="http://schemas.microsoft.com/office/drawing/2014/main" val="1885172379"/>
                    </a:ext>
                  </a:extLst>
                </a:gridCol>
                <a:gridCol w="370332">
                  <a:extLst>
                    <a:ext uri="{9D8B030D-6E8A-4147-A177-3AD203B41FA5}">
                      <a16:colId xmlns:a16="http://schemas.microsoft.com/office/drawing/2014/main" val="2568032315"/>
                    </a:ext>
                  </a:extLst>
                </a:gridCol>
                <a:gridCol w="370332">
                  <a:extLst>
                    <a:ext uri="{9D8B030D-6E8A-4147-A177-3AD203B41FA5}">
                      <a16:colId xmlns:a16="http://schemas.microsoft.com/office/drawing/2014/main" val="1519738686"/>
                    </a:ext>
                  </a:extLst>
                </a:gridCol>
                <a:gridCol w="329184">
                  <a:extLst>
                    <a:ext uri="{9D8B030D-6E8A-4147-A177-3AD203B41FA5}">
                      <a16:colId xmlns:a16="http://schemas.microsoft.com/office/drawing/2014/main" val="4144148876"/>
                    </a:ext>
                  </a:extLst>
                </a:gridCol>
                <a:gridCol w="329184">
                  <a:extLst>
                    <a:ext uri="{9D8B030D-6E8A-4147-A177-3AD203B41FA5}">
                      <a16:colId xmlns:a16="http://schemas.microsoft.com/office/drawing/2014/main" val="642860296"/>
                    </a:ext>
                  </a:extLst>
                </a:gridCol>
                <a:gridCol w="329184">
                  <a:extLst>
                    <a:ext uri="{9D8B030D-6E8A-4147-A177-3AD203B41FA5}">
                      <a16:colId xmlns:a16="http://schemas.microsoft.com/office/drawing/2014/main" val="4044289470"/>
                    </a:ext>
                  </a:extLst>
                </a:gridCol>
                <a:gridCol w="329184">
                  <a:extLst>
                    <a:ext uri="{9D8B030D-6E8A-4147-A177-3AD203B41FA5}">
                      <a16:colId xmlns:a16="http://schemas.microsoft.com/office/drawing/2014/main" val="575101341"/>
                    </a:ext>
                  </a:extLst>
                </a:gridCol>
                <a:gridCol w="329184">
                  <a:extLst>
                    <a:ext uri="{9D8B030D-6E8A-4147-A177-3AD203B41FA5}">
                      <a16:colId xmlns:a16="http://schemas.microsoft.com/office/drawing/2014/main" val="1457489834"/>
                    </a:ext>
                  </a:extLst>
                </a:gridCol>
                <a:gridCol w="329184">
                  <a:extLst>
                    <a:ext uri="{9D8B030D-6E8A-4147-A177-3AD203B41FA5}">
                      <a16:colId xmlns:a16="http://schemas.microsoft.com/office/drawing/2014/main" val="2438270889"/>
                    </a:ext>
                  </a:extLst>
                </a:gridCol>
                <a:gridCol w="329184">
                  <a:extLst>
                    <a:ext uri="{9D8B030D-6E8A-4147-A177-3AD203B41FA5}">
                      <a16:colId xmlns:a16="http://schemas.microsoft.com/office/drawing/2014/main" val="1634532765"/>
                    </a:ext>
                  </a:extLst>
                </a:gridCol>
                <a:gridCol w="329184">
                  <a:extLst>
                    <a:ext uri="{9D8B030D-6E8A-4147-A177-3AD203B41FA5}">
                      <a16:colId xmlns:a16="http://schemas.microsoft.com/office/drawing/2014/main" val="23031660"/>
                    </a:ext>
                  </a:extLst>
                </a:gridCol>
                <a:gridCol w="329184">
                  <a:extLst>
                    <a:ext uri="{9D8B030D-6E8A-4147-A177-3AD203B41FA5}">
                      <a16:colId xmlns:a16="http://schemas.microsoft.com/office/drawing/2014/main" val="1381706931"/>
                    </a:ext>
                  </a:extLst>
                </a:gridCol>
                <a:gridCol w="370332">
                  <a:extLst>
                    <a:ext uri="{9D8B030D-6E8A-4147-A177-3AD203B41FA5}">
                      <a16:colId xmlns:a16="http://schemas.microsoft.com/office/drawing/2014/main" val="1990573959"/>
                    </a:ext>
                  </a:extLst>
                </a:gridCol>
                <a:gridCol w="370332">
                  <a:extLst>
                    <a:ext uri="{9D8B030D-6E8A-4147-A177-3AD203B41FA5}">
                      <a16:colId xmlns:a16="http://schemas.microsoft.com/office/drawing/2014/main" val="506267274"/>
                    </a:ext>
                  </a:extLst>
                </a:gridCol>
                <a:gridCol w="329184">
                  <a:extLst>
                    <a:ext uri="{9D8B030D-6E8A-4147-A177-3AD203B41FA5}">
                      <a16:colId xmlns:a16="http://schemas.microsoft.com/office/drawing/2014/main" val="4074587160"/>
                    </a:ext>
                  </a:extLst>
                </a:gridCol>
                <a:gridCol w="329184">
                  <a:extLst>
                    <a:ext uri="{9D8B030D-6E8A-4147-A177-3AD203B41FA5}">
                      <a16:colId xmlns:a16="http://schemas.microsoft.com/office/drawing/2014/main" val="2299843866"/>
                    </a:ext>
                  </a:extLst>
                </a:gridCol>
                <a:gridCol w="370332">
                  <a:extLst>
                    <a:ext uri="{9D8B030D-6E8A-4147-A177-3AD203B41FA5}">
                      <a16:colId xmlns:a16="http://schemas.microsoft.com/office/drawing/2014/main" val="307847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8301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Hintertuxer Gletscher - 2018-04-29 12:53:34 </a:t>
                      </a:r>
                      <a:r>
                        <a:rPr kumimoji="0" lang="de-DE" sz="1000" b="0" i="0" u="none" strike="noStrike" kern="1200" cap="none" spc="0" normalizeH="0" baseline="0" noProof="0">
                          <a:ln>
                            <a:noFill/>
                          </a:ln>
                          <a:solidFill>
                            <a:prstClr val="black"/>
                          </a:solidFill>
                          <a:effectLst/>
                          <a:uLnTx/>
                          <a:uFillTx/>
                          <a:latin typeface="+mn-lt"/>
                          <a:ea typeface="+mn-ea"/>
                          <a:cs typeface="+mn-cs"/>
                        </a:rPr>
                        <a:t> 
 Am Mittwoch, 02.05., habt ihr dieses Jahr das letzte Mal die Gelegenheit, unberührte Pisten und einen reichhaltigen Brunch im Wirtshaus am Tuxer Ferner beim Early Bird Skiing zu genießen! Gleich anmelden unter marketing@hintertuxergletscher.at ⛷😎 #zillertal #hintertux #hintertuxglacier #hintertuxergletscher #skiing #earlybirdskiing #wirtshaus #tuxerfernerhaus https://ift.tt/2JCjlCz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765048956"/>
                  </a:ext>
                </a:extLst>
              </a:tr>
            </a:tbl>
          </a:graphicData>
        </a:graphic>
      </p:graphicFrame>
      <p:sp>
        <p:nvSpPr>
          <p:cNvPr id="4" name="Text Placeholder 3">
            <a:extLst>
              <a:ext uri="{FF2B5EF4-FFF2-40B4-BE49-F238E27FC236}">
                <a16:creationId xmlns:a16="http://schemas.microsoft.com/office/drawing/2014/main" id="{7D3016AB-E024-40B6-890F-CCC004784E5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4104719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78A4B-A3BB-4792-BDDC-B28043D2AFA7}"/>
              </a:ext>
            </a:extLst>
          </p:cNvPr>
          <p:cNvSpPr>
            <a:spLocks noGrp="1"/>
          </p:cNvSpPr>
          <p:nvPr>
            <p:ph type="title"/>
          </p:nvPr>
        </p:nvSpPr>
        <p:spPr/>
        <p:txBody>
          <a:bodyPr/>
          <a:lstStyle/>
          <a:p>
            <a:r>
              <a:rPr lang="en-US"/>
              <a:t>Facebook Own Posts Table | facebook - 3 of 14</a:t>
            </a:r>
          </a:p>
        </p:txBody>
      </p:sp>
      <p:graphicFrame>
        <p:nvGraphicFramePr>
          <p:cNvPr id="5" name="Table Placeholder 4">
            <a:extLst>
              <a:ext uri="{FF2B5EF4-FFF2-40B4-BE49-F238E27FC236}">
                <a16:creationId xmlns:a16="http://schemas.microsoft.com/office/drawing/2014/main" id="{5556CC6D-733D-4052-A5A0-A3D08726EE6E}"/>
              </a:ext>
            </a:extLst>
          </p:cNvPr>
          <p:cNvGraphicFramePr>
            <a:graphicFrameLocks noGrp="1"/>
          </p:cNvGraphicFramePr>
          <p:nvPr>
            <p:ph type="tbl" sz="quarter" idx="13"/>
            <p:extLst>
              <p:ext uri="{D42A27DB-BD31-4B8C-83A1-F6EECF244321}">
                <p14:modId xmlns:p14="http://schemas.microsoft.com/office/powerpoint/2010/main" val="1348311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44746316"/>
                    </a:ext>
                  </a:extLst>
                </a:gridCol>
                <a:gridCol w="370332">
                  <a:extLst>
                    <a:ext uri="{9D8B030D-6E8A-4147-A177-3AD203B41FA5}">
                      <a16:colId xmlns:a16="http://schemas.microsoft.com/office/drawing/2014/main" val="719401340"/>
                    </a:ext>
                  </a:extLst>
                </a:gridCol>
                <a:gridCol w="370332">
                  <a:extLst>
                    <a:ext uri="{9D8B030D-6E8A-4147-A177-3AD203B41FA5}">
                      <a16:colId xmlns:a16="http://schemas.microsoft.com/office/drawing/2014/main" val="2315951086"/>
                    </a:ext>
                  </a:extLst>
                </a:gridCol>
                <a:gridCol w="370332">
                  <a:extLst>
                    <a:ext uri="{9D8B030D-6E8A-4147-A177-3AD203B41FA5}">
                      <a16:colId xmlns:a16="http://schemas.microsoft.com/office/drawing/2014/main" val="3322946997"/>
                    </a:ext>
                  </a:extLst>
                </a:gridCol>
                <a:gridCol w="329184">
                  <a:extLst>
                    <a:ext uri="{9D8B030D-6E8A-4147-A177-3AD203B41FA5}">
                      <a16:colId xmlns:a16="http://schemas.microsoft.com/office/drawing/2014/main" val="3366112984"/>
                    </a:ext>
                  </a:extLst>
                </a:gridCol>
                <a:gridCol w="329184">
                  <a:extLst>
                    <a:ext uri="{9D8B030D-6E8A-4147-A177-3AD203B41FA5}">
                      <a16:colId xmlns:a16="http://schemas.microsoft.com/office/drawing/2014/main" val="2999088951"/>
                    </a:ext>
                  </a:extLst>
                </a:gridCol>
                <a:gridCol w="329184">
                  <a:extLst>
                    <a:ext uri="{9D8B030D-6E8A-4147-A177-3AD203B41FA5}">
                      <a16:colId xmlns:a16="http://schemas.microsoft.com/office/drawing/2014/main" val="4132817749"/>
                    </a:ext>
                  </a:extLst>
                </a:gridCol>
                <a:gridCol w="329184">
                  <a:extLst>
                    <a:ext uri="{9D8B030D-6E8A-4147-A177-3AD203B41FA5}">
                      <a16:colId xmlns:a16="http://schemas.microsoft.com/office/drawing/2014/main" val="538450366"/>
                    </a:ext>
                  </a:extLst>
                </a:gridCol>
                <a:gridCol w="329184">
                  <a:extLst>
                    <a:ext uri="{9D8B030D-6E8A-4147-A177-3AD203B41FA5}">
                      <a16:colId xmlns:a16="http://schemas.microsoft.com/office/drawing/2014/main" val="3591043967"/>
                    </a:ext>
                  </a:extLst>
                </a:gridCol>
                <a:gridCol w="329184">
                  <a:extLst>
                    <a:ext uri="{9D8B030D-6E8A-4147-A177-3AD203B41FA5}">
                      <a16:colId xmlns:a16="http://schemas.microsoft.com/office/drawing/2014/main" val="3926726867"/>
                    </a:ext>
                  </a:extLst>
                </a:gridCol>
                <a:gridCol w="329184">
                  <a:extLst>
                    <a:ext uri="{9D8B030D-6E8A-4147-A177-3AD203B41FA5}">
                      <a16:colId xmlns:a16="http://schemas.microsoft.com/office/drawing/2014/main" val="1539334303"/>
                    </a:ext>
                  </a:extLst>
                </a:gridCol>
                <a:gridCol w="329184">
                  <a:extLst>
                    <a:ext uri="{9D8B030D-6E8A-4147-A177-3AD203B41FA5}">
                      <a16:colId xmlns:a16="http://schemas.microsoft.com/office/drawing/2014/main" val="1143604323"/>
                    </a:ext>
                  </a:extLst>
                </a:gridCol>
                <a:gridCol w="329184">
                  <a:extLst>
                    <a:ext uri="{9D8B030D-6E8A-4147-A177-3AD203B41FA5}">
                      <a16:colId xmlns:a16="http://schemas.microsoft.com/office/drawing/2014/main" val="2900980999"/>
                    </a:ext>
                  </a:extLst>
                </a:gridCol>
                <a:gridCol w="370332">
                  <a:extLst>
                    <a:ext uri="{9D8B030D-6E8A-4147-A177-3AD203B41FA5}">
                      <a16:colId xmlns:a16="http://schemas.microsoft.com/office/drawing/2014/main" val="3688234758"/>
                    </a:ext>
                  </a:extLst>
                </a:gridCol>
                <a:gridCol w="370332">
                  <a:extLst>
                    <a:ext uri="{9D8B030D-6E8A-4147-A177-3AD203B41FA5}">
                      <a16:colId xmlns:a16="http://schemas.microsoft.com/office/drawing/2014/main" val="2423438207"/>
                    </a:ext>
                  </a:extLst>
                </a:gridCol>
                <a:gridCol w="329184">
                  <a:extLst>
                    <a:ext uri="{9D8B030D-6E8A-4147-A177-3AD203B41FA5}">
                      <a16:colId xmlns:a16="http://schemas.microsoft.com/office/drawing/2014/main" val="1873939874"/>
                    </a:ext>
                  </a:extLst>
                </a:gridCol>
                <a:gridCol w="329184">
                  <a:extLst>
                    <a:ext uri="{9D8B030D-6E8A-4147-A177-3AD203B41FA5}">
                      <a16:colId xmlns:a16="http://schemas.microsoft.com/office/drawing/2014/main" val="3522054618"/>
                    </a:ext>
                  </a:extLst>
                </a:gridCol>
                <a:gridCol w="370332">
                  <a:extLst>
                    <a:ext uri="{9D8B030D-6E8A-4147-A177-3AD203B41FA5}">
                      <a16:colId xmlns:a16="http://schemas.microsoft.com/office/drawing/2014/main" val="3454025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20652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Campigliodolomiti - 2018-04-29 11:49:00 </a:t>
                      </a:r>
                      <a:r>
                        <a:rPr kumimoji="0" lang="it-IT" sz="1000" b="0" i="0" u="none" strike="noStrike" kern="1200" cap="none" spc="0" normalizeH="0" baseline="0" noProof="0">
                          <a:ln>
                            <a:noFill/>
                          </a:ln>
                          <a:solidFill>
                            <a:prstClr val="black"/>
                          </a:solidFill>
                          <a:effectLst/>
                          <a:uLnTx/>
                          <a:uFillTx/>
                          <a:latin typeface="+mn-lt"/>
                          <a:ea typeface="+mn-ea"/>
                          <a:cs typeface="+mn-cs"/>
                        </a:rPr>
                        <a:t> 
 3 attività adrenaliniche da mettere nella tua top list d'estate: trekking su una via ferrata del #Brenta, #mtb nella #bikeland più grande d'Italia, parapendio dalla cima del Doss del Sabion. 
Quale metteresti al primo posto? ➡️http://bit.ly/2HK1KJ8
#montagnaviva #topdolomites 
📷by D. Lira, P. Bisti, A. Buisse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622762428"/>
                  </a:ext>
                </a:extLst>
              </a:tr>
            </a:tbl>
          </a:graphicData>
        </a:graphic>
      </p:graphicFrame>
      <p:sp>
        <p:nvSpPr>
          <p:cNvPr id="4" name="Text Placeholder 3">
            <a:extLst>
              <a:ext uri="{FF2B5EF4-FFF2-40B4-BE49-F238E27FC236}">
                <a16:creationId xmlns:a16="http://schemas.microsoft.com/office/drawing/2014/main" id="{65FED0EE-B8E3-4046-AA03-6FF069F4CC7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4442804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0E581-345D-4831-9448-3B9C4DCE4C4A}"/>
              </a:ext>
            </a:extLst>
          </p:cNvPr>
          <p:cNvSpPr>
            <a:spLocks noGrp="1"/>
          </p:cNvSpPr>
          <p:nvPr>
            <p:ph type="title"/>
          </p:nvPr>
        </p:nvSpPr>
        <p:spPr/>
        <p:txBody>
          <a:bodyPr/>
          <a:lstStyle/>
          <a:p>
            <a:r>
              <a:rPr lang="en-US"/>
              <a:t>Facebook Own Posts Table | facebook - 4 of 14</a:t>
            </a:r>
          </a:p>
        </p:txBody>
      </p:sp>
      <p:graphicFrame>
        <p:nvGraphicFramePr>
          <p:cNvPr id="5" name="Table Placeholder 4">
            <a:extLst>
              <a:ext uri="{FF2B5EF4-FFF2-40B4-BE49-F238E27FC236}">
                <a16:creationId xmlns:a16="http://schemas.microsoft.com/office/drawing/2014/main" id="{EB4EFD9D-33C9-4EC8-AA44-A9A540F5C7C3}"/>
              </a:ext>
            </a:extLst>
          </p:cNvPr>
          <p:cNvGraphicFramePr>
            <a:graphicFrameLocks noGrp="1"/>
          </p:cNvGraphicFramePr>
          <p:nvPr>
            <p:ph type="tbl" sz="quarter" idx="13"/>
            <p:extLst>
              <p:ext uri="{D42A27DB-BD31-4B8C-83A1-F6EECF244321}">
                <p14:modId xmlns:p14="http://schemas.microsoft.com/office/powerpoint/2010/main" val="2235355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42678776"/>
                    </a:ext>
                  </a:extLst>
                </a:gridCol>
                <a:gridCol w="370332">
                  <a:extLst>
                    <a:ext uri="{9D8B030D-6E8A-4147-A177-3AD203B41FA5}">
                      <a16:colId xmlns:a16="http://schemas.microsoft.com/office/drawing/2014/main" val="3748538168"/>
                    </a:ext>
                  </a:extLst>
                </a:gridCol>
                <a:gridCol w="370332">
                  <a:extLst>
                    <a:ext uri="{9D8B030D-6E8A-4147-A177-3AD203B41FA5}">
                      <a16:colId xmlns:a16="http://schemas.microsoft.com/office/drawing/2014/main" val="1986254478"/>
                    </a:ext>
                  </a:extLst>
                </a:gridCol>
                <a:gridCol w="370332">
                  <a:extLst>
                    <a:ext uri="{9D8B030D-6E8A-4147-A177-3AD203B41FA5}">
                      <a16:colId xmlns:a16="http://schemas.microsoft.com/office/drawing/2014/main" val="2146403903"/>
                    </a:ext>
                  </a:extLst>
                </a:gridCol>
                <a:gridCol w="329184">
                  <a:extLst>
                    <a:ext uri="{9D8B030D-6E8A-4147-A177-3AD203B41FA5}">
                      <a16:colId xmlns:a16="http://schemas.microsoft.com/office/drawing/2014/main" val="1800338405"/>
                    </a:ext>
                  </a:extLst>
                </a:gridCol>
                <a:gridCol w="329184">
                  <a:extLst>
                    <a:ext uri="{9D8B030D-6E8A-4147-A177-3AD203B41FA5}">
                      <a16:colId xmlns:a16="http://schemas.microsoft.com/office/drawing/2014/main" val="1540097753"/>
                    </a:ext>
                  </a:extLst>
                </a:gridCol>
                <a:gridCol w="329184">
                  <a:extLst>
                    <a:ext uri="{9D8B030D-6E8A-4147-A177-3AD203B41FA5}">
                      <a16:colId xmlns:a16="http://schemas.microsoft.com/office/drawing/2014/main" val="3133024588"/>
                    </a:ext>
                  </a:extLst>
                </a:gridCol>
                <a:gridCol w="329184">
                  <a:extLst>
                    <a:ext uri="{9D8B030D-6E8A-4147-A177-3AD203B41FA5}">
                      <a16:colId xmlns:a16="http://schemas.microsoft.com/office/drawing/2014/main" val="391462241"/>
                    </a:ext>
                  </a:extLst>
                </a:gridCol>
                <a:gridCol w="329184">
                  <a:extLst>
                    <a:ext uri="{9D8B030D-6E8A-4147-A177-3AD203B41FA5}">
                      <a16:colId xmlns:a16="http://schemas.microsoft.com/office/drawing/2014/main" val="2542371419"/>
                    </a:ext>
                  </a:extLst>
                </a:gridCol>
                <a:gridCol w="329184">
                  <a:extLst>
                    <a:ext uri="{9D8B030D-6E8A-4147-A177-3AD203B41FA5}">
                      <a16:colId xmlns:a16="http://schemas.microsoft.com/office/drawing/2014/main" val="2301087296"/>
                    </a:ext>
                  </a:extLst>
                </a:gridCol>
                <a:gridCol w="329184">
                  <a:extLst>
                    <a:ext uri="{9D8B030D-6E8A-4147-A177-3AD203B41FA5}">
                      <a16:colId xmlns:a16="http://schemas.microsoft.com/office/drawing/2014/main" val="322347321"/>
                    </a:ext>
                  </a:extLst>
                </a:gridCol>
                <a:gridCol w="329184">
                  <a:extLst>
                    <a:ext uri="{9D8B030D-6E8A-4147-A177-3AD203B41FA5}">
                      <a16:colId xmlns:a16="http://schemas.microsoft.com/office/drawing/2014/main" val="4028313617"/>
                    </a:ext>
                  </a:extLst>
                </a:gridCol>
                <a:gridCol w="329184">
                  <a:extLst>
                    <a:ext uri="{9D8B030D-6E8A-4147-A177-3AD203B41FA5}">
                      <a16:colId xmlns:a16="http://schemas.microsoft.com/office/drawing/2014/main" val="2794607584"/>
                    </a:ext>
                  </a:extLst>
                </a:gridCol>
                <a:gridCol w="370332">
                  <a:extLst>
                    <a:ext uri="{9D8B030D-6E8A-4147-A177-3AD203B41FA5}">
                      <a16:colId xmlns:a16="http://schemas.microsoft.com/office/drawing/2014/main" val="3604045378"/>
                    </a:ext>
                  </a:extLst>
                </a:gridCol>
                <a:gridCol w="370332">
                  <a:extLst>
                    <a:ext uri="{9D8B030D-6E8A-4147-A177-3AD203B41FA5}">
                      <a16:colId xmlns:a16="http://schemas.microsoft.com/office/drawing/2014/main" val="3884521287"/>
                    </a:ext>
                  </a:extLst>
                </a:gridCol>
                <a:gridCol w="329184">
                  <a:extLst>
                    <a:ext uri="{9D8B030D-6E8A-4147-A177-3AD203B41FA5}">
                      <a16:colId xmlns:a16="http://schemas.microsoft.com/office/drawing/2014/main" val="1357931354"/>
                    </a:ext>
                  </a:extLst>
                </a:gridCol>
                <a:gridCol w="329184">
                  <a:extLst>
                    <a:ext uri="{9D8B030D-6E8A-4147-A177-3AD203B41FA5}">
                      <a16:colId xmlns:a16="http://schemas.microsoft.com/office/drawing/2014/main" val="2503566018"/>
                    </a:ext>
                  </a:extLst>
                </a:gridCol>
                <a:gridCol w="370332">
                  <a:extLst>
                    <a:ext uri="{9D8B030D-6E8A-4147-A177-3AD203B41FA5}">
                      <a16:colId xmlns:a16="http://schemas.microsoft.com/office/drawing/2014/main" val="556822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831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Pontedilegno-Tonale - 2018-04-29 11:22:24 </a:t>
                      </a:r>
                      <a:r>
                        <a:rPr kumimoji="0" lang="it-IT" sz="1000" b="0" i="0" u="none" strike="noStrike" kern="1200" cap="none" spc="0" normalizeH="0" baseline="0" noProof="0">
                          <a:ln>
                            <a:noFill/>
                          </a:ln>
                          <a:solidFill>
                            <a:prstClr val="black"/>
                          </a:solidFill>
                          <a:effectLst/>
                          <a:uLnTx/>
                          <a:uFillTx/>
                          <a:latin typeface="+mn-lt"/>
                          <a:ea typeface="+mn-ea"/>
                          <a:cs typeface="+mn-cs"/>
                        </a:rPr>
                        <a:t> 
 Uno sguardo sopra il Rifugio “Ai Caduti dell’Adamello”, 3.040 m s.l.m. (Lobbie). 😍 Chi di voi è mai stato in questo splendido luogo? 
📷: @icaro1969
#pontedilegnotonale #adamello #alps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74737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Hintertuxer Gletscher - 2018-04-28 11:49:25 </a:t>
                      </a:r>
                      <a:r>
                        <a:rPr kumimoji="0" lang="en-US" sz="1000" b="0" i="0" u="none" strike="noStrike" kern="1200" cap="none" spc="0" normalizeH="0" baseline="0" noProof="0">
                          <a:ln>
                            <a:noFill/>
                          </a:ln>
                          <a:solidFill>
                            <a:prstClr val="black"/>
                          </a:solidFill>
                          <a:effectLst/>
                          <a:uLnTx/>
                          <a:uFillTx/>
                          <a:latin typeface="+mn-lt"/>
                          <a:ea typeface="+mn-ea"/>
                          <a:cs typeface="+mn-cs"/>
                        </a:rPr>
                        <a:t> 
 Spring skiing at its finest 🗻⛷☀️ #hintertuxglacier #hintertux #skiing #flowerpowderweeks #flowerpowder #funinthesun😎 https://ift.tt/2HxT3VJ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2713281"/>
                  </a:ext>
                </a:extLst>
              </a:tr>
            </a:tbl>
          </a:graphicData>
        </a:graphic>
      </p:graphicFrame>
      <p:sp>
        <p:nvSpPr>
          <p:cNvPr id="4" name="Text Placeholder 3">
            <a:extLst>
              <a:ext uri="{FF2B5EF4-FFF2-40B4-BE49-F238E27FC236}">
                <a16:creationId xmlns:a16="http://schemas.microsoft.com/office/drawing/2014/main" id="{E9FCDD4E-5403-478E-A33F-D170B4938DA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6174574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302FE-8003-4401-93CC-1FB1A5C6C419}"/>
              </a:ext>
            </a:extLst>
          </p:cNvPr>
          <p:cNvSpPr>
            <a:spLocks noGrp="1"/>
          </p:cNvSpPr>
          <p:nvPr>
            <p:ph type="title"/>
          </p:nvPr>
        </p:nvSpPr>
        <p:spPr/>
        <p:txBody>
          <a:bodyPr/>
          <a:lstStyle/>
          <a:p>
            <a:r>
              <a:rPr lang="en-US"/>
              <a:t>Facebook Own Posts Table | facebook - 5 of 14</a:t>
            </a:r>
          </a:p>
        </p:txBody>
      </p:sp>
      <p:graphicFrame>
        <p:nvGraphicFramePr>
          <p:cNvPr id="5" name="Table Placeholder 4">
            <a:extLst>
              <a:ext uri="{FF2B5EF4-FFF2-40B4-BE49-F238E27FC236}">
                <a16:creationId xmlns:a16="http://schemas.microsoft.com/office/drawing/2014/main" id="{E4C32F13-593F-4E84-813B-4E9CF3991415}"/>
              </a:ext>
            </a:extLst>
          </p:cNvPr>
          <p:cNvGraphicFramePr>
            <a:graphicFrameLocks noGrp="1"/>
          </p:cNvGraphicFramePr>
          <p:nvPr>
            <p:ph type="tbl" sz="quarter" idx="13"/>
            <p:extLst>
              <p:ext uri="{D42A27DB-BD31-4B8C-83A1-F6EECF244321}">
                <p14:modId xmlns:p14="http://schemas.microsoft.com/office/powerpoint/2010/main" val="3596396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40018627"/>
                    </a:ext>
                  </a:extLst>
                </a:gridCol>
                <a:gridCol w="370332">
                  <a:extLst>
                    <a:ext uri="{9D8B030D-6E8A-4147-A177-3AD203B41FA5}">
                      <a16:colId xmlns:a16="http://schemas.microsoft.com/office/drawing/2014/main" val="1879847383"/>
                    </a:ext>
                  </a:extLst>
                </a:gridCol>
                <a:gridCol w="370332">
                  <a:extLst>
                    <a:ext uri="{9D8B030D-6E8A-4147-A177-3AD203B41FA5}">
                      <a16:colId xmlns:a16="http://schemas.microsoft.com/office/drawing/2014/main" val="2922344666"/>
                    </a:ext>
                  </a:extLst>
                </a:gridCol>
                <a:gridCol w="370332">
                  <a:extLst>
                    <a:ext uri="{9D8B030D-6E8A-4147-A177-3AD203B41FA5}">
                      <a16:colId xmlns:a16="http://schemas.microsoft.com/office/drawing/2014/main" val="3549952686"/>
                    </a:ext>
                  </a:extLst>
                </a:gridCol>
                <a:gridCol w="329184">
                  <a:extLst>
                    <a:ext uri="{9D8B030D-6E8A-4147-A177-3AD203B41FA5}">
                      <a16:colId xmlns:a16="http://schemas.microsoft.com/office/drawing/2014/main" val="671959048"/>
                    </a:ext>
                  </a:extLst>
                </a:gridCol>
                <a:gridCol w="329184">
                  <a:extLst>
                    <a:ext uri="{9D8B030D-6E8A-4147-A177-3AD203B41FA5}">
                      <a16:colId xmlns:a16="http://schemas.microsoft.com/office/drawing/2014/main" val="3715104878"/>
                    </a:ext>
                  </a:extLst>
                </a:gridCol>
                <a:gridCol w="329184">
                  <a:extLst>
                    <a:ext uri="{9D8B030D-6E8A-4147-A177-3AD203B41FA5}">
                      <a16:colId xmlns:a16="http://schemas.microsoft.com/office/drawing/2014/main" val="4212571304"/>
                    </a:ext>
                  </a:extLst>
                </a:gridCol>
                <a:gridCol w="329184">
                  <a:extLst>
                    <a:ext uri="{9D8B030D-6E8A-4147-A177-3AD203B41FA5}">
                      <a16:colId xmlns:a16="http://schemas.microsoft.com/office/drawing/2014/main" val="3449379807"/>
                    </a:ext>
                  </a:extLst>
                </a:gridCol>
                <a:gridCol w="329184">
                  <a:extLst>
                    <a:ext uri="{9D8B030D-6E8A-4147-A177-3AD203B41FA5}">
                      <a16:colId xmlns:a16="http://schemas.microsoft.com/office/drawing/2014/main" val="3512097782"/>
                    </a:ext>
                  </a:extLst>
                </a:gridCol>
                <a:gridCol w="329184">
                  <a:extLst>
                    <a:ext uri="{9D8B030D-6E8A-4147-A177-3AD203B41FA5}">
                      <a16:colId xmlns:a16="http://schemas.microsoft.com/office/drawing/2014/main" val="772180571"/>
                    </a:ext>
                  </a:extLst>
                </a:gridCol>
                <a:gridCol w="329184">
                  <a:extLst>
                    <a:ext uri="{9D8B030D-6E8A-4147-A177-3AD203B41FA5}">
                      <a16:colId xmlns:a16="http://schemas.microsoft.com/office/drawing/2014/main" val="2265823088"/>
                    </a:ext>
                  </a:extLst>
                </a:gridCol>
                <a:gridCol w="329184">
                  <a:extLst>
                    <a:ext uri="{9D8B030D-6E8A-4147-A177-3AD203B41FA5}">
                      <a16:colId xmlns:a16="http://schemas.microsoft.com/office/drawing/2014/main" val="3644445258"/>
                    </a:ext>
                  </a:extLst>
                </a:gridCol>
                <a:gridCol w="329184">
                  <a:extLst>
                    <a:ext uri="{9D8B030D-6E8A-4147-A177-3AD203B41FA5}">
                      <a16:colId xmlns:a16="http://schemas.microsoft.com/office/drawing/2014/main" val="415324488"/>
                    </a:ext>
                  </a:extLst>
                </a:gridCol>
                <a:gridCol w="370332">
                  <a:extLst>
                    <a:ext uri="{9D8B030D-6E8A-4147-A177-3AD203B41FA5}">
                      <a16:colId xmlns:a16="http://schemas.microsoft.com/office/drawing/2014/main" val="2816601011"/>
                    </a:ext>
                  </a:extLst>
                </a:gridCol>
                <a:gridCol w="370332">
                  <a:extLst>
                    <a:ext uri="{9D8B030D-6E8A-4147-A177-3AD203B41FA5}">
                      <a16:colId xmlns:a16="http://schemas.microsoft.com/office/drawing/2014/main" val="2827371535"/>
                    </a:ext>
                  </a:extLst>
                </a:gridCol>
                <a:gridCol w="329184">
                  <a:extLst>
                    <a:ext uri="{9D8B030D-6E8A-4147-A177-3AD203B41FA5}">
                      <a16:colId xmlns:a16="http://schemas.microsoft.com/office/drawing/2014/main" val="3235830913"/>
                    </a:ext>
                  </a:extLst>
                </a:gridCol>
                <a:gridCol w="329184">
                  <a:extLst>
                    <a:ext uri="{9D8B030D-6E8A-4147-A177-3AD203B41FA5}">
                      <a16:colId xmlns:a16="http://schemas.microsoft.com/office/drawing/2014/main" val="154804953"/>
                    </a:ext>
                  </a:extLst>
                </a:gridCol>
                <a:gridCol w="370332">
                  <a:extLst>
                    <a:ext uri="{9D8B030D-6E8A-4147-A177-3AD203B41FA5}">
                      <a16:colId xmlns:a16="http://schemas.microsoft.com/office/drawing/2014/main" val="1550088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2466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Campigliodolomiti - 2018-04-28 11:46:00 </a:t>
                      </a:r>
                      <a:r>
                        <a:rPr kumimoji="0" lang="en-US" sz="1000" b="0" i="0" u="none" strike="noStrike" kern="1200" cap="none" spc="0" normalizeH="0" baseline="0" noProof="0">
                          <a:ln>
                            <a:noFill/>
                          </a:ln>
                          <a:solidFill>
                            <a:prstClr val="black"/>
                          </a:solidFill>
                          <a:effectLst/>
                          <a:uLnTx/>
                          <a:uFillTx/>
                          <a:latin typeface="+mn-lt"/>
                          <a:ea typeface="+mn-ea"/>
                          <a:cs typeface="+mn-cs"/>
                        </a:rPr>
                        <a:t> 
 As the days are getting warmer we start dreaming of a picnic in the #nature…☀️🌳
#topdolomites #montagnavera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6387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Pontedilegno-Tonale - 2018-04-28 11:30:51 </a:t>
                      </a:r>
                      <a:r>
                        <a:rPr kumimoji="0" lang="en-US" sz="1000" b="0" i="0" u="none" strike="noStrike" kern="1200" cap="none" spc="0" normalizeH="0" baseline="0" noProof="0">
                          <a:ln>
                            <a:noFill/>
                          </a:ln>
                          <a:solidFill>
                            <a:prstClr val="black"/>
                          </a:solidFill>
                          <a:effectLst/>
                          <a:uLnTx/>
                          <a:uFillTx/>
                          <a:latin typeface="+mn-lt"/>
                          <a:ea typeface="+mn-ea"/>
                          <a:cs typeface="+mn-cs"/>
                        </a:rPr>
                        <a:t> 
 Spring is here! 😍 Sbocciano i primi bucaneve al Passo Tonale. 🌷🌻
📷: Roberta Zambotti
#pontedilegnotonale #adamello #alps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22724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Hintertuxer Gletscher - 2018-04-28 07:48:00 </a:t>
                      </a:r>
                      <a:r>
                        <a:rPr kumimoji="0" lang="de-DE" sz="1000" b="0" i="0" u="none" strike="noStrike" kern="1200" cap="none" spc="0" normalizeH="0" baseline="0" noProof="0">
                          <a:ln>
                            <a:noFill/>
                          </a:ln>
                          <a:solidFill>
                            <a:prstClr val="black"/>
                          </a:solidFill>
                          <a:effectLst/>
                          <a:uLnTx/>
                          <a:uFillTx/>
                          <a:latin typeface="+mn-lt"/>
                          <a:ea typeface="+mn-ea"/>
                          <a:cs typeface="+mn-cs"/>
                        </a:rPr>
                        <a:t> 
 28. April 2018 und die TALABFAHRT ist noch bis inklusive MORGEN 29. April 2018 GEÖFFNET!!!!!!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5268198"/>
                  </a:ext>
                </a:extLst>
              </a:tr>
            </a:tbl>
          </a:graphicData>
        </a:graphic>
      </p:graphicFrame>
      <p:sp>
        <p:nvSpPr>
          <p:cNvPr id="4" name="Text Placeholder 3">
            <a:extLst>
              <a:ext uri="{FF2B5EF4-FFF2-40B4-BE49-F238E27FC236}">
                <a16:creationId xmlns:a16="http://schemas.microsoft.com/office/drawing/2014/main" id="{82008388-37B3-4E89-A292-7C9AE88A5F8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410571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23ADF-AABC-438C-803E-CE98E9C865CE}"/>
              </a:ext>
            </a:extLst>
          </p:cNvPr>
          <p:cNvSpPr>
            <a:spLocks noGrp="1"/>
          </p:cNvSpPr>
          <p:nvPr>
            <p:ph type="title"/>
          </p:nvPr>
        </p:nvSpPr>
        <p:spPr/>
        <p:txBody>
          <a:bodyPr/>
          <a:lstStyle/>
          <a:p>
            <a:r>
              <a:rPr lang="en-US"/>
              <a:t>Facebook Own Posts Table | facebook - 6 of 14</a:t>
            </a:r>
          </a:p>
        </p:txBody>
      </p:sp>
      <p:graphicFrame>
        <p:nvGraphicFramePr>
          <p:cNvPr id="5" name="Table Placeholder 4">
            <a:extLst>
              <a:ext uri="{FF2B5EF4-FFF2-40B4-BE49-F238E27FC236}">
                <a16:creationId xmlns:a16="http://schemas.microsoft.com/office/drawing/2014/main" id="{83E33D98-F733-4ACB-AD31-ED290B9069A2}"/>
              </a:ext>
            </a:extLst>
          </p:cNvPr>
          <p:cNvGraphicFramePr>
            <a:graphicFrameLocks noGrp="1"/>
          </p:cNvGraphicFramePr>
          <p:nvPr>
            <p:ph type="tbl" sz="quarter" idx="13"/>
            <p:extLst>
              <p:ext uri="{D42A27DB-BD31-4B8C-83A1-F6EECF244321}">
                <p14:modId xmlns:p14="http://schemas.microsoft.com/office/powerpoint/2010/main" val="2328283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16258334"/>
                    </a:ext>
                  </a:extLst>
                </a:gridCol>
                <a:gridCol w="370332">
                  <a:extLst>
                    <a:ext uri="{9D8B030D-6E8A-4147-A177-3AD203B41FA5}">
                      <a16:colId xmlns:a16="http://schemas.microsoft.com/office/drawing/2014/main" val="1502097170"/>
                    </a:ext>
                  </a:extLst>
                </a:gridCol>
                <a:gridCol w="370332">
                  <a:extLst>
                    <a:ext uri="{9D8B030D-6E8A-4147-A177-3AD203B41FA5}">
                      <a16:colId xmlns:a16="http://schemas.microsoft.com/office/drawing/2014/main" val="3771832866"/>
                    </a:ext>
                  </a:extLst>
                </a:gridCol>
                <a:gridCol w="370332">
                  <a:extLst>
                    <a:ext uri="{9D8B030D-6E8A-4147-A177-3AD203B41FA5}">
                      <a16:colId xmlns:a16="http://schemas.microsoft.com/office/drawing/2014/main" val="3528997046"/>
                    </a:ext>
                  </a:extLst>
                </a:gridCol>
                <a:gridCol w="329184">
                  <a:extLst>
                    <a:ext uri="{9D8B030D-6E8A-4147-A177-3AD203B41FA5}">
                      <a16:colId xmlns:a16="http://schemas.microsoft.com/office/drawing/2014/main" val="1711432596"/>
                    </a:ext>
                  </a:extLst>
                </a:gridCol>
                <a:gridCol w="329184">
                  <a:extLst>
                    <a:ext uri="{9D8B030D-6E8A-4147-A177-3AD203B41FA5}">
                      <a16:colId xmlns:a16="http://schemas.microsoft.com/office/drawing/2014/main" val="1996557093"/>
                    </a:ext>
                  </a:extLst>
                </a:gridCol>
                <a:gridCol w="329184">
                  <a:extLst>
                    <a:ext uri="{9D8B030D-6E8A-4147-A177-3AD203B41FA5}">
                      <a16:colId xmlns:a16="http://schemas.microsoft.com/office/drawing/2014/main" val="1983282814"/>
                    </a:ext>
                  </a:extLst>
                </a:gridCol>
                <a:gridCol w="329184">
                  <a:extLst>
                    <a:ext uri="{9D8B030D-6E8A-4147-A177-3AD203B41FA5}">
                      <a16:colId xmlns:a16="http://schemas.microsoft.com/office/drawing/2014/main" val="948513144"/>
                    </a:ext>
                  </a:extLst>
                </a:gridCol>
                <a:gridCol w="329184">
                  <a:extLst>
                    <a:ext uri="{9D8B030D-6E8A-4147-A177-3AD203B41FA5}">
                      <a16:colId xmlns:a16="http://schemas.microsoft.com/office/drawing/2014/main" val="1553393746"/>
                    </a:ext>
                  </a:extLst>
                </a:gridCol>
                <a:gridCol w="329184">
                  <a:extLst>
                    <a:ext uri="{9D8B030D-6E8A-4147-A177-3AD203B41FA5}">
                      <a16:colId xmlns:a16="http://schemas.microsoft.com/office/drawing/2014/main" val="1666554123"/>
                    </a:ext>
                  </a:extLst>
                </a:gridCol>
                <a:gridCol w="329184">
                  <a:extLst>
                    <a:ext uri="{9D8B030D-6E8A-4147-A177-3AD203B41FA5}">
                      <a16:colId xmlns:a16="http://schemas.microsoft.com/office/drawing/2014/main" val="1519124285"/>
                    </a:ext>
                  </a:extLst>
                </a:gridCol>
                <a:gridCol w="329184">
                  <a:extLst>
                    <a:ext uri="{9D8B030D-6E8A-4147-A177-3AD203B41FA5}">
                      <a16:colId xmlns:a16="http://schemas.microsoft.com/office/drawing/2014/main" val="305054901"/>
                    </a:ext>
                  </a:extLst>
                </a:gridCol>
                <a:gridCol w="329184">
                  <a:extLst>
                    <a:ext uri="{9D8B030D-6E8A-4147-A177-3AD203B41FA5}">
                      <a16:colId xmlns:a16="http://schemas.microsoft.com/office/drawing/2014/main" val="2695886265"/>
                    </a:ext>
                  </a:extLst>
                </a:gridCol>
                <a:gridCol w="370332">
                  <a:extLst>
                    <a:ext uri="{9D8B030D-6E8A-4147-A177-3AD203B41FA5}">
                      <a16:colId xmlns:a16="http://schemas.microsoft.com/office/drawing/2014/main" val="610943611"/>
                    </a:ext>
                  </a:extLst>
                </a:gridCol>
                <a:gridCol w="370332">
                  <a:extLst>
                    <a:ext uri="{9D8B030D-6E8A-4147-A177-3AD203B41FA5}">
                      <a16:colId xmlns:a16="http://schemas.microsoft.com/office/drawing/2014/main" val="718558894"/>
                    </a:ext>
                  </a:extLst>
                </a:gridCol>
                <a:gridCol w="329184">
                  <a:extLst>
                    <a:ext uri="{9D8B030D-6E8A-4147-A177-3AD203B41FA5}">
                      <a16:colId xmlns:a16="http://schemas.microsoft.com/office/drawing/2014/main" val="3993974709"/>
                    </a:ext>
                  </a:extLst>
                </a:gridCol>
                <a:gridCol w="329184">
                  <a:extLst>
                    <a:ext uri="{9D8B030D-6E8A-4147-A177-3AD203B41FA5}">
                      <a16:colId xmlns:a16="http://schemas.microsoft.com/office/drawing/2014/main" val="1504776058"/>
                    </a:ext>
                  </a:extLst>
                </a:gridCol>
                <a:gridCol w="370332">
                  <a:extLst>
                    <a:ext uri="{9D8B030D-6E8A-4147-A177-3AD203B41FA5}">
                      <a16:colId xmlns:a16="http://schemas.microsoft.com/office/drawing/2014/main" val="90237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01755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Pontedilegno-Tonale - 2018-04-27 18:15:47 </a:t>
                      </a:r>
                      <a:r>
                        <a:rPr kumimoji="0" lang="it-IT" sz="1000" b="0" i="0" u="none" strike="noStrike" kern="1200" cap="none" spc="0" normalizeH="0" baseline="0" noProof="0">
                          <a:ln>
                            <a:noFill/>
                          </a:ln>
                          <a:solidFill>
                            <a:prstClr val="black"/>
                          </a:solidFill>
                          <a:effectLst/>
                          <a:uLnTx/>
                          <a:uFillTx/>
                          <a:latin typeface="+mn-lt"/>
                          <a:ea typeface="+mn-ea"/>
                          <a:cs typeface="+mn-cs"/>
                        </a:rPr>
                        <a:t> 
 Questa settimana ENIT ha dedicato un post al comprensorio Pontedilegno-Tonale, e alle sciate primaverili sul ghiacciaio Presena. ⛷
#pontedilegnotonale #adamello #alps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69212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Saas-Fee - 2018-04-27 15:57:45 </a:t>
                      </a:r>
                      <a:r>
                        <a:rPr kumimoji="0" lang="en-US" sz="1000" b="0" i="0" u="none" strike="noStrike" kern="1200" cap="none" spc="0" normalizeH="0" baseline="0" noProof="0">
                          <a:ln>
                            <a:noFill/>
                          </a:ln>
                          <a:solidFill>
                            <a:prstClr val="black"/>
                          </a:solidFill>
                          <a:effectLst/>
                          <a:uLnTx/>
                          <a:uFillTx/>
                          <a:latin typeface="+mn-lt"/>
                          <a:ea typeface="+mn-ea"/>
                          <a:cs typeface="+mn-cs"/>
                        </a:rPr>
                        <a:t> 
 Most of the hiking trails are still closed. But the spring conditions are ideal for ski touring in Saas-Fee. 🤗
More information: www.saas-fee.ch/en/skitouren/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25792751"/>
                  </a:ext>
                </a:extLst>
              </a:tr>
            </a:tbl>
          </a:graphicData>
        </a:graphic>
      </p:graphicFrame>
      <p:sp>
        <p:nvSpPr>
          <p:cNvPr id="4" name="Text Placeholder 3">
            <a:extLst>
              <a:ext uri="{FF2B5EF4-FFF2-40B4-BE49-F238E27FC236}">
                <a16:creationId xmlns:a16="http://schemas.microsoft.com/office/drawing/2014/main" id="{2877D5A4-0EFA-4AB4-B2FB-77B858654A4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7896281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8DF41-A1CA-4A0C-B228-493D8062DA9B}"/>
              </a:ext>
            </a:extLst>
          </p:cNvPr>
          <p:cNvSpPr>
            <a:spLocks noGrp="1"/>
          </p:cNvSpPr>
          <p:nvPr>
            <p:ph type="title"/>
          </p:nvPr>
        </p:nvSpPr>
        <p:spPr/>
        <p:txBody>
          <a:bodyPr/>
          <a:lstStyle/>
          <a:p>
            <a:r>
              <a:rPr lang="en-US"/>
              <a:t>Facebook Own Posts Table | facebook - 7 of 14</a:t>
            </a:r>
          </a:p>
        </p:txBody>
      </p:sp>
      <p:graphicFrame>
        <p:nvGraphicFramePr>
          <p:cNvPr id="5" name="Table Placeholder 4">
            <a:extLst>
              <a:ext uri="{FF2B5EF4-FFF2-40B4-BE49-F238E27FC236}">
                <a16:creationId xmlns:a16="http://schemas.microsoft.com/office/drawing/2014/main" id="{5F7E28C5-9AA0-4FBA-82F8-FF3CF6CA992F}"/>
              </a:ext>
            </a:extLst>
          </p:cNvPr>
          <p:cNvGraphicFramePr>
            <a:graphicFrameLocks noGrp="1"/>
          </p:cNvGraphicFramePr>
          <p:nvPr>
            <p:ph type="tbl" sz="quarter" idx="13"/>
            <p:extLst>
              <p:ext uri="{D42A27DB-BD31-4B8C-83A1-F6EECF244321}">
                <p14:modId xmlns:p14="http://schemas.microsoft.com/office/powerpoint/2010/main" val="698501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77239510"/>
                    </a:ext>
                  </a:extLst>
                </a:gridCol>
                <a:gridCol w="370332">
                  <a:extLst>
                    <a:ext uri="{9D8B030D-6E8A-4147-A177-3AD203B41FA5}">
                      <a16:colId xmlns:a16="http://schemas.microsoft.com/office/drawing/2014/main" val="2003370330"/>
                    </a:ext>
                  </a:extLst>
                </a:gridCol>
                <a:gridCol w="370332">
                  <a:extLst>
                    <a:ext uri="{9D8B030D-6E8A-4147-A177-3AD203B41FA5}">
                      <a16:colId xmlns:a16="http://schemas.microsoft.com/office/drawing/2014/main" val="1679536002"/>
                    </a:ext>
                  </a:extLst>
                </a:gridCol>
                <a:gridCol w="370332">
                  <a:extLst>
                    <a:ext uri="{9D8B030D-6E8A-4147-A177-3AD203B41FA5}">
                      <a16:colId xmlns:a16="http://schemas.microsoft.com/office/drawing/2014/main" val="1890149552"/>
                    </a:ext>
                  </a:extLst>
                </a:gridCol>
                <a:gridCol w="329184">
                  <a:extLst>
                    <a:ext uri="{9D8B030D-6E8A-4147-A177-3AD203B41FA5}">
                      <a16:colId xmlns:a16="http://schemas.microsoft.com/office/drawing/2014/main" val="1717305049"/>
                    </a:ext>
                  </a:extLst>
                </a:gridCol>
                <a:gridCol w="329184">
                  <a:extLst>
                    <a:ext uri="{9D8B030D-6E8A-4147-A177-3AD203B41FA5}">
                      <a16:colId xmlns:a16="http://schemas.microsoft.com/office/drawing/2014/main" val="1050537197"/>
                    </a:ext>
                  </a:extLst>
                </a:gridCol>
                <a:gridCol w="329184">
                  <a:extLst>
                    <a:ext uri="{9D8B030D-6E8A-4147-A177-3AD203B41FA5}">
                      <a16:colId xmlns:a16="http://schemas.microsoft.com/office/drawing/2014/main" val="2042467010"/>
                    </a:ext>
                  </a:extLst>
                </a:gridCol>
                <a:gridCol w="329184">
                  <a:extLst>
                    <a:ext uri="{9D8B030D-6E8A-4147-A177-3AD203B41FA5}">
                      <a16:colId xmlns:a16="http://schemas.microsoft.com/office/drawing/2014/main" val="1265172384"/>
                    </a:ext>
                  </a:extLst>
                </a:gridCol>
                <a:gridCol w="329184">
                  <a:extLst>
                    <a:ext uri="{9D8B030D-6E8A-4147-A177-3AD203B41FA5}">
                      <a16:colId xmlns:a16="http://schemas.microsoft.com/office/drawing/2014/main" val="2386701562"/>
                    </a:ext>
                  </a:extLst>
                </a:gridCol>
                <a:gridCol w="329184">
                  <a:extLst>
                    <a:ext uri="{9D8B030D-6E8A-4147-A177-3AD203B41FA5}">
                      <a16:colId xmlns:a16="http://schemas.microsoft.com/office/drawing/2014/main" val="1085812193"/>
                    </a:ext>
                  </a:extLst>
                </a:gridCol>
                <a:gridCol w="329184">
                  <a:extLst>
                    <a:ext uri="{9D8B030D-6E8A-4147-A177-3AD203B41FA5}">
                      <a16:colId xmlns:a16="http://schemas.microsoft.com/office/drawing/2014/main" val="3635192810"/>
                    </a:ext>
                  </a:extLst>
                </a:gridCol>
                <a:gridCol w="329184">
                  <a:extLst>
                    <a:ext uri="{9D8B030D-6E8A-4147-A177-3AD203B41FA5}">
                      <a16:colId xmlns:a16="http://schemas.microsoft.com/office/drawing/2014/main" val="1371078018"/>
                    </a:ext>
                  </a:extLst>
                </a:gridCol>
                <a:gridCol w="329184">
                  <a:extLst>
                    <a:ext uri="{9D8B030D-6E8A-4147-A177-3AD203B41FA5}">
                      <a16:colId xmlns:a16="http://schemas.microsoft.com/office/drawing/2014/main" val="2042535601"/>
                    </a:ext>
                  </a:extLst>
                </a:gridCol>
                <a:gridCol w="370332">
                  <a:extLst>
                    <a:ext uri="{9D8B030D-6E8A-4147-A177-3AD203B41FA5}">
                      <a16:colId xmlns:a16="http://schemas.microsoft.com/office/drawing/2014/main" val="1150182466"/>
                    </a:ext>
                  </a:extLst>
                </a:gridCol>
                <a:gridCol w="370332">
                  <a:extLst>
                    <a:ext uri="{9D8B030D-6E8A-4147-A177-3AD203B41FA5}">
                      <a16:colId xmlns:a16="http://schemas.microsoft.com/office/drawing/2014/main" val="332884102"/>
                    </a:ext>
                  </a:extLst>
                </a:gridCol>
                <a:gridCol w="329184">
                  <a:extLst>
                    <a:ext uri="{9D8B030D-6E8A-4147-A177-3AD203B41FA5}">
                      <a16:colId xmlns:a16="http://schemas.microsoft.com/office/drawing/2014/main" val="1614850713"/>
                    </a:ext>
                  </a:extLst>
                </a:gridCol>
                <a:gridCol w="329184">
                  <a:extLst>
                    <a:ext uri="{9D8B030D-6E8A-4147-A177-3AD203B41FA5}">
                      <a16:colId xmlns:a16="http://schemas.microsoft.com/office/drawing/2014/main" val="972037096"/>
                    </a:ext>
                  </a:extLst>
                </a:gridCol>
                <a:gridCol w="370332">
                  <a:extLst>
                    <a:ext uri="{9D8B030D-6E8A-4147-A177-3AD203B41FA5}">
                      <a16:colId xmlns:a16="http://schemas.microsoft.com/office/drawing/2014/main" val="3536749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99314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CampoFelice SKI - 2018-04-27 13:11:36 </a:t>
                      </a:r>
                      <a:r>
                        <a:rPr kumimoji="0" lang="it-IT" sz="1000" b="0" i="0" u="none" strike="noStrike" kern="1200" cap="none" spc="0" normalizeH="0" baseline="0" noProof="0">
                          <a:ln>
                            <a:noFill/>
                          </a:ln>
                          <a:solidFill>
                            <a:prstClr val="black"/>
                          </a:solidFill>
                          <a:effectLst/>
                          <a:uLnTx/>
                          <a:uFillTx/>
                          <a:latin typeface="+mn-lt"/>
                          <a:ea typeface="+mn-ea"/>
                          <a:cs typeface="+mn-cs"/>
                        </a:rPr>
                        <a:t> 
 Con questo bel video vi auguriamo Buon I Maggio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2353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Campigliodolomiti - 2018-04-27 13:06:01 </a:t>
                      </a:r>
                      <a:r>
                        <a:rPr kumimoji="0" lang="it-IT" sz="1000" b="0" i="0" u="none" strike="noStrike" kern="1200" cap="none" spc="0" normalizeH="0" baseline="0" noProof="0">
                          <a:ln>
                            <a:noFill/>
                          </a:ln>
                          <a:solidFill>
                            <a:prstClr val="black"/>
                          </a:solidFill>
                          <a:effectLst/>
                          <a:uLnTx/>
                          <a:uFillTx/>
                          <a:latin typeface="+mn-lt"/>
                          <a:ea typeface="+mn-ea"/>
                          <a:cs typeface="+mn-cs"/>
                        </a:rPr>
                        <a:t> 
 Vivi un'estate a suon di musica! Non perdere una settimana di concerti sulle vette delle #dolomiti di Brenta, nelle antiche chiese, malghe e saloni della #valrendena. Scegli la #Campiglio Special Week dal 16 al 22 luglio per i I Suoni delle Dolomiti! Scopri tutto qui: 🎻 http://bit.ly/2EZrv5o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7037090"/>
                  </a:ext>
                </a:extLst>
              </a:tr>
            </a:tbl>
          </a:graphicData>
        </a:graphic>
      </p:graphicFrame>
      <p:sp>
        <p:nvSpPr>
          <p:cNvPr id="4" name="Text Placeholder 3">
            <a:extLst>
              <a:ext uri="{FF2B5EF4-FFF2-40B4-BE49-F238E27FC236}">
                <a16:creationId xmlns:a16="http://schemas.microsoft.com/office/drawing/2014/main" id="{01AEBB31-60B6-412B-82CC-F3C73A39253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420894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D4CFF-4DFF-404F-91F8-ACD0B5EE32ED}"/>
              </a:ext>
            </a:extLst>
          </p:cNvPr>
          <p:cNvSpPr>
            <a:spLocks noGrp="1"/>
          </p:cNvSpPr>
          <p:nvPr>
            <p:ph type="title"/>
          </p:nvPr>
        </p:nvSpPr>
        <p:spPr/>
        <p:txBody>
          <a:bodyPr/>
          <a:lstStyle/>
          <a:p>
            <a:r>
              <a:rPr lang="en-US"/>
              <a:t>Facebook Own Posts Table | facebook - 8 of 14</a:t>
            </a:r>
          </a:p>
        </p:txBody>
      </p:sp>
      <p:graphicFrame>
        <p:nvGraphicFramePr>
          <p:cNvPr id="5" name="Table Placeholder 4">
            <a:extLst>
              <a:ext uri="{FF2B5EF4-FFF2-40B4-BE49-F238E27FC236}">
                <a16:creationId xmlns:a16="http://schemas.microsoft.com/office/drawing/2014/main" id="{290137BE-6DE9-40B8-B112-A9E45EAEBF05}"/>
              </a:ext>
            </a:extLst>
          </p:cNvPr>
          <p:cNvGraphicFramePr>
            <a:graphicFrameLocks noGrp="1"/>
          </p:cNvGraphicFramePr>
          <p:nvPr>
            <p:ph type="tbl" sz="quarter" idx="13"/>
            <p:extLst>
              <p:ext uri="{D42A27DB-BD31-4B8C-83A1-F6EECF244321}">
                <p14:modId xmlns:p14="http://schemas.microsoft.com/office/powerpoint/2010/main" val="2281514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78378649"/>
                    </a:ext>
                  </a:extLst>
                </a:gridCol>
                <a:gridCol w="370332">
                  <a:extLst>
                    <a:ext uri="{9D8B030D-6E8A-4147-A177-3AD203B41FA5}">
                      <a16:colId xmlns:a16="http://schemas.microsoft.com/office/drawing/2014/main" val="1778933256"/>
                    </a:ext>
                  </a:extLst>
                </a:gridCol>
                <a:gridCol w="370332">
                  <a:extLst>
                    <a:ext uri="{9D8B030D-6E8A-4147-A177-3AD203B41FA5}">
                      <a16:colId xmlns:a16="http://schemas.microsoft.com/office/drawing/2014/main" val="4002171993"/>
                    </a:ext>
                  </a:extLst>
                </a:gridCol>
                <a:gridCol w="370332">
                  <a:extLst>
                    <a:ext uri="{9D8B030D-6E8A-4147-A177-3AD203B41FA5}">
                      <a16:colId xmlns:a16="http://schemas.microsoft.com/office/drawing/2014/main" val="553125431"/>
                    </a:ext>
                  </a:extLst>
                </a:gridCol>
                <a:gridCol w="329184">
                  <a:extLst>
                    <a:ext uri="{9D8B030D-6E8A-4147-A177-3AD203B41FA5}">
                      <a16:colId xmlns:a16="http://schemas.microsoft.com/office/drawing/2014/main" val="1339004574"/>
                    </a:ext>
                  </a:extLst>
                </a:gridCol>
                <a:gridCol w="329184">
                  <a:extLst>
                    <a:ext uri="{9D8B030D-6E8A-4147-A177-3AD203B41FA5}">
                      <a16:colId xmlns:a16="http://schemas.microsoft.com/office/drawing/2014/main" val="3985194714"/>
                    </a:ext>
                  </a:extLst>
                </a:gridCol>
                <a:gridCol w="329184">
                  <a:extLst>
                    <a:ext uri="{9D8B030D-6E8A-4147-A177-3AD203B41FA5}">
                      <a16:colId xmlns:a16="http://schemas.microsoft.com/office/drawing/2014/main" val="484769075"/>
                    </a:ext>
                  </a:extLst>
                </a:gridCol>
                <a:gridCol w="329184">
                  <a:extLst>
                    <a:ext uri="{9D8B030D-6E8A-4147-A177-3AD203B41FA5}">
                      <a16:colId xmlns:a16="http://schemas.microsoft.com/office/drawing/2014/main" val="1191680893"/>
                    </a:ext>
                  </a:extLst>
                </a:gridCol>
                <a:gridCol w="329184">
                  <a:extLst>
                    <a:ext uri="{9D8B030D-6E8A-4147-A177-3AD203B41FA5}">
                      <a16:colId xmlns:a16="http://schemas.microsoft.com/office/drawing/2014/main" val="2794402492"/>
                    </a:ext>
                  </a:extLst>
                </a:gridCol>
                <a:gridCol w="329184">
                  <a:extLst>
                    <a:ext uri="{9D8B030D-6E8A-4147-A177-3AD203B41FA5}">
                      <a16:colId xmlns:a16="http://schemas.microsoft.com/office/drawing/2014/main" val="2937817001"/>
                    </a:ext>
                  </a:extLst>
                </a:gridCol>
                <a:gridCol w="329184">
                  <a:extLst>
                    <a:ext uri="{9D8B030D-6E8A-4147-A177-3AD203B41FA5}">
                      <a16:colId xmlns:a16="http://schemas.microsoft.com/office/drawing/2014/main" val="2541055392"/>
                    </a:ext>
                  </a:extLst>
                </a:gridCol>
                <a:gridCol w="329184">
                  <a:extLst>
                    <a:ext uri="{9D8B030D-6E8A-4147-A177-3AD203B41FA5}">
                      <a16:colId xmlns:a16="http://schemas.microsoft.com/office/drawing/2014/main" val="3607111856"/>
                    </a:ext>
                  </a:extLst>
                </a:gridCol>
                <a:gridCol w="329184">
                  <a:extLst>
                    <a:ext uri="{9D8B030D-6E8A-4147-A177-3AD203B41FA5}">
                      <a16:colId xmlns:a16="http://schemas.microsoft.com/office/drawing/2014/main" val="2993008144"/>
                    </a:ext>
                  </a:extLst>
                </a:gridCol>
                <a:gridCol w="370332">
                  <a:extLst>
                    <a:ext uri="{9D8B030D-6E8A-4147-A177-3AD203B41FA5}">
                      <a16:colId xmlns:a16="http://schemas.microsoft.com/office/drawing/2014/main" val="3322691243"/>
                    </a:ext>
                  </a:extLst>
                </a:gridCol>
                <a:gridCol w="370332">
                  <a:extLst>
                    <a:ext uri="{9D8B030D-6E8A-4147-A177-3AD203B41FA5}">
                      <a16:colId xmlns:a16="http://schemas.microsoft.com/office/drawing/2014/main" val="3088120691"/>
                    </a:ext>
                  </a:extLst>
                </a:gridCol>
                <a:gridCol w="329184">
                  <a:extLst>
                    <a:ext uri="{9D8B030D-6E8A-4147-A177-3AD203B41FA5}">
                      <a16:colId xmlns:a16="http://schemas.microsoft.com/office/drawing/2014/main" val="3407440668"/>
                    </a:ext>
                  </a:extLst>
                </a:gridCol>
                <a:gridCol w="329184">
                  <a:extLst>
                    <a:ext uri="{9D8B030D-6E8A-4147-A177-3AD203B41FA5}">
                      <a16:colId xmlns:a16="http://schemas.microsoft.com/office/drawing/2014/main" val="795806610"/>
                    </a:ext>
                  </a:extLst>
                </a:gridCol>
                <a:gridCol w="370332">
                  <a:extLst>
                    <a:ext uri="{9D8B030D-6E8A-4147-A177-3AD203B41FA5}">
                      <a16:colId xmlns:a16="http://schemas.microsoft.com/office/drawing/2014/main" val="118258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6811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Hintertuxer Gletscher - 2018-04-27 09:51:28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9059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Stubaier Gletscher - 2018-04-27 08:30:00 </a:t>
                      </a:r>
                      <a:r>
                        <a:rPr kumimoji="0" lang="de-DE" sz="1000" b="0" i="0" u="none" strike="noStrike" kern="1200" cap="none" spc="0" normalizeH="0" baseline="0" noProof="0">
                          <a:ln>
                            <a:noFill/>
                          </a:ln>
                          <a:solidFill>
                            <a:prstClr val="black"/>
                          </a:solidFill>
                          <a:effectLst/>
                          <a:uLnTx/>
                          <a:uFillTx/>
                          <a:latin typeface="+mn-lt"/>
                          <a:ea typeface="+mn-ea"/>
                          <a:cs typeface="+mn-cs"/>
                        </a:rPr>
                        <a:t> 
 Beste Voraussetzungen für den Sonnenskilauf: Firn &amp; Kaiserwetter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83993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LAAX - 2018-04-26 18:30:00 </a:t>
                      </a:r>
                      <a:r>
                        <a:rPr kumimoji="0" lang="en-US" sz="1000" b="0" i="0" u="none" strike="noStrike" kern="1200" cap="none" spc="0" normalizeH="0" baseline="0" noProof="0">
                          <a:ln>
                            <a:noFill/>
                          </a:ln>
                          <a:solidFill>
                            <a:prstClr val="black"/>
                          </a:solidFill>
                          <a:effectLst/>
                          <a:uLnTx/>
                          <a:uFillTx/>
                          <a:latin typeface="+mn-lt"/>
                          <a:ea typeface="+mn-ea"/>
                          <a:cs typeface="+mn-cs"/>
                        </a:rPr>
                        <a:t> 
 LAAX lives Greenstyle! Last week LAAX won the SIS Eco Award for its commitment to sustainability. But how does sustainability work in ski resorts? Pleasure Snowboard Magazin making the case for green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9918592"/>
                  </a:ext>
                </a:extLst>
              </a:tr>
            </a:tbl>
          </a:graphicData>
        </a:graphic>
      </p:graphicFrame>
      <p:sp>
        <p:nvSpPr>
          <p:cNvPr id="4" name="Text Placeholder 3">
            <a:extLst>
              <a:ext uri="{FF2B5EF4-FFF2-40B4-BE49-F238E27FC236}">
                <a16:creationId xmlns:a16="http://schemas.microsoft.com/office/drawing/2014/main" id="{0FA716F6-BAAB-4943-B919-F0281820036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507503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AABE4-53D6-4000-BFB1-780D37AB9610}"/>
              </a:ext>
            </a:extLst>
          </p:cNvPr>
          <p:cNvSpPr>
            <a:spLocks noGrp="1"/>
          </p:cNvSpPr>
          <p:nvPr>
            <p:ph type="title"/>
          </p:nvPr>
        </p:nvSpPr>
        <p:spPr/>
        <p:txBody>
          <a:bodyPr/>
          <a:lstStyle/>
          <a:p>
            <a:r>
              <a:rPr lang="en-US"/>
              <a:t>Facebook Own Posts Table | facebook - 9 of 14</a:t>
            </a:r>
          </a:p>
        </p:txBody>
      </p:sp>
      <p:graphicFrame>
        <p:nvGraphicFramePr>
          <p:cNvPr id="5" name="Table Placeholder 4">
            <a:extLst>
              <a:ext uri="{FF2B5EF4-FFF2-40B4-BE49-F238E27FC236}">
                <a16:creationId xmlns:a16="http://schemas.microsoft.com/office/drawing/2014/main" id="{2EEDAFEB-6487-4F9B-AA6B-F554FA05B686}"/>
              </a:ext>
            </a:extLst>
          </p:cNvPr>
          <p:cNvGraphicFramePr>
            <a:graphicFrameLocks noGrp="1"/>
          </p:cNvGraphicFramePr>
          <p:nvPr>
            <p:ph type="tbl" sz="quarter" idx="13"/>
            <p:extLst>
              <p:ext uri="{D42A27DB-BD31-4B8C-83A1-F6EECF244321}">
                <p14:modId xmlns:p14="http://schemas.microsoft.com/office/powerpoint/2010/main" val="3327763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96348764"/>
                    </a:ext>
                  </a:extLst>
                </a:gridCol>
                <a:gridCol w="370332">
                  <a:extLst>
                    <a:ext uri="{9D8B030D-6E8A-4147-A177-3AD203B41FA5}">
                      <a16:colId xmlns:a16="http://schemas.microsoft.com/office/drawing/2014/main" val="1556474805"/>
                    </a:ext>
                  </a:extLst>
                </a:gridCol>
                <a:gridCol w="370332">
                  <a:extLst>
                    <a:ext uri="{9D8B030D-6E8A-4147-A177-3AD203B41FA5}">
                      <a16:colId xmlns:a16="http://schemas.microsoft.com/office/drawing/2014/main" val="2291133335"/>
                    </a:ext>
                  </a:extLst>
                </a:gridCol>
                <a:gridCol w="370332">
                  <a:extLst>
                    <a:ext uri="{9D8B030D-6E8A-4147-A177-3AD203B41FA5}">
                      <a16:colId xmlns:a16="http://schemas.microsoft.com/office/drawing/2014/main" val="2398613129"/>
                    </a:ext>
                  </a:extLst>
                </a:gridCol>
                <a:gridCol w="329184">
                  <a:extLst>
                    <a:ext uri="{9D8B030D-6E8A-4147-A177-3AD203B41FA5}">
                      <a16:colId xmlns:a16="http://schemas.microsoft.com/office/drawing/2014/main" val="1508976961"/>
                    </a:ext>
                  </a:extLst>
                </a:gridCol>
                <a:gridCol w="329184">
                  <a:extLst>
                    <a:ext uri="{9D8B030D-6E8A-4147-A177-3AD203B41FA5}">
                      <a16:colId xmlns:a16="http://schemas.microsoft.com/office/drawing/2014/main" val="2154908373"/>
                    </a:ext>
                  </a:extLst>
                </a:gridCol>
                <a:gridCol w="329184">
                  <a:extLst>
                    <a:ext uri="{9D8B030D-6E8A-4147-A177-3AD203B41FA5}">
                      <a16:colId xmlns:a16="http://schemas.microsoft.com/office/drawing/2014/main" val="25456505"/>
                    </a:ext>
                  </a:extLst>
                </a:gridCol>
                <a:gridCol w="329184">
                  <a:extLst>
                    <a:ext uri="{9D8B030D-6E8A-4147-A177-3AD203B41FA5}">
                      <a16:colId xmlns:a16="http://schemas.microsoft.com/office/drawing/2014/main" val="529395833"/>
                    </a:ext>
                  </a:extLst>
                </a:gridCol>
                <a:gridCol w="329184">
                  <a:extLst>
                    <a:ext uri="{9D8B030D-6E8A-4147-A177-3AD203B41FA5}">
                      <a16:colId xmlns:a16="http://schemas.microsoft.com/office/drawing/2014/main" val="3756600621"/>
                    </a:ext>
                  </a:extLst>
                </a:gridCol>
                <a:gridCol w="329184">
                  <a:extLst>
                    <a:ext uri="{9D8B030D-6E8A-4147-A177-3AD203B41FA5}">
                      <a16:colId xmlns:a16="http://schemas.microsoft.com/office/drawing/2014/main" val="4080836712"/>
                    </a:ext>
                  </a:extLst>
                </a:gridCol>
                <a:gridCol w="329184">
                  <a:extLst>
                    <a:ext uri="{9D8B030D-6E8A-4147-A177-3AD203B41FA5}">
                      <a16:colId xmlns:a16="http://schemas.microsoft.com/office/drawing/2014/main" val="3345430089"/>
                    </a:ext>
                  </a:extLst>
                </a:gridCol>
                <a:gridCol w="329184">
                  <a:extLst>
                    <a:ext uri="{9D8B030D-6E8A-4147-A177-3AD203B41FA5}">
                      <a16:colId xmlns:a16="http://schemas.microsoft.com/office/drawing/2014/main" val="839255110"/>
                    </a:ext>
                  </a:extLst>
                </a:gridCol>
                <a:gridCol w="329184">
                  <a:extLst>
                    <a:ext uri="{9D8B030D-6E8A-4147-A177-3AD203B41FA5}">
                      <a16:colId xmlns:a16="http://schemas.microsoft.com/office/drawing/2014/main" val="766494590"/>
                    </a:ext>
                  </a:extLst>
                </a:gridCol>
                <a:gridCol w="370332">
                  <a:extLst>
                    <a:ext uri="{9D8B030D-6E8A-4147-A177-3AD203B41FA5}">
                      <a16:colId xmlns:a16="http://schemas.microsoft.com/office/drawing/2014/main" val="1030755702"/>
                    </a:ext>
                  </a:extLst>
                </a:gridCol>
                <a:gridCol w="370332">
                  <a:extLst>
                    <a:ext uri="{9D8B030D-6E8A-4147-A177-3AD203B41FA5}">
                      <a16:colId xmlns:a16="http://schemas.microsoft.com/office/drawing/2014/main" val="1799487796"/>
                    </a:ext>
                  </a:extLst>
                </a:gridCol>
                <a:gridCol w="329184">
                  <a:extLst>
                    <a:ext uri="{9D8B030D-6E8A-4147-A177-3AD203B41FA5}">
                      <a16:colId xmlns:a16="http://schemas.microsoft.com/office/drawing/2014/main" val="3525831060"/>
                    </a:ext>
                  </a:extLst>
                </a:gridCol>
                <a:gridCol w="329184">
                  <a:extLst>
                    <a:ext uri="{9D8B030D-6E8A-4147-A177-3AD203B41FA5}">
                      <a16:colId xmlns:a16="http://schemas.microsoft.com/office/drawing/2014/main" val="1221300229"/>
                    </a:ext>
                  </a:extLst>
                </a:gridCol>
                <a:gridCol w="370332">
                  <a:extLst>
                    <a:ext uri="{9D8B030D-6E8A-4147-A177-3AD203B41FA5}">
                      <a16:colId xmlns:a16="http://schemas.microsoft.com/office/drawing/2014/main" val="159708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7901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Campigliodolomiti - 2018-04-26 11:55:00 </a:t>
                      </a:r>
                      <a:r>
                        <a:rPr kumimoji="0" lang="it-IT" sz="1000" b="0" i="0" u="none" strike="noStrike" kern="1200" cap="none" spc="0" normalizeH="0" baseline="0" noProof="0">
                          <a:ln>
                            <a:noFill/>
                          </a:ln>
                          <a:solidFill>
                            <a:prstClr val="black"/>
                          </a:solidFill>
                          <a:effectLst/>
                          <a:uLnTx/>
                          <a:uFillTx/>
                          <a:latin typeface="+mn-lt"/>
                          <a:ea typeface="+mn-ea"/>
                          <a:cs typeface="+mn-cs"/>
                        </a:rPr>
                        <a:t> 
 Non per vantarci, ma in #valrendena ce ne intendiamo quando si tratta di rilassarsi nella #natura...😬
📷 by M. Berruti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7300568"/>
                  </a:ext>
                </a:extLst>
              </a:tr>
            </a:tbl>
          </a:graphicData>
        </a:graphic>
      </p:graphicFrame>
      <p:sp>
        <p:nvSpPr>
          <p:cNvPr id="4" name="Text Placeholder 3">
            <a:extLst>
              <a:ext uri="{FF2B5EF4-FFF2-40B4-BE49-F238E27FC236}">
                <a16:creationId xmlns:a16="http://schemas.microsoft.com/office/drawing/2014/main" id="{7A756DD8-083B-4399-A5EC-23F9605EA8F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874797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70CC-9FC1-4346-9AC9-FF1ED0981AEA}"/>
              </a:ext>
            </a:extLst>
          </p:cNvPr>
          <p:cNvSpPr>
            <a:spLocks noGrp="1"/>
          </p:cNvSpPr>
          <p:nvPr>
            <p:ph type="title"/>
          </p:nvPr>
        </p:nvSpPr>
        <p:spPr/>
        <p:txBody>
          <a:bodyPr/>
          <a:lstStyle/>
          <a:p>
            <a:r>
              <a:rPr lang="en-US"/>
              <a:t>Facebook Own Posts Table | facebook - 10 of 14</a:t>
            </a:r>
          </a:p>
        </p:txBody>
      </p:sp>
      <p:graphicFrame>
        <p:nvGraphicFramePr>
          <p:cNvPr id="5" name="Table Placeholder 4">
            <a:extLst>
              <a:ext uri="{FF2B5EF4-FFF2-40B4-BE49-F238E27FC236}">
                <a16:creationId xmlns:a16="http://schemas.microsoft.com/office/drawing/2014/main" id="{D317BB45-AC2B-4D28-8DC8-471B75519651}"/>
              </a:ext>
            </a:extLst>
          </p:cNvPr>
          <p:cNvGraphicFramePr>
            <a:graphicFrameLocks noGrp="1"/>
          </p:cNvGraphicFramePr>
          <p:nvPr>
            <p:ph type="tbl" sz="quarter" idx="13"/>
            <p:extLst>
              <p:ext uri="{D42A27DB-BD31-4B8C-83A1-F6EECF244321}">
                <p14:modId xmlns:p14="http://schemas.microsoft.com/office/powerpoint/2010/main" val="2004414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40399058"/>
                    </a:ext>
                  </a:extLst>
                </a:gridCol>
                <a:gridCol w="370332">
                  <a:extLst>
                    <a:ext uri="{9D8B030D-6E8A-4147-A177-3AD203B41FA5}">
                      <a16:colId xmlns:a16="http://schemas.microsoft.com/office/drawing/2014/main" val="435907545"/>
                    </a:ext>
                  </a:extLst>
                </a:gridCol>
                <a:gridCol w="370332">
                  <a:extLst>
                    <a:ext uri="{9D8B030D-6E8A-4147-A177-3AD203B41FA5}">
                      <a16:colId xmlns:a16="http://schemas.microsoft.com/office/drawing/2014/main" val="1890345962"/>
                    </a:ext>
                  </a:extLst>
                </a:gridCol>
                <a:gridCol w="370332">
                  <a:extLst>
                    <a:ext uri="{9D8B030D-6E8A-4147-A177-3AD203B41FA5}">
                      <a16:colId xmlns:a16="http://schemas.microsoft.com/office/drawing/2014/main" val="1585510000"/>
                    </a:ext>
                  </a:extLst>
                </a:gridCol>
                <a:gridCol w="329184">
                  <a:extLst>
                    <a:ext uri="{9D8B030D-6E8A-4147-A177-3AD203B41FA5}">
                      <a16:colId xmlns:a16="http://schemas.microsoft.com/office/drawing/2014/main" val="2080043325"/>
                    </a:ext>
                  </a:extLst>
                </a:gridCol>
                <a:gridCol w="329184">
                  <a:extLst>
                    <a:ext uri="{9D8B030D-6E8A-4147-A177-3AD203B41FA5}">
                      <a16:colId xmlns:a16="http://schemas.microsoft.com/office/drawing/2014/main" val="3031509285"/>
                    </a:ext>
                  </a:extLst>
                </a:gridCol>
                <a:gridCol w="329184">
                  <a:extLst>
                    <a:ext uri="{9D8B030D-6E8A-4147-A177-3AD203B41FA5}">
                      <a16:colId xmlns:a16="http://schemas.microsoft.com/office/drawing/2014/main" val="925880536"/>
                    </a:ext>
                  </a:extLst>
                </a:gridCol>
                <a:gridCol w="329184">
                  <a:extLst>
                    <a:ext uri="{9D8B030D-6E8A-4147-A177-3AD203B41FA5}">
                      <a16:colId xmlns:a16="http://schemas.microsoft.com/office/drawing/2014/main" val="548431334"/>
                    </a:ext>
                  </a:extLst>
                </a:gridCol>
                <a:gridCol w="329184">
                  <a:extLst>
                    <a:ext uri="{9D8B030D-6E8A-4147-A177-3AD203B41FA5}">
                      <a16:colId xmlns:a16="http://schemas.microsoft.com/office/drawing/2014/main" val="577628403"/>
                    </a:ext>
                  </a:extLst>
                </a:gridCol>
                <a:gridCol w="329184">
                  <a:extLst>
                    <a:ext uri="{9D8B030D-6E8A-4147-A177-3AD203B41FA5}">
                      <a16:colId xmlns:a16="http://schemas.microsoft.com/office/drawing/2014/main" val="2494215324"/>
                    </a:ext>
                  </a:extLst>
                </a:gridCol>
                <a:gridCol w="329184">
                  <a:extLst>
                    <a:ext uri="{9D8B030D-6E8A-4147-A177-3AD203B41FA5}">
                      <a16:colId xmlns:a16="http://schemas.microsoft.com/office/drawing/2014/main" val="1494586798"/>
                    </a:ext>
                  </a:extLst>
                </a:gridCol>
                <a:gridCol w="329184">
                  <a:extLst>
                    <a:ext uri="{9D8B030D-6E8A-4147-A177-3AD203B41FA5}">
                      <a16:colId xmlns:a16="http://schemas.microsoft.com/office/drawing/2014/main" val="1388007591"/>
                    </a:ext>
                  </a:extLst>
                </a:gridCol>
                <a:gridCol w="329184">
                  <a:extLst>
                    <a:ext uri="{9D8B030D-6E8A-4147-A177-3AD203B41FA5}">
                      <a16:colId xmlns:a16="http://schemas.microsoft.com/office/drawing/2014/main" val="2854869871"/>
                    </a:ext>
                  </a:extLst>
                </a:gridCol>
                <a:gridCol w="370332">
                  <a:extLst>
                    <a:ext uri="{9D8B030D-6E8A-4147-A177-3AD203B41FA5}">
                      <a16:colId xmlns:a16="http://schemas.microsoft.com/office/drawing/2014/main" val="1105264848"/>
                    </a:ext>
                  </a:extLst>
                </a:gridCol>
                <a:gridCol w="370332">
                  <a:extLst>
                    <a:ext uri="{9D8B030D-6E8A-4147-A177-3AD203B41FA5}">
                      <a16:colId xmlns:a16="http://schemas.microsoft.com/office/drawing/2014/main" val="2215239920"/>
                    </a:ext>
                  </a:extLst>
                </a:gridCol>
                <a:gridCol w="329184">
                  <a:extLst>
                    <a:ext uri="{9D8B030D-6E8A-4147-A177-3AD203B41FA5}">
                      <a16:colId xmlns:a16="http://schemas.microsoft.com/office/drawing/2014/main" val="2638820010"/>
                    </a:ext>
                  </a:extLst>
                </a:gridCol>
                <a:gridCol w="329184">
                  <a:extLst>
                    <a:ext uri="{9D8B030D-6E8A-4147-A177-3AD203B41FA5}">
                      <a16:colId xmlns:a16="http://schemas.microsoft.com/office/drawing/2014/main" val="2449575252"/>
                    </a:ext>
                  </a:extLst>
                </a:gridCol>
                <a:gridCol w="370332">
                  <a:extLst>
                    <a:ext uri="{9D8B030D-6E8A-4147-A177-3AD203B41FA5}">
                      <a16:colId xmlns:a16="http://schemas.microsoft.com/office/drawing/2014/main" val="539331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8366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Saas-Fee - 2018-04-26 11:13:24 </a:t>
                      </a:r>
                      <a:r>
                        <a:rPr kumimoji="0" lang="en-US" sz="1000" b="0" i="0" u="none" strike="noStrike" kern="1200" cap="none" spc="0" normalizeH="0" baseline="0" noProof="0">
                          <a:ln>
                            <a:noFill/>
                          </a:ln>
                          <a:solidFill>
                            <a:prstClr val="black"/>
                          </a:solidFill>
                          <a:effectLst/>
                          <a:uLnTx/>
                          <a:uFillTx/>
                          <a:latin typeface="+mn-lt"/>
                          <a:ea typeface="+mn-ea"/>
                          <a:cs typeface="+mn-cs"/>
                        </a:rPr>
                        <a:t> 
 Wir gratulieren den Siegern unseres Donnschtig-Jass Quali-Turnieres: (von links) Ersatz-Jasser Dominik Bumann, Karin Bumann, André Lomatter, Nicoline Supersaxo und Thomas Kalbermatten. 👏 
Sie jassen am 12. Juli gegen Zermatt, damit der SRF-„Donnschtig-Jass“ am 19. Juli nach Saas-Fee kommt! 🎉
Alle sind herzlich eingeladen, am 12. Juli mit dem Fanbus ans Turnier mitzukommen! ♠️♥️♣️♦️ ! 
Mehr Infos unter: www.saas-fee.ch/donnschtig-jass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73708827"/>
                  </a:ext>
                </a:extLst>
              </a:tr>
            </a:tbl>
          </a:graphicData>
        </a:graphic>
      </p:graphicFrame>
      <p:sp>
        <p:nvSpPr>
          <p:cNvPr id="4" name="Text Placeholder 3">
            <a:extLst>
              <a:ext uri="{FF2B5EF4-FFF2-40B4-BE49-F238E27FC236}">
                <a16:creationId xmlns:a16="http://schemas.microsoft.com/office/drawing/2014/main" id="{6DE3619B-72D0-4829-B90C-86DD02A95DE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496101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F228B-B265-47CF-9828-B8DCC1CAACAD}"/>
              </a:ext>
            </a:extLst>
          </p:cNvPr>
          <p:cNvSpPr>
            <a:spLocks noGrp="1"/>
          </p:cNvSpPr>
          <p:nvPr>
            <p:ph type="title"/>
          </p:nvPr>
        </p:nvSpPr>
        <p:spPr/>
        <p:txBody>
          <a:bodyPr/>
          <a:lstStyle/>
          <a:p>
            <a:r>
              <a:rPr lang="en-US"/>
              <a:t>Facebook Own Posts Table | facebook - 11 of 14</a:t>
            </a:r>
          </a:p>
        </p:txBody>
      </p:sp>
      <p:graphicFrame>
        <p:nvGraphicFramePr>
          <p:cNvPr id="5" name="Table Placeholder 4">
            <a:extLst>
              <a:ext uri="{FF2B5EF4-FFF2-40B4-BE49-F238E27FC236}">
                <a16:creationId xmlns:a16="http://schemas.microsoft.com/office/drawing/2014/main" id="{E5F5B194-1161-4A97-89DE-F373E4BBCF30}"/>
              </a:ext>
            </a:extLst>
          </p:cNvPr>
          <p:cNvGraphicFramePr>
            <a:graphicFrameLocks noGrp="1"/>
          </p:cNvGraphicFramePr>
          <p:nvPr>
            <p:ph type="tbl" sz="quarter" idx="13"/>
            <p:extLst>
              <p:ext uri="{D42A27DB-BD31-4B8C-83A1-F6EECF244321}">
                <p14:modId xmlns:p14="http://schemas.microsoft.com/office/powerpoint/2010/main" val="188915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77409301"/>
                    </a:ext>
                  </a:extLst>
                </a:gridCol>
                <a:gridCol w="370332">
                  <a:extLst>
                    <a:ext uri="{9D8B030D-6E8A-4147-A177-3AD203B41FA5}">
                      <a16:colId xmlns:a16="http://schemas.microsoft.com/office/drawing/2014/main" val="3756163105"/>
                    </a:ext>
                  </a:extLst>
                </a:gridCol>
                <a:gridCol w="370332">
                  <a:extLst>
                    <a:ext uri="{9D8B030D-6E8A-4147-A177-3AD203B41FA5}">
                      <a16:colId xmlns:a16="http://schemas.microsoft.com/office/drawing/2014/main" val="3640913076"/>
                    </a:ext>
                  </a:extLst>
                </a:gridCol>
                <a:gridCol w="370332">
                  <a:extLst>
                    <a:ext uri="{9D8B030D-6E8A-4147-A177-3AD203B41FA5}">
                      <a16:colId xmlns:a16="http://schemas.microsoft.com/office/drawing/2014/main" val="3588105693"/>
                    </a:ext>
                  </a:extLst>
                </a:gridCol>
                <a:gridCol w="329184">
                  <a:extLst>
                    <a:ext uri="{9D8B030D-6E8A-4147-A177-3AD203B41FA5}">
                      <a16:colId xmlns:a16="http://schemas.microsoft.com/office/drawing/2014/main" val="2589114205"/>
                    </a:ext>
                  </a:extLst>
                </a:gridCol>
                <a:gridCol w="329184">
                  <a:extLst>
                    <a:ext uri="{9D8B030D-6E8A-4147-A177-3AD203B41FA5}">
                      <a16:colId xmlns:a16="http://schemas.microsoft.com/office/drawing/2014/main" val="1185432207"/>
                    </a:ext>
                  </a:extLst>
                </a:gridCol>
                <a:gridCol w="329184">
                  <a:extLst>
                    <a:ext uri="{9D8B030D-6E8A-4147-A177-3AD203B41FA5}">
                      <a16:colId xmlns:a16="http://schemas.microsoft.com/office/drawing/2014/main" val="3183440014"/>
                    </a:ext>
                  </a:extLst>
                </a:gridCol>
                <a:gridCol w="329184">
                  <a:extLst>
                    <a:ext uri="{9D8B030D-6E8A-4147-A177-3AD203B41FA5}">
                      <a16:colId xmlns:a16="http://schemas.microsoft.com/office/drawing/2014/main" val="929329732"/>
                    </a:ext>
                  </a:extLst>
                </a:gridCol>
                <a:gridCol w="329184">
                  <a:extLst>
                    <a:ext uri="{9D8B030D-6E8A-4147-A177-3AD203B41FA5}">
                      <a16:colId xmlns:a16="http://schemas.microsoft.com/office/drawing/2014/main" val="4168661020"/>
                    </a:ext>
                  </a:extLst>
                </a:gridCol>
                <a:gridCol w="329184">
                  <a:extLst>
                    <a:ext uri="{9D8B030D-6E8A-4147-A177-3AD203B41FA5}">
                      <a16:colId xmlns:a16="http://schemas.microsoft.com/office/drawing/2014/main" val="1015652197"/>
                    </a:ext>
                  </a:extLst>
                </a:gridCol>
                <a:gridCol w="329184">
                  <a:extLst>
                    <a:ext uri="{9D8B030D-6E8A-4147-A177-3AD203B41FA5}">
                      <a16:colId xmlns:a16="http://schemas.microsoft.com/office/drawing/2014/main" val="1381257546"/>
                    </a:ext>
                  </a:extLst>
                </a:gridCol>
                <a:gridCol w="329184">
                  <a:extLst>
                    <a:ext uri="{9D8B030D-6E8A-4147-A177-3AD203B41FA5}">
                      <a16:colId xmlns:a16="http://schemas.microsoft.com/office/drawing/2014/main" val="1774746242"/>
                    </a:ext>
                  </a:extLst>
                </a:gridCol>
                <a:gridCol w="329184">
                  <a:extLst>
                    <a:ext uri="{9D8B030D-6E8A-4147-A177-3AD203B41FA5}">
                      <a16:colId xmlns:a16="http://schemas.microsoft.com/office/drawing/2014/main" val="1411406797"/>
                    </a:ext>
                  </a:extLst>
                </a:gridCol>
                <a:gridCol w="370332">
                  <a:extLst>
                    <a:ext uri="{9D8B030D-6E8A-4147-A177-3AD203B41FA5}">
                      <a16:colId xmlns:a16="http://schemas.microsoft.com/office/drawing/2014/main" val="1133339276"/>
                    </a:ext>
                  </a:extLst>
                </a:gridCol>
                <a:gridCol w="370332">
                  <a:extLst>
                    <a:ext uri="{9D8B030D-6E8A-4147-A177-3AD203B41FA5}">
                      <a16:colId xmlns:a16="http://schemas.microsoft.com/office/drawing/2014/main" val="3260758519"/>
                    </a:ext>
                  </a:extLst>
                </a:gridCol>
                <a:gridCol w="329184">
                  <a:extLst>
                    <a:ext uri="{9D8B030D-6E8A-4147-A177-3AD203B41FA5}">
                      <a16:colId xmlns:a16="http://schemas.microsoft.com/office/drawing/2014/main" val="4113593057"/>
                    </a:ext>
                  </a:extLst>
                </a:gridCol>
                <a:gridCol w="329184">
                  <a:extLst>
                    <a:ext uri="{9D8B030D-6E8A-4147-A177-3AD203B41FA5}">
                      <a16:colId xmlns:a16="http://schemas.microsoft.com/office/drawing/2014/main" val="4256540334"/>
                    </a:ext>
                  </a:extLst>
                </a:gridCol>
                <a:gridCol w="370332">
                  <a:extLst>
                    <a:ext uri="{9D8B030D-6E8A-4147-A177-3AD203B41FA5}">
                      <a16:colId xmlns:a16="http://schemas.microsoft.com/office/drawing/2014/main" val="528684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46288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CampoFelice SKI - 2018-04-26 11:07:34 </a:t>
                      </a:r>
                      <a:r>
                        <a:rPr kumimoji="0" lang="it-IT" sz="1000" b="0" i="0" u="none" strike="noStrike" kern="1200" cap="none" spc="0" normalizeH="0" baseline="0" noProof="0">
                          <a:ln>
                            <a:noFill/>
                          </a:ln>
                          <a:solidFill>
                            <a:prstClr val="black"/>
                          </a:solidFill>
                          <a:effectLst/>
                          <a:uLnTx/>
                          <a:uFillTx/>
                          <a:latin typeface="+mn-lt"/>
                          <a:ea typeface="+mn-ea"/>
                          <a:cs typeface="+mn-cs"/>
                        </a:rPr>
                        <a:t> 
 Il 30 aprile è Fashion Festival a #CastelRomanoDesignerOutlet!
Tra offerte esclusive ed intrattenimento tutto il giorno con finale mozzafiato, sarà una giornata speciale. Approfitta del -70% dal prezzo outlet su articoli selezionati in negozi aderenti e, oltre allo shopping, goditi momenti di divertimento in famiglia o tra amici.
E solo per lunedi 30 aprile il designer outlet di Roma sarà aperto dalle 9 alle 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8282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CampoFelice SKI - 2018-04-26 10:50:17 </a:t>
                      </a:r>
                      <a:r>
                        <a:rPr kumimoji="0" lang="it-IT" sz="1000" b="0" i="0" u="none" strike="noStrike" kern="1200" cap="none" spc="0" normalizeH="0" baseline="0" noProof="0">
                          <a:ln>
                            <a:noFill/>
                          </a:ln>
                          <a:solidFill>
                            <a:prstClr val="black"/>
                          </a:solidFill>
                          <a:effectLst/>
                          <a:uLnTx/>
                          <a:uFillTx/>
                          <a:latin typeface="+mn-lt"/>
                          <a:ea typeface="+mn-ea"/>
                          <a:cs typeface="+mn-cs"/>
                        </a:rPr>
                        <a:t> 
 #campofelice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0018210"/>
                  </a:ext>
                </a:extLst>
              </a:tr>
            </a:tbl>
          </a:graphicData>
        </a:graphic>
      </p:graphicFrame>
      <p:sp>
        <p:nvSpPr>
          <p:cNvPr id="4" name="Text Placeholder 3">
            <a:extLst>
              <a:ext uri="{FF2B5EF4-FFF2-40B4-BE49-F238E27FC236}">
                <a16:creationId xmlns:a16="http://schemas.microsoft.com/office/drawing/2014/main" id="{E4A3FBF1-BA95-437B-9D7E-25DF9A03D0C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794407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822B0-6139-4DC5-835B-FE4674641182}"/>
              </a:ext>
            </a:extLst>
          </p:cNvPr>
          <p:cNvSpPr>
            <a:spLocks noGrp="1"/>
          </p:cNvSpPr>
          <p:nvPr>
            <p:ph type="title"/>
          </p:nvPr>
        </p:nvSpPr>
        <p:spPr/>
        <p:txBody>
          <a:bodyPr/>
          <a:lstStyle/>
          <a:p>
            <a:r>
              <a:rPr lang="en-US"/>
              <a:t>Facebook Own Posts Table | facebook - 12 of 14</a:t>
            </a:r>
          </a:p>
        </p:txBody>
      </p:sp>
      <p:graphicFrame>
        <p:nvGraphicFramePr>
          <p:cNvPr id="5" name="Table Placeholder 4">
            <a:extLst>
              <a:ext uri="{FF2B5EF4-FFF2-40B4-BE49-F238E27FC236}">
                <a16:creationId xmlns:a16="http://schemas.microsoft.com/office/drawing/2014/main" id="{A374FBCC-B276-41C4-94DF-88FA080F2017}"/>
              </a:ext>
            </a:extLst>
          </p:cNvPr>
          <p:cNvGraphicFramePr>
            <a:graphicFrameLocks noGrp="1"/>
          </p:cNvGraphicFramePr>
          <p:nvPr>
            <p:ph type="tbl" sz="quarter" idx="13"/>
            <p:extLst>
              <p:ext uri="{D42A27DB-BD31-4B8C-83A1-F6EECF244321}">
                <p14:modId xmlns:p14="http://schemas.microsoft.com/office/powerpoint/2010/main" val="1985829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99184782"/>
                    </a:ext>
                  </a:extLst>
                </a:gridCol>
                <a:gridCol w="370332">
                  <a:extLst>
                    <a:ext uri="{9D8B030D-6E8A-4147-A177-3AD203B41FA5}">
                      <a16:colId xmlns:a16="http://schemas.microsoft.com/office/drawing/2014/main" val="1962617693"/>
                    </a:ext>
                  </a:extLst>
                </a:gridCol>
                <a:gridCol w="370332">
                  <a:extLst>
                    <a:ext uri="{9D8B030D-6E8A-4147-A177-3AD203B41FA5}">
                      <a16:colId xmlns:a16="http://schemas.microsoft.com/office/drawing/2014/main" val="1923783052"/>
                    </a:ext>
                  </a:extLst>
                </a:gridCol>
                <a:gridCol w="370332">
                  <a:extLst>
                    <a:ext uri="{9D8B030D-6E8A-4147-A177-3AD203B41FA5}">
                      <a16:colId xmlns:a16="http://schemas.microsoft.com/office/drawing/2014/main" val="1143998522"/>
                    </a:ext>
                  </a:extLst>
                </a:gridCol>
                <a:gridCol w="329184">
                  <a:extLst>
                    <a:ext uri="{9D8B030D-6E8A-4147-A177-3AD203B41FA5}">
                      <a16:colId xmlns:a16="http://schemas.microsoft.com/office/drawing/2014/main" val="3649518494"/>
                    </a:ext>
                  </a:extLst>
                </a:gridCol>
                <a:gridCol w="329184">
                  <a:extLst>
                    <a:ext uri="{9D8B030D-6E8A-4147-A177-3AD203B41FA5}">
                      <a16:colId xmlns:a16="http://schemas.microsoft.com/office/drawing/2014/main" val="532879462"/>
                    </a:ext>
                  </a:extLst>
                </a:gridCol>
                <a:gridCol w="329184">
                  <a:extLst>
                    <a:ext uri="{9D8B030D-6E8A-4147-A177-3AD203B41FA5}">
                      <a16:colId xmlns:a16="http://schemas.microsoft.com/office/drawing/2014/main" val="2958666523"/>
                    </a:ext>
                  </a:extLst>
                </a:gridCol>
                <a:gridCol w="329184">
                  <a:extLst>
                    <a:ext uri="{9D8B030D-6E8A-4147-A177-3AD203B41FA5}">
                      <a16:colId xmlns:a16="http://schemas.microsoft.com/office/drawing/2014/main" val="1969052005"/>
                    </a:ext>
                  </a:extLst>
                </a:gridCol>
                <a:gridCol w="329184">
                  <a:extLst>
                    <a:ext uri="{9D8B030D-6E8A-4147-A177-3AD203B41FA5}">
                      <a16:colId xmlns:a16="http://schemas.microsoft.com/office/drawing/2014/main" val="2402095068"/>
                    </a:ext>
                  </a:extLst>
                </a:gridCol>
                <a:gridCol w="329184">
                  <a:extLst>
                    <a:ext uri="{9D8B030D-6E8A-4147-A177-3AD203B41FA5}">
                      <a16:colId xmlns:a16="http://schemas.microsoft.com/office/drawing/2014/main" val="168672542"/>
                    </a:ext>
                  </a:extLst>
                </a:gridCol>
                <a:gridCol w="329184">
                  <a:extLst>
                    <a:ext uri="{9D8B030D-6E8A-4147-A177-3AD203B41FA5}">
                      <a16:colId xmlns:a16="http://schemas.microsoft.com/office/drawing/2014/main" val="1308255724"/>
                    </a:ext>
                  </a:extLst>
                </a:gridCol>
                <a:gridCol w="329184">
                  <a:extLst>
                    <a:ext uri="{9D8B030D-6E8A-4147-A177-3AD203B41FA5}">
                      <a16:colId xmlns:a16="http://schemas.microsoft.com/office/drawing/2014/main" val="3071833230"/>
                    </a:ext>
                  </a:extLst>
                </a:gridCol>
                <a:gridCol w="329184">
                  <a:extLst>
                    <a:ext uri="{9D8B030D-6E8A-4147-A177-3AD203B41FA5}">
                      <a16:colId xmlns:a16="http://schemas.microsoft.com/office/drawing/2014/main" val="938782836"/>
                    </a:ext>
                  </a:extLst>
                </a:gridCol>
                <a:gridCol w="370332">
                  <a:extLst>
                    <a:ext uri="{9D8B030D-6E8A-4147-A177-3AD203B41FA5}">
                      <a16:colId xmlns:a16="http://schemas.microsoft.com/office/drawing/2014/main" val="1487312873"/>
                    </a:ext>
                  </a:extLst>
                </a:gridCol>
                <a:gridCol w="370332">
                  <a:extLst>
                    <a:ext uri="{9D8B030D-6E8A-4147-A177-3AD203B41FA5}">
                      <a16:colId xmlns:a16="http://schemas.microsoft.com/office/drawing/2014/main" val="2712234105"/>
                    </a:ext>
                  </a:extLst>
                </a:gridCol>
                <a:gridCol w="329184">
                  <a:extLst>
                    <a:ext uri="{9D8B030D-6E8A-4147-A177-3AD203B41FA5}">
                      <a16:colId xmlns:a16="http://schemas.microsoft.com/office/drawing/2014/main" val="3436032733"/>
                    </a:ext>
                  </a:extLst>
                </a:gridCol>
                <a:gridCol w="329184">
                  <a:extLst>
                    <a:ext uri="{9D8B030D-6E8A-4147-A177-3AD203B41FA5}">
                      <a16:colId xmlns:a16="http://schemas.microsoft.com/office/drawing/2014/main" val="3125328259"/>
                    </a:ext>
                  </a:extLst>
                </a:gridCol>
                <a:gridCol w="370332">
                  <a:extLst>
                    <a:ext uri="{9D8B030D-6E8A-4147-A177-3AD203B41FA5}">
                      <a16:colId xmlns:a16="http://schemas.microsoft.com/office/drawing/2014/main" val="369578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8342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Pitztaler Gletscher - 2018-04-26 08:53:38 </a:t>
                      </a:r>
                      <a:r>
                        <a:rPr kumimoji="0" lang="en-US" sz="1000" b="0" i="0" u="none" strike="noStrike" kern="1200" cap="none" spc="0" normalizeH="0" baseline="0" noProof="0">
                          <a:ln>
                            <a:noFill/>
                          </a:ln>
                          <a:solidFill>
                            <a:prstClr val="black"/>
                          </a:solidFill>
                          <a:effectLst/>
                          <a:uLnTx/>
                          <a:uFillTx/>
                          <a:latin typeface="+mn-lt"/>
                          <a:ea typeface="+mn-ea"/>
                          <a:cs typeface="+mn-cs"/>
                        </a:rPr>
                        <a:t> 
 Wow - Congrats Christoph Jorda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4704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Stubaier Gletscher - 2018-04-26 08:53:00 </a:t>
                      </a:r>
                      <a:r>
                        <a:rPr kumimoji="0" lang="de-DE" sz="1000" b="0" i="0" u="none" strike="noStrike" kern="1200" cap="none" spc="0" normalizeH="0" baseline="0" noProof="0">
                          <a:ln>
                            <a:noFill/>
                          </a:ln>
                          <a:solidFill>
                            <a:prstClr val="black"/>
                          </a:solidFill>
                          <a:effectLst/>
                          <a:uLnTx/>
                          <a:uFillTx/>
                          <a:latin typeface="+mn-lt"/>
                          <a:ea typeface="+mn-ea"/>
                          <a:cs typeface="+mn-cs"/>
                        </a:rPr>
                        <a:t> 
 Heute ist das Wetter leider nicht ganz so gut wie letztes Wochenende, als Linda Meixner uns besucht hat. Aber: ab morgen wird's schon wieder besser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3050359"/>
                  </a:ext>
                </a:extLst>
              </a:tr>
            </a:tbl>
          </a:graphicData>
        </a:graphic>
      </p:graphicFrame>
      <p:sp>
        <p:nvSpPr>
          <p:cNvPr id="4" name="Text Placeholder 3">
            <a:extLst>
              <a:ext uri="{FF2B5EF4-FFF2-40B4-BE49-F238E27FC236}">
                <a16:creationId xmlns:a16="http://schemas.microsoft.com/office/drawing/2014/main" id="{2D7E3551-4A6B-49C7-A8BE-47A857BD560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6876834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18E6C-367B-47E9-91F9-A65FEC2B5774}"/>
              </a:ext>
            </a:extLst>
          </p:cNvPr>
          <p:cNvSpPr>
            <a:spLocks noGrp="1"/>
          </p:cNvSpPr>
          <p:nvPr>
            <p:ph type="title"/>
          </p:nvPr>
        </p:nvSpPr>
        <p:spPr/>
        <p:txBody>
          <a:bodyPr/>
          <a:lstStyle/>
          <a:p>
            <a:r>
              <a:rPr lang="en-US"/>
              <a:t>Facebook Own Posts Table | facebook - 13 of 14</a:t>
            </a:r>
          </a:p>
        </p:txBody>
      </p:sp>
      <p:graphicFrame>
        <p:nvGraphicFramePr>
          <p:cNvPr id="5" name="Table Placeholder 4">
            <a:extLst>
              <a:ext uri="{FF2B5EF4-FFF2-40B4-BE49-F238E27FC236}">
                <a16:creationId xmlns:a16="http://schemas.microsoft.com/office/drawing/2014/main" id="{D0EFA69E-4A6A-4680-8778-A8A299D4BBC3}"/>
              </a:ext>
            </a:extLst>
          </p:cNvPr>
          <p:cNvGraphicFramePr>
            <a:graphicFrameLocks noGrp="1"/>
          </p:cNvGraphicFramePr>
          <p:nvPr>
            <p:ph type="tbl" sz="quarter" idx="13"/>
            <p:extLst>
              <p:ext uri="{D42A27DB-BD31-4B8C-83A1-F6EECF244321}">
                <p14:modId xmlns:p14="http://schemas.microsoft.com/office/powerpoint/2010/main" val="975099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68223874"/>
                    </a:ext>
                  </a:extLst>
                </a:gridCol>
                <a:gridCol w="370332">
                  <a:extLst>
                    <a:ext uri="{9D8B030D-6E8A-4147-A177-3AD203B41FA5}">
                      <a16:colId xmlns:a16="http://schemas.microsoft.com/office/drawing/2014/main" val="761885985"/>
                    </a:ext>
                  </a:extLst>
                </a:gridCol>
                <a:gridCol w="370332">
                  <a:extLst>
                    <a:ext uri="{9D8B030D-6E8A-4147-A177-3AD203B41FA5}">
                      <a16:colId xmlns:a16="http://schemas.microsoft.com/office/drawing/2014/main" val="148367919"/>
                    </a:ext>
                  </a:extLst>
                </a:gridCol>
                <a:gridCol w="370332">
                  <a:extLst>
                    <a:ext uri="{9D8B030D-6E8A-4147-A177-3AD203B41FA5}">
                      <a16:colId xmlns:a16="http://schemas.microsoft.com/office/drawing/2014/main" val="3103282669"/>
                    </a:ext>
                  </a:extLst>
                </a:gridCol>
                <a:gridCol w="329184">
                  <a:extLst>
                    <a:ext uri="{9D8B030D-6E8A-4147-A177-3AD203B41FA5}">
                      <a16:colId xmlns:a16="http://schemas.microsoft.com/office/drawing/2014/main" val="2111430270"/>
                    </a:ext>
                  </a:extLst>
                </a:gridCol>
                <a:gridCol w="329184">
                  <a:extLst>
                    <a:ext uri="{9D8B030D-6E8A-4147-A177-3AD203B41FA5}">
                      <a16:colId xmlns:a16="http://schemas.microsoft.com/office/drawing/2014/main" val="2497292760"/>
                    </a:ext>
                  </a:extLst>
                </a:gridCol>
                <a:gridCol w="329184">
                  <a:extLst>
                    <a:ext uri="{9D8B030D-6E8A-4147-A177-3AD203B41FA5}">
                      <a16:colId xmlns:a16="http://schemas.microsoft.com/office/drawing/2014/main" val="4210556131"/>
                    </a:ext>
                  </a:extLst>
                </a:gridCol>
                <a:gridCol w="329184">
                  <a:extLst>
                    <a:ext uri="{9D8B030D-6E8A-4147-A177-3AD203B41FA5}">
                      <a16:colId xmlns:a16="http://schemas.microsoft.com/office/drawing/2014/main" val="3639524096"/>
                    </a:ext>
                  </a:extLst>
                </a:gridCol>
                <a:gridCol w="329184">
                  <a:extLst>
                    <a:ext uri="{9D8B030D-6E8A-4147-A177-3AD203B41FA5}">
                      <a16:colId xmlns:a16="http://schemas.microsoft.com/office/drawing/2014/main" val="86843808"/>
                    </a:ext>
                  </a:extLst>
                </a:gridCol>
                <a:gridCol w="329184">
                  <a:extLst>
                    <a:ext uri="{9D8B030D-6E8A-4147-A177-3AD203B41FA5}">
                      <a16:colId xmlns:a16="http://schemas.microsoft.com/office/drawing/2014/main" val="2279201140"/>
                    </a:ext>
                  </a:extLst>
                </a:gridCol>
                <a:gridCol w="329184">
                  <a:extLst>
                    <a:ext uri="{9D8B030D-6E8A-4147-A177-3AD203B41FA5}">
                      <a16:colId xmlns:a16="http://schemas.microsoft.com/office/drawing/2014/main" val="3179221869"/>
                    </a:ext>
                  </a:extLst>
                </a:gridCol>
                <a:gridCol w="329184">
                  <a:extLst>
                    <a:ext uri="{9D8B030D-6E8A-4147-A177-3AD203B41FA5}">
                      <a16:colId xmlns:a16="http://schemas.microsoft.com/office/drawing/2014/main" val="725782964"/>
                    </a:ext>
                  </a:extLst>
                </a:gridCol>
                <a:gridCol w="329184">
                  <a:extLst>
                    <a:ext uri="{9D8B030D-6E8A-4147-A177-3AD203B41FA5}">
                      <a16:colId xmlns:a16="http://schemas.microsoft.com/office/drawing/2014/main" val="1864183689"/>
                    </a:ext>
                  </a:extLst>
                </a:gridCol>
                <a:gridCol w="370332">
                  <a:extLst>
                    <a:ext uri="{9D8B030D-6E8A-4147-A177-3AD203B41FA5}">
                      <a16:colId xmlns:a16="http://schemas.microsoft.com/office/drawing/2014/main" val="2368631929"/>
                    </a:ext>
                  </a:extLst>
                </a:gridCol>
                <a:gridCol w="370332">
                  <a:extLst>
                    <a:ext uri="{9D8B030D-6E8A-4147-A177-3AD203B41FA5}">
                      <a16:colId xmlns:a16="http://schemas.microsoft.com/office/drawing/2014/main" val="843605817"/>
                    </a:ext>
                  </a:extLst>
                </a:gridCol>
                <a:gridCol w="329184">
                  <a:extLst>
                    <a:ext uri="{9D8B030D-6E8A-4147-A177-3AD203B41FA5}">
                      <a16:colId xmlns:a16="http://schemas.microsoft.com/office/drawing/2014/main" val="4041287520"/>
                    </a:ext>
                  </a:extLst>
                </a:gridCol>
                <a:gridCol w="329184">
                  <a:extLst>
                    <a:ext uri="{9D8B030D-6E8A-4147-A177-3AD203B41FA5}">
                      <a16:colId xmlns:a16="http://schemas.microsoft.com/office/drawing/2014/main" val="1680397265"/>
                    </a:ext>
                  </a:extLst>
                </a:gridCol>
                <a:gridCol w="370332">
                  <a:extLst>
                    <a:ext uri="{9D8B030D-6E8A-4147-A177-3AD203B41FA5}">
                      <a16:colId xmlns:a16="http://schemas.microsoft.com/office/drawing/2014/main" val="1987431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15976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Hintertuxer Gletscher - 2018-04-26 08:16:00 </a:t>
                      </a:r>
                      <a:r>
                        <a:rPr kumimoji="0" lang="de-DE" sz="1000" b="0" i="0" u="none" strike="noStrike" kern="1200" cap="none" spc="0" normalizeH="0" baseline="0" noProof="0">
                          <a:ln>
                            <a:noFill/>
                          </a:ln>
                          <a:solidFill>
                            <a:prstClr val="black"/>
                          </a:solidFill>
                          <a:effectLst/>
                          <a:uLnTx/>
                          <a:uFillTx/>
                          <a:latin typeface="+mn-lt"/>
                          <a:ea typeface="+mn-ea"/>
                          <a:cs typeface="+mn-cs"/>
                        </a:rPr>
                        <a:t> 
 Nur noch einmal habt ihr in dieser Saison die Gelegenheit als "früher Vogel" zuerst die unberührten Pisten und dann einen reichhaltigen Brunch zu genießen! Schnell noch anmelden für das Early Bird Skiing am 02. Mai 2018 unter marketing@hintertuxergletscher.at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6121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Hintertuxer Gletscher - 2018-04-26 07:55:29 </a:t>
                      </a:r>
                      <a:r>
                        <a:rPr kumimoji="0" lang="de-DE" sz="1000" b="0" i="0" u="none" strike="noStrike" kern="1200" cap="none" spc="0" normalizeH="0" baseline="0" noProof="0">
                          <a:ln>
                            <a:noFill/>
                          </a:ln>
                          <a:solidFill>
                            <a:prstClr val="black"/>
                          </a:solidFill>
                          <a:effectLst/>
                          <a:uLnTx/>
                          <a:uFillTx/>
                          <a:latin typeface="+mn-lt"/>
                          <a:ea typeface="+mn-ea"/>
                          <a:cs typeface="+mn-cs"/>
                        </a:rPr>
                        <a:t> 
 1 Milliarde VIEWS!!!!! 🤗😍💪
Wir sind mehr als nur beeindruckt!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88189970"/>
                  </a:ext>
                </a:extLst>
              </a:tr>
            </a:tbl>
          </a:graphicData>
        </a:graphic>
      </p:graphicFrame>
      <p:sp>
        <p:nvSpPr>
          <p:cNvPr id="4" name="Text Placeholder 3">
            <a:extLst>
              <a:ext uri="{FF2B5EF4-FFF2-40B4-BE49-F238E27FC236}">
                <a16:creationId xmlns:a16="http://schemas.microsoft.com/office/drawing/2014/main" id="{3397A0FC-9612-4EF7-B9A2-D8CE6409326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0595048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F04D0-DBB2-455E-886E-271E13B2AAE8}"/>
              </a:ext>
            </a:extLst>
          </p:cNvPr>
          <p:cNvSpPr>
            <a:spLocks noGrp="1"/>
          </p:cNvSpPr>
          <p:nvPr>
            <p:ph type="title"/>
          </p:nvPr>
        </p:nvSpPr>
        <p:spPr/>
        <p:txBody>
          <a:bodyPr/>
          <a:lstStyle/>
          <a:p>
            <a:r>
              <a:rPr lang="en-US"/>
              <a:t>Facebook Own Posts Table | facebook - 14 of 14</a:t>
            </a:r>
          </a:p>
        </p:txBody>
      </p:sp>
      <p:graphicFrame>
        <p:nvGraphicFramePr>
          <p:cNvPr id="5" name="Table Placeholder 4">
            <a:extLst>
              <a:ext uri="{FF2B5EF4-FFF2-40B4-BE49-F238E27FC236}">
                <a16:creationId xmlns:a16="http://schemas.microsoft.com/office/drawing/2014/main" id="{BAD3C1B7-00C9-4C62-9DEB-6CAE8656D18D}"/>
              </a:ext>
            </a:extLst>
          </p:cNvPr>
          <p:cNvGraphicFramePr>
            <a:graphicFrameLocks noGrp="1"/>
          </p:cNvGraphicFramePr>
          <p:nvPr>
            <p:ph type="tbl" sz="quarter" idx="13"/>
            <p:extLst>
              <p:ext uri="{D42A27DB-BD31-4B8C-83A1-F6EECF244321}">
                <p14:modId xmlns:p14="http://schemas.microsoft.com/office/powerpoint/2010/main" val="2152789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84835429"/>
                    </a:ext>
                  </a:extLst>
                </a:gridCol>
                <a:gridCol w="370332">
                  <a:extLst>
                    <a:ext uri="{9D8B030D-6E8A-4147-A177-3AD203B41FA5}">
                      <a16:colId xmlns:a16="http://schemas.microsoft.com/office/drawing/2014/main" val="4206603494"/>
                    </a:ext>
                  </a:extLst>
                </a:gridCol>
                <a:gridCol w="370332">
                  <a:extLst>
                    <a:ext uri="{9D8B030D-6E8A-4147-A177-3AD203B41FA5}">
                      <a16:colId xmlns:a16="http://schemas.microsoft.com/office/drawing/2014/main" val="945557998"/>
                    </a:ext>
                  </a:extLst>
                </a:gridCol>
                <a:gridCol w="370332">
                  <a:extLst>
                    <a:ext uri="{9D8B030D-6E8A-4147-A177-3AD203B41FA5}">
                      <a16:colId xmlns:a16="http://schemas.microsoft.com/office/drawing/2014/main" val="870904918"/>
                    </a:ext>
                  </a:extLst>
                </a:gridCol>
                <a:gridCol w="329184">
                  <a:extLst>
                    <a:ext uri="{9D8B030D-6E8A-4147-A177-3AD203B41FA5}">
                      <a16:colId xmlns:a16="http://schemas.microsoft.com/office/drawing/2014/main" val="3890651165"/>
                    </a:ext>
                  </a:extLst>
                </a:gridCol>
                <a:gridCol w="329184">
                  <a:extLst>
                    <a:ext uri="{9D8B030D-6E8A-4147-A177-3AD203B41FA5}">
                      <a16:colId xmlns:a16="http://schemas.microsoft.com/office/drawing/2014/main" val="675490903"/>
                    </a:ext>
                  </a:extLst>
                </a:gridCol>
                <a:gridCol w="329184">
                  <a:extLst>
                    <a:ext uri="{9D8B030D-6E8A-4147-A177-3AD203B41FA5}">
                      <a16:colId xmlns:a16="http://schemas.microsoft.com/office/drawing/2014/main" val="632219125"/>
                    </a:ext>
                  </a:extLst>
                </a:gridCol>
                <a:gridCol w="329184">
                  <a:extLst>
                    <a:ext uri="{9D8B030D-6E8A-4147-A177-3AD203B41FA5}">
                      <a16:colId xmlns:a16="http://schemas.microsoft.com/office/drawing/2014/main" val="1708109938"/>
                    </a:ext>
                  </a:extLst>
                </a:gridCol>
                <a:gridCol w="329184">
                  <a:extLst>
                    <a:ext uri="{9D8B030D-6E8A-4147-A177-3AD203B41FA5}">
                      <a16:colId xmlns:a16="http://schemas.microsoft.com/office/drawing/2014/main" val="2336318460"/>
                    </a:ext>
                  </a:extLst>
                </a:gridCol>
                <a:gridCol w="329184">
                  <a:extLst>
                    <a:ext uri="{9D8B030D-6E8A-4147-A177-3AD203B41FA5}">
                      <a16:colId xmlns:a16="http://schemas.microsoft.com/office/drawing/2014/main" val="2683687275"/>
                    </a:ext>
                  </a:extLst>
                </a:gridCol>
                <a:gridCol w="329184">
                  <a:extLst>
                    <a:ext uri="{9D8B030D-6E8A-4147-A177-3AD203B41FA5}">
                      <a16:colId xmlns:a16="http://schemas.microsoft.com/office/drawing/2014/main" val="270296572"/>
                    </a:ext>
                  </a:extLst>
                </a:gridCol>
                <a:gridCol w="329184">
                  <a:extLst>
                    <a:ext uri="{9D8B030D-6E8A-4147-A177-3AD203B41FA5}">
                      <a16:colId xmlns:a16="http://schemas.microsoft.com/office/drawing/2014/main" val="3471840949"/>
                    </a:ext>
                  </a:extLst>
                </a:gridCol>
                <a:gridCol w="329184">
                  <a:extLst>
                    <a:ext uri="{9D8B030D-6E8A-4147-A177-3AD203B41FA5}">
                      <a16:colId xmlns:a16="http://schemas.microsoft.com/office/drawing/2014/main" val="556100673"/>
                    </a:ext>
                  </a:extLst>
                </a:gridCol>
                <a:gridCol w="370332">
                  <a:extLst>
                    <a:ext uri="{9D8B030D-6E8A-4147-A177-3AD203B41FA5}">
                      <a16:colId xmlns:a16="http://schemas.microsoft.com/office/drawing/2014/main" val="719937774"/>
                    </a:ext>
                  </a:extLst>
                </a:gridCol>
                <a:gridCol w="370332">
                  <a:extLst>
                    <a:ext uri="{9D8B030D-6E8A-4147-A177-3AD203B41FA5}">
                      <a16:colId xmlns:a16="http://schemas.microsoft.com/office/drawing/2014/main" val="3987695823"/>
                    </a:ext>
                  </a:extLst>
                </a:gridCol>
                <a:gridCol w="329184">
                  <a:extLst>
                    <a:ext uri="{9D8B030D-6E8A-4147-A177-3AD203B41FA5}">
                      <a16:colId xmlns:a16="http://schemas.microsoft.com/office/drawing/2014/main" val="1706986242"/>
                    </a:ext>
                  </a:extLst>
                </a:gridCol>
                <a:gridCol w="329184">
                  <a:extLst>
                    <a:ext uri="{9D8B030D-6E8A-4147-A177-3AD203B41FA5}">
                      <a16:colId xmlns:a16="http://schemas.microsoft.com/office/drawing/2014/main" val="3346250887"/>
                    </a:ext>
                  </a:extLst>
                </a:gridCol>
                <a:gridCol w="370332">
                  <a:extLst>
                    <a:ext uri="{9D8B030D-6E8A-4147-A177-3AD203B41FA5}">
                      <a16:colId xmlns:a16="http://schemas.microsoft.com/office/drawing/2014/main" val="2611366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74655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Campigliodolomiti - 2018-04-25 15:37:00 </a:t>
                      </a:r>
                      <a:r>
                        <a:rPr kumimoji="0" lang="it-IT" sz="1000" b="0" i="0" u="none" strike="noStrike" kern="1200" cap="none" spc="0" normalizeH="0" baseline="0" noProof="0">
                          <a:ln>
                            <a:noFill/>
                          </a:ln>
                          <a:solidFill>
                            <a:prstClr val="black"/>
                          </a:solidFill>
                          <a:effectLst/>
                          <a:uLnTx/>
                          <a:uFillTx/>
                          <a:latin typeface="+mn-lt"/>
                          <a:ea typeface="+mn-ea"/>
                          <a:cs typeface="+mn-cs"/>
                        </a:rPr>
                        <a:t> 
 A volte non ci sono connessioni wi-fi nei boschi e sulle cime delle #dolomiti...ma ti assicuriamo che ci sono altri tipi di connessioni. Vivi la #montagna, senti su di te tutte le sue vibrazioni. 
#montagnavera #topdolomites
📷 by D. Lira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4318209"/>
                  </a:ext>
                </a:extLst>
              </a:tr>
            </a:tbl>
          </a:graphicData>
        </a:graphic>
      </p:graphicFrame>
      <p:sp>
        <p:nvSpPr>
          <p:cNvPr id="4" name="Text Placeholder 3">
            <a:extLst>
              <a:ext uri="{FF2B5EF4-FFF2-40B4-BE49-F238E27FC236}">
                <a16:creationId xmlns:a16="http://schemas.microsoft.com/office/drawing/2014/main" id="{C73D9A58-FDE6-4920-B203-C8EA1479923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7714046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3182</Words>
  <Application>Microsoft Office PowerPoint</Application>
  <PresentationFormat>On-screen Show (4:3)</PresentationFormat>
  <Paragraphs>2019</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Calibri</vt:lpstr>
      <vt:lpstr>Arial</vt:lpstr>
      <vt:lpstr>quintly_template</vt:lpstr>
      <vt:lpstr>Overview</vt:lpstr>
      <vt:lpstr>Facebook Key Metrics Table | facebook - 1 of 7</vt:lpstr>
      <vt:lpstr>Facebook Key Metrics Table | facebook - 2 of 7</vt:lpstr>
      <vt:lpstr>Facebook Key Metrics Table | facebook - 3 of 7</vt:lpstr>
      <vt:lpstr>Facebook Key Metrics Table | facebook - 4 of 7</vt:lpstr>
      <vt:lpstr>Facebook Key Metrics Table | facebook - 5 of 7</vt:lpstr>
      <vt:lpstr>Facebook Key Metrics Table | facebook - 6 of 7</vt:lpstr>
      <vt:lpstr>Facebook Key Metrics Table | facebook - 7 of 7</vt:lpstr>
      <vt:lpstr>Facebook Fans Total | facebook</vt:lpstr>
      <vt:lpstr>Facebook Fans Change Rate | facebook</vt:lpstr>
      <vt:lpstr>Facebook Interaction Rate | facebook</vt:lpstr>
      <vt:lpstr>Facebook Total Interactions | facebook</vt:lpstr>
      <vt:lpstr>Facebook Own Posts Table | facebook - 1 of 14</vt:lpstr>
      <vt:lpstr>Facebook Own Posts Table | facebook - 2 of 14</vt:lpstr>
      <vt:lpstr>Facebook Own Posts Table | facebook - 3 of 14</vt:lpstr>
      <vt:lpstr>Facebook Own Posts Table | facebook - 4 of 14</vt:lpstr>
      <vt:lpstr>Facebook Own Posts Table | facebook - 5 of 14</vt:lpstr>
      <vt:lpstr>Facebook Own Posts Table | facebook - 6 of 14</vt:lpstr>
      <vt:lpstr>Facebook Own Posts Table | facebook - 7 of 14</vt:lpstr>
      <vt:lpstr>Facebook Own Posts Table | facebook - 8 of 14</vt:lpstr>
      <vt:lpstr>Facebook Own Posts Table | facebook - 9 of 14</vt:lpstr>
      <vt:lpstr>Facebook Own Posts Table | facebook - 10 of 14</vt:lpstr>
      <vt:lpstr>Facebook Own Posts Table | facebook - 11 of 14</vt:lpstr>
      <vt:lpstr>Facebook Own Posts Table | facebook - 12 of 14</vt:lpstr>
      <vt:lpstr>Facebook Own Posts Table | facebook - 13 of 14</vt:lpstr>
      <vt:lpstr>Facebook Own Posts Table | facebook - 14 of 14</vt:lpstr>
      <vt:lpstr>Facebook Key Metrics Radar | facebook</vt:lpstr>
      <vt:lpstr>Facebook Key Metrics Radar | facebook</vt:lpstr>
      <vt:lpstr>Facebook Own Posts Table | facebook - 1 of 14</vt:lpstr>
      <vt:lpstr>Facebook Own Posts Table | facebook - 2 of 14</vt:lpstr>
      <vt:lpstr>Facebook Own Posts Table | facebook - 3 of 14</vt:lpstr>
      <vt:lpstr>Facebook Own Posts Table | facebook - 4 of 14</vt:lpstr>
      <vt:lpstr>Facebook Own Posts Table | facebook - 5 of 14</vt:lpstr>
      <vt:lpstr>Facebook Own Posts Table | facebook - 6 of 14</vt:lpstr>
      <vt:lpstr>Facebook Own Posts Table | facebook - 7 of 14</vt:lpstr>
      <vt:lpstr>Facebook Own Posts Table | facebook - 8 of 14</vt:lpstr>
      <vt:lpstr>Facebook Own Posts Table | facebook - 9 of 14</vt:lpstr>
      <vt:lpstr>Facebook Own Posts Table | facebook - 10 of 14</vt:lpstr>
      <vt:lpstr>Facebook Own Posts Table | facebook - 11 of 14</vt:lpstr>
      <vt:lpstr>Facebook Own Posts Table | facebook - 12 of 14</vt:lpstr>
      <vt:lpstr>Facebook Own Posts Table | facebook - 13 of 14</vt:lpstr>
      <vt:lpstr>Facebook Own Posts Table | facebook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2018-05-01T08:32:01Z</dcterms:created>
  <dcterms:modified xsi:type="dcterms:W3CDTF">2018-05-01T08:34:15Z</dcterms:modified>
</cp:coreProperties>
</file>