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8" r:id="rId3"/>
    <p:sldId id="259" r:id="rId4"/>
    <p:sldId id="260" r:id="rId5"/>
    <p:sldId id="261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9"/>
      <p:bold r:id="rId20"/>
      <p:italic r:id="rId21"/>
      <p:boldItalic r:id="rId2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schnalstaler_gletscherbahnen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43218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354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423-4CA2-A601-9F1FEF2C4EF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stubai_glacier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43218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20895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423-4CA2-A601-9F1FEF2C4EF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hintertuxergletscher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43218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27182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423-4CA2-A601-9F1FEF2C4EF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bormioski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43218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28345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423-4CA2-A601-9F1FEF2C4EFE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meran.o2000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43218</c:v>
                </c:pt>
              </c:numCache>
            </c:numRef>
          </c:cat>
          <c:val>
            <c:numRef>
              <c:f>Sheet1!$F$2</c:f>
              <c:numCache>
                <c:formatCode>General</c:formatCode>
                <c:ptCount val="1"/>
                <c:pt idx="0">
                  <c:v>2860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423-4CA2-A601-9F1FEF2C4EFE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pitztaler_gletscher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43218</c:v>
                </c:pt>
              </c:numCache>
            </c:numRef>
          </c:cat>
          <c:val>
            <c:numRef>
              <c:f>Sheet1!$G$2</c:f>
              <c:numCache>
                <c:formatCode>General</c:formatCode>
                <c:ptCount val="1"/>
                <c:pt idx="0">
                  <c:v>6002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8423-4CA2-A601-9F1FEF2C4EFE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laax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43218</c:v>
                </c:pt>
              </c:numCache>
            </c:numRef>
          </c:cat>
          <c:val>
            <c:numRef>
              <c:f>Sheet1!$H$2</c:f>
              <c:numCache>
                <c:formatCode>General</c:formatCode>
                <c:ptCount val="1"/>
                <c:pt idx="0">
                  <c:v>26713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8423-4CA2-A601-9F1FEF2C4EFE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saasfee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43218</c:v>
                </c:pt>
              </c:numCache>
            </c:numRef>
          </c:cat>
          <c:val>
            <c:numRef>
              <c:f>Sheet1!$I$2</c:f>
              <c:numCache>
                <c:formatCode>General</c:formatCode>
                <c:ptCount val="1"/>
                <c:pt idx="0">
                  <c:v>7088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8423-4CA2-A601-9F1FEF2C4EFE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schladmingdachstein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43218</c:v>
                </c:pt>
              </c:numCache>
            </c:numRef>
          </c:cat>
          <c:val>
            <c:numRef>
              <c:f>Sheet1!$J$2</c:f>
              <c:numCache>
                <c:formatCode>General</c:formatCode>
                <c:ptCount val="1"/>
                <c:pt idx="0">
                  <c:v>17088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8423-4CA2-A601-9F1FEF2C4EFE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campo_felice_ski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43218</c:v>
                </c:pt>
              </c:numCache>
            </c:numRef>
          </c:cat>
          <c:val>
            <c:numRef>
              <c:f>Sheet1!$K$2</c:f>
              <c:numCache>
                <c:formatCode>General</c:formatCode>
                <c:ptCount val="1"/>
                <c:pt idx="0">
                  <c:v>1065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8423-4CA2-A601-9F1FEF2C4EFE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campigliodolomiti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43218</c:v>
                </c:pt>
              </c:numCache>
            </c:numRef>
          </c:cat>
          <c:val>
            <c:numRef>
              <c:f>Sheet1!$L$2</c:f>
              <c:numCache>
                <c:formatCode>General</c:formatCode>
                <c:ptCount val="1"/>
                <c:pt idx="0">
                  <c:v>8232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8423-4CA2-A601-9F1FEF2C4EFE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pontedilegnotonale</c:v>
                </c:pt>
              </c:strCache>
            </c:strRef>
          </c:tx>
          <c:spPr>
            <a:solidFill>
              <a:schemeClr val="accent6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43218</c:v>
                </c:pt>
              </c:numCache>
            </c:numRef>
          </c:cat>
          <c:val>
            <c:numRef>
              <c:f>Sheet1!$M$2</c:f>
              <c:numCache>
                <c:formatCode>General</c:formatCode>
                <c:ptCount val="1"/>
                <c:pt idx="0">
                  <c:v>12501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8423-4CA2-A601-9F1FEF2C4EF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1119592"/>
        <c:axId val="381113032"/>
      </c:barChart>
      <c:dateAx>
        <c:axId val="3811195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1113032"/>
        <c:crosses val="autoZero"/>
        <c:auto val="1"/>
        <c:lblOffset val="100"/>
        <c:baseTimeUnit val="days"/>
      </c:dateAx>
      <c:valAx>
        <c:axId val="3811130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11195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schnalstaler_gletscherbahnen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28">
                  <c:v>0</c:v>
                </c:pt>
                <c:pt idx="29">
                  <c:v>0.28248587570620998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E97-4922-AC7C-8C23445E445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stubai_glacier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28">
                  <c:v>7.1787508973438996E-2</c:v>
                </c:pt>
                <c:pt idx="29">
                  <c:v>7.1736011477761999E-2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E97-4922-AC7C-8C23445E445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hintertuxergletscher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28">
                  <c:v>1.8394525789125E-2</c:v>
                </c:pt>
                <c:pt idx="29">
                  <c:v>1.4712914260492E-2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E97-4922-AC7C-8C23445E445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bormioski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28">
                  <c:v>0.12347856764862</c:v>
                </c:pt>
                <c:pt idx="29">
                  <c:v>0.48978153629316001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4E97-4922-AC7C-8C23445E445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meran.o2000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Sheet1!$F$2:$F$31</c:f>
              <c:numCache>
                <c:formatCode>General</c:formatCode>
                <c:ptCount val="30"/>
                <c:pt idx="28">
                  <c:v>3.4965034965035002E-2</c:v>
                </c:pt>
                <c:pt idx="29">
                  <c:v>6.9905627403006002E-2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4E97-4922-AC7C-8C23445E445C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pitztaler_gletscher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Sheet1!$G$2:$G$31</c:f>
              <c:numCache>
                <c:formatCode>General</c:formatCode>
                <c:ptCount val="30"/>
                <c:pt idx="28">
                  <c:v>3.3322225924692001E-2</c:v>
                </c:pt>
                <c:pt idx="29">
                  <c:v>4.9966688874084002E-2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4E97-4922-AC7C-8C23445E445C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laax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Sheet1!$H$2:$H$31</c:f>
              <c:numCache>
                <c:formatCode>General</c:formatCode>
                <c:ptCount val="30"/>
                <c:pt idx="28">
                  <c:v>-7.4869913525249998E-3</c:v>
                </c:pt>
                <c:pt idx="29">
                  <c:v>1.4975103889783001E-2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4E97-4922-AC7C-8C23445E445C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saasfee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Sheet1!$I$2:$I$31</c:f>
              <c:numCache>
                <c:formatCode>General</c:formatCode>
                <c:ptCount val="30"/>
                <c:pt idx="28">
                  <c:v>1.410835214447E-2</c:v>
                </c:pt>
                <c:pt idx="29">
                  <c:v>-5.6425447876993003E-2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4E97-4922-AC7C-8C23445E445C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schladmingdachstein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Sheet1!$J$2:$J$31</c:f>
              <c:numCache>
                <c:formatCode>General</c:formatCode>
                <c:ptCount val="30"/>
                <c:pt idx="28">
                  <c:v>2.9260299625468E-2</c:v>
                </c:pt>
                <c:pt idx="29">
                  <c:v>1.1700696191423001E-2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4E97-4922-AC7C-8C23445E445C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campo_felice_ski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Sheet1!$K$2:$K$31</c:f>
              <c:numCache>
                <c:formatCode>General</c:formatCode>
                <c:ptCount val="30"/>
                <c:pt idx="28">
                  <c:v>-9.3896713615022998E-2</c:v>
                </c:pt>
                <c:pt idx="29">
                  <c:v>9.3984962406015005E-2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4E97-4922-AC7C-8C23445E445C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campigliodolomiti</c:v>
                </c:pt>
              </c:strCache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Sheet1!$L$2:$L$31</c:f>
              <c:numCache>
                <c:formatCode>General</c:formatCode>
                <c:ptCount val="30"/>
                <c:pt idx="28">
                  <c:v>8.5034013605441994E-2</c:v>
                </c:pt>
                <c:pt idx="29">
                  <c:v>6.0686976574827002E-2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4E97-4922-AC7C-8C23445E445C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pontedilegnotonale</c:v>
                </c:pt>
              </c:strCache>
            </c:strRef>
          </c:tx>
          <c:spPr>
            <a:ln w="28575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Sheet1!$M$2:$M$31</c:f>
              <c:numCache>
                <c:formatCode>General</c:formatCode>
                <c:ptCount val="30"/>
                <c:pt idx="28">
                  <c:v>6.3994880409566995E-2</c:v>
                </c:pt>
                <c:pt idx="29">
                  <c:v>4.7965464865297E-2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4E97-4922-AC7C-8C23445E445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1127136"/>
        <c:axId val="381128120"/>
      </c:lineChart>
      <c:dateAx>
        <c:axId val="3811271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1128120"/>
        <c:crosses val="autoZero"/>
        <c:auto val="1"/>
        <c:lblOffset val="100"/>
        <c:baseTimeUnit val="days"/>
      </c:dateAx>
      <c:valAx>
        <c:axId val="381128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11271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schnalstaler_gletscherbahnen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84B-4841-A163-BB1F652901C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stubai_glacier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84B-4841-A163-BB1F652901C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hintertuxergletscher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5.4737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84B-4841-A163-BB1F652901C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bormioski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384B-4841-A163-BB1F652901CA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meran.o2000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Sheet1!$F$2:$F$31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4.5772000000000004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384B-4841-A163-BB1F652901CA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pitztaler_gletscher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Sheet1!$G$2:$G$31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384B-4841-A163-BB1F652901CA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laax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Sheet1!$H$2:$H$31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384B-4841-A163-BB1F652901CA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saasfee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Sheet1!$I$2:$I$31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384B-4841-A163-BB1F652901CA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schladmingdachstein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Sheet1!$J$2:$J$31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3.8376000000000001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384B-4841-A163-BB1F652901CA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campo_felice_ski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Sheet1!$K$2:$K$31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384B-4841-A163-BB1F652901CA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campigliodolomiti</c:v>
                </c:pt>
              </c:strCache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Sheet1!$L$2:$L$31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3.8613</c:v>
                </c:pt>
                <c:pt idx="29">
                  <c:v>4.4894999999999996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384B-4841-A163-BB1F652901CA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pontedilegnotonale</c:v>
                </c:pt>
              </c:strCache>
            </c:strRef>
          </c:tx>
          <c:spPr>
            <a:ln w="28575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Sheet1!$M$2:$M$31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7.0372000000000003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384B-4841-A163-BB1F652901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3890280"/>
        <c:axId val="393890936"/>
      </c:lineChart>
      <c:dateAx>
        <c:axId val="3938902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3890936"/>
        <c:crosses val="autoZero"/>
        <c:auto val="1"/>
        <c:lblOffset val="100"/>
        <c:baseTimeUnit val="days"/>
      </c:dateAx>
      <c:valAx>
        <c:axId val="3938909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3890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schnalstaler_gletscherbahnen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107</c:v>
                </c:pt>
                <c:pt idx="2">
                  <c:v>0</c:v>
                </c:pt>
                <c:pt idx="3">
                  <c:v>204</c:v>
                </c:pt>
                <c:pt idx="4">
                  <c:v>105</c:v>
                </c:pt>
                <c:pt idx="5">
                  <c:v>0</c:v>
                </c:pt>
                <c:pt idx="6">
                  <c:v>83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133</c:v>
                </c:pt>
                <c:pt idx="11">
                  <c:v>0</c:v>
                </c:pt>
                <c:pt idx="12">
                  <c:v>0</c:v>
                </c:pt>
                <c:pt idx="13">
                  <c:v>79</c:v>
                </c:pt>
                <c:pt idx="14">
                  <c:v>0</c:v>
                </c:pt>
                <c:pt idx="15">
                  <c:v>0</c:v>
                </c:pt>
                <c:pt idx="16">
                  <c:v>83</c:v>
                </c:pt>
                <c:pt idx="17">
                  <c:v>0</c:v>
                </c:pt>
                <c:pt idx="18">
                  <c:v>92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57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92B-4AC0-B9B3-300D00A23F8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stubai_glacier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1189</c:v>
                </c:pt>
                <c:pt idx="1">
                  <c:v>0</c:v>
                </c:pt>
                <c:pt idx="2">
                  <c:v>1747</c:v>
                </c:pt>
                <c:pt idx="3">
                  <c:v>1219</c:v>
                </c:pt>
                <c:pt idx="4">
                  <c:v>942</c:v>
                </c:pt>
                <c:pt idx="5">
                  <c:v>1553</c:v>
                </c:pt>
                <c:pt idx="6">
                  <c:v>1192</c:v>
                </c:pt>
                <c:pt idx="7">
                  <c:v>1081</c:v>
                </c:pt>
                <c:pt idx="8">
                  <c:v>0</c:v>
                </c:pt>
                <c:pt idx="9">
                  <c:v>1408</c:v>
                </c:pt>
                <c:pt idx="10">
                  <c:v>0</c:v>
                </c:pt>
                <c:pt idx="11">
                  <c:v>0</c:v>
                </c:pt>
                <c:pt idx="12">
                  <c:v>1765</c:v>
                </c:pt>
                <c:pt idx="13">
                  <c:v>1328</c:v>
                </c:pt>
                <c:pt idx="14">
                  <c:v>1331</c:v>
                </c:pt>
                <c:pt idx="15">
                  <c:v>1777</c:v>
                </c:pt>
                <c:pt idx="16">
                  <c:v>1204</c:v>
                </c:pt>
                <c:pt idx="17">
                  <c:v>1336</c:v>
                </c:pt>
                <c:pt idx="18">
                  <c:v>1445</c:v>
                </c:pt>
                <c:pt idx="19">
                  <c:v>0</c:v>
                </c:pt>
                <c:pt idx="20">
                  <c:v>0</c:v>
                </c:pt>
                <c:pt idx="21">
                  <c:v>1468</c:v>
                </c:pt>
                <c:pt idx="22">
                  <c:v>0</c:v>
                </c:pt>
                <c:pt idx="23">
                  <c:v>1183</c:v>
                </c:pt>
                <c:pt idx="24">
                  <c:v>1241</c:v>
                </c:pt>
                <c:pt idx="25">
                  <c:v>0</c:v>
                </c:pt>
                <c:pt idx="26">
                  <c:v>1441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92B-4AC0-B9B3-300D00A23F8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hintertuxergletscher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627</c:v>
                </c:pt>
                <c:pt idx="1">
                  <c:v>1635</c:v>
                </c:pt>
                <c:pt idx="2">
                  <c:v>1729</c:v>
                </c:pt>
                <c:pt idx="3">
                  <c:v>0</c:v>
                </c:pt>
                <c:pt idx="4">
                  <c:v>0</c:v>
                </c:pt>
                <c:pt idx="5">
                  <c:v>1139</c:v>
                </c:pt>
                <c:pt idx="6">
                  <c:v>1493</c:v>
                </c:pt>
                <c:pt idx="7">
                  <c:v>1443</c:v>
                </c:pt>
                <c:pt idx="8">
                  <c:v>0</c:v>
                </c:pt>
                <c:pt idx="9">
                  <c:v>1338</c:v>
                </c:pt>
                <c:pt idx="10">
                  <c:v>1858</c:v>
                </c:pt>
                <c:pt idx="11">
                  <c:v>0</c:v>
                </c:pt>
                <c:pt idx="12">
                  <c:v>0</c:v>
                </c:pt>
                <c:pt idx="13">
                  <c:v>1499</c:v>
                </c:pt>
                <c:pt idx="14">
                  <c:v>0</c:v>
                </c:pt>
                <c:pt idx="15">
                  <c:v>1138</c:v>
                </c:pt>
                <c:pt idx="16">
                  <c:v>216</c:v>
                </c:pt>
                <c:pt idx="17">
                  <c:v>1740</c:v>
                </c:pt>
                <c:pt idx="18">
                  <c:v>661</c:v>
                </c:pt>
                <c:pt idx="19">
                  <c:v>888</c:v>
                </c:pt>
                <c:pt idx="20">
                  <c:v>998</c:v>
                </c:pt>
                <c:pt idx="21">
                  <c:v>1329</c:v>
                </c:pt>
                <c:pt idx="22">
                  <c:v>1157</c:v>
                </c:pt>
                <c:pt idx="23">
                  <c:v>0</c:v>
                </c:pt>
                <c:pt idx="24">
                  <c:v>1580</c:v>
                </c:pt>
                <c:pt idx="25">
                  <c:v>1421</c:v>
                </c:pt>
                <c:pt idx="26">
                  <c:v>1449</c:v>
                </c:pt>
                <c:pt idx="27">
                  <c:v>1080</c:v>
                </c:pt>
                <c:pt idx="28">
                  <c:v>1488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92B-4AC0-B9B3-300D00A23F8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bormioski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0</c:v>
                </c:pt>
                <c:pt idx="1">
                  <c:v>1315</c:v>
                </c:pt>
                <c:pt idx="2">
                  <c:v>595</c:v>
                </c:pt>
                <c:pt idx="3">
                  <c:v>0</c:v>
                </c:pt>
                <c:pt idx="4">
                  <c:v>512</c:v>
                </c:pt>
                <c:pt idx="5">
                  <c:v>750</c:v>
                </c:pt>
                <c:pt idx="6">
                  <c:v>931</c:v>
                </c:pt>
                <c:pt idx="7">
                  <c:v>724</c:v>
                </c:pt>
                <c:pt idx="8">
                  <c:v>308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92B-4AC0-B9B3-300D00A23F89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meran.o2000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Sheet1!$F$2:$F$31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129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131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192B-4AC0-B9B3-300D00A23F89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pitztaler_gletscher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Sheet1!$G$2:$G$31</c:f>
              <c:numCache>
                <c:formatCode>General</c:formatCode>
                <c:ptCount val="30"/>
                <c:pt idx="0">
                  <c:v>304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544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519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353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192B-4AC0-B9B3-300D00A23F89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laax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Sheet1!$H$2:$H$31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1212</c:v>
                </c:pt>
                <c:pt idx="3">
                  <c:v>0</c:v>
                </c:pt>
                <c:pt idx="4">
                  <c:v>2706</c:v>
                </c:pt>
                <c:pt idx="5">
                  <c:v>1151</c:v>
                </c:pt>
                <c:pt idx="6">
                  <c:v>1369</c:v>
                </c:pt>
                <c:pt idx="7">
                  <c:v>0</c:v>
                </c:pt>
                <c:pt idx="8">
                  <c:v>579</c:v>
                </c:pt>
                <c:pt idx="9">
                  <c:v>0</c:v>
                </c:pt>
                <c:pt idx="10">
                  <c:v>0</c:v>
                </c:pt>
                <c:pt idx="11">
                  <c:v>1531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3280</c:v>
                </c:pt>
                <c:pt idx="16">
                  <c:v>0</c:v>
                </c:pt>
                <c:pt idx="17">
                  <c:v>477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192B-4AC0-B9B3-300D00A23F89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saasfee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Sheet1!$I$2:$I$31</c:f>
              <c:numCache>
                <c:formatCode>General</c:formatCode>
                <c:ptCount val="30"/>
                <c:pt idx="0">
                  <c:v>810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1002</c:v>
                </c:pt>
                <c:pt idx="5">
                  <c:v>735</c:v>
                </c:pt>
                <c:pt idx="6">
                  <c:v>871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670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720</c:v>
                </c:pt>
                <c:pt idx="24">
                  <c:v>0</c:v>
                </c:pt>
                <c:pt idx="25">
                  <c:v>0</c:v>
                </c:pt>
                <c:pt idx="26">
                  <c:v>602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192B-4AC0-B9B3-300D00A23F89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schladmingdachstein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Sheet1!$J$2:$J$31</c:f>
              <c:numCache>
                <c:formatCode>General</c:formatCode>
                <c:ptCount val="30"/>
                <c:pt idx="0">
                  <c:v>0</c:v>
                </c:pt>
                <c:pt idx="1">
                  <c:v>1055</c:v>
                </c:pt>
                <c:pt idx="2">
                  <c:v>0</c:v>
                </c:pt>
                <c:pt idx="3">
                  <c:v>929</c:v>
                </c:pt>
                <c:pt idx="4">
                  <c:v>0</c:v>
                </c:pt>
                <c:pt idx="5">
                  <c:v>751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623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1028</c:v>
                </c:pt>
                <c:pt idx="18">
                  <c:v>743</c:v>
                </c:pt>
                <c:pt idx="19">
                  <c:v>0</c:v>
                </c:pt>
                <c:pt idx="20">
                  <c:v>0</c:v>
                </c:pt>
                <c:pt idx="21">
                  <c:v>643</c:v>
                </c:pt>
                <c:pt idx="22">
                  <c:v>0</c:v>
                </c:pt>
                <c:pt idx="23">
                  <c:v>696</c:v>
                </c:pt>
                <c:pt idx="24">
                  <c:v>1022</c:v>
                </c:pt>
                <c:pt idx="25">
                  <c:v>0</c:v>
                </c:pt>
                <c:pt idx="26">
                  <c:v>1003</c:v>
                </c:pt>
                <c:pt idx="27">
                  <c:v>858</c:v>
                </c:pt>
                <c:pt idx="28">
                  <c:v>0</c:v>
                </c:pt>
                <c:pt idx="29">
                  <c:v>656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192B-4AC0-B9B3-300D00A23F89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campo_felice_ski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Sheet1!$K$2:$K$31</c:f>
              <c:numCache>
                <c:formatCode>General</c:formatCode>
                <c:ptCount val="30"/>
                <c:pt idx="0">
                  <c:v>119</c:v>
                </c:pt>
                <c:pt idx="1">
                  <c:v>132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67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192B-4AC0-B9B3-300D00A23F89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campigliodolomiti</c:v>
                </c:pt>
              </c:strCache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Sheet1!$L$2:$L$31</c:f>
              <c:numCache>
                <c:formatCode>General</c:formatCode>
                <c:ptCount val="30"/>
                <c:pt idx="0">
                  <c:v>1373</c:v>
                </c:pt>
                <c:pt idx="1">
                  <c:v>877</c:v>
                </c:pt>
                <c:pt idx="2">
                  <c:v>407</c:v>
                </c:pt>
                <c:pt idx="3">
                  <c:v>481</c:v>
                </c:pt>
                <c:pt idx="4">
                  <c:v>463</c:v>
                </c:pt>
                <c:pt idx="5">
                  <c:v>362</c:v>
                </c:pt>
                <c:pt idx="6">
                  <c:v>253</c:v>
                </c:pt>
                <c:pt idx="7">
                  <c:v>292</c:v>
                </c:pt>
                <c:pt idx="8">
                  <c:v>279</c:v>
                </c:pt>
                <c:pt idx="9">
                  <c:v>452</c:v>
                </c:pt>
                <c:pt idx="10">
                  <c:v>468</c:v>
                </c:pt>
                <c:pt idx="11">
                  <c:v>394</c:v>
                </c:pt>
                <c:pt idx="12">
                  <c:v>561</c:v>
                </c:pt>
                <c:pt idx="13">
                  <c:v>360</c:v>
                </c:pt>
                <c:pt idx="14">
                  <c:v>106</c:v>
                </c:pt>
                <c:pt idx="15">
                  <c:v>343</c:v>
                </c:pt>
                <c:pt idx="16">
                  <c:v>569</c:v>
                </c:pt>
                <c:pt idx="17">
                  <c:v>401</c:v>
                </c:pt>
                <c:pt idx="18">
                  <c:v>304</c:v>
                </c:pt>
                <c:pt idx="19">
                  <c:v>332</c:v>
                </c:pt>
                <c:pt idx="20">
                  <c:v>500</c:v>
                </c:pt>
                <c:pt idx="21">
                  <c:v>251</c:v>
                </c:pt>
                <c:pt idx="22">
                  <c:v>341</c:v>
                </c:pt>
                <c:pt idx="23">
                  <c:v>309</c:v>
                </c:pt>
                <c:pt idx="24">
                  <c:v>286</c:v>
                </c:pt>
                <c:pt idx="25">
                  <c:v>269</c:v>
                </c:pt>
                <c:pt idx="26">
                  <c:v>149</c:v>
                </c:pt>
                <c:pt idx="27">
                  <c:v>218</c:v>
                </c:pt>
                <c:pt idx="28">
                  <c:v>318</c:v>
                </c:pt>
                <c:pt idx="29">
                  <c:v>370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192B-4AC0-B9B3-300D00A23F89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pontedilegnotonale</c:v>
                </c:pt>
              </c:strCache>
            </c:strRef>
          </c:tx>
          <c:spPr>
            <a:ln w="28575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Sheet1!$M$2:$M$31</c:f>
              <c:numCache>
                <c:formatCode>General</c:formatCode>
                <c:ptCount val="30"/>
                <c:pt idx="0">
                  <c:v>674</c:v>
                </c:pt>
                <c:pt idx="1">
                  <c:v>1546</c:v>
                </c:pt>
                <c:pt idx="2">
                  <c:v>0</c:v>
                </c:pt>
                <c:pt idx="3">
                  <c:v>1013</c:v>
                </c:pt>
                <c:pt idx="4">
                  <c:v>1204</c:v>
                </c:pt>
                <c:pt idx="5">
                  <c:v>1008</c:v>
                </c:pt>
                <c:pt idx="6">
                  <c:v>1210</c:v>
                </c:pt>
                <c:pt idx="7">
                  <c:v>1038</c:v>
                </c:pt>
                <c:pt idx="8">
                  <c:v>0</c:v>
                </c:pt>
                <c:pt idx="9">
                  <c:v>1915</c:v>
                </c:pt>
                <c:pt idx="10">
                  <c:v>1291</c:v>
                </c:pt>
                <c:pt idx="11">
                  <c:v>241</c:v>
                </c:pt>
                <c:pt idx="12">
                  <c:v>1560</c:v>
                </c:pt>
                <c:pt idx="13">
                  <c:v>1337</c:v>
                </c:pt>
                <c:pt idx="14">
                  <c:v>586</c:v>
                </c:pt>
                <c:pt idx="15">
                  <c:v>0</c:v>
                </c:pt>
                <c:pt idx="16">
                  <c:v>1061</c:v>
                </c:pt>
                <c:pt idx="17">
                  <c:v>0</c:v>
                </c:pt>
                <c:pt idx="18">
                  <c:v>1132</c:v>
                </c:pt>
                <c:pt idx="19">
                  <c:v>0</c:v>
                </c:pt>
                <c:pt idx="20">
                  <c:v>1080</c:v>
                </c:pt>
                <c:pt idx="21">
                  <c:v>1324</c:v>
                </c:pt>
                <c:pt idx="22">
                  <c:v>0</c:v>
                </c:pt>
                <c:pt idx="23">
                  <c:v>945</c:v>
                </c:pt>
                <c:pt idx="24">
                  <c:v>1097</c:v>
                </c:pt>
                <c:pt idx="25">
                  <c:v>0</c:v>
                </c:pt>
                <c:pt idx="26">
                  <c:v>0</c:v>
                </c:pt>
                <c:pt idx="27">
                  <c:v>1390</c:v>
                </c:pt>
                <c:pt idx="28">
                  <c:v>880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192B-4AC0-B9B3-300D00A23F8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3902416"/>
        <c:axId val="393902088"/>
      </c:lineChart>
      <c:dateAx>
        <c:axId val="3939024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3902088"/>
        <c:crosses val="autoZero"/>
        <c:auto val="1"/>
        <c:lblOffset val="100"/>
        <c:baseTimeUnit val="days"/>
      </c:dateAx>
      <c:valAx>
        <c:axId val="3939020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3902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1"/>
            <c:bubble3D val="0"/>
            <c:spPr>
              <a:solidFill>
                <a:schemeClr val="accent6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Sheet1!$A$1:$L$1</c:f>
              <c:strCache>
                <c:ptCount val="12"/>
                <c:pt idx="0">
                  <c:v>schnalstaler_gletscherbahnen</c:v>
                </c:pt>
                <c:pt idx="1">
                  <c:v>stubai_glacier</c:v>
                </c:pt>
                <c:pt idx="2">
                  <c:v>hintertuxergletscher</c:v>
                </c:pt>
                <c:pt idx="3">
                  <c:v>bormioski</c:v>
                </c:pt>
                <c:pt idx="4">
                  <c:v>meran.o2000</c:v>
                </c:pt>
                <c:pt idx="5">
                  <c:v>pitztaler_gletscher</c:v>
                </c:pt>
                <c:pt idx="6">
                  <c:v>laax</c:v>
                </c:pt>
                <c:pt idx="7">
                  <c:v>saasfee</c:v>
                </c:pt>
                <c:pt idx="8">
                  <c:v>schladmingdachstein</c:v>
                </c:pt>
                <c:pt idx="9">
                  <c:v>campo_felice_ski</c:v>
                </c:pt>
                <c:pt idx="10">
                  <c:v>campigliodolomiti</c:v>
                </c:pt>
                <c:pt idx="11">
                  <c:v>pontedilegnotonale</c:v>
                </c:pt>
              </c:strCache>
            </c:strRef>
          </c:cat>
          <c:val>
            <c:numRef>
              <c:f>Sheet1!$A$2:$L$2</c:f>
              <c:numCache>
                <c:formatCode>General</c:formatCode>
                <c:ptCount val="12"/>
                <c:pt idx="0">
                  <c:v>355</c:v>
                </c:pt>
                <c:pt idx="1">
                  <c:v>20925</c:v>
                </c:pt>
                <c:pt idx="2">
                  <c:v>27191</c:v>
                </c:pt>
                <c:pt idx="3">
                  <c:v>28519</c:v>
                </c:pt>
                <c:pt idx="4">
                  <c:v>2863</c:v>
                </c:pt>
                <c:pt idx="5">
                  <c:v>6007</c:v>
                </c:pt>
                <c:pt idx="6">
                  <c:v>26715</c:v>
                </c:pt>
                <c:pt idx="7">
                  <c:v>7085</c:v>
                </c:pt>
                <c:pt idx="8">
                  <c:v>17095</c:v>
                </c:pt>
                <c:pt idx="9">
                  <c:v>1065</c:v>
                </c:pt>
                <c:pt idx="10">
                  <c:v>8244</c:v>
                </c:pt>
                <c:pt idx="11">
                  <c:v>12515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7A7-490D-9AB4-5042EFA41D0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schnalstaler_gletscherbahnen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27">
                  <c:v>354</c:v>
                </c:pt>
                <c:pt idx="28">
                  <c:v>354</c:v>
                </c:pt>
                <c:pt idx="29">
                  <c:v>355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11B-4248-94BD-F28B8D3F427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stubai_glacier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27">
                  <c:v>20895</c:v>
                </c:pt>
                <c:pt idx="28">
                  <c:v>20910</c:v>
                </c:pt>
                <c:pt idx="29">
                  <c:v>20925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11B-4248-94BD-F28B8D3F427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hintertuxergletscher</c:v>
                </c:pt>
              </c:strCache>
            </c:strRef>
          </c:tx>
          <c:spPr>
            <a:solidFill>
              <a:schemeClr val="accent3"/>
            </a:solidFill>
            <a:ln w="25400">
              <a:noFill/>
            </a:ln>
            <a:effectLst/>
          </c:spP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27">
                  <c:v>27182</c:v>
                </c:pt>
                <c:pt idx="28">
                  <c:v>27187</c:v>
                </c:pt>
                <c:pt idx="29">
                  <c:v>27191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11B-4248-94BD-F28B8D3F427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bormioski</c:v>
                </c:pt>
              </c:strCache>
            </c:strRef>
          </c:tx>
          <c:spPr>
            <a:solidFill>
              <a:schemeClr val="accent4"/>
            </a:solidFill>
            <a:ln w="25400">
              <a:noFill/>
            </a:ln>
            <a:effectLst/>
          </c:spP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27">
                  <c:v>28345</c:v>
                </c:pt>
                <c:pt idx="28">
                  <c:v>28380</c:v>
                </c:pt>
                <c:pt idx="29">
                  <c:v>28519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11B-4248-94BD-F28B8D3F4273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meran.o2000</c:v>
                </c:pt>
              </c:strCache>
            </c:strRef>
          </c:tx>
          <c:spPr>
            <a:solidFill>
              <a:schemeClr val="accent5"/>
            </a:solidFill>
            <a:ln w="25400">
              <a:noFill/>
            </a:ln>
            <a:effectLst/>
          </c:spP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Sheet1!$F$2:$F$31</c:f>
              <c:numCache>
                <c:formatCode>General</c:formatCode>
                <c:ptCount val="30"/>
                <c:pt idx="27">
                  <c:v>2860</c:v>
                </c:pt>
                <c:pt idx="28">
                  <c:v>2861</c:v>
                </c:pt>
                <c:pt idx="29">
                  <c:v>2863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11B-4248-94BD-F28B8D3F4273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pitztaler_gletscher</c:v>
                </c:pt>
              </c:strCache>
            </c:strRef>
          </c:tx>
          <c:spPr>
            <a:solidFill>
              <a:schemeClr val="accent6"/>
            </a:solidFill>
            <a:ln w="25400">
              <a:noFill/>
            </a:ln>
            <a:effectLst/>
          </c:spP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Sheet1!$G$2:$G$31</c:f>
              <c:numCache>
                <c:formatCode>General</c:formatCode>
                <c:ptCount val="30"/>
                <c:pt idx="27">
                  <c:v>6002</c:v>
                </c:pt>
                <c:pt idx="28">
                  <c:v>6004</c:v>
                </c:pt>
                <c:pt idx="29">
                  <c:v>6007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C11B-4248-94BD-F28B8D3F4273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laax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 w="25400">
              <a:noFill/>
            </a:ln>
            <a:effectLst/>
          </c:spP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Sheet1!$H$2:$H$31</c:f>
              <c:numCache>
                <c:formatCode>General</c:formatCode>
                <c:ptCount val="30"/>
                <c:pt idx="27">
                  <c:v>26713</c:v>
                </c:pt>
                <c:pt idx="28">
                  <c:v>26711</c:v>
                </c:pt>
                <c:pt idx="29">
                  <c:v>26715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C11B-4248-94BD-F28B8D3F4273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saasfee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 w="25400">
              <a:noFill/>
            </a:ln>
            <a:effectLst/>
          </c:spP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Sheet1!$I$2:$I$31</c:f>
              <c:numCache>
                <c:formatCode>General</c:formatCode>
                <c:ptCount val="30"/>
                <c:pt idx="27">
                  <c:v>7088</c:v>
                </c:pt>
                <c:pt idx="28">
                  <c:v>7089</c:v>
                </c:pt>
                <c:pt idx="29">
                  <c:v>7085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C11B-4248-94BD-F28B8D3F4273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schladmingdachstein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 w="25400">
              <a:noFill/>
            </a:ln>
            <a:effectLst/>
          </c:spP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Sheet1!$J$2:$J$31</c:f>
              <c:numCache>
                <c:formatCode>General</c:formatCode>
                <c:ptCount val="30"/>
                <c:pt idx="27">
                  <c:v>17088</c:v>
                </c:pt>
                <c:pt idx="28">
                  <c:v>17093</c:v>
                </c:pt>
                <c:pt idx="29">
                  <c:v>17095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C11B-4248-94BD-F28B8D3F4273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campo_felice_ski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 w="25400">
              <a:noFill/>
            </a:ln>
            <a:effectLst/>
          </c:spP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Sheet1!$K$2:$K$31</c:f>
              <c:numCache>
                <c:formatCode>General</c:formatCode>
                <c:ptCount val="30"/>
                <c:pt idx="27">
                  <c:v>1065</c:v>
                </c:pt>
                <c:pt idx="28">
                  <c:v>1064</c:v>
                </c:pt>
                <c:pt idx="29">
                  <c:v>1065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C11B-4248-94BD-F28B8D3F4273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campigliodolomiti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 w="25400">
              <a:noFill/>
            </a:ln>
            <a:effectLst/>
          </c:spP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Sheet1!$L$2:$L$31</c:f>
              <c:numCache>
                <c:formatCode>General</c:formatCode>
                <c:ptCount val="30"/>
                <c:pt idx="27">
                  <c:v>8232</c:v>
                </c:pt>
                <c:pt idx="28">
                  <c:v>8239</c:v>
                </c:pt>
                <c:pt idx="29">
                  <c:v>8244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C11B-4248-94BD-F28B8D3F4273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pontedilegnotonale</c:v>
                </c:pt>
              </c:strCache>
            </c:strRef>
          </c:tx>
          <c:spPr>
            <a:solidFill>
              <a:schemeClr val="accent6">
                <a:lumMod val="60000"/>
              </a:schemeClr>
            </a:solidFill>
            <a:ln w="25400">
              <a:noFill/>
            </a:ln>
            <a:effectLst/>
          </c:spP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Sheet1!$M$2:$M$31</c:f>
              <c:numCache>
                <c:formatCode>General</c:formatCode>
                <c:ptCount val="30"/>
                <c:pt idx="27">
                  <c:v>12501</c:v>
                </c:pt>
                <c:pt idx="28">
                  <c:v>12509</c:v>
                </c:pt>
                <c:pt idx="29">
                  <c:v>12515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C11B-4248-94BD-F28B8D3F427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93901104"/>
        <c:axId val="393906680"/>
      </c:areaChart>
      <c:dateAx>
        <c:axId val="393901104"/>
        <c:scaling>
          <c:orientation val="minMax"/>
        </c:scaling>
        <c:delete val="0"/>
        <c:axPos val="b"/>
        <c:numFmt formatCode="m/d/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3906680"/>
        <c:crosses val="autoZero"/>
        <c:auto val="1"/>
        <c:lblOffset val="100"/>
        <c:baseTimeUnit val="days"/>
      </c:dateAx>
      <c:valAx>
        <c:axId val="393906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3901104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6C82E2-6889-4A39-A379-99C4B60AE3C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Overview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ED869C8-E08E-4DFC-9273-9476B2FEAEB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WSF</a:t>
            </a:r>
          </a:p>
        </p:txBody>
      </p:sp>
    </p:spTree>
    <p:extLst>
      <p:ext uri="{BB962C8B-B14F-4D97-AF65-F5344CB8AC3E}">
        <p14:creationId xmlns:p14="http://schemas.microsoft.com/office/powerpoint/2010/main" val="29167811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9CE7A6-CDB0-4B94-9C44-0C8D27DD88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All Pages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9CC3B52-0CCD-481F-B41D-604238F81D4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445234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307258852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662656539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8868850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473321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323742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24843849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08816701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4027064089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3754118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993142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97250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stubai_glacier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29593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9866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hintertuxergletscher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31421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07567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campo_felice_ski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80419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pontedilegnotonale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91953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pitztaler_gletscher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0957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saasfee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55299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campigliodolomiti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51892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bormioski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28519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98346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schnalstaler_gletscherbahnen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06713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schladmingdachstein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81884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74BB2C-32D2-4EAF-ABBA-776CB263FA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9934197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58918A-1923-4032-B236-789D8E63C7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All Pages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FC12D0F-7E73-48A4-AC29-81BB0E39C9E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11114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61180323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762910138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7582314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559027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693830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47445747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14109789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37493575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8732681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27146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56863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laax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26715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24968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meran.o2000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75218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A2CD3D-5F20-4E06-93BC-602065255E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19689947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ACD483-1F10-4D57-A128-1E50BC0868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4F83624-E190-4C3B-BD9F-8706C97474B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9295099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FB257F-7BF2-4996-AB23-897EDB90B1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04/28/2018 - 04/28/2018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4B4037-B445-4806-82DB-B3151104E3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43398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7A6BC3-B98F-4578-B3E3-DA8A4F25BB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Rate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E382893-113C-4949-8273-2BE6B72AD75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394239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D286C9-B619-43FB-83EC-0E5B518350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2DA73C-05AE-4795-8527-39E25E9A3A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45807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EE4BE1-F788-4C67-A50F-CC7EAD7BF2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All Pages - 1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B3BC524-DAF1-4AE2-B39A-D28AAB51BE0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678799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23002185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8863550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675200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2914472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887191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14019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campigliodolomiti - 2018-04-30 20:33:01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Lago Nero: a top Instaplace in the #dolomites not to be missed. 😎 .
.
.
#madonnadicampiglio #parcoadamellobrenta #valrendena #trentinowow #italy #beautifuldestinations #travel #mountain
.
📷 by @enrychris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4.4881 %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15964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schladmingdachstein - 2018-04-30 19:10:34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in die berg bin i gern ... 😍
#duisitzkarsee #wanderwetter #indebergbinigern #bestmountainartists #visitsteiermark #feelaustria #homeiswherethemountainsare #bergzeit #bergpic #discoveraustria #weloveskiing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3.8374 %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19553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meran.o2000 - 2018-04-30 18:48:19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#springtime in the mountains 🌷
#byebyesnow #hellowflowers #hellosummer #mountainspirit #goodtimeinthemountains #meran2000 #merano2000 #gooutandmakeithappen #outdoorexperience 
Thank you #waidmannalm for this pic 😍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4.5756 %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57417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790776-6678-480C-8043-92205563D8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29777801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F61E0A-A15A-4776-AF9A-E346BBE134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All Pages - 2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853569E-91E3-43B6-85CA-13AD835BD45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555172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18274006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3791366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6881341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1792369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655606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69029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campigliodolomiti - 2018-04-29 20:38:38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Vallesinella is home to beautiful waterfalls that cascade over a series of rock steps. That's why there are three types of waterfalls: "Cascate Alte", Cascate Basse, "Cascate di Mezzo" (high-low-mid waterfalls). Chasing the best one could be a relaxing activity for you. 😉 💦 .
.
.
#madonnadicampiglio #parcoadamellobrenta #dolomiti #topdolomites #travel #adventure #beautifuldestinations #trentinowow
.
📷 by @nic0la_scuri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3.8597 %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23691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hintertuxergletscher - 2018-04-29 12:53:17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Am Mittwoch, 02.05., habt ihr dieses Jahr das letzte Mal die Gelegenheit, unberührte Pisten und einen reichhaltigen Brunch im Wirtshaus am Tuxer Ferner beim Early Bird Skiing zu genießen! Gleich anmelden unter marketing@hintertuxergletscher.at ⛷😎
#zillertal #hintertux #hintertuxglacier #hintertuxergletscher #skiing #earlybirdskiing #wirtshaus #tuxerfernerhaus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5.4732 %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82436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pontedilegnotonale - 2018-04-29 11:21:16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Uno sguardo sopra il Rifugio “Ai Caduti dell’Adamello”, 3.040 m s.l.m. (Lobbie). 😍 Chi di voi è mai stato in questo splendido luogo? 📷: @icaro1969 #pontedilegnotonale #adamello #alps #pontedilegno #passotonale #presenaglacier #mountains #outdoors #winter #snow #skiing #nature #landscape #landscapephotography #photooftheday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7.0349 %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79949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1B4846-126A-4A6E-9183-29368B20F7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11189309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2232D5-60AC-45D1-854A-F73B5202B7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All Pages - 3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9FCD22F-5F22-4950-963E-DB114C3D229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72470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576010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9983986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2208600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1734402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967021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7675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campigliodolomiti - 2018-04-28 11:54:01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As the days are getting warmer we start dreaming of a ride along the cycle lane of Rendena valley.
#valrendena #topdolomites #trentinolife
.
.
.
#mtb #bike #livingmountains #outdooradventures #italianalps #italy
.
📷 by P. Bisti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2.6482 %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12391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hintertuxergletscher - 2018-04-28 11:49:12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Spring skiing at its finest 🗻⛷☀️
#hintertuxglacier #hintertux #skiing #flowerpowderweeks #flowerpowder #funinthesun😎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3.9732 %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34791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pontedilegnotonale - 2018-04-28 11:29:07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Spring si here! 😍 Sbocciano i primi bucaneve al Passo Tonale. 🌷🌻 📷: Roberta Zambotti
#pontedilegnotonale #adamello #alps #pontedilegno #passotonale #presenaglacier #mountains #outdoors #spring #nature #landscape #landscapephotography #photooftheday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11.1191 %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43741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8CD99F-229D-4699-87F4-2A2762F865B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14309598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CD3CAD-3908-4278-9BDA-AC5C1F89E0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All Pages - 4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18662A5-E1A8-4021-8B59-112E4A784A3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821934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32419278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3862889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4359572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6875707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0640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45675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schladmingdachstein - 2018-04-28 10:37:10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ein traumhafter morgen am #riesachsee 😍 #beautifulnature #schladmingdachstein #frühlingswanderung #weloveit #weekendvibes #springtime #naturephotography #visitschladming #genießenundentspannen #wandernindenbergen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5.0211 %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45041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schnalstaler_gletscherbahnen - 2018-04-27 16:18:20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Join us for our season ending fun @ the acciughe, bikini &amp; bermuda race and 
win a hole week in Forte dei Marmi (Toscany)
best costume wins! 
For more info visit 
Schnalstal.com/ab&amp;b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63421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campigliodolomiti - 2018-04-27 15:24:02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Peekaboo, where are you? Hide behind a tree is not an unusual play for kids here. It's funny and healthy. Do you wanna try? It's good for everybody .😉 .
.
.
#madonnadicampiglio #topdolomites #parcoadamellobrenta #trentinolife #dolomiti #italianalps #italy #bestdestinations #travel #mountains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81283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saasfee - 2018-04-27 14:42:00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Helicopter flight over the Valley of Saas. #swissalp #helicopter #spring #alwayssnow #inlovewithswitzerland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40180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9F0FC2-5218-48A3-8D84-07C7CEA2F48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14080626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8DB6D5-58BD-475F-AB5F-7E5706E9C5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All Pages - 5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73E6546-DEEE-42A4-9EB5-AC662C826FD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5285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07208439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0388853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4769926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4835626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952147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63462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schladmingdachstein - 2018-04-27 09:54:04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die natur blüht auf ... 🌺
#earlybird #goodmornig #frühaufsteher #gutenmorgen #sonnenschein #sunshine🌞 #frühlingsgefühle #springtime #frühlingserwachen #visitschladming #SchladmingDachstein #visitsteiermark #feelaustria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10424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hintertuxergletscher - 2018-04-27 09:26:24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Die Pisten am Kaserer sind momentan unglaublich toll zum fahren 😲👌😎 und das beste.... man hat die ganzen Pisten für sich allein 😊 #lonelyrider #hintertux #hintertuxglacier #bestplace #bestplaceonearth #couldnotbebetter #hintertuxergletscher #lovetux #feelaustria #discoveraustria #lovewinter #lovetirol #zillertal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40253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stubai_glacier - 2018-04-27 09:08:21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 (for some long) weekend is near... and the weather looks promising again: 🌤☀️☀️
.
.
📸: @thomaspae 
#stubaiergletscher #stubai #lovetyrol #fernau #falwesuna #skiing #sunshineskiing #sonnenskilauf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81766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3D871E-F6B6-44F4-9D2E-9F83B5BA71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29882114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FB3370-61EA-4104-A436-E91E7949CD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All Pages - 6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64A6E74-2A75-413A-B1C7-2CA02E93595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024132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09546327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9086878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8084951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0945795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823528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83927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campigliodolomiti - 2018-04-26 20:21:01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Looks like a decent place to stop for a fresh break, don't you think? 😎 .
.
#madonnadicampiglio #vallesinella #waterfalls #topdolomites  #trentinowow #beautifuldestinations #travel  #nature .
📷  by @svetlanafomenko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97815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hintertuxergletscher - 2018-04-26 09:29:14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It was a pleasure to host the video production for the @teddysphotos video PERFECT! Today we hit 1.000.000.000 views on youtube. We are overwhelmed 😲😲😲 #edsheeran #hintertux #videoforperfect #hintertuxglacier #zoeydeutch #lovetirol #feelaustria #discoveraustria #lovewinter 📸 by @dancurwin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47402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campigliodolomiti - 2018-04-25 17:30:53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"Feeling free in front of the Black Lake".
.
.
.
#madonnadicampiglio #pinzolo #valrendena #parcoadamellobrenta #instaplace #instawow #trentinowow #beautifuldestinations #italy #yellersitalia
.
📷 and words by @enrychris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85259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2FA62C-838E-4C9D-8C25-E480D0DAAA7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8574989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8811B3-D723-4E66-89F8-91BFFA9D2C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All Pages - 7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DDE359A-8C23-42E9-BA58-5AF49E31CE4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136379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77841642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1837396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1554219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3835705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835138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5401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schladmingdachstein - 2018-04-25 15:59:24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seeblick für die seele. ❤️
#seeblick #bestmountainartists #lebenamland #bluesky #happyday #igersaustria #beautifullandscape #visitsteiermark #feelaustria #schwarzensee #ab1mai #naturparksölktäler #SchladmingDachstein #seenwanderung #wasserwandern #wohltatfürdieseele #entspannungpur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4755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hintertuxergletscher - 2018-04-25 14:59:09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😍😍😍
#olperer #olperer3476m #lieblingsberg #favouritemountain #hintertux #hintertuxglacier #hintertuxergletscher #zillertal #nofilter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80313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pontedilegnotonale - 2018-04-25 12:48:17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 MERAVIGLIOSO 25 aprile! 🎈😍 📷: @icaro1969 #pontedilegnotonale #adamello #alps #pontedilegno #passotonale #presenaglacier #mountains #outdoors #winter #snow #skiing #nature #landscape #landscapephotography #photooftheday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61445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stubai_glacier - 2018-04-25 11:03:40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Can you tell which slope we photographed here?
.
.
#stubaiergletscher #stubai #birdseyeview #vogelperspektive #lifesgood #kingdomofsnow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94750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5F8677-2F0D-4E5D-8C7C-F76557B1D62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8237280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B28D1B-80EA-4382-A206-9841BD5F4A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All Pages - 8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82E90E2-9283-4216-A83A-3F83440BC70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773761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90269459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5213767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838157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784022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403688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33932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schladmingdachstein - 2018-04-25 07:30:00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den frühling genießen. wir lieben diese traumhafte jahreszeit wo die natur wieder aus ihrem winterschlaf erwacht.
#frühlingsgefühle #wirliebendenfrühling #beautifulnature #frühlingserwachen #allesblüht #gröbmingerland #spaziergang #happyday #naturliebhaber #SchladmingDachstein #visitsteiermark #feelaustria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51372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schladmingdachstein - 2018-04-24 13:19:06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die natur genießen ... 😍
#naturpur #salzawasserfall #gröbmingerland #SchladmingDachstein #feelaustria #visitsteiermark #cinemagraph #wasserfall #waterfall #kalteswasser #cinematic #instacinema #ig_nature #bestmountainartists #bergpic #naturephotography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47678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BD9E51-4E68-4F82-A875-91E51742DD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23553805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E89673-3128-4166-820A-B922CB896C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39F6EE2-1A34-4C4B-9E17-FCC2B299B2C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232973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C91A51-2500-4DCD-8319-4931CB6810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A195C0-D9D3-4D9C-B814-076B1296EF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5077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167F8A-8100-4C91-A3DA-3DCC432DA0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Average Interactions Per Post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DE43B11-8D8F-4AD9-95BC-DDF62D09C01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7933589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B8A1B3-1DEF-45FA-9039-694F1A3C6F7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E01254-39A2-4225-AE2F-78BE43C9B0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1119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D6D393-E2F9-4164-840C-9B61F77A5B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 Distribution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EE14904-EE8B-4B01-9787-B533A27EC4E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2845419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DA773C-45A0-4E22-82A8-36D8B3FDFAC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5C69B1-3109-46E8-A3B2-9D842E7FEC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03613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8CB727-C6B5-4E78-A183-FE9E3C30B5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 Distribution Development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259EC9F-2824-467D-A98B-0AF90FC8014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1213561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3CD03F-05E0-4ED4-99D8-11AAC72188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CBE2F8-826C-4D55-9AB6-8BA8D7F28D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090146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698</Words>
  <Application>Microsoft Office PowerPoint</Application>
  <PresentationFormat>On-screen Show (4:3)</PresentationFormat>
  <Paragraphs>345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Calibri</vt:lpstr>
      <vt:lpstr>Arial</vt:lpstr>
      <vt:lpstr>quintly_template</vt:lpstr>
      <vt:lpstr>Overview</vt:lpstr>
      <vt:lpstr>Instagram Key Metrics Table | All Pages - 1 of 2</vt:lpstr>
      <vt:lpstr>Instagram Key Metrics Table | All Pages - 2 of 2</vt:lpstr>
      <vt:lpstr>Instagram Followers Total | All Pages</vt:lpstr>
      <vt:lpstr>Instagram Followers Change Rate | All Pages</vt:lpstr>
      <vt:lpstr>Instagram Posts Table | All Pages - 1 of 8</vt:lpstr>
      <vt:lpstr>Instagram Posts Table | All Pages - 2 of 8</vt:lpstr>
      <vt:lpstr>Instagram Posts Table | All Pages - 3 of 8</vt:lpstr>
      <vt:lpstr>Instagram Posts Table | All Pages - 4 of 8</vt:lpstr>
      <vt:lpstr>Instagram Posts Table | All Pages - 5 of 8</vt:lpstr>
      <vt:lpstr>Instagram Posts Table | All Pages - 6 of 8</vt:lpstr>
      <vt:lpstr>Instagram Posts Table | All Pages - 7 of 8</vt:lpstr>
      <vt:lpstr>Instagram Posts Table | All Pages - 8 of 8</vt:lpstr>
      <vt:lpstr>Instagram Interaction Rate | All Pages</vt:lpstr>
      <vt:lpstr>Instagram Average Interactions Per Post | All Pages</vt:lpstr>
      <vt:lpstr>Instagram Follower Distribution | All Pages</vt:lpstr>
      <vt:lpstr>Instagram Follower Distribution Development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Administrator</dc:creator>
  <cp:lastModifiedBy>Administrator</cp:lastModifiedBy>
  <cp:revision>1</cp:revision>
  <dcterms:created xsi:type="dcterms:W3CDTF">2018-05-01T08:21:04Z</dcterms:created>
  <dcterms:modified xsi:type="dcterms:W3CDTF">2018-05-01T08:21:42Z</dcterms:modified>
</cp:coreProperties>
</file>