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Hemani Herbal</c:v>
                </c:pt>
              </c:strCache>
            </c:strRef>
          </c:tx>
          <c:spPr>
            <a:ln w="28575" cap="rnd">
              <a:solidFill>
                <a:schemeClr val="accent1"/>
              </a:solidFill>
              <a:round/>
            </a:ln>
            <a:effectLst/>
          </c:spPr>
          <c:marker>
            <c:symbol val="none"/>
          </c:marker>
          <c:cat>
            <c:numRef>
              <c:f>Sheet1!$A$2:$A$16</c:f>
              <c:numCache>
                <c:formatCode>m/d/yyyy</c:formatCode>
                <c:ptCount val="15"/>
                <c:pt idx="0">
                  <c:v>43202</c:v>
                </c:pt>
                <c:pt idx="1">
                  <c:v>43203</c:v>
                </c:pt>
                <c:pt idx="2">
                  <c:v>43204</c:v>
                </c:pt>
                <c:pt idx="3">
                  <c:v>43205</c:v>
                </c:pt>
                <c:pt idx="4">
                  <c:v>43206</c:v>
                </c:pt>
                <c:pt idx="5">
                  <c:v>43207</c:v>
                </c:pt>
                <c:pt idx="6">
                  <c:v>43208</c:v>
                </c:pt>
                <c:pt idx="7">
                  <c:v>43209</c:v>
                </c:pt>
                <c:pt idx="8">
                  <c:v>43210</c:v>
                </c:pt>
                <c:pt idx="9">
                  <c:v>43211</c:v>
                </c:pt>
                <c:pt idx="10">
                  <c:v>43212</c:v>
                </c:pt>
                <c:pt idx="11">
                  <c:v>43213</c:v>
                </c:pt>
                <c:pt idx="12">
                  <c:v>43214</c:v>
                </c:pt>
                <c:pt idx="13">
                  <c:v>43215</c:v>
                </c:pt>
                <c:pt idx="14">
                  <c:v>43216</c:v>
                </c:pt>
              </c:numCache>
            </c:numRef>
          </c:cat>
          <c:val>
            <c:numRef>
              <c:f>Sheet1!$B$2:$B$16</c:f>
              <c:numCache>
                <c:formatCode>General</c:formatCode>
                <c:ptCount val="15"/>
                <c:pt idx="0">
                  <c:v>0</c:v>
                </c:pt>
                <c:pt idx="1">
                  <c:v>2</c:v>
                </c:pt>
                <c:pt idx="2">
                  <c:v>1</c:v>
                </c:pt>
                <c:pt idx="3">
                  <c:v>1</c:v>
                </c:pt>
                <c:pt idx="4">
                  <c:v>1</c:v>
                </c:pt>
                <c:pt idx="5">
                  <c:v>0</c:v>
                </c:pt>
                <c:pt idx="6">
                  <c:v>0</c:v>
                </c:pt>
                <c:pt idx="7">
                  <c:v>3</c:v>
                </c:pt>
                <c:pt idx="8">
                  <c:v>1</c:v>
                </c:pt>
                <c:pt idx="9">
                  <c:v>1</c:v>
                </c:pt>
                <c:pt idx="10">
                  <c:v>1</c:v>
                </c:pt>
                <c:pt idx="11">
                  <c:v>4</c:v>
                </c:pt>
                <c:pt idx="12">
                  <c:v>4</c:v>
                </c:pt>
                <c:pt idx="13">
                  <c:v>3</c:v>
                </c:pt>
                <c:pt idx="14">
                  <c:v>3</c:v>
                </c:pt>
              </c:numCache>
            </c:numRef>
          </c:val>
          <c:smooth val="0"/>
          <c:extLst>
            <c:ext xmlns:c16="http://schemas.microsoft.com/office/drawing/2014/chart" uri="{C3380CC4-5D6E-409C-BE32-E72D297353CC}">
              <c16:uniqueId val="{00000000-460A-40EC-9088-915473903140}"/>
            </c:ext>
          </c:extLst>
        </c:ser>
        <c:dLbls>
          <c:showLegendKey val="0"/>
          <c:showVal val="0"/>
          <c:showCatName val="0"/>
          <c:showSerName val="0"/>
          <c:showPercent val="0"/>
          <c:showBubbleSize val="0"/>
        </c:dLbls>
        <c:smooth val="0"/>
        <c:axId val="277678264"/>
        <c:axId val="317620896"/>
      </c:lineChart>
      <c:dateAx>
        <c:axId val="27767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620896"/>
        <c:crosses val="autoZero"/>
        <c:auto val="1"/>
        <c:lblOffset val="100"/>
        <c:baseTimeUnit val="days"/>
      </c:dateAx>
      <c:valAx>
        <c:axId val="31762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67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Hemani Herbal</c:v>
                </c:pt>
              </c:strCache>
            </c:strRef>
          </c:tx>
          <c:spPr>
            <a:solidFill>
              <a:schemeClr val="accent1"/>
            </a:solidFill>
            <a:ln>
              <a:noFill/>
            </a:ln>
            <a:effectLst/>
          </c:spPr>
          <c:invertIfNegative val="0"/>
          <c:cat>
            <c:strRef>
              <c:f>Sheet1!$A$2:$A$4</c:f>
              <c:strCache>
                <c:ptCount val="3"/>
                <c:pt idx="0">
                  <c:v>Live Video</c:v>
                </c:pt>
                <c:pt idx="1">
                  <c:v>Photo</c:v>
                </c:pt>
                <c:pt idx="2">
                  <c:v>Video</c:v>
                </c:pt>
              </c:strCache>
            </c:strRef>
          </c:cat>
          <c:val>
            <c:numRef>
              <c:f>Sheet1!$B$2:$B$4</c:f>
              <c:numCache>
                <c:formatCode>General</c:formatCode>
                <c:ptCount val="3"/>
              </c:numCache>
            </c:numRef>
          </c:val>
          <c:extLst>
            <c:ext xmlns:c16="http://schemas.microsoft.com/office/drawing/2014/chart" uri="{C3380CC4-5D6E-409C-BE32-E72D297353CC}">
              <c16:uniqueId val="{00000000-213A-4C8D-85DB-D57AD08AB526}"/>
            </c:ext>
          </c:extLst>
        </c:ser>
        <c:dLbls>
          <c:showLegendKey val="0"/>
          <c:showVal val="0"/>
          <c:showCatName val="0"/>
          <c:showSerName val="0"/>
          <c:showPercent val="0"/>
          <c:showBubbleSize val="0"/>
        </c:dLbls>
        <c:gapWidth val="219"/>
        <c:overlap val="-27"/>
        <c:axId val="166752800"/>
        <c:axId val="166757064"/>
      </c:barChart>
      <c:catAx>
        <c:axId val="166752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757064"/>
        <c:crosses val="autoZero"/>
        <c:auto val="1"/>
        <c:lblAlgn val="ctr"/>
        <c:lblOffset val="100"/>
        <c:noMultiLvlLbl val="0"/>
      </c:catAx>
      <c:valAx>
        <c:axId val="16675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752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Hemani Herbal</c:v>
                </c:pt>
              </c:strCache>
            </c:strRef>
          </c:cat>
          <c:val>
            <c:numRef>
              <c:f>Sheet1!$B$2</c:f>
              <c:numCache>
                <c:formatCode>General</c:formatCode>
                <c:ptCount val="1"/>
                <c:pt idx="0">
                  <c:v>25</c:v>
                </c:pt>
              </c:numCache>
            </c:numRef>
          </c:val>
          <c:extLst>
            <c:ext xmlns:c16="http://schemas.microsoft.com/office/drawing/2014/chart" uri="{C3380CC4-5D6E-409C-BE32-E72D297353CC}">
              <c16:uniqueId val="{00000000-936C-4038-9E6B-7456D04B616B}"/>
            </c:ext>
          </c:extLst>
        </c:ser>
        <c:dLbls>
          <c:showLegendKey val="0"/>
          <c:showVal val="0"/>
          <c:showCatName val="0"/>
          <c:showSerName val="0"/>
          <c:showPercent val="0"/>
          <c:showBubbleSize val="0"/>
        </c:dLbls>
        <c:gapWidth val="150"/>
        <c:overlap val="100"/>
        <c:axId val="471073712"/>
        <c:axId val="471075024"/>
      </c:barChart>
      <c:catAx>
        <c:axId val="471073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075024"/>
        <c:crosses val="autoZero"/>
        <c:auto val="1"/>
        <c:lblAlgn val="ctr"/>
        <c:lblOffset val="100"/>
        <c:noMultiLvlLbl val="0"/>
      </c:catAx>
      <c:valAx>
        <c:axId val="471075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107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9DCE0-0CA6-4D8B-BB3D-BF4D6D971DF7}"/>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440CAD3C-591E-4680-9E04-091535461587}"/>
              </a:ext>
            </a:extLst>
          </p:cNvPr>
          <p:cNvSpPr>
            <a:spLocks noGrp="1"/>
          </p:cNvSpPr>
          <p:nvPr>
            <p:ph type="subTitle" idx="1"/>
          </p:nvPr>
        </p:nvSpPr>
        <p:spPr/>
        <p:txBody>
          <a:bodyPr/>
          <a:lstStyle/>
          <a:p>
            <a:r>
              <a:rPr lang="en-US"/>
              <a:t>Hemani</a:t>
            </a:r>
          </a:p>
        </p:txBody>
      </p:sp>
    </p:spTree>
    <p:extLst>
      <p:ext uri="{BB962C8B-B14F-4D97-AF65-F5344CB8AC3E}">
        <p14:creationId xmlns:p14="http://schemas.microsoft.com/office/powerpoint/2010/main" val="3038913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E8E0C-99E2-4C0D-8E9D-C230A2B5C6F3}"/>
              </a:ext>
            </a:extLst>
          </p:cNvPr>
          <p:cNvSpPr>
            <a:spLocks noGrp="1"/>
          </p:cNvSpPr>
          <p:nvPr>
            <p:ph type="title"/>
          </p:nvPr>
        </p:nvSpPr>
        <p:spPr/>
        <p:txBody>
          <a:bodyPr/>
          <a:lstStyle/>
          <a:p>
            <a:r>
              <a:rPr lang="en-US"/>
              <a:t>Facebook Own Posts | All Pages</a:t>
            </a:r>
          </a:p>
        </p:txBody>
      </p:sp>
      <p:graphicFrame>
        <p:nvGraphicFramePr>
          <p:cNvPr id="6" name="Chart Placeholder 5">
            <a:extLst>
              <a:ext uri="{FF2B5EF4-FFF2-40B4-BE49-F238E27FC236}">
                <a16:creationId xmlns:a16="http://schemas.microsoft.com/office/drawing/2014/main" id="{A055E802-148E-4D80-9F9D-6F27DD454E40}"/>
              </a:ext>
            </a:extLst>
          </p:cNvPr>
          <p:cNvGraphicFramePr>
            <a:graphicFrameLocks noGrp="1"/>
          </p:cNvGraphicFramePr>
          <p:nvPr>
            <p:ph type="chart" sz="quarter" idx="13"/>
            <p:extLst>
              <p:ext uri="{D42A27DB-BD31-4B8C-83A1-F6EECF244321}">
                <p14:modId xmlns:p14="http://schemas.microsoft.com/office/powerpoint/2010/main" val="948432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B9F18F-0E43-42DF-8762-1A6B0D5458FC}"/>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D8FD5C00-AE91-4010-904B-8313615454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9037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21049-B195-409B-B8AE-FCC45232259A}"/>
              </a:ext>
            </a:extLst>
          </p:cNvPr>
          <p:cNvSpPr>
            <a:spLocks noGrp="1"/>
          </p:cNvSpPr>
          <p:nvPr>
            <p:ph type="title"/>
          </p:nvPr>
        </p:nvSpPr>
        <p:spPr/>
        <p:txBody>
          <a:bodyPr/>
          <a:lstStyle/>
          <a:p>
            <a:r>
              <a:rPr lang="en-US"/>
              <a:t>Facebook Interaction Rate By Post Type | All Pages</a:t>
            </a:r>
          </a:p>
        </p:txBody>
      </p:sp>
      <p:graphicFrame>
        <p:nvGraphicFramePr>
          <p:cNvPr id="6" name="Chart Placeholder 5">
            <a:extLst>
              <a:ext uri="{FF2B5EF4-FFF2-40B4-BE49-F238E27FC236}">
                <a16:creationId xmlns:a16="http://schemas.microsoft.com/office/drawing/2014/main" id="{18865DE6-9944-429D-BE85-651815C991A7}"/>
              </a:ext>
            </a:extLst>
          </p:cNvPr>
          <p:cNvGraphicFramePr>
            <a:graphicFrameLocks noGrp="1"/>
          </p:cNvGraphicFramePr>
          <p:nvPr>
            <p:ph type="chart" sz="quarter" idx="13"/>
            <p:extLst>
              <p:ext uri="{D42A27DB-BD31-4B8C-83A1-F6EECF244321}">
                <p14:modId xmlns:p14="http://schemas.microsoft.com/office/powerpoint/2010/main" val="3185691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1C37D7-7F92-4D60-B88C-82C73582A6F7}"/>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406B3175-F6EA-480A-8DAB-50666CD405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9001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11A4-CA6F-4C35-83BD-980D9D5CE5B8}"/>
              </a:ext>
            </a:extLst>
          </p:cNvPr>
          <p:cNvSpPr>
            <a:spLocks noGrp="1"/>
          </p:cNvSpPr>
          <p:nvPr>
            <p:ph type="title"/>
          </p:nvPr>
        </p:nvSpPr>
        <p:spPr/>
        <p:txBody>
          <a:bodyPr/>
          <a:lstStyle/>
          <a:p>
            <a:r>
              <a:rPr lang="en-US"/>
              <a:t>Facebook Own Posts Table | All Pages - 1 of 20</a:t>
            </a:r>
          </a:p>
        </p:txBody>
      </p:sp>
      <p:graphicFrame>
        <p:nvGraphicFramePr>
          <p:cNvPr id="5" name="Table Placeholder 4">
            <a:extLst>
              <a:ext uri="{FF2B5EF4-FFF2-40B4-BE49-F238E27FC236}">
                <a16:creationId xmlns:a16="http://schemas.microsoft.com/office/drawing/2014/main" id="{F3F37EF4-E855-4FEC-BC3B-4B2394527DDF}"/>
              </a:ext>
            </a:extLst>
          </p:cNvPr>
          <p:cNvGraphicFramePr>
            <a:graphicFrameLocks noGrp="1"/>
          </p:cNvGraphicFramePr>
          <p:nvPr>
            <p:ph type="tbl" sz="quarter" idx="13"/>
            <p:extLst>
              <p:ext uri="{D42A27DB-BD31-4B8C-83A1-F6EECF244321}">
                <p14:modId xmlns:p14="http://schemas.microsoft.com/office/powerpoint/2010/main" val="3195064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02994044"/>
                    </a:ext>
                  </a:extLst>
                </a:gridCol>
                <a:gridCol w="370332">
                  <a:extLst>
                    <a:ext uri="{9D8B030D-6E8A-4147-A177-3AD203B41FA5}">
                      <a16:colId xmlns:a16="http://schemas.microsoft.com/office/drawing/2014/main" val="745880551"/>
                    </a:ext>
                  </a:extLst>
                </a:gridCol>
                <a:gridCol w="370332">
                  <a:extLst>
                    <a:ext uri="{9D8B030D-6E8A-4147-A177-3AD203B41FA5}">
                      <a16:colId xmlns:a16="http://schemas.microsoft.com/office/drawing/2014/main" val="1481034688"/>
                    </a:ext>
                  </a:extLst>
                </a:gridCol>
                <a:gridCol w="370332">
                  <a:extLst>
                    <a:ext uri="{9D8B030D-6E8A-4147-A177-3AD203B41FA5}">
                      <a16:colId xmlns:a16="http://schemas.microsoft.com/office/drawing/2014/main" val="3062435819"/>
                    </a:ext>
                  </a:extLst>
                </a:gridCol>
                <a:gridCol w="329184">
                  <a:extLst>
                    <a:ext uri="{9D8B030D-6E8A-4147-A177-3AD203B41FA5}">
                      <a16:colId xmlns:a16="http://schemas.microsoft.com/office/drawing/2014/main" val="2808567083"/>
                    </a:ext>
                  </a:extLst>
                </a:gridCol>
                <a:gridCol w="329184">
                  <a:extLst>
                    <a:ext uri="{9D8B030D-6E8A-4147-A177-3AD203B41FA5}">
                      <a16:colId xmlns:a16="http://schemas.microsoft.com/office/drawing/2014/main" val="3653572648"/>
                    </a:ext>
                  </a:extLst>
                </a:gridCol>
                <a:gridCol w="329184">
                  <a:extLst>
                    <a:ext uri="{9D8B030D-6E8A-4147-A177-3AD203B41FA5}">
                      <a16:colId xmlns:a16="http://schemas.microsoft.com/office/drawing/2014/main" val="2982649974"/>
                    </a:ext>
                  </a:extLst>
                </a:gridCol>
                <a:gridCol w="329184">
                  <a:extLst>
                    <a:ext uri="{9D8B030D-6E8A-4147-A177-3AD203B41FA5}">
                      <a16:colId xmlns:a16="http://schemas.microsoft.com/office/drawing/2014/main" val="385985939"/>
                    </a:ext>
                  </a:extLst>
                </a:gridCol>
                <a:gridCol w="329184">
                  <a:extLst>
                    <a:ext uri="{9D8B030D-6E8A-4147-A177-3AD203B41FA5}">
                      <a16:colId xmlns:a16="http://schemas.microsoft.com/office/drawing/2014/main" val="661910567"/>
                    </a:ext>
                  </a:extLst>
                </a:gridCol>
                <a:gridCol w="329184">
                  <a:extLst>
                    <a:ext uri="{9D8B030D-6E8A-4147-A177-3AD203B41FA5}">
                      <a16:colId xmlns:a16="http://schemas.microsoft.com/office/drawing/2014/main" val="89665388"/>
                    </a:ext>
                  </a:extLst>
                </a:gridCol>
                <a:gridCol w="329184">
                  <a:extLst>
                    <a:ext uri="{9D8B030D-6E8A-4147-A177-3AD203B41FA5}">
                      <a16:colId xmlns:a16="http://schemas.microsoft.com/office/drawing/2014/main" val="470545736"/>
                    </a:ext>
                  </a:extLst>
                </a:gridCol>
                <a:gridCol w="329184">
                  <a:extLst>
                    <a:ext uri="{9D8B030D-6E8A-4147-A177-3AD203B41FA5}">
                      <a16:colId xmlns:a16="http://schemas.microsoft.com/office/drawing/2014/main" val="2866289809"/>
                    </a:ext>
                  </a:extLst>
                </a:gridCol>
                <a:gridCol w="329184">
                  <a:extLst>
                    <a:ext uri="{9D8B030D-6E8A-4147-A177-3AD203B41FA5}">
                      <a16:colId xmlns:a16="http://schemas.microsoft.com/office/drawing/2014/main" val="2970997330"/>
                    </a:ext>
                  </a:extLst>
                </a:gridCol>
                <a:gridCol w="370332">
                  <a:extLst>
                    <a:ext uri="{9D8B030D-6E8A-4147-A177-3AD203B41FA5}">
                      <a16:colId xmlns:a16="http://schemas.microsoft.com/office/drawing/2014/main" val="4261874215"/>
                    </a:ext>
                  </a:extLst>
                </a:gridCol>
                <a:gridCol w="370332">
                  <a:extLst>
                    <a:ext uri="{9D8B030D-6E8A-4147-A177-3AD203B41FA5}">
                      <a16:colId xmlns:a16="http://schemas.microsoft.com/office/drawing/2014/main" val="230790247"/>
                    </a:ext>
                  </a:extLst>
                </a:gridCol>
                <a:gridCol w="329184">
                  <a:extLst>
                    <a:ext uri="{9D8B030D-6E8A-4147-A177-3AD203B41FA5}">
                      <a16:colId xmlns:a16="http://schemas.microsoft.com/office/drawing/2014/main" val="2176896496"/>
                    </a:ext>
                  </a:extLst>
                </a:gridCol>
                <a:gridCol w="329184">
                  <a:extLst>
                    <a:ext uri="{9D8B030D-6E8A-4147-A177-3AD203B41FA5}">
                      <a16:colId xmlns:a16="http://schemas.microsoft.com/office/drawing/2014/main" val="1826477767"/>
                    </a:ext>
                  </a:extLst>
                </a:gridCol>
                <a:gridCol w="370332">
                  <a:extLst>
                    <a:ext uri="{9D8B030D-6E8A-4147-A177-3AD203B41FA5}">
                      <a16:colId xmlns:a16="http://schemas.microsoft.com/office/drawing/2014/main" val="860615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7562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- 2018-04-26 16:33:26 </a:t>
                      </a:r>
                      <a:r>
                        <a:rPr kumimoji="0" lang="en-US" sz="1000" b="0" i="0" u="none" strike="noStrike" kern="1200" cap="none" spc="0" normalizeH="0" baseline="0" noProof="0">
                          <a:ln>
                            <a:noFill/>
                          </a:ln>
                          <a:solidFill>
                            <a:prstClr val="black"/>
                          </a:solidFill>
                          <a:effectLst/>
                          <a:uLnTx/>
                          <a:uFillTx/>
                          <a:latin typeface="+mn-lt"/>
                          <a:ea typeface="+mn-ea"/>
                          <a:cs typeface="+mn-cs"/>
                        </a:rPr>
                        <a:t> 
 Watch Hemani Herbal unveiling all Natural Beauty Cream Range on Morning Show Geo Subah Pakistan at Geo with Mr. Mustafa Hemani (Managing Director Hemani Group) along with Dr. Umme Raheel (Herbalist) for her expert herbal guidance.
#Highlights #GEO #SubahPakistan #HERbalCare #BeautyRange #MercuryFREE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56902360"/>
                  </a:ext>
                </a:extLst>
              </a:tr>
            </a:tbl>
          </a:graphicData>
        </a:graphic>
      </p:graphicFrame>
      <p:sp>
        <p:nvSpPr>
          <p:cNvPr id="4" name="Text Placeholder 3">
            <a:extLst>
              <a:ext uri="{FF2B5EF4-FFF2-40B4-BE49-F238E27FC236}">
                <a16:creationId xmlns:a16="http://schemas.microsoft.com/office/drawing/2014/main" id="{846795AD-A59F-461C-8F74-CABB78934165}"/>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19326082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530CC-BA1D-4E1D-AD78-5EC2C4B18A8A}"/>
              </a:ext>
            </a:extLst>
          </p:cNvPr>
          <p:cNvSpPr>
            <a:spLocks noGrp="1"/>
          </p:cNvSpPr>
          <p:nvPr>
            <p:ph type="title"/>
          </p:nvPr>
        </p:nvSpPr>
        <p:spPr/>
        <p:txBody>
          <a:bodyPr/>
          <a:lstStyle/>
          <a:p>
            <a:r>
              <a:rPr lang="en-US"/>
              <a:t>Facebook Own Posts Table | All Pages - 2 of 20</a:t>
            </a:r>
          </a:p>
        </p:txBody>
      </p:sp>
      <p:graphicFrame>
        <p:nvGraphicFramePr>
          <p:cNvPr id="5" name="Table Placeholder 4">
            <a:extLst>
              <a:ext uri="{FF2B5EF4-FFF2-40B4-BE49-F238E27FC236}">
                <a16:creationId xmlns:a16="http://schemas.microsoft.com/office/drawing/2014/main" id="{EC57AD17-4F5A-415F-9D8D-1AF66BA8106E}"/>
              </a:ext>
            </a:extLst>
          </p:cNvPr>
          <p:cNvGraphicFramePr>
            <a:graphicFrameLocks noGrp="1"/>
          </p:cNvGraphicFramePr>
          <p:nvPr>
            <p:ph type="tbl" sz="quarter" idx="13"/>
            <p:extLst>
              <p:ext uri="{D42A27DB-BD31-4B8C-83A1-F6EECF244321}">
                <p14:modId xmlns:p14="http://schemas.microsoft.com/office/powerpoint/2010/main" val="3606330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24006667"/>
                    </a:ext>
                  </a:extLst>
                </a:gridCol>
                <a:gridCol w="370332">
                  <a:extLst>
                    <a:ext uri="{9D8B030D-6E8A-4147-A177-3AD203B41FA5}">
                      <a16:colId xmlns:a16="http://schemas.microsoft.com/office/drawing/2014/main" val="3510157058"/>
                    </a:ext>
                  </a:extLst>
                </a:gridCol>
                <a:gridCol w="370332">
                  <a:extLst>
                    <a:ext uri="{9D8B030D-6E8A-4147-A177-3AD203B41FA5}">
                      <a16:colId xmlns:a16="http://schemas.microsoft.com/office/drawing/2014/main" val="2062693789"/>
                    </a:ext>
                  </a:extLst>
                </a:gridCol>
                <a:gridCol w="370332">
                  <a:extLst>
                    <a:ext uri="{9D8B030D-6E8A-4147-A177-3AD203B41FA5}">
                      <a16:colId xmlns:a16="http://schemas.microsoft.com/office/drawing/2014/main" val="1295724529"/>
                    </a:ext>
                  </a:extLst>
                </a:gridCol>
                <a:gridCol w="329184">
                  <a:extLst>
                    <a:ext uri="{9D8B030D-6E8A-4147-A177-3AD203B41FA5}">
                      <a16:colId xmlns:a16="http://schemas.microsoft.com/office/drawing/2014/main" val="2402021082"/>
                    </a:ext>
                  </a:extLst>
                </a:gridCol>
                <a:gridCol w="329184">
                  <a:extLst>
                    <a:ext uri="{9D8B030D-6E8A-4147-A177-3AD203B41FA5}">
                      <a16:colId xmlns:a16="http://schemas.microsoft.com/office/drawing/2014/main" val="886763145"/>
                    </a:ext>
                  </a:extLst>
                </a:gridCol>
                <a:gridCol w="329184">
                  <a:extLst>
                    <a:ext uri="{9D8B030D-6E8A-4147-A177-3AD203B41FA5}">
                      <a16:colId xmlns:a16="http://schemas.microsoft.com/office/drawing/2014/main" val="3817832106"/>
                    </a:ext>
                  </a:extLst>
                </a:gridCol>
                <a:gridCol w="329184">
                  <a:extLst>
                    <a:ext uri="{9D8B030D-6E8A-4147-A177-3AD203B41FA5}">
                      <a16:colId xmlns:a16="http://schemas.microsoft.com/office/drawing/2014/main" val="1938050150"/>
                    </a:ext>
                  </a:extLst>
                </a:gridCol>
                <a:gridCol w="329184">
                  <a:extLst>
                    <a:ext uri="{9D8B030D-6E8A-4147-A177-3AD203B41FA5}">
                      <a16:colId xmlns:a16="http://schemas.microsoft.com/office/drawing/2014/main" val="3299583395"/>
                    </a:ext>
                  </a:extLst>
                </a:gridCol>
                <a:gridCol w="329184">
                  <a:extLst>
                    <a:ext uri="{9D8B030D-6E8A-4147-A177-3AD203B41FA5}">
                      <a16:colId xmlns:a16="http://schemas.microsoft.com/office/drawing/2014/main" val="3481797960"/>
                    </a:ext>
                  </a:extLst>
                </a:gridCol>
                <a:gridCol w="329184">
                  <a:extLst>
                    <a:ext uri="{9D8B030D-6E8A-4147-A177-3AD203B41FA5}">
                      <a16:colId xmlns:a16="http://schemas.microsoft.com/office/drawing/2014/main" val="103729789"/>
                    </a:ext>
                  </a:extLst>
                </a:gridCol>
                <a:gridCol w="329184">
                  <a:extLst>
                    <a:ext uri="{9D8B030D-6E8A-4147-A177-3AD203B41FA5}">
                      <a16:colId xmlns:a16="http://schemas.microsoft.com/office/drawing/2014/main" val="2523299495"/>
                    </a:ext>
                  </a:extLst>
                </a:gridCol>
                <a:gridCol w="329184">
                  <a:extLst>
                    <a:ext uri="{9D8B030D-6E8A-4147-A177-3AD203B41FA5}">
                      <a16:colId xmlns:a16="http://schemas.microsoft.com/office/drawing/2014/main" val="868794862"/>
                    </a:ext>
                  </a:extLst>
                </a:gridCol>
                <a:gridCol w="370332">
                  <a:extLst>
                    <a:ext uri="{9D8B030D-6E8A-4147-A177-3AD203B41FA5}">
                      <a16:colId xmlns:a16="http://schemas.microsoft.com/office/drawing/2014/main" val="365101327"/>
                    </a:ext>
                  </a:extLst>
                </a:gridCol>
                <a:gridCol w="370332">
                  <a:extLst>
                    <a:ext uri="{9D8B030D-6E8A-4147-A177-3AD203B41FA5}">
                      <a16:colId xmlns:a16="http://schemas.microsoft.com/office/drawing/2014/main" val="35543328"/>
                    </a:ext>
                  </a:extLst>
                </a:gridCol>
                <a:gridCol w="329184">
                  <a:extLst>
                    <a:ext uri="{9D8B030D-6E8A-4147-A177-3AD203B41FA5}">
                      <a16:colId xmlns:a16="http://schemas.microsoft.com/office/drawing/2014/main" val="1075098248"/>
                    </a:ext>
                  </a:extLst>
                </a:gridCol>
                <a:gridCol w="329184">
                  <a:extLst>
                    <a:ext uri="{9D8B030D-6E8A-4147-A177-3AD203B41FA5}">
                      <a16:colId xmlns:a16="http://schemas.microsoft.com/office/drawing/2014/main" val="2974202749"/>
                    </a:ext>
                  </a:extLst>
                </a:gridCol>
                <a:gridCol w="370332">
                  <a:extLst>
                    <a:ext uri="{9D8B030D-6E8A-4147-A177-3AD203B41FA5}">
                      <a16:colId xmlns:a16="http://schemas.microsoft.com/office/drawing/2014/main" val="1170009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342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- 2018-04-26 15:22:01 </a:t>
                      </a:r>
                      <a:r>
                        <a:rPr kumimoji="0" lang="en-US" sz="1000" b="0" i="0" u="none" strike="noStrike" kern="1200" cap="none" spc="0" normalizeH="0" baseline="0" noProof="0">
                          <a:ln>
                            <a:noFill/>
                          </a:ln>
                          <a:solidFill>
                            <a:prstClr val="black"/>
                          </a:solidFill>
                          <a:effectLst/>
                          <a:uLnTx/>
                          <a:uFillTx/>
                          <a:latin typeface="+mn-lt"/>
                          <a:ea typeface="+mn-ea"/>
                          <a:cs typeface="+mn-cs"/>
                        </a:rPr>
                        <a:t> 
 Highlights of Hemani Herbal unveiling their Natural Beauty Cream Range by Mustafa Hemani, Managing Director Hemani Group on Geo Subah Pakistan at Geo on 25th of April 2018.
#Highlights #Geo #MorningShow #HERbalCare #BeautyRange #MercuryFREE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70763337"/>
                  </a:ext>
                </a:extLst>
              </a:tr>
            </a:tbl>
          </a:graphicData>
        </a:graphic>
      </p:graphicFrame>
      <p:sp>
        <p:nvSpPr>
          <p:cNvPr id="4" name="Text Placeholder 3">
            <a:extLst>
              <a:ext uri="{FF2B5EF4-FFF2-40B4-BE49-F238E27FC236}">
                <a16:creationId xmlns:a16="http://schemas.microsoft.com/office/drawing/2014/main" id="{0EA7C168-C539-4FAC-95EB-4C583ED52170}"/>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266321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B21DD9-10E8-4443-A339-B0DE999B8B0F}"/>
              </a:ext>
            </a:extLst>
          </p:cNvPr>
          <p:cNvSpPr>
            <a:spLocks noGrp="1"/>
          </p:cNvSpPr>
          <p:nvPr>
            <p:ph type="title"/>
          </p:nvPr>
        </p:nvSpPr>
        <p:spPr/>
        <p:txBody>
          <a:bodyPr/>
          <a:lstStyle/>
          <a:p>
            <a:r>
              <a:rPr lang="en-US"/>
              <a:t>Facebook Own Posts Table | All Pages - 3 of 20</a:t>
            </a:r>
          </a:p>
        </p:txBody>
      </p:sp>
      <p:graphicFrame>
        <p:nvGraphicFramePr>
          <p:cNvPr id="5" name="Table Placeholder 4">
            <a:extLst>
              <a:ext uri="{FF2B5EF4-FFF2-40B4-BE49-F238E27FC236}">
                <a16:creationId xmlns:a16="http://schemas.microsoft.com/office/drawing/2014/main" id="{23A61F2B-7EB1-40BF-8798-0F09DD45383C}"/>
              </a:ext>
            </a:extLst>
          </p:cNvPr>
          <p:cNvGraphicFramePr>
            <a:graphicFrameLocks noGrp="1"/>
          </p:cNvGraphicFramePr>
          <p:nvPr>
            <p:ph type="tbl" sz="quarter" idx="13"/>
            <p:extLst>
              <p:ext uri="{D42A27DB-BD31-4B8C-83A1-F6EECF244321}">
                <p14:modId xmlns:p14="http://schemas.microsoft.com/office/powerpoint/2010/main" val="1224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30869050"/>
                    </a:ext>
                  </a:extLst>
                </a:gridCol>
                <a:gridCol w="370332">
                  <a:extLst>
                    <a:ext uri="{9D8B030D-6E8A-4147-A177-3AD203B41FA5}">
                      <a16:colId xmlns:a16="http://schemas.microsoft.com/office/drawing/2014/main" val="1932131647"/>
                    </a:ext>
                  </a:extLst>
                </a:gridCol>
                <a:gridCol w="370332">
                  <a:extLst>
                    <a:ext uri="{9D8B030D-6E8A-4147-A177-3AD203B41FA5}">
                      <a16:colId xmlns:a16="http://schemas.microsoft.com/office/drawing/2014/main" val="1246111041"/>
                    </a:ext>
                  </a:extLst>
                </a:gridCol>
                <a:gridCol w="370332">
                  <a:extLst>
                    <a:ext uri="{9D8B030D-6E8A-4147-A177-3AD203B41FA5}">
                      <a16:colId xmlns:a16="http://schemas.microsoft.com/office/drawing/2014/main" val="1130758754"/>
                    </a:ext>
                  </a:extLst>
                </a:gridCol>
                <a:gridCol w="329184">
                  <a:extLst>
                    <a:ext uri="{9D8B030D-6E8A-4147-A177-3AD203B41FA5}">
                      <a16:colId xmlns:a16="http://schemas.microsoft.com/office/drawing/2014/main" val="2378665258"/>
                    </a:ext>
                  </a:extLst>
                </a:gridCol>
                <a:gridCol w="329184">
                  <a:extLst>
                    <a:ext uri="{9D8B030D-6E8A-4147-A177-3AD203B41FA5}">
                      <a16:colId xmlns:a16="http://schemas.microsoft.com/office/drawing/2014/main" val="4006030747"/>
                    </a:ext>
                  </a:extLst>
                </a:gridCol>
                <a:gridCol w="329184">
                  <a:extLst>
                    <a:ext uri="{9D8B030D-6E8A-4147-A177-3AD203B41FA5}">
                      <a16:colId xmlns:a16="http://schemas.microsoft.com/office/drawing/2014/main" val="1388048453"/>
                    </a:ext>
                  </a:extLst>
                </a:gridCol>
                <a:gridCol w="329184">
                  <a:extLst>
                    <a:ext uri="{9D8B030D-6E8A-4147-A177-3AD203B41FA5}">
                      <a16:colId xmlns:a16="http://schemas.microsoft.com/office/drawing/2014/main" val="2968936962"/>
                    </a:ext>
                  </a:extLst>
                </a:gridCol>
                <a:gridCol w="329184">
                  <a:extLst>
                    <a:ext uri="{9D8B030D-6E8A-4147-A177-3AD203B41FA5}">
                      <a16:colId xmlns:a16="http://schemas.microsoft.com/office/drawing/2014/main" val="3263242831"/>
                    </a:ext>
                  </a:extLst>
                </a:gridCol>
                <a:gridCol w="329184">
                  <a:extLst>
                    <a:ext uri="{9D8B030D-6E8A-4147-A177-3AD203B41FA5}">
                      <a16:colId xmlns:a16="http://schemas.microsoft.com/office/drawing/2014/main" val="287737164"/>
                    </a:ext>
                  </a:extLst>
                </a:gridCol>
                <a:gridCol w="329184">
                  <a:extLst>
                    <a:ext uri="{9D8B030D-6E8A-4147-A177-3AD203B41FA5}">
                      <a16:colId xmlns:a16="http://schemas.microsoft.com/office/drawing/2014/main" val="2926147155"/>
                    </a:ext>
                  </a:extLst>
                </a:gridCol>
                <a:gridCol w="329184">
                  <a:extLst>
                    <a:ext uri="{9D8B030D-6E8A-4147-A177-3AD203B41FA5}">
                      <a16:colId xmlns:a16="http://schemas.microsoft.com/office/drawing/2014/main" val="3661236880"/>
                    </a:ext>
                  </a:extLst>
                </a:gridCol>
                <a:gridCol w="329184">
                  <a:extLst>
                    <a:ext uri="{9D8B030D-6E8A-4147-A177-3AD203B41FA5}">
                      <a16:colId xmlns:a16="http://schemas.microsoft.com/office/drawing/2014/main" val="3565671862"/>
                    </a:ext>
                  </a:extLst>
                </a:gridCol>
                <a:gridCol w="370332">
                  <a:extLst>
                    <a:ext uri="{9D8B030D-6E8A-4147-A177-3AD203B41FA5}">
                      <a16:colId xmlns:a16="http://schemas.microsoft.com/office/drawing/2014/main" val="339453946"/>
                    </a:ext>
                  </a:extLst>
                </a:gridCol>
                <a:gridCol w="370332">
                  <a:extLst>
                    <a:ext uri="{9D8B030D-6E8A-4147-A177-3AD203B41FA5}">
                      <a16:colId xmlns:a16="http://schemas.microsoft.com/office/drawing/2014/main" val="383429546"/>
                    </a:ext>
                  </a:extLst>
                </a:gridCol>
                <a:gridCol w="329184">
                  <a:extLst>
                    <a:ext uri="{9D8B030D-6E8A-4147-A177-3AD203B41FA5}">
                      <a16:colId xmlns:a16="http://schemas.microsoft.com/office/drawing/2014/main" val="1335704466"/>
                    </a:ext>
                  </a:extLst>
                </a:gridCol>
                <a:gridCol w="329184">
                  <a:extLst>
                    <a:ext uri="{9D8B030D-6E8A-4147-A177-3AD203B41FA5}">
                      <a16:colId xmlns:a16="http://schemas.microsoft.com/office/drawing/2014/main" val="932008428"/>
                    </a:ext>
                  </a:extLst>
                </a:gridCol>
                <a:gridCol w="370332">
                  <a:extLst>
                    <a:ext uri="{9D8B030D-6E8A-4147-A177-3AD203B41FA5}">
                      <a16:colId xmlns:a16="http://schemas.microsoft.com/office/drawing/2014/main" val="2018530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792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- 2018-04-26 11:08:03 </a:t>
                      </a:r>
                      <a:r>
                        <a:rPr kumimoji="0" lang="en-US" sz="1000" b="0" i="0" u="none" strike="noStrike" kern="1200" cap="none" spc="0" normalizeH="0" baseline="0" noProof="0">
                          <a:ln>
                            <a:noFill/>
                          </a:ln>
                          <a:solidFill>
                            <a:prstClr val="black"/>
                          </a:solidFill>
                          <a:effectLst/>
                          <a:uLnTx/>
                          <a:uFillTx/>
                          <a:latin typeface="+mn-lt"/>
                          <a:ea typeface="+mn-ea"/>
                          <a:cs typeface="+mn-cs"/>
                        </a:rPr>
                        <a:t> 
 Herbal Family grows stronger. Thanking @glambysaannaa for reviewing our all natural Mercury free beauty range. 
Courtesy: www.instagram.com/glambysaannaa/
#Repost @glambysaannaa (@get_repost)
・・・
I was sent a lovely PR pacakge by Hemani Herbal as they launched their new beauty range. I am kind of a person, who's never into whitening and stuff due to harmful chemicals, so when I got to try their new whitening range , i was skeptial to say the least. I had a week to try  this newly released @hemaniherbalpk whitening cream that has three properties : whitening, anti wrinkle and anti acne. The whitening cream also comes with a tiny whitening soap. I didn’t necessarily do that whitening cream for honest skin but due to the fact the whitening creams help loads with scarring or even skin tone!due to the fact that using this cream I've noticed some distinguished modifications together with how my  acne scars are plenty lighter and fading even more with each use because of its whitening prope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19427029"/>
                  </a:ext>
                </a:extLst>
              </a:tr>
            </a:tbl>
          </a:graphicData>
        </a:graphic>
      </p:graphicFrame>
      <p:sp>
        <p:nvSpPr>
          <p:cNvPr id="4" name="Text Placeholder 3">
            <a:extLst>
              <a:ext uri="{FF2B5EF4-FFF2-40B4-BE49-F238E27FC236}">
                <a16:creationId xmlns:a16="http://schemas.microsoft.com/office/drawing/2014/main" id="{27C703F9-E395-4868-8048-CEEFD7AFEABC}"/>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29249434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10F3F-042A-4182-A044-A21FED989BE4}"/>
              </a:ext>
            </a:extLst>
          </p:cNvPr>
          <p:cNvSpPr>
            <a:spLocks noGrp="1"/>
          </p:cNvSpPr>
          <p:nvPr>
            <p:ph type="title"/>
          </p:nvPr>
        </p:nvSpPr>
        <p:spPr/>
        <p:txBody>
          <a:bodyPr/>
          <a:lstStyle/>
          <a:p>
            <a:r>
              <a:rPr lang="en-US"/>
              <a:t>Facebook Own Posts Table | All Pages - 4 of 20</a:t>
            </a:r>
          </a:p>
        </p:txBody>
      </p:sp>
      <p:graphicFrame>
        <p:nvGraphicFramePr>
          <p:cNvPr id="5" name="Table Placeholder 4">
            <a:extLst>
              <a:ext uri="{FF2B5EF4-FFF2-40B4-BE49-F238E27FC236}">
                <a16:creationId xmlns:a16="http://schemas.microsoft.com/office/drawing/2014/main" id="{1C7D873B-5D52-40FC-81E3-D9CF50CD61CF}"/>
              </a:ext>
            </a:extLst>
          </p:cNvPr>
          <p:cNvGraphicFramePr>
            <a:graphicFrameLocks noGrp="1"/>
          </p:cNvGraphicFramePr>
          <p:nvPr>
            <p:ph type="tbl" sz="quarter" idx="13"/>
            <p:extLst>
              <p:ext uri="{D42A27DB-BD31-4B8C-83A1-F6EECF244321}">
                <p14:modId xmlns:p14="http://schemas.microsoft.com/office/powerpoint/2010/main" val="2518920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82205573"/>
                    </a:ext>
                  </a:extLst>
                </a:gridCol>
                <a:gridCol w="370332">
                  <a:extLst>
                    <a:ext uri="{9D8B030D-6E8A-4147-A177-3AD203B41FA5}">
                      <a16:colId xmlns:a16="http://schemas.microsoft.com/office/drawing/2014/main" val="1096288810"/>
                    </a:ext>
                  </a:extLst>
                </a:gridCol>
                <a:gridCol w="370332">
                  <a:extLst>
                    <a:ext uri="{9D8B030D-6E8A-4147-A177-3AD203B41FA5}">
                      <a16:colId xmlns:a16="http://schemas.microsoft.com/office/drawing/2014/main" val="3600839624"/>
                    </a:ext>
                  </a:extLst>
                </a:gridCol>
                <a:gridCol w="370332">
                  <a:extLst>
                    <a:ext uri="{9D8B030D-6E8A-4147-A177-3AD203B41FA5}">
                      <a16:colId xmlns:a16="http://schemas.microsoft.com/office/drawing/2014/main" val="2568909044"/>
                    </a:ext>
                  </a:extLst>
                </a:gridCol>
                <a:gridCol w="329184">
                  <a:extLst>
                    <a:ext uri="{9D8B030D-6E8A-4147-A177-3AD203B41FA5}">
                      <a16:colId xmlns:a16="http://schemas.microsoft.com/office/drawing/2014/main" val="1518890936"/>
                    </a:ext>
                  </a:extLst>
                </a:gridCol>
                <a:gridCol w="329184">
                  <a:extLst>
                    <a:ext uri="{9D8B030D-6E8A-4147-A177-3AD203B41FA5}">
                      <a16:colId xmlns:a16="http://schemas.microsoft.com/office/drawing/2014/main" val="2281080415"/>
                    </a:ext>
                  </a:extLst>
                </a:gridCol>
                <a:gridCol w="329184">
                  <a:extLst>
                    <a:ext uri="{9D8B030D-6E8A-4147-A177-3AD203B41FA5}">
                      <a16:colId xmlns:a16="http://schemas.microsoft.com/office/drawing/2014/main" val="1911154593"/>
                    </a:ext>
                  </a:extLst>
                </a:gridCol>
                <a:gridCol w="329184">
                  <a:extLst>
                    <a:ext uri="{9D8B030D-6E8A-4147-A177-3AD203B41FA5}">
                      <a16:colId xmlns:a16="http://schemas.microsoft.com/office/drawing/2014/main" val="1807220869"/>
                    </a:ext>
                  </a:extLst>
                </a:gridCol>
                <a:gridCol w="329184">
                  <a:extLst>
                    <a:ext uri="{9D8B030D-6E8A-4147-A177-3AD203B41FA5}">
                      <a16:colId xmlns:a16="http://schemas.microsoft.com/office/drawing/2014/main" val="1043841669"/>
                    </a:ext>
                  </a:extLst>
                </a:gridCol>
                <a:gridCol w="329184">
                  <a:extLst>
                    <a:ext uri="{9D8B030D-6E8A-4147-A177-3AD203B41FA5}">
                      <a16:colId xmlns:a16="http://schemas.microsoft.com/office/drawing/2014/main" val="224406425"/>
                    </a:ext>
                  </a:extLst>
                </a:gridCol>
                <a:gridCol w="329184">
                  <a:extLst>
                    <a:ext uri="{9D8B030D-6E8A-4147-A177-3AD203B41FA5}">
                      <a16:colId xmlns:a16="http://schemas.microsoft.com/office/drawing/2014/main" val="226799530"/>
                    </a:ext>
                  </a:extLst>
                </a:gridCol>
                <a:gridCol w="329184">
                  <a:extLst>
                    <a:ext uri="{9D8B030D-6E8A-4147-A177-3AD203B41FA5}">
                      <a16:colId xmlns:a16="http://schemas.microsoft.com/office/drawing/2014/main" val="10347317"/>
                    </a:ext>
                  </a:extLst>
                </a:gridCol>
                <a:gridCol w="329184">
                  <a:extLst>
                    <a:ext uri="{9D8B030D-6E8A-4147-A177-3AD203B41FA5}">
                      <a16:colId xmlns:a16="http://schemas.microsoft.com/office/drawing/2014/main" val="214957497"/>
                    </a:ext>
                  </a:extLst>
                </a:gridCol>
                <a:gridCol w="370332">
                  <a:extLst>
                    <a:ext uri="{9D8B030D-6E8A-4147-A177-3AD203B41FA5}">
                      <a16:colId xmlns:a16="http://schemas.microsoft.com/office/drawing/2014/main" val="1586939312"/>
                    </a:ext>
                  </a:extLst>
                </a:gridCol>
                <a:gridCol w="370332">
                  <a:extLst>
                    <a:ext uri="{9D8B030D-6E8A-4147-A177-3AD203B41FA5}">
                      <a16:colId xmlns:a16="http://schemas.microsoft.com/office/drawing/2014/main" val="1504482931"/>
                    </a:ext>
                  </a:extLst>
                </a:gridCol>
                <a:gridCol w="329184">
                  <a:extLst>
                    <a:ext uri="{9D8B030D-6E8A-4147-A177-3AD203B41FA5}">
                      <a16:colId xmlns:a16="http://schemas.microsoft.com/office/drawing/2014/main" val="3421459861"/>
                    </a:ext>
                  </a:extLst>
                </a:gridCol>
                <a:gridCol w="329184">
                  <a:extLst>
                    <a:ext uri="{9D8B030D-6E8A-4147-A177-3AD203B41FA5}">
                      <a16:colId xmlns:a16="http://schemas.microsoft.com/office/drawing/2014/main" val="2127950810"/>
                    </a:ext>
                  </a:extLst>
                </a:gridCol>
                <a:gridCol w="370332">
                  <a:extLst>
                    <a:ext uri="{9D8B030D-6E8A-4147-A177-3AD203B41FA5}">
                      <a16:colId xmlns:a16="http://schemas.microsoft.com/office/drawing/2014/main" val="4180875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43472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- 2018-04-25 19:08:24 </a:t>
                      </a:r>
                      <a:r>
                        <a:rPr kumimoji="0" lang="en-US" sz="1000" b="0" i="0" u="none" strike="noStrike" kern="1200" cap="none" spc="0" normalizeH="0" baseline="0" noProof="0">
                          <a:ln>
                            <a:noFill/>
                          </a:ln>
                          <a:solidFill>
                            <a:prstClr val="black"/>
                          </a:solidFill>
                          <a:effectLst/>
                          <a:uLnTx/>
                          <a:uFillTx/>
                          <a:latin typeface="+mn-lt"/>
                          <a:ea typeface="+mn-ea"/>
                          <a:cs typeface="+mn-cs"/>
                        </a:rPr>
                        <a:t> 
 Share your beauty story with us in the comments and share this post to WIN Hemani GOLD Beauty Gift Hamper!
*Avail while you still can.
Advanced Herbal Beauty Range: 
www.hemaniherbal.pk/home/category/35
#BeautifulYou #ConfidentYou #SpeakBeautiful #HERbalCare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43895171"/>
                  </a:ext>
                </a:extLst>
              </a:tr>
            </a:tbl>
          </a:graphicData>
        </a:graphic>
      </p:graphicFrame>
      <p:sp>
        <p:nvSpPr>
          <p:cNvPr id="4" name="Text Placeholder 3">
            <a:extLst>
              <a:ext uri="{FF2B5EF4-FFF2-40B4-BE49-F238E27FC236}">
                <a16:creationId xmlns:a16="http://schemas.microsoft.com/office/drawing/2014/main" id="{688E4784-2F19-4786-B9FA-168A7CBFF0C2}"/>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2572039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D9A8-104B-4B20-B8DA-910B1153E2F7}"/>
              </a:ext>
            </a:extLst>
          </p:cNvPr>
          <p:cNvSpPr>
            <a:spLocks noGrp="1"/>
          </p:cNvSpPr>
          <p:nvPr>
            <p:ph type="title"/>
          </p:nvPr>
        </p:nvSpPr>
        <p:spPr/>
        <p:txBody>
          <a:bodyPr/>
          <a:lstStyle/>
          <a:p>
            <a:r>
              <a:rPr lang="en-US"/>
              <a:t>Facebook Own Posts Table | All Pages - 5 of 20</a:t>
            </a:r>
          </a:p>
        </p:txBody>
      </p:sp>
      <p:graphicFrame>
        <p:nvGraphicFramePr>
          <p:cNvPr id="5" name="Table Placeholder 4">
            <a:extLst>
              <a:ext uri="{FF2B5EF4-FFF2-40B4-BE49-F238E27FC236}">
                <a16:creationId xmlns:a16="http://schemas.microsoft.com/office/drawing/2014/main" id="{D732C3A0-310D-49F6-88A5-E123EB844A9B}"/>
              </a:ext>
            </a:extLst>
          </p:cNvPr>
          <p:cNvGraphicFramePr>
            <a:graphicFrameLocks noGrp="1"/>
          </p:cNvGraphicFramePr>
          <p:nvPr>
            <p:ph type="tbl" sz="quarter" idx="13"/>
            <p:extLst>
              <p:ext uri="{D42A27DB-BD31-4B8C-83A1-F6EECF244321}">
                <p14:modId xmlns:p14="http://schemas.microsoft.com/office/powerpoint/2010/main" val="1734669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39131163"/>
                    </a:ext>
                  </a:extLst>
                </a:gridCol>
                <a:gridCol w="370332">
                  <a:extLst>
                    <a:ext uri="{9D8B030D-6E8A-4147-A177-3AD203B41FA5}">
                      <a16:colId xmlns:a16="http://schemas.microsoft.com/office/drawing/2014/main" val="906382967"/>
                    </a:ext>
                  </a:extLst>
                </a:gridCol>
                <a:gridCol w="370332">
                  <a:extLst>
                    <a:ext uri="{9D8B030D-6E8A-4147-A177-3AD203B41FA5}">
                      <a16:colId xmlns:a16="http://schemas.microsoft.com/office/drawing/2014/main" val="2714176141"/>
                    </a:ext>
                  </a:extLst>
                </a:gridCol>
                <a:gridCol w="370332">
                  <a:extLst>
                    <a:ext uri="{9D8B030D-6E8A-4147-A177-3AD203B41FA5}">
                      <a16:colId xmlns:a16="http://schemas.microsoft.com/office/drawing/2014/main" val="1537811057"/>
                    </a:ext>
                  </a:extLst>
                </a:gridCol>
                <a:gridCol w="329184">
                  <a:extLst>
                    <a:ext uri="{9D8B030D-6E8A-4147-A177-3AD203B41FA5}">
                      <a16:colId xmlns:a16="http://schemas.microsoft.com/office/drawing/2014/main" val="2437045073"/>
                    </a:ext>
                  </a:extLst>
                </a:gridCol>
                <a:gridCol w="329184">
                  <a:extLst>
                    <a:ext uri="{9D8B030D-6E8A-4147-A177-3AD203B41FA5}">
                      <a16:colId xmlns:a16="http://schemas.microsoft.com/office/drawing/2014/main" val="1277206981"/>
                    </a:ext>
                  </a:extLst>
                </a:gridCol>
                <a:gridCol w="329184">
                  <a:extLst>
                    <a:ext uri="{9D8B030D-6E8A-4147-A177-3AD203B41FA5}">
                      <a16:colId xmlns:a16="http://schemas.microsoft.com/office/drawing/2014/main" val="3249447765"/>
                    </a:ext>
                  </a:extLst>
                </a:gridCol>
                <a:gridCol w="329184">
                  <a:extLst>
                    <a:ext uri="{9D8B030D-6E8A-4147-A177-3AD203B41FA5}">
                      <a16:colId xmlns:a16="http://schemas.microsoft.com/office/drawing/2014/main" val="3640565978"/>
                    </a:ext>
                  </a:extLst>
                </a:gridCol>
                <a:gridCol w="329184">
                  <a:extLst>
                    <a:ext uri="{9D8B030D-6E8A-4147-A177-3AD203B41FA5}">
                      <a16:colId xmlns:a16="http://schemas.microsoft.com/office/drawing/2014/main" val="2777073416"/>
                    </a:ext>
                  </a:extLst>
                </a:gridCol>
                <a:gridCol w="329184">
                  <a:extLst>
                    <a:ext uri="{9D8B030D-6E8A-4147-A177-3AD203B41FA5}">
                      <a16:colId xmlns:a16="http://schemas.microsoft.com/office/drawing/2014/main" val="64347425"/>
                    </a:ext>
                  </a:extLst>
                </a:gridCol>
                <a:gridCol w="329184">
                  <a:extLst>
                    <a:ext uri="{9D8B030D-6E8A-4147-A177-3AD203B41FA5}">
                      <a16:colId xmlns:a16="http://schemas.microsoft.com/office/drawing/2014/main" val="2688223647"/>
                    </a:ext>
                  </a:extLst>
                </a:gridCol>
                <a:gridCol w="329184">
                  <a:extLst>
                    <a:ext uri="{9D8B030D-6E8A-4147-A177-3AD203B41FA5}">
                      <a16:colId xmlns:a16="http://schemas.microsoft.com/office/drawing/2014/main" val="3665956653"/>
                    </a:ext>
                  </a:extLst>
                </a:gridCol>
                <a:gridCol w="329184">
                  <a:extLst>
                    <a:ext uri="{9D8B030D-6E8A-4147-A177-3AD203B41FA5}">
                      <a16:colId xmlns:a16="http://schemas.microsoft.com/office/drawing/2014/main" val="3019716804"/>
                    </a:ext>
                  </a:extLst>
                </a:gridCol>
                <a:gridCol w="370332">
                  <a:extLst>
                    <a:ext uri="{9D8B030D-6E8A-4147-A177-3AD203B41FA5}">
                      <a16:colId xmlns:a16="http://schemas.microsoft.com/office/drawing/2014/main" val="754106552"/>
                    </a:ext>
                  </a:extLst>
                </a:gridCol>
                <a:gridCol w="370332">
                  <a:extLst>
                    <a:ext uri="{9D8B030D-6E8A-4147-A177-3AD203B41FA5}">
                      <a16:colId xmlns:a16="http://schemas.microsoft.com/office/drawing/2014/main" val="2031218460"/>
                    </a:ext>
                  </a:extLst>
                </a:gridCol>
                <a:gridCol w="329184">
                  <a:extLst>
                    <a:ext uri="{9D8B030D-6E8A-4147-A177-3AD203B41FA5}">
                      <a16:colId xmlns:a16="http://schemas.microsoft.com/office/drawing/2014/main" val="3906061017"/>
                    </a:ext>
                  </a:extLst>
                </a:gridCol>
                <a:gridCol w="329184">
                  <a:extLst>
                    <a:ext uri="{9D8B030D-6E8A-4147-A177-3AD203B41FA5}">
                      <a16:colId xmlns:a16="http://schemas.microsoft.com/office/drawing/2014/main" val="3087323249"/>
                    </a:ext>
                  </a:extLst>
                </a:gridCol>
                <a:gridCol w="370332">
                  <a:extLst>
                    <a:ext uri="{9D8B030D-6E8A-4147-A177-3AD203B41FA5}">
                      <a16:colId xmlns:a16="http://schemas.microsoft.com/office/drawing/2014/main" val="1298814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020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- 2018-04-25 15:10:54 </a:t>
                      </a:r>
                      <a:r>
                        <a:rPr kumimoji="0" lang="en-US" sz="1000" b="0" i="0" u="none" strike="noStrike" kern="1200" cap="none" spc="0" normalizeH="0" baseline="0" noProof="0">
                          <a:ln>
                            <a:noFill/>
                          </a:ln>
                          <a:solidFill>
                            <a:prstClr val="black"/>
                          </a:solidFill>
                          <a:effectLst/>
                          <a:uLnTx/>
                          <a:uFillTx/>
                          <a:latin typeface="+mn-lt"/>
                          <a:ea typeface="+mn-ea"/>
                          <a:cs typeface="+mn-cs"/>
                        </a:rPr>
                        <a:t> 
 @hafsazubair18 reviews our all natural beauty cream, find out what she has to say. 
#Repost @hafsazubair18 (@get_repost)
・・・
So i have had a week and a half to review to this newly launched @hemaniherbalpk whitening beauty cream. It has 3 properties: whitening, anti wrinkle and anti aging. The beauty cream also comes with a tiny whitening soap. I didn’t necessarily try this whitening cream for fair skin but because the whitening properties help a lot with scarring and even skin tone!Since using this cream I have noticed some prominent changes such as how my  acne scars are a lot lighter and fading even more with every use due to its whitening properties✨ It’s also a great product to invest in as the weather in Karachi is getting ridiculously hot 🌞 and people are bound to get dull skin and this cream will definitely help keep the tan and dullness at bay! As well as that this cream smells amazing and as it has a sticky texture it makes a really good primer which means you’re basical...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81747948"/>
                  </a:ext>
                </a:extLst>
              </a:tr>
            </a:tbl>
          </a:graphicData>
        </a:graphic>
      </p:graphicFrame>
      <p:sp>
        <p:nvSpPr>
          <p:cNvPr id="4" name="Text Placeholder 3">
            <a:extLst>
              <a:ext uri="{FF2B5EF4-FFF2-40B4-BE49-F238E27FC236}">
                <a16:creationId xmlns:a16="http://schemas.microsoft.com/office/drawing/2014/main" id="{392E63B8-A19F-4590-880F-BCEEF4094979}"/>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29616579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9BD11-D2E1-4A34-B1D9-7DBB20D3D051}"/>
              </a:ext>
            </a:extLst>
          </p:cNvPr>
          <p:cNvSpPr>
            <a:spLocks noGrp="1"/>
          </p:cNvSpPr>
          <p:nvPr>
            <p:ph type="title"/>
          </p:nvPr>
        </p:nvSpPr>
        <p:spPr/>
        <p:txBody>
          <a:bodyPr/>
          <a:lstStyle/>
          <a:p>
            <a:r>
              <a:rPr lang="en-US"/>
              <a:t>Facebook Own Posts Table | All Pages - 6 of 20</a:t>
            </a:r>
          </a:p>
        </p:txBody>
      </p:sp>
      <p:graphicFrame>
        <p:nvGraphicFramePr>
          <p:cNvPr id="5" name="Table Placeholder 4">
            <a:extLst>
              <a:ext uri="{FF2B5EF4-FFF2-40B4-BE49-F238E27FC236}">
                <a16:creationId xmlns:a16="http://schemas.microsoft.com/office/drawing/2014/main" id="{D2EBEB71-5545-4E6B-9543-9D3BF119AC93}"/>
              </a:ext>
            </a:extLst>
          </p:cNvPr>
          <p:cNvGraphicFramePr>
            <a:graphicFrameLocks noGrp="1"/>
          </p:cNvGraphicFramePr>
          <p:nvPr>
            <p:ph type="tbl" sz="quarter" idx="13"/>
            <p:extLst>
              <p:ext uri="{D42A27DB-BD31-4B8C-83A1-F6EECF244321}">
                <p14:modId xmlns:p14="http://schemas.microsoft.com/office/powerpoint/2010/main" val="1473940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36725138"/>
                    </a:ext>
                  </a:extLst>
                </a:gridCol>
                <a:gridCol w="370332">
                  <a:extLst>
                    <a:ext uri="{9D8B030D-6E8A-4147-A177-3AD203B41FA5}">
                      <a16:colId xmlns:a16="http://schemas.microsoft.com/office/drawing/2014/main" val="2816539414"/>
                    </a:ext>
                  </a:extLst>
                </a:gridCol>
                <a:gridCol w="370332">
                  <a:extLst>
                    <a:ext uri="{9D8B030D-6E8A-4147-A177-3AD203B41FA5}">
                      <a16:colId xmlns:a16="http://schemas.microsoft.com/office/drawing/2014/main" val="1351957315"/>
                    </a:ext>
                  </a:extLst>
                </a:gridCol>
                <a:gridCol w="370332">
                  <a:extLst>
                    <a:ext uri="{9D8B030D-6E8A-4147-A177-3AD203B41FA5}">
                      <a16:colId xmlns:a16="http://schemas.microsoft.com/office/drawing/2014/main" val="606044976"/>
                    </a:ext>
                  </a:extLst>
                </a:gridCol>
                <a:gridCol w="329184">
                  <a:extLst>
                    <a:ext uri="{9D8B030D-6E8A-4147-A177-3AD203B41FA5}">
                      <a16:colId xmlns:a16="http://schemas.microsoft.com/office/drawing/2014/main" val="3536551677"/>
                    </a:ext>
                  </a:extLst>
                </a:gridCol>
                <a:gridCol w="329184">
                  <a:extLst>
                    <a:ext uri="{9D8B030D-6E8A-4147-A177-3AD203B41FA5}">
                      <a16:colId xmlns:a16="http://schemas.microsoft.com/office/drawing/2014/main" val="3349342791"/>
                    </a:ext>
                  </a:extLst>
                </a:gridCol>
                <a:gridCol w="329184">
                  <a:extLst>
                    <a:ext uri="{9D8B030D-6E8A-4147-A177-3AD203B41FA5}">
                      <a16:colId xmlns:a16="http://schemas.microsoft.com/office/drawing/2014/main" val="3082298941"/>
                    </a:ext>
                  </a:extLst>
                </a:gridCol>
                <a:gridCol w="329184">
                  <a:extLst>
                    <a:ext uri="{9D8B030D-6E8A-4147-A177-3AD203B41FA5}">
                      <a16:colId xmlns:a16="http://schemas.microsoft.com/office/drawing/2014/main" val="4000167190"/>
                    </a:ext>
                  </a:extLst>
                </a:gridCol>
                <a:gridCol w="329184">
                  <a:extLst>
                    <a:ext uri="{9D8B030D-6E8A-4147-A177-3AD203B41FA5}">
                      <a16:colId xmlns:a16="http://schemas.microsoft.com/office/drawing/2014/main" val="2031286467"/>
                    </a:ext>
                  </a:extLst>
                </a:gridCol>
                <a:gridCol w="329184">
                  <a:extLst>
                    <a:ext uri="{9D8B030D-6E8A-4147-A177-3AD203B41FA5}">
                      <a16:colId xmlns:a16="http://schemas.microsoft.com/office/drawing/2014/main" val="1076305746"/>
                    </a:ext>
                  </a:extLst>
                </a:gridCol>
                <a:gridCol w="329184">
                  <a:extLst>
                    <a:ext uri="{9D8B030D-6E8A-4147-A177-3AD203B41FA5}">
                      <a16:colId xmlns:a16="http://schemas.microsoft.com/office/drawing/2014/main" val="1713289089"/>
                    </a:ext>
                  </a:extLst>
                </a:gridCol>
                <a:gridCol w="329184">
                  <a:extLst>
                    <a:ext uri="{9D8B030D-6E8A-4147-A177-3AD203B41FA5}">
                      <a16:colId xmlns:a16="http://schemas.microsoft.com/office/drawing/2014/main" val="3342072006"/>
                    </a:ext>
                  </a:extLst>
                </a:gridCol>
                <a:gridCol w="329184">
                  <a:extLst>
                    <a:ext uri="{9D8B030D-6E8A-4147-A177-3AD203B41FA5}">
                      <a16:colId xmlns:a16="http://schemas.microsoft.com/office/drawing/2014/main" val="1935831329"/>
                    </a:ext>
                  </a:extLst>
                </a:gridCol>
                <a:gridCol w="370332">
                  <a:extLst>
                    <a:ext uri="{9D8B030D-6E8A-4147-A177-3AD203B41FA5}">
                      <a16:colId xmlns:a16="http://schemas.microsoft.com/office/drawing/2014/main" val="2802484343"/>
                    </a:ext>
                  </a:extLst>
                </a:gridCol>
                <a:gridCol w="370332">
                  <a:extLst>
                    <a:ext uri="{9D8B030D-6E8A-4147-A177-3AD203B41FA5}">
                      <a16:colId xmlns:a16="http://schemas.microsoft.com/office/drawing/2014/main" val="438941615"/>
                    </a:ext>
                  </a:extLst>
                </a:gridCol>
                <a:gridCol w="329184">
                  <a:extLst>
                    <a:ext uri="{9D8B030D-6E8A-4147-A177-3AD203B41FA5}">
                      <a16:colId xmlns:a16="http://schemas.microsoft.com/office/drawing/2014/main" val="483194254"/>
                    </a:ext>
                  </a:extLst>
                </a:gridCol>
                <a:gridCol w="329184">
                  <a:extLst>
                    <a:ext uri="{9D8B030D-6E8A-4147-A177-3AD203B41FA5}">
                      <a16:colId xmlns:a16="http://schemas.microsoft.com/office/drawing/2014/main" val="1678345627"/>
                    </a:ext>
                  </a:extLst>
                </a:gridCol>
                <a:gridCol w="370332">
                  <a:extLst>
                    <a:ext uri="{9D8B030D-6E8A-4147-A177-3AD203B41FA5}">
                      <a16:colId xmlns:a16="http://schemas.microsoft.com/office/drawing/2014/main" val="4078985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7042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- 2018-04-25 11:08:25 </a:t>
                      </a:r>
                      <a:r>
                        <a:rPr kumimoji="0" lang="en-US" sz="1000" b="0" i="0" u="none" strike="noStrike" kern="1200" cap="none" spc="0" normalizeH="0" baseline="0" noProof="0">
                          <a:ln>
                            <a:noFill/>
                          </a:ln>
                          <a:solidFill>
                            <a:prstClr val="black"/>
                          </a:solidFill>
                          <a:effectLst/>
                          <a:uLnTx/>
                          <a:uFillTx/>
                          <a:latin typeface="+mn-lt"/>
                          <a:ea typeface="+mn-ea"/>
                          <a:cs typeface="+mn-cs"/>
                        </a:rPr>
                        <a:t> 
 Grazia Pakistan offers a chance to WIN Hemani all natural beauty giveaway! Avail while you still can.
Hemani Beauty Range:
www.hemaniherbal.pk/home/category/35
#Repost #GraziaPakistan #BeautyRange #LiveNatural #HemaniHerbal #HerbalFamily #HERbalCare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36748880"/>
                  </a:ext>
                </a:extLst>
              </a:tr>
            </a:tbl>
          </a:graphicData>
        </a:graphic>
      </p:graphicFrame>
      <p:sp>
        <p:nvSpPr>
          <p:cNvPr id="4" name="Text Placeholder 3">
            <a:extLst>
              <a:ext uri="{FF2B5EF4-FFF2-40B4-BE49-F238E27FC236}">
                <a16:creationId xmlns:a16="http://schemas.microsoft.com/office/drawing/2014/main" id="{623FC5A3-938B-43A1-A314-B6FE35414610}"/>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40013041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D0FD5-0A8A-44FF-B988-1FEECE22FFD7}"/>
              </a:ext>
            </a:extLst>
          </p:cNvPr>
          <p:cNvSpPr>
            <a:spLocks noGrp="1"/>
          </p:cNvSpPr>
          <p:nvPr>
            <p:ph type="title"/>
          </p:nvPr>
        </p:nvSpPr>
        <p:spPr/>
        <p:txBody>
          <a:bodyPr/>
          <a:lstStyle/>
          <a:p>
            <a:r>
              <a:rPr lang="en-US"/>
              <a:t>Facebook Own Posts Table | All Pages - 7 of 20</a:t>
            </a:r>
          </a:p>
        </p:txBody>
      </p:sp>
      <p:graphicFrame>
        <p:nvGraphicFramePr>
          <p:cNvPr id="5" name="Table Placeholder 4">
            <a:extLst>
              <a:ext uri="{FF2B5EF4-FFF2-40B4-BE49-F238E27FC236}">
                <a16:creationId xmlns:a16="http://schemas.microsoft.com/office/drawing/2014/main" id="{1C4D6D24-B745-4192-9ACF-D28D41214E3B}"/>
              </a:ext>
            </a:extLst>
          </p:cNvPr>
          <p:cNvGraphicFramePr>
            <a:graphicFrameLocks noGrp="1"/>
          </p:cNvGraphicFramePr>
          <p:nvPr>
            <p:ph type="tbl" sz="quarter" idx="13"/>
            <p:extLst>
              <p:ext uri="{D42A27DB-BD31-4B8C-83A1-F6EECF244321}">
                <p14:modId xmlns:p14="http://schemas.microsoft.com/office/powerpoint/2010/main" val="353622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47914791"/>
                    </a:ext>
                  </a:extLst>
                </a:gridCol>
                <a:gridCol w="370332">
                  <a:extLst>
                    <a:ext uri="{9D8B030D-6E8A-4147-A177-3AD203B41FA5}">
                      <a16:colId xmlns:a16="http://schemas.microsoft.com/office/drawing/2014/main" val="4196900396"/>
                    </a:ext>
                  </a:extLst>
                </a:gridCol>
                <a:gridCol w="370332">
                  <a:extLst>
                    <a:ext uri="{9D8B030D-6E8A-4147-A177-3AD203B41FA5}">
                      <a16:colId xmlns:a16="http://schemas.microsoft.com/office/drawing/2014/main" val="2890307255"/>
                    </a:ext>
                  </a:extLst>
                </a:gridCol>
                <a:gridCol w="370332">
                  <a:extLst>
                    <a:ext uri="{9D8B030D-6E8A-4147-A177-3AD203B41FA5}">
                      <a16:colId xmlns:a16="http://schemas.microsoft.com/office/drawing/2014/main" val="2079177027"/>
                    </a:ext>
                  </a:extLst>
                </a:gridCol>
                <a:gridCol w="329184">
                  <a:extLst>
                    <a:ext uri="{9D8B030D-6E8A-4147-A177-3AD203B41FA5}">
                      <a16:colId xmlns:a16="http://schemas.microsoft.com/office/drawing/2014/main" val="3749811970"/>
                    </a:ext>
                  </a:extLst>
                </a:gridCol>
                <a:gridCol w="329184">
                  <a:extLst>
                    <a:ext uri="{9D8B030D-6E8A-4147-A177-3AD203B41FA5}">
                      <a16:colId xmlns:a16="http://schemas.microsoft.com/office/drawing/2014/main" val="161190802"/>
                    </a:ext>
                  </a:extLst>
                </a:gridCol>
                <a:gridCol w="329184">
                  <a:extLst>
                    <a:ext uri="{9D8B030D-6E8A-4147-A177-3AD203B41FA5}">
                      <a16:colId xmlns:a16="http://schemas.microsoft.com/office/drawing/2014/main" val="4229341047"/>
                    </a:ext>
                  </a:extLst>
                </a:gridCol>
                <a:gridCol w="329184">
                  <a:extLst>
                    <a:ext uri="{9D8B030D-6E8A-4147-A177-3AD203B41FA5}">
                      <a16:colId xmlns:a16="http://schemas.microsoft.com/office/drawing/2014/main" val="3872293428"/>
                    </a:ext>
                  </a:extLst>
                </a:gridCol>
                <a:gridCol w="329184">
                  <a:extLst>
                    <a:ext uri="{9D8B030D-6E8A-4147-A177-3AD203B41FA5}">
                      <a16:colId xmlns:a16="http://schemas.microsoft.com/office/drawing/2014/main" val="1172469211"/>
                    </a:ext>
                  </a:extLst>
                </a:gridCol>
                <a:gridCol w="329184">
                  <a:extLst>
                    <a:ext uri="{9D8B030D-6E8A-4147-A177-3AD203B41FA5}">
                      <a16:colId xmlns:a16="http://schemas.microsoft.com/office/drawing/2014/main" val="3602571605"/>
                    </a:ext>
                  </a:extLst>
                </a:gridCol>
                <a:gridCol w="329184">
                  <a:extLst>
                    <a:ext uri="{9D8B030D-6E8A-4147-A177-3AD203B41FA5}">
                      <a16:colId xmlns:a16="http://schemas.microsoft.com/office/drawing/2014/main" val="3012077431"/>
                    </a:ext>
                  </a:extLst>
                </a:gridCol>
                <a:gridCol w="329184">
                  <a:extLst>
                    <a:ext uri="{9D8B030D-6E8A-4147-A177-3AD203B41FA5}">
                      <a16:colId xmlns:a16="http://schemas.microsoft.com/office/drawing/2014/main" val="1046439417"/>
                    </a:ext>
                  </a:extLst>
                </a:gridCol>
                <a:gridCol w="329184">
                  <a:extLst>
                    <a:ext uri="{9D8B030D-6E8A-4147-A177-3AD203B41FA5}">
                      <a16:colId xmlns:a16="http://schemas.microsoft.com/office/drawing/2014/main" val="3054660395"/>
                    </a:ext>
                  </a:extLst>
                </a:gridCol>
                <a:gridCol w="370332">
                  <a:extLst>
                    <a:ext uri="{9D8B030D-6E8A-4147-A177-3AD203B41FA5}">
                      <a16:colId xmlns:a16="http://schemas.microsoft.com/office/drawing/2014/main" val="379880945"/>
                    </a:ext>
                  </a:extLst>
                </a:gridCol>
                <a:gridCol w="370332">
                  <a:extLst>
                    <a:ext uri="{9D8B030D-6E8A-4147-A177-3AD203B41FA5}">
                      <a16:colId xmlns:a16="http://schemas.microsoft.com/office/drawing/2014/main" val="520470951"/>
                    </a:ext>
                  </a:extLst>
                </a:gridCol>
                <a:gridCol w="329184">
                  <a:extLst>
                    <a:ext uri="{9D8B030D-6E8A-4147-A177-3AD203B41FA5}">
                      <a16:colId xmlns:a16="http://schemas.microsoft.com/office/drawing/2014/main" val="3392719916"/>
                    </a:ext>
                  </a:extLst>
                </a:gridCol>
                <a:gridCol w="329184">
                  <a:extLst>
                    <a:ext uri="{9D8B030D-6E8A-4147-A177-3AD203B41FA5}">
                      <a16:colId xmlns:a16="http://schemas.microsoft.com/office/drawing/2014/main" val="259853332"/>
                    </a:ext>
                  </a:extLst>
                </a:gridCol>
                <a:gridCol w="370332">
                  <a:extLst>
                    <a:ext uri="{9D8B030D-6E8A-4147-A177-3AD203B41FA5}">
                      <a16:colId xmlns:a16="http://schemas.microsoft.com/office/drawing/2014/main" val="576395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2777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- 2018-04-24 18:33:22 </a:t>
                      </a:r>
                      <a:r>
                        <a:rPr kumimoji="0" lang="en-US" sz="1000" b="0" i="0" u="none" strike="noStrike" kern="1200" cap="none" spc="0" normalizeH="0" baseline="0" noProof="0">
                          <a:ln>
                            <a:noFill/>
                          </a:ln>
                          <a:solidFill>
                            <a:prstClr val="black"/>
                          </a:solidFill>
                          <a:effectLst/>
                          <a:uLnTx/>
                          <a:uFillTx/>
                          <a:latin typeface="+mn-lt"/>
                          <a:ea typeface="+mn-ea"/>
                          <a:cs typeface="+mn-cs"/>
                        </a:rPr>
                        <a:t> 
 A glimpse from the BTS of our magnificent shoot of Natural Beauty Range with Shaista Lodhi.
Advanced Herbal Beauty Range:
www.hemaniherbal.pk/home/category/35
#Highlights #BTS #HERbalCare #MercuryFree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1677635"/>
                  </a:ext>
                </a:extLst>
              </a:tr>
            </a:tbl>
          </a:graphicData>
        </a:graphic>
      </p:graphicFrame>
      <p:sp>
        <p:nvSpPr>
          <p:cNvPr id="4" name="Text Placeholder 3">
            <a:extLst>
              <a:ext uri="{FF2B5EF4-FFF2-40B4-BE49-F238E27FC236}">
                <a16:creationId xmlns:a16="http://schemas.microsoft.com/office/drawing/2014/main" id="{7600F82E-309E-4DAA-B403-35927BA61D5A}"/>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18703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28C51-3FBB-4F17-864B-D5DA08DE0A27}"/>
              </a:ext>
            </a:extLst>
          </p:cNvPr>
          <p:cNvSpPr>
            <a:spLocks noGrp="1"/>
          </p:cNvSpPr>
          <p:nvPr>
            <p:ph type="title"/>
          </p:nvPr>
        </p:nvSpPr>
        <p:spPr/>
        <p:txBody>
          <a:bodyPr/>
          <a:lstStyle/>
          <a:p>
            <a:r>
              <a:rPr lang="en-US"/>
              <a:t>Facebook Own Posts Table | All Pages - 8 of 20</a:t>
            </a:r>
          </a:p>
        </p:txBody>
      </p:sp>
      <p:graphicFrame>
        <p:nvGraphicFramePr>
          <p:cNvPr id="5" name="Table Placeholder 4">
            <a:extLst>
              <a:ext uri="{FF2B5EF4-FFF2-40B4-BE49-F238E27FC236}">
                <a16:creationId xmlns:a16="http://schemas.microsoft.com/office/drawing/2014/main" id="{1C9F50E0-4DE6-4B52-A2E4-AB1BFFF1C975}"/>
              </a:ext>
            </a:extLst>
          </p:cNvPr>
          <p:cNvGraphicFramePr>
            <a:graphicFrameLocks noGrp="1"/>
          </p:cNvGraphicFramePr>
          <p:nvPr>
            <p:ph type="tbl" sz="quarter" idx="13"/>
            <p:extLst>
              <p:ext uri="{D42A27DB-BD31-4B8C-83A1-F6EECF244321}">
                <p14:modId xmlns:p14="http://schemas.microsoft.com/office/powerpoint/2010/main" val="2862358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65004107"/>
                    </a:ext>
                  </a:extLst>
                </a:gridCol>
                <a:gridCol w="370332">
                  <a:extLst>
                    <a:ext uri="{9D8B030D-6E8A-4147-A177-3AD203B41FA5}">
                      <a16:colId xmlns:a16="http://schemas.microsoft.com/office/drawing/2014/main" val="2026787557"/>
                    </a:ext>
                  </a:extLst>
                </a:gridCol>
                <a:gridCol w="370332">
                  <a:extLst>
                    <a:ext uri="{9D8B030D-6E8A-4147-A177-3AD203B41FA5}">
                      <a16:colId xmlns:a16="http://schemas.microsoft.com/office/drawing/2014/main" val="3557923869"/>
                    </a:ext>
                  </a:extLst>
                </a:gridCol>
                <a:gridCol w="370332">
                  <a:extLst>
                    <a:ext uri="{9D8B030D-6E8A-4147-A177-3AD203B41FA5}">
                      <a16:colId xmlns:a16="http://schemas.microsoft.com/office/drawing/2014/main" val="751044762"/>
                    </a:ext>
                  </a:extLst>
                </a:gridCol>
                <a:gridCol w="329184">
                  <a:extLst>
                    <a:ext uri="{9D8B030D-6E8A-4147-A177-3AD203B41FA5}">
                      <a16:colId xmlns:a16="http://schemas.microsoft.com/office/drawing/2014/main" val="3475272779"/>
                    </a:ext>
                  </a:extLst>
                </a:gridCol>
                <a:gridCol w="329184">
                  <a:extLst>
                    <a:ext uri="{9D8B030D-6E8A-4147-A177-3AD203B41FA5}">
                      <a16:colId xmlns:a16="http://schemas.microsoft.com/office/drawing/2014/main" val="1974224070"/>
                    </a:ext>
                  </a:extLst>
                </a:gridCol>
                <a:gridCol w="329184">
                  <a:extLst>
                    <a:ext uri="{9D8B030D-6E8A-4147-A177-3AD203B41FA5}">
                      <a16:colId xmlns:a16="http://schemas.microsoft.com/office/drawing/2014/main" val="3188402396"/>
                    </a:ext>
                  </a:extLst>
                </a:gridCol>
                <a:gridCol w="329184">
                  <a:extLst>
                    <a:ext uri="{9D8B030D-6E8A-4147-A177-3AD203B41FA5}">
                      <a16:colId xmlns:a16="http://schemas.microsoft.com/office/drawing/2014/main" val="1159004837"/>
                    </a:ext>
                  </a:extLst>
                </a:gridCol>
                <a:gridCol w="329184">
                  <a:extLst>
                    <a:ext uri="{9D8B030D-6E8A-4147-A177-3AD203B41FA5}">
                      <a16:colId xmlns:a16="http://schemas.microsoft.com/office/drawing/2014/main" val="1282980761"/>
                    </a:ext>
                  </a:extLst>
                </a:gridCol>
                <a:gridCol w="329184">
                  <a:extLst>
                    <a:ext uri="{9D8B030D-6E8A-4147-A177-3AD203B41FA5}">
                      <a16:colId xmlns:a16="http://schemas.microsoft.com/office/drawing/2014/main" val="3565726671"/>
                    </a:ext>
                  </a:extLst>
                </a:gridCol>
                <a:gridCol w="329184">
                  <a:extLst>
                    <a:ext uri="{9D8B030D-6E8A-4147-A177-3AD203B41FA5}">
                      <a16:colId xmlns:a16="http://schemas.microsoft.com/office/drawing/2014/main" val="1767367491"/>
                    </a:ext>
                  </a:extLst>
                </a:gridCol>
                <a:gridCol w="329184">
                  <a:extLst>
                    <a:ext uri="{9D8B030D-6E8A-4147-A177-3AD203B41FA5}">
                      <a16:colId xmlns:a16="http://schemas.microsoft.com/office/drawing/2014/main" val="381022792"/>
                    </a:ext>
                  </a:extLst>
                </a:gridCol>
                <a:gridCol w="329184">
                  <a:extLst>
                    <a:ext uri="{9D8B030D-6E8A-4147-A177-3AD203B41FA5}">
                      <a16:colId xmlns:a16="http://schemas.microsoft.com/office/drawing/2014/main" val="1648125634"/>
                    </a:ext>
                  </a:extLst>
                </a:gridCol>
                <a:gridCol w="370332">
                  <a:extLst>
                    <a:ext uri="{9D8B030D-6E8A-4147-A177-3AD203B41FA5}">
                      <a16:colId xmlns:a16="http://schemas.microsoft.com/office/drawing/2014/main" val="2499710265"/>
                    </a:ext>
                  </a:extLst>
                </a:gridCol>
                <a:gridCol w="370332">
                  <a:extLst>
                    <a:ext uri="{9D8B030D-6E8A-4147-A177-3AD203B41FA5}">
                      <a16:colId xmlns:a16="http://schemas.microsoft.com/office/drawing/2014/main" val="2410578864"/>
                    </a:ext>
                  </a:extLst>
                </a:gridCol>
                <a:gridCol w="329184">
                  <a:extLst>
                    <a:ext uri="{9D8B030D-6E8A-4147-A177-3AD203B41FA5}">
                      <a16:colId xmlns:a16="http://schemas.microsoft.com/office/drawing/2014/main" val="3211166400"/>
                    </a:ext>
                  </a:extLst>
                </a:gridCol>
                <a:gridCol w="329184">
                  <a:extLst>
                    <a:ext uri="{9D8B030D-6E8A-4147-A177-3AD203B41FA5}">
                      <a16:colId xmlns:a16="http://schemas.microsoft.com/office/drawing/2014/main" val="2158048536"/>
                    </a:ext>
                  </a:extLst>
                </a:gridCol>
                <a:gridCol w="370332">
                  <a:extLst>
                    <a:ext uri="{9D8B030D-6E8A-4147-A177-3AD203B41FA5}">
                      <a16:colId xmlns:a16="http://schemas.microsoft.com/office/drawing/2014/main" val="1423990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2805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- 2018-04-24 16:56:19 </a:t>
                      </a:r>
                      <a:r>
                        <a:rPr kumimoji="0" lang="en-US" sz="1000" b="0" i="0" u="none" strike="noStrike" kern="1200" cap="none" spc="0" normalizeH="0" baseline="0" noProof="0">
                          <a:ln>
                            <a:noFill/>
                          </a:ln>
                          <a:solidFill>
                            <a:prstClr val="black"/>
                          </a:solidFill>
                          <a:effectLst/>
                          <a:uLnTx/>
                          <a:uFillTx/>
                          <a:latin typeface="+mn-lt"/>
                          <a:ea typeface="+mn-ea"/>
                          <a:cs typeface="+mn-cs"/>
                        </a:rPr>
                        <a:t> 
 Catch Team Hemani Herbal on the Morning Show Geo Subah Pakistan with Shaista Lodhi on 25th of April 2018 9:00am!
#Live #GEO #GEOTV #HERbalCare #MeriChoice #MeriRecommendation #LiveNatural
#HemaniHerbal #ShaistaLodhi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35557418"/>
                  </a:ext>
                </a:extLst>
              </a:tr>
            </a:tbl>
          </a:graphicData>
        </a:graphic>
      </p:graphicFrame>
      <p:sp>
        <p:nvSpPr>
          <p:cNvPr id="4" name="Text Placeholder 3">
            <a:extLst>
              <a:ext uri="{FF2B5EF4-FFF2-40B4-BE49-F238E27FC236}">
                <a16:creationId xmlns:a16="http://schemas.microsoft.com/office/drawing/2014/main" id="{269921BF-A314-497A-805D-FA13BE961327}"/>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24360059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05B72-493E-42EE-B29B-E1EA072D60AC}"/>
              </a:ext>
            </a:extLst>
          </p:cNvPr>
          <p:cNvSpPr>
            <a:spLocks noGrp="1"/>
          </p:cNvSpPr>
          <p:nvPr>
            <p:ph type="title"/>
          </p:nvPr>
        </p:nvSpPr>
        <p:spPr/>
        <p:txBody>
          <a:bodyPr/>
          <a:lstStyle/>
          <a:p>
            <a:r>
              <a:rPr lang="en-US"/>
              <a:t>Facebook Own Posts Table | All Pages - 9 of 20</a:t>
            </a:r>
          </a:p>
        </p:txBody>
      </p:sp>
      <p:graphicFrame>
        <p:nvGraphicFramePr>
          <p:cNvPr id="5" name="Table Placeholder 4">
            <a:extLst>
              <a:ext uri="{FF2B5EF4-FFF2-40B4-BE49-F238E27FC236}">
                <a16:creationId xmlns:a16="http://schemas.microsoft.com/office/drawing/2014/main" id="{2D1920AD-4B07-4170-99DE-E99184F557FB}"/>
              </a:ext>
            </a:extLst>
          </p:cNvPr>
          <p:cNvGraphicFramePr>
            <a:graphicFrameLocks noGrp="1"/>
          </p:cNvGraphicFramePr>
          <p:nvPr>
            <p:ph type="tbl" sz="quarter" idx="13"/>
            <p:extLst>
              <p:ext uri="{D42A27DB-BD31-4B8C-83A1-F6EECF244321}">
                <p14:modId xmlns:p14="http://schemas.microsoft.com/office/powerpoint/2010/main" val="3097815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9595424"/>
                    </a:ext>
                  </a:extLst>
                </a:gridCol>
                <a:gridCol w="370332">
                  <a:extLst>
                    <a:ext uri="{9D8B030D-6E8A-4147-A177-3AD203B41FA5}">
                      <a16:colId xmlns:a16="http://schemas.microsoft.com/office/drawing/2014/main" val="1007145303"/>
                    </a:ext>
                  </a:extLst>
                </a:gridCol>
                <a:gridCol w="370332">
                  <a:extLst>
                    <a:ext uri="{9D8B030D-6E8A-4147-A177-3AD203B41FA5}">
                      <a16:colId xmlns:a16="http://schemas.microsoft.com/office/drawing/2014/main" val="1948262180"/>
                    </a:ext>
                  </a:extLst>
                </a:gridCol>
                <a:gridCol w="370332">
                  <a:extLst>
                    <a:ext uri="{9D8B030D-6E8A-4147-A177-3AD203B41FA5}">
                      <a16:colId xmlns:a16="http://schemas.microsoft.com/office/drawing/2014/main" val="4231162685"/>
                    </a:ext>
                  </a:extLst>
                </a:gridCol>
                <a:gridCol w="329184">
                  <a:extLst>
                    <a:ext uri="{9D8B030D-6E8A-4147-A177-3AD203B41FA5}">
                      <a16:colId xmlns:a16="http://schemas.microsoft.com/office/drawing/2014/main" val="997496188"/>
                    </a:ext>
                  </a:extLst>
                </a:gridCol>
                <a:gridCol w="329184">
                  <a:extLst>
                    <a:ext uri="{9D8B030D-6E8A-4147-A177-3AD203B41FA5}">
                      <a16:colId xmlns:a16="http://schemas.microsoft.com/office/drawing/2014/main" val="3612371300"/>
                    </a:ext>
                  </a:extLst>
                </a:gridCol>
                <a:gridCol w="329184">
                  <a:extLst>
                    <a:ext uri="{9D8B030D-6E8A-4147-A177-3AD203B41FA5}">
                      <a16:colId xmlns:a16="http://schemas.microsoft.com/office/drawing/2014/main" val="238572931"/>
                    </a:ext>
                  </a:extLst>
                </a:gridCol>
                <a:gridCol w="329184">
                  <a:extLst>
                    <a:ext uri="{9D8B030D-6E8A-4147-A177-3AD203B41FA5}">
                      <a16:colId xmlns:a16="http://schemas.microsoft.com/office/drawing/2014/main" val="4098978042"/>
                    </a:ext>
                  </a:extLst>
                </a:gridCol>
                <a:gridCol w="329184">
                  <a:extLst>
                    <a:ext uri="{9D8B030D-6E8A-4147-A177-3AD203B41FA5}">
                      <a16:colId xmlns:a16="http://schemas.microsoft.com/office/drawing/2014/main" val="38338147"/>
                    </a:ext>
                  </a:extLst>
                </a:gridCol>
                <a:gridCol w="329184">
                  <a:extLst>
                    <a:ext uri="{9D8B030D-6E8A-4147-A177-3AD203B41FA5}">
                      <a16:colId xmlns:a16="http://schemas.microsoft.com/office/drawing/2014/main" val="852358476"/>
                    </a:ext>
                  </a:extLst>
                </a:gridCol>
                <a:gridCol w="329184">
                  <a:extLst>
                    <a:ext uri="{9D8B030D-6E8A-4147-A177-3AD203B41FA5}">
                      <a16:colId xmlns:a16="http://schemas.microsoft.com/office/drawing/2014/main" val="3423368870"/>
                    </a:ext>
                  </a:extLst>
                </a:gridCol>
                <a:gridCol w="329184">
                  <a:extLst>
                    <a:ext uri="{9D8B030D-6E8A-4147-A177-3AD203B41FA5}">
                      <a16:colId xmlns:a16="http://schemas.microsoft.com/office/drawing/2014/main" val="2027033950"/>
                    </a:ext>
                  </a:extLst>
                </a:gridCol>
                <a:gridCol w="329184">
                  <a:extLst>
                    <a:ext uri="{9D8B030D-6E8A-4147-A177-3AD203B41FA5}">
                      <a16:colId xmlns:a16="http://schemas.microsoft.com/office/drawing/2014/main" val="2913657735"/>
                    </a:ext>
                  </a:extLst>
                </a:gridCol>
                <a:gridCol w="370332">
                  <a:extLst>
                    <a:ext uri="{9D8B030D-6E8A-4147-A177-3AD203B41FA5}">
                      <a16:colId xmlns:a16="http://schemas.microsoft.com/office/drawing/2014/main" val="4130202755"/>
                    </a:ext>
                  </a:extLst>
                </a:gridCol>
                <a:gridCol w="370332">
                  <a:extLst>
                    <a:ext uri="{9D8B030D-6E8A-4147-A177-3AD203B41FA5}">
                      <a16:colId xmlns:a16="http://schemas.microsoft.com/office/drawing/2014/main" val="2999477971"/>
                    </a:ext>
                  </a:extLst>
                </a:gridCol>
                <a:gridCol w="329184">
                  <a:extLst>
                    <a:ext uri="{9D8B030D-6E8A-4147-A177-3AD203B41FA5}">
                      <a16:colId xmlns:a16="http://schemas.microsoft.com/office/drawing/2014/main" val="2420293949"/>
                    </a:ext>
                  </a:extLst>
                </a:gridCol>
                <a:gridCol w="329184">
                  <a:extLst>
                    <a:ext uri="{9D8B030D-6E8A-4147-A177-3AD203B41FA5}">
                      <a16:colId xmlns:a16="http://schemas.microsoft.com/office/drawing/2014/main" val="3685868453"/>
                    </a:ext>
                  </a:extLst>
                </a:gridCol>
                <a:gridCol w="370332">
                  <a:extLst>
                    <a:ext uri="{9D8B030D-6E8A-4147-A177-3AD203B41FA5}">
                      <a16:colId xmlns:a16="http://schemas.microsoft.com/office/drawing/2014/main" val="3436221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025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- 2018-04-24 13:15:23 </a:t>
                      </a:r>
                      <a:r>
                        <a:rPr kumimoji="0" lang="en-US" sz="1000" b="0" i="0" u="none" strike="noStrike" kern="1200" cap="none" spc="0" normalizeH="0" baseline="0" noProof="0">
                          <a:ln>
                            <a:noFill/>
                          </a:ln>
                          <a:solidFill>
                            <a:prstClr val="black"/>
                          </a:solidFill>
                          <a:effectLst/>
                          <a:uLnTx/>
                          <a:uFillTx/>
                          <a:latin typeface="+mn-lt"/>
                          <a:ea typeface="+mn-ea"/>
                          <a:cs typeface="+mn-cs"/>
                        </a:rPr>
                        <a:t> 
 @socialspiritsblog reviews our all natural Mercury free herbal beauty cream.
#Repost @socialspiritsblog (@get_repost)
・・・
I've been using this product by @hemaniherbalpk for the past one week and I've noticed some prominent changes. Karachi's weather includes scorching heat which can tan skin tone badly. This whitening cream helped me get rid of that tan, plus my skin is super soft now. It's recommended to use twice a day for best result. Yet I'm using it once a day and can see the changes already within a week. I'm sure if you can use it twice a day, you'll get rid of 3 things within a short period of time. That seems to be a great deal, no? My acne scars have reduced as well. I'd give this product a 10 outta 10, because 3 problems, 1 solution i.e Whitening Beauty Cream by Hemani. I almost forgot to mention about that free soap that was included in the pack. I've been using it on my hands to get rid of uneven tan skin tone and it actually helped reduce that tan color! It seems to be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43350894"/>
                  </a:ext>
                </a:extLst>
              </a:tr>
            </a:tbl>
          </a:graphicData>
        </a:graphic>
      </p:graphicFrame>
      <p:sp>
        <p:nvSpPr>
          <p:cNvPr id="4" name="Text Placeholder 3">
            <a:extLst>
              <a:ext uri="{FF2B5EF4-FFF2-40B4-BE49-F238E27FC236}">
                <a16:creationId xmlns:a16="http://schemas.microsoft.com/office/drawing/2014/main" id="{CA650F06-5336-4B2F-BF19-30C3F3D35D9C}"/>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875577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C2B4-777A-4F8C-9D2A-6FEDD9A3052C}"/>
              </a:ext>
            </a:extLst>
          </p:cNvPr>
          <p:cNvSpPr>
            <a:spLocks noGrp="1"/>
          </p:cNvSpPr>
          <p:nvPr>
            <p:ph type="title"/>
          </p:nvPr>
        </p:nvSpPr>
        <p:spPr/>
        <p:txBody>
          <a:bodyPr/>
          <a:lstStyle/>
          <a:p>
            <a:r>
              <a:rPr lang="en-US"/>
              <a:t>Facebook Own Posts Table | All Pages - 10 of 20</a:t>
            </a:r>
          </a:p>
        </p:txBody>
      </p:sp>
      <p:graphicFrame>
        <p:nvGraphicFramePr>
          <p:cNvPr id="5" name="Table Placeholder 4">
            <a:extLst>
              <a:ext uri="{FF2B5EF4-FFF2-40B4-BE49-F238E27FC236}">
                <a16:creationId xmlns:a16="http://schemas.microsoft.com/office/drawing/2014/main" id="{CC278BA5-A550-4D08-B1AD-4370AC8287DB}"/>
              </a:ext>
            </a:extLst>
          </p:cNvPr>
          <p:cNvGraphicFramePr>
            <a:graphicFrameLocks noGrp="1"/>
          </p:cNvGraphicFramePr>
          <p:nvPr>
            <p:ph type="tbl" sz="quarter" idx="13"/>
            <p:extLst>
              <p:ext uri="{D42A27DB-BD31-4B8C-83A1-F6EECF244321}">
                <p14:modId xmlns:p14="http://schemas.microsoft.com/office/powerpoint/2010/main" val="1909581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47088907"/>
                    </a:ext>
                  </a:extLst>
                </a:gridCol>
                <a:gridCol w="370332">
                  <a:extLst>
                    <a:ext uri="{9D8B030D-6E8A-4147-A177-3AD203B41FA5}">
                      <a16:colId xmlns:a16="http://schemas.microsoft.com/office/drawing/2014/main" val="2004681774"/>
                    </a:ext>
                  </a:extLst>
                </a:gridCol>
                <a:gridCol w="370332">
                  <a:extLst>
                    <a:ext uri="{9D8B030D-6E8A-4147-A177-3AD203B41FA5}">
                      <a16:colId xmlns:a16="http://schemas.microsoft.com/office/drawing/2014/main" val="1053811072"/>
                    </a:ext>
                  </a:extLst>
                </a:gridCol>
                <a:gridCol w="370332">
                  <a:extLst>
                    <a:ext uri="{9D8B030D-6E8A-4147-A177-3AD203B41FA5}">
                      <a16:colId xmlns:a16="http://schemas.microsoft.com/office/drawing/2014/main" val="3357063681"/>
                    </a:ext>
                  </a:extLst>
                </a:gridCol>
                <a:gridCol w="329184">
                  <a:extLst>
                    <a:ext uri="{9D8B030D-6E8A-4147-A177-3AD203B41FA5}">
                      <a16:colId xmlns:a16="http://schemas.microsoft.com/office/drawing/2014/main" val="1569655056"/>
                    </a:ext>
                  </a:extLst>
                </a:gridCol>
                <a:gridCol w="329184">
                  <a:extLst>
                    <a:ext uri="{9D8B030D-6E8A-4147-A177-3AD203B41FA5}">
                      <a16:colId xmlns:a16="http://schemas.microsoft.com/office/drawing/2014/main" val="3299092729"/>
                    </a:ext>
                  </a:extLst>
                </a:gridCol>
                <a:gridCol w="329184">
                  <a:extLst>
                    <a:ext uri="{9D8B030D-6E8A-4147-A177-3AD203B41FA5}">
                      <a16:colId xmlns:a16="http://schemas.microsoft.com/office/drawing/2014/main" val="1455998935"/>
                    </a:ext>
                  </a:extLst>
                </a:gridCol>
                <a:gridCol w="329184">
                  <a:extLst>
                    <a:ext uri="{9D8B030D-6E8A-4147-A177-3AD203B41FA5}">
                      <a16:colId xmlns:a16="http://schemas.microsoft.com/office/drawing/2014/main" val="1395884242"/>
                    </a:ext>
                  </a:extLst>
                </a:gridCol>
                <a:gridCol w="329184">
                  <a:extLst>
                    <a:ext uri="{9D8B030D-6E8A-4147-A177-3AD203B41FA5}">
                      <a16:colId xmlns:a16="http://schemas.microsoft.com/office/drawing/2014/main" val="569280488"/>
                    </a:ext>
                  </a:extLst>
                </a:gridCol>
                <a:gridCol w="329184">
                  <a:extLst>
                    <a:ext uri="{9D8B030D-6E8A-4147-A177-3AD203B41FA5}">
                      <a16:colId xmlns:a16="http://schemas.microsoft.com/office/drawing/2014/main" val="337073466"/>
                    </a:ext>
                  </a:extLst>
                </a:gridCol>
                <a:gridCol w="329184">
                  <a:extLst>
                    <a:ext uri="{9D8B030D-6E8A-4147-A177-3AD203B41FA5}">
                      <a16:colId xmlns:a16="http://schemas.microsoft.com/office/drawing/2014/main" val="1890391854"/>
                    </a:ext>
                  </a:extLst>
                </a:gridCol>
                <a:gridCol w="329184">
                  <a:extLst>
                    <a:ext uri="{9D8B030D-6E8A-4147-A177-3AD203B41FA5}">
                      <a16:colId xmlns:a16="http://schemas.microsoft.com/office/drawing/2014/main" val="521602120"/>
                    </a:ext>
                  </a:extLst>
                </a:gridCol>
                <a:gridCol w="329184">
                  <a:extLst>
                    <a:ext uri="{9D8B030D-6E8A-4147-A177-3AD203B41FA5}">
                      <a16:colId xmlns:a16="http://schemas.microsoft.com/office/drawing/2014/main" val="1211727079"/>
                    </a:ext>
                  </a:extLst>
                </a:gridCol>
                <a:gridCol w="370332">
                  <a:extLst>
                    <a:ext uri="{9D8B030D-6E8A-4147-A177-3AD203B41FA5}">
                      <a16:colId xmlns:a16="http://schemas.microsoft.com/office/drawing/2014/main" val="3873576357"/>
                    </a:ext>
                  </a:extLst>
                </a:gridCol>
                <a:gridCol w="370332">
                  <a:extLst>
                    <a:ext uri="{9D8B030D-6E8A-4147-A177-3AD203B41FA5}">
                      <a16:colId xmlns:a16="http://schemas.microsoft.com/office/drawing/2014/main" val="3080088219"/>
                    </a:ext>
                  </a:extLst>
                </a:gridCol>
                <a:gridCol w="329184">
                  <a:extLst>
                    <a:ext uri="{9D8B030D-6E8A-4147-A177-3AD203B41FA5}">
                      <a16:colId xmlns:a16="http://schemas.microsoft.com/office/drawing/2014/main" val="4004598931"/>
                    </a:ext>
                  </a:extLst>
                </a:gridCol>
                <a:gridCol w="329184">
                  <a:extLst>
                    <a:ext uri="{9D8B030D-6E8A-4147-A177-3AD203B41FA5}">
                      <a16:colId xmlns:a16="http://schemas.microsoft.com/office/drawing/2014/main" val="2088828751"/>
                    </a:ext>
                  </a:extLst>
                </a:gridCol>
                <a:gridCol w="370332">
                  <a:extLst>
                    <a:ext uri="{9D8B030D-6E8A-4147-A177-3AD203B41FA5}">
                      <a16:colId xmlns:a16="http://schemas.microsoft.com/office/drawing/2014/main" val="3238459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574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- 2018-04-24 12:00:01 </a:t>
                      </a:r>
                      <a:r>
                        <a:rPr kumimoji="0" lang="en-US" sz="1000" b="0" i="0" u="none" strike="noStrike" kern="1200" cap="none" spc="0" normalizeH="0" baseline="0" noProof="0">
                          <a:ln>
                            <a:noFill/>
                          </a:ln>
                          <a:solidFill>
                            <a:prstClr val="black"/>
                          </a:solidFill>
                          <a:effectLst/>
                          <a:uLnTx/>
                          <a:uFillTx/>
                          <a:latin typeface="+mn-lt"/>
                          <a:ea typeface="+mn-ea"/>
                          <a:cs typeface="+mn-cs"/>
                        </a:rPr>
                        <a:t> 
 Watch Hemani Herbal unveiling all Natural Beauty Cream Range on Morning Show @Aap Ka Sahir at tvOneNews with Mr. Ali Abbas Hemani (Director Hemani Herbal) along with Dr. Umme Raheel (Herbalist) for her expert guidance.
#Highlights #TVONE #HERbalCare #BeautyRange #MercuryFREE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04367453"/>
                  </a:ext>
                </a:extLst>
              </a:tr>
            </a:tbl>
          </a:graphicData>
        </a:graphic>
      </p:graphicFrame>
      <p:sp>
        <p:nvSpPr>
          <p:cNvPr id="4" name="Text Placeholder 3">
            <a:extLst>
              <a:ext uri="{FF2B5EF4-FFF2-40B4-BE49-F238E27FC236}">
                <a16:creationId xmlns:a16="http://schemas.microsoft.com/office/drawing/2014/main" id="{762FF777-FBF2-4ED1-A27A-9F37E156C434}"/>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4104453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58087-0434-420E-9CCE-4A6A01437734}"/>
              </a:ext>
            </a:extLst>
          </p:cNvPr>
          <p:cNvSpPr>
            <a:spLocks noGrp="1"/>
          </p:cNvSpPr>
          <p:nvPr>
            <p:ph type="title"/>
          </p:nvPr>
        </p:nvSpPr>
        <p:spPr/>
        <p:txBody>
          <a:bodyPr/>
          <a:lstStyle/>
          <a:p>
            <a:r>
              <a:rPr lang="en-US"/>
              <a:t>Facebook Own Posts Table | All Pages - 11 of 20</a:t>
            </a:r>
          </a:p>
        </p:txBody>
      </p:sp>
      <p:graphicFrame>
        <p:nvGraphicFramePr>
          <p:cNvPr id="5" name="Table Placeholder 4">
            <a:extLst>
              <a:ext uri="{FF2B5EF4-FFF2-40B4-BE49-F238E27FC236}">
                <a16:creationId xmlns:a16="http://schemas.microsoft.com/office/drawing/2014/main" id="{F9B90479-A15D-443C-9C51-22E3ADFAAD31}"/>
              </a:ext>
            </a:extLst>
          </p:cNvPr>
          <p:cNvGraphicFramePr>
            <a:graphicFrameLocks noGrp="1"/>
          </p:cNvGraphicFramePr>
          <p:nvPr>
            <p:ph type="tbl" sz="quarter" idx="13"/>
            <p:extLst>
              <p:ext uri="{D42A27DB-BD31-4B8C-83A1-F6EECF244321}">
                <p14:modId xmlns:p14="http://schemas.microsoft.com/office/powerpoint/2010/main" val="2538166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8042647"/>
                    </a:ext>
                  </a:extLst>
                </a:gridCol>
                <a:gridCol w="370332">
                  <a:extLst>
                    <a:ext uri="{9D8B030D-6E8A-4147-A177-3AD203B41FA5}">
                      <a16:colId xmlns:a16="http://schemas.microsoft.com/office/drawing/2014/main" val="1143145997"/>
                    </a:ext>
                  </a:extLst>
                </a:gridCol>
                <a:gridCol w="370332">
                  <a:extLst>
                    <a:ext uri="{9D8B030D-6E8A-4147-A177-3AD203B41FA5}">
                      <a16:colId xmlns:a16="http://schemas.microsoft.com/office/drawing/2014/main" val="4045623625"/>
                    </a:ext>
                  </a:extLst>
                </a:gridCol>
                <a:gridCol w="370332">
                  <a:extLst>
                    <a:ext uri="{9D8B030D-6E8A-4147-A177-3AD203B41FA5}">
                      <a16:colId xmlns:a16="http://schemas.microsoft.com/office/drawing/2014/main" val="2975730754"/>
                    </a:ext>
                  </a:extLst>
                </a:gridCol>
                <a:gridCol w="329184">
                  <a:extLst>
                    <a:ext uri="{9D8B030D-6E8A-4147-A177-3AD203B41FA5}">
                      <a16:colId xmlns:a16="http://schemas.microsoft.com/office/drawing/2014/main" val="1017317987"/>
                    </a:ext>
                  </a:extLst>
                </a:gridCol>
                <a:gridCol w="329184">
                  <a:extLst>
                    <a:ext uri="{9D8B030D-6E8A-4147-A177-3AD203B41FA5}">
                      <a16:colId xmlns:a16="http://schemas.microsoft.com/office/drawing/2014/main" val="3027446426"/>
                    </a:ext>
                  </a:extLst>
                </a:gridCol>
                <a:gridCol w="329184">
                  <a:extLst>
                    <a:ext uri="{9D8B030D-6E8A-4147-A177-3AD203B41FA5}">
                      <a16:colId xmlns:a16="http://schemas.microsoft.com/office/drawing/2014/main" val="3754314684"/>
                    </a:ext>
                  </a:extLst>
                </a:gridCol>
                <a:gridCol w="329184">
                  <a:extLst>
                    <a:ext uri="{9D8B030D-6E8A-4147-A177-3AD203B41FA5}">
                      <a16:colId xmlns:a16="http://schemas.microsoft.com/office/drawing/2014/main" val="2639279094"/>
                    </a:ext>
                  </a:extLst>
                </a:gridCol>
                <a:gridCol w="329184">
                  <a:extLst>
                    <a:ext uri="{9D8B030D-6E8A-4147-A177-3AD203B41FA5}">
                      <a16:colId xmlns:a16="http://schemas.microsoft.com/office/drawing/2014/main" val="3735904933"/>
                    </a:ext>
                  </a:extLst>
                </a:gridCol>
                <a:gridCol w="329184">
                  <a:extLst>
                    <a:ext uri="{9D8B030D-6E8A-4147-A177-3AD203B41FA5}">
                      <a16:colId xmlns:a16="http://schemas.microsoft.com/office/drawing/2014/main" val="1177443367"/>
                    </a:ext>
                  </a:extLst>
                </a:gridCol>
                <a:gridCol w="329184">
                  <a:extLst>
                    <a:ext uri="{9D8B030D-6E8A-4147-A177-3AD203B41FA5}">
                      <a16:colId xmlns:a16="http://schemas.microsoft.com/office/drawing/2014/main" val="921957653"/>
                    </a:ext>
                  </a:extLst>
                </a:gridCol>
                <a:gridCol w="329184">
                  <a:extLst>
                    <a:ext uri="{9D8B030D-6E8A-4147-A177-3AD203B41FA5}">
                      <a16:colId xmlns:a16="http://schemas.microsoft.com/office/drawing/2014/main" val="2370031685"/>
                    </a:ext>
                  </a:extLst>
                </a:gridCol>
                <a:gridCol w="329184">
                  <a:extLst>
                    <a:ext uri="{9D8B030D-6E8A-4147-A177-3AD203B41FA5}">
                      <a16:colId xmlns:a16="http://schemas.microsoft.com/office/drawing/2014/main" val="1437332837"/>
                    </a:ext>
                  </a:extLst>
                </a:gridCol>
                <a:gridCol w="370332">
                  <a:extLst>
                    <a:ext uri="{9D8B030D-6E8A-4147-A177-3AD203B41FA5}">
                      <a16:colId xmlns:a16="http://schemas.microsoft.com/office/drawing/2014/main" val="1140542617"/>
                    </a:ext>
                  </a:extLst>
                </a:gridCol>
                <a:gridCol w="370332">
                  <a:extLst>
                    <a:ext uri="{9D8B030D-6E8A-4147-A177-3AD203B41FA5}">
                      <a16:colId xmlns:a16="http://schemas.microsoft.com/office/drawing/2014/main" val="490863844"/>
                    </a:ext>
                  </a:extLst>
                </a:gridCol>
                <a:gridCol w="329184">
                  <a:extLst>
                    <a:ext uri="{9D8B030D-6E8A-4147-A177-3AD203B41FA5}">
                      <a16:colId xmlns:a16="http://schemas.microsoft.com/office/drawing/2014/main" val="1137833759"/>
                    </a:ext>
                  </a:extLst>
                </a:gridCol>
                <a:gridCol w="329184">
                  <a:extLst>
                    <a:ext uri="{9D8B030D-6E8A-4147-A177-3AD203B41FA5}">
                      <a16:colId xmlns:a16="http://schemas.microsoft.com/office/drawing/2014/main" val="3920312336"/>
                    </a:ext>
                  </a:extLst>
                </a:gridCol>
                <a:gridCol w="370332">
                  <a:extLst>
                    <a:ext uri="{9D8B030D-6E8A-4147-A177-3AD203B41FA5}">
                      <a16:colId xmlns:a16="http://schemas.microsoft.com/office/drawing/2014/main" val="181863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874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- 2018-04-23 16:00:01 </a:t>
                      </a:r>
                      <a:r>
                        <a:rPr kumimoji="0" lang="en-US" sz="1000" b="0" i="0" u="none" strike="noStrike" kern="1200" cap="none" spc="0" normalizeH="0" baseline="0" noProof="0">
                          <a:ln>
                            <a:noFill/>
                          </a:ln>
                          <a:solidFill>
                            <a:prstClr val="black"/>
                          </a:solidFill>
                          <a:effectLst/>
                          <a:uLnTx/>
                          <a:uFillTx/>
                          <a:latin typeface="+mn-lt"/>
                          <a:ea typeface="+mn-ea"/>
                          <a:cs typeface="+mn-cs"/>
                        </a:rPr>
                        <a:t> 
 Prone to blemishes, blackheads and oily skin? Fade acne scars naturally with all new 3in1 mercury free Advanced Herbal Beauty Cream.
Order now: 
www.hemaniherbal.pk/home/category/35
#HERbalCare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29600887"/>
                  </a:ext>
                </a:extLst>
              </a:tr>
            </a:tbl>
          </a:graphicData>
        </a:graphic>
      </p:graphicFrame>
      <p:sp>
        <p:nvSpPr>
          <p:cNvPr id="4" name="Text Placeholder 3">
            <a:extLst>
              <a:ext uri="{FF2B5EF4-FFF2-40B4-BE49-F238E27FC236}">
                <a16:creationId xmlns:a16="http://schemas.microsoft.com/office/drawing/2014/main" id="{11DAA535-8DF5-40EA-AE84-B0B52104F2F9}"/>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901819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E5C3-6FD5-4396-A264-2F5193ACC924}"/>
              </a:ext>
            </a:extLst>
          </p:cNvPr>
          <p:cNvSpPr>
            <a:spLocks noGrp="1"/>
          </p:cNvSpPr>
          <p:nvPr>
            <p:ph type="title"/>
          </p:nvPr>
        </p:nvSpPr>
        <p:spPr/>
        <p:txBody>
          <a:bodyPr/>
          <a:lstStyle/>
          <a:p>
            <a:r>
              <a:rPr lang="en-US"/>
              <a:t>Facebook Own Posts Table | All Pages - 12 of 20</a:t>
            </a:r>
          </a:p>
        </p:txBody>
      </p:sp>
      <p:graphicFrame>
        <p:nvGraphicFramePr>
          <p:cNvPr id="5" name="Table Placeholder 4">
            <a:extLst>
              <a:ext uri="{FF2B5EF4-FFF2-40B4-BE49-F238E27FC236}">
                <a16:creationId xmlns:a16="http://schemas.microsoft.com/office/drawing/2014/main" id="{1B5958EE-2F99-4CB9-BD2B-F8C203C22E09}"/>
              </a:ext>
            </a:extLst>
          </p:cNvPr>
          <p:cNvGraphicFramePr>
            <a:graphicFrameLocks noGrp="1"/>
          </p:cNvGraphicFramePr>
          <p:nvPr>
            <p:ph type="tbl" sz="quarter" idx="13"/>
            <p:extLst>
              <p:ext uri="{D42A27DB-BD31-4B8C-83A1-F6EECF244321}">
                <p14:modId xmlns:p14="http://schemas.microsoft.com/office/powerpoint/2010/main" val="880991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250860747"/>
                    </a:ext>
                  </a:extLst>
                </a:gridCol>
                <a:gridCol w="370332">
                  <a:extLst>
                    <a:ext uri="{9D8B030D-6E8A-4147-A177-3AD203B41FA5}">
                      <a16:colId xmlns:a16="http://schemas.microsoft.com/office/drawing/2014/main" val="2449900980"/>
                    </a:ext>
                  </a:extLst>
                </a:gridCol>
                <a:gridCol w="370332">
                  <a:extLst>
                    <a:ext uri="{9D8B030D-6E8A-4147-A177-3AD203B41FA5}">
                      <a16:colId xmlns:a16="http://schemas.microsoft.com/office/drawing/2014/main" val="3493171128"/>
                    </a:ext>
                  </a:extLst>
                </a:gridCol>
                <a:gridCol w="370332">
                  <a:extLst>
                    <a:ext uri="{9D8B030D-6E8A-4147-A177-3AD203B41FA5}">
                      <a16:colId xmlns:a16="http://schemas.microsoft.com/office/drawing/2014/main" val="3168097104"/>
                    </a:ext>
                  </a:extLst>
                </a:gridCol>
                <a:gridCol w="329184">
                  <a:extLst>
                    <a:ext uri="{9D8B030D-6E8A-4147-A177-3AD203B41FA5}">
                      <a16:colId xmlns:a16="http://schemas.microsoft.com/office/drawing/2014/main" val="2782630183"/>
                    </a:ext>
                  </a:extLst>
                </a:gridCol>
                <a:gridCol w="329184">
                  <a:extLst>
                    <a:ext uri="{9D8B030D-6E8A-4147-A177-3AD203B41FA5}">
                      <a16:colId xmlns:a16="http://schemas.microsoft.com/office/drawing/2014/main" val="2283579104"/>
                    </a:ext>
                  </a:extLst>
                </a:gridCol>
                <a:gridCol w="329184">
                  <a:extLst>
                    <a:ext uri="{9D8B030D-6E8A-4147-A177-3AD203B41FA5}">
                      <a16:colId xmlns:a16="http://schemas.microsoft.com/office/drawing/2014/main" val="1288837303"/>
                    </a:ext>
                  </a:extLst>
                </a:gridCol>
                <a:gridCol w="329184">
                  <a:extLst>
                    <a:ext uri="{9D8B030D-6E8A-4147-A177-3AD203B41FA5}">
                      <a16:colId xmlns:a16="http://schemas.microsoft.com/office/drawing/2014/main" val="471591284"/>
                    </a:ext>
                  </a:extLst>
                </a:gridCol>
                <a:gridCol w="329184">
                  <a:extLst>
                    <a:ext uri="{9D8B030D-6E8A-4147-A177-3AD203B41FA5}">
                      <a16:colId xmlns:a16="http://schemas.microsoft.com/office/drawing/2014/main" val="188761501"/>
                    </a:ext>
                  </a:extLst>
                </a:gridCol>
                <a:gridCol w="329184">
                  <a:extLst>
                    <a:ext uri="{9D8B030D-6E8A-4147-A177-3AD203B41FA5}">
                      <a16:colId xmlns:a16="http://schemas.microsoft.com/office/drawing/2014/main" val="2426861385"/>
                    </a:ext>
                  </a:extLst>
                </a:gridCol>
                <a:gridCol w="329184">
                  <a:extLst>
                    <a:ext uri="{9D8B030D-6E8A-4147-A177-3AD203B41FA5}">
                      <a16:colId xmlns:a16="http://schemas.microsoft.com/office/drawing/2014/main" val="4006816374"/>
                    </a:ext>
                  </a:extLst>
                </a:gridCol>
                <a:gridCol w="329184">
                  <a:extLst>
                    <a:ext uri="{9D8B030D-6E8A-4147-A177-3AD203B41FA5}">
                      <a16:colId xmlns:a16="http://schemas.microsoft.com/office/drawing/2014/main" val="2892861590"/>
                    </a:ext>
                  </a:extLst>
                </a:gridCol>
                <a:gridCol w="329184">
                  <a:extLst>
                    <a:ext uri="{9D8B030D-6E8A-4147-A177-3AD203B41FA5}">
                      <a16:colId xmlns:a16="http://schemas.microsoft.com/office/drawing/2014/main" val="1752478841"/>
                    </a:ext>
                  </a:extLst>
                </a:gridCol>
                <a:gridCol w="370332">
                  <a:extLst>
                    <a:ext uri="{9D8B030D-6E8A-4147-A177-3AD203B41FA5}">
                      <a16:colId xmlns:a16="http://schemas.microsoft.com/office/drawing/2014/main" val="455076606"/>
                    </a:ext>
                  </a:extLst>
                </a:gridCol>
                <a:gridCol w="370332">
                  <a:extLst>
                    <a:ext uri="{9D8B030D-6E8A-4147-A177-3AD203B41FA5}">
                      <a16:colId xmlns:a16="http://schemas.microsoft.com/office/drawing/2014/main" val="3359463093"/>
                    </a:ext>
                  </a:extLst>
                </a:gridCol>
                <a:gridCol w="329184">
                  <a:extLst>
                    <a:ext uri="{9D8B030D-6E8A-4147-A177-3AD203B41FA5}">
                      <a16:colId xmlns:a16="http://schemas.microsoft.com/office/drawing/2014/main" val="4199900994"/>
                    </a:ext>
                  </a:extLst>
                </a:gridCol>
                <a:gridCol w="329184">
                  <a:extLst>
                    <a:ext uri="{9D8B030D-6E8A-4147-A177-3AD203B41FA5}">
                      <a16:colId xmlns:a16="http://schemas.microsoft.com/office/drawing/2014/main" val="2751030548"/>
                    </a:ext>
                  </a:extLst>
                </a:gridCol>
                <a:gridCol w="370332">
                  <a:extLst>
                    <a:ext uri="{9D8B030D-6E8A-4147-A177-3AD203B41FA5}">
                      <a16:colId xmlns:a16="http://schemas.microsoft.com/office/drawing/2014/main" val="3446087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92816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- 2018-04-23 13:14:41 </a:t>
                      </a:r>
                      <a:r>
                        <a:rPr kumimoji="0" lang="en-US" sz="1000" b="0" i="0" u="none" strike="noStrike" kern="1200" cap="none" spc="0" normalizeH="0" baseline="0" noProof="0">
                          <a:ln>
                            <a:noFill/>
                          </a:ln>
                          <a:solidFill>
                            <a:prstClr val="black"/>
                          </a:solidFill>
                          <a:effectLst/>
                          <a:uLnTx/>
                          <a:uFillTx/>
                          <a:latin typeface="+mn-lt"/>
                          <a:ea typeface="+mn-ea"/>
                          <a:cs typeface="+mn-cs"/>
                        </a:rPr>
                        <a:t> 
 Hemani Herbal LIVE unveiling all Natural Beauty Cream Range on Morning Show Aap Ka Sahir at Tv One Pakistan on 23rd of April 2018.
#Highlights #Live #TVONE #HERbalCare #BeautyRange #MercuryFREE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32936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- 2018-04-23 08:51:38 </a:t>
                      </a:r>
                      <a:r>
                        <a:rPr kumimoji="0" lang="en-US" sz="1000" b="0" i="0" u="none" strike="noStrike" kern="1200" cap="none" spc="0" normalizeH="0" baseline="0" noProof="0">
                          <a:ln>
                            <a:noFill/>
                          </a:ln>
                          <a:solidFill>
                            <a:prstClr val="black"/>
                          </a:solidFill>
                          <a:effectLst/>
                          <a:uLnTx/>
                          <a:uFillTx/>
                          <a:latin typeface="+mn-lt"/>
                          <a:ea typeface="+mn-ea"/>
                          <a:cs typeface="+mn-cs"/>
                        </a:rPr>
                        <a:t> 
 Live from TVone morning show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57204059"/>
                  </a:ext>
                </a:extLst>
              </a:tr>
            </a:tbl>
          </a:graphicData>
        </a:graphic>
      </p:graphicFrame>
      <p:sp>
        <p:nvSpPr>
          <p:cNvPr id="4" name="Text Placeholder 3">
            <a:extLst>
              <a:ext uri="{FF2B5EF4-FFF2-40B4-BE49-F238E27FC236}">
                <a16:creationId xmlns:a16="http://schemas.microsoft.com/office/drawing/2014/main" id="{5A10BD46-3EF4-49E1-920D-E033E3CAB295}"/>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15552724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62860-A642-4FBB-AA28-AEA80B219D8F}"/>
              </a:ext>
            </a:extLst>
          </p:cNvPr>
          <p:cNvSpPr>
            <a:spLocks noGrp="1"/>
          </p:cNvSpPr>
          <p:nvPr>
            <p:ph type="title"/>
          </p:nvPr>
        </p:nvSpPr>
        <p:spPr/>
        <p:txBody>
          <a:bodyPr/>
          <a:lstStyle/>
          <a:p>
            <a:r>
              <a:rPr lang="en-US"/>
              <a:t>Facebook Own Posts Table | All Pages - 13 of 20</a:t>
            </a:r>
          </a:p>
        </p:txBody>
      </p:sp>
      <p:graphicFrame>
        <p:nvGraphicFramePr>
          <p:cNvPr id="5" name="Table Placeholder 4">
            <a:extLst>
              <a:ext uri="{FF2B5EF4-FFF2-40B4-BE49-F238E27FC236}">
                <a16:creationId xmlns:a16="http://schemas.microsoft.com/office/drawing/2014/main" id="{26A986CD-E152-4002-A38E-8BA3FFAC2D65}"/>
              </a:ext>
            </a:extLst>
          </p:cNvPr>
          <p:cNvGraphicFramePr>
            <a:graphicFrameLocks noGrp="1"/>
          </p:cNvGraphicFramePr>
          <p:nvPr>
            <p:ph type="tbl" sz="quarter" idx="13"/>
            <p:extLst>
              <p:ext uri="{D42A27DB-BD31-4B8C-83A1-F6EECF244321}">
                <p14:modId xmlns:p14="http://schemas.microsoft.com/office/powerpoint/2010/main" val="4081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32586082"/>
                    </a:ext>
                  </a:extLst>
                </a:gridCol>
                <a:gridCol w="370332">
                  <a:extLst>
                    <a:ext uri="{9D8B030D-6E8A-4147-A177-3AD203B41FA5}">
                      <a16:colId xmlns:a16="http://schemas.microsoft.com/office/drawing/2014/main" val="3146871510"/>
                    </a:ext>
                  </a:extLst>
                </a:gridCol>
                <a:gridCol w="370332">
                  <a:extLst>
                    <a:ext uri="{9D8B030D-6E8A-4147-A177-3AD203B41FA5}">
                      <a16:colId xmlns:a16="http://schemas.microsoft.com/office/drawing/2014/main" val="2254240587"/>
                    </a:ext>
                  </a:extLst>
                </a:gridCol>
                <a:gridCol w="370332">
                  <a:extLst>
                    <a:ext uri="{9D8B030D-6E8A-4147-A177-3AD203B41FA5}">
                      <a16:colId xmlns:a16="http://schemas.microsoft.com/office/drawing/2014/main" val="1775188786"/>
                    </a:ext>
                  </a:extLst>
                </a:gridCol>
                <a:gridCol w="329184">
                  <a:extLst>
                    <a:ext uri="{9D8B030D-6E8A-4147-A177-3AD203B41FA5}">
                      <a16:colId xmlns:a16="http://schemas.microsoft.com/office/drawing/2014/main" val="2811621105"/>
                    </a:ext>
                  </a:extLst>
                </a:gridCol>
                <a:gridCol w="329184">
                  <a:extLst>
                    <a:ext uri="{9D8B030D-6E8A-4147-A177-3AD203B41FA5}">
                      <a16:colId xmlns:a16="http://schemas.microsoft.com/office/drawing/2014/main" val="1553025616"/>
                    </a:ext>
                  </a:extLst>
                </a:gridCol>
                <a:gridCol w="329184">
                  <a:extLst>
                    <a:ext uri="{9D8B030D-6E8A-4147-A177-3AD203B41FA5}">
                      <a16:colId xmlns:a16="http://schemas.microsoft.com/office/drawing/2014/main" val="1141153596"/>
                    </a:ext>
                  </a:extLst>
                </a:gridCol>
                <a:gridCol w="329184">
                  <a:extLst>
                    <a:ext uri="{9D8B030D-6E8A-4147-A177-3AD203B41FA5}">
                      <a16:colId xmlns:a16="http://schemas.microsoft.com/office/drawing/2014/main" val="3648255262"/>
                    </a:ext>
                  </a:extLst>
                </a:gridCol>
                <a:gridCol w="329184">
                  <a:extLst>
                    <a:ext uri="{9D8B030D-6E8A-4147-A177-3AD203B41FA5}">
                      <a16:colId xmlns:a16="http://schemas.microsoft.com/office/drawing/2014/main" val="1591915890"/>
                    </a:ext>
                  </a:extLst>
                </a:gridCol>
                <a:gridCol w="329184">
                  <a:extLst>
                    <a:ext uri="{9D8B030D-6E8A-4147-A177-3AD203B41FA5}">
                      <a16:colId xmlns:a16="http://schemas.microsoft.com/office/drawing/2014/main" val="3195992577"/>
                    </a:ext>
                  </a:extLst>
                </a:gridCol>
                <a:gridCol w="329184">
                  <a:extLst>
                    <a:ext uri="{9D8B030D-6E8A-4147-A177-3AD203B41FA5}">
                      <a16:colId xmlns:a16="http://schemas.microsoft.com/office/drawing/2014/main" val="3762143646"/>
                    </a:ext>
                  </a:extLst>
                </a:gridCol>
                <a:gridCol w="329184">
                  <a:extLst>
                    <a:ext uri="{9D8B030D-6E8A-4147-A177-3AD203B41FA5}">
                      <a16:colId xmlns:a16="http://schemas.microsoft.com/office/drawing/2014/main" val="970820040"/>
                    </a:ext>
                  </a:extLst>
                </a:gridCol>
                <a:gridCol w="329184">
                  <a:extLst>
                    <a:ext uri="{9D8B030D-6E8A-4147-A177-3AD203B41FA5}">
                      <a16:colId xmlns:a16="http://schemas.microsoft.com/office/drawing/2014/main" val="2589676042"/>
                    </a:ext>
                  </a:extLst>
                </a:gridCol>
                <a:gridCol w="370332">
                  <a:extLst>
                    <a:ext uri="{9D8B030D-6E8A-4147-A177-3AD203B41FA5}">
                      <a16:colId xmlns:a16="http://schemas.microsoft.com/office/drawing/2014/main" val="3351526745"/>
                    </a:ext>
                  </a:extLst>
                </a:gridCol>
                <a:gridCol w="370332">
                  <a:extLst>
                    <a:ext uri="{9D8B030D-6E8A-4147-A177-3AD203B41FA5}">
                      <a16:colId xmlns:a16="http://schemas.microsoft.com/office/drawing/2014/main" val="118366027"/>
                    </a:ext>
                  </a:extLst>
                </a:gridCol>
                <a:gridCol w="329184">
                  <a:extLst>
                    <a:ext uri="{9D8B030D-6E8A-4147-A177-3AD203B41FA5}">
                      <a16:colId xmlns:a16="http://schemas.microsoft.com/office/drawing/2014/main" val="2436086347"/>
                    </a:ext>
                  </a:extLst>
                </a:gridCol>
                <a:gridCol w="329184">
                  <a:extLst>
                    <a:ext uri="{9D8B030D-6E8A-4147-A177-3AD203B41FA5}">
                      <a16:colId xmlns:a16="http://schemas.microsoft.com/office/drawing/2014/main" val="1502075331"/>
                    </a:ext>
                  </a:extLst>
                </a:gridCol>
                <a:gridCol w="370332">
                  <a:extLst>
                    <a:ext uri="{9D8B030D-6E8A-4147-A177-3AD203B41FA5}">
                      <a16:colId xmlns:a16="http://schemas.microsoft.com/office/drawing/2014/main" val="673751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0823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- 2018-04-23 08:38:12 </a:t>
                      </a:r>
                      <a:r>
                        <a:rPr kumimoji="0" lang="en-US" sz="1000" b="0" i="0" u="none" strike="noStrike" kern="1200" cap="none" spc="0" normalizeH="0" baseline="0" noProof="0">
                          <a:ln>
                            <a:noFill/>
                          </a:ln>
                          <a:solidFill>
                            <a:prstClr val="black"/>
                          </a:solidFill>
                          <a:effectLst/>
                          <a:uLnTx/>
                          <a:uFillTx/>
                          <a:latin typeface="+mn-lt"/>
                          <a:ea typeface="+mn-ea"/>
                          <a:cs typeface="+mn-cs"/>
                        </a:rPr>
                        <a:t> 
 Team Hemani Live at Ap Ka Sahir Tv One Pakistan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766137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- 2018-04-22 14:17:48 </a:t>
                      </a:r>
                      <a:r>
                        <a:rPr kumimoji="0" lang="en-US" sz="1000" b="0" i="0" u="none" strike="noStrike" kern="1200" cap="none" spc="0" normalizeH="0" baseline="0" noProof="0">
                          <a:ln>
                            <a:noFill/>
                          </a:ln>
                          <a:solidFill>
                            <a:prstClr val="black"/>
                          </a:solidFill>
                          <a:effectLst/>
                          <a:uLnTx/>
                          <a:uFillTx/>
                          <a:latin typeface="+mn-lt"/>
                          <a:ea typeface="+mn-ea"/>
                          <a:cs typeface="+mn-cs"/>
                        </a:rPr>
                        <a:t> 
 Get to know all about Hemani Herbal LIVE as we unveil our all Natural Beauty Cream Range on Morning Show Aap Ka Sahir at Tv One Pakistan on 23rd of April 2018.
#Live #TVONE #HERbalCare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189965634"/>
                  </a:ext>
                </a:extLst>
              </a:tr>
            </a:tbl>
          </a:graphicData>
        </a:graphic>
      </p:graphicFrame>
      <p:sp>
        <p:nvSpPr>
          <p:cNvPr id="4" name="Text Placeholder 3">
            <a:extLst>
              <a:ext uri="{FF2B5EF4-FFF2-40B4-BE49-F238E27FC236}">
                <a16:creationId xmlns:a16="http://schemas.microsoft.com/office/drawing/2014/main" id="{74679D46-0FCB-4BBC-B520-FA52E34860D1}"/>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6777681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12FF9-0EEE-4AE2-8919-B2B9962FBDAD}"/>
              </a:ext>
            </a:extLst>
          </p:cNvPr>
          <p:cNvSpPr>
            <a:spLocks noGrp="1"/>
          </p:cNvSpPr>
          <p:nvPr>
            <p:ph type="title"/>
          </p:nvPr>
        </p:nvSpPr>
        <p:spPr/>
        <p:txBody>
          <a:bodyPr/>
          <a:lstStyle/>
          <a:p>
            <a:r>
              <a:rPr lang="en-US"/>
              <a:t>Facebook Own Posts Table | All Pages - 14 of 20</a:t>
            </a:r>
          </a:p>
        </p:txBody>
      </p:sp>
      <p:graphicFrame>
        <p:nvGraphicFramePr>
          <p:cNvPr id="5" name="Table Placeholder 4">
            <a:extLst>
              <a:ext uri="{FF2B5EF4-FFF2-40B4-BE49-F238E27FC236}">
                <a16:creationId xmlns:a16="http://schemas.microsoft.com/office/drawing/2014/main" id="{5AC18A33-1591-4A70-B30B-1ACD7BBE35B4}"/>
              </a:ext>
            </a:extLst>
          </p:cNvPr>
          <p:cNvGraphicFramePr>
            <a:graphicFrameLocks noGrp="1"/>
          </p:cNvGraphicFramePr>
          <p:nvPr>
            <p:ph type="tbl" sz="quarter" idx="13"/>
            <p:extLst>
              <p:ext uri="{D42A27DB-BD31-4B8C-83A1-F6EECF244321}">
                <p14:modId xmlns:p14="http://schemas.microsoft.com/office/powerpoint/2010/main" val="567313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5228130"/>
                    </a:ext>
                  </a:extLst>
                </a:gridCol>
                <a:gridCol w="370332">
                  <a:extLst>
                    <a:ext uri="{9D8B030D-6E8A-4147-A177-3AD203B41FA5}">
                      <a16:colId xmlns:a16="http://schemas.microsoft.com/office/drawing/2014/main" val="1827708034"/>
                    </a:ext>
                  </a:extLst>
                </a:gridCol>
                <a:gridCol w="370332">
                  <a:extLst>
                    <a:ext uri="{9D8B030D-6E8A-4147-A177-3AD203B41FA5}">
                      <a16:colId xmlns:a16="http://schemas.microsoft.com/office/drawing/2014/main" val="3734177590"/>
                    </a:ext>
                  </a:extLst>
                </a:gridCol>
                <a:gridCol w="370332">
                  <a:extLst>
                    <a:ext uri="{9D8B030D-6E8A-4147-A177-3AD203B41FA5}">
                      <a16:colId xmlns:a16="http://schemas.microsoft.com/office/drawing/2014/main" val="552565358"/>
                    </a:ext>
                  </a:extLst>
                </a:gridCol>
                <a:gridCol w="329184">
                  <a:extLst>
                    <a:ext uri="{9D8B030D-6E8A-4147-A177-3AD203B41FA5}">
                      <a16:colId xmlns:a16="http://schemas.microsoft.com/office/drawing/2014/main" val="3338528017"/>
                    </a:ext>
                  </a:extLst>
                </a:gridCol>
                <a:gridCol w="329184">
                  <a:extLst>
                    <a:ext uri="{9D8B030D-6E8A-4147-A177-3AD203B41FA5}">
                      <a16:colId xmlns:a16="http://schemas.microsoft.com/office/drawing/2014/main" val="2533654765"/>
                    </a:ext>
                  </a:extLst>
                </a:gridCol>
                <a:gridCol w="329184">
                  <a:extLst>
                    <a:ext uri="{9D8B030D-6E8A-4147-A177-3AD203B41FA5}">
                      <a16:colId xmlns:a16="http://schemas.microsoft.com/office/drawing/2014/main" val="3068928718"/>
                    </a:ext>
                  </a:extLst>
                </a:gridCol>
                <a:gridCol w="329184">
                  <a:extLst>
                    <a:ext uri="{9D8B030D-6E8A-4147-A177-3AD203B41FA5}">
                      <a16:colId xmlns:a16="http://schemas.microsoft.com/office/drawing/2014/main" val="2177891245"/>
                    </a:ext>
                  </a:extLst>
                </a:gridCol>
                <a:gridCol w="329184">
                  <a:extLst>
                    <a:ext uri="{9D8B030D-6E8A-4147-A177-3AD203B41FA5}">
                      <a16:colId xmlns:a16="http://schemas.microsoft.com/office/drawing/2014/main" val="2127058179"/>
                    </a:ext>
                  </a:extLst>
                </a:gridCol>
                <a:gridCol w="329184">
                  <a:extLst>
                    <a:ext uri="{9D8B030D-6E8A-4147-A177-3AD203B41FA5}">
                      <a16:colId xmlns:a16="http://schemas.microsoft.com/office/drawing/2014/main" val="3935171037"/>
                    </a:ext>
                  </a:extLst>
                </a:gridCol>
                <a:gridCol w="329184">
                  <a:extLst>
                    <a:ext uri="{9D8B030D-6E8A-4147-A177-3AD203B41FA5}">
                      <a16:colId xmlns:a16="http://schemas.microsoft.com/office/drawing/2014/main" val="2539321196"/>
                    </a:ext>
                  </a:extLst>
                </a:gridCol>
                <a:gridCol w="329184">
                  <a:extLst>
                    <a:ext uri="{9D8B030D-6E8A-4147-A177-3AD203B41FA5}">
                      <a16:colId xmlns:a16="http://schemas.microsoft.com/office/drawing/2014/main" val="473433613"/>
                    </a:ext>
                  </a:extLst>
                </a:gridCol>
                <a:gridCol w="329184">
                  <a:extLst>
                    <a:ext uri="{9D8B030D-6E8A-4147-A177-3AD203B41FA5}">
                      <a16:colId xmlns:a16="http://schemas.microsoft.com/office/drawing/2014/main" val="2272951093"/>
                    </a:ext>
                  </a:extLst>
                </a:gridCol>
                <a:gridCol w="370332">
                  <a:extLst>
                    <a:ext uri="{9D8B030D-6E8A-4147-A177-3AD203B41FA5}">
                      <a16:colId xmlns:a16="http://schemas.microsoft.com/office/drawing/2014/main" val="1299486601"/>
                    </a:ext>
                  </a:extLst>
                </a:gridCol>
                <a:gridCol w="370332">
                  <a:extLst>
                    <a:ext uri="{9D8B030D-6E8A-4147-A177-3AD203B41FA5}">
                      <a16:colId xmlns:a16="http://schemas.microsoft.com/office/drawing/2014/main" val="3951331399"/>
                    </a:ext>
                  </a:extLst>
                </a:gridCol>
                <a:gridCol w="329184">
                  <a:extLst>
                    <a:ext uri="{9D8B030D-6E8A-4147-A177-3AD203B41FA5}">
                      <a16:colId xmlns:a16="http://schemas.microsoft.com/office/drawing/2014/main" val="3444699281"/>
                    </a:ext>
                  </a:extLst>
                </a:gridCol>
                <a:gridCol w="329184">
                  <a:extLst>
                    <a:ext uri="{9D8B030D-6E8A-4147-A177-3AD203B41FA5}">
                      <a16:colId xmlns:a16="http://schemas.microsoft.com/office/drawing/2014/main" val="4146384995"/>
                    </a:ext>
                  </a:extLst>
                </a:gridCol>
                <a:gridCol w="370332">
                  <a:extLst>
                    <a:ext uri="{9D8B030D-6E8A-4147-A177-3AD203B41FA5}">
                      <a16:colId xmlns:a16="http://schemas.microsoft.com/office/drawing/2014/main" val="2075539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8401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- 2018-04-21 17:42:16 </a:t>
                      </a:r>
                      <a:r>
                        <a:rPr kumimoji="0" lang="en-US" sz="1000" b="0" i="0" u="none" strike="noStrike" kern="1200" cap="none" spc="0" normalizeH="0" baseline="0" noProof="0">
                          <a:ln>
                            <a:noFill/>
                          </a:ln>
                          <a:solidFill>
                            <a:prstClr val="black"/>
                          </a:solidFill>
                          <a:effectLst/>
                          <a:uLnTx/>
                          <a:uFillTx/>
                          <a:latin typeface="+mn-lt"/>
                          <a:ea typeface="+mn-ea"/>
                          <a:cs typeface="+mn-cs"/>
                        </a:rPr>
                        <a:t> 
 Advanced Herbal Beauty Soap, an absolute nourishment for Natural Skin Care.
Order now: 
www.hemaniherbal.pk/home/category/35
#HERbalCare #BeautySoap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62074579"/>
                  </a:ext>
                </a:extLst>
              </a:tr>
            </a:tbl>
          </a:graphicData>
        </a:graphic>
      </p:graphicFrame>
      <p:sp>
        <p:nvSpPr>
          <p:cNvPr id="4" name="Text Placeholder 3">
            <a:extLst>
              <a:ext uri="{FF2B5EF4-FFF2-40B4-BE49-F238E27FC236}">
                <a16:creationId xmlns:a16="http://schemas.microsoft.com/office/drawing/2014/main" id="{C3244E56-2374-45CE-8146-1E717FCD8132}"/>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9315670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131E5-A2D0-4B54-905D-DA4A0E8C1241}"/>
              </a:ext>
            </a:extLst>
          </p:cNvPr>
          <p:cNvSpPr>
            <a:spLocks noGrp="1"/>
          </p:cNvSpPr>
          <p:nvPr>
            <p:ph type="title"/>
          </p:nvPr>
        </p:nvSpPr>
        <p:spPr/>
        <p:txBody>
          <a:bodyPr/>
          <a:lstStyle/>
          <a:p>
            <a:r>
              <a:rPr lang="en-US"/>
              <a:t>Facebook Own Posts Table | All Pages - 15 of 20</a:t>
            </a:r>
          </a:p>
        </p:txBody>
      </p:sp>
      <p:graphicFrame>
        <p:nvGraphicFramePr>
          <p:cNvPr id="5" name="Table Placeholder 4">
            <a:extLst>
              <a:ext uri="{FF2B5EF4-FFF2-40B4-BE49-F238E27FC236}">
                <a16:creationId xmlns:a16="http://schemas.microsoft.com/office/drawing/2014/main" id="{BF9B62F8-F2AA-4375-BF9F-E9E713E36F61}"/>
              </a:ext>
            </a:extLst>
          </p:cNvPr>
          <p:cNvGraphicFramePr>
            <a:graphicFrameLocks noGrp="1"/>
          </p:cNvGraphicFramePr>
          <p:nvPr>
            <p:ph type="tbl" sz="quarter" idx="13"/>
            <p:extLst>
              <p:ext uri="{D42A27DB-BD31-4B8C-83A1-F6EECF244321}">
                <p14:modId xmlns:p14="http://schemas.microsoft.com/office/powerpoint/2010/main" val="20987602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57703294"/>
                    </a:ext>
                  </a:extLst>
                </a:gridCol>
                <a:gridCol w="370332">
                  <a:extLst>
                    <a:ext uri="{9D8B030D-6E8A-4147-A177-3AD203B41FA5}">
                      <a16:colId xmlns:a16="http://schemas.microsoft.com/office/drawing/2014/main" val="369543980"/>
                    </a:ext>
                  </a:extLst>
                </a:gridCol>
                <a:gridCol w="370332">
                  <a:extLst>
                    <a:ext uri="{9D8B030D-6E8A-4147-A177-3AD203B41FA5}">
                      <a16:colId xmlns:a16="http://schemas.microsoft.com/office/drawing/2014/main" val="4248538901"/>
                    </a:ext>
                  </a:extLst>
                </a:gridCol>
                <a:gridCol w="370332">
                  <a:extLst>
                    <a:ext uri="{9D8B030D-6E8A-4147-A177-3AD203B41FA5}">
                      <a16:colId xmlns:a16="http://schemas.microsoft.com/office/drawing/2014/main" val="2648107358"/>
                    </a:ext>
                  </a:extLst>
                </a:gridCol>
                <a:gridCol w="329184">
                  <a:extLst>
                    <a:ext uri="{9D8B030D-6E8A-4147-A177-3AD203B41FA5}">
                      <a16:colId xmlns:a16="http://schemas.microsoft.com/office/drawing/2014/main" val="383857048"/>
                    </a:ext>
                  </a:extLst>
                </a:gridCol>
                <a:gridCol w="329184">
                  <a:extLst>
                    <a:ext uri="{9D8B030D-6E8A-4147-A177-3AD203B41FA5}">
                      <a16:colId xmlns:a16="http://schemas.microsoft.com/office/drawing/2014/main" val="2015159715"/>
                    </a:ext>
                  </a:extLst>
                </a:gridCol>
                <a:gridCol w="329184">
                  <a:extLst>
                    <a:ext uri="{9D8B030D-6E8A-4147-A177-3AD203B41FA5}">
                      <a16:colId xmlns:a16="http://schemas.microsoft.com/office/drawing/2014/main" val="1638381563"/>
                    </a:ext>
                  </a:extLst>
                </a:gridCol>
                <a:gridCol w="329184">
                  <a:extLst>
                    <a:ext uri="{9D8B030D-6E8A-4147-A177-3AD203B41FA5}">
                      <a16:colId xmlns:a16="http://schemas.microsoft.com/office/drawing/2014/main" val="3185485053"/>
                    </a:ext>
                  </a:extLst>
                </a:gridCol>
                <a:gridCol w="329184">
                  <a:extLst>
                    <a:ext uri="{9D8B030D-6E8A-4147-A177-3AD203B41FA5}">
                      <a16:colId xmlns:a16="http://schemas.microsoft.com/office/drawing/2014/main" val="4182063071"/>
                    </a:ext>
                  </a:extLst>
                </a:gridCol>
                <a:gridCol w="329184">
                  <a:extLst>
                    <a:ext uri="{9D8B030D-6E8A-4147-A177-3AD203B41FA5}">
                      <a16:colId xmlns:a16="http://schemas.microsoft.com/office/drawing/2014/main" val="2422250564"/>
                    </a:ext>
                  </a:extLst>
                </a:gridCol>
                <a:gridCol w="329184">
                  <a:extLst>
                    <a:ext uri="{9D8B030D-6E8A-4147-A177-3AD203B41FA5}">
                      <a16:colId xmlns:a16="http://schemas.microsoft.com/office/drawing/2014/main" val="1587631958"/>
                    </a:ext>
                  </a:extLst>
                </a:gridCol>
                <a:gridCol w="329184">
                  <a:extLst>
                    <a:ext uri="{9D8B030D-6E8A-4147-A177-3AD203B41FA5}">
                      <a16:colId xmlns:a16="http://schemas.microsoft.com/office/drawing/2014/main" val="75530869"/>
                    </a:ext>
                  </a:extLst>
                </a:gridCol>
                <a:gridCol w="329184">
                  <a:extLst>
                    <a:ext uri="{9D8B030D-6E8A-4147-A177-3AD203B41FA5}">
                      <a16:colId xmlns:a16="http://schemas.microsoft.com/office/drawing/2014/main" val="1534516636"/>
                    </a:ext>
                  </a:extLst>
                </a:gridCol>
                <a:gridCol w="370332">
                  <a:extLst>
                    <a:ext uri="{9D8B030D-6E8A-4147-A177-3AD203B41FA5}">
                      <a16:colId xmlns:a16="http://schemas.microsoft.com/office/drawing/2014/main" val="3777274931"/>
                    </a:ext>
                  </a:extLst>
                </a:gridCol>
                <a:gridCol w="370332">
                  <a:extLst>
                    <a:ext uri="{9D8B030D-6E8A-4147-A177-3AD203B41FA5}">
                      <a16:colId xmlns:a16="http://schemas.microsoft.com/office/drawing/2014/main" val="3521266152"/>
                    </a:ext>
                  </a:extLst>
                </a:gridCol>
                <a:gridCol w="329184">
                  <a:extLst>
                    <a:ext uri="{9D8B030D-6E8A-4147-A177-3AD203B41FA5}">
                      <a16:colId xmlns:a16="http://schemas.microsoft.com/office/drawing/2014/main" val="2867663623"/>
                    </a:ext>
                  </a:extLst>
                </a:gridCol>
                <a:gridCol w="329184">
                  <a:extLst>
                    <a:ext uri="{9D8B030D-6E8A-4147-A177-3AD203B41FA5}">
                      <a16:colId xmlns:a16="http://schemas.microsoft.com/office/drawing/2014/main" val="3139981898"/>
                    </a:ext>
                  </a:extLst>
                </a:gridCol>
                <a:gridCol w="370332">
                  <a:extLst>
                    <a:ext uri="{9D8B030D-6E8A-4147-A177-3AD203B41FA5}">
                      <a16:colId xmlns:a16="http://schemas.microsoft.com/office/drawing/2014/main" val="1103280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97224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- 2018-04-20 15:28:27 </a:t>
                      </a:r>
                      <a:r>
                        <a:rPr kumimoji="0" lang="en-US" sz="1000" b="0" i="0" u="none" strike="noStrike" kern="1200" cap="none" spc="0" normalizeH="0" baseline="0" noProof="0">
                          <a:ln>
                            <a:noFill/>
                          </a:ln>
                          <a:solidFill>
                            <a:prstClr val="black"/>
                          </a:solidFill>
                          <a:effectLst/>
                          <a:uLnTx/>
                          <a:uFillTx/>
                          <a:latin typeface="+mn-lt"/>
                          <a:ea typeface="+mn-ea"/>
                          <a:cs typeface="+mn-cs"/>
                        </a:rPr>
                        <a:t> 
 Beauty redefined with all-natural Mercury FREE Beauty Cream, Gold Extracts.
Order now: 
www.hemaniherbal.pk/home/category/35
#HERbalCare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87856048"/>
                  </a:ext>
                </a:extLst>
              </a:tr>
            </a:tbl>
          </a:graphicData>
        </a:graphic>
      </p:graphicFrame>
      <p:sp>
        <p:nvSpPr>
          <p:cNvPr id="4" name="Text Placeholder 3">
            <a:extLst>
              <a:ext uri="{FF2B5EF4-FFF2-40B4-BE49-F238E27FC236}">
                <a16:creationId xmlns:a16="http://schemas.microsoft.com/office/drawing/2014/main" id="{C0A72C6A-DE9C-46CE-B30D-147FB734CC35}"/>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4247458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15252-9503-4381-AAD6-4461FB6550CB}"/>
              </a:ext>
            </a:extLst>
          </p:cNvPr>
          <p:cNvSpPr>
            <a:spLocks noGrp="1"/>
          </p:cNvSpPr>
          <p:nvPr>
            <p:ph type="title"/>
          </p:nvPr>
        </p:nvSpPr>
        <p:spPr/>
        <p:txBody>
          <a:bodyPr/>
          <a:lstStyle/>
          <a:p>
            <a:r>
              <a:rPr lang="en-US"/>
              <a:t>Facebook Own Posts Table | All Pages - 16 of 20</a:t>
            </a:r>
          </a:p>
        </p:txBody>
      </p:sp>
      <p:graphicFrame>
        <p:nvGraphicFramePr>
          <p:cNvPr id="5" name="Table Placeholder 4">
            <a:extLst>
              <a:ext uri="{FF2B5EF4-FFF2-40B4-BE49-F238E27FC236}">
                <a16:creationId xmlns:a16="http://schemas.microsoft.com/office/drawing/2014/main" id="{1BE62F89-0C58-4D1E-9CC9-4639CB581A51}"/>
              </a:ext>
            </a:extLst>
          </p:cNvPr>
          <p:cNvGraphicFramePr>
            <a:graphicFrameLocks noGrp="1"/>
          </p:cNvGraphicFramePr>
          <p:nvPr>
            <p:ph type="tbl" sz="quarter" idx="13"/>
            <p:extLst>
              <p:ext uri="{D42A27DB-BD31-4B8C-83A1-F6EECF244321}">
                <p14:modId xmlns:p14="http://schemas.microsoft.com/office/powerpoint/2010/main" val="5500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01171998"/>
                    </a:ext>
                  </a:extLst>
                </a:gridCol>
                <a:gridCol w="370332">
                  <a:extLst>
                    <a:ext uri="{9D8B030D-6E8A-4147-A177-3AD203B41FA5}">
                      <a16:colId xmlns:a16="http://schemas.microsoft.com/office/drawing/2014/main" val="689343279"/>
                    </a:ext>
                  </a:extLst>
                </a:gridCol>
                <a:gridCol w="370332">
                  <a:extLst>
                    <a:ext uri="{9D8B030D-6E8A-4147-A177-3AD203B41FA5}">
                      <a16:colId xmlns:a16="http://schemas.microsoft.com/office/drawing/2014/main" val="3054381496"/>
                    </a:ext>
                  </a:extLst>
                </a:gridCol>
                <a:gridCol w="370332">
                  <a:extLst>
                    <a:ext uri="{9D8B030D-6E8A-4147-A177-3AD203B41FA5}">
                      <a16:colId xmlns:a16="http://schemas.microsoft.com/office/drawing/2014/main" val="1699077027"/>
                    </a:ext>
                  </a:extLst>
                </a:gridCol>
                <a:gridCol w="329184">
                  <a:extLst>
                    <a:ext uri="{9D8B030D-6E8A-4147-A177-3AD203B41FA5}">
                      <a16:colId xmlns:a16="http://schemas.microsoft.com/office/drawing/2014/main" val="2255083721"/>
                    </a:ext>
                  </a:extLst>
                </a:gridCol>
                <a:gridCol w="329184">
                  <a:extLst>
                    <a:ext uri="{9D8B030D-6E8A-4147-A177-3AD203B41FA5}">
                      <a16:colId xmlns:a16="http://schemas.microsoft.com/office/drawing/2014/main" val="2641564985"/>
                    </a:ext>
                  </a:extLst>
                </a:gridCol>
                <a:gridCol w="329184">
                  <a:extLst>
                    <a:ext uri="{9D8B030D-6E8A-4147-A177-3AD203B41FA5}">
                      <a16:colId xmlns:a16="http://schemas.microsoft.com/office/drawing/2014/main" val="2860605190"/>
                    </a:ext>
                  </a:extLst>
                </a:gridCol>
                <a:gridCol w="329184">
                  <a:extLst>
                    <a:ext uri="{9D8B030D-6E8A-4147-A177-3AD203B41FA5}">
                      <a16:colId xmlns:a16="http://schemas.microsoft.com/office/drawing/2014/main" val="3524857613"/>
                    </a:ext>
                  </a:extLst>
                </a:gridCol>
                <a:gridCol w="329184">
                  <a:extLst>
                    <a:ext uri="{9D8B030D-6E8A-4147-A177-3AD203B41FA5}">
                      <a16:colId xmlns:a16="http://schemas.microsoft.com/office/drawing/2014/main" val="1335439017"/>
                    </a:ext>
                  </a:extLst>
                </a:gridCol>
                <a:gridCol w="329184">
                  <a:extLst>
                    <a:ext uri="{9D8B030D-6E8A-4147-A177-3AD203B41FA5}">
                      <a16:colId xmlns:a16="http://schemas.microsoft.com/office/drawing/2014/main" val="277757907"/>
                    </a:ext>
                  </a:extLst>
                </a:gridCol>
                <a:gridCol w="329184">
                  <a:extLst>
                    <a:ext uri="{9D8B030D-6E8A-4147-A177-3AD203B41FA5}">
                      <a16:colId xmlns:a16="http://schemas.microsoft.com/office/drawing/2014/main" val="3315222040"/>
                    </a:ext>
                  </a:extLst>
                </a:gridCol>
                <a:gridCol w="329184">
                  <a:extLst>
                    <a:ext uri="{9D8B030D-6E8A-4147-A177-3AD203B41FA5}">
                      <a16:colId xmlns:a16="http://schemas.microsoft.com/office/drawing/2014/main" val="2918519413"/>
                    </a:ext>
                  </a:extLst>
                </a:gridCol>
                <a:gridCol w="329184">
                  <a:extLst>
                    <a:ext uri="{9D8B030D-6E8A-4147-A177-3AD203B41FA5}">
                      <a16:colId xmlns:a16="http://schemas.microsoft.com/office/drawing/2014/main" val="2881208133"/>
                    </a:ext>
                  </a:extLst>
                </a:gridCol>
                <a:gridCol w="370332">
                  <a:extLst>
                    <a:ext uri="{9D8B030D-6E8A-4147-A177-3AD203B41FA5}">
                      <a16:colId xmlns:a16="http://schemas.microsoft.com/office/drawing/2014/main" val="1740576865"/>
                    </a:ext>
                  </a:extLst>
                </a:gridCol>
                <a:gridCol w="370332">
                  <a:extLst>
                    <a:ext uri="{9D8B030D-6E8A-4147-A177-3AD203B41FA5}">
                      <a16:colId xmlns:a16="http://schemas.microsoft.com/office/drawing/2014/main" val="4225678983"/>
                    </a:ext>
                  </a:extLst>
                </a:gridCol>
                <a:gridCol w="329184">
                  <a:extLst>
                    <a:ext uri="{9D8B030D-6E8A-4147-A177-3AD203B41FA5}">
                      <a16:colId xmlns:a16="http://schemas.microsoft.com/office/drawing/2014/main" val="3871459328"/>
                    </a:ext>
                  </a:extLst>
                </a:gridCol>
                <a:gridCol w="329184">
                  <a:extLst>
                    <a:ext uri="{9D8B030D-6E8A-4147-A177-3AD203B41FA5}">
                      <a16:colId xmlns:a16="http://schemas.microsoft.com/office/drawing/2014/main" val="2869292742"/>
                    </a:ext>
                  </a:extLst>
                </a:gridCol>
                <a:gridCol w="370332">
                  <a:extLst>
                    <a:ext uri="{9D8B030D-6E8A-4147-A177-3AD203B41FA5}">
                      <a16:colId xmlns:a16="http://schemas.microsoft.com/office/drawing/2014/main" val="3381577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10977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- 2018-04-19 23:49:23 </a:t>
                      </a:r>
                      <a:r>
                        <a:rPr kumimoji="0" lang="en-US" sz="1000" b="0" i="0" u="none" strike="noStrike" kern="1200" cap="none" spc="0" normalizeH="0" baseline="0" noProof="0">
                          <a:ln>
                            <a:noFill/>
                          </a:ln>
                          <a:solidFill>
                            <a:prstClr val="black"/>
                          </a:solidFill>
                          <a:effectLst/>
                          <a:uLnTx/>
                          <a:uFillTx/>
                          <a:latin typeface="+mn-lt"/>
                          <a:ea typeface="+mn-ea"/>
                          <a:cs typeface="+mn-cs"/>
                        </a:rPr>
                        <a:t> 
 Hemani Herbal is exhibiting at "15th My Karachi - Oasis of Harmony".
Visit us at Karachi Expo Center, Hall No. 2, Stand no. 2B1
April 20 - 21 - 22, 2018
#15thMyKarachiOasisOfHarmony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00010307"/>
                  </a:ext>
                </a:extLst>
              </a:tr>
            </a:tbl>
          </a:graphicData>
        </a:graphic>
      </p:graphicFrame>
      <p:sp>
        <p:nvSpPr>
          <p:cNvPr id="4" name="Text Placeholder 3">
            <a:extLst>
              <a:ext uri="{FF2B5EF4-FFF2-40B4-BE49-F238E27FC236}">
                <a16:creationId xmlns:a16="http://schemas.microsoft.com/office/drawing/2014/main" id="{316CB8B3-2246-4392-B45C-45445DE6925D}"/>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1738028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12238-4F41-4669-AD7D-96CDDA513433}"/>
              </a:ext>
            </a:extLst>
          </p:cNvPr>
          <p:cNvSpPr>
            <a:spLocks noGrp="1"/>
          </p:cNvSpPr>
          <p:nvPr>
            <p:ph type="title"/>
          </p:nvPr>
        </p:nvSpPr>
        <p:spPr/>
        <p:txBody>
          <a:bodyPr/>
          <a:lstStyle/>
          <a:p>
            <a:r>
              <a:rPr lang="en-US"/>
              <a:t>Facebook Own Posts Table | All Pages - 17 of 20</a:t>
            </a:r>
          </a:p>
        </p:txBody>
      </p:sp>
      <p:graphicFrame>
        <p:nvGraphicFramePr>
          <p:cNvPr id="5" name="Table Placeholder 4">
            <a:extLst>
              <a:ext uri="{FF2B5EF4-FFF2-40B4-BE49-F238E27FC236}">
                <a16:creationId xmlns:a16="http://schemas.microsoft.com/office/drawing/2014/main" id="{FE21BC6E-BCAE-42BA-AF52-FCC83AA4B70F}"/>
              </a:ext>
            </a:extLst>
          </p:cNvPr>
          <p:cNvGraphicFramePr>
            <a:graphicFrameLocks noGrp="1"/>
          </p:cNvGraphicFramePr>
          <p:nvPr>
            <p:ph type="tbl" sz="quarter" idx="13"/>
            <p:extLst>
              <p:ext uri="{D42A27DB-BD31-4B8C-83A1-F6EECF244321}">
                <p14:modId xmlns:p14="http://schemas.microsoft.com/office/powerpoint/2010/main" val="3869274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68512385"/>
                    </a:ext>
                  </a:extLst>
                </a:gridCol>
                <a:gridCol w="370332">
                  <a:extLst>
                    <a:ext uri="{9D8B030D-6E8A-4147-A177-3AD203B41FA5}">
                      <a16:colId xmlns:a16="http://schemas.microsoft.com/office/drawing/2014/main" val="927209683"/>
                    </a:ext>
                  </a:extLst>
                </a:gridCol>
                <a:gridCol w="370332">
                  <a:extLst>
                    <a:ext uri="{9D8B030D-6E8A-4147-A177-3AD203B41FA5}">
                      <a16:colId xmlns:a16="http://schemas.microsoft.com/office/drawing/2014/main" val="3862974102"/>
                    </a:ext>
                  </a:extLst>
                </a:gridCol>
                <a:gridCol w="370332">
                  <a:extLst>
                    <a:ext uri="{9D8B030D-6E8A-4147-A177-3AD203B41FA5}">
                      <a16:colId xmlns:a16="http://schemas.microsoft.com/office/drawing/2014/main" val="455549686"/>
                    </a:ext>
                  </a:extLst>
                </a:gridCol>
                <a:gridCol w="329184">
                  <a:extLst>
                    <a:ext uri="{9D8B030D-6E8A-4147-A177-3AD203B41FA5}">
                      <a16:colId xmlns:a16="http://schemas.microsoft.com/office/drawing/2014/main" val="719678913"/>
                    </a:ext>
                  </a:extLst>
                </a:gridCol>
                <a:gridCol w="329184">
                  <a:extLst>
                    <a:ext uri="{9D8B030D-6E8A-4147-A177-3AD203B41FA5}">
                      <a16:colId xmlns:a16="http://schemas.microsoft.com/office/drawing/2014/main" val="207364789"/>
                    </a:ext>
                  </a:extLst>
                </a:gridCol>
                <a:gridCol w="329184">
                  <a:extLst>
                    <a:ext uri="{9D8B030D-6E8A-4147-A177-3AD203B41FA5}">
                      <a16:colId xmlns:a16="http://schemas.microsoft.com/office/drawing/2014/main" val="240919743"/>
                    </a:ext>
                  </a:extLst>
                </a:gridCol>
                <a:gridCol w="329184">
                  <a:extLst>
                    <a:ext uri="{9D8B030D-6E8A-4147-A177-3AD203B41FA5}">
                      <a16:colId xmlns:a16="http://schemas.microsoft.com/office/drawing/2014/main" val="2777720134"/>
                    </a:ext>
                  </a:extLst>
                </a:gridCol>
                <a:gridCol w="329184">
                  <a:extLst>
                    <a:ext uri="{9D8B030D-6E8A-4147-A177-3AD203B41FA5}">
                      <a16:colId xmlns:a16="http://schemas.microsoft.com/office/drawing/2014/main" val="3914671864"/>
                    </a:ext>
                  </a:extLst>
                </a:gridCol>
                <a:gridCol w="329184">
                  <a:extLst>
                    <a:ext uri="{9D8B030D-6E8A-4147-A177-3AD203B41FA5}">
                      <a16:colId xmlns:a16="http://schemas.microsoft.com/office/drawing/2014/main" val="2824260533"/>
                    </a:ext>
                  </a:extLst>
                </a:gridCol>
                <a:gridCol w="329184">
                  <a:extLst>
                    <a:ext uri="{9D8B030D-6E8A-4147-A177-3AD203B41FA5}">
                      <a16:colId xmlns:a16="http://schemas.microsoft.com/office/drawing/2014/main" val="836848892"/>
                    </a:ext>
                  </a:extLst>
                </a:gridCol>
                <a:gridCol w="329184">
                  <a:extLst>
                    <a:ext uri="{9D8B030D-6E8A-4147-A177-3AD203B41FA5}">
                      <a16:colId xmlns:a16="http://schemas.microsoft.com/office/drawing/2014/main" val="2258799292"/>
                    </a:ext>
                  </a:extLst>
                </a:gridCol>
                <a:gridCol w="329184">
                  <a:extLst>
                    <a:ext uri="{9D8B030D-6E8A-4147-A177-3AD203B41FA5}">
                      <a16:colId xmlns:a16="http://schemas.microsoft.com/office/drawing/2014/main" val="503242245"/>
                    </a:ext>
                  </a:extLst>
                </a:gridCol>
                <a:gridCol w="370332">
                  <a:extLst>
                    <a:ext uri="{9D8B030D-6E8A-4147-A177-3AD203B41FA5}">
                      <a16:colId xmlns:a16="http://schemas.microsoft.com/office/drawing/2014/main" val="3962557598"/>
                    </a:ext>
                  </a:extLst>
                </a:gridCol>
                <a:gridCol w="370332">
                  <a:extLst>
                    <a:ext uri="{9D8B030D-6E8A-4147-A177-3AD203B41FA5}">
                      <a16:colId xmlns:a16="http://schemas.microsoft.com/office/drawing/2014/main" val="1170923311"/>
                    </a:ext>
                  </a:extLst>
                </a:gridCol>
                <a:gridCol w="329184">
                  <a:extLst>
                    <a:ext uri="{9D8B030D-6E8A-4147-A177-3AD203B41FA5}">
                      <a16:colId xmlns:a16="http://schemas.microsoft.com/office/drawing/2014/main" val="3477538448"/>
                    </a:ext>
                  </a:extLst>
                </a:gridCol>
                <a:gridCol w="329184">
                  <a:extLst>
                    <a:ext uri="{9D8B030D-6E8A-4147-A177-3AD203B41FA5}">
                      <a16:colId xmlns:a16="http://schemas.microsoft.com/office/drawing/2014/main" val="1353484696"/>
                    </a:ext>
                  </a:extLst>
                </a:gridCol>
                <a:gridCol w="370332">
                  <a:extLst>
                    <a:ext uri="{9D8B030D-6E8A-4147-A177-3AD203B41FA5}">
                      <a16:colId xmlns:a16="http://schemas.microsoft.com/office/drawing/2014/main" val="1279494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2375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- 2018-04-19 15:01:00 </a:t>
                      </a:r>
                      <a:r>
                        <a:rPr kumimoji="0" lang="en-US" sz="1000" b="0" i="0" u="none" strike="noStrike" kern="1200" cap="none" spc="0" normalizeH="0" baseline="0" noProof="0">
                          <a:ln>
                            <a:noFill/>
                          </a:ln>
                          <a:solidFill>
                            <a:prstClr val="black"/>
                          </a:solidFill>
                          <a:effectLst/>
                          <a:uLnTx/>
                          <a:uFillTx/>
                          <a:latin typeface="+mn-lt"/>
                          <a:ea typeface="+mn-ea"/>
                          <a:cs typeface="+mn-cs"/>
                        </a:rPr>
                        <a:t> 
 Hemani Advanced Herbal Whitening Cream for Men. Glow naturally with pride.
Order now: 
www.hemaniherbal.pk/home/category/35
#HERbalCare #Men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99646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 Hemani Herbal - 2018-04-19 13:32:09 </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91079988"/>
                  </a:ext>
                </a:extLst>
              </a:tr>
            </a:tbl>
          </a:graphicData>
        </a:graphic>
      </p:graphicFrame>
      <p:sp>
        <p:nvSpPr>
          <p:cNvPr id="4" name="Text Placeholder 3">
            <a:extLst>
              <a:ext uri="{FF2B5EF4-FFF2-40B4-BE49-F238E27FC236}">
                <a16:creationId xmlns:a16="http://schemas.microsoft.com/office/drawing/2014/main" id="{77DDFD53-D07F-4BC9-88D9-331D71C6FE47}"/>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0600254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4016C-96D9-4A5B-B32E-91E7100165C6}"/>
              </a:ext>
            </a:extLst>
          </p:cNvPr>
          <p:cNvSpPr>
            <a:spLocks noGrp="1"/>
          </p:cNvSpPr>
          <p:nvPr>
            <p:ph type="title"/>
          </p:nvPr>
        </p:nvSpPr>
        <p:spPr/>
        <p:txBody>
          <a:bodyPr/>
          <a:lstStyle/>
          <a:p>
            <a:r>
              <a:rPr lang="en-US"/>
              <a:t>Facebook Own Posts Table | All Pages - 18 of 20</a:t>
            </a:r>
          </a:p>
        </p:txBody>
      </p:sp>
      <p:graphicFrame>
        <p:nvGraphicFramePr>
          <p:cNvPr id="5" name="Table Placeholder 4">
            <a:extLst>
              <a:ext uri="{FF2B5EF4-FFF2-40B4-BE49-F238E27FC236}">
                <a16:creationId xmlns:a16="http://schemas.microsoft.com/office/drawing/2014/main" id="{48397CDF-67DC-405A-9F7B-9DF7C1DCD2D4}"/>
              </a:ext>
            </a:extLst>
          </p:cNvPr>
          <p:cNvGraphicFramePr>
            <a:graphicFrameLocks noGrp="1"/>
          </p:cNvGraphicFramePr>
          <p:nvPr>
            <p:ph type="tbl" sz="quarter" idx="13"/>
            <p:extLst>
              <p:ext uri="{D42A27DB-BD31-4B8C-83A1-F6EECF244321}">
                <p14:modId xmlns:p14="http://schemas.microsoft.com/office/powerpoint/2010/main" val="511072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68853455"/>
                    </a:ext>
                  </a:extLst>
                </a:gridCol>
                <a:gridCol w="370332">
                  <a:extLst>
                    <a:ext uri="{9D8B030D-6E8A-4147-A177-3AD203B41FA5}">
                      <a16:colId xmlns:a16="http://schemas.microsoft.com/office/drawing/2014/main" val="688158879"/>
                    </a:ext>
                  </a:extLst>
                </a:gridCol>
                <a:gridCol w="370332">
                  <a:extLst>
                    <a:ext uri="{9D8B030D-6E8A-4147-A177-3AD203B41FA5}">
                      <a16:colId xmlns:a16="http://schemas.microsoft.com/office/drawing/2014/main" val="2219326895"/>
                    </a:ext>
                  </a:extLst>
                </a:gridCol>
                <a:gridCol w="370332">
                  <a:extLst>
                    <a:ext uri="{9D8B030D-6E8A-4147-A177-3AD203B41FA5}">
                      <a16:colId xmlns:a16="http://schemas.microsoft.com/office/drawing/2014/main" val="2447139729"/>
                    </a:ext>
                  </a:extLst>
                </a:gridCol>
                <a:gridCol w="329184">
                  <a:extLst>
                    <a:ext uri="{9D8B030D-6E8A-4147-A177-3AD203B41FA5}">
                      <a16:colId xmlns:a16="http://schemas.microsoft.com/office/drawing/2014/main" val="1374231719"/>
                    </a:ext>
                  </a:extLst>
                </a:gridCol>
                <a:gridCol w="329184">
                  <a:extLst>
                    <a:ext uri="{9D8B030D-6E8A-4147-A177-3AD203B41FA5}">
                      <a16:colId xmlns:a16="http://schemas.microsoft.com/office/drawing/2014/main" val="1118418974"/>
                    </a:ext>
                  </a:extLst>
                </a:gridCol>
                <a:gridCol w="329184">
                  <a:extLst>
                    <a:ext uri="{9D8B030D-6E8A-4147-A177-3AD203B41FA5}">
                      <a16:colId xmlns:a16="http://schemas.microsoft.com/office/drawing/2014/main" val="3275859366"/>
                    </a:ext>
                  </a:extLst>
                </a:gridCol>
                <a:gridCol w="329184">
                  <a:extLst>
                    <a:ext uri="{9D8B030D-6E8A-4147-A177-3AD203B41FA5}">
                      <a16:colId xmlns:a16="http://schemas.microsoft.com/office/drawing/2014/main" val="3909651088"/>
                    </a:ext>
                  </a:extLst>
                </a:gridCol>
                <a:gridCol w="329184">
                  <a:extLst>
                    <a:ext uri="{9D8B030D-6E8A-4147-A177-3AD203B41FA5}">
                      <a16:colId xmlns:a16="http://schemas.microsoft.com/office/drawing/2014/main" val="1682238269"/>
                    </a:ext>
                  </a:extLst>
                </a:gridCol>
                <a:gridCol w="329184">
                  <a:extLst>
                    <a:ext uri="{9D8B030D-6E8A-4147-A177-3AD203B41FA5}">
                      <a16:colId xmlns:a16="http://schemas.microsoft.com/office/drawing/2014/main" val="4078969017"/>
                    </a:ext>
                  </a:extLst>
                </a:gridCol>
                <a:gridCol w="329184">
                  <a:extLst>
                    <a:ext uri="{9D8B030D-6E8A-4147-A177-3AD203B41FA5}">
                      <a16:colId xmlns:a16="http://schemas.microsoft.com/office/drawing/2014/main" val="1782508872"/>
                    </a:ext>
                  </a:extLst>
                </a:gridCol>
                <a:gridCol w="329184">
                  <a:extLst>
                    <a:ext uri="{9D8B030D-6E8A-4147-A177-3AD203B41FA5}">
                      <a16:colId xmlns:a16="http://schemas.microsoft.com/office/drawing/2014/main" val="1454158381"/>
                    </a:ext>
                  </a:extLst>
                </a:gridCol>
                <a:gridCol w="329184">
                  <a:extLst>
                    <a:ext uri="{9D8B030D-6E8A-4147-A177-3AD203B41FA5}">
                      <a16:colId xmlns:a16="http://schemas.microsoft.com/office/drawing/2014/main" val="991511984"/>
                    </a:ext>
                  </a:extLst>
                </a:gridCol>
                <a:gridCol w="370332">
                  <a:extLst>
                    <a:ext uri="{9D8B030D-6E8A-4147-A177-3AD203B41FA5}">
                      <a16:colId xmlns:a16="http://schemas.microsoft.com/office/drawing/2014/main" val="170698519"/>
                    </a:ext>
                  </a:extLst>
                </a:gridCol>
                <a:gridCol w="370332">
                  <a:extLst>
                    <a:ext uri="{9D8B030D-6E8A-4147-A177-3AD203B41FA5}">
                      <a16:colId xmlns:a16="http://schemas.microsoft.com/office/drawing/2014/main" val="2688004336"/>
                    </a:ext>
                  </a:extLst>
                </a:gridCol>
                <a:gridCol w="329184">
                  <a:extLst>
                    <a:ext uri="{9D8B030D-6E8A-4147-A177-3AD203B41FA5}">
                      <a16:colId xmlns:a16="http://schemas.microsoft.com/office/drawing/2014/main" val="1643490765"/>
                    </a:ext>
                  </a:extLst>
                </a:gridCol>
                <a:gridCol w="329184">
                  <a:extLst>
                    <a:ext uri="{9D8B030D-6E8A-4147-A177-3AD203B41FA5}">
                      <a16:colId xmlns:a16="http://schemas.microsoft.com/office/drawing/2014/main" val="1198225939"/>
                    </a:ext>
                  </a:extLst>
                </a:gridCol>
                <a:gridCol w="370332">
                  <a:extLst>
                    <a:ext uri="{9D8B030D-6E8A-4147-A177-3AD203B41FA5}">
                      <a16:colId xmlns:a16="http://schemas.microsoft.com/office/drawing/2014/main" val="353682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64365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- 2018-04-16 16:12:05 </a:t>
                      </a:r>
                      <a:r>
                        <a:rPr kumimoji="0" lang="en-US" sz="1000" b="0" i="0" u="none" strike="noStrike" kern="1200" cap="none" spc="0" normalizeH="0" baseline="0" noProof="0">
                          <a:ln>
                            <a:noFill/>
                          </a:ln>
                          <a:solidFill>
                            <a:prstClr val="black"/>
                          </a:solidFill>
                          <a:effectLst/>
                          <a:uLnTx/>
                          <a:uFillTx/>
                          <a:latin typeface="+mn-lt"/>
                          <a:ea typeface="+mn-ea"/>
                          <a:cs typeface="+mn-cs"/>
                        </a:rPr>
                        <a:t> 
 Get crystal clear glowing skin with all new Advanced Mercury FREE Herbal Beauty Cream Range!
Advanced Herbal Beauty Range:
www.hemaniherbal.pk/home/category/35
#HERbalCare #MercuryFree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268152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 Hemani Herbal - 2018-04-15 22:15:59 </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4978369"/>
                  </a:ext>
                </a:extLst>
              </a:tr>
            </a:tbl>
          </a:graphicData>
        </a:graphic>
      </p:graphicFrame>
      <p:sp>
        <p:nvSpPr>
          <p:cNvPr id="4" name="Text Placeholder 3">
            <a:extLst>
              <a:ext uri="{FF2B5EF4-FFF2-40B4-BE49-F238E27FC236}">
                <a16:creationId xmlns:a16="http://schemas.microsoft.com/office/drawing/2014/main" id="{37F6A0DC-78EA-40DA-AED5-0BCF0D6133EE}"/>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3510539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513C2-E2E8-4BDE-BF0A-043B47DB40DD}"/>
              </a:ext>
            </a:extLst>
          </p:cNvPr>
          <p:cNvSpPr>
            <a:spLocks noGrp="1"/>
          </p:cNvSpPr>
          <p:nvPr>
            <p:ph type="title"/>
          </p:nvPr>
        </p:nvSpPr>
        <p:spPr/>
        <p:txBody>
          <a:bodyPr/>
          <a:lstStyle/>
          <a:p>
            <a:r>
              <a:rPr lang="en-US"/>
              <a:t>Facebook Own Posts Table | All Pages - 19 of 20</a:t>
            </a:r>
          </a:p>
        </p:txBody>
      </p:sp>
      <p:graphicFrame>
        <p:nvGraphicFramePr>
          <p:cNvPr id="5" name="Table Placeholder 4">
            <a:extLst>
              <a:ext uri="{FF2B5EF4-FFF2-40B4-BE49-F238E27FC236}">
                <a16:creationId xmlns:a16="http://schemas.microsoft.com/office/drawing/2014/main" id="{F4C5704E-5190-4D68-9ACC-108C9BC82342}"/>
              </a:ext>
            </a:extLst>
          </p:cNvPr>
          <p:cNvGraphicFramePr>
            <a:graphicFrameLocks noGrp="1"/>
          </p:cNvGraphicFramePr>
          <p:nvPr>
            <p:ph type="tbl" sz="quarter" idx="13"/>
            <p:extLst>
              <p:ext uri="{D42A27DB-BD31-4B8C-83A1-F6EECF244321}">
                <p14:modId xmlns:p14="http://schemas.microsoft.com/office/powerpoint/2010/main" val="3043527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03812829"/>
                    </a:ext>
                  </a:extLst>
                </a:gridCol>
                <a:gridCol w="370332">
                  <a:extLst>
                    <a:ext uri="{9D8B030D-6E8A-4147-A177-3AD203B41FA5}">
                      <a16:colId xmlns:a16="http://schemas.microsoft.com/office/drawing/2014/main" val="812759830"/>
                    </a:ext>
                  </a:extLst>
                </a:gridCol>
                <a:gridCol w="370332">
                  <a:extLst>
                    <a:ext uri="{9D8B030D-6E8A-4147-A177-3AD203B41FA5}">
                      <a16:colId xmlns:a16="http://schemas.microsoft.com/office/drawing/2014/main" val="3002145783"/>
                    </a:ext>
                  </a:extLst>
                </a:gridCol>
                <a:gridCol w="370332">
                  <a:extLst>
                    <a:ext uri="{9D8B030D-6E8A-4147-A177-3AD203B41FA5}">
                      <a16:colId xmlns:a16="http://schemas.microsoft.com/office/drawing/2014/main" val="2601305394"/>
                    </a:ext>
                  </a:extLst>
                </a:gridCol>
                <a:gridCol w="329184">
                  <a:extLst>
                    <a:ext uri="{9D8B030D-6E8A-4147-A177-3AD203B41FA5}">
                      <a16:colId xmlns:a16="http://schemas.microsoft.com/office/drawing/2014/main" val="1626414518"/>
                    </a:ext>
                  </a:extLst>
                </a:gridCol>
                <a:gridCol w="329184">
                  <a:extLst>
                    <a:ext uri="{9D8B030D-6E8A-4147-A177-3AD203B41FA5}">
                      <a16:colId xmlns:a16="http://schemas.microsoft.com/office/drawing/2014/main" val="1603529454"/>
                    </a:ext>
                  </a:extLst>
                </a:gridCol>
                <a:gridCol w="329184">
                  <a:extLst>
                    <a:ext uri="{9D8B030D-6E8A-4147-A177-3AD203B41FA5}">
                      <a16:colId xmlns:a16="http://schemas.microsoft.com/office/drawing/2014/main" val="678634176"/>
                    </a:ext>
                  </a:extLst>
                </a:gridCol>
                <a:gridCol w="329184">
                  <a:extLst>
                    <a:ext uri="{9D8B030D-6E8A-4147-A177-3AD203B41FA5}">
                      <a16:colId xmlns:a16="http://schemas.microsoft.com/office/drawing/2014/main" val="2370738040"/>
                    </a:ext>
                  </a:extLst>
                </a:gridCol>
                <a:gridCol w="329184">
                  <a:extLst>
                    <a:ext uri="{9D8B030D-6E8A-4147-A177-3AD203B41FA5}">
                      <a16:colId xmlns:a16="http://schemas.microsoft.com/office/drawing/2014/main" val="1282005907"/>
                    </a:ext>
                  </a:extLst>
                </a:gridCol>
                <a:gridCol w="329184">
                  <a:extLst>
                    <a:ext uri="{9D8B030D-6E8A-4147-A177-3AD203B41FA5}">
                      <a16:colId xmlns:a16="http://schemas.microsoft.com/office/drawing/2014/main" val="3066103173"/>
                    </a:ext>
                  </a:extLst>
                </a:gridCol>
                <a:gridCol w="329184">
                  <a:extLst>
                    <a:ext uri="{9D8B030D-6E8A-4147-A177-3AD203B41FA5}">
                      <a16:colId xmlns:a16="http://schemas.microsoft.com/office/drawing/2014/main" val="285435618"/>
                    </a:ext>
                  </a:extLst>
                </a:gridCol>
                <a:gridCol w="329184">
                  <a:extLst>
                    <a:ext uri="{9D8B030D-6E8A-4147-A177-3AD203B41FA5}">
                      <a16:colId xmlns:a16="http://schemas.microsoft.com/office/drawing/2014/main" val="571233172"/>
                    </a:ext>
                  </a:extLst>
                </a:gridCol>
                <a:gridCol w="329184">
                  <a:extLst>
                    <a:ext uri="{9D8B030D-6E8A-4147-A177-3AD203B41FA5}">
                      <a16:colId xmlns:a16="http://schemas.microsoft.com/office/drawing/2014/main" val="4258665920"/>
                    </a:ext>
                  </a:extLst>
                </a:gridCol>
                <a:gridCol w="370332">
                  <a:extLst>
                    <a:ext uri="{9D8B030D-6E8A-4147-A177-3AD203B41FA5}">
                      <a16:colId xmlns:a16="http://schemas.microsoft.com/office/drawing/2014/main" val="84324826"/>
                    </a:ext>
                  </a:extLst>
                </a:gridCol>
                <a:gridCol w="370332">
                  <a:extLst>
                    <a:ext uri="{9D8B030D-6E8A-4147-A177-3AD203B41FA5}">
                      <a16:colId xmlns:a16="http://schemas.microsoft.com/office/drawing/2014/main" val="642813729"/>
                    </a:ext>
                  </a:extLst>
                </a:gridCol>
                <a:gridCol w="329184">
                  <a:extLst>
                    <a:ext uri="{9D8B030D-6E8A-4147-A177-3AD203B41FA5}">
                      <a16:colId xmlns:a16="http://schemas.microsoft.com/office/drawing/2014/main" val="784363295"/>
                    </a:ext>
                  </a:extLst>
                </a:gridCol>
                <a:gridCol w="329184">
                  <a:extLst>
                    <a:ext uri="{9D8B030D-6E8A-4147-A177-3AD203B41FA5}">
                      <a16:colId xmlns:a16="http://schemas.microsoft.com/office/drawing/2014/main" val="2542346668"/>
                    </a:ext>
                  </a:extLst>
                </a:gridCol>
                <a:gridCol w="370332">
                  <a:extLst>
                    <a:ext uri="{9D8B030D-6E8A-4147-A177-3AD203B41FA5}">
                      <a16:colId xmlns:a16="http://schemas.microsoft.com/office/drawing/2014/main" val="708952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67701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- 2018-04-14 16:54:57 </a:t>
                      </a:r>
                      <a:r>
                        <a:rPr kumimoji="0" lang="en-US" sz="1000" b="0" i="0" u="none" strike="noStrike" kern="1200" cap="none" spc="0" normalizeH="0" baseline="0" noProof="0">
                          <a:ln>
                            <a:noFill/>
                          </a:ln>
                          <a:solidFill>
                            <a:prstClr val="black"/>
                          </a:solidFill>
                          <a:effectLst/>
                          <a:uLnTx/>
                          <a:uFillTx/>
                          <a:latin typeface="+mn-lt"/>
                          <a:ea typeface="+mn-ea"/>
                          <a:cs typeface="+mn-cs"/>
                        </a:rPr>
                        <a:t> 
 Take our 7 day Beauty Challenge and share with us your results of Advanced Whitening Cream Range to WIN Hemani GOLD Beauty Basket!
Order now: www.hemaniherbal.pk
#HERbalCare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429595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 Hemani Herbal - 2018-04-13 20:31:58 </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15164900"/>
                  </a:ext>
                </a:extLst>
              </a:tr>
            </a:tbl>
          </a:graphicData>
        </a:graphic>
      </p:graphicFrame>
      <p:sp>
        <p:nvSpPr>
          <p:cNvPr id="4" name="Text Placeholder 3">
            <a:extLst>
              <a:ext uri="{FF2B5EF4-FFF2-40B4-BE49-F238E27FC236}">
                <a16:creationId xmlns:a16="http://schemas.microsoft.com/office/drawing/2014/main" id="{4F52447C-01C5-4D70-BD40-5DA88EA6E8CB}"/>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555745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A2E99-F714-483F-845E-01D1C7FB371C}"/>
              </a:ext>
            </a:extLst>
          </p:cNvPr>
          <p:cNvSpPr>
            <a:spLocks noGrp="1"/>
          </p:cNvSpPr>
          <p:nvPr>
            <p:ph type="title"/>
          </p:nvPr>
        </p:nvSpPr>
        <p:spPr/>
        <p:txBody>
          <a:bodyPr/>
          <a:lstStyle/>
          <a:p>
            <a:r>
              <a:rPr lang="en-US"/>
              <a:t>Facebook Own Posts Table | All Pages - 20 of 20</a:t>
            </a:r>
          </a:p>
        </p:txBody>
      </p:sp>
      <p:graphicFrame>
        <p:nvGraphicFramePr>
          <p:cNvPr id="5" name="Table Placeholder 4">
            <a:extLst>
              <a:ext uri="{FF2B5EF4-FFF2-40B4-BE49-F238E27FC236}">
                <a16:creationId xmlns:a16="http://schemas.microsoft.com/office/drawing/2014/main" id="{87C8FEC4-0DFE-4EFF-98D2-02934DAF1CBD}"/>
              </a:ext>
            </a:extLst>
          </p:cNvPr>
          <p:cNvGraphicFramePr>
            <a:graphicFrameLocks noGrp="1"/>
          </p:cNvGraphicFramePr>
          <p:nvPr>
            <p:ph type="tbl" sz="quarter" idx="13"/>
            <p:extLst>
              <p:ext uri="{D42A27DB-BD31-4B8C-83A1-F6EECF244321}">
                <p14:modId xmlns:p14="http://schemas.microsoft.com/office/powerpoint/2010/main" val="2086090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38610094"/>
                    </a:ext>
                  </a:extLst>
                </a:gridCol>
                <a:gridCol w="370332">
                  <a:extLst>
                    <a:ext uri="{9D8B030D-6E8A-4147-A177-3AD203B41FA5}">
                      <a16:colId xmlns:a16="http://schemas.microsoft.com/office/drawing/2014/main" val="288637378"/>
                    </a:ext>
                  </a:extLst>
                </a:gridCol>
                <a:gridCol w="370332">
                  <a:extLst>
                    <a:ext uri="{9D8B030D-6E8A-4147-A177-3AD203B41FA5}">
                      <a16:colId xmlns:a16="http://schemas.microsoft.com/office/drawing/2014/main" val="33193101"/>
                    </a:ext>
                  </a:extLst>
                </a:gridCol>
                <a:gridCol w="370332">
                  <a:extLst>
                    <a:ext uri="{9D8B030D-6E8A-4147-A177-3AD203B41FA5}">
                      <a16:colId xmlns:a16="http://schemas.microsoft.com/office/drawing/2014/main" val="3161363303"/>
                    </a:ext>
                  </a:extLst>
                </a:gridCol>
                <a:gridCol w="329184">
                  <a:extLst>
                    <a:ext uri="{9D8B030D-6E8A-4147-A177-3AD203B41FA5}">
                      <a16:colId xmlns:a16="http://schemas.microsoft.com/office/drawing/2014/main" val="2438648342"/>
                    </a:ext>
                  </a:extLst>
                </a:gridCol>
                <a:gridCol w="329184">
                  <a:extLst>
                    <a:ext uri="{9D8B030D-6E8A-4147-A177-3AD203B41FA5}">
                      <a16:colId xmlns:a16="http://schemas.microsoft.com/office/drawing/2014/main" val="2855172575"/>
                    </a:ext>
                  </a:extLst>
                </a:gridCol>
                <a:gridCol w="329184">
                  <a:extLst>
                    <a:ext uri="{9D8B030D-6E8A-4147-A177-3AD203B41FA5}">
                      <a16:colId xmlns:a16="http://schemas.microsoft.com/office/drawing/2014/main" val="4089913231"/>
                    </a:ext>
                  </a:extLst>
                </a:gridCol>
                <a:gridCol w="329184">
                  <a:extLst>
                    <a:ext uri="{9D8B030D-6E8A-4147-A177-3AD203B41FA5}">
                      <a16:colId xmlns:a16="http://schemas.microsoft.com/office/drawing/2014/main" val="2838549650"/>
                    </a:ext>
                  </a:extLst>
                </a:gridCol>
                <a:gridCol w="329184">
                  <a:extLst>
                    <a:ext uri="{9D8B030D-6E8A-4147-A177-3AD203B41FA5}">
                      <a16:colId xmlns:a16="http://schemas.microsoft.com/office/drawing/2014/main" val="538933499"/>
                    </a:ext>
                  </a:extLst>
                </a:gridCol>
                <a:gridCol w="329184">
                  <a:extLst>
                    <a:ext uri="{9D8B030D-6E8A-4147-A177-3AD203B41FA5}">
                      <a16:colId xmlns:a16="http://schemas.microsoft.com/office/drawing/2014/main" val="2291703488"/>
                    </a:ext>
                  </a:extLst>
                </a:gridCol>
                <a:gridCol w="329184">
                  <a:extLst>
                    <a:ext uri="{9D8B030D-6E8A-4147-A177-3AD203B41FA5}">
                      <a16:colId xmlns:a16="http://schemas.microsoft.com/office/drawing/2014/main" val="2306812379"/>
                    </a:ext>
                  </a:extLst>
                </a:gridCol>
                <a:gridCol w="329184">
                  <a:extLst>
                    <a:ext uri="{9D8B030D-6E8A-4147-A177-3AD203B41FA5}">
                      <a16:colId xmlns:a16="http://schemas.microsoft.com/office/drawing/2014/main" val="2072685915"/>
                    </a:ext>
                  </a:extLst>
                </a:gridCol>
                <a:gridCol w="329184">
                  <a:extLst>
                    <a:ext uri="{9D8B030D-6E8A-4147-A177-3AD203B41FA5}">
                      <a16:colId xmlns:a16="http://schemas.microsoft.com/office/drawing/2014/main" val="3332247852"/>
                    </a:ext>
                  </a:extLst>
                </a:gridCol>
                <a:gridCol w="370332">
                  <a:extLst>
                    <a:ext uri="{9D8B030D-6E8A-4147-A177-3AD203B41FA5}">
                      <a16:colId xmlns:a16="http://schemas.microsoft.com/office/drawing/2014/main" val="3355509511"/>
                    </a:ext>
                  </a:extLst>
                </a:gridCol>
                <a:gridCol w="370332">
                  <a:extLst>
                    <a:ext uri="{9D8B030D-6E8A-4147-A177-3AD203B41FA5}">
                      <a16:colId xmlns:a16="http://schemas.microsoft.com/office/drawing/2014/main" val="2374613829"/>
                    </a:ext>
                  </a:extLst>
                </a:gridCol>
                <a:gridCol w="329184">
                  <a:extLst>
                    <a:ext uri="{9D8B030D-6E8A-4147-A177-3AD203B41FA5}">
                      <a16:colId xmlns:a16="http://schemas.microsoft.com/office/drawing/2014/main" val="3539362844"/>
                    </a:ext>
                  </a:extLst>
                </a:gridCol>
                <a:gridCol w="329184">
                  <a:extLst>
                    <a:ext uri="{9D8B030D-6E8A-4147-A177-3AD203B41FA5}">
                      <a16:colId xmlns:a16="http://schemas.microsoft.com/office/drawing/2014/main" val="1298173826"/>
                    </a:ext>
                  </a:extLst>
                </a:gridCol>
                <a:gridCol w="370332">
                  <a:extLst>
                    <a:ext uri="{9D8B030D-6E8A-4147-A177-3AD203B41FA5}">
                      <a16:colId xmlns:a16="http://schemas.microsoft.com/office/drawing/2014/main" val="1012583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761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Hemani Herbal - 2018-04-13 15:55:02 </a:t>
                      </a:r>
                      <a:r>
                        <a:rPr kumimoji="0" lang="en-US" sz="1000" b="0" i="0" u="none" strike="noStrike" kern="1200" cap="none" spc="0" normalizeH="0" baseline="0" noProof="0">
                          <a:ln>
                            <a:noFill/>
                          </a:ln>
                          <a:solidFill>
                            <a:prstClr val="black"/>
                          </a:solidFill>
                          <a:effectLst/>
                          <a:uLnTx/>
                          <a:uFillTx/>
                          <a:latin typeface="+mn-lt"/>
                          <a:ea typeface="+mn-ea"/>
                          <a:cs typeface="+mn-cs"/>
                        </a:rPr>
                        <a:t> 
 Take control of your skin naturally with Advanced Herbal Whitening Cream for women. First of its kind, without Mercury 
Order now: www.hemaniherbal.pk/
#HERbalCare #MeriChoice #MeriRecommendation #LiveNatural
#HemaniHerbal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09290384"/>
                  </a:ext>
                </a:extLst>
              </a:tr>
            </a:tbl>
          </a:graphicData>
        </a:graphic>
      </p:graphicFrame>
      <p:sp>
        <p:nvSpPr>
          <p:cNvPr id="4" name="Text Placeholder 3">
            <a:extLst>
              <a:ext uri="{FF2B5EF4-FFF2-40B4-BE49-F238E27FC236}">
                <a16:creationId xmlns:a16="http://schemas.microsoft.com/office/drawing/2014/main" id="{424AE99C-0C71-489F-A36D-43A30C0529CF}"/>
              </a:ext>
            </a:extLst>
          </p:cNvPr>
          <p:cNvSpPr>
            <a:spLocks noGrp="1"/>
          </p:cNvSpPr>
          <p:nvPr>
            <p:ph type="body" sz="quarter" idx="14"/>
          </p:nvPr>
        </p:nvSpPr>
        <p:spPr/>
        <p:txBody>
          <a:bodyPr/>
          <a:lstStyle/>
          <a:p>
            <a:r>
              <a:rPr lang="en-US"/>
              <a:t>04/12/2018 - 04/26/2018</a:t>
            </a:r>
          </a:p>
        </p:txBody>
      </p:sp>
    </p:spTree>
    <p:extLst>
      <p:ext uri="{BB962C8B-B14F-4D97-AF65-F5344CB8AC3E}">
        <p14:creationId xmlns:p14="http://schemas.microsoft.com/office/powerpoint/2010/main" val="9812313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13D45-519F-4BDB-AD2C-F443C985F0A3}"/>
              </a:ext>
            </a:extLst>
          </p:cNvPr>
          <p:cNvSpPr>
            <a:spLocks noGrp="1"/>
          </p:cNvSpPr>
          <p:nvPr>
            <p:ph type="title"/>
          </p:nvPr>
        </p:nvSpPr>
        <p:spPr/>
        <p:txBody>
          <a:bodyPr/>
          <a:lstStyle/>
          <a:p>
            <a:r>
              <a:rPr lang="en-US"/>
              <a:t>Facebook Own Posts App Usage | All Pages</a:t>
            </a:r>
          </a:p>
        </p:txBody>
      </p:sp>
      <p:graphicFrame>
        <p:nvGraphicFramePr>
          <p:cNvPr id="6" name="Chart Placeholder 5">
            <a:extLst>
              <a:ext uri="{FF2B5EF4-FFF2-40B4-BE49-F238E27FC236}">
                <a16:creationId xmlns:a16="http://schemas.microsoft.com/office/drawing/2014/main" id="{0F03E53A-894F-4F56-B3A2-579741EC6C4D}"/>
              </a:ext>
            </a:extLst>
          </p:cNvPr>
          <p:cNvGraphicFramePr>
            <a:graphicFrameLocks noGrp="1"/>
          </p:cNvGraphicFramePr>
          <p:nvPr>
            <p:ph type="chart" sz="quarter" idx="13"/>
            <p:extLst>
              <p:ext uri="{D42A27DB-BD31-4B8C-83A1-F6EECF244321}">
                <p14:modId xmlns:p14="http://schemas.microsoft.com/office/powerpoint/2010/main" val="4034863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55A7FF-D675-45DF-A9C1-73C4B5D306C4}"/>
              </a:ext>
            </a:extLst>
          </p:cNvPr>
          <p:cNvSpPr>
            <a:spLocks noGrp="1"/>
          </p:cNvSpPr>
          <p:nvPr>
            <p:ph type="body" sz="quarter" idx="14"/>
          </p:nvPr>
        </p:nvSpPr>
        <p:spPr/>
        <p:txBody>
          <a:bodyPr/>
          <a:lstStyle/>
          <a:p>
            <a:r>
              <a:rPr lang="en-US"/>
              <a:t>04/12/2018 - 04/26/2018</a:t>
            </a:r>
          </a:p>
        </p:txBody>
      </p:sp>
      <p:sp>
        <p:nvSpPr>
          <p:cNvPr id="5" name="Footer Placeholder 4">
            <a:extLst>
              <a:ext uri="{FF2B5EF4-FFF2-40B4-BE49-F238E27FC236}">
                <a16:creationId xmlns:a16="http://schemas.microsoft.com/office/drawing/2014/main" id="{D074F031-2765-4756-AC82-8A02FFF153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0604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1502</Words>
  <Application>Microsoft Office PowerPoint</Application>
  <PresentationFormat>On-screen Show (4:3)</PresentationFormat>
  <Paragraphs>861</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Content Optimization Benchmark</vt:lpstr>
      <vt:lpstr>Facebook Own Posts | All Pages</vt:lpstr>
      <vt:lpstr>Facebook Interaction Rate By Post Type | All Pages</vt:lpstr>
      <vt:lpstr>Facebook Own Posts Table | All Pages - 1 of 20</vt:lpstr>
      <vt:lpstr>Facebook Own Posts Table | All Pages - 2 of 20</vt:lpstr>
      <vt:lpstr>Facebook Own Posts Table | All Pages - 3 of 20</vt:lpstr>
      <vt:lpstr>Facebook Own Posts Table | All Pages - 4 of 20</vt:lpstr>
      <vt:lpstr>Facebook Own Posts Table | All Pages - 5 of 20</vt:lpstr>
      <vt:lpstr>Facebook Own Posts Table | All Pages - 6 of 20</vt:lpstr>
      <vt:lpstr>Facebook Own Posts Table | All Pages - 7 of 20</vt:lpstr>
      <vt:lpstr>Facebook Own Posts Table | All Pages - 8 of 20</vt:lpstr>
      <vt:lpstr>Facebook Own Posts Table | All Pages - 9 of 20</vt:lpstr>
      <vt:lpstr>Facebook Own Posts Table | All Pages - 10 of 20</vt:lpstr>
      <vt:lpstr>Facebook Own Posts Table | All Pages - 11 of 20</vt:lpstr>
      <vt:lpstr>Facebook Own Posts Table | All Pages - 12 of 20</vt:lpstr>
      <vt:lpstr>Facebook Own Posts Table | All Pages - 13 of 20</vt:lpstr>
      <vt:lpstr>Facebook Own Posts Table | All Pages - 14 of 20</vt:lpstr>
      <vt:lpstr>Facebook Own Posts Table | All Pages - 15 of 20</vt:lpstr>
      <vt:lpstr>Facebook Own Posts Table | All Pages - 16 of 20</vt:lpstr>
      <vt:lpstr>Facebook Own Posts Table | All Pages - 17 of 20</vt:lpstr>
      <vt:lpstr>Facebook Own Posts Table | All Pages - 18 of 20</vt:lpstr>
      <vt:lpstr>Facebook Own Posts Table | All Pages - 19 of 20</vt:lpstr>
      <vt:lpstr>Facebook Own Posts Table | All Pages - 20 of 20</vt:lpstr>
      <vt:lpstr>Facebook Own Posts App Usage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2018-04-26T22:29:39Z</dcterms:created>
  <dcterms:modified xsi:type="dcterms:W3CDTF">2018-04-26T22:30:42Z</dcterms:modified>
</cp:coreProperties>
</file>