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Lst>
  <p:sldSz cx="9144000" cy="6858000" type="screen4x3"/>
  <p:notesSz cx="6858000" cy="9144000"/>
  <p:embeddedFontLst>
    <p:embeddedFont>
      <p:font typeface="新細明體" panose="02020500000000000000" pitchFamily="18" charset="-120"/>
      <p:regular r:id="rId36"/>
    </p:embeddedFont>
    <p:embeddedFont>
      <p:font typeface="Calibri" panose="020F0502020204030204" pitchFamily="34" charset="0"/>
      <p:regular r:id="rId37"/>
      <p:bold r:id="rId38"/>
      <p:italic r:id="rId39"/>
      <p:boldItalic r:id="rId40"/>
    </p:embeddedFont>
    <p:embeddedFont>
      <p:font typeface="ＭＳ Ｐゴシック" panose="020B0600070205080204" pitchFamily="34" charset="-128"/>
      <p:regular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Canton Today</c:v>
                </c:pt>
              </c:strCache>
            </c:strRef>
          </c:tx>
          <c:spPr>
            <a:ln w="28575" cap="rnd">
              <a:solidFill>
                <a:schemeClr val="accent1"/>
              </a:solidFill>
              <a:round/>
            </a:ln>
            <a:effectLst/>
          </c:spPr>
          <c:marker>
            <c:symbol val="none"/>
          </c:marker>
          <c:cat>
            <c:numRef>
              <c:f>Sheet1!$A$2:$A$16</c:f>
              <c:numCache>
                <c:formatCode>m/d/yyyy</c:formatCode>
                <c:ptCount val="15"/>
                <c:pt idx="0">
                  <c:v>43202</c:v>
                </c:pt>
                <c:pt idx="1">
                  <c:v>43203</c:v>
                </c:pt>
                <c:pt idx="2">
                  <c:v>43204</c:v>
                </c:pt>
                <c:pt idx="3">
                  <c:v>43205</c:v>
                </c:pt>
                <c:pt idx="4">
                  <c:v>43206</c:v>
                </c:pt>
                <c:pt idx="5">
                  <c:v>43207</c:v>
                </c:pt>
                <c:pt idx="6">
                  <c:v>43208</c:v>
                </c:pt>
                <c:pt idx="7">
                  <c:v>43209</c:v>
                </c:pt>
                <c:pt idx="8">
                  <c:v>43210</c:v>
                </c:pt>
                <c:pt idx="9">
                  <c:v>43211</c:v>
                </c:pt>
                <c:pt idx="10">
                  <c:v>43212</c:v>
                </c:pt>
                <c:pt idx="11">
                  <c:v>43213</c:v>
                </c:pt>
                <c:pt idx="12">
                  <c:v>43214</c:v>
                </c:pt>
                <c:pt idx="13">
                  <c:v>43215</c:v>
                </c:pt>
                <c:pt idx="14">
                  <c:v>43216</c:v>
                </c:pt>
              </c:numCache>
            </c:numRef>
          </c:cat>
          <c:val>
            <c:numRef>
              <c:f>Sheet1!$B$2:$B$16</c:f>
              <c:numCache>
                <c:formatCode>General</c:formatCode>
                <c:ptCount val="15"/>
                <c:pt idx="14">
                  <c:v>5655</c:v>
                </c:pt>
              </c:numCache>
            </c:numRef>
          </c:val>
          <c:smooth val="0"/>
          <c:extLst>
            <c:ext xmlns:c16="http://schemas.microsoft.com/office/drawing/2014/chart" uri="{C3380CC4-5D6E-409C-BE32-E72D297353CC}">
              <c16:uniqueId val="{00000000-0409-4A06-BE42-92CC4A638BE4}"/>
            </c:ext>
          </c:extLst>
        </c:ser>
        <c:dLbls>
          <c:showLegendKey val="0"/>
          <c:showVal val="0"/>
          <c:showCatName val="0"/>
          <c:showSerName val="0"/>
          <c:showPercent val="0"/>
          <c:showBubbleSize val="0"/>
        </c:dLbls>
        <c:smooth val="0"/>
        <c:axId val="322719432"/>
        <c:axId val="322721072"/>
      </c:lineChart>
      <c:dateAx>
        <c:axId val="322719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21072"/>
        <c:crosses val="autoZero"/>
        <c:auto val="1"/>
        <c:lblOffset val="100"/>
        <c:baseTimeUnit val="days"/>
      </c:dateAx>
      <c:valAx>
        <c:axId val="322721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1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Canton Today</c:v>
                </c:pt>
              </c:strCache>
            </c:strRef>
          </c:tx>
          <c:spPr>
            <a:ln w="28575" cap="rnd">
              <a:solidFill>
                <a:schemeClr val="accent1"/>
              </a:solidFill>
              <a:round/>
            </a:ln>
            <a:effectLst/>
          </c:spPr>
          <c:marker>
            <c:symbol val="none"/>
          </c:marker>
          <c:cat>
            <c:numRef>
              <c:f>Sheet1!$A$2:$A$16</c:f>
              <c:numCache>
                <c:formatCode>m/d/yyyy</c:formatCode>
                <c:ptCount val="15"/>
                <c:pt idx="0">
                  <c:v>43202</c:v>
                </c:pt>
                <c:pt idx="1">
                  <c:v>43203</c:v>
                </c:pt>
                <c:pt idx="2">
                  <c:v>43204</c:v>
                </c:pt>
                <c:pt idx="3">
                  <c:v>43205</c:v>
                </c:pt>
                <c:pt idx="4">
                  <c:v>43206</c:v>
                </c:pt>
                <c:pt idx="5">
                  <c:v>43207</c:v>
                </c:pt>
                <c:pt idx="6">
                  <c:v>43208</c:v>
                </c:pt>
                <c:pt idx="7">
                  <c:v>43209</c:v>
                </c:pt>
                <c:pt idx="8">
                  <c:v>43210</c:v>
                </c:pt>
                <c:pt idx="9">
                  <c:v>43211</c:v>
                </c:pt>
                <c:pt idx="10">
                  <c:v>43212</c:v>
                </c:pt>
                <c:pt idx="11">
                  <c:v>43213</c:v>
                </c:pt>
                <c:pt idx="12">
                  <c:v>43214</c:v>
                </c:pt>
                <c:pt idx="13">
                  <c:v>43215</c:v>
                </c:pt>
                <c:pt idx="14">
                  <c:v>43216</c:v>
                </c:pt>
              </c:numCache>
            </c:numRef>
          </c:cat>
          <c:val>
            <c:numRef>
              <c:f>Sheet1!$B$2:$B$16</c:f>
              <c:numCache>
                <c:formatCode>General</c:formatCode>
                <c:ptCount val="15"/>
                <c:pt idx="0">
                  <c:v>2</c:v>
                </c:pt>
                <c:pt idx="1">
                  <c:v>2</c:v>
                </c:pt>
                <c:pt idx="2">
                  <c:v>0</c:v>
                </c:pt>
                <c:pt idx="3">
                  <c:v>0</c:v>
                </c:pt>
                <c:pt idx="4">
                  <c:v>1</c:v>
                </c:pt>
                <c:pt idx="5">
                  <c:v>1</c:v>
                </c:pt>
                <c:pt idx="6">
                  <c:v>1</c:v>
                </c:pt>
                <c:pt idx="7">
                  <c:v>1</c:v>
                </c:pt>
                <c:pt idx="8">
                  <c:v>0</c:v>
                </c:pt>
                <c:pt idx="9">
                  <c:v>0</c:v>
                </c:pt>
                <c:pt idx="10">
                  <c:v>0</c:v>
                </c:pt>
                <c:pt idx="11">
                  <c:v>1</c:v>
                </c:pt>
                <c:pt idx="12">
                  <c:v>1</c:v>
                </c:pt>
                <c:pt idx="13">
                  <c:v>1</c:v>
                </c:pt>
                <c:pt idx="14">
                  <c:v>1</c:v>
                </c:pt>
              </c:numCache>
            </c:numRef>
          </c:val>
          <c:smooth val="0"/>
          <c:extLst>
            <c:ext xmlns:c16="http://schemas.microsoft.com/office/drawing/2014/chart" uri="{C3380CC4-5D6E-409C-BE32-E72D297353CC}">
              <c16:uniqueId val="{00000000-5489-46EE-8CFF-97517F30FB96}"/>
            </c:ext>
          </c:extLst>
        </c:ser>
        <c:dLbls>
          <c:showLegendKey val="0"/>
          <c:showVal val="0"/>
          <c:showCatName val="0"/>
          <c:showSerName val="0"/>
          <c:showPercent val="0"/>
          <c:showBubbleSize val="0"/>
        </c:dLbls>
        <c:smooth val="0"/>
        <c:axId val="322717792"/>
        <c:axId val="322718120"/>
      </c:lineChart>
      <c:dateAx>
        <c:axId val="322717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18120"/>
        <c:crosses val="autoZero"/>
        <c:auto val="1"/>
        <c:lblOffset val="100"/>
        <c:baseTimeUnit val="days"/>
      </c:dateAx>
      <c:valAx>
        <c:axId val="32271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1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Canton Today</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0</c:v>
                </c:pt>
                <c:pt idx="5">
                  <c:v>0</c:v>
                </c:pt>
              </c:numCache>
            </c:numRef>
          </c:val>
          <c:extLst>
            <c:ext xmlns:c16="http://schemas.microsoft.com/office/drawing/2014/chart" uri="{C3380CC4-5D6E-409C-BE32-E72D297353CC}">
              <c16:uniqueId val="{00000000-5233-4647-9D4B-C88B8BF6BDB3}"/>
            </c:ext>
          </c:extLst>
        </c:ser>
        <c:dLbls>
          <c:showLegendKey val="0"/>
          <c:showVal val="0"/>
          <c:showCatName val="0"/>
          <c:showSerName val="0"/>
          <c:showPercent val="0"/>
          <c:showBubbleSize val="0"/>
        </c:dLbls>
        <c:axId val="279437176"/>
        <c:axId val="279440456"/>
      </c:radarChart>
      <c:catAx>
        <c:axId val="27943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440456"/>
        <c:crosses val="autoZero"/>
        <c:auto val="1"/>
        <c:lblAlgn val="ctr"/>
        <c:lblOffset val="100"/>
        <c:noMultiLvlLbl val="0"/>
      </c:catAx>
      <c:valAx>
        <c:axId val="279440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43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Canton Today</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0.37135278514588999</c:v>
                </c:pt>
              </c:numCache>
            </c:numRef>
          </c:val>
          <c:extLst>
            <c:ext xmlns:c16="http://schemas.microsoft.com/office/drawing/2014/chart" uri="{C3380CC4-5D6E-409C-BE32-E72D297353CC}">
              <c16:uniqueId val="{00000000-A9DD-4070-A0B1-94B70BF406F3}"/>
            </c:ext>
          </c:extLst>
        </c:ser>
        <c:dLbls>
          <c:showLegendKey val="0"/>
          <c:showVal val="0"/>
          <c:showCatName val="0"/>
          <c:showSerName val="0"/>
          <c:showPercent val="0"/>
          <c:showBubbleSize val="0"/>
        </c:dLbls>
        <c:gapWidth val="219"/>
        <c:overlap val="-27"/>
        <c:axId val="323425608"/>
        <c:axId val="323427576"/>
      </c:barChart>
      <c:catAx>
        <c:axId val="323425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427576"/>
        <c:crosses val="autoZero"/>
        <c:auto val="1"/>
        <c:lblAlgn val="ctr"/>
        <c:lblOffset val="100"/>
        <c:noMultiLvlLbl val="0"/>
      </c:catAx>
      <c:valAx>
        <c:axId val="323427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42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Canton Today</c:v>
                </c:pt>
              </c:strCache>
            </c:strRef>
          </c:tx>
          <c:spPr>
            <a:ln w="28575" cap="rnd">
              <a:solidFill>
                <a:schemeClr val="accent1"/>
              </a:solidFill>
              <a:round/>
            </a:ln>
            <a:effectLst/>
          </c:spPr>
          <c:marker>
            <c:symbol val="none"/>
          </c:marker>
          <c:cat>
            <c:numRef>
              <c:f>Sheet1!$A$2:$A$16</c:f>
              <c:numCache>
                <c:formatCode>m/d/yyyy</c:formatCode>
                <c:ptCount val="15"/>
                <c:pt idx="0">
                  <c:v>43202</c:v>
                </c:pt>
                <c:pt idx="1">
                  <c:v>43203</c:v>
                </c:pt>
                <c:pt idx="2">
                  <c:v>43204</c:v>
                </c:pt>
                <c:pt idx="3">
                  <c:v>43205</c:v>
                </c:pt>
                <c:pt idx="4">
                  <c:v>43206</c:v>
                </c:pt>
                <c:pt idx="5">
                  <c:v>43207</c:v>
                </c:pt>
                <c:pt idx="6">
                  <c:v>43208</c:v>
                </c:pt>
                <c:pt idx="7">
                  <c:v>43209</c:v>
                </c:pt>
                <c:pt idx="8">
                  <c:v>43210</c:v>
                </c:pt>
                <c:pt idx="9">
                  <c:v>43211</c:v>
                </c:pt>
                <c:pt idx="10">
                  <c:v>43212</c:v>
                </c:pt>
                <c:pt idx="11">
                  <c:v>43213</c:v>
                </c:pt>
                <c:pt idx="12">
                  <c:v>43214</c:v>
                </c:pt>
                <c:pt idx="13">
                  <c:v>43215</c:v>
                </c:pt>
                <c:pt idx="14">
                  <c:v>43216</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B299-4CB6-B3C3-9E95B0A84449}"/>
            </c:ext>
          </c:extLst>
        </c:ser>
        <c:dLbls>
          <c:showLegendKey val="0"/>
          <c:showVal val="0"/>
          <c:showCatName val="0"/>
          <c:showSerName val="0"/>
          <c:showPercent val="0"/>
          <c:showBubbleSize val="0"/>
        </c:dLbls>
        <c:smooth val="0"/>
        <c:axId val="279441112"/>
        <c:axId val="279438816"/>
      </c:lineChart>
      <c:dateAx>
        <c:axId val="279441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438816"/>
        <c:crosses val="autoZero"/>
        <c:auto val="1"/>
        <c:lblOffset val="100"/>
        <c:baseTimeUnit val="days"/>
      </c:dateAx>
      <c:valAx>
        <c:axId val="27943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44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Canton Today</c:v>
                </c:pt>
              </c:strCache>
            </c:strRef>
          </c:cat>
          <c:val>
            <c:numRef>
              <c:f>Sheet1!$B$2</c:f>
              <c:numCache>
                <c:formatCode>General</c:formatCode>
                <c:ptCount val="1"/>
                <c:pt idx="0">
                  <c:v>155</c:v>
                </c:pt>
              </c:numCache>
            </c:numRef>
          </c:val>
          <c:extLst>
            <c:ext xmlns:c16="http://schemas.microsoft.com/office/drawing/2014/chart" uri="{C3380CC4-5D6E-409C-BE32-E72D297353CC}">
              <c16:uniqueId val="{00000000-43CB-49DF-8082-4D895EDCC9F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Canton Today</c:v>
                </c:pt>
              </c:strCache>
            </c:strRef>
          </c:cat>
          <c:val>
            <c:numRef>
              <c:f>Sheet1!$C$2</c:f>
              <c:numCache>
                <c:formatCode>General</c:formatCode>
                <c:ptCount val="1"/>
                <c:pt idx="0">
                  <c:v>7</c:v>
                </c:pt>
              </c:numCache>
            </c:numRef>
          </c:val>
          <c:extLst>
            <c:ext xmlns:c16="http://schemas.microsoft.com/office/drawing/2014/chart" uri="{C3380CC4-5D6E-409C-BE32-E72D297353CC}">
              <c16:uniqueId val="{00000001-43CB-49DF-8082-4D895EDCC9F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Canton Today</c:v>
                </c:pt>
              </c:strCache>
            </c:strRef>
          </c:cat>
          <c:val>
            <c:numRef>
              <c:f>Sheet1!$D$2</c:f>
              <c:numCache>
                <c:formatCode>General</c:formatCode>
                <c:ptCount val="1"/>
                <c:pt idx="0">
                  <c:v>6</c:v>
                </c:pt>
              </c:numCache>
            </c:numRef>
          </c:val>
          <c:extLst>
            <c:ext xmlns:c16="http://schemas.microsoft.com/office/drawing/2014/chart" uri="{C3380CC4-5D6E-409C-BE32-E72D297353CC}">
              <c16:uniqueId val="{00000002-43CB-49DF-8082-4D895EDCC9F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Canton Today</c:v>
                </c:pt>
              </c:strCache>
            </c:strRef>
          </c:cat>
          <c:val>
            <c:numRef>
              <c:f>Sheet1!$E$2</c:f>
              <c:numCache>
                <c:formatCode>General</c:formatCode>
                <c:ptCount val="1"/>
                <c:pt idx="0">
                  <c:v>0</c:v>
                </c:pt>
              </c:numCache>
            </c:numRef>
          </c:val>
          <c:extLst>
            <c:ext xmlns:c16="http://schemas.microsoft.com/office/drawing/2014/chart" uri="{C3380CC4-5D6E-409C-BE32-E72D297353CC}">
              <c16:uniqueId val="{00000003-43CB-49DF-8082-4D895EDCC9F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Canton Today</c:v>
                </c:pt>
              </c:strCache>
            </c:strRef>
          </c:cat>
          <c:val>
            <c:numRef>
              <c:f>Sheet1!$F$2</c:f>
              <c:numCache>
                <c:formatCode>General</c:formatCode>
                <c:ptCount val="1"/>
                <c:pt idx="0">
                  <c:v>0</c:v>
                </c:pt>
              </c:numCache>
            </c:numRef>
          </c:val>
          <c:extLst>
            <c:ext xmlns:c16="http://schemas.microsoft.com/office/drawing/2014/chart" uri="{C3380CC4-5D6E-409C-BE32-E72D297353CC}">
              <c16:uniqueId val="{00000004-43CB-49DF-8082-4D895EDCC9F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Canton Today</c:v>
                </c:pt>
              </c:strCache>
            </c:strRef>
          </c:cat>
          <c:val>
            <c:numRef>
              <c:f>Sheet1!$G$2</c:f>
              <c:numCache>
                <c:formatCode>General</c:formatCode>
                <c:ptCount val="1"/>
                <c:pt idx="0">
                  <c:v>0</c:v>
                </c:pt>
              </c:numCache>
            </c:numRef>
          </c:val>
          <c:extLst>
            <c:ext xmlns:c16="http://schemas.microsoft.com/office/drawing/2014/chart" uri="{C3380CC4-5D6E-409C-BE32-E72D297353CC}">
              <c16:uniqueId val="{00000005-43CB-49DF-8082-4D895EDCC9F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Canton Today</c:v>
                </c:pt>
              </c:strCache>
            </c:strRef>
          </c:cat>
          <c:val>
            <c:numRef>
              <c:f>Sheet1!$H$2</c:f>
              <c:numCache>
                <c:formatCode>General</c:formatCode>
                <c:ptCount val="1"/>
                <c:pt idx="0">
                  <c:v>12</c:v>
                </c:pt>
              </c:numCache>
            </c:numRef>
          </c:val>
          <c:extLst>
            <c:ext xmlns:c16="http://schemas.microsoft.com/office/drawing/2014/chart" uri="{C3380CC4-5D6E-409C-BE32-E72D297353CC}">
              <c16:uniqueId val="{00000006-43CB-49DF-8082-4D895EDCC9F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Canton Today</c:v>
                </c:pt>
              </c:strCache>
            </c:strRef>
          </c:cat>
          <c:val>
            <c:numRef>
              <c:f>Sheet1!$I$2</c:f>
              <c:numCache>
                <c:formatCode>General</c:formatCode>
                <c:ptCount val="1"/>
                <c:pt idx="0">
                  <c:v>27</c:v>
                </c:pt>
              </c:numCache>
            </c:numRef>
          </c:val>
          <c:extLst>
            <c:ext xmlns:c16="http://schemas.microsoft.com/office/drawing/2014/chart" uri="{C3380CC4-5D6E-409C-BE32-E72D297353CC}">
              <c16:uniqueId val="{00000007-43CB-49DF-8082-4D895EDCC9FB}"/>
            </c:ext>
          </c:extLst>
        </c:ser>
        <c:dLbls>
          <c:showLegendKey val="0"/>
          <c:showVal val="0"/>
          <c:showCatName val="0"/>
          <c:showSerName val="0"/>
          <c:showPercent val="0"/>
          <c:showBubbleSize val="0"/>
        </c:dLbls>
        <c:gapWidth val="150"/>
        <c:overlap val="100"/>
        <c:axId val="148459144"/>
        <c:axId val="148462096"/>
      </c:barChart>
      <c:catAx>
        <c:axId val="148459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462096"/>
        <c:crosses val="autoZero"/>
        <c:auto val="1"/>
        <c:lblAlgn val="ctr"/>
        <c:lblOffset val="100"/>
        <c:noMultiLvlLbl val="0"/>
      </c:catAx>
      <c:valAx>
        <c:axId val="148462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45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c:f>
              <c:strCache>
                <c:ptCount val="1"/>
                <c:pt idx="0">
                  <c:v>Canton Today</c:v>
                </c:pt>
              </c:strCache>
            </c:strRef>
          </c:cat>
          <c:val>
            <c:numRef>
              <c:f>Sheet1!$B$2</c:f>
              <c:numCache>
                <c:formatCode>General</c:formatCode>
                <c:ptCount val="1"/>
                <c:pt idx="0">
                  <c:v>12</c:v>
                </c:pt>
              </c:numCache>
            </c:numRef>
          </c:val>
          <c:extLst>
            <c:ext xmlns:c16="http://schemas.microsoft.com/office/drawing/2014/chart" uri="{C3380CC4-5D6E-409C-BE32-E72D297353CC}">
              <c16:uniqueId val="{00000000-7F5D-42D5-A8D5-C287983CD36D}"/>
            </c:ext>
          </c:extLst>
        </c:ser>
        <c:dLbls>
          <c:showLegendKey val="0"/>
          <c:showVal val="0"/>
          <c:showCatName val="0"/>
          <c:showSerName val="0"/>
          <c:showPercent val="0"/>
          <c:showBubbleSize val="0"/>
        </c:dLbls>
        <c:gapWidth val="150"/>
        <c:overlap val="100"/>
        <c:axId val="223334320"/>
        <c:axId val="223334648"/>
      </c:barChart>
      <c:catAx>
        <c:axId val="223334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34648"/>
        <c:crosses val="autoZero"/>
        <c:auto val="1"/>
        <c:lblAlgn val="ctr"/>
        <c:lblOffset val="100"/>
        <c:noMultiLvlLbl val="0"/>
      </c:catAx>
      <c:valAx>
        <c:axId val="223334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34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Canton Today</c:v>
                </c:pt>
              </c:strCache>
            </c:strRef>
          </c:tx>
          <c:spPr>
            <a:ln w="28575" cap="rnd">
              <a:solidFill>
                <a:schemeClr val="accent1"/>
              </a:solidFill>
              <a:round/>
            </a:ln>
            <a:effectLst/>
          </c:spPr>
          <c:marker>
            <c:symbol val="none"/>
          </c:marker>
          <c:cat>
            <c:numRef>
              <c:f>Sheet1!$A$2:$A$16</c:f>
              <c:numCache>
                <c:formatCode>m/d/yyyy</c:formatCode>
                <c:ptCount val="15"/>
                <c:pt idx="0">
                  <c:v>43202</c:v>
                </c:pt>
                <c:pt idx="1">
                  <c:v>43203</c:v>
                </c:pt>
                <c:pt idx="2">
                  <c:v>43204</c:v>
                </c:pt>
                <c:pt idx="3">
                  <c:v>43205</c:v>
                </c:pt>
                <c:pt idx="4">
                  <c:v>43206</c:v>
                </c:pt>
                <c:pt idx="5">
                  <c:v>43207</c:v>
                </c:pt>
                <c:pt idx="6">
                  <c:v>43208</c:v>
                </c:pt>
                <c:pt idx="7">
                  <c:v>43209</c:v>
                </c:pt>
                <c:pt idx="8">
                  <c:v>43210</c:v>
                </c:pt>
                <c:pt idx="9">
                  <c:v>43211</c:v>
                </c:pt>
                <c:pt idx="10">
                  <c:v>43212</c:v>
                </c:pt>
                <c:pt idx="11">
                  <c:v>43213</c:v>
                </c:pt>
                <c:pt idx="12">
                  <c:v>43214</c:v>
                </c:pt>
                <c:pt idx="13">
                  <c:v>43215</c:v>
                </c:pt>
                <c:pt idx="14">
                  <c:v>43216</c:v>
                </c:pt>
              </c:numCache>
            </c:numRef>
          </c:cat>
          <c:val>
            <c:numRef>
              <c:f>Sheet1!$B$2:$B$16</c:f>
              <c:numCache>
                <c:formatCode>General</c:formatCode>
                <c:ptCount val="15"/>
                <c:pt idx="0">
                  <c:v>7685</c:v>
                </c:pt>
                <c:pt idx="1">
                  <c:v>596</c:v>
                </c:pt>
                <c:pt idx="2">
                  <c:v>184</c:v>
                </c:pt>
                <c:pt idx="3">
                  <c:v>103</c:v>
                </c:pt>
                <c:pt idx="4">
                  <c:v>91</c:v>
                </c:pt>
                <c:pt idx="5">
                  <c:v>1083</c:v>
                </c:pt>
                <c:pt idx="6">
                  <c:v>3572</c:v>
                </c:pt>
                <c:pt idx="7">
                  <c:v>400</c:v>
                </c:pt>
                <c:pt idx="8">
                  <c:v>180</c:v>
                </c:pt>
                <c:pt idx="9">
                  <c:v>112</c:v>
                </c:pt>
                <c:pt idx="10">
                  <c:v>65</c:v>
                </c:pt>
                <c:pt idx="11">
                  <c:v>5696</c:v>
                </c:pt>
                <c:pt idx="12">
                  <c:v>604</c:v>
                </c:pt>
                <c:pt idx="13">
                  <c:v>283</c:v>
                </c:pt>
                <c:pt idx="14">
                  <c:v>13053</c:v>
                </c:pt>
              </c:numCache>
            </c:numRef>
          </c:val>
          <c:smooth val="0"/>
          <c:extLst>
            <c:ext xmlns:c16="http://schemas.microsoft.com/office/drawing/2014/chart" uri="{C3380CC4-5D6E-409C-BE32-E72D297353CC}">
              <c16:uniqueId val="{00000000-2CDE-4A8C-BA86-E2A4FA752C98}"/>
            </c:ext>
          </c:extLst>
        </c:ser>
        <c:dLbls>
          <c:showLegendKey val="0"/>
          <c:showVal val="0"/>
          <c:showCatName val="0"/>
          <c:showSerName val="0"/>
          <c:showPercent val="0"/>
          <c:showBubbleSize val="0"/>
        </c:dLbls>
        <c:smooth val="0"/>
        <c:axId val="223332680"/>
        <c:axId val="223342192"/>
      </c:lineChart>
      <c:dateAx>
        <c:axId val="223332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42192"/>
        <c:crosses val="autoZero"/>
        <c:auto val="1"/>
        <c:lblOffset val="100"/>
        <c:baseTimeUnit val="days"/>
      </c:dateAx>
      <c:valAx>
        <c:axId val="22334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32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Canton Today</c:v>
                </c:pt>
              </c:strCache>
            </c:strRef>
          </c:tx>
          <c:spPr>
            <a:ln w="28575" cap="rnd">
              <a:solidFill>
                <a:schemeClr val="accent1"/>
              </a:solidFill>
              <a:round/>
            </a:ln>
            <a:effectLst/>
          </c:spPr>
          <c:marker>
            <c:symbol val="none"/>
          </c:marker>
          <c:cat>
            <c:numRef>
              <c:f>Sheet1!$A$2:$A$16</c:f>
              <c:numCache>
                <c:formatCode>m/d/yyyy</c:formatCode>
                <c:ptCount val="15"/>
                <c:pt idx="0">
                  <c:v>43202</c:v>
                </c:pt>
                <c:pt idx="1">
                  <c:v>43203</c:v>
                </c:pt>
                <c:pt idx="2">
                  <c:v>43204</c:v>
                </c:pt>
                <c:pt idx="3">
                  <c:v>43205</c:v>
                </c:pt>
                <c:pt idx="4">
                  <c:v>43206</c:v>
                </c:pt>
                <c:pt idx="5">
                  <c:v>43207</c:v>
                </c:pt>
                <c:pt idx="6">
                  <c:v>43208</c:v>
                </c:pt>
                <c:pt idx="7">
                  <c:v>43209</c:v>
                </c:pt>
                <c:pt idx="8">
                  <c:v>43210</c:v>
                </c:pt>
                <c:pt idx="9">
                  <c:v>43211</c:v>
                </c:pt>
                <c:pt idx="10">
                  <c:v>43212</c:v>
                </c:pt>
                <c:pt idx="11">
                  <c:v>43213</c:v>
                </c:pt>
                <c:pt idx="12">
                  <c:v>43214</c:v>
                </c:pt>
                <c:pt idx="13">
                  <c:v>43215</c:v>
                </c:pt>
                <c:pt idx="14">
                  <c:v>43216</c:v>
                </c:pt>
              </c:numCache>
            </c:numRef>
          </c:cat>
          <c:val>
            <c:numRef>
              <c:f>Sheet1!$B$2:$B$16</c:f>
              <c:numCache>
                <c:formatCode>General</c:formatCode>
                <c:ptCount val="15"/>
                <c:pt idx="0">
                  <c:v>7</c:v>
                </c:pt>
                <c:pt idx="1">
                  <c:v>4</c:v>
                </c:pt>
                <c:pt idx="2">
                  <c:v>0</c:v>
                </c:pt>
                <c:pt idx="3">
                  <c:v>0</c:v>
                </c:pt>
                <c:pt idx="4">
                  <c:v>31</c:v>
                </c:pt>
                <c:pt idx="5">
                  <c:v>15</c:v>
                </c:pt>
                <c:pt idx="6">
                  <c:v>15</c:v>
                </c:pt>
                <c:pt idx="7">
                  <c:v>10</c:v>
                </c:pt>
                <c:pt idx="8">
                  <c:v>0</c:v>
                </c:pt>
                <c:pt idx="9">
                  <c:v>0</c:v>
                </c:pt>
                <c:pt idx="10">
                  <c:v>0</c:v>
                </c:pt>
                <c:pt idx="11">
                  <c:v>69</c:v>
                </c:pt>
                <c:pt idx="12">
                  <c:v>17</c:v>
                </c:pt>
                <c:pt idx="13">
                  <c:v>5</c:v>
                </c:pt>
                <c:pt idx="14">
                  <c:v>21</c:v>
                </c:pt>
              </c:numCache>
            </c:numRef>
          </c:val>
          <c:smooth val="0"/>
          <c:extLst>
            <c:ext xmlns:c16="http://schemas.microsoft.com/office/drawing/2014/chart" uri="{C3380CC4-5D6E-409C-BE32-E72D297353CC}">
              <c16:uniqueId val="{00000000-AC2F-4057-AD21-968F01D69689}"/>
            </c:ext>
          </c:extLst>
        </c:ser>
        <c:dLbls>
          <c:showLegendKey val="0"/>
          <c:showVal val="0"/>
          <c:showCatName val="0"/>
          <c:showSerName val="0"/>
          <c:showPercent val="0"/>
          <c:showBubbleSize val="0"/>
        </c:dLbls>
        <c:smooth val="0"/>
        <c:axId val="223345472"/>
        <c:axId val="223344816"/>
      </c:lineChart>
      <c:dateAx>
        <c:axId val="223345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44816"/>
        <c:crosses val="autoZero"/>
        <c:auto val="1"/>
        <c:lblOffset val="100"/>
        <c:baseTimeUnit val="days"/>
      </c:dateAx>
      <c:valAx>
        <c:axId val="223344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4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Canton Today</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7.9850267521353997</c:v>
                </c:pt>
                <c:pt idx="1">
                  <c:v>7.0305430846258004</c:v>
                </c:pt>
              </c:numCache>
            </c:numRef>
          </c:val>
          <c:extLst>
            <c:ext xmlns:c16="http://schemas.microsoft.com/office/drawing/2014/chart" uri="{C3380CC4-5D6E-409C-BE32-E72D297353CC}">
              <c16:uniqueId val="{00000000-BFB7-483C-9A9C-F764CFD83467}"/>
            </c:ext>
          </c:extLst>
        </c:ser>
        <c:dLbls>
          <c:showLegendKey val="0"/>
          <c:showVal val="0"/>
          <c:showCatName val="0"/>
          <c:showSerName val="0"/>
          <c:showPercent val="0"/>
          <c:showBubbleSize val="0"/>
        </c:dLbls>
        <c:gapWidth val="219"/>
        <c:overlap val="-27"/>
        <c:axId val="223351376"/>
        <c:axId val="223343832"/>
      </c:barChart>
      <c:catAx>
        <c:axId val="223351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43832"/>
        <c:crosses val="autoZero"/>
        <c:auto val="1"/>
        <c:lblAlgn val="ctr"/>
        <c:lblOffset val="100"/>
        <c:noMultiLvlLbl val="0"/>
      </c:catAx>
      <c:valAx>
        <c:axId val="22334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5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Canton Today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0.88417329796639998</c:v>
                </c:pt>
                <c:pt idx="1">
                  <c:v>0.28293545534925002</c:v>
                </c:pt>
                <c:pt idx="2">
                  <c:v>0.17683465959328001</c:v>
                </c:pt>
                <c:pt idx="3">
                  <c:v>0.20335985853227001</c:v>
                </c:pt>
                <c:pt idx="4">
                  <c:v>7.9575596816975999E-2</c:v>
                </c:pt>
              </c:numCache>
            </c:numRef>
          </c:val>
          <c:extLst>
            <c:ext xmlns:c16="http://schemas.microsoft.com/office/drawing/2014/chart" uri="{C3380CC4-5D6E-409C-BE32-E72D297353CC}">
              <c16:uniqueId val="{00000000-76D2-42A8-8D63-9AFBF159A137}"/>
            </c:ext>
          </c:extLst>
        </c:ser>
        <c:dLbls>
          <c:showLegendKey val="0"/>
          <c:showVal val="0"/>
          <c:showCatName val="0"/>
          <c:showSerName val="0"/>
          <c:showPercent val="0"/>
          <c:showBubbleSize val="0"/>
        </c:dLbls>
        <c:gapWidth val="219"/>
        <c:overlap val="-27"/>
        <c:axId val="223350720"/>
        <c:axId val="223347112"/>
      </c:barChart>
      <c:catAx>
        <c:axId val="223350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47112"/>
        <c:crosses val="autoZero"/>
        <c:auto val="1"/>
        <c:lblAlgn val="ctr"/>
        <c:lblOffset val="100"/>
        <c:noMultiLvlLbl val="0"/>
      </c:catAx>
      <c:valAx>
        <c:axId val="22334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50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Canton Today</c:v>
                </c:pt>
              </c:strCache>
            </c:strRef>
          </c:tx>
          <c:spPr>
            <a:ln w="28575" cap="rnd">
              <a:solidFill>
                <a:schemeClr val="accent1"/>
              </a:solidFill>
              <a:round/>
            </a:ln>
            <a:effectLst/>
          </c:spPr>
          <c:marker>
            <c:symbol val="none"/>
          </c:marker>
          <c:cat>
            <c:numRef>
              <c:f>Sheet1!$A$2:$A$16</c:f>
              <c:numCache>
                <c:formatCode>m/d/yyyy</c:formatCode>
                <c:ptCount val="15"/>
                <c:pt idx="0">
                  <c:v>43202</c:v>
                </c:pt>
                <c:pt idx="1">
                  <c:v>43203</c:v>
                </c:pt>
                <c:pt idx="2">
                  <c:v>43204</c:v>
                </c:pt>
                <c:pt idx="3">
                  <c:v>43205</c:v>
                </c:pt>
                <c:pt idx="4">
                  <c:v>43206</c:v>
                </c:pt>
                <c:pt idx="5">
                  <c:v>43207</c:v>
                </c:pt>
                <c:pt idx="6">
                  <c:v>43208</c:v>
                </c:pt>
                <c:pt idx="7">
                  <c:v>43209</c:v>
                </c:pt>
                <c:pt idx="8">
                  <c:v>43210</c:v>
                </c:pt>
                <c:pt idx="9">
                  <c:v>43211</c:v>
                </c:pt>
                <c:pt idx="10">
                  <c:v>43212</c:v>
                </c:pt>
                <c:pt idx="11">
                  <c:v>43213</c:v>
                </c:pt>
                <c:pt idx="12">
                  <c:v>43214</c:v>
                </c:pt>
                <c:pt idx="13">
                  <c:v>43215</c:v>
                </c:pt>
                <c:pt idx="14">
                  <c:v>43216</c:v>
                </c:pt>
              </c:numCache>
            </c:numRef>
          </c:cat>
          <c:val>
            <c:numRef>
              <c:f>Sheet1!$B$2:$B$16</c:f>
              <c:numCache>
                <c:formatCode>General</c:formatCode>
                <c:ptCount val="15"/>
                <c:pt idx="0">
                  <c:v>413</c:v>
                </c:pt>
                <c:pt idx="1">
                  <c:v>54</c:v>
                </c:pt>
                <c:pt idx="2">
                  <c:v>27</c:v>
                </c:pt>
                <c:pt idx="3">
                  <c:v>14</c:v>
                </c:pt>
                <c:pt idx="4">
                  <c:v>13</c:v>
                </c:pt>
                <c:pt idx="5">
                  <c:v>72</c:v>
                </c:pt>
                <c:pt idx="6">
                  <c:v>134</c:v>
                </c:pt>
                <c:pt idx="7">
                  <c:v>34</c:v>
                </c:pt>
                <c:pt idx="8">
                  <c:v>14</c:v>
                </c:pt>
                <c:pt idx="9">
                  <c:v>8</c:v>
                </c:pt>
                <c:pt idx="10">
                  <c:v>5</c:v>
                </c:pt>
                <c:pt idx="11">
                  <c:v>180</c:v>
                </c:pt>
                <c:pt idx="12">
                  <c:v>70</c:v>
                </c:pt>
                <c:pt idx="13">
                  <c:v>31</c:v>
                </c:pt>
                <c:pt idx="14">
                  <c:v>313</c:v>
                </c:pt>
              </c:numCache>
            </c:numRef>
          </c:val>
          <c:smooth val="0"/>
          <c:extLst>
            <c:ext xmlns:c16="http://schemas.microsoft.com/office/drawing/2014/chart" uri="{C3380CC4-5D6E-409C-BE32-E72D297353CC}">
              <c16:uniqueId val="{00000000-8DA8-43B0-B01A-E521294BE98B}"/>
            </c:ext>
          </c:extLst>
        </c:ser>
        <c:dLbls>
          <c:showLegendKey val="0"/>
          <c:showVal val="0"/>
          <c:showCatName val="0"/>
          <c:showSerName val="0"/>
          <c:showPercent val="0"/>
          <c:showBubbleSize val="0"/>
        </c:dLbls>
        <c:smooth val="0"/>
        <c:axId val="223361216"/>
        <c:axId val="223359248"/>
      </c:lineChart>
      <c:dateAx>
        <c:axId val="223361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59248"/>
        <c:crosses val="autoZero"/>
        <c:auto val="1"/>
        <c:lblOffset val="100"/>
        <c:baseTimeUnit val="days"/>
      </c:dateAx>
      <c:valAx>
        <c:axId val="22335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61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Canton Today</c:v>
                </c:pt>
              </c:strCache>
            </c:strRef>
          </c:tx>
          <c:spPr>
            <a:ln w="28575" cap="rnd">
              <a:solidFill>
                <a:schemeClr val="accent1"/>
              </a:solidFill>
              <a:round/>
            </a:ln>
            <a:effectLst/>
          </c:spPr>
          <c:marker>
            <c:symbol val="none"/>
          </c:marker>
          <c:cat>
            <c:numRef>
              <c:f>Sheet1!$A$2:$A$16</c:f>
              <c:numCache>
                <c:formatCode>m/d/yyyy</c:formatCode>
                <c:ptCount val="15"/>
                <c:pt idx="0">
                  <c:v>43202</c:v>
                </c:pt>
                <c:pt idx="1">
                  <c:v>43203</c:v>
                </c:pt>
                <c:pt idx="2">
                  <c:v>43204</c:v>
                </c:pt>
                <c:pt idx="3">
                  <c:v>43205</c:v>
                </c:pt>
                <c:pt idx="4">
                  <c:v>43206</c:v>
                </c:pt>
                <c:pt idx="5">
                  <c:v>43207</c:v>
                </c:pt>
                <c:pt idx="6">
                  <c:v>43208</c:v>
                </c:pt>
                <c:pt idx="7">
                  <c:v>43209</c:v>
                </c:pt>
                <c:pt idx="8">
                  <c:v>43210</c:v>
                </c:pt>
                <c:pt idx="9">
                  <c:v>43211</c:v>
                </c:pt>
                <c:pt idx="10">
                  <c:v>43212</c:v>
                </c:pt>
                <c:pt idx="11">
                  <c:v>43213</c:v>
                </c:pt>
                <c:pt idx="12">
                  <c:v>43214</c:v>
                </c:pt>
                <c:pt idx="13">
                  <c:v>43215</c:v>
                </c:pt>
                <c:pt idx="14">
                  <c:v>43216</c:v>
                </c:pt>
              </c:numCache>
            </c:numRef>
          </c:cat>
          <c:val>
            <c:numRef>
              <c:f>Sheet1!$B$2:$B$16</c:f>
              <c:numCache>
                <c:formatCode>General</c:formatCode>
                <c:ptCount val="15"/>
                <c:pt idx="0">
                  <c:v>9384</c:v>
                </c:pt>
                <c:pt idx="1">
                  <c:v>1023</c:v>
                </c:pt>
                <c:pt idx="2">
                  <c:v>375</c:v>
                </c:pt>
                <c:pt idx="3">
                  <c:v>177</c:v>
                </c:pt>
                <c:pt idx="4">
                  <c:v>174</c:v>
                </c:pt>
                <c:pt idx="5">
                  <c:v>1482</c:v>
                </c:pt>
                <c:pt idx="6">
                  <c:v>4267</c:v>
                </c:pt>
                <c:pt idx="7">
                  <c:v>653</c:v>
                </c:pt>
                <c:pt idx="8">
                  <c:v>255</c:v>
                </c:pt>
                <c:pt idx="9">
                  <c:v>158</c:v>
                </c:pt>
                <c:pt idx="10">
                  <c:v>225</c:v>
                </c:pt>
                <c:pt idx="11">
                  <c:v>7396</c:v>
                </c:pt>
                <c:pt idx="12">
                  <c:v>955</c:v>
                </c:pt>
                <c:pt idx="13">
                  <c:v>490</c:v>
                </c:pt>
                <c:pt idx="14">
                  <c:v>13755</c:v>
                </c:pt>
              </c:numCache>
            </c:numRef>
          </c:val>
          <c:smooth val="0"/>
          <c:extLst>
            <c:ext xmlns:c16="http://schemas.microsoft.com/office/drawing/2014/chart" uri="{C3380CC4-5D6E-409C-BE32-E72D297353CC}">
              <c16:uniqueId val="{00000000-4024-4F8C-AD45-BCC2CBEA96CF}"/>
            </c:ext>
          </c:extLst>
        </c:ser>
        <c:dLbls>
          <c:showLegendKey val="0"/>
          <c:showVal val="0"/>
          <c:showCatName val="0"/>
          <c:showSerName val="0"/>
          <c:showPercent val="0"/>
          <c:showBubbleSize val="0"/>
        </c:dLbls>
        <c:smooth val="0"/>
        <c:axId val="223362528"/>
        <c:axId val="223358264"/>
      </c:lineChart>
      <c:dateAx>
        <c:axId val="223362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58264"/>
        <c:crosses val="autoZero"/>
        <c:auto val="1"/>
        <c:lblOffset val="100"/>
        <c:baseTimeUnit val="days"/>
      </c:dateAx>
      <c:valAx>
        <c:axId val="223358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6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Canton Today</c:v>
                </c:pt>
              </c:strCache>
            </c:strRef>
          </c:tx>
          <c:spPr>
            <a:ln w="28575" cap="rnd">
              <a:solidFill>
                <a:schemeClr val="accent1"/>
              </a:solidFill>
              <a:round/>
            </a:ln>
            <a:effectLst/>
          </c:spPr>
          <c:marker>
            <c:symbol val="none"/>
          </c:marker>
          <c:cat>
            <c:numRef>
              <c:f>Sheet1!$A$2:$A$16</c:f>
              <c:numCache>
                <c:formatCode>m/d/yyyy</c:formatCode>
                <c:ptCount val="15"/>
                <c:pt idx="0">
                  <c:v>43202</c:v>
                </c:pt>
                <c:pt idx="1">
                  <c:v>43203</c:v>
                </c:pt>
                <c:pt idx="2">
                  <c:v>43204</c:v>
                </c:pt>
                <c:pt idx="3">
                  <c:v>43205</c:v>
                </c:pt>
                <c:pt idx="4">
                  <c:v>43206</c:v>
                </c:pt>
                <c:pt idx="5">
                  <c:v>43207</c:v>
                </c:pt>
                <c:pt idx="6">
                  <c:v>43208</c:v>
                </c:pt>
                <c:pt idx="7">
                  <c:v>43209</c:v>
                </c:pt>
                <c:pt idx="8">
                  <c:v>43210</c:v>
                </c:pt>
                <c:pt idx="9">
                  <c:v>43211</c:v>
                </c:pt>
                <c:pt idx="10">
                  <c:v>43212</c:v>
                </c:pt>
                <c:pt idx="11">
                  <c:v>43213</c:v>
                </c:pt>
                <c:pt idx="12">
                  <c:v>43214</c:v>
                </c:pt>
                <c:pt idx="13">
                  <c:v>43215</c:v>
                </c:pt>
                <c:pt idx="14">
                  <c:v>43216</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A063-472B-964F-BB4A2AD99910}"/>
            </c:ext>
          </c:extLst>
        </c:ser>
        <c:dLbls>
          <c:showLegendKey val="0"/>
          <c:showVal val="0"/>
          <c:showCatName val="0"/>
          <c:showSerName val="0"/>
          <c:showPercent val="0"/>
          <c:showBubbleSize val="0"/>
        </c:dLbls>
        <c:smooth val="0"/>
        <c:axId val="223360560"/>
        <c:axId val="223354000"/>
      </c:lineChart>
      <c:dateAx>
        <c:axId val="223360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54000"/>
        <c:crosses val="autoZero"/>
        <c:auto val="1"/>
        <c:lblOffset val="100"/>
        <c:baseTimeUnit val="days"/>
      </c:dateAx>
      <c:valAx>
        <c:axId val="223354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60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Social Clicks</c:v>
                </c:pt>
              </c:strCache>
            </c:strRef>
          </c:tx>
          <c:spPr>
            <a:solidFill>
              <a:schemeClr val="accent1"/>
            </a:solidFill>
            <a:ln>
              <a:noFill/>
            </a:ln>
            <a:effectLst/>
          </c:spPr>
          <c:invertIfNegative val="0"/>
          <c:cat>
            <c:strRef>
              <c:f>Sheet1!$A$2</c:f>
              <c:strCache>
                <c:ptCount val="1"/>
                <c:pt idx="0">
                  <c:v>Canton Today</c:v>
                </c:pt>
              </c:strCache>
            </c:strRef>
          </c:cat>
          <c:val>
            <c:numRef>
              <c:f>Sheet1!$B$2</c:f>
              <c:numCache>
                <c:formatCode>General</c:formatCode>
                <c:ptCount val="1"/>
                <c:pt idx="0">
                  <c:v>0</c:v>
                </c:pt>
              </c:numCache>
            </c:numRef>
          </c:val>
          <c:extLst>
            <c:ext xmlns:c16="http://schemas.microsoft.com/office/drawing/2014/chart" uri="{C3380CC4-5D6E-409C-BE32-E72D297353CC}">
              <c16:uniqueId val="{00000000-ACAC-4C53-84E4-6162DB64C856}"/>
            </c:ext>
          </c:extLst>
        </c:ser>
        <c:ser>
          <c:idx val="1"/>
          <c:order val="1"/>
          <c:tx>
            <c:strRef>
              <c:f>Sheet1!$C$1</c:f>
              <c:strCache>
                <c:ptCount val="1"/>
                <c:pt idx="0">
                  <c:v>Other Clicks</c:v>
                </c:pt>
              </c:strCache>
            </c:strRef>
          </c:tx>
          <c:spPr>
            <a:solidFill>
              <a:schemeClr val="accent2"/>
            </a:solidFill>
            <a:ln>
              <a:noFill/>
            </a:ln>
            <a:effectLst/>
          </c:spPr>
          <c:invertIfNegative val="0"/>
          <c:cat>
            <c:strRef>
              <c:f>Sheet1!$A$2</c:f>
              <c:strCache>
                <c:ptCount val="1"/>
                <c:pt idx="0">
                  <c:v>Canton Today</c:v>
                </c:pt>
              </c:strCache>
            </c:strRef>
          </c:cat>
          <c:val>
            <c:numRef>
              <c:f>Sheet1!$C$2</c:f>
              <c:numCache>
                <c:formatCode>General</c:formatCode>
                <c:ptCount val="1"/>
                <c:pt idx="0">
                  <c:v>0</c:v>
                </c:pt>
              </c:numCache>
            </c:numRef>
          </c:val>
          <c:extLst>
            <c:ext xmlns:c16="http://schemas.microsoft.com/office/drawing/2014/chart" uri="{C3380CC4-5D6E-409C-BE32-E72D297353CC}">
              <c16:uniqueId val="{00000001-ACAC-4C53-84E4-6162DB64C856}"/>
            </c:ext>
          </c:extLst>
        </c:ser>
        <c:dLbls>
          <c:showLegendKey val="0"/>
          <c:showVal val="0"/>
          <c:showCatName val="0"/>
          <c:showSerName val="0"/>
          <c:showPercent val="0"/>
          <c:showBubbleSize val="0"/>
        </c:dLbls>
        <c:gapWidth val="150"/>
        <c:overlap val="100"/>
        <c:axId val="223372368"/>
        <c:axId val="223364168"/>
      </c:barChart>
      <c:catAx>
        <c:axId val="223372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64168"/>
        <c:crosses val="autoZero"/>
        <c:auto val="1"/>
        <c:lblAlgn val="ctr"/>
        <c:lblOffset val="100"/>
        <c:noMultiLvlLbl val="0"/>
      </c:catAx>
      <c:valAx>
        <c:axId val="223364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72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Sheet1!$A$1</c:f>
              <c:strCache>
                <c:ptCount val="1"/>
              </c:strCache>
            </c:strRef>
          </c:tx>
          <c:spPr>
            <a:solidFill>
              <a:schemeClr val="accent1"/>
            </a:solidFill>
            <a:ln>
              <a:noFill/>
            </a:ln>
            <a:effectLst/>
          </c:spPr>
          <c:invertIfNegative val="0"/>
          <c:val>
            <c:numRef>
              <c:f>Sheet1!$A$2</c:f>
              <c:numCache>
                <c:formatCode>General</c:formatCode>
                <c:ptCount val="1"/>
                <c:pt idx="0">
                  <c:v>0</c:v>
                </c:pt>
              </c:numCache>
            </c:numRef>
          </c:val>
          <c:extLst>
            <c:ext xmlns:c16="http://schemas.microsoft.com/office/drawing/2014/chart" uri="{C3380CC4-5D6E-409C-BE32-E72D297353CC}">
              <c16:uniqueId val="{00000000-FDD2-4704-A9C4-D4A2E682842F}"/>
            </c:ext>
          </c:extLst>
        </c:ser>
        <c:dLbls>
          <c:showLegendKey val="0"/>
          <c:showVal val="0"/>
          <c:showCatName val="0"/>
          <c:showSerName val="0"/>
          <c:showPercent val="0"/>
          <c:showBubbleSize val="0"/>
        </c:dLbls>
        <c:gapWidth val="150"/>
        <c:overlap val="100"/>
        <c:axId val="223366792"/>
        <c:axId val="223364496"/>
      </c:barChart>
      <c:catAx>
        <c:axId val="223366792"/>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64496"/>
        <c:crosses val="autoZero"/>
        <c:auto val="1"/>
        <c:lblAlgn val="ctr"/>
        <c:lblOffset val="100"/>
        <c:noMultiLvlLbl val="0"/>
      </c:catAx>
      <c:valAx>
        <c:axId val="223364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66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Ads based on Organic Posts</c:v>
                </c:pt>
              </c:strCache>
            </c:strRef>
          </c:tx>
          <c:spPr>
            <a:solidFill>
              <a:schemeClr val="accent1"/>
            </a:solidFill>
            <a:ln>
              <a:noFill/>
            </a:ln>
            <a:effectLst/>
          </c:spPr>
          <c:invertIfNegative val="0"/>
          <c:cat>
            <c:strRef>
              <c:f>Sheet1!$A$2</c:f>
              <c:strCache>
                <c:ptCount val="1"/>
                <c:pt idx="0">
                  <c:v>Canton Today</c:v>
                </c:pt>
              </c:strCache>
            </c:strRef>
          </c:cat>
          <c:val>
            <c:numRef>
              <c:f>Sheet1!$B$2</c:f>
              <c:numCache>
                <c:formatCode>General</c:formatCode>
                <c:ptCount val="1"/>
                <c:pt idx="0">
                  <c:v>0</c:v>
                </c:pt>
              </c:numCache>
            </c:numRef>
          </c:val>
          <c:extLst>
            <c:ext xmlns:c16="http://schemas.microsoft.com/office/drawing/2014/chart" uri="{C3380CC4-5D6E-409C-BE32-E72D297353CC}">
              <c16:uniqueId val="{00000000-288C-4507-9EFD-A463F5196BAE}"/>
            </c:ext>
          </c:extLst>
        </c:ser>
        <c:ser>
          <c:idx val="1"/>
          <c:order val="1"/>
          <c:tx>
            <c:strRef>
              <c:f>Sheet1!$C$1</c:f>
              <c:strCache>
                <c:ptCount val="1"/>
                <c:pt idx="0">
                  <c:v>Ads based on Dark Posts</c:v>
                </c:pt>
              </c:strCache>
            </c:strRef>
          </c:tx>
          <c:spPr>
            <a:solidFill>
              <a:schemeClr val="accent2"/>
            </a:solidFill>
            <a:ln>
              <a:noFill/>
            </a:ln>
            <a:effectLst/>
          </c:spPr>
          <c:invertIfNegative val="0"/>
          <c:cat>
            <c:strRef>
              <c:f>Sheet1!$A$2</c:f>
              <c:strCache>
                <c:ptCount val="1"/>
                <c:pt idx="0">
                  <c:v>Canton Today</c:v>
                </c:pt>
              </c:strCache>
            </c:strRef>
          </c:cat>
          <c:val>
            <c:numRef>
              <c:f>Sheet1!$C$2</c:f>
              <c:numCache>
                <c:formatCode>General</c:formatCode>
                <c:ptCount val="1"/>
                <c:pt idx="0">
                  <c:v>0</c:v>
                </c:pt>
              </c:numCache>
            </c:numRef>
          </c:val>
          <c:extLst>
            <c:ext xmlns:c16="http://schemas.microsoft.com/office/drawing/2014/chart" uri="{C3380CC4-5D6E-409C-BE32-E72D297353CC}">
              <c16:uniqueId val="{00000001-288C-4507-9EFD-A463F5196BAE}"/>
            </c:ext>
          </c:extLst>
        </c:ser>
        <c:dLbls>
          <c:showLegendKey val="0"/>
          <c:showVal val="0"/>
          <c:showCatName val="0"/>
          <c:showSerName val="0"/>
          <c:showPercent val="0"/>
          <c:showBubbleSize val="0"/>
        </c:dLbls>
        <c:gapWidth val="150"/>
        <c:overlap val="100"/>
        <c:axId val="223371056"/>
        <c:axId val="223371712"/>
      </c:barChart>
      <c:catAx>
        <c:axId val="223371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71712"/>
        <c:crosses val="autoZero"/>
        <c:auto val="1"/>
        <c:lblAlgn val="ctr"/>
        <c:lblOffset val="100"/>
        <c:noMultiLvlLbl val="0"/>
      </c:catAx>
      <c:valAx>
        <c:axId val="223371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71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Canton Today</c:v>
                </c:pt>
              </c:strCache>
            </c:strRef>
          </c:tx>
          <c:spPr>
            <a:ln w="28575" cap="rnd">
              <a:solidFill>
                <a:schemeClr val="accent1"/>
              </a:solidFill>
              <a:round/>
            </a:ln>
            <a:effectLst/>
          </c:spPr>
          <c:marker>
            <c:symbol val="none"/>
          </c:marker>
          <c:cat>
            <c:numRef>
              <c:f>Sheet1!$A$2:$A$16</c:f>
              <c:numCache>
                <c:formatCode>m/d/yyyy</c:formatCode>
                <c:ptCount val="15"/>
                <c:pt idx="0">
                  <c:v>43202</c:v>
                </c:pt>
                <c:pt idx="1">
                  <c:v>43203</c:v>
                </c:pt>
                <c:pt idx="2">
                  <c:v>43204</c:v>
                </c:pt>
                <c:pt idx="3">
                  <c:v>43205</c:v>
                </c:pt>
                <c:pt idx="4">
                  <c:v>43206</c:v>
                </c:pt>
                <c:pt idx="5">
                  <c:v>43207</c:v>
                </c:pt>
                <c:pt idx="6">
                  <c:v>43208</c:v>
                </c:pt>
                <c:pt idx="7">
                  <c:v>43209</c:v>
                </c:pt>
                <c:pt idx="8">
                  <c:v>43210</c:v>
                </c:pt>
                <c:pt idx="9">
                  <c:v>43211</c:v>
                </c:pt>
                <c:pt idx="10">
                  <c:v>43212</c:v>
                </c:pt>
                <c:pt idx="11">
                  <c:v>43213</c:v>
                </c:pt>
                <c:pt idx="12">
                  <c:v>43214</c:v>
                </c:pt>
                <c:pt idx="13">
                  <c:v>43215</c:v>
                </c:pt>
                <c:pt idx="14">
                  <c:v>43216</c:v>
                </c:pt>
              </c:numCache>
            </c:numRef>
          </c:cat>
          <c:val>
            <c:numRef>
              <c:f>Sheet1!$B$2:$B$16</c:f>
              <c:numCache>
                <c:formatCode>General</c:formatCode>
                <c:ptCount val="15"/>
                <c:pt idx="0">
                  <c:v>5.3741054001300999</c:v>
                </c:pt>
                <c:pt idx="1">
                  <c:v>9.0604026845637993</c:v>
                </c:pt>
                <c:pt idx="2">
                  <c:v>14.673913043478001</c:v>
                </c:pt>
                <c:pt idx="3">
                  <c:v>13.592233009709</c:v>
                </c:pt>
                <c:pt idx="4">
                  <c:v>14.285714285714</c:v>
                </c:pt>
                <c:pt idx="5">
                  <c:v>6.6481994459834004</c:v>
                </c:pt>
                <c:pt idx="6">
                  <c:v>3.7513997760358002</c:v>
                </c:pt>
                <c:pt idx="7">
                  <c:v>8.5</c:v>
                </c:pt>
                <c:pt idx="8">
                  <c:v>7.7777777777777999</c:v>
                </c:pt>
                <c:pt idx="9">
                  <c:v>7.1428571428570997</c:v>
                </c:pt>
                <c:pt idx="10">
                  <c:v>7.6923076923076996</c:v>
                </c:pt>
                <c:pt idx="11">
                  <c:v>3.1601123595506002</c:v>
                </c:pt>
                <c:pt idx="12">
                  <c:v>11.589403973510001</c:v>
                </c:pt>
                <c:pt idx="13">
                  <c:v>10.95406360424</c:v>
                </c:pt>
                <c:pt idx="14">
                  <c:v>2.3979161878494999</c:v>
                </c:pt>
              </c:numCache>
            </c:numRef>
          </c:val>
          <c:smooth val="0"/>
          <c:extLst>
            <c:ext xmlns:c16="http://schemas.microsoft.com/office/drawing/2014/chart" uri="{C3380CC4-5D6E-409C-BE32-E72D297353CC}">
              <c16:uniqueId val="{00000000-1BD8-4DED-BD9C-B676CEEC7F75}"/>
            </c:ext>
          </c:extLst>
        </c:ser>
        <c:dLbls>
          <c:showLegendKey val="0"/>
          <c:showVal val="0"/>
          <c:showCatName val="0"/>
          <c:showSerName val="0"/>
          <c:showPercent val="0"/>
          <c:showBubbleSize val="0"/>
        </c:dLbls>
        <c:smooth val="0"/>
        <c:axId val="223383192"/>
        <c:axId val="223377944"/>
      </c:lineChart>
      <c:dateAx>
        <c:axId val="223383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77944"/>
        <c:crosses val="autoZero"/>
        <c:auto val="1"/>
        <c:lblOffset val="100"/>
        <c:baseTimeUnit val="days"/>
      </c:dateAx>
      <c:valAx>
        <c:axId val="223377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38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AEC46-9D0A-41AF-8050-6BED2629884E}"/>
              </a:ext>
            </a:extLst>
          </p:cNvPr>
          <p:cNvSpPr>
            <a:spLocks noGrp="1"/>
          </p:cNvSpPr>
          <p:nvPr>
            <p:ph type="ctrTitle"/>
          </p:nvPr>
        </p:nvSpPr>
        <p:spPr/>
        <p:txBody>
          <a:bodyPr/>
          <a:lstStyle/>
          <a:p>
            <a:r>
              <a:rPr lang="en-US"/>
              <a:t>Management Report</a:t>
            </a:r>
          </a:p>
        </p:txBody>
      </p:sp>
      <p:sp>
        <p:nvSpPr>
          <p:cNvPr id="3" name="Subtitle 2">
            <a:extLst>
              <a:ext uri="{FF2B5EF4-FFF2-40B4-BE49-F238E27FC236}">
                <a16:creationId xmlns:a16="http://schemas.microsoft.com/office/drawing/2014/main" id="{7117C2F4-F6A4-4D66-883E-5BB272BDDDC5}"/>
              </a:ext>
            </a:extLst>
          </p:cNvPr>
          <p:cNvSpPr>
            <a:spLocks noGrp="1"/>
          </p:cNvSpPr>
          <p:nvPr>
            <p:ph type="subTitle" idx="1"/>
          </p:nvPr>
        </p:nvSpPr>
        <p:spPr/>
        <p:txBody>
          <a:bodyPr/>
          <a:lstStyle/>
          <a:p>
            <a:r>
              <a:rPr lang="en-US"/>
              <a:t>Cyrio</a:t>
            </a:r>
          </a:p>
        </p:txBody>
      </p:sp>
    </p:spTree>
    <p:extLst>
      <p:ext uri="{BB962C8B-B14F-4D97-AF65-F5344CB8AC3E}">
        <p14:creationId xmlns:p14="http://schemas.microsoft.com/office/powerpoint/2010/main" val="2378917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8FABA-845B-4F00-AC09-AB2249945955}"/>
              </a:ext>
            </a:extLst>
          </p:cNvPr>
          <p:cNvSpPr>
            <a:spLocks noGrp="1"/>
          </p:cNvSpPr>
          <p:nvPr>
            <p:ph type="title"/>
          </p:nvPr>
        </p:nvSpPr>
        <p:spPr/>
        <p:txBody>
          <a:bodyPr/>
          <a:lstStyle/>
          <a:p>
            <a:r>
              <a:rPr lang="en-US"/>
              <a:t>Overall Network Key Metrics Table | Canton Today</a:t>
            </a:r>
          </a:p>
        </p:txBody>
      </p:sp>
      <p:graphicFrame>
        <p:nvGraphicFramePr>
          <p:cNvPr id="5" name="Table Placeholder 4">
            <a:extLst>
              <a:ext uri="{FF2B5EF4-FFF2-40B4-BE49-F238E27FC236}">
                <a16:creationId xmlns:a16="http://schemas.microsoft.com/office/drawing/2014/main" id="{A72A783D-42C4-4B01-9183-50B7D4FB3A47}"/>
              </a:ext>
            </a:extLst>
          </p:cNvPr>
          <p:cNvGraphicFramePr>
            <a:graphicFrameLocks noGrp="1"/>
          </p:cNvGraphicFramePr>
          <p:nvPr>
            <p:ph type="tbl" sz="quarter" idx="13"/>
            <p:extLst>
              <p:ext uri="{D42A27DB-BD31-4B8C-83A1-F6EECF244321}">
                <p14:modId xmlns:p14="http://schemas.microsoft.com/office/powerpoint/2010/main" val="4187337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36008298"/>
                    </a:ext>
                  </a:extLst>
                </a:gridCol>
                <a:gridCol w="1481328">
                  <a:extLst>
                    <a:ext uri="{9D8B030D-6E8A-4147-A177-3AD203B41FA5}">
                      <a16:colId xmlns:a16="http://schemas.microsoft.com/office/drawing/2014/main" val="1924253027"/>
                    </a:ext>
                  </a:extLst>
                </a:gridCol>
                <a:gridCol w="1481328">
                  <a:extLst>
                    <a:ext uri="{9D8B030D-6E8A-4147-A177-3AD203B41FA5}">
                      <a16:colId xmlns:a16="http://schemas.microsoft.com/office/drawing/2014/main" val="3259924809"/>
                    </a:ext>
                  </a:extLst>
                </a:gridCol>
                <a:gridCol w="1481328">
                  <a:extLst>
                    <a:ext uri="{9D8B030D-6E8A-4147-A177-3AD203B41FA5}">
                      <a16:colId xmlns:a16="http://schemas.microsoft.com/office/drawing/2014/main" val="1737818230"/>
                    </a:ext>
                  </a:extLst>
                </a:gridCol>
                <a:gridCol w="1481328">
                  <a:extLst>
                    <a:ext uri="{9D8B030D-6E8A-4147-A177-3AD203B41FA5}">
                      <a16:colId xmlns:a16="http://schemas.microsoft.com/office/drawing/2014/main" val="1008841107"/>
                    </a:ext>
                  </a:extLst>
                </a:gridCol>
              </a:tblGrid>
              <a:tr h="370840">
                <a:tc>
                  <a:txBody>
                    <a:bodyPr/>
                    <a:lstStyle/>
                    <a:p>
                      <a:r>
                        <a:rPr lang="en-US" sz="1000"/>
                        <a:t>Network</a:t>
                      </a:r>
                    </a:p>
                  </a:txBody>
                  <a:tcPr/>
                </a:tc>
                <a:tc>
                  <a:txBody>
                    <a:bodyPr/>
                    <a:lstStyle/>
                    <a:p>
                      <a:r>
                        <a:rPr lang="en-US" sz="1000"/>
                        <a:t>Avg. Audience Change</a:t>
                      </a:r>
                    </a:p>
                  </a:txBody>
                  <a:tcPr/>
                </a:tc>
                <a:tc>
                  <a:txBody>
                    <a:bodyPr/>
                    <a:lstStyle/>
                    <a:p>
                      <a:r>
                        <a:rPr lang="en-US" sz="1000"/>
                        <a:t>Avg. Posted Content</a:t>
                      </a:r>
                    </a:p>
                  </a:txBody>
                  <a:tcPr/>
                </a:tc>
                <a:tc>
                  <a:txBody>
                    <a:bodyPr/>
                    <a:lstStyle/>
                    <a:p>
                      <a:r>
                        <a:rPr lang="en-US" sz="1000"/>
                        <a:t>Avg. Total Interactions</a:t>
                      </a:r>
                    </a:p>
                  </a:txBody>
                  <a:tcPr/>
                </a:tc>
                <a:tc>
                  <a:txBody>
                    <a:bodyPr/>
                    <a:lstStyle/>
                    <a:p>
                      <a:r>
                        <a:rPr lang="en-US" sz="1000"/>
                        <a:t>Interactions/posted Content</a:t>
                      </a:r>
                    </a:p>
                  </a:txBody>
                  <a:tcPr/>
                </a:tc>
                <a:extLst>
                  <a:ext uri="{0D108BD9-81ED-4DB2-BD59-A6C34878D82A}">
                    <a16:rowId xmlns:a16="http://schemas.microsoft.com/office/drawing/2014/main" val="172542643"/>
                  </a:ext>
                </a:extLst>
              </a:tr>
              <a:tr h="370840">
                <a:tc>
                  <a:txBody>
                    <a:bodyPr/>
                    <a:lstStyle/>
                    <a:p>
                      <a:r>
                        <a:rPr lang="en-US" sz="1000"/>
                        <a:t>Facebook</a:t>
                      </a:r>
                    </a:p>
                  </a:txBody>
                  <a:tcPr/>
                </a:tc>
                <a:tc>
                  <a:txBody>
                    <a:bodyPr/>
                    <a:lstStyle/>
                    <a:p>
                      <a:r>
                        <a:rPr lang="en-US" sz="1000"/>
                        <a:t>n/a</a:t>
                      </a:r>
                    </a:p>
                  </a:txBody>
                  <a:tcPr/>
                </a:tc>
                <a:tc>
                  <a:txBody>
                    <a:bodyPr/>
                    <a:lstStyle/>
                    <a:p>
                      <a:r>
                        <a:rPr lang="en-US" sz="1000"/>
                        <a:t>12</a:t>
                      </a:r>
                    </a:p>
                  </a:txBody>
                  <a:tcPr/>
                </a:tc>
                <a:tc>
                  <a:txBody>
                    <a:bodyPr/>
                    <a:lstStyle/>
                    <a:p>
                      <a:r>
                        <a:rPr lang="en-US" sz="1000"/>
                        <a:t>168</a:t>
                      </a:r>
                    </a:p>
                  </a:txBody>
                  <a:tcPr/>
                </a:tc>
                <a:tc>
                  <a:txBody>
                    <a:bodyPr/>
                    <a:lstStyle/>
                    <a:p>
                      <a:r>
                        <a:rPr lang="en-US" sz="1000"/>
                        <a:t>14</a:t>
                      </a:r>
                    </a:p>
                  </a:txBody>
                  <a:tcPr/>
                </a:tc>
                <a:extLst>
                  <a:ext uri="{0D108BD9-81ED-4DB2-BD59-A6C34878D82A}">
                    <a16:rowId xmlns:a16="http://schemas.microsoft.com/office/drawing/2014/main" val="2277448910"/>
                  </a:ext>
                </a:extLst>
              </a:tr>
            </a:tbl>
          </a:graphicData>
        </a:graphic>
      </p:graphicFrame>
      <p:sp>
        <p:nvSpPr>
          <p:cNvPr id="4" name="Text Placeholder 3">
            <a:extLst>
              <a:ext uri="{FF2B5EF4-FFF2-40B4-BE49-F238E27FC236}">
                <a16:creationId xmlns:a16="http://schemas.microsoft.com/office/drawing/2014/main" id="{CAC7ECC7-2019-4A8F-BAAD-CAEA9D7615E9}"/>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1554704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FD6A1-4B31-4304-BDE6-5F1CE5295090}"/>
              </a:ext>
            </a:extLst>
          </p:cNvPr>
          <p:cNvSpPr>
            <a:spLocks noGrp="1"/>
          </p:cNvSpPr>
          <p:nvPr>
            <p:ph type="title"/>
          </p:nvPr>
        </p:nvSpPr>
        <p:spPr/>
        <p:txBody>
          <a:bodyPr/>
          <a:lstStyle/>
          <a:p>
            <a:r>
              <a:rPr lang="en-US"/>
              <a:t>Overall Overall Top Pages | Canton Today</a:t>
            </a:r>
          </a:p>
        </p:txBody>
      </p:sp>
      <p:graphicFrame>
        <p:nvGraphicFramePr>
          <p:cNvPr id="5" name="Table Placeholder 4">
            <a:extLst>
              <a:ext uri="{FF2B5EF4-FFF2-40B4-BE49-F238E27FC236}">
                <a16:creationId xmlns:a16="http://schemas.microsoft.com/office/drawing/2014/main" id="{2FB47A72-B351-4792-93F8-F8E19A0AB0E0}"/>
              </a:ext>
            </a:extLst>
          </p:cNvPr>
          <p:cNvGraphicFramePr>
            <a:graphicFrameLocks noGrp="1"/>
          </p:cNvGraphicFramePr>
          <p:nvPr>
            <p:ph type="tbl" sz="quarter" idx="13"/>
            <p:extLst>
              <p:ext uri="{D42A27DB-BD31-4B8C-83A1-F6EECF244321}">
                <p14:modId xmlns:p14="http://schemas.microsoft.com/office/powerpoint/2010/main" val="358753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2295251869"/>
                    </a:ext>
                  </a:extLst>
                </a:gridCol>
                <a:gridCol w="1357884">
                  <a:extLst>
                    <a:ext uri="{9D8B030D-6E8A-4147-A177-3AD203B41FA5}">
                      <a16:colId xmlns:a16="http://schemas.microsoft.com/office/drawing/2014/main" val="3893516647"/>
                    </a:ext>
                  </a:extLst>
                </a:gridCol>
                <a:gridCol w="1357884">
                  <a:extLst>
                    <a:ext uri="{9D8B030D-6E8A-4147-A177-3AD203B41FA5}">
                      <a16:colId xmlns:a16="http://schemas.microsoft.com/office/drawing/2014/main" val="29920096"/>
                    </a:ext>
                  </a:extLst>
                </a:gridCol>
                <a:gridCol w="1357884">
                  <a:extLst>
                    <a:ext uri="{9D8B030D-6E8A-4147-A177-3AD203B41FA5}">
                      <a16:colId xmlns:a16="http://schemas.microsoft.com/office/drawing/2014/main" val="2623767603"/>
                    </a:ext>
                  </a:extLst>
                </a:gridCol>
                <a:gridCol w="1357884">
                  <a:extLst>
                    <a:ext uri="{9D8B030D-6E8A-4147-A177-3AD203B41FA5}">
                      <a16:colId xmlns:a16="http://schemas.microsoft.com/office/drawing/2014/main" val="4006967581"/>
                    </a:ext>
                  </a:extLst>
                </a:gridCol>
                <a:gridCol w="1357884">
                  <a:extLst>
                    <a:ext uri="{9D8B030D-6E8A-4147-A177-3AD203B41FA5}">
                      <a16:colId xmlns:a16="http://schemas.microsoft.com/office/drawing/2014/main" val="575168124"/>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Interactions/posted Content</a:t>
                      </a:r>
                    </a:p>
                  </a:txBody>
                  <a:tcPr/>
                </a:tc>
                <a:extLst>
                  <a:ext uri="{0D108BD9-81ED-4DB2-BD59-A6C34878D82A}">
                    <a16:rowId xmlns:a16="http://schemas.microsoft.com/office/drawing/2014/main" val="3955573053"/>
                  </a:ext>
                </a:extLst>
              </a:tr>
              <a:tr h="370840">
                <a:tc>
                  <a:txBody>
                    <a:bodyPr/>
                    <a:lstStyle/>
                    <a:p>
                      <a:r>
                        <a:rPr lang="en-US" sz="1000"/>
                        <a:t>Facebook</a:t>
                      </a:r>
                    </a:p>
                  </a:txBody>
                  <a:tcPr/>
                </a:tc>
                <a:tc>
                  <a:txBody>
                    <a:bodyPr/>
                    <a:lstStyle/>
                    <a:p>
                      <a:r>
                        <a:rPr lang="en-US" sz="1000"/>
                        <a:t>Canton Today</a:t>
                      </a:r>
                    </a:p>
                  </a:txBody>
                  <a:tcPr/>
                </a:tc>
                <a:tc>
                  <a:txBody>
                    <a:bodyPr/>
                    <a:lstStyle/>
                    <a:p>
                      <a:r>
                        <a:rPr lang="en-US" sz="1000"/>
                        <a:t>n/a</a:t>
                      </a:r>
                    </a:p>
                  </a:txBody>
                  <a:tcPr/>
                </a:tc>
                <a:tc>
                  <a:txBody>
                    <a:bodyPr/>
                    <a:lstStyle/>
                    <a:p>
                      <a:r>
                        <a:rPr lang="en-US" sz="1000"/>
                        <a:t>12</a:t>
                      </a:r>
                    </a:p>
                  </a:txBody>
                  <a:tcPr/>
                </a:tc>
                <a:tc>
                  <a:txBody>
                    <a:bodyPr/>
                    <a:lstStyle/>
                    <a:p>
                      <a:r>
                        <a:rPr lang="en-US" sz="1000"/>
                        <a:t>207</a:t>
                      </a:r>
                    </a:p>
                  </a:txBody>
                  <a:tcPr/>
                </a:tc>
                <a:tc>
                  <a:txBody>
                    <a:bodyPr/>
                    <a:lstStyle/>
                    <a:p>
                      <a:r>
                        <a:rPr lang="en-US" sz="1000"/>
                        <a:t>17</a:t>
                      </a:r>
                    </a:p>
                  </a:txBody>
                  <a:tcPr/>
                </a:tc>
                <a:extLst>
                  <a:ext uri="{0D108BD9-81ED-4DB2-BD59-A6C34878D82A}">
                    <a16:rowId xmlns:a16="http://schemas.microsoft.com/office/drawing/2014/main" val="334925831"/>
                  </a:ext>
                </a:extLst>
              </a:tr>
            </a:tbl>
          </a:graphicData>
        </a:graphic>
      </p:graphicFrame>
      <p:sp>
        <p:nvSpPr>
          <p:cNvPr id="4" name="Text Placeholder 3">
            <a:extLst>
              <a:ext uri="{FF2B5EF4-FFF2-40B4-BE49-F238E27FC236}">
                <a16:creationId xmlns:a16="http://schemas.microsoft.com/office/drawing/2014/main" id="{A09F21D0-B21C-47A7-A325-A09ED5B4BFE0}"/>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4252849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2A296-288B-4A44-9BB8-8155F29EE762}"/>
              </a:ext>
            </a:extLst>
          </p:cNvPr>
          <p:cNvSpPr>
            <a:spLocks noGrp="1"/>
          </p:cNvSpPr>
          <p:nvPr>
            <p:ph type="title"/>
          </p:nvPr>
        </p:nvSpPr>
        <p:spPr/>
        <p:txBody>
          <a:bodyPr/>
          <a:lstStyle/>
          <a:p>
            <a:r>
              <a:rPr lang="en-US"/>
              <a:t>Facebook Fans Total | Canton Today</a:t>
            </a:r>
          </a:p>
        </p:txBody>
      </p:sp>
      <p:graphicFrame>
        <p:nvGraphicFramePr>
          <p:cNvPr id="6" name="Chart Placeholder 5">
            <a:extLst>
              <a:ext uri="{FF2B5EF4-FFF2-40B4-BE49-F238E27FC236}">
                <a16:creationId xmlns:a16="http://schemas.microsoft.com/office/drawing/2014/main" id="{EBFEBB5F-BD29-4BEE-8454-B7B27C54CA9F}"/>
              </a:ext>
            </a:extLst>
          </p:cNvPr>
          <p:cNvGraphicFramePr>
            <a:graphicFrameLocks noGrp="1"/>
          </p:cNvGraphicFramePr>
          <p:nvPr>
            <p:ph type="chart" sz="quarter" idx="13"/>
            <p:extLst>
              <p:ext uri="{D42A27DB-BD31-4B8C-83A1-F6EECF244321}">
                <p14:modId xmlns:p14="http://schemas.microsoft.com/office/powerpoint/2010/main" val="488000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0625F6-5A3D-41B5-98AE-916F5E425D57}"/>
              </a:ext>
            </a:extLst>
          </p:cNvPr>
          <p:cNvSpPr>
            <a:spLocks noGrp="1"/>
          </p:cNvSpPr>
          <p:nvPr>
            <p:ph type="body" sz="quarter" idx="14"/>
          </p:nvPr>
        </p:nvSpPr>
        <p:spPr/>
        <p:txBody>
          <a:bodyPr/>
          <a:lstStyle/>
          <a:p>
            <a:r>
              <a:rPr lang="en-US"/>
              <a:t>04/12/2018 - 04/26/2018</a:t>
            </a:r>
          </a:p>
        </p:txBody>
      </p:sp>
      <p:sp>
        <p:nvSpPr>
          <p:cNvPr id="5" name="Footer Placeholder 4">
            <a:extLst>
              <a:ext uri="{FF2B5EF4-FFF2-40B4-BE49-F238E27FC236}">
                <a16:creationId xmlns:a16="http://schemas.microsoft.com/office/drawing/2014/main" id="{B60FD2D1-D153-4446-984D-A00C240DC6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5155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5D1D2-B240-411C-AFC4-89FA5A68C5B3}"/>
              </a:ext>
            </a:extLst>
          </p:cNvPr>
          <p:cNvSpPr>
            <a:spLocks noGrp="1"/>
          </p:cNvSpPr>
          <p:nvPr>
            <p:ph type="title"/>
          </p:nvPr>
        </p:nvSpPr>
        <p:spPr/>
        <p:txBody>
          <a:bodyPr/>
          <a:lstStyle/>
          <a:p>
            <a:r>
              <a:rPr lang="en-US"/>
              <a:t>Facebook Own Posts | Canton Today</a:t>
            </a:r>
          </a:p>
        </p:txBody>
      </p:sp>
      <p:graphicFrame>
        <p:nvGraphicFramePr>
          <p:cNvPr id="6" name="Chart Placeholder 5">
            <a:extLst>
              <a:ext uri="{FF2B5EF4-FFF2-40B4-BE49-F238E27FC236}">
                <a16:creationId xmlns:a16="http://schemas.microsoft.com/office/drawing/2014/main" id="{3E07BEB9-D3A5-4046-962A-5D2D0849E2FC}"/>
              </a:ext>
            </a:extLst>
          </p:cNvPr>
          <p:cNvGraphicFramePr>
            <a:graphicFrameLocks noGrp="1"/>
          </p:cNvGraphicFramePr>
          <p:nvPr>
            <p:ph type="chart" sz="quarter" idx="13"/>
            <p:extLst>
              <p:ext uri="{D42A27DB-BD31-4B8C-83A1-F6EECF244321}">
                <p14:modId xmlns:p14="http://schemas.microsoft.com/office/powerpoint/2010/main" val="738776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1D5E63-3018-46A3-B22B-99F9E9F47357}"/>
              </a:ext>
            </a:extLst>
          </p:cNvPr>
          <p:cNvSpPr>
            <a:spLocks noGrp="1"/>
          </p:cNvSpPr>
          <p:nvPr>
            <p:ph type="body" sz="quarter" idx="14"/>
          </p:nvPr>
        </p:nvSpPr>
        <p:spPr/>
        <p:txBody>
          <a:bodyPr/>
          <a:lstStyle/>
          <a:p>
            <a:r>
              <a:rPr lang="en-US"/>
              <a:t>04/12/2018 - 04/26/2018</a:t>
            </a:r>
          </a:p>
        </p:txBody>
      </p:sp>
      <p:sp>
        <p:nvSpPr>
          <p:cNvPr id="5" name="Footer Placeholder 4">
            <a:extLst>
              <a:ext uri="{FF2B5EF4-FFF2-40B4-BE49-F238E27FC236}">
                <a16:creationId xmlns:a16="http://schemas.microsoft.com/office/drawing/2014/main" id="{F2F6E9AE-F5FA-44FE-8F11-7A78EE3D02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5505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05800-0572-417F-A5F7-0BE3DEA5CA38}"/>
              </a:ext>
            </a:extLst>
          </p:cNvPr>
          <p:cNvSpPr>
            <a:spLocks noGrp="1"/>
          </p:cNvSpPr>
          <p:nvPr>
            <p:ph type="title"/>
          </p:nvPr>
        </p:nvSpPr>
        <p:spPr/>
        <p:txBody>
          <a:bodyPr/>
          <a:lstStyle/>
          <a:p>
            <a:r>
              <a:rPr lang="en-US"/>
              <a:t>Facebook Key Metrics Radar | Canton Today</a:t>
            </a:r>
          </a:p>
        </p:txBody>
      </p:sp>
      <p:graphicFrame>
        <p:nvGraphicFramePr>
          <p:cNvPr id="6" name="Chart Placeholder 5">
            <a:extLst>
              <a:ext uri="{FF2B5EF4-FFF2-40B4-BE49-F238E27FC236}">
                <a16:creationId xmlns:a16="http://schemas.microsoft.com/office/drawing/2014/main" id="{C71139C4-6CBC-4EEC-8591-1488F1DB8CE1}"/>
              </a:ext>
            </a:extLst>
          </p:cNvPr>
          <p:cNvGraphicFramePr>
            <a:graphicFrameLocks noGrp="1"/>
          </p:cNvGraphicFramePr>
          <p:nvPr>
            <p:ph type="chart" sz="quarter" idx="13"/>
            <p:extLst>
              <p:ext uri="{D42A27DB-BD31-4B8C-83A1-F6EECF244321}">
                <p14:modId xmlns:p14="http://schemas.microsoft.com/office/powerpoint/2010/main" val="253825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E76A61-9F2A-4ADE-8CCA-A971E93E3FC4}"/>
              </a:ext>
            </a:extLst>
          </p:cNvPr>
          <p:cNvSpPr>
            <a:spLocks noGrp="1"/>
          </p:cNvSpPr>
          <p:nvPr>
            <p:ph type="body" sz="quarter" idx="14"/>
          </p:nvPr>
        </p:nvSpPr>
        <p:spPr/>
        <p:txBody>
          <a:bodyPr/>
          <a:lstStyle/>
          <a:p>
            <a:r>
              <a:rPr lang="en-US"/>
              <a:t>04/12/2018 - 04/26/2018</a:t>
            </a:r>
          </a:p>
        </p:txBody>
      </p:sp>
      <p:sp>
        <p:nvSpPr>
          <p:cNvPr id="5" name="Footer Placeholder 4">
            <a:extLst>
              <a:ext uri="{FF2B5EF4-FFF2-40B4-BE49-F238E27FC236}">
                <a16:creationId xmlns:a16="http://schemas.microsoft.com/office/drawing/2014/main" id="{82C16917-3A77-4A2E-9CBA-618AB6BEBD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6239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0F936-D2AE-47A0-8450-D227C07835BB}"/>
              </a:ext>
            </a:extLst>
          </p:cNvPr>
          <p:cNvSpPr>
            <a:spLocks noGrp="1"/>
          </p:cNvSpPr>
          <p:nvPr>
            <p:ph type="title"/>
          </p:nvPr>
        </p:nvSpPr>
        <p:spPr/>
        <p:txBody>
          <a:bodyPr/>
          <a:lstStyle/>
          <a:p>
            <a:r>
              <a:rPr lang="en-US"/>
              <a:t>Facebook Interaction Rate By Post Type | Canton Today</a:t>
            </a:r>
          </a:p>
        </p:txBody>
      </p:sp>
      <p:graphicFrame>
        <p:nvGraphicFramePr>
          <p:cNvPr id="6" name="Chart Placeholder 5">
            <a:extLst>
              <a:ext uri="{FF2B5EF4-FFF2-40B4-BE49-F238E27FC236}">
                <a16:creationId xmlns:a16="http://schemas.microsoft.com/office/drawing/2014/main" id="{7315D7E1-057A-49E6-BA7A-5579F36E3896}"/>
              </a:ext>
            </a:extLst>
          </p:cNvPr>
          <p:cNvGraphicFramePr>
            <a:graphicFrameLocks noGrp="1"/>
          </p:cNvGraphicFramePr>
          <p:nvPr>
            <p:ph type="chart" sz="quarter" idx="13"/>
            <p:extLst>
              <p:ext uri="{D42A27DB-BD31-4B8C-83A1-F6EECF244321}">
                <p14:modId xmlns:p14="http://schemas.microsoft.com/office/powerpoint/2010/main" val="29978109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C47DBC-46D8-4936-93CB-36BF3D2B72E0}"/>
              </a:ext>
            </a:extLst>
          </p:cNvPr>
          <p:cNvSpPr>
            <a:spLocks noGrp="1"/>
          </p:cNvSpPr>
          <p:nvPr>
            <p:ph type="body" sz="quarter" idx="14"/>
          </p:nvPr>
        </p:nvSpPr>
        <p:spPr/>
        <p:txBody>
          <a:bodyPr/>
          <a:lstStyle/>
          <a:p>
            <a:r>
              <a:rPr lang="en-US"/>
              <a:t>04/12/2018 - 04/26/2018</a:t>
            </a:r>
          </a:p>
        </p:txBody>
      </p:sp>
      <p:sp>
        <p:nvSpPr>
          <p:cNvPr id="5" name="Footer Placeholder 4">
            <a:extLst>
              <a:ext uri="{FF2B5EF4-FFF2-40B4-BE49-F238E27FC236}">
                <a16:creationId xmlns:a16="http://schemas.microsoft.com/office/drawing/2014/main" id="{E6C25826-77D6-4005-A34C-08938665E4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7252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69FD9-31C6-46A9-97AE-6F07E9E74C94}"/>
              </a:ext>
            </a:extLst>
          </p:cNvPr>
          <p:cNvSpPr>
            <a:spLocks noGrp="1"/>
          </p:cNvSpPr>
          <p:nvPr>
            <p:ph type="title"/>
          </p:nvPr>
        </p:nvSpPr>
        <p:spPr/>
        <p:txBody>
          <a:bodyPr/>
          <a:lstStyle/>
          <a:p>
            <a:r>
              <a:rPr lang="en-US"/>
              <a:t>Facebook Interaction Rate | Canton Today</a:t>
            </a:r>
          </a:p>
        </p:txBody>
      </p:sp>
      <p:graphicFrame>
        <p:nvGraphicFramePr>
          <p:cNvPr id="6" name="Chart Placeholder 5">
            <a:extLst>
              <a:ext uri="{FF2B5EF4-FFF2-40B4-BE49-F238E27FC236}">
                <a16:creationId xmlns:a16="http://schemas.microsoft.com/office/drawing/2014/main" id="{205885A5-AE26-4CFC-8BD9-41255137DD8F}"/>
              </a:ext>
            </a:extLst>
          </p:cNvPr>
          <p:cNvGraphicFramePr>
            <a:graphicFrameLocks noGrp="1"/>
          </p:cNvGraphicFramePr>
          <p:nvPr>
            <p:ph type="chart" sz="quarter" idx="13"/>
            <p:extLst>
              <p:ext uri="{D42A27DB-BD31-4B8C-83A1-F6EECF244321}">
                <p14:modId xmlns:p14="http://schemas.microsoft.com/office/powerpoint/2010/main" val="1427683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08079D-A3D5-4AA7-8910-87EBB119FA29}"/>
              </a:ext>
            </a:extLst>
          </p:cNvPr>
          <p:cNvSpPr>
            <a:spLocks noGrp="1"/>
          </p:cNvSpPr>
          <p:nvPr>
            <p:ph type="body" sz="quarter" idx="14"/>
          </p:nvPr>
        </p:nvSpPr>
        <p:spPr/>
        <p:txBody>
          <a:bodyPr/>
          <a:lstStyle/>
          <a:p>
            <a:r>
              <a:rPr lang="en-US"/>
              <a:t>04/12/2018 - 04/26/2018</a:t>
            </a:r>
          </a:p>
        </p:txBody>
      </p:sp>
      <p:sp>
        <p:nvSpPr>
          <p:cNvPr id="5" name="Footer Placeholder 4">
            <a:extLst>
              <a:ext uri="{FF2B5EF4-FFF2-40B4-BE49-F238E27FC236}">
                <a16:creationId xmlns:a16="http://schemas.microsoft.com/office/drawing/2014/main" id="{8EEFECF8-CF97-43CF-AF51-FFA77E2278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4302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F4795-9514-480B-9278-F3E524C303E0}"/>
              </a:ext>
            </a:extLst>
          </p:cNvPr>
          <p:cNvSpPr>
            <a:spLocks noGrp="1"/>
          </p:cNvSpPr>
          <p:nvPr>
            <p:ph type="title"/>
          </p:nvPr>
        </p:nvSpPr>
        <p:spPr/>
        <p:txBody>
          <a:bodyPr/>
          <a:lstStyle/>
          <a:p>
            <a:r>
              <a:rPr lang="en-US"/>
              <a:t>Facebook Interactions Distribution | Canton Today</a:t>
            </a:r>
          </a:p>
        </p:txBody>
      </p:sp>
      <p:graphicFrame>
        <p:nvGraphicFramePr>
          <p:cNvPr id="6" name="Chart Placeholder 5">
            <a:extLst>
              <a:ext uri="{FF2B5EF4-FFF2-40B4-BE49-F238E27FC236}">
                <a16:creationId xmlns:a16="http://schemas.microsoft.com/office/drawing/2014/main" id="{D9AD0678-DA2A-43F5-AD50-3D4C48664A2B}"/>
              </a:ext>
            </a:extLst>
          </p:cNvPr>
          <p:cNvGraphicFramePr>
            <a:graphicFrameLocks noGrp="1"/>
          </p:cNvGraphicFramePr>
          <p:nvPr>
            <p:ph type="chart" sz="quarter" idx="13"/>
            <p:extLst>
              <p:ext uri="{D42A27DB-BD31-4B8C-83A1-F6EECF244321}">
                <p14:modId xmlns:p14="http://schemas.microsoft.com/office/powerpoint/2010/main" val="1390957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1114F0-8FD0-42A9-938E-CF8952923B03}"/>
              </a:ext>
            </a:extLst>
          </p:cNvPr>
          <p:cNvSpPr>
            <a:spLocks noGrp="1"/>
          </p:cNvSpPr>
          <p:nvPr>
            <p:ph type="body" sz="quarter" idx="14"/>
          </p:nvPr>
        </p:nvSpPr>
        <p:spPr/>
        <p:txBody>
          <a:bodyPr/>
          <a:lstStyle/>
          <a:p>
            <a:r>
              <a:rPr lang="en-US"/>
              <a:t>04/12/2018 - 04/26/2018</a:t>
            </a:r>
          </a:p>
        </p:txBody>
      </p:sp>
      <p:sp>
        <p:nvSpPr>
          <p:cNvPr id="5" name="Footer Placeholder 4">
            <a:extLst>
              <a:ext uri="{FF2B5EF4-FFF2-40B4-BE49-F238E27FC236}">
                <a16:creationId xmlns:a16="http://schemas.microsoft.com/office/drawing/2014/main" id="{5850EFDF-CA7F-4F08-9DF9-F986AB0570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1310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7C7B8-37F8-4708-B628-0116C7CB296D}"/>
              </a:ext>
            </a:extLst>
          </p:cNvPr>
          <p:cNvSpPr>
            <a:spLocks noGrp="1"/>
          </p:cNvSpPr>
          <p:nvPr>
            <p:ph type="title"/>
          </p:nvPr>
        </p:nvSpPr>
        <p:spPr/>
        <p:txBody>
          <a:bodyPr/>
          <a:lstStyle/>
          <a:p>
            <a:r>
              <a:rPr lang="en-US"/>
              <a:t>Facebook Own Posts Table | Canton Today - 1 of 13</a:t>
            </a:r>
          </a:p>
        </p:txBody>
      </p:sp>
      <p:graphicFrame>
        <p:nvGraphicFramePr>
          <p:cNvPr id="5" name="Table Placeholder 4">
            <a:extLst>
              <a:ext uri="{FF2B5EF4-FFF2-40B4-BE49-F238E27FC236}">
                <a16:creationId xmlns:a16="http://schemas.microsoft.com/office/drawing/2014/main" id="{3E4DBD04-7395-4506-A32F-82ACB52518E2}"/>
              </a:ext>
            </a:extLst>
          </p:cNvPr>
          <p:cNvGraphicFramePr>
            <a:graphicFrameLocks noGrp="1"/>
          </p:cNvGraphicFramePr>
          <p:nvPr>
            <p:ph type="tbl" sz="quarter" idx="13"/>
            <p:extLst>
              <p:ext uri="{D42A27DB-BD31-4B8C-83A1-F6EECF244321}">
                <p14:modId xmlns:p14="http://schemas.microsoft.com/office/powerpoint/2010/main" val="1798314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98167314"/>
                    </a:ext>
                  </a:extLst>
                </a:gridCol>
                <a:gridCol w="370332">
                  <a:extLst>
                    <a:ext uri="{9D8B030D-6E8A-4147-A177-3AD203B41FA5}">
                      <a16:colId xmlns:a16="http://schemas.microsoft.com/office/drawing/2014/main" val="3320421290"/>
                    </a:ext>
                  </a:extLst>
                </a:gridCol>
                <a:gridCol w="370332">
                  <a:extLst>
                    <a:ext uri="{9D8B030D-6E8A-4147-A177-3AD203B41FA5}">
                      <a16:colId xmlns:a16="http://schemas.microsoft.com/office/drawing/2014/main" val="2859257884"/>
                    </a:ext>
                  </a:extLst>
                </a:gridCol>
                <a:gridCol w="370332">
                  <a:extLst>
                    <a:ext uri="{9D8B030D-6E8A-4147-A177-3AD203B41FA5}">
                      <a16:colId xmlns:a16="http://schemas.microsoft.com/office/drawing/2014/main" val="1943836219"/>
                    </a:ext>
                  </a:extLst>
                </a:gridCol>
                <a:gridCol w="329184">
                  <a:extLst>
                    <a:ext uri="{9D8B030D-6E8A-4147-A177-3AD203B41FA5}">
                      <a16:colId xmlns:a16="http://schemas.microsoft.com/office/drawing/2014/main" val="990020139"/>
                    </a:ext>
                  </a:extLst>
                </a:gridCol>
                <a:gridCol w="329184">
                  <a:extLst>
                    <a:ext uri="{9D8B030D-6E8A-4147-A177-3AD203B41FA5}">
                      <a16:colId xmlns:a16="http://schemas.microsoft.com/office/drawing/2014/main" val="31526862"/>
                    </a:ext>
                  </a:extLst>
                </a:gridCol>
                <a:gridCol w="329184">
                  <a:extLst>
                    <a:ext uri="{9D8B030D-6E8A-4147-A177-3AD203B41FA5}">
                      <a16:colId xmlns:a16="http://schemas.microsoft.com/office/drawing/2014/main" val="3332856185"/>
                    </a:ext>
                  </a:extLst>
                </a:gridCol>
                <a:gridCol w="329184">
                  <a:extLst>
                    <a:ext uri="{9D8B030D-6E8A-4147-A177-3AD203B41FA5}">
                      <a16:colId xmlns:a16="http://schemas.microsoft.com/office/drawing/2014/main" val="3628495024"/>
                    </a:ext>
                  </a:extLst>
                </a:gridCol>
                <a:gridCol w="329184">
                  <a:extLst>
                    <a:ext uri="{9D8B030D-6E8A-4147-A177-3AD203B41FA5}">
                      <a16:colId xmlns:a16="http://schemas.microsoft.com/office/drawing/2014/main" val="1443233965"/>
                    </a:ext>
                  </a:extLst>
                </a:gridCol>
                <a:gridCol w="329184">
                  <a:extLst>
                    <a:ext uri="{9D8B030D-6E8A-4147-A177-3AD203B41FA5}">
                      <a16:colId xmlns:a16="http://schemas.microsoft.com/office/drawing/2014/main" val="702329657"/>
                    </a:ext>
                  </a:extLst>
                </a:gridCol>
                <a:gridCol w="329184">
                  <a:extLst>
                    <a:ext uri="{9D8B030D-6E8A-4147-A177-3AD203B41FA5}">
                      <a16:colId xmlns:a16="http://schemas.microsoft.com/office/drawing/2014/main" val="4047030487"/>
                    </a:ext>
                  </a:extLst>
                </a:gridCol>
                <a:gridCol w="329184">
                  <a:extLst>
                    <a:ext uri="{9D8B030D-6E8A-4147-A177-3AD203B41FA5}">
                      <a16:colId xmlns:a16="http://schemas.microsoft.com/office/drawing/2014/main" val="3729613410"/>
                    </a:ext>
                  </a:extLst>
                </a:gridCol>
                <a:gridCol w="329184">
                  <a:extLst>
                    <a:ext uri="{9D8B030D-6E8A-4147-A177-3AD203B41FA5}">
                      <a16:colId xmlns:a16="http://schemas.microsoft.com/office/drawing/2014/main" val="1934544467"/>
                    </a:ext>
                  </a:extLst>
                </a:gridCol>
                <a:gridCol w="370332">
                  <a:extLst>
                    <a:ext uri="{9D8B030D-6E8A-4147-A177-3AD203B41FA5}">
                      <a16:colId xmlns:a16="http://schemas.microsoft.com/office/drawing/2014/main" val="2601261529"/>
                    </a:ext>
                  </a:extLst>
                </a:gridCol>
                <a:gridCol w="370332">
                  <a:extLst>
                    <a:ext uri="{9D8B030D-6E8A-4147-A177-3AD203B41FA5}">
                      <a16:colId xmlns:a16="http://schemas.microsoft.com/office/drawing/2014/main" val="4121577158"/>
                    </a:ext>
                  </a:extLst>
                </a:gridCol>
                <a:gridCol w="329184">
                  <a:extLst>
                    <a:ext uri="{9D8B030D-6E8A-4147-A177-3AD203B41FA5}">
                      <a16:colId xmlns:a16="http://schemas.microsoft.com/office/drawing/2014/main" val="2357683481"/>
                    </a:ext>
                  </a:extLst>
                </a:gridCol>
                <a:gridCol w="329184">
                  <a:extLst>
                    <a:ext uri="{9D8B030D-6E8A-4147-A177-3AD203B41FA5}">
                      <a16:colId xmlns:a16="http://schemas.microsoft.com/office/drawing/2014/main" val="2681551921"/>
                    </a:ext>
                  </a:extLst>
                </a:gridCol>
                <a:gridCol w="370332">
                  <a:extLst>
                    <a:ext uri="{9D8B030D-6E8A-4147-A177-3AD203B41FA5}">
                      <a16:colId xmlns:a16="http://schemas.microsoft.com/office/drawing/2014/main" val="3799091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3782248"/>
                  </a:ext>
                </a:extLst>
              </a:tr>
            </a:tbl>
          </a:graphicData>
        </a:graphic>
      </p:graphicFrame>
      <p:sp>
        <p:nvSpPr>
          <p:cNvPr id="4" name="Text Placeholder 3">
            <a:extLst>
              <a:ext uri="{FF2B5EF4-FFF2-40B4-BE49-F238E27FC236}">
                <a16:creationId xmlns:a16="http://schemas.microsoft.com/office/drawing/2014/main" id="{F871D550-04C3-4BC3-8DFE-51620A10489C}"/>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3724913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EE887-9661-4E5C-B7C0-519D166E1639}"/>
              </a:ext>
            </a:extLst>
          </p:cNvPr>
          <p:cNvSpPr>
            <a:spLocks noGrp="1"/>
          </p:cNvSpPr>
          <p:nvPr>
            <p:ph type="title"/>
          </p:nvPr>
        </p:nvSpPr>
        <p:spPr/>
        <p:txBody>
          <a:bodyPr/>
          <a:lstStyle/>
          <a:p>
            <a:r>
              <a:rPr lang="en-US"/>
              <a:t>Facebook Own Posts Table | Canton Today - 2 of 13</a:t>
            </a:r>
          </a:p>
        </p:txBody>
      </p:sp>
      <p:graphicFrame>
        <p:nvGraphicFramePr>
          <p:cNvPr id="5" name="Table Placeholder 4">
            <a:extLst>
              <a:ext uri="{FF2B5EF4-FFF2-40B4-BE49-F238E27FC236}">
                <a16:creationId xmlns:a16="http://schemas.microsoft.com/office/drawing/2014/main" id="{895C8166-3154-4A06-BFE8-3D768AC7653D}"/>
              </a:ext>
            </a:extLst>
          </p:cNvPr>
          <p:cNvGraphicFramePr>
            <a:graphicFrameLocks noGrp="1"/>
          </p:cNvGraphicFramePr>
          <p:nvPr>
            <p:ph type="tbl" sz="quarter" idx="13"/>
            <p:extLst>
              <p:ext uri="{D42A27DB-BD31-4B8C-83A1-F6EECF244321}">
                <p14:modId xmlns:p14="http://schemas.microsoft.com/office/powerpoint/2010/main" val="4167507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7475485"/>
                    </a:ext>
                  </a:extLst>
                </a:gridCol>
                <a:gridCol w="370332">
                  <a:extLst>
                    <a:ext uri="{9D8B030D-6E8A-4147-A177-3AD203B41FA5}">
                      <a16:colId xmlns:a16="http://schemas.microsoft.com/office/drawing/2014/main" val="2586405089"/>
                    </a:ext>
                  </a:extLst>
                </a:gridCol>
                <a:gridCol w="370332">
                  <a:extLst>
                    <a:ext uri="{9D8B030D-6E8A-4147-A177-3AD203B41FA5}">
                      <a16:colId xmlns:a16="http://schemas.microsoft.com/office/drawing/2014/main" val="1467373080"/>
                    </a:ext>
                  </a:extLst>
                </a:gridCol>
                <a:gridCol w="370332">
                  <a:extLst>
                    <a:ext uri="{9D8B030D-6E8A-4147-A177-3AD203B41FA5}">
                      <a16:colId xmlns:a16="http://schemas.microsoft.com/office/drawing/2014/main" val="2998553175"/>
                    </a:ext>
                  </a:extLst>
                </a:gridCol>
                <a:gridCol w="329184">
                  <a:extLst>
                    <a:ext uri="{9D8B030D-6E8A-4147-A177-3AD203B41FA5}">
                      <a16:colId xmlns:a16="http://schemas.microsoft.com/office/drawing/2014/main" val="2505364456"/>
                    </a:ext>
                  </a:extLst>
                </a:gridCol>
                <a:gridCol w="329184">
                  <a:extLst>
                    <a:ext uri="{9D8B030D-6E8A-4147-A177-3AD203B41FA5}">
                      <a16:colId xmlns:a16="http://schemas.microsoft.com/office/drawing/2014/main" val="2423200136"/>
                    </a:ext>
                  </a:extLst>
                </a:gridCol>
                <a:gridCol w="329184">
                  <a:extLst>
                    <a:ext uri="{9D8B030D-6E8A-4147-A177-3AD203B41FA5}">
                      <a16:colId xmlns:a16="http://schemas.microsoft.com/office/drawing/2014/main" val="4229339226"/>
                    </a:ext>
                  </a:extLst>
                </a:gridCol>
                <a:gridCol w="329184">
                  <a:extLst>
                    <a:ext uri="{9D8B030D-6E8A-4147-A177-3AD203B41FA5}">
                      <a16:colId xmlns:a16="http://schemas.microsoft.com/office/drawing/2014/main" val="4162005727"/>
                    </a:ext>
                  </a:extLst>
                </a:gridCol>
                <a:gridCol w="329184">
                  <a:extLst>
                    <a:ext uri="{9D8B030D-6E8A-4147-A177-3AD203B41FA5}">
                      <a16:colId xmlns:a16="http://schemas.microsoft.com/office/drawing/2014/main" val="535482359"/>
                    </a:ext>
                  </a:extLst>
                </a:gridCol>
                <a:gridCol w="329184">
                  <a:extLst>
                    <a:ext uri="{9D8B030D-6E8A-4147-A177-3AD203B41FA5}">
                      <a16:colId xmlns:a16="http://schemas.microsoft.com/office/drawing/2014/main" val="4130681665"/>
                    </a:ext>
                  </a:extLst>
                </a:gridCol>
                <a:gridCol w="329184">
                  <a:extLst>
                    <a:ext uri="{9D8B030D-6E8A-4147-A177-3AD203B41FA5}">
                      <a16:colId xmlns:a16="http://schemas.microsoft.com/office/drawing/2014/main" val="994236365"/>
                    </a:ext>
                  </a:extLst>
                </a:gridCol>
                <a:gridCol w="329184">
                  <a:extLst>
                    <a:ext uri="{9D8B030D-6E8A-4147-A177-3AD203B41FA5}">
                      <a16:colId xmlns:a16="http://schemas.microsoft.com/office/drawing/2014/main" val="87967633"/>
                    </a:ext>
                  </a:extLst>
                </a:gridCol>
                <a:gridCol w="329184">
                  <a:extLst>
                    <a:ext uri="{9D8B030D-6E8A-4147-A177-3AD203B41FA5}">
                      <a16:colId xmlns:a16="http://schemas.microsoft.com/office/drawing/2014/main" val="3984039997"/>
                    </a:ext>
                  </a:extLst>
                </a:gridCol>
                <a:gridCol w="370332">
                  <a:extLst>
                    <a:ext uri="{9D8B030D-6E8A-4147-A177-3AD203B41FA5}">
                      <a16:colId xmlns:a16="http://schemas.microsoft.com/office/drawing/2014/main" val="375533246"/>
                    </a:ext>
                  </a:extLst>
                </a:gridCol>
                <a:gridCol w="370332">
                  <a:extLst>
                    <a:ext uri="{9D8B030D-6E8A-4147-A177-3AD203B41FA5}">
                      <a16:colId xmlns:a16="http://schemas.microsoft.com/office/drawing/2014/main" val="733360049"/>
                    </a:ext>
                  </a:extLst>
                </a:gridCol>
                <a:gridCol w="329184">
                  <a:extLst>
                    <a:ext uri="{9D8B030D-6E8A-4147-A177-3AD203B41FA5}">
                      <a16:colId xmlns:a16="http://schemas.microsoft.com/office/drawing/2014/main" val="2810384366"/>
                    </a:ext>
                  </a:extLst>
                </a:gridCol>
                <a:gridCol w="329184">
                  <a:extLst>
                    <a:ext uri="{9D8B030D-6E8A-4147-A177-3AD203B41FA5}">
                      <a16:colId xmlns:a16="http://schemas.microsoft.com/office/drawing/2014/main" val="1397545434"/>
                    </a:ext>
                  </a:extLst>
                </a:gridCol>
                <a:gridCol w="370332">
                  <a:extLst>
                    <a:ext uri="{9D8B030D-6E8A-4147-A177-3AD203B41FA5}">
                      <a16:colId xmlns:a16="http://schemas.microsoft.com/office/drawing/2014/main" val="4182940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304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Canton Today - 2018-04-26 12:00:00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大哈日記</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來廣州</a:t>
                      </a:r>
                      <a:r>
                        <a:rPr kumimoji="0" lang="en-US" altLang="ja-JP" sz="1000" b="0" i="0" u="none" strike="noStrike" kern="1200" cap="none" spc="0" normalizeH="0" baseline="0" noProof="0">
                          <a:ln>
                            <a:noFill/>
                          </a:ln>
                          <a:solidFill>
                            <a:prstClr val="black"/>
                          </a:solidFill>
                          <a:effectLst/>
                          <a:uLnTx/>
                          <a:uFillTx/>
                          <a:latin typeface="+mn-lt"/>
                          <a:ea typeface="+mn-ea"/>
                          <a:cs typeface="+mn-cs"/>
                        </a:rPr>
                        <a:t>7</a:t>
                      </a:r>
                      <a:r>
                        <a:rPr kumimoji="0" lang="ja-JP" altLang="en-US" sz="1000" b="0" i="0" u="none" strike="noStrike" kern="1200" cap="none" spc="0" normalizeH="0" baseline="0" noProof="0">
                          <a:ln>
                            <a:noFill/>
                          </a:ln>
                          <a:solidFill>
                            <a:prstClr val="black"/>
                          </a:solidFill>
                          <a:effectLst/>
                          <a:uLnTx/>
                          <a:uFillTx/>
                          <a:latin typeface="+mn-lt"/>
                          <a:ea typeface="+mn-ea"/>
                          <a:cs typeface="+mn-cs"/>
                        </a:rPr>
                        <a:t>年的老外告訴你他為什麽不想走！
</a:t>
                      </a:r>
                      <a:r>
                        <a:rPr kumimoji="0" lang="en-US" sz="1000" b="0" i="0" u="none" strike="noStrike" kern="1200" cap="none" spc="0" normalizeH="0" baseline="0" noProof="0">
                          <a:ln>
                            <a:noFill/>
                          </a:ln>
                          <a:solidFill>
                            <a:prstClr val="black"/>
                          </a:solidFill>
                          <a:effectLst/>
                          <a:uLnTx/>
                          <a:uFillTx/>
                          <a:latin typeface="+mn-lt"/>
                          <a:ea typeface="+mn-ea"/>
                          <a:cs typeface="+mn-cs"/>
                        </a:rPr>
                        <a:t>As a foreigner, I have lived in Guangdong for almost seven years now. 
I am often asked; what is it that brought you here? 
Why do you like China so much? 
Why don’t you go back to Australia? 
Well, I today I am going to answer the third question by telling you the top 5 reasons why I have fallen in love with this province and why I want to stay here as long as possible!  
</a:t>
                      </a:r>
                      <a:r>
                        <a:rPr kumimoji="0" lang="ja-JP" altLang="en-US" sz="1000" b="0" i="0" u="none" strike="noStrike" kern="1200" cap="none" spc="0" normalizeH="0" baseline="0" noProof="0">
                          <a:ln>
                            <a:noFill/>
                          </a:ln>
                          <a:solidFill>
                            <a:prstClr val="black"/>
                          </a:solidFill>
                          <a:effectLst/>
                          <a:uLnTx/>
                          <a:uFillTx/>
                          <a:latin typeface="+mn-lt"/>
                          <a:ea typeface="+mn-ea"/>
                          <a:cs typeface="+mn-cs"/>
                        </a:rPr>
                        <a:t>作為一個“老外”，我已經在廣東生活了快</a:t>
                      </a:r>
                      <a:r>
                        <a:rPr kumimoji="0" lang="en-US" altLang="ja-JP" sz="1000" b="0" i="0" u="none" strike="noStrike" kern="1200" cap="none" spc="0" normalizeH="0" baseline="0" noProof="0">
                          <a:ln>
                            <a:noFill/>
                          </a:ln>
                          <a:solidFill>
                            <a:prstClr val="black"/>
                          </a:solidFill>
                          <a:effectLst/>
                          <a:uLnTx/>
                          <a:uFillTx/>
                          <a:latin typeface="+mn-lt"/>
                          <a:ea typeface="+mn-ea"/>
                          <a:cs typeface="+mn-cs"/>
                        </a:rPr>
                        <a:t>7</a:t>
                      </a:r>
                      <a:r>
                        <a:rPr kumimoji="0" lang="ja-JP" altLang="en-US" sz="1000" b="0" i="0" u="none" strike="noStrike" kern="1200" cap="none" spc="0" normalizeH="0" baseline="0" noProof="0">
                          <a:ln>
                            <a:noFill/>
                          </a:ln>
                          <a:solidFill>
                            <a:prstClr val="black"/>
                          </a:solidFill>
                          <a:effectLst/>
                          <a:uLnTx/>
                          <a:uFillTx/>
                          <a:latin typeface="+mn-lt"/>
                          <a:ea typeface="+mn-ea"/>
                          <a:cs typeface="+mn-cs"/>
                        </a:rPr>
                        <a:t>年。
經常有人問我，我為什麽會選擇來到廣東。
你為什麽這麽喜歡中國？
你為什麽不回澳大利亞呢？
每次回答同樣的問題真的好煩
所以！我今天就一次性回答這三個問題！
告訴你我愛上這裏的五大原因
以及為什麽我不想離開廣東，離開中國！
</a:t>
                      </a:r>
                      <a:r>
                        <a:rPr kumimoji="0" lang="en-US" sz="1000" b="0" i="0" u="none" strike="noStrike" kern="1200" cap="none" spc="0" normalizeH="0" baseline="0" noProof="0">
                          <a:ln>
                            <a:noFill/>
                          </a:ln>
                          <a:solidFill>
                            <a:prstClr val="black"/>
                          </a:solidFill>
                          <a:effectLst/>
                          <a:uLnTx/>
                          <a:uFillTx/>
                          <a:latin typeface="+mn-lt"/>
                          <a:ea typeface="+mn-ea"/>
                          <a:cs typeface="+mn-cs"/>
                        </a:rPr>
                        <a:t>Reason 1 - food, glorious food! 
They say that Guangdong is a foodie’s paradise, and in my opinion this is absolutely the case. Not only is the food amazing here, it is also easy to sink your teeth into. I literally can be a couch potato AND order myself some fried potato with my phone and have it delivered to my door within half an hour. Good food doesn’t even need to cost an arm and a leg - I can usually find something tasty AND healthy to eat with just 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999995"/>
                  </a:ext>
                </a:extLst>
              </a:tr>
            </a:tbl>
          </a:graphicData>
        </a:graphic>
      </p:graphicFrame>
      <p:sp>
        <p:nvSpPr>
          <p:cNvPr id="4" name="Text Placeholder 3">
            <a:extLst>
              <a:ext uri="{FF2B5EF4-FFF2-40B4-BE49-F238E27FC236}">
                <a16:creationId xmlns:a16="http://schemas.microsoft.com/office/drawing/2014/main" id="{A5323133-EEC4-4D76-A20D-786902DAD724}"/>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2498603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93D01-4489-4A1E-B4A1-D45555EA84FF}"/>
              </a:ext>
            </a:extLst>
          </p:cNvPr>
          <p:cNvSpPr>
            <a:spLocks noGrp="1"/>
          </p:cNvSpPr>
          <p:nvPr>
            <p:ph type="title"/>
          </p:nvPr>
        </p:nvSpPr>
        <p:spPr/>
        <p:txBody>
          <a:bodyPr/>
          <a:lstStyle/>
          <a:p>
            <a:r>
              <a:rPr lang="en-US"/>
              <a:t>Facebook Own Posts Table | Canton Today - 3 of 13</a:t>
            </a:r>
          </a:p>
        </p:txBody>
      </p:sp>
      <p:graphicFrame>
        <p:nvGraphicFramePr>
          <p:cNvPr id="5" name="Table Placeholder 4">
            <a:extLst>
              <a:ext uri="{FF2B5EF4-FFF2-40B4-BE49-F238E27FC236}">
                <a16:creationId xmlns:a16="http://schemas.microsoft.com/office/drawing/2014/main" id="{950FA164-7A99-4366-B9D4-4AC03183A8F6}"/>
              </a:ext>
            </a:extLst>
          </p:cNvPr>
          <p:cNvGraphicFramePr>
            <a:graphicFrameLocks noGrp="1"/>
          </p:cNvGraphicFramePr>
          <p:nvPr>
            <p:ph type="tbl" sz="quarter" idx="13"/>
            <p:extLst>
              <p:ext uri="{D42A27DB-BD31-4B8C-83A1-F6EECF244321}">
                <p14:modId xmlns:p14="http://schemas.microsoft.com/office/powerpoint/2010/main" val="3555893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80843691"/>
                    </a:ext>
                  </a:extLst>
                </a:gridCol>
                <a:gridCol w="370332">
                  <a:extLst>
                    <a:ext uri="{9D8B030D-6E8A-4147-A177-3AD203B41FA5}">
                      <a16:colId xmlns:a16="http://schemas.microsoft.com/office/drawing/2014/main" val="2846386697"/>
                    </a:ext>
                  </a:extLst>
                </a:gridCol>
                <a:gridCol w="370332">
                  <a:extLst>
                    <a:ext uri="{9D8B030D-6E8A-4147-A177-3AD203B41FA5}">
                      <a16:colId xmlns:a16="http://schemas.microsoft.com/office/drawing/2014/main" val="474575528"/>
                    </a:ext>
                  </a:extLst>
                </a:gridCol>
                <a:gridCol w="370332">
                  <a:extLst>
                    <a:ext uri="{9D8B030D-6E8A-4147-A177-3AD203B41FA5}">
                      <a16:colId xmlns:a16="http://schemas.microsoft.com/office/drawing/2014/main" val="1496567701"/>
                    </a:ext>
                  </a:extLst>
                </a:gridCol>
                <a:gridCol w="329184">
                  <a:extLst>
                    <a:ext uri="{9D8B030D-6E8A-4147-A177-3AD203B41FA5}">
                      <a16:colId xmlns:a16="http://schemas.microsoft.com/office/drawing/2014/main" val="1398507930"/>
                    </a:ext>
                  </a:extLst>
                </a:gridCol>
                <a:gridCol w="329184">
                  <a:extLst>
                    <a:ext uri="{9D8B030D-6E8A-4147-A177-3AD203B41FA5}">
                      <a16:colId xmlns:a16="http://schemas.microsoft.com/office/drawing/2014/main" val="1954926062"/>
                    </a:ext>
                  </a:extLst>
                </a:gridCol>
                <a:gridCol w="329184">
                  <a:extLst>
                    <a:ext uri="{9D8B030D-6E8A-4147-A177-3AD203B41FA5}">
                      <a16:colId xmlns:a16="http://schemas.microsoft.com/office/drawing/2014/main" val="3277908891"/>
                    </a:ext>
                  </a:extLst>
                </a:gridCol>
                <a:gridCol w="329184">
                  <a:extLst>
                    <a:ext uri="{9D8B030D-6E8A-4147-A177-3AD203B41FA5}">
                      <a16:colId xmlns:a16="http://schemas.microsoft.com/office/drawing/2014/main" val="1706228540"/>
                    </a:ext>
                  </a:extLst>
                </a:gridCol>
                <a:gridCol w="329184">
                  <a:extLst>
                    <a:ext uri="{9D8B030D-6E8A-4147-A177-3AD203B41FA5}">
                      <a16:colId xmlns:a16="http://schemas.microsoft.com/office/drawing/2014/main" val="2431881000"/>
                    </a:ext>
                  </a:extLst>
                </a:gridCol>
                <a:gridCol w="329184">
                  <a:extLst>
                    <a:ext uri="{9D8B030D-6E8A-4147-A177-3AD203B41FA5}">
                      <a16:colId xmlns:a16="http://schemas.microsoft.com/office/drawing/2014/main" val="785559734"/>
                    </a:ext>
                  </a:extLst>
                </a:gridCol>
                <a:gridCol w="329184">
                  <a:extLst>
                    <a:ext uri="{9D8B030D-6E8A-4147-A177-3AD203B41FA5}">
                      <a16:colId xmlns:a16="http://schemas.microsoft.com/office/drawing/2014/main" val="1208672823"/>
                    </a:ext>
                  </a:extLst>
                </a:gridCol>
                <a:gridCol w="329184">
                  <a:extLst>
                    <a:ext uri="{9D8B030D-6E8A-4147-A177-3AD203B41FA5}">
                      <a16:colId xmlns:a16="http://schemas.microsoft.com/office/drawing/2014/main" val="1785319026"/>
                    </a:ext>
                  </a:extLst>
                </a:gridCol>
                <a:gridCol w="329184">
                  <a:extLst>
                    <a:ext uri="{9D8B030D-6E8A-4147-A177-3AD203B41FA5}">
                      <a16:colId xmlns:a16="http://schemas.microsoft.com/office/drawing/2014/main" val="4217091325"/>
                    </a:ext>
                  </a:extLst>
                </a:gridCol>
                <a:gridCol w="370332">
                  <a:extLst>
                    <a:ext uri="{9D8B030D-6E8A-4147-A177-3AD203B41FA5}">
                      <a16:colId xmlns:a16="http://schemas.microsoft.com/office/drawing/2014/main" val="413778377"/>
                    </a:ext>
                  </a:extLst>
                </a:gridCol>
                <a:gridCol w="370332">
                  <a:extLst>
                    <a:ext uri="{9D8B030D-6E8A-4147-A177-3AD203B41FA5}">
                      <a16:colId xmlns:a16="http://schemas.microsoft.com/office/drawing/2014/main" val="4061038301"/>
                    </a:ext>
                  </a:extLst>
                </a:gridCol>
                <a:gridCol w="329184">
                  <a:extLst>
                    <a:ext uri="{9D8B030D-6E8A-4147-A177-3AD203B41FA5}">
                      <a16:colId xmlns:a16="http://schemas.microsoft.com/office/drawing/2014/main" val="1557186985"/>
                    </a:ext>
                  </a:extLst>
                </a:gridCol>
                <a:gridCol w="329184">
                  <a:extLst>
                    <a:ext uri="{9D8B030D-6E8A-4147-A177-3AD203B41FA5}">
                      <a16:colId xmlns:a16="http://schemas.microsoft.com/office/drawing/2014/main" val="3588466536"/>
                    </a:ext>
                  </a:extLst>
                </a:gridCol>
                <a:gridCol w="370332">
                  <a:extLst>
                    <a:ext uri="{9D8B030D-6E8A-4147-A177-3AD203B41FA5}">
                      <a16:colId xmlns:a16="http://schemas.microsoft.com/office/drawing/2014/main" val="539963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74936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Canton Today - 2018-04-25 12:00:01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大哈日記</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原來</a:t>
                      </a:r>
                      <a:r>
                        <a:rPr kumimoji="0" lang="en-US" sz="1000" b="0" i="0" u="none" strike="noStrike" kern="1200" cap="none" spc="0" normalizeH="0" baseline="0" noProof="0">
                          <a:ln>
                            <a:noFill/>
                          </a:ln>
                          <a:solidFill>
                            <a:prstClr val="black"/>
                          </a:solidFill>
                          <a:effectLst/>
                          <a:uLnTx/>
                          <a:uFillTx/>
                          <a:latin typeface="+mn-lt"/>
                          <a:ea typeface="+mn-ea"/>
                          <a:cs typeface="+mn-cs"/>
                        </a:rPr>
                        <a:t>JACK</a:t>
                      </a:r>
                      <a:r>
                        <a:rPr kumimoji="0" lang="ja-JP" altLang="en-US" sz="1000" b="0" i="0" u="none" strike="noStrike" kern="1200" cap="none" spc="0" normalizeH="0" baseline="0" noProof="0">
                          <a:ln>
                            <a:noFill/>
                          </a:ln>
                          <a:solidFill>
                            <a:prstClr val="black"/>
                          </a:solidFill>
                          <a:effectLst/>
                          <a:uLnTx/>
                          <a:uFillTx/>
                          <a:latin typeface="+mn-lt"/>
                          <a:ea typeface="+mn-ea"/>
                          <a:cs typeface="+mn-cs"/>
                        </a:rPr>
                        <a:t>和</a:t>
                      </a:r>
                      <a:r>
                        <a:rPr kumimoji="0" lang="en-US" sz="1000" b="0" i="0" u="none" strike="noStrike" kern="1200" cap="none" spc="0" normalizeH="0" baseline="0" noProof="0">
                          <a:ln>
                            <a:noFill/>
                          </a:ln>
                          <a:solidFill>
                            <a:prstClr val="black"/>
                          </a:solidFill>
                          <a:effectLst/>
                          <a:uLnTx/>
                          <a:uFillTx/>
                          <a:latin typeface="+mn-lt"/>
                          <a:ea typeface="+mn-ea"/>
                          <a:cs typeface="+mn-cs"/>
                        </a:rPr>
                        <a:t>ROSE</a:t>
                      </a:r>
                      <a:r>
                        <a:rPr kumimoji="0" lang="ja-JP" altLang="en-US" sz="1000" b="0" i="0" u="none" strike="noStrike" kern="1200" cap="none" spc="0" normalizeH="0" baseline="0" noProof="0">
                          <a:ln>
                            <a:noFill/>
                          </a:ln>
                          <a:solidFill>
                            <a:prstClr val="black"/>
                          </a:solidFill>
                          <a:effectLst/>
                          <a:uLnTx/>
                          <a:uFillTx/>
                          <a:latin typeface="+mn-lt"/>
                          <a:ea typeface="+mn-ea"/>
                          <a:cs typeface="+mn-cs"/>
                        </a:rPr>
                        <a:t>也有來自廣東的同行者
</a:t>
                      </a:r>
                      <a:r>
                        <a:rPr kumimoji="0" lang="en-US" sz="1000" b="0" i="0" u="none" strike="noStrike" kern="1200" cap="none" spc="0" normalizeH="0" baseline="0" noProof="0">
                          <a:ln>
                            <a:noFill/>
                          </a:ln>
                          <a:solidFill>
                            <a:prstClr val="black"/>
                          </a:solidFill>
                          <a:effectLst/>
                          <a:uLnTx/>
                          <a:uFillTx/>
                          <a:latin typeface="+mn-lt"/>
                          <a:ea typeface="+mn-ea"/>
                          <a:cs typeface="+mn-cs"/>
                        </a:rPr>
                        <a:t>James Cameron’s 1997 film Titanic 
Made us all fall in love with Jack and Rose 
And reignited the world’s interest in one of history’s worst maritime disasters
But there is one thing the film left out…
..Guangdong’s link to the Titanic. 
</a:t>
                      </a:r>
                      <a:r>
                        <a:rPr kumimoji="0" lang="ja-JP" altLang="en-US" sz="1000" b="0" i="0" u="none" strike="noStrike" kern="1200" cap="none" spc="0" normalizeH="0" baseline="0" noProof="0">
                          <a:ln>
                            <a:noFill/>
                          </a:ln>
                          <a:solidFill>
                            <a:prstClr val="black"/>
                          </a:solidFill>
                          <a:effectLst/>
                          <a:uLnTx/>
                          <a:uFillTx/>
                          <a:latin typeface="+mn-lt"/>
                          <a:ea typeface="+mn-ea"/>
                          <a:cs typeface="+mn-cs"/>
                        </a:rPr>
                        <a:t>詹姆斯</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卡梅隆</a:t>
                      </a:r>
                      <a:r>
                        <a:rPr kumimoji="0" lang="en-US" altLang="ja-JP" sz="1000" b="0" i="0" u="none" strike="noStrike" kern="1200" cap="none" spc="0" normalizeH="0" baseline="0" noProof="0">
                          <a:ln>
                            <a:noFill/>
                          </a:ln>
                          <a:solidFill>
                            <a:prstClr val="black"/>
                          </a:solidFill>
                          <a:effectLst/>
                          <a:uLnTx/>
                          <a:uFillTx/>
                          <a:latin typeface="+mn-lt"/>
                          <a:ea typeface="+mn-ea"/>
                          <a:cs typeface="+mn-cs"/>
                        </a:rPr>
                        <a:t>1997</a:t>
                      </a:r>
                      <a:r>
                        <a:rPr kumimoji="0" lang="ja-JP" altLang="en-US" sz="1000" b="0" i="0" u="none" strike="noStrike" kern="1200" cap="none" spc="0" normalizeH="0" baseline="0" noProof="0">
                          <a:ln>
                            <a:noFill/>
                          </a:ln>
                          <a:solidFill>
                            <a:prstClr val="black"/>
                          </a:solidFill>
                          <a:effectLst/>
                          <a:uLnTx/>
                          <a:uFillTx/>
                          <a:latin typeface="+mn-lt"/>
                          <a:ea typeface="+mn-ea"/>
                          <a:cs typeface="+mn-cs"/>
                        </a:rPr>
                        <a:t>年執導的電影</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泰坦尼克號</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讓我們深深的愛上了傑克和羅斯
也被他們兩人的愛情深深感動
這部電影也成功讓很人關註泰坦尼克號海難
這件歷史上最嚴重的海上災難之一
但是電影卻沒有告訴我們一件事
那就是廣東與泰坦尼號的聯系 
</a:t>
                      </a:r>
                      <a:r>
                        <a:rPr kumimoji="0" lang="en-US" sz="1000" b="0" i="0" u="none" strike="noStrike" kern="1200" cap="none" spc="0" normalizeH="0" baseline="0" noProof="0">
                          <a:ln>
                            <a:noFill/>
                          </a:ln>
                          <a:solidFill>
                            <a:prstClr val="black"/>
                          </a:solidFill>
                          <a:effectLst/>
                          <a:uLnTx/>
                          <a:uFillTx/>
                          <a:latin typeface="+mn-lt"/>
                          <a:ea typeface="+mn-ea"/>
                          <a:cs typeface="+mn-cs"/>
                        </a:rPr>
                        <a:t>Legend has it that as the RMS Titanic was slowly consumed by the ocean on that fateful night of April 14, 1912, that a group of courageous musicians continued to play right up to the sinking of the ship to keep the passengers calm and upbeat. But there is also another sound that the fleeing passengers may have overheard on their dash to the lifeboats – a group of men speaking in Cantonese. 
</a:t>
                      </a:r>
                      <a:r>
                        <a:rPr kumimoji="0" lang="ja-JP" altLang="en-US" sz="1000" b="0" i="0" u="none" strike="noStrike" kern="1200" cap="none" spc="0" normalizeH="0" baseline="0" noProof="0">
                          <a:ln>
                            <a:noFill/>
                          </a:ln>
                          <a:solidFill>
                            <a:prstClr val="black"/>
                          </a:solidFill>
                          <a:effectLst/>
                          <a:uLnTx/>
                          <a:uFillTx/>
                          <a:latin typeface="+mn-lt"/>
                          <a:ea typeface="+mn-ea"/>
                          <a:cs typeface="+mn-cs"/>
                        </a:rPr>
                        <a:t>傳說在</a:t>
                      </a:r>
                      <a:r>
                        <a:rPr kumimoji="0" lang="en-US" altLang="ja-JP" sz="1000" b="0" i="0" u="none" strike="noStrike" kern="1200" cap="none" spc="0" normalizeH="0" baseline="0" noProof="0">
                          <a:ln>
                            <a:noFill/>
                          </a:ln>
                          <a:solidFill>
                            <a:prstClr val="black"/>
                          </a:solidFill>
                          <a:effectLst/>
                          <a:uLnTx/>
                          <a:uFillTx/>
                          <a:latin typeface="+mn-lt"/>
                          <a:ea typeface="+mn-ea"/>
                          <a:cs typeface="+mn-cs"/>
                        </a:rPr>
                        <a:t>1912</a:t>
                      </a:r>
                      <a:r>
                        <a:rPr kumimoji="0" lang="ja-JP" altLang="en-US" sz="1000" b="0" i="0" u="none" strike="noStrike" kern="1200" cap="none" spc="0" normalizeH="0" baseline="0" noProof="0">
                          <a:ln>
                            <a:noFill/>
                          </a:ln>
                          <a:solidFill>
                            <a:prstClr val="black"/>
                          </a:solidFill>
                          <a:effectLst/>
                          <a:uLnTx/>
                          <a:uFillTx/>
                          <a:latin typeface="+mn-lt"/>
                          <a:ea typeface="+mn-ea"/>
                          <a:cs typeface="+mn-cs"/>
                        </a:rPr>
                        <a:t>年</a:t>
                      </a:r>
                      <a:r>
                        <a:rPr kumimoji="0" lang="en-US" altLang="ja-JP" sz="1000" b="0" i="0" u="none" strike="noStrike" kern="1200" cap="none" spc="0" normalizeH="0" baseline="0" noProof="0">
                          <a:ln>
                            <a:noFill/>
                          </a:ln>
                          <a:solidFill>
                            <a:prstClr val="black"/>
                          </a:solidFill>
                          <a:effectLst/>
                          <a:uLnTx/>
                          <a:uFillTx/>
                          <a:latin typeface="+mn-lt"/>
                          <a:ea typeface="+mn-ea"/>
                          <a:cs typeface="+mn-cs"/>
                        </a:rPr>
                        <a:t>4</a:t>
                      </a:r>
                      <a:r>
                        <a:rPr kumimoji="0" lang="ja-JP" altLang="en-US" sz="1000" b="0" i="0" u="none" strike="noStrike" kern="1200" cap="none" spc="0" normalizeH="0" baseline="0" noProof="0">
                          <a:ln>
                            <a:noFill/>
                          </a:ln>
                          <a:solidFill>
                            <a:prstClr val="black"/>
                          </a:solidFill>
                          <a:effectLst/>
                          <a:uLnTx/>
                          <a:uFillTx/>
                          <a:latin typeface="+mn-lt"/>
                          <a:ea typeface="+mn-ea"/>
                          <a:cs typeface="+mn-cs"/>
                        </a:rPr>
                        <a:t>月</a:t>
                      </a:r>
                      <a:r>
                        <a:rPr kumimoji="0" lang="en-US" altLang="ja-JP" sz="1000" b="0" i="0" u="none" strike="noStrike" kern="1200" cap="none" spc="0" normalizeH="0" baseline="0" noProof="0">
                          <a:ln>
                            <a:noFill/>
                          </a:ln>
                          <a:solidFill>
                            <a:prstClr val="black"/>
                          </a:solidFill>
                          <a:effectLst/>
                          <a:uLnTx/>
                          <a:uFillTx/>
                          <a:latin typeface="+mn-lt"/>
                          <a:ea typeface="+mn-ea"/>
                          <a:cs typeface="+mn-cs"/>
                        </a:rPr>
                        <a:t>14</a:t>
                      </a:r>
                      <a:r>
                        <a:rPr kumimoji="0" lang="ja-JP" altLang="en-US" sz="1000" b="0" i="0" u="none" strike="noStrike" kern="1200" cap="none" spc="0" normalizeH="0" baseline="0" noProof="0">
                          <a:ln>
                            <a:noFill/>
                          </a:ln>
                          <a:solidFill>
                            <a:prstClr val="black"/>
                          </a:solidFill>
                          <a:effectLst/>
                          <a:uLnTx/>
                          <a:uFillTx/>
                          <a:latin typeface="+mn-lt"/>
                          <a:ea typeface="+mn-ea"/>
                          <a:cs typeface="+mn-cs"/>
                        </a:rPr>
                        <a:t>日那個恐怖災難發生的夜晚，泰坦尼克號慢慢被海洋吞噬，一群無畏的音樂家為了讓乘客們保持平靜和樂觀，繼續在甲板上演奏。有幾個說著粵語的人，就擁擠在沖向救生艇慌張逃難的人群中。
</a:t>
                      </a:r>
                      <a:r>
                        <a:rPr kumimoji="0" lang="en-US" sz="1000" b="0" i="0" u="none" strike="noStrike" kern="1200" cap="none" spc="0" normalizeH="0" baseline="0" noProof="0">
                          <a:ln>
                            <a:noFill/>
                          </a:ln>
                          <a:solidFill>
                            <a:prstClr val="black"/>
                          </a:solidFill>
                          <a:effectLst/>
                          <a:uLnTx/>
                          <a:uFillTx/>
                          <a:latin typeface="+mn-lt"/>
                          <a:ea typeface="+mn-ea"/>
                          <a:cs typeface="+mn-cs"/>
                        </a:rPr>
                        <a:t>According to official records, there were a total of eight Chinese passengers on the RMS Titanic’s maiden and doomed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9754851"/>
                  </a:ext>
                </a:extLst>
              </a:tr>
            </a:tbl>
          </a:graphicData>
        </a:graphic>
      </p:graphicFrame>
      <p:sp>
        <p:nvSpPr>
          <p:cNvPr id="4" name="Text Placeholder 3">
            <a:extLst>
              <a:ext uri="{FF2B5EF4-FFF2-40B4-BE49-F238E27FC236}">
                <a16:creationId xmlns:a16="http://schemas.microsoft.com/office/drawing/2014/main" id="{3A3F84A7-8C68-4343-81A6-01830723686A}"/>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3254893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78AF4-4B9C-4B58-82B6-55AAAFECD72D}"/>
              </a:ext>
            </a:extLst>
          </p:cNvPr>
          <p:cNvSpPr>
            <a:spLocks noGrp="1"/>
          </p:cNvSpPr>
          <p:nvPr>
            <p:ph type="title"/>
          </p:nvPr>
        </p:nvSpPr>
        <p:spPr/>
        <p:txBody>
          <a:bodyPr/>
          <a:lstStyle/>
          <a:p>
            <a:r>
              <a:rPr lang="en-US"/>
              <a:t>Facebook Own Posts Table | Canton Today - 4 of 13</a:t>
            </a:r>
          </a:p>
        </p:txBody>
      </p:sp>
      <p:graphicFrame>
        <p:nvGraphicFramePr>
          <p:cNvPr id="5" name="Table Placeholder 4">
            <a:extLst>
              <a:ext uri="{FF2B5EF4-FFF2-40B4-BE49-F238E27FC236}">
                <a16:creationId xmlns:a16="http://schemas.microsoft.com/office/drawing/2014/main" id="{BDC8BB3B-C007-4041-98BA-F42AD4B0C75B}"/>
              </a:ext>
            </a:extLst>
          </p:cNvPr>
          <p:cNvGraphicFramePr>
            <a:graphicFrameLocks noGrp="1"/>
          </p:cNvGraphicFramePr>
          <p:nvPr>
            <p:ph type="tbl" sz="quarter" idx="13"/>
            <p:extLst>
              <p:ext uri="{D42A27DB-BD31-4B8C-83A1-F6EECF244321}">
                <p14:modId xmlns:p14="http://schemas.microsoft.com/office/powerpoint/2010/main" val="1245960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04145800"/>
                    </a:ext>
                  </a:extLst>
                </a:gridCol>
                <a:gridCol w="370332">
                  <a:extLst>
                    <a:ext uri="{9D8B030D-6E8A-4147-A177-3AD203B41FA5}">
                      <a16:colId xmlns:a16="http://schemas.microsoft.com/office/drawing/2014/main" val="3253049293"/>
                    </a:ext>
                  </a:extLst>
                </a:gridCol>
                <a:gridCol w="370332">
                  <a:extLst>
                    <a:ext uri="{9D8B030D-6E8A-4147-A177-3AD203B41FA5}">
                      <a16:colId xmlns:a16="http://schemas.microsoft.com/office/drawing/2014/main" val="1623579954"/>
                    </a:ext>
                  </a:extLst>
                </a:gridCol>
                <a:gridCol w="370332">
                  <a:extLst>
                    <a:ext uri="{9D8B030D-6E8A-4147-A177-3AD203B41FA5}">
                      <a16:colId xmlns:a16="http://schemas.microsoft.com/office/drawing/2014/main" val="1029875527"/>
                    </a:ext>
                  </a:extLst>
                </a:gridCol>
                <a:gridCol w="329184">
                  <a:extLst>
                    <a:ext uri="{9D8B030D-6E8A-4147-A177-3AD203B41FA5}">
                      <a16:colId xmlns:a16="http://schemas.microsoft.com/office/drawing/2014/main" val="902875389"/>
                    </a:ext>
                  </a:extLst>
                </a:gridCol>
                <a:gridCol w="329184">
                  <a:extLst>
                    <a:ext uri="{9D8B030D-6E8A-4147-A177-3AD203B41FA5}">
                      <a16:colId xmlns:a16="http://schemas.microsoft.com/office/drawing/2014/main" val="631866964"/>
                    </a:ext>
                  </a:extLst>
                </a:gridCol>
                <a:gridCol w="329184">
                  <a:extLst>
                    <a:ext uri="{9D8B030D-6E8A-4147-A177-3AD203B41FA5}">
                      <a16:colId xmlns:a16="http://schemas.microsoft.com/office/drawing/2014/main" val="3004430589"/>
                    </a:ext>
                  </a:extLst>
                </a:gridCol>
                <a:gridCol w="329184">
                  <a:extLst>
                    <a:ext uri="{9D8B030D-6E8A-4147-A177-3AD203B41FA5}">
                      <a16:colId xmlns:a16="http://schemas.microsoft.com/office/drawing/2014/main" val="2289406012"/>
                    </a:ext>
                  </a:extLst>
                </a:gridCol>
                <a:gridCol w="329184">
                  <a:extLst>
                    <a:ext uri="{9D8B030D-6E8A-4147-A177-3AD203B41FA5}">
                      <a16:colId xmlns:a16="http://schemas.microsoft.com/office/drawing/2014/main" val="884364929"/>
                    </a:ext>
                  </a:extLst>
                </a:gridCol>
                <a:gridCol w="329184">
                  <a:extLst>
                    <a:ext uri="{9D8B030D-6E8A-4147-A177-3AD203B41FA5}">
                      <a16:colId xmlns:a16="http://schemas.microsoft.com/office/drawing/2014/main" val="2512138761"/>
                    </a:ext>
                  </a:extLst>
                </a:gridCol>
                <a:gridCol w="329184">
                  <a:extLst>
                    <a:ext uri="{9D8B030D-6E8A-4147-A177-3AD203B41FA5}">
                      <a16:colId xmlns:a16="http://schemas.microsoft.com/office/drawing/2014/main" val="2179087876"/>
                    </a:ext>
                  </a:extLst>
                </a:gridCol>
                <a:gridCol w="329184">
                  <a:extLst>
                    <a:ext uri="{9D8B030D-6E8A-4147-A177-3AD203B41FA5}">
                      <a16:colId xmlns:a16="http://schemas.microsoft.com/office/drawing/2014/main" val="4054174324"/>
                    </a:ext>
                  </a:extLst>
                </a:gridCol>
                <a:gridCol w="329184">
                  <a:extLst>
                    <a:ext uri="{9D8B030D-6E8A-4147-A177-3AD203B41FA5}">
                      <a16:colId xmlns:a16="http://schemas.microsoft.com/office/drawing/2014/main" val="1875740431"/>
                    </a:ext>
                  </a:extLst>
                </a:gridCol>
                <a:gridCol w="370332">
                  <a:extLst>
                    <a:ext uri="{9D8B030D-6E8A-4147-A177-3AD203B41FA5}">
                      <a16:colId xmlns:a16="http://schemas.microsoft.com/office/drawing/2014/main" val="2186945059"/>
                    </a:ext>
                  </a:extLst>
                </a:gridCol>
                <a:gridCol w="370332">
                  <a:extLst>
                    <a:ext uri="{9D8B030D-6E8A-4147-A177-3AD203B41FA5}">
                      <a16:colId xmlns:a16="http://schemas.microsoft.com/office/drawing/2014/main" val="2524239497"/>
                    </a:ext>
                  </a:extLst>
                </a:gridCol>
                <a:gridCol w="329184">
                  <a:extLst>
                    <a:ext uri="{9D8B030D-6E8A-4147-A177-3AD203B41FA5}">
                      <a16:colId xmlns:a16="http://schemas.microsoft.com/office/drawing/2014/main" val="57648483"/>
                    </a:ext>
                  </a:extLst>
                </a:gridCol>
                <a:gridCol w="329184">
                  <a:extLst>
                    <a:ext uri="{9D8B030D-6E8A-4147-A177-3AD203B41FA5}">
                      <a16:colId xmlns:a16="http://schemas.microsoft.com/office/drawing/2014/main" val="3872564628"/>
                    </a:ext>
                  </a:extLst>
                </a:gridCol>
                <a:gridCol w="370332">
                  <a:extLst>
                    <a:ext uri="{9D8B030D-6E8A-4147-A177-3AD203B41FA5}">
                      <a16:colId xmlns:a16="http://schemas.microsoft.com/office/drawing/2014/main" val="3249551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3424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Canton Today - 2018-04-24 12:00:00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小馬大哈</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Ask any foreigner 
what food they are most scared of trying here in Guangdong 
and they will probably tell you…
CHICKEN FEET 
or 
THOUSAND-YEAR OLD EGGS…
but today, Big Ha is going to try something even stranger…
</a:t>
                      </a:r>
                      <a:r>
                        <a:rPr kumimoji="0" lang="ja-JP" altLang="en-US" sz="1000" b="0" i="0" u="none" strike="noStrike" kern="1200" cap="none" spc="0" normalizeH="0" baseline="0" noProof="0">
                          <a:ln>
                            <a:noFill/>
                          </a:ln>
                          <a:solidFill>
                            <a:prstClr val="black"/>
                          </a:solidFill>
                          <a:effectLst/>
                          <a:uLnTx/>
                          <a:uFillTx/>
                          <a:latin typeface="+mn-lt"/>
                          <a:ea typeface="+mn-ea"/>
                          <a:cs typeface="+mn-cs"/>
                        </a:rPr>
                        <a:t>隨便問一個老外
在廣州最怕吃到什麽食物
他們可能會告訴你是雞爪或者是皮蛋
但今天
大哈將會嘗試一些更恐怖和奇怪的東西
</a:t>
                      </a:r>
                      <a:r>
                        <a:rPr kumimoji="0" lang="en-US" sz="1000" b="0" i="0" u="none" strike="noStrike" kern="1200" cap="none" spc="0" normalizeH="0" baseline="0" noProof="0">
                          <a:ln>
                            <a:noFill/>
                          </a:ln>
                          <a:solidFill>
                            <a:prstClr val="black"/>
                          </a:solidFill>
                          <a:effectLst/>
                          <a:uLnTx/>
                          <a:uFillTx/>
                          <a:latin typeface="+mn-lt"/>
                          <a:ea typeface="+mn-ea"/>
                          <a:cs typeface="+mn-cs"/>
                        </a:rPr>
                        <a:t>Before filling his gob with the weird and wonderful Cantonese delicacy, 
Big Ha makes a deal with Cecelia.
If he manages to swallow whatever she puts in front of him on the table
then she must treat Big Ha and Little Ma to a romantic dinner! 
Sounds fair, right?
</a:t>
                      </a:r>
                      <a:r>
                        <a:rPr kumimoji="0" lang="ja-JP" altLang="en-US" sz="1000" b="0" i="0" u="none" strike="noStrike" kern="1200" cap="none" spc="0" normalizeH="0" baseline="0" noProof="0">
                          <a:ln>
                            <a:noFill/>
                          </a:ln>
                          <a:solidFill>
                            <a:prstClr val="black"/>
                          </a:solidFill>
                          <a:effectLst/>
                          <a:uLnTx/>
                          <a:uFillTx/>
                          <a:latin typeface="+mn-lt"/>
                          <a:ea typeface="+mn-ea"/>
                          <a:cs typeface="+mn-cs"/>
                        </a:rPr>
                        <a:t>在接下來這一趟奇怪的美食之旅前
大哈和</a:t>
                      </a:r>
                      <a:r>
                        <a:rPr kumimoji="0" lang="en-US" sz="1000" b="0" i="0" u="none" strike="noStrike" kern="1200" cap="none" spc="0" normalizeH="0" baseline="0" noProof="0">
                          <a:ln>
                            <a:noFill/>
                          </a:ln>
                          <a:solidFill>
                            <a:prstClr val="black"/>
                          </a:solidFill>
                          <a:effectLst/>
                          <a:uLnTx/>
                          <a:uFillTx/>
                          <a:latin typeface="+mn-lt"/>
                          <a:ea typeface="+mn-ea"/>
                          <a:cs typeface="+mn-cs"/>
                        </a:rPr>
                        <a:t>Cecelia</a:t>
                      </a:r>
                      <a:r>
                        <a:rPr kumimoji="0" lang="ja-JP" altLang="en-US" sz="1000" b="0" i="0" u="none" strike="noStrike" kern="1200" cap="none" spc="0" normalizeH="0" baseline="0" noProof="0">
                          <a:ln>
                            <a:noFill/>
                          </a:ln>
                          <a:solidFill>
                            <a:prstClr val="black"/>
                          </a:solidFill>
                          <a:effectLst/>
                          <a:uLnTx/>
                          <a:uFillTx/>
                          <a:latin typeface="+mn-lt"/>
                          <a:ea typeface="+mn-ea"/>
                          <a:cs typeface="+mn-cs"/>
                        </a:rPr>
                        <a:t>打了一個賭
只要大哈吃下即將放在桌子上的東西
那麽</a:t>
                      </a:r>
                      <a:r>
                        <a:rPr kumimoji="0" lang="en-US" sz="1000" b="0" i="0" u="none" strike="noStrike" kern="1200" cap="none" spc="0" normalizeH="0" baseline="0" noProof="0">
                          <a:ln>
                            <a:noFill/>
                          </a:ln>
                          <a:solidFill>
                            <a:prstClr val="black"/>
                          </a:solidFill>
                          <a:effectLst/>
                          <a:uLnTx/>
                          <a:uFillTx/>
                          <a:latin typeface="+mn-lt"/>
                          <a:ea typeface="+mn-ea"/>
                          <a:cs typeface="+mn-cs"/>
                        </a:rPr>
                        <a:t>Cecelia</a:t>
                      </a:r>
                      <a:r>
                        <a:rPr kumimoji="0" lang="ja-JP" altLang="en-US" sz="1000" b="0" i="0" u="none" strike="noStrike" kern="1200" cap="none" spc="0" normalizeH="0" baseline="0" noProof="0">
                          <a:ln>
                            <a:noFill/>
                          </a:ln>
                          <a:solidFill>
                            <a:prstClr val="black"/>
                          </a:solidFill>
                          <a:effectLst/>
                          <a:uLnTx/>
                          <a:uFillTx/>
                          <a:latin typeface="+mn-lt"/>
                          <a:ea typeface="+mn-ea"/>
                          <a:cs typeface="+mn-cs"/>
                        </a:rPr>
                        <a:t>就必須請大哈和小馬吃一頓浪漫的燭光晚餐！
這聽起來很公平啊！
</a:t>
                      </a:r>
                      <a:r>
                        <a:rPr kumimoji="0" lang="en-US" sz="1000" b="0" i="0" u="none" strike="noStrike" kern="1200" cap="none" spc="0" normalizeH="0" baseline="0" noProof="0">
                          <a:ln>
                            <a:noFill/>
                          </a:ln>
                          <a:solidFill>
                            <a:prstClr val="black"/>
                          </a:solidFill>
                          <a:effectLst/>
                          <a:uLnTx/>
                          <a:uFillTx/>
                          <a:latin typeface="+mn-lt"/>
                          <a:ea typeface="+mn-ea"/>
                          <a:cs typeface="+mn-cs"/>
                        </a:rPr>
                        <a:t>Here is a sneak peak at what Big Ha will be swallowing…
It looks slimy and gross, right? 
Are you sure you can eat that!? 
</a:t>
                      </a:r>
                      <a:r>
                        <a:rPr kumimoji="0" lang="ja-JP" altLang="en-US" sz="1000" b="0" i="0" u="none" strike="noStrike" kern="1200" cap="none" spc="0" normalizeH="0" baseline="0" noProof="0">
                          <a:ln>
                            <a:noFill/>
                          </a:ln>
                          <a:solidFill>
                            <a:prstClr val="black"/>
                          </a:solidFill>
                          <a:effectLst/>
                          <a:uLnTx/>
                          <a:uFillTx/>
                          <a:latin typeface="+mn-lt"/>
                          <a:ea typeface="+mn-ea"/>
                          <a:cs typeface="+mn-cs"/>
                        </a:rPr>
                        <a:t>額</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但看上去很粘稠，甚至有點惡心？
你確定這可以吃嗎？
</a:t>
                      </a:r>
                      <a:r>
                        <a:rPr kumimoji="0" lang="en-US" sz="1000" b="0" i="0" u="none" strike="noStrike" kern="1200" cap="none" spc="0" normalizeH="0" baseline="0" noProof="0">
                          <a:ln>
                            <a:noFill/>
                          </a:ln>
                          <a:solidFill>
                            <a:prstClr val="black"/>
                          </a:solidFill>
                          <a:effectLst/>
                          <a:uLnTx/>
                          <a:uFillTx/>
                          <a:latin typeface="+mn-lt"/>
                          <a:ea typeface="+mn-ea"/>
                          <a:cs typeface="+mn-cs"/>
                        </a:rPr>
                        <a:t>To build up the suspense 
we take you through the process of creating this delicacy 
step by step… 
</a:t>
                      </a:r>
                      <a:r>
                        <a:rPr kumimoji="0" lang="ja-JP" altLang="en-US" sz="1000" b="0" i="0" u="none" strike="noStrike" kern="1200" cap="none" spc="0" normalizeH="0" baseline="0" noProof="0">
                          <a:ln>
                            <a:noFill/>
                          </a:ln>
                          <a:solidFill>
                            <a:prstClr val="black"/>
                          </a:solidFill>
                          <a:effectLst/>
                          <a:uLnTx/>
                          <a:uFillTx/>
                          <a:latin typeface="+mn-lt"/>
                          <a:ea typeface="+mn-ea"/>
                          <a:cs typeface="+mn-cs"/>
                        </a:rPr>
                        <a:t>先給大家賣個關子，留點懸念
我們將慢慢帶你體驗這道美食的製作過程
一步一步</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Here is the final product. 
To be honest, it doesn’t look too bad 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2425023"/>
                  </a:ext>
                </a:extLst>
              </a:tr>
            </a:tbl>
          </a:graphicData>
        </a:graphic>
      </p:graphicFrame>
      <p:sp>
        <p:nvSpPr>
          <p:cNvPr id="4" name="Text Placeholder 3">
            <a:extLst>
              <a:ext uri="{FF2B5EF4-FFF2-40B4-BE49-F238E27FC236}">
                <a16:creationId xmlns:a16="http://schemas.microsoft.com/office/drawing/2014/main" id="{E8BD82A7-D6E9-4952-AF3A-8E77EAE82F85}"/>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4183455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51C67-781B-42C6-8C76-F63608516A6D}"/>
              </a:ext>
            </a:extLst>
          </p:cNvPr>
          <p:cNvSpPr>
            <a:spLocks noGrp="1"/>
          </p:cNvSpPr>
          <p:nvPr>
            <p:ph type="title"/>
          </p:nvPr>
        </p:nvSpPr>
        <p:spPr/>
        <p:txBody>
          <a:bodyPr/>
          <a:lstStyle/>
          <a:p>
            <a:r>
              <a:rPr lang="en-US"/>
              <a:t>Facebook Own Posts Table | Canton Today - 5 of 13</a:t>
            </a:r>
          </a:p>
        </p:txBody>
      </p:sp>
      <p:graphicFrame>
        <p:nvGraphicFramePr>
          <p:cNvPr id="5" name="Table Placeholder 4">
            <a:extLst>
              <a:ext uri="{FF2B5EF4-FFF2-40B4-BE49-F238E27FC236}">
                <a16:creationId xmlns:a16="http://schemas.microsoft.com/office/drawing/2014/main" id="{5F69ABBC-DF2E-430D-8607-1D985B90CC28}"/>
              </a:ext>
            </a:extLst>
          </p:cNvPr>
          <p:cNvGraphicFramePr>
            <a:graphicFrameLocks noGrp="1"/>
          </p:cNvGraphicFramePr>
          <p:nvPr>
            <p:ph type="tbl" sz="quarter" idx="13"/>
            <p:extLst>
              <p:ext uri="{D42A27DB-BD31-4B8C-83A1-F6EECF244321}">
                <p14:modId xmlns:p14="http://schemas.microsoft.com/office/powerpoint/2010/main" val="2554832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63360059"/>
                    </a:ext>
                  </a:extLst>
                </a:gridCol>
                <a:gridCol w="370332">
                  <a:extLst>
                    <a:ext uri="{9D8B030D-6E8A-4147-A177-3AD203B41FA5}">
                      <a16:colId xmlns:a16="http://schemas.microsoft.com/office/drawing/2014/main" val="649946166"/>
                    </a:ext>
                  </a:extLst>
                </a:gridCol>
                <a:gridCol w="370332">
                  <a:extLst>
                    <a:ext uri="{9D8B030D-6E8A-4147-A177-3AD203B41FA5}">
                      <a16:colId xmlns:a16="http://schemas.microsoft.com/office/drawing/2014/main" val="218303797"/>
                    </a:ext>
                  </a:extLst>
                </a:gridCol>
                <a:gridCol w="370332">
                  <a:extLst>
                    <a:ext uri="{9D8B030D-6E8A-4147-A177-3AD203B41FA5}">
                      <a16:colId xmlns:a16="http://schemas.microsoft.com/office/drawing/2014/main" val="2064965986"/>
                    </a:ext>
                  </a:extLst>
                </a:gridCol>
                <a:gridCol w="329184">
                  <a:extLst>
                    <a:ext uri="{9D8B030D-6E8A-4147-A177-3AD203B41FA5}">
                      <a16:colId xmlns:a16="http://schemas.microsoft.com/office/drawing/2014/main" val="472733963"/>
                    </a:ext>
                  </a:extLst>
                </a:gridCol>
                <a:gridCol w="329184">
                  <a:extLst>
                    <a:ext uri="{9D8B030D-6E8A-4147-A177-3AD203B41FA5}">
                      <a16:colId xmlns:a16="http://schemas.microsoft.com/office/drawing/2014/main" val="1057126108"/>
                    </a:ext>
                  </a:extLst>
                </a:gridCol>
                <a:gridCol w="329184">
                  <a:extLst>
                    <a:ext uri="{9D8B030D-6E8A-4147-A177-3AD203B41FA5}">
                      <a16:colId xmlns:a16="http://schemas.microsoft.com/office/drawing/2014/main" val="2070631093"/>
                    </a:ext>
                  </a:extLst>
                </a:gridCol>
                <a:gridCol w="329184">
                  <a:extLst>
                    <a:ext uri="{9D8B030D-6E8A-4147-A177-3AD203B41FA5}">
                      <a16:colId xmlns:a16="http://schemas.microsoft.com/office/drawing/2014/main" val="1431399636"/>
                    </a:ext>
                  </a:extLst>
                </a:gridCol>
                <a:gridCol w="329184">
                  <a:extLst>
                    <a:ext uri="{9D8B030D-6E8A-4147-A177-3AD203B41FA5}">
                      <a16:colId xmlns:a16="http://schemas.microsoft.com/office/drawing/2014/main" val="3134686353"/>
                    </a:ext>
                  </a:extLst>
                </a:gridCol>
                <a:gridCol w="329184">
                  <a:extLst>
                    <a:ext uri="{9D8B030D-6E8A-4147-A177-3AD203B41FA5}">
                      <a16:colId xmlns:a16="http://schemas.microsoft.com/office/drawing/2014/main" val="2246040174"/>
                    </a:ext>
                  </a:extLst>
                </a:gridCol>
                <a:gridCol w="329184">
                  <a:extLst>
                    <a:ext uri="{9D8B030D-6E8A-4147-A177-3AD203B41FA5}">
                      <a16:colId xmlns:a16="http://schemas.microsoft.com/office/drawing/2014/main" val="807818131"/>
                    </a:ext>
                  </a:extLst>
                </a:gridCol>
                <a:gridCol w="329184">
                  <a:extLst>
                    <a:ext uri="{9D8B030D-6E8A-4147-A177-3AD203B41FA5}">
                      <a16:colId xmlns:a16="http://schemas.microsoft.com/office/drawing/2014/main" val="2814716164"/>
                    </a:ext>
                  </a:extLst>
                </a:gridCol>
                <a:gridCol w="329184">
                  <a:extLst>
                    <a:ext uri="{9D8B030D-6E8A-4147-A177-3AD203B41FA5}">
                      <a16:colId xmlns:a16="http://schemas.microsoft.com/office/drawing/2014/main" val="3141741392"/>
                    </a:ext>
                  </a:extLst>
                </a:gridCol>
                <a:gridCol w="370332">
                  <a:extLst>
                    <a:ext uri="{9D8B030D-6E8A-4147-A177-3AD203B41FA5}">
                      <a16:colId xmlns:a16="http://schemas.microsoft.com/office/drawing/2014/main" val="3067292393"/>
                    </a:ext>
                  </a:extLst>
                </a:gridCol>
                <a:gridCol w="370332">
                  <a:extLst>
                    <a:ext uri="{9D8B030D-6E8A-4147-A177-3AD203B41FA5}">
                      <a16:colId xmlns:a16="http://schemas.microsoft.com/office/drawing/2014/main" val="3011036045"/>
                    </a:ext>
                  </a:extLst>
                </a:gridCol>
                <a:gridCol w="329184">
                  <a:extLst>
                    <a:ext uri="{9D8B030D-6E8A-4147-A177-3AD203B41FA5}">
                      <a16:colId xmlns:a16="http://schemas.microsoft.com/office/drawing/2014/main" val="300719625"/>
                    </a:ext>
                  </a:extLst>
                </a:gridCol>
                <a:gridCol w="329184">
                  <a:extLst>
                    <a:ext uri="{9D8B030D-6E8A-4147-A177-3AD203B41FA5}">
                      <a16:colId xmlns:a16="http://schemas.microsoft.com/office/drawing/2014/main" val="2976638711"/>
                    </a:ext>
                  </a:extLst>
                </a:gridCol>
                <a:gridCol w="370332">
                  <a:extLst>
                    <a:ext uri="{9D8B030D-6E8A-4147-A177-3AD203B41FA5}">
                      <a16:colId xmlns:a16="http://schemas.microsoft.com/office/drawing/2014/main" val="2661711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3413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Canton Today - 2018-04-23 12:25:02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小馬大哈</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Watch this episode to learn how to style three outfits for all occasions!
</a:t>
                      </a:r>
                      <a:r>
                        <a:rPr kumimoji="0" lang="ja-JP" altLang="en-US" sz="1000" b="0" i="0" u="none" strike="noStrike" kern="1200" cap="none" spc="0" normalizeH="0" baseline="0" noProof="0">
                          <a:ln>
                            <a:noFill/>
                          </a:ln>
                          <a:solidFill>
                            <a:prstClr val="black"/>
                          </a:solidFill>
                          <a:effectLst/>
                          <a:uLnTx/>
                          <a:uFillTx/>
                          <a:latin typeface="+mn-lt"/>
                          <a:ea typeface="+mn-ea"/>
                          <a:cs typeface="+mn-cs"/>
                        </a:rPr>
                        <a:t>看了這一集！包你以後穿衣不用愁！
我們教妳最新最潮穿衣搭配法則！！
</a:t>
                      </a:r>
                      <a:r>
                        <a:rPr kumimoji="0" lang="en-US" sz="1000" b="0" i="0" u="none" strike="noStrike" kern="1200" cap="none" spc="0" normalizeH="0" baseline="0" noProof="0">
                          <a:ln>
                            <a:noFill/>
                          </a:ln>
                          <a:solidFill>
                            <a:prstClr val="black"/>
                          </a:solidFill>
                          <a:effectLst/>
                          <a:uLnTx/>
                          <a:uFillTx/>
                          <a:latin typeface="+mn-lt"/>
                          <a:ea typeface="+mn-ea"/>
                          <a:cs typeface="+mn-cs"/>
                        </a:rPr>
                        <a:t>You’ve spoken… 
and Little Ma and Big Ha have listened! 
It seems our viewers aren’t too pleased with 
the fashion tastes of our two hosts
…Aren’t female TV presenters supposed to be up on the latest trends? 
</a:t>
                      </a:r>
                      <a:r>
                        <a:rPr kumimoji="0" lang="ja-JP" altLang="en-US" sz="1000" b="0" i="0" u="none" strike="noStrike" kern="1200" cap="none" spc="0" normalizeH="0" baseline="0" noProof="0">
                          <a:ln>
                            <a:noFill/>
                          </a:ln>
                          <a:solidFill>
                            <a:prstClr val="black"/>
                          </a:solidFill>
                          <a:effectLst/>
                          <a:uLnTx/>
                          <a:uFillTx/>
                          <a:latin typeface="+mn-lt"/>
                          <a:ea typeface="+mn-ea"/>
                          <a:cs typeface="+mn-cs"/>
                        </a:rPr>
                        <a:t>很多觀眾投訴過
小馬和大哈也看到了觀眾的意見
知道自己穿的衣服真的有點土！
而且穿來穿去都是那幾套</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觀眾對我們兩位主持人的穿衣風格和時尚品味
真的有點不敢恭維！
嘿！拜託！你們作為主持人
能不能關註一下這最新的時尚趨勢
學學怎麼穿衣啊！
</a:t>
                      </a:r>
                      <a:r>
                        <a:rPr kumimoji="0" lang="en-US" sz="1000" b="0" i="0" u="none" strike="noStrike" kern="1200" cap="none" spc="0" normalizeH="0" baseline="0" noProof="0">
                          <a:ln>
                            <a:noFill/>
                          </a:ln>
                          <a:solidFill>
                            <a:prstClr val="black"/>
                          </a:solidFill>
                          <a:effectLst/>
                          <a:uLnTx/>
                          <a:uFillTx/>
                          <a:latin typeface="+mn-lt"/>
                          <a:ea typeface="+mn-ea"/>
                          <a:cs typeface="+mn-cs"/>
                        </a:rPr>
                        <a:t>It’s not only Little Ma who has copped some slack…
it seems even our old friend Big Ha’s drab wardrobe 
has raised a few eyebrows amongst our viewers. 
What to do? What to do? 
</a:t>
                      </a:r>
                      <a:r>
                        <a:rPr kumimoji="0" lang="ja-JP" altLang="en-US" sz="1000" b="0" i="0" u="none" strike="noStrike" kern="1200" cap="none" spc="0" normalizeH="0" baseline="0" noProof="0">
                          <a:ln>
                            <a:noFill/>
                          </a:ln>
                          <a:solidFill>
                            <a:prstClr val="black"/>
                          </a:solidFill>
                          <a:effectLst/>
                          <a:uLnTx/>
                          <a:uFillTx/>
                          <a:latin typeface="+mn-lt"/>
                          <a:ea typeface="+mn-ea"/>
                          <a:cs typeface="+mn-cs"/>
                        </a:rPr>
                        <a:t>不只是小馬不太懂穿衣搭配
連大哈都懶得豬一樣
他單調的衣櫃裡也確實沒幾件衣服啊
真的連觀眾都看不下去了
</a:t>
                      </a:r>
                      <a:r>
                        <a:rPr kumimoji="0" lang="en-US" sz="1000" b="0" i="0" u="none" strike="noStrike" kern="1200" cap="none" spc="0" normalizeH="0" baseline="0" noProof="0">
                          <a:ln>
                            <a:noFill/>
                          </a:ln>
                          <a:solidFill>
                            <a:prstClr val="black"/>
                          </a:solidFill>
                          <a:effectLst/>
                          <a:uLnTx/>
                          <a:uFillTx/>
                          <a:latin typeface="+mn-lt"/>
                          <a:ea typeface="+mn-ea"/>
                          <a:cs typeface="+mn-cs"/>
                        </a:rPr>
                        <a:t>It looks like Big Ha won’t be invited to the New York Fashion Week anytime soon…
</a:t>
                      </a:r>
                      <a:r>
                        <a:rPr kumimoji="0" lang="ja-JP" altLang="en-US" sz="1000" b="0" i="0" u="none" strike="noStrike" kern="1200" cap="none" spc="0" normalizeH="0" baseline="0" noProof="0">
                          <a:ln>
                            <a:noFill/>
                          </a:ln>
                          <a:solidFill>
                            <a:prstClr val="black"/>
                          </a:solidFill>
                          <a:effectLst/>
                          <a:uLnTx/>
                          <a:uFillTx/>
                          <a:latin typeface="+mn-lt"/>
                          <a:ea typeface="+mn-ea"/>
                          <a:cs typeface="+mn-cs"/>
                        </a:rPr>
                        <a:t>大哈還幻想過自己有一天被紐約時裝周邀請
走上時尚的人生巔峰</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呵呵，做夢吧
</a:t>
                      </a:r>
                      <a:r>
                        <a:rPr kumimoji="0" lang="en-US" sz="1000" b="0" i="0" u="none" strike="noStrike" kern="1200" cap="none" spc="0" normalizeH="0" baseline="0" noProof="0">
                          <a:ln>
                            <a:noFill/>
                          </a:ln>
                          <a:solidFill>
                            <a:prstClr val="black"/>
                          </a:solidFill>
                          <a:effectLst/>
                          <a:uLnTx/>
                          <a:uFillTx/>
                          <a:latin typeface="+mn-lt"/>
                          <a:ea typeface="+mn-ea"/>
                          <a:cs typeface="+mn-cs"/>
                        </a:rPr>
                        <a:t>Our hosts literally live to please their fans… 
and luckily a trendy new shopping mall has opened right in the heart of Guangzhou
Already a favourite destination among Internet celebrities, 
K11 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4117521"/>
                  </a:ext>
                </a:extLst>
              </a:tr>
            </a:tbl>
          </a:graphicData>
        </a:graphic>
      </p:graphicFrame>
      <p:sp>
        <p:nvSpPr>
          <p:cNvPr id="4" name="Text Placeholder 3">
            <a:extLst>
              <a:ext uri="{FF2B5EF4-FFF2-40B4-BE49-F238E27FC236}">
                <a16:creationId xmlns:a16="http://schemas.microsoft.com/office/drawing/2014/main" id="{F7E538BF-E7D5-4EAE-925C-E55511456310}"/>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381898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671DE-1FB2-4BA0-BA50-6825E3139E39}"/>
              </a:ext>
            </a:extLst>
          </p:cNvPr>
          <p:cNvSpPr>
            <a:spLocks noGrp="1"/>
          </p:cNvSpPr>
          <p:nvPr>
            <p:ph type="title"/>
          </p:nvPr>
        </p:nvSpPr>
        <p:spPr/>
        <p:txBody>
          <a:bodyPr/>
          <a:lstStyle/>
          <a:p>
            <a:r>
              <a:rPr lang="en-US"/>
              <a:t>Facebook Own Posts Table | Canton Today - 6 of 13</a:t>
            </a:r>
          </a:p>
        </p:txBody>
      </p:sp>
      <p:graphicFrame>
        <p:nvGraphicFramePr>
          <p:cNvPr id="5" name="Table Placeholder 4">
            <a:extLst>
              <a:ext uri="{FF2B5EF4-FFF2-40B4-BE49-F238E27FC236}">
                <a16:creationId xmlns:a16="http://schemas.microsoft.com/office/drawing/2014/main" id="{05C4FE97-2438-440D-B528-EA0520D0DA4A}"/>
              </a:ext>
            </a:extLst>
          </p:cNvPr>
          <p:cNvGraphicFramePr>
            <a:graphicFrameLocks noGrp="1"/>
          </p:cNvGraphicFramePr>
          <p:nvPr>
            <p:ph type="tbl" sz="quarter" idx="13"/>
            <p:extLst>
              <p:ext uri="{D42A27DB-BD31-4B8C-83A1-F6EECF244321}">
                <p14:modId xmlns:p14="http://schemas.microsoft.com/office/powerpoint/2010/main" val="1917618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6135123"/>
                    </a:ext>
                  </a:extLst>
                </a:gridCol>
                <a:gridCol w="370332">
                  <a:extLst>
                    <a:ext uri="{9D8B030D-6E8A-4147-A177-3AD203B41FA5}">
                      <a16:colId xmlns:a16="http://schemas.microsoft.com/office/drawing/2014/main" val="2103124569"/>
                    </a:ext>
                  </a:extLst>
                </a:gridCol>
                <a:gridCol w="370332">
                  <a:extLst>
                    <a:ext uri="{9D8B030D-6E8A-4147-A177-3AD203B41FA5}">
                      <a16:colId xmlns:a16="http://schemas.microsoft.com/office/drawing/2014/main" val="2329251083"/>
                    </a:ext>
                  </a:extLst>
                </a:gridCol>
                <a:gridCol w="370332">
                  <a:extLst>
                    <a:ext uri="{9D8B030D-6E8A-4147-A177-3AD203B41FA5}">
                      <a16:colId xmlns:a16="http://schemas.microsoft.com/office/drawing/2014/main" val="1980721440"/>
                    </a:ext>
                  </a:extLst>
                </a:gridCol>
                <a:gridCol w="329184">
                  <a:extLst>
                    <a:ext uri="{9D8B030D-6E8A-4147-A177-3AD203B41FA5}">
                      <a16:colId xmlns:a16="http://schemas.microsoft.com/office/drawing/2014/main" val="1267631865"/>
                    </a:ext>
                  </a:extLst>
                </a:gridCol>
                <a:gridCol w="329184">
                  <a:extLst>
                    <a:ext uri="{9D8B030D-6E8A-4147-A177-3AD203B41FA5}">
                      <a16:colId xmlns:a16="http://schemas.microsoft.com/office/drawing/2014/main" val="281372409"/>
                    </a:ext>
                  </a:extLst>
                </a:gridCol>
                <a:gridCol w="329184">
                  <a:extLst>
                    <a:ext uri="{9D8B030D-6E8A-4147-A177-3AD203B41FA5}">
                      <a16:colId xmlns:a16="http://schemas.microsoft.com/office/drawing/2014/main" val="3299292577"/>
                    </a:ext>
                  </a:extLst>
                </a:gridCol>
                <a:gridCol w="329184">
                  <a:extLst>
                    <a:ext uri="{9D8B030D-6E8A-4147-A177-3AD203B41FA5}">
                      <a16:colId xmlns:a16="http://schemas.microsoft.com/office/drawing/2014/main" val="2305363910"/>
                    </a:ext>
                  </a:extLst>
                </a:gridCol>
                <a:gridCol w="329184">
                  <a:extLst>
                    <a:ext uri="{9D8B030D-6E8A-4147-A177-3AD203B41FA5}">
                      <a16:colId xmlns:a16="http://schemas.microsoft.com/office/drawing/2014/main" val="3546596184"/>
                    </a:ext>
                  </a:extLst>
                </a:gridCol>
                <a:gridCol w="329184">
                  <a:extLst>
                    <a:ext uri="{9D8B030D-6E8A-4147-A177-3AD203B41FA5}">
                      <a16:colId xmlns:a16="http://schemas.microsoft.com/office/drawing/2014/main" val="3250541730"/>
                    </a:ext>
                  </a:extLst>
                </a:gridCol>
                <a:gridCol w="329184">
                  <a:extLst>
                    <a:ext uri="{9D8B030D-6E8A-4147-A177-3AD203B41FA5}">
                      <a16:colId xmlns:a16="http://schemas.microsoft.com/office/drawing/2014/main" val="2782764161"/>
                    </a:ext>
                  </a:extLst>
                </a:gridCol>
                <a:gridCol w="329184">
                  <a:extLst>
                    <a:ext uri="{9D8B030D-6E8A-4147-A177-3AD203B41FA5}">
                      <a16:colId xmlns:a16="http://schemas.microsoft.com/office/drawing/2014/main" val="2745121452"/>
                    </a:ext>
                  </a:extLst>
                </a:gridCol>
                <a:gridCol w="329184">
                  <a:extLst>
                    <a:ext uri="{9D8B030D-6E8A-4147-A177-3AD203B41FA5}">
                      <a16:colId xmlns:a16="http://schemas.microsoft.com/office/drawing/2014/main" val="1038354017"/>
                    </a:ext>
                  </a:extLst>
                </a:gridCol>
                <a:gridCol w="370332">
                  <a:extLst>
                    <a:ext uri="{9D8B030D-6E8A-4147-A177-3AD203B41FA5}">
                      <a16:colId xmlns:a16="http://schemas.microsoft.com/office/drawing/2014/main" val="126979554"/>
                    </a:ext>
                  </a:extLst>
                </a:gridCol>
                <a:gridCol w="370332">
                  <a:extLst>
                    <a:ext uri="{9D8B030D-6E8A-4147-A177-3AD203B41FA5}">
                      <a16:colId xmlns:a16="http://schemas.microsoft.com/office/drawing/2014/main" val="3409439621"/>
                    </a:ext>
                  </a:extLst>
                </a:gridCol>
                <a:gridCol w="329184">
                  <a:extLst>
                    <a:ext uri="{9D8B030D-6E8A-4147-A177-3AD203B41FA5}">
                      <a16:colId xmlns:a16="http://schemas.microsoft.com/office/drawing/2014/main" val="1946820738"/>
                    </a:ext>
                  </a:extLst>
                </a:gridCol>
                <a:gridCol w="329184">
                  <a:extLst>
                    <a:ext uri="{9D8B030D-6E8A-4147-A177-3AD203B41FA5}">
                      <a16:colId xmlns:a16="http://schemas.microsoft.com/office/drawing/2014/main" val="3458057219"/>
                    </a:ext>
                  </a:extLst>
                </a:gridCol>
                <a:gridCol w="370332">
                  <a:extLst>
                    <a:ext uri="{9D8B030D-6E8A-4147-A177-3AD203B41FA5}">
                      <a16:colId xmlns:a16="http://schemas.microsoft.com/office/drawing/2014/main" val="3954239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6892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Canton Today - 2018-04-19 12:00:01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大哈日記</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Guangdong has been a manufacturing hub for automobiles in China since the 1990’s when preferential policies released by the Guangdong government meant that foreign-Sino joint ventures were possible, allowing foreign vehicle makers to finally produce cars on the Chinese Mainland.
</a:t>
                      </a:r>
                      <a:r>
                        <a:rPr kumimoji="0" lang="ja-JP" altLang="en-US" sz="1000" b="0" i="0" u="none" strike="noStrike" kern="1200" cap="none" spc="0" normalizeH="0" baseline="0" noProof="0">
                          <a:ln>
                            <a:noFill/>
                          </a:ln>
                          <a:solidFill>
                            <a:prstClr val="black"/>
                          </a:solidFill>
                          <a:effectLst/>
                          <a:uLnTx/>
                          <a:uFillTx/>
                          <a:latin typeface="+mn-lt"/>
                          <a:ea typeface="+mn-ea"/>
                          <a:cs typeface="+mn-cs"/>
                        </a:rPr>
                        <a:t>自從上世紀</a:t>
                      </a:r>
                      <a:r>
                        <a:rPr kumimoji="0" lang="en-US" altLang="ja-JP" sz="1000" b="0" i="0" u="none" strike="noStrike" kern="1200" cap="none" spc="0" normalizeH="0" baseline="0" noProof="0">
                          <a:ln>
                            <a:noFill/>
                          </a:ln>
                          <a:solidFill>
                            <a:prstClr val="black"/>
                          </a:solidFill>
                          <a:effectLst/>
                          <a:uLnTx/>
                          <a:uFillTx/>
                          <a:latin typeface="+mn-lt"/>
                          <a:ea typeface="+mn-ea"/>
                          <a:cs typeface="+mn-cs"/>
                        </a:rPr>
                        <a:t>90</a:t>
                      </a:r>
                      <a:r>
                        <a:rPr kumimoji="0" lang="ja-JP" altLang="en-US" sz="1000" b="0" i="0" u="none" strike="noStrike" kern="1200" cap="none" spc="0" normalizeH="0" baseline="0" noProof="0">
                          <a:ln>
                            <a:noFill/>
                          </a:ln>
                          <a:solidFill>
                            <a:prstClr val="black"/>
                          </a:solidFill>
                          <a:effectLst/>
                          <a:uLnTx/>
                          <a:uFillTx/>
                          <a:latin typeface="+mn-lt"/>
                          <a:ea typeface="+mn-ea"/>
                          <a:cs typeface="+mn-cs"/>
                        </a:rPr>
                        <a:t>年代政府推出一系列優惠政策以來，廣東一直是中國汽車製造業的中心。
這也意味著，中外合資的汽車製造企業在廣東的發展前景相當巨大，許多的外國汽車製造商可以在這裡生產汽車。
</a:t>
                      </a:r>
                      <a:r>
                        <a:rPr kumimoji="0" lang="en-US" sz="1000" b="0" i="0" u="none" strike="noStrike" kern="1200" cap="none" spc="0" normalizeH="0" baseline="0" noProof="0">
                          <a:ln>
                            <a:noFill/>
                          </a:ln>
                          <a:solidFill>
                            <a:prstClr val="black"/>
                          </a:solidFill>
                          <a:effectLst/>
                          <a:uLnTx/>
                          <a:uFillTx/>
                          <a:latin typeface="+mn-lt"/>
                          <a:ea typeface="+mn-ea"/>
                          <a:cs typeface="+mn-cs"/>
                        </a:rPr>
                        <a:t>Recently, one of Guangdong’s home-grown car brands, GAC, announced that their vehicles will be sold in the United States by as early as 2019 through their automotive marque, Trumpchi.
</a:t>
                      </a:r>
                      <a:r>
                        <a:rPr kumimoji="0" lang="ja-JP" altLang="en-US" sz="1000" b="0" i="0" u="none" strike="noStrike" kern="1200" cap="none" spc="0" normalizeH="0" baseline="0" noProof="0">
                          <a:ln>
                            <a:noFill/>
                          </a:ln>
                          <a:solidFill>
                            <a:prstClr val="black"/>
                          </a:solidFill>
                          <a:effectLst/>
                          <a:uLnTx/>
                          <a:uFillTx/>
                          <a:latin typeface="+mn-lt"/>
                          <a:ea typeface="+mn-ea"/>
                          <a:cs typeface="+mn-cs"/>
                        </a:rPr>
                        <a:t>最近，廣東本土汽車企業廣汽集團宣佈，他們的汽車品牌“傳祺”將有望在</a:t>
                      </a:r>
                      <a:r>
                        <a:rPr kumimoji="0" lang="en-US" altLang="ja-JP" sz="1000" b="0" i="0" u="none" strike="noStrike" kern="1200" cap="none" spc="0" normalizeH="0" baseline="0" noProof="0">
                          <a:ln>
                            <a:noFill/>
                          </a:ln>
                          <a:solidFill>
                            <a:prstClr val="black"/>
                          </a:solidFill>
                          <a:effectLst/>
                          <a:uLnTx/>
                          <a:uFillTx/>
                          <a:latin typeface="+mn-lt"/>
                          <a:ea typeface="+mn-ea"/>
                          <a:cs typeface="+mn-cs"/>
                        </a:rPr>
                        <a:t>2019</a:t>
                      </a:r>
                      <a:r>
                        <a:rPr kumimoji="0" lang="ja-JP" altLang="en-US" sz="1000" b="0" i="0" u="none" strike="noStrike" kern="1200" cap="none" spc="0" normalizeH="0" baseline="0" noProof="0">
                          <a:ln>
                            <a:noFill/>
                          </a:ln>
                          <a:solidFill>
                            <a:prstClr val="black"/>
                          </a:solidFill>
                          <a:effectLst/>
                          <a:uLnTx/>
                          <a:uFillTx/>
                          <a:latin typeface="+mn-lt"/>
                          <a:ea typeface="+mn-ea"/>
                          <a:cs typeface="+mn-cs"/>
                        </a:rPr>
                        <a:t>年開始在美國銷售。
</a:t>
                      </a:r>
                      <a:r>
                        <a:rPr kumimoji="0" lang="en-US" sz="1000" b="0" i="0" u="none" strike="noStrike" kern="1200" cap="none" spc="0" normalizeH="0" baseline="0" noProof="0">
                          <a:ln>
                            <a:noFill/>
                          </a:ln>
                          <a:solidFill>
                            <a:prstClr val="black"/>
                          </a:solidFill>
                          <a:effectLst/>
                          <a:uLnTx/>
                          <a:uFillTx/>
                          <a:latin typeface="+mn-lt"/>
                          <a:ea typeface="+mn-ea"/>
                          <a:cs typeface="+mn-cs"/>
                        </a:rPr>
                        <a:t>So today, here at Canton Today, we are going to take a look at some of the cars produced here in Guangdong, and rate them on features and style. So, start your engines!
</a:t>
                      </a:r>
                      <a:r>
                        <a:rPr kumimoji="0" lang="ja-JP" altLang="en-US" sz="1000" b="0" i="0" u="none" strike="noStrike" kern="1200" cap="none" spc="0" normalizeH="0" baseline="0" noProof="0">
                          <a:ln>
                            <a:noFill/>
                          </a:ln>
                          <a:solidFill>
                            <a:prstClr val="black"/>
                          </a:solidFill>
                          <a:effectLst/>
                          <a:uLnTx/>
                          <a:uFillTx/>
                          <a:latin typeface="+mn-lt"/>
                          <a:ea typeface="+mn-ea"/>
                          <a:cs typeface="+mn-cs"/>
                        </a:rPr>
                        <a:t>今天，我們將帶大家看看一些廣東生產的汽車，分析它們不同的特點和風格。系好安全帶，引擎要啟動咯！
</a:t>
                      </a:r>
                      <a:r>
                        <a:rPr kumimoji="0" lang="en-US" sz="1000" b="0" i="0" u="none" strike="noStrike" kern="1200" cap="none" spc="0" normalizeH="0" baseline="0" noProof="0">
                          <a:ln>
                            <a:noFill/>
                          </a:ln>
                          <a:solidFill>
                            <a:prstClr val="black"/>
                          </a:solidFill>
                          <a:effectLst/>
                          <a:uLnTx/>
                          <a:uFillTx/>
                          <a:latin typeface="+mn-lt"/>
                          <a:ea typeface="+mn-ea"/>
                          <a:cs typeface="+mn-cs"/>
                        </a:rPr>
                        <a:t>This is just a sample of the many vehicles produced right here in Guangdong. Soon, the whole world will be driving Chinese-made vehicles. Will you join them? Tell us 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3374102"/>
                  </a:ext>
                </a:extLst>
              </a:tr>
            </a:tbl>
          </a:graphicData>
        </a:graphic>
      </p:graphicFrame>
      <p:sp>
        <p:nvSpPr>
          <p:cNvPr id="4" name="Text Placeholder 3">
            <a:extLst>
              <a:ext uri="{FF2B5EF4-FFF2-40B4-BE49-F238E27FC236}">
                <a16:creationId xmlns:a16="http://schemas.microsoft.com/office/drawing/2014/main" id="{23448B97-57B8-48EE-B92F-AF616DD78E88}"/>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3802438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662A8-8B9A-45F9-BA81-1235B4732BBB}"/>
              </a:ext>
            </a:extLst>
          </p:cNvPr>
          <p:cNvSpPr>
            <a:spLocks noGrp="1"/>
          </p:cNvSpPr>
          <p:nvPr>
            <p:ph type="title"/>
          </p:nvPr>
        </p:nvSpPr>
        <p:spPr/>
        <p:txBody>
          <a:bodyPr/>
          <a:lstStyle/>
          <a:p>
            <a:r>
              <a:rPr lang="en-US"/>
              <a:t>Facebook Own Posts Table | Canton Today - 7 of 13</a:t>
            </a:r>
          </a:p>
        </p:txBody>
      </p:sp>
      <p:graphicFrame>
        <p:nvGraphicFramePr>
          <p:cNvPr id="5" name="Table Placeholder 4">
            <a:extLst>
              <a:ext uri="{FF2B5EF4-FFF2-40B4-BE49-F238E27FC236}">
                <a16:creationId xmlns:a16="http://schemas.microsoft.com/office/drawing/2014/main" id="{CF78C420-5AF6-4C88-BF9F-09CC16D5806E}"/>
              </a:ext>
            </a:extLst>
          </p:cNvPr>
          <p:cNvGraphicFramePr>
            <a:graphicFrameLocks noGrp="1"/>
          </p:cNvGraphicFramePr>
          <p:nvPr>
            <p:ph type="tbl" sz="quarter" idx="13"/>
            <p:extLst>
              <p:ext uri="{D42A27DB-BD31-4B8C-83A1-F6EECF244321}">
                <p14:modId xmlns:p14="http://schemas.microsoft.com/office/powerpoint/2010/main" val="2458230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97151420"/>
                    </a:ext>
                  </a:extLst>
                </a:gridCol>
                <a:gridCol w="370332">
                  <a:extLst>
                    <a:ext uri="{9D8B030D-6E8A-4147-A177-3AD203B41FA5}">
                      <a16:colId xmlns:a16="http://schemas.microsoft.com/office/drawing/2014/main" val="802811644"/>
                    </a:ext>
                  </a:extLst>
                </a:gridCol>
                <a:gridCol w="370332">
                  <a:extLst>
                    <a:ext uri="{9D8B030D-6E8A-4147-A177-3AD203B41FA5}">
                      <a16:colId xmlns:a16="http://schemas.microsoft.com/office/drawing/2014/main" val="1612214818"/>
                    </a:ext>
                  </a:extLst>
                </a:gridCol>
                <a:gridCol w="370332">
                  <a:extLst>
                    <a:ext uri="{9D8B030D-6E8A-4147-A177-3AD203B41FA5}">
                      <a16:colId xmlns:a16="http://schemas.microsoft.com/office/drawing/2014/main" val="696256774"/>
                    </a:ext>
                  </a:extLst>
                </a:gridCol>
                <a:gridCol w="329184">
                  <a:extLst>
                    <a:ext uri="{9D8B030D-6E8A-4147-A177-3AD203B41FA5}">
                      <a16:colId xmlns:a16="http://schemas.microsoft.com/office/drawing/2014/main" val="3284350678"/>
                    </a:ext>
                  </a:extLst>
                </a:gridCol>
                <a:gridCol w="329184">
                  <a:extLst>
                    <a:ext uri="{9D8B030D-6E8A-4147-A177-3AD203B41FA5}">
                      <a16:colId xmlns:a16="http://schemas.microsoft.com/office/drawing/2014/main" val="2155579343"/>
                    </a:ext>
                  </a:extLst>
                </a:gridCol>
                <a:gridCol w="329184">
                  <a:extLst>
                    <a:ext uri="{9D8B030D-6E8A-4147-A177-3AD203B41FA5}">
                      <a16:colId xmlns:a16="http://schemas.microsoft.com/office/drawing/2014/main" val="2171621089"/>
                    </a:ext>
                  </a:extLst>
                </a:gridCol>
                <a:gridCol w="329184">
                  <a:extLst>
                    <a:ext uri="{9D8B030D-6E8A-4147-A177-3AD203B41FA5}">
                      <a16:colId xmlns:a16="http://schemas.microsoft.com/office/drawing/2014/main" val="1941645586"/>
                    </a:ext>
                  </a:extLst>
                </a:gridCol>
                <a:gridCol w="329184">
                  <a:extLst>
                    <a:ext uri="{9D8B030D-6E8A-4147-A177-3AD203B41FA5}">
                      <a16:colId xmlns:a16="http://schemas.microsoft.com/office/drawing/2014/main" val="2814802997"/>
                    </a:ext>
                  </a:extLst>
                </a:gridCol>
                <a:gridCol w="329184">
                  <a:extLst>
                    <a:ext uri="{9D8B030D-6E8A-4147-A177-3AD203B41FA5}">
                      <a16:colId xmlns:a16="http://schemas.microsoft.com/office/drawing/2014/main" val="459863876"/>
                    </a:ext>
                  </a:extLst>
                </a:gridCol>
                <a:gridCol w="329184">
                  <a:extLst>
                    <a:ext uri="{9D8B030D-6E8A-4147-A177-3AD203B41FA5}">
                      <a16:colId xmlns:a16="http://schemas.microsoft.com/office/drawing/2014/main" val="3045163250"/>
                    </a:ext>
                  </a:extLst>
                </a:gridCol>
                <a:gridCol w="329184">
                  <a:extLst>
                    <a:ext uri="{9D8B030D-6E8A-4147-A177-3AD203B41FA5}">
                      <a16:colId xmlns:a16="http://schemas.microsoft.com/office/drawing/2014/main" val="1069363133"/>
                    </a:ext>
                  </a:extLst>
                </a:gridCol>
                <a:gridCol w="329184">
                  <a:extLst>
                    <a:ext uri="{9D8B030D-6E8A-4147-A177-3AD203B41FA5}">
                      <a16:colId xmlns:a16="http://schemas.microsoft.com/office/drawing/2014/main" val="1458224956"/>
                    </a:ext>
                  </a:extLst>
                </a:gridCol>
                <a:gridCol w="370332">
                  <a:extLst>
                    <a:ext uri="{9D8B030D-6E8A-4147-A177-3AD203B41FA5}">
                      <a16:colId xmlns:a16="http://schemas.microsoft.com/office/drawing/2014/main" val="2844767601"/>
                    </a:ext>
                  </a:extLst>
                </a:gridCol>
                <a:gridCol w="370332">
                  <a:extLst>
                    <a:ext uri="{9D8B030D-6E8A-4147-A177-3AD203B41FA5}">
                      <a16:colId xmlns:a16="http://schemas.microsoft.com/office/drawing/2014/main" val="2408186494"/>
                    </a:ext>
                  </a:extLst>
                </a:gridCol>
                <a:gridCol w="329184">
                  <a:extLst>
                    <a:ext uri="{9D8B030D-6E8A-4147-A177-3AD203B41FA5}">
                      <a16:colId xmlns:a16="http://schemas.microsoft.com/office/drawing/2014/main" val="2371448592"/>
                    </a:ext>
                  </a:extLst>
                </a:gridCol>
                <a:gridCol w="329184">
                  <a:extLst>
                    <a:ext uri="{9D8B030D-6E8A-4147-A177-3AD203B41FA5}">
                      <a16:colId xmlns:a16="http://schemas.microsoft.com/office/drawing/2014/main" val="3067144314"/>
                    </a:ext>
                  </a:extLst>
                </a:gridCol>
                <a:gridCol w="370332">
                  <a:extLst>
                    <a:ext uri="{9D8B030D-6E8A-4147-A177-3AD203B41FA5}">
                      <a16:colId xmlns:a16="http://schemas.microsoft.com/office/drawing/2014/main" val="945757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46252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Canton Today - 2018-04-18 12:00:02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大哈日記</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How well do you know the cities of Guangdong?
One way to find out is to see how many cities in this amazing province you can recognize simply by looking at their cityscapes.
I am a bit of a city skyline geek, and my childhood was spent sketching imaginary skylines of futuristic cities. I never imagined that I would one day be living in a place where those majestic skylines actually existed. Well, here I am!
Make a guess for the name of each city, keep a record of your guesses and scroll down below to find out the answers.
Are you a Guangdong know-it-all, or a Guangdong newbie? Let’s begin.
</a:t>
                      </a:r>
                      <a:r>
                        <a:rPr kumimoji="0" lang="ja-JP" altLang="en-US" sz="1000" b="0" i="0" u="none" strike="noStrike" kern="1200" cap="none" spc="0" normalizeH="0" baseline="0" noProof="0">
                          <a:ln>
                            <a:noFill/>
                          </a:ln>
                          <a:solidFill>
                            <a:prstClr val="black"/>
                          </a:solidFill>
                          <a:effectLst/>
                          <a:uLnTx/>
                          <a:uFillTx/>
                          <a:latin typeface="+mn-lt"/>
                          <a:ea typeface="+mn-ea"/>
                          <a:cs typeface="+mn-cs"/>
                        </a:rPr>
                        <a:t>我們充滿魅力的廣東省究竟有哪些城市呢？你能數過來嗎？
今天和大家玩個遊戲，給你看圖，看看你能不能馬上猜到這是哪裡！
我其實是一個“城景控”，特別喜歡城市景觀，小時候也經常喜歡幻想未來城市的樣子。而我沒想過有一天，我也會生活在這些高樓大廈中。好吧！我不是在做夢。
接下來就要讓你們猜猜這都是哪些城市，記住你的答案，拖到最後才准看答案，看看妳猜得對不對啦！
你是廣東的“萬事通”，還是隻“菜鳥”？遊戲開始啦！
</a:t>
                      </a:r>
                      <a:r>
                        <a:rPr kumimoji="0" lang="en-US" altLang="ja-JP" sz="1000" b="0" i="0" u="none" strike="noStrike" kern="1200" cap="none" spc="0" normalizeH="0" baseline="0" noProof="0">
                          <a:ln>
                            <a:noFill/>
                          </a:ln>
                          <a:solidFill>
                            <a:prstClr val="black"/>
                          </a:solidFill>
                          <a:effectLst/>
                          <a:uLnTx/>
                          <a:uFillTx/>
                          <a:latin typeface="+mn-lt"/>
                          <a:ea typeface="+mn-ea"/>
                          <a:cs typeface="+mn-cs"/>
                        </a:rPr>
                        <a:t>1 – 3 </a:t>
                      </a:r>
                      <a:r>
                        <a:rPr kumimoji="0" lang="en-US" sz="1000" b="0" i="0" u="none" strike="noStrike" kern="1200" cap="none" spc="0" normalizeH="0" baseline="0" noProof="0">
                          <a:ln>
                            <a:noFill/>
                          </a:ln>
                          <a:solidFill>
                            <a:prstClr val="black"/>
                          </a:solidFill>
                          <a:effectLst/>
                          <a:uLnTx/>
                          <a:uFillTx/>
                          <a:latin typeface="+mn-lt"/>
                          <a:ea typeface="+mn-ea"/>
                          <a:cs typeface="+mn-cs"/>
                        </a:rPr>
                        <a:t>correct answers: You’ve either just moved to Guangdong or you failed geography at school. We advise you to head out and explore more of this wonderful province. You have 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3829329"/>
                  </a:ext>
                </a:extLst>
              </a:tr>
            </a:tbl>
          </a:graphicData>
        </a:graphic>
      </p:graphicFrame>
      <p:sp>
        <p:nvSpPr>
          <p:cNvPr id="4" name="Text Placeholder 3">
            <a:extLst>
              <a:ext uri="{FF2B5EF4-FFF2-40B4-BE49-F238E27FC236}">
                <a16:creationId xmlns:a16="http://schemas.microsoft.com/office/drawing/2014/main" id="{8A9031F0-7205-4006-9630-FDF488466F1F}"/>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2635031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AEDEC-728A-4698-BD13-2843150931D1}"/>
              </a:ext>
            </a:extLst>
          </p:cNvPr>
          <p:cNvSpPr>
            <a:spLocks noGrp="1"/>
          </p:cNvSpPr>
          <p:nvPr>
            <p:ph type="title"/>
          </p:nvPr>
        </p:nvSpPr>
        <p:spPr/>
        <p:txBody>
          <a:bodyPr/>
          <a:lstStyle/>
          <a:p>
            <a:r>
              <a:rPr lang="en-US"/>
              <a:t>Facebook Own Posts Table | Canton Today - 8 of 13</a:t>
            </a:r>
          </a:p>
        </p:txBody>
      </p:sp>
      <p:graphicFrame>
        <p:nvGraphicFramePr>
          <p:cNvPr id="5" name="Table Placeholder 4">
            <a:extLst>
              <a:ext uri="{FF2B5EF4-FFF2-40B4-BE49-F238E27FC236}">
                <a16:creationId xmlns:a16="http://schemas.microsoft.com/office/drawing/2014/main" id="{137F1FA3-AF1F-4D41-A7BD-8E6CD091D998}"/>
              </a:ext>
            </a:extLst>
          </p:cNvPr>
          <p:cNvGraphicFramePr>
            <a:graphicFrameLocks noGrp="1"/>
          </p:cNvGraphicFramePr>
          <p:nvPr>
            <p:ph type="tbl" sz="quarter" idx="13"/>
            <p:extLst>
              <p:ext uri="{D42A27DB-BD31-4B8C-83A1-F6EECF244321}">
                <p14:modId xmlns:p14="http://schemas.microsoft.com/office/powerpoint/2010/main" val="2353427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38818919"/>
                    </a:ext>
                  </a:extLst>
                </a:gridCol>
                <a:gridCol w="370332">
                  <a:extLst>
                    <a:ext uri="{9D8B030D-6E8A-4147-A177-3AD203B41FA5}">
                      <a16:colId xmlns:a16="http://schemas.microsoft.com/office/drawing/2014/main" val="3505234374"/>
                    </a:ext>
                  </a:extLst>
                </a:gridCol>
                <a:gridCol w="370332">
                  <a:extLst>
                    <a:ext uri="{9D8B030D-6E8A-4147-A177-3AD203B41FA5}">
                      <a16:colId xmlns:a16="http://schemas.microsoft.com/office/drawing/2014/main" val="2028936190"/>
                    </a:ext>
                  </a:extLst>
                </a:gridCol>
                <a:gridCol w="370332">
                  <a:extLst>
                    <a:ext uri="{9D8B030D-6E8A-4147-A177-3AD203B41FA5}">
                      <a16:colId xmlns:a16="http://schemas.microsoft.com/office/drawing/2014/main" val="2272617562"/>
                    </a:ext>
                  </a:extLst>
                </a:gridCol>
                <a:gridCol w="329184">
                  <a:extLst>
                    <a:ext uri="{9D8B030D-6E8A-4147-A177-3AD203B41FA5}">
                      <a16:colId xmlns:a16="http://schemas.microsoft.com/office/drawing/2014/main" val="3467683290"/>
                    </a:ext>
                  </a:extLst>
                </a:gridCol>
                <a:gridCol w="329184">
                  <a:extLst>
                    <a:ext uri="{9D8B030D-6E8A-4147-A177-3AD203B41FA5}">
                      <a16:colId xmlns:a16="http://schemas.microsoft.com/office/drawing/2014/main" val="1736228098"/>
                    </a:ext>
                  </a:extLst>
                </a:gridCol>
                <a:gridCol w="329184">
                  <a:extLst>
                    <a:ext uri="{9D8B030D-6E8A-4147-A177-3AD203B41FA5}">
                      <a16:colId xmlns:a16="http://schemas.microsoft.com/office/drawing/2014/main" val="1885921193"/>
                    </a:ext>
                  </a:extLst>
                </a:gridCol>
                <a:gridCol w="329184">
                  <a:extLst>
                    <a:ext uri="{9D8B030D-6E8A-4147-A177-3AD203B41FA5}">
                      <a16:colId xmlns:a16="http://schemas.microsoft.com/office/drawing/2014/main" val="3375783084"/>
                    </a:ext>
                  </a:extLst>
                </a:gridCol>
                <a:gridCol w="329184">
                  <a:extLst>
                    <a:ext uri="{9D8B030D-6E8A-4147-A177-3AD203B41FA5}">
                      <a16:colId xmlns:a16="http://schemas.microsoft.com/office/drawing/2014/main" val="2426963638"/>
                    </a:ext>
                  </a:extLst>
                </a:gridCol>
                <a:gridCol w="329184">
                  <a:extLst>
                    <a:ext uri="{9D8B030D-6E8A-4147-A177-3AD203B41FA5}">
                      <a16:colId xmlns:a16="http://schemas.microsoft.com/office/drawing/2014/main" val="1533966575"/>
                    </a:ext>
                  </a:extLst>
                </a:gridCol>
                <a:gridCol w="329184">
                  <a:extLst>
                    <a:ext uri="{9D8B030D-6E8A-4147-A177-3AD203B41FA5}">
                      <a16:colId xmlns:a16="http://schemas.microsoft.com/office/drawing/2014/main" val="1273791225"/>
                    </a:ext>
                  </a:extLst>
                </a:gridCol>
                <a:gridCol w="329184">
                  <a:extLst>
                    <a:ext uri="{9D8B030D-6E8A-4147-A177-3AD203B41FA5}">
                      <a16:colId xmlns:a16="http://schemas.microsoft.com/office/drawing/2014/main" val="1082320231"/>
                    </a:ext>
                  </a:extLst>
                </a:gridCol>
                <a:gridCol w="329184">
                  <a:extLst>
                    <a:ext uri="{9D8B030D-6E8A-4147-A177-3AD203B41FA5}">
                      <a16:colId xmlns:a16="http://schemas.microsoft.com/office/drawing/2014/main" val="3608826663"/>
                    </a:ext>
                  </a:extLst>
                </a:gridCol>
                <a:gridCol w="370332">
                  <a:extLst>
                    <a:ext uri="{9D8B030D-6E8A-4147-A177-3AD203B41FA5}">
                      <a16:colId xmlns:a16="http://schemas.microsoft.com/office/drawing/2014/main" val="2358150469"/>
                    </a:ext>
                  </a:extLst>
                </a:gridCol>
                <a:gridCol w="370332">
                  <a:extLst>
                    <a:ext uri="{9D8B030D-6E8A-4147-A177-3AD203B41FA5}">
                      <a16:colId xmlns:a16="http://schemas.microsoft.com/office/drawing/2014/main" val="706824490"/>
                    </a:ext>
                  </a:extLst>
                </a:gridCol>
                <a:gridCol w="329184">
                  <a:extLst>
                    <a:ext uri="{9D8B030D-6E8A-4147-A177-3AD203B41FA5}">
                      <a16:colId xmlns:a16="http://schemas.microsoft.com/office/drawing/2014/main" val="981748086"/>
                    </a:ext>
                  </a:extLst>
                </a:gridCol>
                <a:gridCol w="329184">
                  <a:extLst>
                    <a:ext uri="{9D8B030D-6E8A-4147-A177-3AD203B41FA5}">
                      <a16:colId xmlns:a16="http://schemas.microsoft.com/office/drawing/2014/main" val="1657791473"/>
                    </a:ext>
                  </a:extLst>
                </a:gridCol>
                <a:gridCol w="370332">
                  <a:extLst>
                    <a:ext uri="{9D8B030D-6E8A-4147-A177-3AD203B41FA5}">
                      <a16:colId xmlns:a16="http://schemas.microsoft.com/office/drawing/2014/main" val="3331301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4940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Canton Today - 2018-04-17 12:00:01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大哈日記</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Taxi drivers in Guangzhou often get a bad rap. I frequently hear of complaints about drivers short-changing passengers, going around in circles to gain a higher fare and even refusing passengers if they aren’t going in the direction the taxi driver is headed.
However, not all taxi drivers are the evil kind. Today, I am going to share with you a few experiences I have amassed over the years as a passenger in some of Guangzhou’s thousands of cabs.
These are the stories of some of Guangzhou’s most generous cab drivers.   
</a:t>
                      </a:r>
                      <a:r>
                        <a:rPr kumimoji="0" lang="ja-JP" altLang="en-US" sz="1000" b="0" i="0" u="none" strike="noStrike" kern="1200" cap="none" spc="0" normalizeH="0" baseline="0" noProof="0">
                          <a:ln>
                            <a:noFill/>
                          </a:ln>
                          <a:solidFill>
                            <a:prstClr val="black"/>
                          </a:solidFill>
                          <a:effectLst/>
                          <a:uLnTx/>
                          <a:uFillTx/>
                          <a:latin typeface="+mn-lt"/>
                          <a:ea typeface="+mn-ea"/>
                          <a:cs typeface="+mn-cs"/>
                        </a:rPr>
                        <a:t>我最近經常聽到有人抱怨，有些出租車司機總是故意少給顧客找錢或者繞路走以賺更多的錢，有時候如果不順路，他們甚至會拒載！但是，不能以偏概全，因為並不是所有的出租車司機都這樣。我自己在廣州這麼多年，坐過的出租車不計其數。所以今天，作為一個“老乘客”，我想和大家分享一點經驗和小心得。跟大家聊聊關於廣州最大方的出租車司機的
一些小故事。
</a:t>
                      </a:r>
                      <a:r>
                        <a:rPr kumimoji="0" lang="en-US" sz="1000" b="0" i="0" u="none" strike="noStrike" kern="1200" cap="none" spc="0" normalizeH="0" baseline="0" noProof="0">
                          <a:ln>
                            <a:noFill/>
                          </a:ln>
                          <a:solidFill>
                            <a:prstClr val="black"/>
                          </a:solidFill>
                          <a:effectLst/>
                          <a:uLnTx/>
                          <a:uFillTx/>
                          <a:latin typeface="+mn-lt"/>
                          <a:ea typeface="+mn-ea"/>
                          <a:cs typeface="+mn-cs"/>
                        </a:rPr>
                        <a:t>These are just three examples of the many wonderful experiences I have had with taxi drivers in Guangzhou. I won’t bore you with them all, but a little bit of kindness and an active conversation goes a long way towards making sure your next ride in a taxi in Guangzhou goes smoothly. 
</a:t>
                      </a:r>
                      <a:r>
                        <a:rPr kumimoji="0" lang="ja-JP" altLang="en-US" sz="1000" b="0" i="0" u="none" strike="noStrike" kern="1200" cap="none" spc="0" normalizeH="0" baseline="0" noProof="0">
                          <a:ln>
                            <a:noFill/>
                          </a:ln>
                          <a:solidFill>
                            <a:prstClr val="black"/>
                          </a:solidFill>
                          <a:effectLst/>
                          <a:uLnTx/>
                          <a:uFillTx/>
                          <a:latin typeface="+mn-lt"/>
                          <a:ea typeface="+mn-ea"/>
                          <a:cs typeface="+mn-cs"/>
                        </a:rPr>
                        <a:t>和大家分享的這些故事，只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6265648"/>
                  </a:ext>
                </a:extLst>
              </a:tr>
            </a:tbl>
          </a:graphicData>
        </a:graphic>
      </p:graphicFrame>
      <p:sp>
        <p:nvSpPr>
          <p:cNvPr id="4" name="Text Placeholder 3">
            <a:extLst>
              <a:ext uri="{FF2B5EF4-FFF2-40B4-BE49-F238E27FC236}">
                <a16:creationId xmlns:a16="http://schemas.microsoft.com/office/drawing/2014/main" id="{30057F58-6089-48F4-9577-FF6C8E633768}"/>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3690063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73448-DC75-4054-888E-36EC3B605FD8}"/>
              </a:ext>
            </a:extLst>
          </p:cNvPr>
          <p:cNvSpPr>
            <a:spLocks noGrp="1"/>
          </p:cNvSpPr>
          <p:nvPr>
            <p:ph type="title"/>
          </p:nvPr>
        </p:nvSpPr>
        <p:spPr/>
        <p:txBody>
          <a:bodyPr/>
          <a:lstStyle/>
          <a:p>
            <a:r>
              <a:rPr lang="en-US"/>
              <a:t>Facebook Own Posts Table | Canton Today - 9 of 13</a:t>
            </a:r>
          </a:p>
        </p:txBody>
      </p:sp>
      <p:graphicFrame>
        <p:nvGraphicFramePr>
          <p:cNvPr id="5" name="Table Placeholder 4">
            <a:extLst>
              <a:ext uri="{FF2B5EF4-FFF2-40B4-BE49-F238E27FC236}">
                <a16:creationId xmlns:a16="http://schemas.microsoft.com/office/drawing/2014/main" id="{4F79699C-9C66-4FA8-9A5D-1B0F7ED4702A}"/>
              </a:ext>
            </a:extLst>
          </p:cNvPr>
          <p:cNvGraphicFramePr>
            <a:graphicFrameLocks noGrp="1"/>
          </p:cNvGraphicFramePr>
          <p:nvPr>
            <p:ph type="tbl" sz="quarter" idx="13"/>
            <p:extLst>
              <p:ext uri="{D42A27DB-BD31-4B8C-83A1-F6EECF244321}">
                <p14:modId xmlns:p14="http://schemas.microsoft.com/office/powerpoint/2010/main" val="625004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73545327"/>
                    </a:ext>
                  </a:extLst>
                </a:gridCol>
                <a:gridCol w="370332">
                  <a:extLst>
                    <a:ext uri="{9D8B030D-6E8A-4147-A177-3AD203B41FA5}">
                      <a16:colId xmlns:a16="http://schemas.microsoft.com/office/drawing/2014/main" val="1466030907"/>
                    </a:ext>
                  </a:extLst>
                </a:gridCol>
                <a:gridCol w="370332">
                  <a:extLst>
                    <a:ext uri="{9D8B030D-6E8A-4147-A177-3AD203B41FA5}">
                      <a16:colId xmlns:a16="http://schemas.microsoft.com/office/drawing/2014/main" val="2095778939"/>
                    </a:ext>
                  </a:extLst>
                </a:gridCol>
                <a:gridCol w="370332">
                  <a:extLst>
                    <a:ext uri="{9D8B030D-6E8A-4147-A177-3AD203B41FA5}">
                      <a16:colId xmlns:a16="http://schemas.microsoft.com/office/drawing/2014/main" val="3662716838"/>
                    </a:ext>
                  </a:extLst>
                </a:gridCol>
                <a:gridCol w="329184">
                  <a:extLst>
                    <a:ext uri="{9D8B030D-6E8A-4147-A177-3AD203B41FA5}">
                      <a16:colId xmlns:a16="http://schemas.microsoft.com/office/drawing/2014/main" val="675204063"/>
                    </a:ext>
                  </a:extLst>
                </a:gridCol>
                <a:gridCol w="329184">
                  <a:extLst>
                    <a:ext uri="{9D8B030D-6E8A-4147-A177-3AD203B41FA5}">
                      <a16:colId xmlns:a16="http://schemas.microsoft.com/office/drawing/2014/main" val="872675083"/>
                    </a:ext>
                  </a:extLst>
                </a:gridCol>
                <a:gridCol w="329184">
                  <a:extLst>
                    <a:ext uri="{9D8B030D-6E8A-4147-A177-3AD203B41FA5}">
                      <a16:colId xmlns:a16="http://schemas.microsoft.com/office/drawing/2014/main" val="4183221266"/>
                    </a:ext>
                  </a:extLst>
                </a:gridCol>
                <a:gridCol w="329184">
                  <a:extLst>
                    <a:ext uri="{9D8B030D-6E8A-4147-A177-3AD203B41FA5}">
                      <a16:colId xmlns:a16="http://schemas.microsoft.com/office/drawing/2014/main" val="502980504"/>
                    </a:ext>
                  </a:extLst>
                </a:gridCol>
                <a:gridCol w="329184">
                  <a:extLst>
                    <a:ext uri="{9D8B030D-6E8A-4147-A177-3AD203B41FA5}">
                      <a16:colId xmlns:a16="http://schemas.microsoft.com/office/drawing/2014/main" val="1402126896"/>
                    </a:ext>
                  </a:extLst>
                </a:gridCol>
                <a:gridCol w="329184">
                  <a:extLst>
                    <a:ext uri="{9D8B030D-6E8A-4147-A177-3AD203B41FA5}">
                      <a16:colId xmlns:a16="http://schemas.microsoft.com/office/drawing/2014/main" val="3616547811"/>
                    </a:ext>
                  </a:extLst>
                </a:gridCol>
                <a:gridCol w="329184">
                  <a:extLst>
                    <a:ext uri="{9D8B030D-6E8A-4147-A177-3AD203B41FA5}">
                      <a16:colId xmlns:a16="http://schemas.microsoft.com/office/drawing/2014/main" val="853954645"/>
                    </a:ext>
                  </a:extLst>
                </a:gridCol>
                <a:gridCol w="329184">
                  <a:extLst>
                    <a:ext uri="{9D8B030D-6E8A-4147-A177-3AD203B41FA5}">
                      <a16:colId xmlns:a16="http://schemas.microsoft.com/office/drawing/2014/main" val="641779070"/>
                    </a:ext>
                  </a:extLst>
                </a:gridCol>
                <a:gridCol w="329184">
                  <a:extLst>
                    <a:ext uri="{9D8B030D-6E8A-4147-A177-3AD203B41FA5}">
                      <a16:colId xmlns:a16="http://schemas.microsoft.com/office/drawing/2014/main" val="2534930928"/>
                    </a:ext>
                  </a:extLst>
                </a:gridCol>
                <a:gridCol w="370332">
                  <a:extLst>
                    <a:ext uri="{9D8B030D-6E8A-4147-A177-3AD203B41FA5}">
                      <a16:colId xmlns:a16="http://schemas.microsoft.com/office/drawing/2014/main" val="3756413546"/>
                    </a:ext>
                  </a:extLst>
                </a:gridCol>
                <a:gridCol w="370332">
                  <a:extLst>
                    <a:ext uri="{9D8B030D-6E8A-4147-A177-3AD203B41FA5}">
                      <a16:colId xmlns:a16="http://schemas.microsoft.com/office/drawing/2014/main" val="312209039"/>
                    </a:ext>
                  </a:extLst>
                </a:gridCol>
                <a:gridCol w="329184">
                  <a:extLst>
                    <a:ext uri="{9D8B030D-6E8A-4147-A177-3AD203B41FA5}">
                      <a16:colId xmlns:a16="http://schemas.microsoft.com/office/drawing/2014/main" val="1808805251"/>
                    </a:ext>
                  </a:extLst>
                </a:gridCol>
                <a:gridCol w="329184">
                  <a:extLst>
                    <a:ext uri="{9D8B030D-6E8A-4147-A177-3AD203B41FA5}">
                      <a16:colId xmlns:a16="http://schemas.microsoft.com/office/drawing/2014/main" val="1915573934"/>
                    </a:ext>
                  </a:extLst>
                </a:gridCol>
                <a:gridCol w="370332">
                  <a:extLst>
                    <a:ext uri="{9D8B030D-6E8A-4147-A177-3AD203B41FA5}">
                      <a16:colId xmlns:a16="http://schemas.microsoft.com/office/drawing/2014/main" val="3279152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06782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Canton Today - 2018-04-16 12:00:00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小馬大哈</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They say there are many fish in the sea
but there’s only one fish Big Ha wants to catch
and its of the Little Ma variety
</a:t>
                      </a:r>
                      <a:r>
                        <a:rPr kumimoji="0" lang="ja-JP" altLang="en-US" sz="1000" b="0" i="0" u="none" strike="noStrike" kern="1200" cap="none" spc="0" normalizeH="0" baseline="0" noProof="0">
                          <a:ln>
                            <a:noFill/>
                          </a:ln>
                          <a:solidFill>
                            <a:prstClr val="black"/>
                          </a:solidFill>
                          <a:effectLst/>
                          <a:uLnTx/>
                          <a:uFillTx/>
                          <a:latin typeface="+mn-lt"/>
                          <a:ea typeface="+mn-ea"/>
                          <a:cs typeface="+mn-cs"/>
                        </a:rPr>
                        <a:t>他們說“天涯何處無芳草”
但大哈偏偏單戀一枝花
就是那個中國姑娘
是誰呢？
</a:t>
                      </a:r>
                      <a:r>
                        <a:rPr kumimoji="0" lang="en-US" sz="1000" b="0" i="0" u="none" strike="noStrike" kern="1200" cap="none" spc="0" normalizeH="0" baseline="0" noProof="0">
                          <a:ln>
                            <a:noFill/>
                          </a:ln>
                          <a:solidFill>
                            <a:prstClr val="black"/>
                          </a:solidFill>
                          <a:effectLst/>
                          <a:uLnTx/>
                          <a:uFillTx/>
                          <a:latin typeface="+mn-lt"/>
                          <a:ea typeface="+mn-ea"/>
                          <a:cs typeface="+mn-cs"/>
                        </a:rPr>
                        <a:t>Big Ha has tried all of his best pickup lines
but unfortunately he is still
stuck in the “friend zone”
So, Big Ha enlists the help of
GRT’s most handsome host
to help him win over Little Ma’s heart
and learn how to successfully chase a Chinese girl
</a:t>
                      </a:r>
                      <a:r>
                        <a:rPr kumimoji="0" lang="ja-JP" altLang="en-US" sz="1000" b="0" i="0" u="none" strike="noStrike" kern="1200" cap="none" spc="0" normalizeH="0" baseline="0" noProof="0">
                          <a:ln>
                            <a:noFill/>
                          </a:ln>
                          <a:solidFill>
                            <a:prstClr val="black"/>
                          </a:solidFill>
                          <a:effectLst/>
                          <a:uLnTx/>
                          <a:uFillTx/>
                          <a:latin typeface="+mn-lt"/>
                          <a:ea typeface="+mn-ea"/>
                          <a:cs typeface="+mn-cs"/>
                        </a:rPr>
                        <a:t>大哈已經用盡全力精心准備最好的“搭訕台詞”了
但很不幸，他還是一直被她發“好人卡”
所以這次，大哈拜師廣東廣播電視台“第一帥”張馳
請他幫助自己去贏取他心上人的芳心
並學習怎樣去追中國姑娘！
敲黑板上課啦！</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4556806"/>
                  </a:ext>
                </a:extLst>
              </a:tr>
            </a:tbl>
          </a:graphicData>
        </a:graphic>
      </p:graphicFrame>
      <p:sp>
        <p:nvSpPr>
          <p:cNvPr id="4" name="Text Placeholder 3">
            <a:extLst>
              <a:ext uri="{FF2B5EF4-FFF2-40B4-BE49-F238E27FC236}">
                <a16:creationId xmlns:a16="http://schemas.microsoft.com/office/drawing/2014/main" id="{04635883-BCF2-4F7E-98FA-3396A9E9B454}"/>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2883840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9E2CD-0CA7-4A7A-9120-31B24A94B2CA}"/>
              </a:ext>
            </a:extLst>
          </p:cNvPr>
          <p:cNvSpPr>
            <a:spLocks noGrp="1"/>
          </p:cNvSpPr>
          <p:nvPr>
            <p:ph type="title"/>
          </p:nvPr>
        </p:nvSpPr>
        <p:spPr/>
        <p:txBody>
          <a:bodyPr/>
          <a:lstStyle/>
          <a:p>
            <a:r>
              <a:rPr lang="en-US"/>
              <a:t>Facebook Own Posts Table | Canton Today - 10 of 13</a:t>
            </a:r>
          </a:p>
        </p:txBody>
      </p:sp>
      <p:graphicFrame>
        <p:nvGraphicFramePr>
          <p:cNvPr id="5" name="Table Placeholder 4">
            <a:extLst>
              <a:ext uri="{FF2B5EF4-FFF2-40B4-BE49-F238E27FC236}">
                <a16:creationId xmlns:a16="http://schemas.microsoft.com/office/drawing/2014/main" id="{9F822D08-6294-4DA4-870D-19DB4046E643}"/>
              </a:ext>
            </a:extLst>
          </p:cNvPr>
          <p:cNvGraphicFramePr>
            <a:graphicFrameLocks noGrp="1"/>
          </p:cNvGraphicFramePr>
          <p:nvPr>
            <p:ph type="tbl" sz="quarter" idx="13"/>
            <p:extLst>
              <p:ext uri="{D42A27DB-BD31-4B8C-83A1-F6EECF244321}">
                <p14:modId xmlns:p14="http://schemas.microsoft.com/office/powerpoint/2010/main" val="2576109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79936139"/>
                    </a:ext>
                  </a:extLst>
                </a:gridCol>
                <a:gridCol w="370332">
                  <a:extLst>
                    <a:ext uri="{9D8B030D-6E8A-4147-A177-3AD203B41FA5}">
                      <a16:colId xmlns:a16="http://schemas.microsoft.com/office/drawing/2014/main" val="1599932075"/>
                    </a:ext>
                  </a:extLst>
                </a:gridCol>
                <a:gridCol w="370332">
                  <a:extLst>
                    <a:ext uri="{9D8B030D-6E8A-4147-A177-3AD203B41FA5}">
                      <a16:colId xmlns:a16="http://schemas.microsoft.com/office/drawing/2014/main" val="4254428179"/>
                    </a:ext>
                  </a:extLst>
                </a:gridCol>
                <a:gridCol w="370332">
                  <a:extLst>
                    <a:ext uri="{9D8B030D-6E8A-4147-A177-3AD203B41FA5}">
                      <a16:colId xmlns:a16="http://schemas.microsoft.com/office/drawing/2014/main" val="923846999"/>
                    </a:ext>
                  </a:extLst>
                </a:gridCol>
                <a:gridCol w="329184">
                  <a:extLst>
                    <a:ext uri="{9D8B030D-6E8A-4147-A177-3AD203B41FA5}">
                      <a16:colId xmlns:a16="http://schemas.microsoft.com/office/drawing/2014/main" val="1358008224"/>
                    </a:ext>
                  </a:extLst>
                </a:gridCol>
                <a:gridCol w="329184">
                  <a:extLst>
                    <a:ext uri="{9D8B030D-6E8A-4147-A177-3AD203B41FA5}">
                      <a16:colId xmlns:a16="http://schemas.microsoft.com/office/drawing/2014/main" val="1056170243"/>
                    </a:ext>
                  </a:extLst>
                </a:gridCol>
                <a:gridCol w="329184">
                  <a:extLst>
                    <a:ext uri="{9D8B030D-6E8A-4147-A177-3AD203B41FA5}">
                      <a16:colId xmlns:a16="http://schemas.microsoft.com/office/drawing/2014/main" val="3901912532"/>
                    </a:ext>
                  </a:extLst>
                </a:gridCol>
                <a:gridCol w="329184">
                  <a:extLst>
                    <a:ext uri="{9D8B030D-6E8A-4147-A177-3AD203B41FA5}">
                      <a16:colId xmlns:a16="http://schemas.microsoft.com/office/drawing/2014/main" val="2238476776"/>
                    </a:ext>
                  </a:extLst>
                </a:gridCol>
                <a:gridCol w="329184">
                  <a:extLst>
                    <a:ext uri="{9D8B030D-6E8A-4147-A177-3AD203B41FA5}">
                      <a16:colId xmlns:a16="http://schemas.microsoft.com/office/drawing/2014/main" val="2886222852"/>
                    </a:ext>
                  </a:extLst>
                </a:gridCol>
                <a:gridCol w="329184">
                  <a:extLst>
                    <a:ext uri="{9D8B030D-6E8A-4147-A177-3AD203B41FA5}">
                      <a16:colId xmlns:a16="http://schemas.microsoft.com/office/drawing/2014/main" val="528435909"/>
                    </a:ext>
                  </a:extLst>
                </a:gridCol>
                <a:gridCol w="329184">
                  <a:extLst>
                    <a:ext uri="{9D8B030D-6E8A-4147-A177-3AD203B41FA5}">
                      <a16:colId xmlns:a16="http://schemas.microsoft.com/office/drawing/2014/main" val="1070423472"/>
                    </a:ext>
                  </a:extLst>
                </a:gridCol>
                <a:gridCol w="329184">
                  <a:extLst>
                    <a:ext uri="{9D8B030D-6E8A-4147-A177-3AD203B41FA5}">
                      <a16:colId xmlns:a16="http://schemas.microsoft.com/office/drawing/2014/main" val="2831746046"/>
                    </a:ext>
                  </a:extLst>
                </a:gridCol>
                <a:gridCol w="329184">
                  <a:extLst>
                    <a:ext uri="{9D8B030D-6E8A-4147-A177-3AD203B41FA5}">
                      <a16:colId xmlns:a16="http://schemas.microsoft.com/office/drawing/2014/main" val="3603463686"/>
                    </a:ext>
                  </a:extLst>
                </a:gridCol>
                <a:gridCol w="370332">
                  <a:extLst>
                    <a:ext uri="{9D8B030D-6E8A-4147-A177-3AD203B41FA5}">
                      <a16:colId xmlns:a16="http://schemas.microsoft.com/office/drawing/2014/main" val="2110653362"/>
                    </a:ext>
                  </a:extLst>
                </a:gridCol>
                <a:gridCol w="370332">
                  <a:extLst>
                    <a:ext uri="{9D8B030D-6E8A-4147-A177-3AD203B41FA5}">
                      <a16:colId xmlns:a16="http://schemas.microsoft.com/office/drawing/2014/main" val="92022892"/>
                    </a:ext>
                  </a:extLst>
                </a:gridCol>
                <a:gridCol w="329184">
                  <a:extLst>
                    <a:ext uri="{9D8B030D-6E8A-4147-A177-3AD203B41FA5}">
                      <a16:colId xmlns:a16="http://schemas.microsoft.com/office/drawing/2014/main" val="889579468"/>
                    </a:ext>
                  </a:extLst>
                </a:gridCol>
                <a:gridCol w="329184">
                  <a:extLst>
                    <a:ext uri="{9D8B030D-6E8A-4147-A177-3AD203B41FA5}">
                      <a16:colId xmlns:a16="http://schemas.microsoft.com/office/drawing/2014/main" val="2755163028"/>
                    </a:ext>
                  </a:extLst>
                </a:gridCol>
                <a:gridCol w="370332">
                  <a:extLst>
                    <a:ext uri="{9D8B030D-6E8A-4147-A177-3AD203B41FA5}">
                      <a16:colId xmlns:a16="http://schemas.microsoft.com/office/drawing/2014/main" val="1038186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124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zh-TW" altLang="en-US" sz="1000" b="1" i="0" u="none" strike="noStrike" kern="1200" cap="none" spc="0" normalizeH="0" baseline="0" noProof="0">
                          <a:ln>
                            <a:noFill/>
                          </a:ln>
                          <a:solidFill>
                            <a:prstClr val="black"/>
                          </a:solidFill>
                          <a:effectLst/>
                          <a:uLnTx/>
                          <a:uFillTx/>
                          <a:latin typeface="+mn-lt"/>
                          <a:ea typeface="+mn-ea"/>
                          <a:cs typeface="+mn-cs"/>
                        </a:rPr>
                        <a:t> </a:t>
                      </a:r>
                      <a:r>
                        <a:rPr kumimoji="0" lang="en-US" altLang="zh-TW" sz="1000" b="1" i="0" u="none" strike="noStrike" kern="1200" cap="none" spc="0" normalizeH="0" baseline="0" noProof="0">
                          <a:ln>
                            <a:noFill/>
                          </a:ln>
                          <a:solidFill>
                            <a:prstClr val="black"/>
                          </a:solidFill>
                          <a:effectLst/>
                          <a:uLnTx/>
                          <a:uFillTx/>
                          <a:latin typeface="+mn-lt"/>
                          <a:ea typeface="+mn-ea"/>
                          <a:cs typeface="+mn-cs"/>
                        </a:rPr>
                        <a:t>Canton Today - 2018-04-13 12:00:00 </a:t>
                      </a:r>
                      <a:r>
                        <a:rPr kumimoji="0" lang="en-US" altLang="zh-TW" sz="1000" b="0" i="0" u="none" strike="noStrike" kern="1200" cap="none" spc="0" normalizeH="0" baseline="0" noProof="0">
                          <a:ln>
                            <a:noFill/>
                          </a:ln>
                          <a:solidFill>
                            <a:prstClr val="black"/>
                          </a:solidFill>
                          <a:effectLst/>
                          <a:uLnTx/>
                          <a:uFillTx/>
                          <a:latin typeface="+mn-lt"/>
                          <a:ea typeface="+mn-ea"/>
                          <a:cs typeface="+mn-cs"/>
                        </a:rPr>
                        <a:t> 
 【</a:t>
                      </a:r>
                      <a:r>
                        <a:rPr kumimoji="0" lang="zh-TW" altLang="en-US" sz="1000" b="0" i="0" u="none" strike="noStrike" kern="1200" cap="none" spc="0" normalizeH="0" baseline="0" noProof="0">
                          <a:ln>
                            <a:noFill/>
                          </a:ln>
                          <a:solidFill>
                            <a:prstClr val="black"/>
                          </a:solidFill>
                          <a:effectLst/>
                          <a:uLnTx/>
                          <a:uFillTx/>
                          <a:latin typeface="+mn-lt"/>
                          <a:ea typeface="+mn-ea"/>
                          <a:cs typeface="+mn-cs"/>
                        </a:rPr>
                        <a:t>大哈湯圓時間</a:t>
                      </a:r>
                      <a:r>
                        <a:rPr kumimoji="0" lang="en-US" altLang="zh-TW" sz="1000" b="0" i="0" u="none" strike="noStrike" kern="1200" cap="none" spc="0" normalizeH="0" baseline="0" noProof="0">
                          <a:ln>
                            <a:noFill/>
                          </a:ln>
                          <a:solidFill>
                            <a:prstClr val="black"/>
                          </a:solidFill>
                          <a:effectLst/>
                          <a:uLnTx/>
                          <a:uFillTx/>
                          <a:latin typeface="+mn-lt"/>
                          <a:ea typeface="+mn-ea"/>
                          <a:cs typeface="+mn-cs"/>
                        </a:rPr>
                        <a:t>】
</a:t>
                      </a:r>
                      <a:r>
                        <a:rPr kumimoji="0" lang="zh-TW" altLang="en-US" sz="1000" b="0" i="0" u="none" strike="noStrike" kern="1200" cap="none" spc="0" normalizeH="0" baseline="0" noProof="0">
                          <a:ln>
                            <a:noFill/>
                          </a:ln>
                          <a:solidFill>
                            <a:prstClr val="black"/>
                          </a:solidFill>
                          <a:effectLst/>
                          <a:uLnTx/>
                          <a:uFillTx/>
                          <a:latin typeface="+mn-lt"/>
                          <a:ea typeface="+mn-ea"/>
                          <a:cs typeface="+mn-cs"/>
                        </a:rPr>
                        <a:t>宜家嘅手製湯圓真係買少見少</a:t>
                      </a:r>
                      <a:r>
                        <a:rPr kumimoji="0" lang="en-US" altLang="zh-TW" sz="1000" b="0" i="0" u="none" strike="noStrike" kern="1200" cap="none" spc="0" normalizeH="0" baseline="0" noProof="0">
                          <a:ln>
                            <a:noFill/>
                          </a:ln>
                          <a:solidFill>
                            <a:prstClr val="black"/>
                          </a:solidFill>
                          <a:effectLst/>
                          <a:uLnTx/>
                          <a:uFillTx/>
                          <a:latin typeface="+mn-lt"/>
                          <a:ea typeface="+mn-ea"/>
                          <a:cs typeface="+mn-cs"/>
                        </a:rPr>
                        <a:t>, </a:t>
                      </a:r>
                      <a:r>
                        <a:rPr kumimoji="0" lang="zh-TW" altLang="en-US" sz="1000" b="0" i="0" u="none" strike="noStrike" kern="1200" cap="none" spc="0" normalizeH="0" baseline="0" noProof="0">
                          <a:ln>
                            <a:noFill/>
                          </a:ln>
                          <a:solidFill>
                            <a:prstClr val="black"/>
                          </a:solidFill>
                          <a:effectLst/>
                          <a:uLnTx/>
                          <a:uFillTx/>
                          <a:latin typeface="+mn-lt"/>
                          <a:ea typeface="+mn-ea"/>
                          <a:cs typeface="+mn-cs"/>
                        </a:rPr>
                        <a:t>更何況係即叫即整</a:t>
                      </a:r>
                      <a:r>
                        <a:rPr kumimoji="0" lang="en-US" altLang="zh-TW" sz="1000" b="0" i="0" u="none" strike="noStrike" kern="1200" cap="none" spc="0" normalizeH="0" baseline="0" noProof="0">
                          <a:ln>
                            <a:noFill/>
                          </a:ln>
                          <a:solidFill>
                            <a:prstClr val="black"/>
                          </a:solidFill>
                          <a:effectLst/>
                          <a:uLnTx/>
                          <a:uFillTx/>
                          <a:latin typeface="+mn-lt"/>
                          <a:ea typeface="+mn-ea"/>
                          <a:cs typeface="+mn-cs"/>
                        </a:rPr>
                        <a:t>, </a:t>
                      </a:r>
                      <a:r>
                        <a:rPr kumimoji="0" lang="zh-TW" altLang="en-US" sz="1000" b="0" i="0" u="none" strike="noStrike" kern="1200" cap="none" spc="0" normalizeH="0" baseline="0" noProof="0">
                          <a:ln>
                            <a:noFill/>
                          </a:ln>
                          <a:solidFill>
                            <a:prstClr val="black"/>
                          </a:solidFill>
                          <a:effectLst/>
                          <a:uLnTx/>
                          <a:uFillTx/>
                          <a:latin typeface="+mn-lt"/>
                          <a:ea typeface="+mn-ea"/>
                          <a:cs typeface="+mn-cs"/>
                        </a:rPr>
                        <a:t>依家即刻去片跟大哈一齊同師傅整湯圓喇</a:t>
                      </a:r>
                      <a:r>
                        <a:rPr kumimoji="0" lang="en-US" altLang="zh-TW" sz="1000" b="0" i="0" u="none" strike="noStrike" kern="1200" cap="none" spc="0" normalizeH="0" baseline="0" noProof="0">
                          <a:ln>
                            <a:noFill/>
                          </a:ln>
                          <a:solidFill>
                            <a:prstClr val="black"/>
                          </a:solidFill>
                          <a:effectLst/>
                          <a:uLnTx/>
                          <a:uFillTx/>
                          <a:latin typeface="+mn-lt"/>
                          <a:ea typeface="+mn-ea"/>
                          <a:cs typeface="+mn-cs"/>
                        </a:rPr>
                        <a:t>! 
#CantonToday
#</a:t>
                      </a:r>
                      <a:r>
                        <a:rPr kumimoji="0" lang="zh-TW" altLang="en-US" sz="1000" b="0" i="0" u="none" strike="noStrike" kern="1200" cap="none" spc="0" normalizeH="0" baseline="0" noProof="0">
                          <a:ln>
                            <a:noFill/>
                          </a:ln>
                          <a:solidFill>
                            <a:prstClr val="black"/>
                          </a:solidFill>
                          <a:effectLst/>
                          <a:uLnTx/>
                          <a:uFillTx/>
                          <a:latin typeface="+mn-lt"/>
                          <a:ea typeface="+mn-ea"/>
                          <a:cs typeface="+mn-cs"/>
                        </a:rPr>
                        <a:t>大哈湯圓時間
</a:t>
                      </a:r>
                      <a:r>
                        <a:rPr kumimoji="0" lang="en-US" altLang="zh-TW" sz="1000" b="0" i="0" u="none" strike="noStrike" kern="1200" cap="none" spc="0" normalizeH="0" baseline="0" noProof="0">
                          <a:ln>
                            <a:noFill/>
                          </a:ln>
                          <a:solidFill>
                            <a:prstClr val="black"/>
                          </a:solidFill>
                          <a:effectLst/>
                          <a:uLnTx/>
                          <a:uFillTx/>
                          <a:latin typeface="+mn-lt"/>
                          <a:ea typeface="+mn-ea"/>
                          <a:cs typeface="+mn-cs"/>
                        </a:rPr>
                        <a:t>#</a:t>
                      </a:r>
                      <a:r>
                        <a:rPr kumimoji="0" lang="zh-TW" altLang="en-US" sz="1000" b="0" i="0" u="none" strike="noStrike" kern="1200" cap="none" spc="0" normalizeH="0" baseline="0" noProof="0">
                          <a:ln>
                            <a:noFill/>
                          </a:ln>
                          <a:solidFill>
                            <a:prstClr val="black"/>
                          </a:solidFill>
                          <a:effectLst/>
                          <a:uLnTx/>
                          <a:uFillTx/>
                          <a:latin typeface="+mn-lt"/>
                          <a:ea typeface="+mn-ea"/>
                          <a:cs typeface="+mn-cs"/>
                        </a:rPr>
                        <a:t>美食天堂廣州
</a:t>
                      </a:r>
                      <a:r>
                        <a:rPr kumimoji="0" lang="en-US" altLang="zh-TW" sz="1000" b="0" i="0" u="none" strike="noStrike" kern="1200" cap="none" spc="0" normalizeH="0" baseline="0" noProof="0">
                          <a:ln>
                            <a:noFill/>
                          </a:ln>
                          <a:solidFill>
                            <a:prstClr val="black"/>
                          </a:solidFill>
                          <a:effectLst/>
                          <a:uLnTx/>
                          <a:uFillTx/>
                          <a:latin typeface="+mn-lt"/>
                          <a:ea typeface="+mn-ea"/>
                          <a:cs typeface="+mn-cs"/>
                        </a:rPr>
                        <a:t>#</a:t>
                      </a:r>
                      <a:r>
                        <a:rPr kumimoji="0" lang="zh-TW" altLang="en-US" sz="1000" b="0" i="0" u="none" strike="noStrike" kern="1200" cap="none" spc="0" normalizeH="0" baseline="0" noProof="0">
                          <a:ln>
                            <a:noFill/>
                          </a:ln>
                          <a:solidFill>
                            <a:prstClr val="black"/>
                          </a:solidFill>
                          <a:effectLst/>
                          <a:uLnTx/>
                          <a:uFillTx/>
                          <a:latin typeface="+mn-lt"/>
                          <a:ea typeface="+mn-ea"/>
                          <a:cs typeface="+mn-cs"/>
                        </a:rPr>
                        <a:t>手製湯圓
</a:t>
                      </a:r>
                      <a:r>
                        <a:rPr kumimoji="0" lang="en-US" altLang="zh-TW" sz="1000" b="0" i="0" u="none" strike="noStrike" kern="1200" cap="none" spc="0" normalizeH="0" baseline="0" noProof="0">
                          <a:ln>
                            <a:noFill/>
                          </a:ln>
                          <a:solidFill>
                            <a:prstClr val="black"/>
                          </a:solidFill>
                          <a:effectLst/>
                          <a:uLnTx/>
                          <a:uFillTx/>
                          <a:latin typeface="+mn-lt"/>
                          <a:ea typeface="+mn-ea"/>
                          <a:cs typeface="+mn-cs"/>
                        </a:rPr>
                        <a:t>#</a:t>
                      </a:r>
                      <a:r>
                        <a:rPr kumimoji="0" lang="zh-TW" altLang="en-US" sz="1000" b="0" i="0" u="none" strike="noStrike" kern="1200" cap="none" spc="0" normalizeH="0" baseline="0" noProof="0">
                          <a:ln>
                            <a:noFill/>
                          </a:ln>
                          <a:solidFill>
                            <a:prstClr val="black"/>
                          </a:solidFill>
                          <a:effectLst/>
                          <a:uLnTx/>
                          <a:uFillTx/>
                          <a:latin typeface="+mn-lt"/>
                          <a:ea typeface="+mn-ea"/>
                          <a:cs typeface="+mn-cs"/>
                        </a:rPr>
                        <a:t>湯圓</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58439"/>
                  </a:ext>
                </a:extLst>
              </a:tr>
            </a:tbl>
          </a:graphicData>
        </a:graphic>
      </p:graphicFrame>
      <p:sp>
        <p:nvSpPr>
          <p:cNvPr id="4" name="Text Placeholder 3">
            <a:extLst>
              <a:ext uri="{FF2B5EF4-FFF2-40B4-BE49-F238E27FC236}">
                <a16:creationId xmlns:a16="http://schemas.microsoft.com/office/drawing/2014/main" id="{61C1F1D1-25AA-41A4-9763-A3CBAF9AA05B}"/>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2116331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11259-A8F1-433B-8B81-480582AC37DD}"/>
              </a:ext>
            </a:extLst>
          </p:cNvPr>
          <p:cNvSpPr>
            <a:spLocks noGrp="1"/>
          </p:cNvSpPr>
          <p:nvPr>
            <p:ph type="title"/>
          </p:nvPr>
        </p:nvSpPr>
        <p:spPr/>
        <p:txBody>
          <a:bodyPr/>
          <a:lstStyle/>
          <a:p>
            <a:r>
              <a:rPr lang="en-US"/>
              <a:t>Facebook Own Posts Table | Canton Today - 11 of 13</a:t>
            </a:r>
          </a:p>
        </p:txBody>
      </p:sp>
      <p:graphicFrame>
        <p:nvGraphicFramePr>
          <p:cNvPr id="5" name="Table Placeholder 4">
            <a:extLst>
              <a:ext uri="{FF2B5EF4-FFF2-40B4-BE49-F238E27FC236}">
                <a16:creationId xmlns:a16="http://schemas.microsoft.com/office/drawing/2014/main" id="{7DFF8BBD-FE45-4BF1-B2C3-222712A2173F}"/>
              </a:ext>
            </a:extLst>
          </p:cNvPr>
          <p:cNvGraphicFramePr>
            <a:graphicFrameLocks noGrp="1"/>
          </p:cNvGraphicFramePr>
          <p:nvPr>
            <p:ph type="tbl" sz="quarter" idx="13"/>
            <p:extLst>
              <p:ext uri="{D42A27DB-BD31-4B8C-83A1-F6EECF244321}">
                <p14:modId xmlns:p14="http://schemas.microsoft.com/office/powerpoint/2010/main" val="1871101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935585"/>
                    </a:ext>
                  </a:extLst>
                </a:gridCol>
                <a:gridCol w="370332">
                  <a:extLst>
                    <a:ext uri="{9D8B030D-6E8A-4147-A177-3AD203B41FA5}">
                      <a16:colId xmlns:a16="http://schemas.microsoft.com/office/drawing/2014/main" val="3722490390"/>
                    </a:ext>
                  </a:extLst>
                </a:gridCol>
                <a:gridCol w="370332">
                  <a:extLst>
                    <a:ext uri="{9D8B030D-6E8A-4147-A177-3AD203B41FA5}">
                      <a16:colId xmlns:a16="http://schemas.microsoft.com/office/drawing/2014/main" val="3720967673"/>
                    </a:ext>
                  </a:extLst>
                </a:gridCol>
                <a:gridCol w="370332">
                  <a:extLst>
                    <a:ext uri="{9D8B030D-6E8A-4147-A177-3AD203B41FA5}">
                      <a16:colId xmlns:a16="http://schemas.microsoft.com/office/drawing/2014/main" val="3884203286"/>
                    </a:ext>
                  </a:extLst>
                </a:gridCol>
                <a:gridCol w="329184">
                  <a:extLst>
                    <a:ext uri="{9D8B030D-6E8A-4147-A177-3AD203B41FA5}">
                      <a16:colId xmlns:a16="http://schemas.microsoft.com/office/drawing/2014/main" val="2134168829"/>
                    </a:ext>
                  </a:extLst>
                </a:gridCol>
                <a:gridCol w="329184">
                  <a:extLst>
                    <a:ext uri="{9D8B030D-6E8A-4147-A177-3AD203B41FA5}">
                      <a16:colId xmlns:a16="http://schemas.microsoft.com/office/drawing/2014/main" val="3434390940"/>
                    </a:ext>
                  </a:extLst>
                </a:gridCol>
                <a:gridCol w="329184">
                  <a:extLst>
                    <a:ext uri="{9D8B030D-6E8A-4147-A177-3AD203B41FA5}">
                      <a16:colId xmlns:a16="http://schemas.microsoft.com/office/drawing/2014/main" val="1036672977"/>
                    </a:ext>
                  </a:extLst>
                </a:gridCol>
                <a:gridCol w="329184">
                  <a:extLst>
                    <a:ext uri="{9D8B030D-6E8A-4147-A177-3AD203B41FA5}">
                      <a16:colId xmlns:a16="http://schemas.microsoft.com/office/drawing/2014/main" val="3630697858"/>
                    </a:ext>
                  </a:extLst>
                </a:gridCol>
                <a:gridCol w="329184">
                  <a:extLst>
                    <a:ext uri="{9D8B030D-6E8A-4147-A177-3AD203B41FA5}">
                      <a16:colId xmlns:a16="http://schemas.microsoft.com/office/drawing/2014/main" val="295291009"/>
                    </a:ext>
                  </a:extLst>
                </a:gridCol>
                <a:gridCol w="329184">
                  <a:extLst>
                    <a:ext uri="{9D8B030D-6E8A-4147-A177-3AD203B41FA5}">
                      <a16:colId xmlns:a16="http://schemas.microsoft.com/office/drawing/2014/main" val="4047741906"/>
                    </a:ext>
                  </a:extLst>
                </a:gridCol>
                <a:gridCol w="329184">
                  <a:extLst>
                    <a:ext uri="{9D8B030D-6E8A-4147-A177-3AD203B41FA5}">
                      <a16:colId xmlns:a16="http://schemas.microsoft.com/office/drawing/2014/main" val="2345596406"/>
                    </a:ext>
                  </a:extLst>
                </a:gridCol>
                <a:gridCol w="329184">
                  <a:extLst>
                    <a:ext uri="{9D8B030D-6E8A-4147-A177-3AD203B41FA5}">
                      <a16:colId xmlns:a16="http://schemas.microsoft.com/office/drawing/2014/main" val="100415816"/>
                    </a:ext>
                  </a:extLst>
                </a:gridCol>
                <a:gridCol w="329184">
                  <a:extLst>
                    <a:ext uri="{9D8B030D-6E8A-4147-A177-3AD203B41FA5}">
                      <a16:colId xmlns:a16="http://schemas.microsoft.com/office/drawing/2014/main" val="2583690150"/>
                    </a:ext>
                  </a:extLst>
                </a:gridCol>
                <a:gridCol w="370332">
                  <a:extLst>
                    <a:ext uri="{9D8B030D-6E8A-4147-A177-3AD203B41FA5}">
                      <a16:colId xmlns:a16="http://schemas.microsoft.com/office/drawing/2014/main" val="2548128701"/>
                    </a:ext>
                  </a:extLst>
                </a:gridCol>
                <a:gridCol w="370332">
                  <a:extLst>
                    <a:ext uri="{9D8B030D-6E8A-4147-A177-3AD203B41FA5}">
                      <a16:colId xmlns:a16="http://schemas.microsoft.com/office/drawing/2014/main" val="3748481496"/>
                    </a:ext>
                  </a:extLst>
                </a:gridCol>
                <a:gridCol w="329184">
                  <a:extLst>
                    <a:ext uri="{9D8B030D-6E8A-4147-A177-3AD203B41FA5}">
                      <a16:colId xmlns:a16="http://schemas.microsoft.com/office/drawing/2014/main" val="47775919"/>
                    </a:ext>
                  </a:extLst>
                </a:gridCol>
                <a:gridCol w="329184">
                  <a:extLst>
                    <a:ext uri="{9D8B030D-6E8A-4147-A177-3AD203B41FA5}">
                      <a16:colId xmlns:a16="http://schemas.microsoft.com/office/drawing/2014/main" val="3875193256"/>
                    </a:ext>
                  </a:extLst>
                </a:gridCol>
                <a:gridCol w="370332">
                  <a:extLst>
                    <a:ext uri="{9D8B030D-6E8A-4147-A177-3AD203B41FA5}">
                      <a16:colId xmlns:a16="http://schemas.microsoft.com/office/drawing/2014/main" val="523607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1966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Canton Today - 2018-04-13 06:00:00 </a:t>
                      </a:r>
                      <a:r>
                        <a:rPr kumimoji="0" lang="en-US" sz="1000" b="0" i="0" u="none" strike="noStrike" kern="1200" cap="none" spc="0" normalizeH="0" baseline="0" noProof="0">
                          <a:ln>
                            <a:noFill/>
                          </a:ln>
                          <a:solidFill>
                            <a:prstClr val="black"/>
                          </a:solidFill>
                          <a:effectLst/>
                          <a:uLnTx/>
                          <a:uFillTx/>
                          <a:latin typeface="+mn-lt"/>
                          <a:ea typeface="+mn-ea"/>
                          <a:cs typeface="+mn-cs"/>
                        </a:rPr>
                        <a:t> 
 Do you have a story to tell? 
Do you think your slice of Guangdong is somewhere we should know about? 
Has something interesting happened in your hometown that the whole world should know about? 
</a:t>
                      </a:r>
                      <a:r>
                        <a:rPr kumimoji="0" lang="ja-JP" altLang="en-US" sz="1000" b="0" i="0" u="none" strike="noStrike" kern="1200" cap="none" spc="0" normalizeH="0" baseline="0" noProof="0">
                          <a:ln>
                            <a:noFill/>
                          </a:ln>
                          <a:solidFill>
                            <a:prstClr val="black"/>
                          </a:solidFill>
                          <a:effectLst/>
                          <a:uLnTx/>
                          <a:uFillTx/>
                          <a:latin typeface="+mn-lt"/>
                          <a:ea typeface="+mn-ea"/>
                          <a:cs typeface="+mn-cs"/>
                        </a:rPr>
                        <a:t>你有沒用精彩的故事！
你有什麼關於廣東的奇聞趣事，美味佳餚，
經濟發展，科技創新等等的話題，跟我們分享？
又或者，你所在的地方發生了什麼有趣的事情，你想讓全世界都知道</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Tell us! 
Here at Canton Today, we are dedicated to letting the rest of China and the world know just how amazing our province is. 
</a:t>
                      </a:r>
                      <a:r>
                        <a:rPr kumimoji="0" lang="ja-JP" altLang="en-US" sz="1000" b="0" i="0" u="none" strike="noStrike" kern="1200" cap="none" spc="0" normalizeH="0" baseline="0" noProof="0">
                          <a:ln>
                            <a:noFill/>
                          </a:ln>
                          <a:solidFill>
                            <a:prstClr val="black"/>
                          </a:solidFill>
                          <a:effectLst/>
                          <a:uLnTx/>
                          <a:uFillTx/>
                          <a:latin typeface="+mn-lt"/>
                          <a:ea typeface="+mn-ea"/>
                          <a:cs typeface="+mn-cs"/>
                        </a:rPr>
                        <a:t>告訴我們吧！
我們</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今日廣東</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欄目組致力於讓中國乃至全世界的人，認識廣東，了解廣東
讓大家都能體會到廣東的魅力！
</a:t>
                      </a:r>
                      <a:r>
                        <a:rPr kumimoji="0" lang="en-US" sz="1000" b="0" i="0" u="none" strike="noStrike" kern="1200" cap="none" spc="0" normalizeH="0" baseline="0" noProof="0">
                          <a:ln>
                            <a:noFill/>
                          </a:ln>
                          <a:solidFill>
                            <a:prstClr val="black"/>
                          </a:solidFill>
                          <a:effectLst/>
                          <a:uLnTx/>
                          <a:uFillTx/>
                          <a:latin typeface="+mn-lt"/>
                          <a:ea typeface="+mn-ea"/>
                          <a:cs typeface="+mn-cs"/>
                        </a:rPr>
                        <a:t>That is where YOU come in! 
</a:t>
                      </a:r>
                      <a:r>
                        <a:rPr kumimoji="0" lang="ja-JP" altLang="en-US" sz="1000" b="0" i="0" u="none" strike="noStrike" kern="1200" cap="none" spc="0" normalizeH="0" baseline="0" noProof="0">
                          <a:ln>
                            <a:noFill/>
                          </a:ln>
                          <a:solidFill>
                            <a:prstClr val="black"/>
                          </a:solidFill>
                          <a:effectLst/>
                          <a:uLnTx/>
                          <a:uFillTx/>
                          <a:latin typeface="+mn-lt"/>
                          <a:ea typeface="+mn-ea"/>
                          <a:cs typeface="+mn-cs"/>
                        </a:rPr>
                        <a:t>這就是我們的廣東！
</a:t>
                      </a:r>
                      <a:r>
                        <a:rPr kumimoji="0" lang="en-US" sz="1000" b="0" i="0" u="none" strike="noStrike" kern="1200" cap="none" spc="0" normalizeH="0" baseline="0" noProof="0">
                          <a:ln>
                            <a:noFill/>
                          </a:ln>
                          <a:solidFill>
                            <a:prstClr val="black"/>
                          </a:solidFill>
                          <a:effectLst/>
                          <a:uLnTx/>
                          <a:uFillTx/>
                          <a:latin typeface="+mn-lt"/>
                          <a:ea typeface="+mn-ea"/>
                          <a:cs typeface="+mn-cs"/>
                        </a:rPr>
                        <a:t>If you know of something cool, unique or interesting happening in your part of Guangdong, let us know by sending a message to us here at Canton Today through our official WeChat account. 
Share stories, news or videos with us, and if your information catches our eye, we might just share it here on Canton Today, along with a personalised shoutout! 
Or, if you simply have a topic you think we should cover here at Canton Today, then let us know in the comments below. We would love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9010514"/>
                  </a:ext>
                </a:extLst>
              </a:tr>
            </a:tbl>
          </a:graphicData>
        </a:graphic>
      </p:graphicFrame>
      <p:sp>
        <p:nvSpPr>
          <p:cNvPr id="4" name="Text Placeholder 3">
            <a:extLst>
              <a:ext uri="{FF2B5EF4-FFF2-40B4-BE49-F238E27FC236}">
                <a16:creationId xmlns:a16="http://schemas.microsoft.com/office/drawing/2014/main" id="{FA8EDB95-B732-4DA8-B4B7-EBAFEF214507}"/>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3189989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DD2E5-4F1D-4286-8C82-416E3A2F1873}"/>
              </a:ext>
            </a:extLst>
          </p:cNvPr>
          <p:cNvSpPr>
            <a:spLocks noGrp="1"/>
          </p:cNvSpPr>
          <p:nvPr>
            <p:ph type="title"/>
          </p:nvPr>
        </p:nvSpPr>
        <p:spPr/>
        <p:txBody>
          <a:bodyPr/>
          <a:lstStyle/>
          <a:p>
            <a:r>
              <a:rPr lang="en-US"/>
              <a:t>Facebook Own Posts Table | Canton Today - 12 of 13</a:t>
            </a:r>
          </a:p>
        </p:txBody>
      </p:sp>
      <p:graphicFrame>
        <p:nvGraphicFramePr>
          <p:cNvPr id="5" name="Table Placeholder 4">
            <a:extLst>
              <a:ext uri="{FF2B5EF4-FFF2-40B4-BE49-F238E27FC236}">
                <a16:creationId xmlns:a16="http://schemas.microsoft.com/office/drawing/2014/main" id="{78ED1D3A-5D1B-4912-B7C0-C30333070ED6}"/>
              </a:ext>
            </a:extLst>
          </p:cNvPr>
          <p:cNvGraphicFramePr>
            <a:graphicFrameLocks noGrp="1"/>
          </p:cNvGraphicFramePr>
          <p:nvPr>
            <p:ph type="tbl" sz="quarter" idx="13"/>
            <p:extLst>
              <p:ext uri="{D42A27DB-BD31-4B8C-83A1-F6EECF244321}">
                <p14:modId xmlns:p14="http://schemas.microsoft.com/office/powerpoint/2010/main" val="3964028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43152020"/>
                    </a:ext>
                  </a:extLst>
                </a:gridCol>
                <a:gridCol w="370332">
                  <a:extLst>
                    <a:ext uri="{9D8B030D-6E8A-4147-A177-3AD203B41FA5}">
                      <a16:colId xmlns:a16="http://schemas.microsoft.com/office/drawing/2014/main" val="1365137650"/>
                    </a:ext>
                  </a:extLst>
                </a:gridCol>
                <a:gridCol w="370332">
                  <a:extLst>
                    <a:ext uri="{9D8B030D-6E8A-4147-A177-3AD203B41FA5}">
                      <a16:colId xmlns:a16="http://schemas.microsoft.com/office/drawing/2014/main" val="587834559"/>
                    </a:ext>
                  </a:extLst>
                </a:gridCol>
                <a:gridCol w="370332">
                  <a:extLst>
                    <a:ext uri="{9D8B030D-6E8A-4147-A177-3AD203B41FA5}">
                      <a16:colId xmlns:a16="http://schemas.microsoft.com/office/drawing/2014/main" val="3538514869"/>
                    </a:ext>
                  </a:extLst>
                </a:gridCol>
                <a:gridCol w="329184">
                  <a:extLst>
                    <a:ext uri="{9D8B030D-6E8A-4147-A177-3AD203B41FA5}">
                      <a16:colId xmlns:a16="http://schemas.microsoft.com/office/drawing/2014/main" val="3034463494"/>
                    </a:ext>
                  </a:extLst>
                </a:gridCol>
                <a:gridCol w="329184">
                  <a:extLst>
                    <a:ext uri="{9D8B030D-6E8A-4147-A177-3AD203B41FA5}">
                      <a16:colId xmlns:a16="http://schemas.microsoft.com/office/drawing/2014/main" val="1035216276"/>
                    </a:ext>
                  </a:extLst>
                </a:gridCol>
                <a:gridCol w="329184">
                  <a:extLst>
                    <a:ext uri="{9D8B030D-6E8A-4147-A177-3AD203B41FA5}">
                      <a16:colId xmlns:a16="http://schemas.microsoft.com/office/drawing/2014/main" val="1240094865"/>
                    </a:ext>
                  </a:extLst>
                </a:gridCol>
                <a:gridCol w="329184">
                  <a:extLst>
                    <a:ext uri="{9D8B030D-6E8A-4147-A177-3AD203B41FA5}">
                      <a16:colId xmlns:a16="http://schemas.microsoft.com/office/drawing/2014/main" val="4286554606"/>
                    </a:ext>
                  </a:extLst>
                </a:gridCol>
                <a:gridCol w="329184">
                  <a:extLst>
                    <a:ext uri="{9D8B030D-6E8A-4147-A177-3AD203B41FA5}">
                      <a16:colId xmlns:a16="http://schemas.microsoft.com/office/drawing/2014/main" val="821003255"/>
                    </a:ext>
                  </a:extLst>
                </a:gridCol>
                <a:gridCol w="329184">
                  <a:extLst>
                    <a:ext uri="{9D8B030D-6E8A-4147-A177-3AD203B41FA5}">
                      <a16:colId xmlns:a16="http://schemas.microsoft.com/office/drawing/2014/main" val="4105275695"/>
                    </a:ext>
                  </a:extLst>
                </a:gridCol>
                <a:gridCol w="329184">
                  <a:extLst>
                    <a:ext uri="{9D8B030D-6E8A-4147-A177-3AD203B41FA5}">
                      <a16:colId xmlns:a16="http://schemas.microsoft.com/office/drawing/2014/main" val="2767264977"/>
                    </a:ext>
                  </a:extLst>
                </a:gridCol>
                <a:gridCol w="329184">
                  <a:extLst>
                    <a:ext uri="{9D8B030D-6E8A-4147-A177-3AD203B41FA5}">
                      <a16:colId xmlns:a16="http://schemas.microsoft.com/office/drawing/2014/main" val="3805371311"/>
                    </a:ext>
                  </a:extLst>
                </a:gridCol>
                <a:gridCol w="329184">
                  <a:extLst>
                    <a:ext uri="{9D8B030D-6E8A-4147-A177-3AD203B41FA5}">
                      <a16:colId xmlns:a16="http://schemas.microsoft.com/office/drawing/2014/main" val="3946097578"/>
                    </a:ext>
                  </a:extLst>
                </a:gridCol>
                <a:gridCol w="370332">
                  <a:extLst>
                    <a:ext uri="{9D8B030D-6E8A-4147-A177-3AD203B41FA5}">
                      <a16:colId xmlns:a16="http://schemas.microsoft.com/office/drawing/2014/main" val="757163078"/>
                    </a:ext>
                  </a:extLst>
                </a:gridCol>
                <a:gridCol w="370332">
                  <a:extLst>
                    <a:ext uri="{9D8B030D-6E8A-4147-A177-3AD203B41FA5}">
                      <a16:colId xmlns:a16="http://schemas.microsoft.com/office/drawing/2014/main" val="3957673359"/>
                    </a:ext>
                  </a:extLst>
                </a:gridCol>
                <a:gridCol w="329184">
                  <a:extLst>
                    <a:ext uri="{9D8B030D-6E8A-4147-A177-3AD203B41FA5}">
                      <a16:colId xmlns:a16="http://schemas.microsoft.com/office/drawing/2014/main" val="3768013716"/>
                    </a:ext>
                  </a:extLst>
                </a:gridCol>
                <a:gridCol w="329184">
                  <a:extLst>
                    <a:ext uri="{9D8B030D-6E8A-4147-A177-3AD203B41FA5}">
                      <a16:colId xmlns:a16="http://schemas.microsoft.com/office/drawing/2014/main" val="1425522502"/>
                    </a:ext>
                  </a:extLst>
                </a:gridCol>
                <a:gridCol w="370332">
                  <a:extLst>
                    <a:ext uri="{9D8B030D-6E8A-4147-A177-3AD203B41FA5}">
                      <a16:colId xmlns:a16="http://schemas.microsoft.com/office/drawing/2014/main" val="3041120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169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zh-TW" altLang="en-US" sz="1000" b="1" i="0" u="none" strike="noStrike" kern="1200" cap="none" spc="0" normalizeH="0" baseline="0" noProof="0">
                          <a:ln>
                            <a:noFill/>
                          </a:ln>
                          <a:solidFill>
                            <a:prstClr val="black"/>
                          </a:solidFill>
                          <a:effectLst/>
                          <a:uLnTx/>
                          <a:uFillTx/>
                          <a:latin typeface="+mn-lt"/>
                          <a:ea typeface="+mn-ea"/>
                          <a:cs typeface="+mn-cs"/>
                        </a:rPr>
                        <a:t> </a:t>
                      </a:r>
                      <a:r>
                        <a:rPr kumimoji="0" lang="en-US" altLang="zh-TW" sz="1000" b="1" i="0" u="none" strike="noStrike" kern="1200" cap="none" spc="0" normalizeH="0" baseline="0" noProof="0">
                          <a:ln>
                            <a:noFill/>
                          </a:ln>
                          <a:solidFill>
                            <a:prstClr val="black"/>
                          </a:solidFill>
                          <a:effectLst/>
                          <a:uLnTx/>
                          <a:uFillTx/>
                          <a:latin typeface="+mn-lt"/>
                          <a:ea typeface="+mn-ea"/>
                          <a:cs typeface="+mn-cs"/>
                        </a:rPr>
                        <a:t>Canton Today - 2018-04-12 12:00:00 </a:t>
                      </a:r>
                      <a:r>
                        <a:rPr kumimoji="0" lang="en-US" altLang="zh-TW" sz="1000" b="0" i="0" u="none" strike="noStrike" kern="1200" cap="none" spc="0" normalizeH="0" baseline="0" noProof="0">
                          <a:ln>
                            <a:noFill/>
                          </a:ln>
                          <a:solidFill>
                            <a:prstClr val="black"/>
                          </a:solidFill>
                          <a:effectLst/>
                          <a:uLnTx/>
                          <a:uFillTx/>
                          <a:latin typeface="+mn-lt"/>
                          <a:ea typeface="+mn-ea"/>
                          <a:cs typeface="+mn-cs"/>
                        </a:rPr>
                        <a:t> 
 【</a:t>
                      </a:r>
                      <a:r>
                        <a:rPr kumimoji="0" lang="zh-TW" altLang="en-US" sz="1000" b="0" i="0" u="none" strike="noStrike" kern="1200" cap="none" spc="0" normalizeH="0" baseline="0" noProof="0">
                          <a:ln>
                            <a:noFill/>
                          </a:ln>
                          <a:solidFill>
                            <a:prstClr val="black"/>
                          </a:solidFill>
                          <a:effectLst/>
                          <a:uLnTx/>
                          <a:uFillTx/>
                          <a:latin typeface="+mn-lt"/>
                          <a:ea typeface="+mn-ea"/>
                          <a:cs typeface="+mn-cs"/>
                        </a:rPr>
                        <a:t>大哈湯圓時間</a:t>
                      </a:r>
                      <a:r>
                        <a:rPr kumimoji="0" lang="en-US" altLang="zh-TW" sz="1000" b="0" i="0" u="none" strike="noStrike" kern="1200" cap="none" spc="0" normalizeH="0" baseline="0" noProof="0">
                          <a:ln>
                            <a:noFill/>
                          </a:ln>
                          <a:solidFill>
                            <a:prstClr val="black"/>
                          </a:solidFill>
                          <a:effectLst/>
                          <a:uLnTx/>
                          <a:uFillTx/>
                          <a:latin typeface="+mn-lt"/>
                          <a:ea typeface="+mn-ea"/>
                          <a:cs typeface="+mn-cs"/>
                        </a:rPr>
                        <a:t>】
</a:t>
                      </a:r>
                      <a:r>
                        <a:rPr kumimoji="0" lang="zh-TW" altLang="en-US" sz="1000" b="0" i="0" u="none" strike="noStrike" kern="1200" cap="none" spc="0" normalizeH="0" baseline="0" noProof="0">
                          <a:ln>
                            <a:noFill/>
                          </a:ln>
                          <a:solidFill>
                            <a:prstClr val="black"/>
                          </a:solidFill>
                          <a:effectLst/>
                          <a:uLnTx/>
                          <a:uFillTx/>
                          <a:latin typeface="+mn-lt"/>
                          <a:ea typeface="+mn-ea"/>
                          <a:cs typeface="+mn-cs"/>
                        </a:rPr>
                        <a:t>今次大哈帶大家去美食天堂廣州</a:t>
                      </a:r>
                      <a:r>
                        <a:rPr kumimoji="0" lang="en-US" altLang="zh-TW" sz="1000" b="0" i="0" u="none" strike="noStrike" kern="1200" cap="none" spc="0" normalizeH="0" baseline="0" noProof="0">
                          <a:ln>
                            <a:noFill/>
                          </a:ln>
                          <a:solidFill>
                            <a:prstClr val="black"/>
                          </a:solidFill>
                          <a:effectLst/>
                          <a:uLnTx/>
                          <a:uFillTx/>
                          <a:latin typeface="+mn-lt"/>
                          <a:ea typeface="+mn-ea"/>
                          <a:cs typeface="+mn-cs"/>
                        </a:rPr>
                        <a:t>, </a:t>
                      </a:r>
                      <a:r>
                        <a:rPr kumimoji="0" lang="zh-TW" altLang="en-US" sz="1000" b="0" i="0" u="none" strike="noStrike" kern="1200" cap="none" spc="0" normalizeH="0" baseline="0" noProof="0">
                          <a:ln>
                            <a:noFill/>
                          </a:ln>
                          <a:solidFill>
                            <a:prstClr val="black"/>
                          </a:solidFill>
                          <a:effectLst/>
                          <a:uLnTx/>
                          <a:uFillTx/>
                          <a:latin typeface="+mn-lt"/>
                          <a:ea typeface="+mn-ea"/>
                          <a:cs typeface="+mn-cs"/>
                        </a:rPr>
                        <a:t>拜訪一間歷史悠久同專賣湯圓嘅中式甜品店</a:t>
                      </a:r>
                      <a:r>
                        <a:rPr kumimoji="0" lang="en-US" altLang="zh-TW" sz="1000" b="0" i="0" u="none" strike="noStrike" kern="1200" cap="none" spc="0" normalizeH="0" baseline="0" noProof="0">
                          <a:ln>
                            <a:noFill/>
                          </a:ln>
                          <a:solidFill>
                            <a:prstClr val="black"/>
                          </a:solidFill>
                          <a:effectLst/>
                          <a:uLnTx/>
                          <a:uFillTx/>
                          <a:latin typeface="+mn-lt"/>
                          <a:ea typeface="+mn-ea"/>
                          <a:cs typeface="+mn-cs"/>
                        </a:rPr>
                        <a:t>, </a:t>
                      </a:r>
                      <a:r>
                        <a:rPr kumimoji="0" lang="zh-TW" altLang="en-US" sz="1000" b="0" i="0" u="none" strike="noStrike" kern="1200" cap="none" spc="0" normalizeH="0" baseline="0" noProof="0">
                          <a:ln>
                            <a:noFill/>
                          </a:ln>
                          <a:solidFill>
                            <a:prstClr val="black"/>
                          </a:solidFill>
                          <a:effectLst/>
                          <a:uLnTx/>
                          <a:uFillTx/>
                          <a:latin typeface="+mn-lt"/>
                          <a:ea typeface="+mn-ea"/>
                          <a:cs typeface="+mn-cs"/>
                        </a:rPr>
                        <a:t>每一粒湯圓都即叫即整</a:t>
                      </a:r>
                      <a:r>
                        <a:rPr kumimoji="0" lang="en-US" altLang="zh-TW" sz="1000" b="0" i="0" u="none" strike="noStrike" kern="1200" cap="none" spc="0" normalizeH="0" baseline="0" noProof="0">
                          <a:ln>
                            <a:noFill/>
                          </a:ln>
                          <a:solidFill>
                            <a:prstClr val="black"/>
                          </a:solidFill>
                          <a:effectLst/>
                          <a:uLnTx/>
                          <a:uFillTx/>
                          <a:latin typeface="+mn-lt"/>
                          <a:ea typeface="+mn-ea"/>
                          <a:cs typeface="+mn-cs"/>
                        </a:rPr>
                        <a:t>, </a:t>
                      </a:r>
                      <a:r>
                        <a:rPr kumimoji="0" lang="zh-TW" altLang="en-US" sz="1000" b="0" i="0" u="none" strike="noStrike" kern="1200" cap="none" spc="0" normalizeH="0" baseline="0" noProof="0">
                          <a:ln>
                            <a:noFill/>
                          </a:ln>
                          <a:solidFill>
                            <a:prstClr val="black"/>
                          </a:solidFill>
                          <a:effectLst/>
                          <a:uLnTx/>
                          <a:uFillTx/>
                          <a:latin typeface="+mn-lt"/>
                          <a:ea typeface="+mn-ea"/>
                          <a:cs typeface="+mn-cs"/>
                        </a:rPr>
                        <a:t>正呀</a:t>
                      </a:r>
                      <a:r>
                        <a:rPr kumimoji="0" lang="en-US" altLang="zh-TW" sz="1000" b="0" i="0" u="none" strike="noStrike" kern="1200" cap="none" spc="0" normalizeH="0" baseline="0" noProof="0">
                          <a:ln>
                            <a:noFill/>
                          </a:ln>
                          <a:solidFill>
                            <a:prstClr val="black"/>
                          </a:solidFill>
                          <a:effectLst/>
                          <a:uLnTx/>
                          <a:uFillTx/>
                          <a:latin typeface="+mn-lt"/>
                          <a:ea typeface="+mn-ea"/>
                          <a:cs typeface="+mn-cs"/>
                        </a:rPr>
                        <a:t>! </a:t>
                      </a:r>
                      <a:r>
                        <a:rPr kumimoji="0" lang="zh-TW" altLang="en-US" sz="1000" b="0" i="0" u="none" strike="noStrike" kern="1200" cap="none" spc="0" normalizeH="0" baseline="0" noProof="0">
                          <a:ln>
                            <a:noFill/>
                          </a:ln>
                          <a:solidFill>
                            <a:prstClr val="black"/>
                          </a:solidFill>
                          <a:effectLst/>
                          <a:uLnTx/>
                          <a:uFillTx/>
                          <a:latin typeface="+mn-lt"/>
                          <a:ea typeface="+mn-ea"/>
                          <a:cs typeface="+mn-cs"/>
                        </a:rPr>
                        <a:t>想睇下大哈整湯圓整成點，記得收看我地聽日嘅大哈湯圓時間啦！
</a:t>
                      </a:r>
                      <a:r>
                        <a:rPr kumimoji="0" lang="en-US" altLang="zh-TW" sz="1000" b="0" i="0" u="none" strike="noStrike" kern="1200" cap="none" spc="0" normalizeH="0" baseline="0" noProof="0">
                          <a:ln>
                            <a:noFill/>
                          </a:ln>
                          <a:solidFill>
                            <a:prstClr val="black"/>
                          </a:solidFill>
                          <a:effectLst/>
                          <a:uLnTx/>
                          <a:uFillTx/>
                          <a:latin typeface="+mn-lt"/>
                          <a:ea typeface="+mn-ea"/>
                          <a:cs typeface="+mn-cs"/>
                        </a:rPr>
                        <a:t>#CantonToday
#</a:t>
                      </a:r>
                      <a:r>
                        <a:rPr kumimoji="0" lang="zh-TW" altLang="en-US" sz="1000" b="0" i="0" u="none" strike="noStrike" kern="1200" cap="none" spc="0" normalizeH="0" baseline="0" noProof="0">
                          <a:ln>
                            <a:noFill/>
                          </a:ln>
                          <a:solidFill>
                            <a:prstClr val="black"/>
                          </a:solidFill>
                          <a:effectLst/>
                          <a:uLnTx/>
                          <a:uFillTx/>
                          <a:latin typeface="+mn-lt"/>
                          <a:ea typeface="+mn-ea"/>
                          <a:cs typeface="+mn-cs"/>
                        </a:rPr>
                        <a:t>大哈湯圓時間
</a:t>
                      </a:r>
                      <a:r>
                        <a:rPr kumimoji="0" lang="en-US" altLang="zh-TW" sz="1000" b="0" i="0" u="none" strike="noStrike" kern="1200" cap="none" spc="0" normalizeH="0" baseline="0" noProof="0">
                          <a:ln>
                            <a:noFill/>
                          </a:ln>
                          <a:solidFill>
                            <a:prstClr val="black"/>
                          </a:solidFill>
                          <a:effectLst/>
                          <a:uLnTx/>
                          <a:uFillTx/>
                          <a:latin typeface="+mn-lt"/>
                          <a:ea typeface="+mn-ea"/>
                          <a:cs typeface="+mn-cs"/>
                        </a:rPr>
                        <a:t>#</a:t>
                      </a:r>
                      <a:r>
                        <a:rPr kumimoji="0" lang="zh-TW" altLang="en-US" sz="1000" b="0" i="0" u="none" strike="noStrike" kern="1200" cap="none" spc="0" normalizeH="0" baseline="0" noProof="0">
                          <a:ln>
                            <a:noFill/>
                          </a:ln>
                          <a:solidFill>
                            <a:prstClr val="black"/>
                          </a:solidFill>
                          <a:effectLst/>
                          <a:uLnTx/>
                          <a:uFillTx/>
                          <a:latin typeface="+mn-lt"/>
                          <a:ea typeface="+mn-ea"/>
                          <a:cs typeface="+mn-cs"/>
                        </a:rPr>
                        <a:t>美食天堂廣州
</a:t>
                      </a:r>
                      <a:r>
                        <a:rPr kumimoji="0" lang="en-US" altLang="zh-TW" sz="1000" b="0" i="0" u="none" strike="noStrike" kern="1200" cap="none" spc="0" normalizeH="0" baseline="0" noProof="0">
                          <a:ln>
                            <a:noFill/>
                          </a:ln>
                          <a:solidFill>
                            <a:prstClr val="black"/>
                          </a:solidFill>
                          <a:effectLst/>
                          <a:uLnTx/>
                          <a:uFillTx/>
                          <a:latin typeface="+mn-lt"/>
                          <a:ea typeface="+mn-ea"/>
                          <a:cs typeface="+mn-cs"/>
                        </a:rPr>
                        <a:t>#</a:t>
                      </a:r>
                      <a:r>
                        <a:rPr kumimoji="0" lang="zh-TW" altLang="en-US" sz="1000" b="0" i="0" u="none" strike="noStrike" kern="1200" cap="none" spc="0" normalizeH="0" baseline="0" noProof="0">
                          <a:ln>
                            <a:noFill/>
                          </a:ln>
                          <a:solidFill>
                            <a:prstClr val="black"/>
                          </a:solidFill>
                          <a:effectLst/>
                          <a:uLnTx/>
                          <a:uFillTx/>
                          <a:latin typeface="+mn-lt"/>
                          <a:ea typeface="+mn-ea"/>
                          <a:cs typeface="+mn-cs"/>
                        </a:rPr>
                        <a:t>即叫即整
</a:t>
                      </a:r>
                      <a:r>
                        <a:rPr kumimoji="0" lang="en-US" altLang="zh-TW" sz="1000" b="0" i="0" u="none" strike="noStrike" kern="1200" cap="none" spc="0" normalizeH="0" baseline="0" noProof="0">
                          <a:ln>
                            <a:noFill/>
                          </a:ln>
                          <a:solidFill>
                            <a:prstClr val="black"/>
                          </a:solidFill>
                          <a:effectLst/>
                          <a:uLnTx/>
                          <a:uFillTx/>
                          <a:latin typeface="+mn-lt"/>
                          <a:ea typeface="+mn-ea"/>
                          <a:cs typeface="+mn-cs"/>
                        </a:rPr>
                        <a:t>#</a:t>
                      </a:r>
                      <a:r>
                        <a:rPr kumimoji="0" lang="zh-TW" altLang="en-US" sz="1000" b="0" i="0" u="none" strike="noStrike" kern="1200" cap="none" spc="0" normalizeH="0" baseline="0" noProof="0">
                          <a:ln>
                            <a:noFill/>
                          </a:ln>
                          <a:solidFill>
                            <a:prstClr val="black"/>
                          </a:solidFill>
                          <a:effectLst/>
                          <a:uLnTx/>
                          <a:uFillTx/>
                          <a:latin typeface="+mn-lt"/>
                          <a:ea typeface="+mn-ea"/>
                          <a:cs typeface="+mn-cs"/>
                        </a:rPr>
                        <a:t>手製湯圓
</a:t>
                      </a:r>
                      <a:r>
                        <a:rPr kumimoji="0" lang="en-US" altLang="zh-TW" sz="1000" b="0" i="0" u="none" strike="noStrike" kern="1200" cap="none" spc="0" normalizeH="0" baseline="0" noProof="0">
                          <a:ln>
                            <a:noFill/>
                          </a:ln>
                          <a:solidFill>
                            <a:prstClr val="black"/>
                          </a:solidFill>
                          <a:effectLst/>
                          <a:uLnTx/>
                          <a:uFillTx/>
                          <a:latin typeface="+mn-lt"/>
                          <a:ea typeface="+mn-ea"/>
                          <a:cs typeface="+mn-cs"/>
                        </a:rPr>
                        <a:t>#</a:t>
                      </a:r>
                      <a:r>
                        <a:rPr kumimoji="0" lang="zh-TW" altLang="en-US" sz="1000" b="0" i="0" u="none" strike="noStrike" kern="1200" cap="none" spc="0" normalizeH="0" baseline="0" noProof="0">
                          <a:ln>
                            <a:noFill/>
                          </a:ln>
                          <a:solidFill>
                            <a:prstClr val="black"/>
                          </a:solidFill>
                          <a:effectLst/>
                          <a:uLnTx/>
                          <a:uFillTx/>
                          <a:latin typeface="+mn-lt"/>
                          <a:ea typeface="+mn-ea"/>
                          <a:cs typeface="+mn-cs"/>
                        </a:rPr>
                        <a:t>湯圓
</a:t>
                      </a:r>
                      <a:r>
                        <a:rPr kumimoji="0" lang="en-US" altLang="zh-TW" sz="1000" b="0" i="0" u="none" strike="noStrike" kern="1200" cap="none" spc="0" normalizeH="0" baseline="0" noProof="0">
                          <a:ln>
                            <a:noFill/>
                          </a:ln>
                          <a:solidFill>
                            <a:prstClr val="black"/>
                          </a:solidFill>
                          <a:effectLst/>
                          <a:uLnTx/>
                          <a:uFillTx/>
                          <a:latin typeface="+mn-lt"/>
                          <a:ea typeface="+mn-ea"/>
                          <a:cs typeface="+mn-cs"/>
                        </a:rPr>
                        <a:t>#37</a:t>
                      </a:r>
                      <a:r>
                        <a:rPr kumimoji="0" lang="zh-TW" altLang="en-US" sz="1000" b="0" i="0" u="none" strike="noStrike" kern="1200" cap="none" spc="0" normalizeH="0" baseline="0" noProof="0">
                          <a:ln>
                            <a:noFill/>
                          </a:ln>
                          <a:solidFill>
                            <a:prstClr val="black"/>
                          </a:solidFill>
                          <a:effectLst/>
                          <a:uLnTx/>
                          <a:uFillTx/>
                          <a:latin typeface="+mn-lt"/>
                          <a:ea typeface="+mn-ea"/>
                          <a:cs typeface="+mn-cs"/>
                        </a:rPr>
                        <a:t>年歷史賣左幾多粒湯圓呢
</a:t>
                      </a:r>
                      <a:r>
                        <a:rPr kumimoji="0" lang="en-US" altLang="zh-TW" sz="1000" b="0" i="0" u="none" strike="noStrike" kern="1200" cap="none" spc="0" normalizeH="0" baseline="0" noProof="0">
                          <a:ln>
                            <a:noFill/>
                          </a:ln>
                          <a:solidFill>
                            <a:prstClr val="black"/>
                          </a:solidFill>
                          <a:effectLst/>
                          <a:uLnTx/>
                          <a:uFillTx/>
                          <a:latin typeface="+mn-lt"/>
                          <a:ea typeface="+mn-ea"/>
                          <a:cs typeface="+mn-cs"/>
                        </a:rPr>
                        <a:t>#</a:t>
                      </a:r>
                      <a:r>
                        <a:rPr kumimoji="0" lang="zh-TW" altLang="en-US" sz="1000" b="0" i="0" u="none" strike="noStrike" kern="1200" cap="none" spc="0" normalizeH="0" baseline="0" noProof="0">
                          <a:ln>
                            <a:noFill/>
                          </a:ln>
                          <a:solidFill>
                            <a:prstClr val="black"/>
                          </a:solidFill>
                          <a:effectLst/>
                          <a:uLnTx/>
                          <a:uFillTx/>
                          <a:latin typeface="+mn-lt"/>
                          <a:ea typeface="+mn-ea"/>
                          <a:cs typeface="+mn-cs"/>
                        </a:rPr>
                        <a:t>薑真係越老越辣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263851"/>
                  </a:ext>
                </a:extLst>
              </a:tr>
            </a:tbl>
          </a:graphicData>
        </a:graphic>
      </p:graphicFrame>
      <p:sp>
        <p:nvSpPr>
          <p:cNvPr id="4" name="Text Placeholder 3">
            <a:extLst>
              <a:ext uri="{FF2B5EF4-FFF2-40B4-BE49-F238E27FC236}">
                <a16:creationId xmlns:a16="http://schemas.microsoft.com/office/drawing/2014/main" id="{924E86F3-4F68-4D1D-99CD-8ABEDE09AC0A}"/>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17572778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C678D-AA60-4772-B65C-039E5C8BEC52}"/>
              </a:ext>
            </a:extLst>
          </p:cNvPr>
          <p:cNvSpPr>
            <a:spLocks noGrp="1"/>
          </p:cNvSpPr>
          <p:nvPr>
            <p:ph type="title"/>
          </p:nvPr>
        </p:nvSpPr>
        <p:spPr/>
        <p:txBody>
          <a:bodyPr/>
          <a:lstStyle/>
          <a:p>
            <a:r>
              <a:rPr lang="en-US"/>
              <a:t>Facebook Own Posts Table | Canton Today - 13 of 13</a:t>
            </a:r>
          </a:p>
        </p:txBody>
      </p:sp>
      <p:graphicFrame>
        <p:nvGraphicFramePr>
          <p:cNvPr id="5" name="Table Placeholder 4">
            <a:extLst>
              <a:ext uri="{FF2B5EF4-FFF2-40B4-BE49-F238E27FC236}">
                <a16:creationId xmlns:a16="http://schemas.microsoft.com/office/drawing/2014/main" id="{7CB74A95-8656-4815-BC31-09C51E76898D}"/>
              </a:ext>
            </a:extLst>
          </p:cNvPr>
          <p:cNvGraphicFramePr>
            <a:graphicFrameLocks noGrp="1"/>
          </p:cNvGraphicFramePr>
          <p:nvPr>
            <p:ph type="tbl" sz="quarter" idx="13"/>
            <p:extLst>
              <p:ext uri="{D42A27DB-BD31-4B8C-83A1-F6EECF244321}">
                <p14:modId xmlns:p14="http://schemas.microsoft.com/office/powerpoint/2010/main" val="846613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57072941"/>
                    </a:ext>
                  </a:extLst>
                </a:gridCol>
                <a:gridCol w="370332">
                  <a:extLst>
                    <a:ext uri="{9D8B030D-6E8A-4147-A177-3AD203B41FA5}">
                      <a16:colId xmlns:a16="http://schemas.microsoft.com/office/drawing/2014/main" val="2218858739"/>
                    </a:ext>
                  </a:extLst>
                </a:gridCol>
                <a:gridCol w="370332">
                  <a:extLst>
                    <a:ext uri="{9D8B030D-6E8A-4147-A177-3AD203B41FA5}">
                      <a16:colId xmlns:a16="http://schemas.microsoft.com/office/drawing/2014/main" val="3031669600"/>
                    </a:ext>
                  </a:extLst>
                </a:gridCol>
                <a:gridCol w="370332">
                  <a:extLst>
                    <a:ext uri="{9D8B030D-6E8A-4147-A177-3AD203B41FA5}">
                      <a16:colId xmlns:a16="http://schemas.microsoft.com/office/drawing/2014/main" val="1528568619"/>
                    </a:ext>
                  </a:extLst>
                </a:gridCol>
                <a:gridCol w="329184">
                  <a:extLst>
                    <a:ext uri="{9D8B030D-6E8A-4147-A177-3AD203B41FA5}">
                      <a16:colId xmlns:a16="http://schemas.microsoft.com/office/drawing/2014/main" val="1627156439"/>
                    </a:ext>
                  </a:extLst>
                </a:gridCol>
                <a:gridCol w="329184">
                  <a:extLst>
                    <a:ext uri="{9D8B030D-6E8A-4147-A177-3AD203B41FA5}">
                      <a16:colId xmlns:a16="http://schemas.microsoft.com/office/drawing/2014/main" val="957423098"/>
                    </a:ext>
                  </a:extLst>
                </a:gridCol>
                <a:gridCol w="329184">
                  <a:extLst>
                    <a:ext uri="{9D8B030D-6E8A-4147-A177-3AD203B41FA5}">
                      <a16:colId xmlns:a16="http://schemas.microsoft.com/office/drawing/2014/main" val="4144242227"/>
                    </a:ext>
                  </a:extLst>
                </a:gridCol>
                <a:gridCol w="329184">
                  <a:extLst>
                    <a:ext uri="{9D8B030D-6E8A-4147-A177-3AD203B41FA5}">
                      <a16:colId xmlns:a16="http://schemas.microsoft.com/office/drawing/2014/main" val="4089221166"/>
                    </a:ext>
                  </a:extLst>
                </a:gridCol>
                <a:gridCol w="329184">
                  <a:extLst>
                    <a:ext uri="{9D8B030D-6E8A-4147-A177-3AD203B41FA5}">
                      <a16:colId xmlns:a16="http://schemas.microsoft.com/office/drawing/2014/main" val="781481123"/>
                    </a:ext>
                  </a:extLst>
                </a:gridCol>
                <a:gridCol w="329184">
                  <a:extLst>
                    <a:ext uri="{9D8B030D-6E8A-4147-A177-3AD203B41FA5}">
                      <a16:colId xmlns:a16="http://schemas.microsoft.com/office/drawing/2014/main" val="312374054"/>
                    </a:ext>
                  </a:extLst>
                </a:gridCol>
                <a:gridCol w="329184">
                  <a:extLst>
                    <a:ext uri="{9D8B030D-6E8A-4147-A177-3AD203B41FA5}">
                      <a16:colId xmlns:a16="http://schemas.microsoft.com/office/drawing/2014/main" val="661305075"/>
                    </a:ext>
                  </a:extLst>
                </a:gridCol>
                <a:gridCol w="329184">
                  <a:extLst>
                    <a:ext uri="{9D8B030D-6E8A-4147-A177-3AD203B41FA5}">
                      <a16:colId xmlns:a16="http://schemas.microsoft.com/office/drawing/2014/main" val="1592453728"/>
                    </a:ext>
                  </a:extLst>
                </a:gridCol>
                <a:gridCol w="329184">
                  <a:extLst>
                    <a:ext uri="{9D8B030D-6E8A-4147-A177-3AD203B41FA5}">
                      <a16:colId xmlns:a16="http://schemas.microsoft.com/office/drawing/2014/main" val="483080468"/>
                    </a:ext>
                  </a:extLst>
                </a:gridCol>
                <a:gridCol w="370332">
                  <a:extLst>
                    <a:ext uri="{9D8B030D-6E8A-4147-A177-3AD203B41FA5}">
                      <a16:colId xmlns:a16="http://schemas.microsoft.com/office/drawing/2014/main" val="1202655201"/>
                    </a:ext>
                  </a:extLst>
                </a:gridCol>
                <a:gridCol w="370332">
                  <a:extLst>
                    <a:ext uri="{9D8B030D-6E8A-4147-A177-3AD203B41FA5}">
                      <a16:colId xmlns:a16="http://schemas.microsoft.com/office/drawing/2014/main" val="2089543609"/>
                    </a:ext>
                  </a:extLst>
                </a:gridCol>
                <a:gridCol w="329184">
                  <a:extLst>
                    <a:ext uri="{9D8B030D-6E8A-4147-A177-3AD203B41FA5}">
                      <a16:colId xmlns:a16="http://schemas.microsoft.com/office/drawing/2014/main" val="2104368830"/>
                    </a:ext>
                  </a:extLst>
                </a:gridCol>
                <a:gridCol w="329184">
                  <a:extLst>
                    <a:ext uri="{9D8B030D-6E8A-4147-A177-3AD203B41FA5}">
                      <a16:colId xmlns:a16="http://schemas.microsoft.com/office/drawing/2014/main" val="246105868"/>
                    </a:ext>
                  </a:extLst>
                </a:gridCol>
                <a:gridCol w="370332">
                  <a:extLst>
                    <a:ext uri="{9D8B030D-6E8A-4147-A177-3AD203B41FA5}">
                      <a16:colId xmlns:a16="http://schemas.microsoft.com/office/drawing/2014/main" val="1498202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0497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Canton Today - 2018-04-12 06:00:00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大哈日記</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Feeling down? these adorable pandas will put a smile on your face! 
Recently, news emerged from the Chimelong Safari Park in Guangzhou that Qinqin and Aiai, two giant panda cubs that were born in 2016 and call the park home, have been successfully weaned off their mother’s milk and are preparing for independent lives away from their panda mum. 
Let’s be real for a moment. Who doesn’t love pandas? Aren’t they just the cutest animal alive on the planet!  Don’t you just want to get up close and cuddle them? Well, unfortunately that privilege is set aside for only the most important of VIP guests to the park, so for now… keep dreaming. 
BUT! To celebrate the important milestone for these cute black and white cuties, we are going to share with you  some ADORABLE photos with you, so at least you can imagine what it would be like to give these darlings a big round hug. Here we go…
</a:t>
                      </a:r>
                      <a:r>
                        <a:rPr kumimoji="0" lang="ja-JP" altLang="en-US" sz="1000" b="0" i="0" u="none" strike="noStrike" kern="1200" cap="none" spc="0" normalizeH="0" baseline="0" noProof="0">
                          <a:ln>
                            <a:noFill/>
                          </a:ln>
                          <a:solidFill>
                            <a:prstClr val="black"/>
                          </a:solidFill>
                          <a:effectLst/>
                          <a:uLnTx/>
                          <a:uFillTx/>
                          <a:latin typeface="+mn-lt"/>
                          <a:ea typeface="+mn-ea"/>
                          <a:cs typeface="+mn-cs"/>
                        </a:rPr>
                        <a:t>最近，廣州長隆野生動物園給我們帶來了好消息，在</a:t>
                      </a:r>
                      <a:r>
                        <a:rPr kumimoji="0" lang="en-US" altLang="ja-JP" sz="1000" b="0" i="0" u="none" strike="noStrike" kern="1200" cap="none" spc="0" normalizeH="0" baseline="0" noProof="0">
                          <a:ln>
                            <a:noFill/>
                          </a:ln>
                          <a:solidFill>
                            <a:prstClr val="black"/>
                          </a:solidFill>
                          <a:effectLst/>
                          <a:uLnTx/>
                          <a:uFillTx/>
                          <a:latin typeface="+mn-lt"/>
                          <a:ea typeface="+mn-ea"/>
                          <a:cs typeface="+mn-cs"/>
                        </a:rPr>
                        <a:t>2016</a:t>
                      </a:r>
                      <a:r>
                        <a:rPr kumimoji="0" lang="ja-JP" altLang="en-US" sz="1000" b="0" i="0" u="none" strike="noStrike" kern="1200" cap="none" spc="0" normalizeH="0" baseline="0" noProof="0">
                          <a:ln>
                            <a:noFill/>
                          </a:ln>
                          <a:solidFill>
                            <a:prstClr val="black"/>
                          </a:solidFill>
                          <a:effectLst/>
                          <a:uLnTx/>
                          <a:uFillTx/>
                          <a:latin typeface="+mn-lt"/>
                          <a:ea typeface="+mn-ea"/>
                          <a:cs typeface="+mn-cs"/>
                        </a:rPr>
                        <a:t>年出生的兩隻大熊貓寶寶</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親親和愛愛，已經成功斷奶，離開它們的大熊貓媽媽，並準備開始自己的獨立生活啦！
說句實話，誰不喜歡萌萌的熊貓呢？他們大概是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9937496"/>
                  </a:ext>
                </a:extLst>
              </a:tr>
            </a:tbl>
          </a:graphicData>
        </a:graphic>
      </p:graphicFrame>
      <p:sp>
        <p:nvSpPr>
          <p:cNvPr id="4" name="Text Placeholder 3">
            <a:extLst>
              <a:ext uri="{FF2B5EF4-FFF2-40B4-BE49-F238E27FC236}">
                <a16:creationId xmlns:a16="http://schemas.microsoft.com/office/drawing/2014/main" id="{0B8D2B2B-000B-4224-A694-36CAFAE60734}"/>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5178078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623FE-04E7-43B7-AC40-99749D0844BA}"/>
              </a:ext>
            </a:extLst>
          </p:cNvPr>
          <p:cNvSpPr>
            <a:spLocks noGrp="1"/>
          </p:cNvSpPr>
          <p:nvPr>
            <p:ph type="title"/>
          </p:nvPr>
        </p:nvSpPr>
        <p:spPr/>
        <p:txBody>
          <a:bodyPr/>
          <a:lstStyle/>
          <a:p>
            <a:r>
              <a:rPr lang="en-US"/>
              <a:t>Facebook Own Posts App Usage | Canton Today</a:t>
            </a:r>
          </a:p>
        </p:txBody>
      </p:sp>
      <p:graphicFrame>
        <p:nvGraphicFramePr>
          <p:cNvPr id="6" name="Chart Placeholder 5">
            <a:extLst>
              <a:ext uri="{FF2B5EF4-FFF2-40B4-BE49-F238E27FC236}">
                <a16:creationId xmlns:a16="http://schemas.microsoft.com/office/drawing/2014/main" id="{79B20195-45AA-4A35-ABE0-8BA7FC6C0B3A}"/>
              </a:ext>
            </a:extLst>
          </p:cNvPr>
          <p:cNvGraphicFramePr>
            <a:graphicFrameLocks noGrp="1"/>
          </p:cNvGraphicFramePr>
          <p:nvPr>
            <p:ph type="chart" sz="quarter" idx="13"/>
            <p:extLst>
              <p:ext uri="{D42A27DB-BD31-4B8C-83A1-F6EECF244321}">
                <p14:modId xmlns:p14="http://schemas.microsoft.com/office/powerpoint/2010/main" val="4271837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7E2C8F-8FDE-4287-9348-1CD31BFAE69F}"/>
              </a:ext>
            </a:extLst>
          </p:cNvPr>
          <p:cNvSpPr>
            <a:spLocks noGrp="1"/>
          </p:cNvSpPr>
          <p:nvPr>
            <p:ph type="body" sz="quarter" idx="14"/>
          </p:nvPr>
        </p:nvSpPr>
        <p:spPr/>
        <p:txBody>
          <a:bodyPr/>
          <a:lstStyle/>
          <a:p>
            <a:r>
              <a:rPr lang="en-US"/>
              <a:t>04/12/2018 - 04/26/2018</a:t>
            </a:r>
          </a:p>
        </p:txBody>
      </p:sp>
      <p:sp>
        <p:nvSpPr>
          <p:cNvPr id="5" name="Footer Placeholder 4">
            <a:extLst>
              <a:ext uri="{FF2B5EF4-FFF2-40B4-BE49-F238E27FC236}">
                <a16:creationId xmlns:a16="http://schemas.microsoft.com/office/drawing/2014/main" id="{48174F51-1B3B-4073-B4C4-3CD639B7F5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69878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8FCDF-6EA6-41F2-922D-8194A0F95B3E}"/>
              </a:ext>
            </a:extLst>
          </p:cNvPr>
          <p:cNvSpPr>
            <a:spLocks noGrp="1"/>
          </p:cNvSpPr>
          <p:nvPr>
            <p:ph type="title"/>
          </p:nvPr>
        </p:nvSpPr>
        <p:spPr/>
        <p:txBody>
          <a:bodyPr/>
          <a:lstStyle/>
          <a:p>
            <a:r>
              <a:rPr lang="en-US"/>
              <a:t>Facebook Reach | Canton Today</a:t>
            </a:r>
          </a:p>
        </p:txBody>
      </p:sp>
      <p:graphicFrame>
        <p:nvGraphicFramePr>
          <p:cNvPr id="6" name="Chart Placeholder 5">
            <a:extLst>
              <a:ext uri="{FF2B5EF4-FFF2-40B4-BE49-F238E27FC236}">
                <a16:creationId xmlns:a16="http://schemas.microsoft.com/office/drawing/2014/main" id="{A79E9EC4-0156-4821-9C8C-0C254787EE71}"/>
              </a:ext>
            </a:extLst>
          </p:cNvPr>
          <p:cNvGraphicFramePr>
            <a:graphicFrameLocks noGrp="1"/>
          </p:cNvGraphicFramePr>
          <p:nvPr>
            <p:ph type="chart" sz="quarter" idx="13"/>
            <p:extLst>
              <p:ext uri="{D42A27DB-BD31-4B8C-83A1-F6EECF244321}">
                <p14:modId xmlns:p14="http://schemas.microsoft.com/office/powerpoint/2010/main" val="3542407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9CE1E2-229E-4890-A131-F7C5E8037704}"/>
              </a:ext>
            </a:extLst>
          </p:cNvPr>
          <p:cNvSpPr>
            <a:spLocks noGrp="1"/>
          </p:cNvSpPr>
          <p:nvPr>
            <p:ph type="body" sz="quarter" idx="14"/>
          </p:nvPr>
        </p:nvSpPr>
        <p:spPr/>
        <p:txBody>
          <a:bodyPr/>
          <a:lstStyle/>
          <a:p>
            <a:r>
              <a:rPr lang="en-US"/>
              <a:t>04/12/2018 - 04/26/2018</a:t>
            </a:r>
          </a:p>
        </p:txBody>
      </p:sp>
      <p:sp>
        <p:nvSpPr>
          <p:cNvPr id="5" name="Footer Placeholder 4">
            <a:extLst>
              <a:ext uri="{FF2B5EF4-FFF2-40B4-BE49-F238E27FC236}">
                <a16:creationId xmlns:a16="http://schemas.microsoft.com/office/drawing/2014/main" id="{553663FB-A2A0-43BE-BD31-188D6DCB24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77386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37385-E80E-4590-B996-37E8507C5878}"/>
              </a:ext>
            </a:extLst>
          </p:cNvPr>
          <p:cNvSpPr>
            <a:spLocks noGrp="1"/>
          </p:cNvSpPr>
          <p:nvPr>
            <p:ph type="title"/>
          </p:nvPr>
        </p:nvSpPr>
        <p:spPr/>
        <p:txBody>
          <a:bodyPr/>
          <a:lstStyle/>
          <a:p>
            <a:r>
              <a:rPr lang="en-US"/>
              <a:t>Facebook Average Interactions Per Post | Canton Today</a:t>
            </a:r>
          </a:p>
        </p:txBody>
      </p:sp>
      <p:graphicFrame>
        <p:nvGraphicFramePr>
          <p:cNvPr id="6" name="Chart Placeholder 5">
            <a:extLst>
              <a:ext uri="{FF2B5EF4-FFF2-40B4-BE49-F238E27FC236}">
                <a16:creationId xmlns:a16="http://schemas.microsoft.com/office/drawing/2014/main" id="{7C1286F3-0EE6-4998-9B39-641F97449C1F}"/>
              </a:ext>
            </a:extLst>
          </p:cNvPr>
          <p:cNvGraphicFramePr>
            <a:graphicFrameLocks noGrp="1"/>
          </p:cNvGraphicFramePr>
          <p:nvPr>
            <p:ph type="chart" sz="quarter" idx="13"/>
            <p:extLst>
              <p:ext uri="{D42A27DB-BD31-4B8C-83A1-F6EECF244321}">
                <p14:modId xmlns:p14="http://schemas.microsoft.com/office/powerpoint/2010/main" val="3500664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1C3065-6ECA-49AD-A4F2-223DEACC044D}"/>
              </a:ext>
            </a:extLst>
          </p:cNvPr>
          <p:cNvSpPr>
            <a:spLocks noGrp="1"/>
          </p:cNvSpPr>
          <p:nvPr>
            <p:ph type="body" sz="quarter" idx="14"/>
          </p:nvPr>
        </p:nvSpPr>
        <p:spPr/>
        <p:txBody>
          <a:bodyPr/>
          <a:lstStyle/>
          <a:p>
            <a:r>
              <a:rPr lang="en-US"/>
              <a:t>04/12/2018 - 04/26/2018</a:t>
            </a:r>
          </a:p>
        </p:txBody>
      </p:sp>
      <p:sp>
        <p:nvSpPr>
          <p:cNvPr id="5" name="Footer Placeholder 4">
            <a:extLst>
              <a:ext uri="{FF2B5EF4-FFF2-40B4-BE49-F238E27FC236}">
                <a16:creationId xmlns:a16="http://schemas.microsoft.com/office/drawing/2014/main" id="{6B21FB84-F3B7-4F93-BBD8-B1C2264100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64099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DE956-0C9B-4BC1-BFAD-8A6AF4F84B81}"/>
              </a:ext>
            </a:extLst>
          </p:cNvPr>
          <p:cNvSpPr>
            <a:spLocks noGrp="1"/>
          </p:cNvSpPr>
          <p:nvPr>
            <p:ph type="title"/>
          </p:nvPr>
        </p:nvSpPr>
        <p:spPr/>
        <p:txBody>
          <a:bodyPr/>
          <a:lstStyle/>
          <a:p>
            <a:r>
              <a:rPr lang="en-US"/>
              <a:t>Facebook Engagement Rate By Post Type | Canton Today</a:t>
            </a:r>
          </a:p>
        </p:txBody>
      </p:sp>
      <p:graphicFrame>
        <p:nvGraphicFramePr>
          <p:cNvPr id="6" name="Chart Placeholder 5">
            <a:extLst>
              <a:ext uri="{FF2B5EF4-FFF2-40B4-BE49-F238E27FC236}">
                <a16:creationId xmlns:a16="http://schemas.microsoft.com/office/drawing/2014/main" id="{ACE0AE73-7F6B-4A40-B99B-C20B558C26DF}"/>
              </a:ext>
            </a:extLst>
          </p:cNvPr>
          <p:cNvGraphicFramePr>
            <a:graphicFrameLocks noGrp="1"/>
          </p:cNvGraphicFramePr>
          <p:nvPr>
            <p:ph type="chart" sz="quarter" idx="13"/>
            <p:extLst>
              <p:ext uri="{D42A27DB-BD31-4B8C-83A1-F6EECF244321}">
                <p14:modId xmlns:p14="http://schemas.microsoft.com/office/powerpoint/2010/main" val="4275043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52FDBB-507F-4970-8C9E-290F08ADF482}"/>
              </a:ext>
            </a:extLst>
          </p:cNvPr>
          <p:cNvSpPr>
            <a:spLocks noGrp="1"/>
          </p:cNvSpPr>
          <p:nvPr>
            <p:ph type="body" sz="quarter" idx="14"/>
          </p:nvPr>
        </p:nvSpPr>
        <p:spPr/>
        <p:txBody>
          <a:bodyPr/>
          <a:lstStyle/>
          <a:p>
            <a:r>
              <a:rPr lang="en-US"/>
              <a:t>04/12/2018 - 04/26/2018</a:t>
            </a:r>
          </a:p>
        </p:txBody>
      </p:sp>
      <p:sp>
        <p:nvSpPr>
          <p:cNvPr id="5" name="Footer Placeholder 4">
            <a:extLst>
              <a:ext uri="{FF2B5EF4-FFF2-40B4-BE49-F238E27FC236}">
                <a16:creationId xmlns:a16="http://schemas.microsoft.com/office/drawing/2014/main" id="{F6D8893D-3E64-4943-9A2F-7C676F6AEB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62562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517E1-C5F3-4BED-930D-F7CEA56AC1C2}"/>
              </a:ext>
            </a:extLst>
          </p:cNvPr>
          <p:cNvSpPr>
            <a:spLocks noGrp="1"/>
          </p:cNvSpPr>
          <p:nvPr>
            <p:ph type="title"/>
          </p:nvPr>
        </p:nvSpPr>
        <p:spPr/>
        <p:txBody>
          <a:bodyPr/>
          <a:lstStyle/>
          <a:p>
            <a:r>
              <a:rPr lang="en-US"/>
              <a:t>Facebook Interaction Rate By Weekday | Canton Today</a:t>
            </a:r>
          </a:p>
        </p:txBody>
      </p:sp>
      <p:graphicFrame>
        <p:nvGraphicFramePr>
          <p:cNvPr id="6" name="Chart Placeholder 5">
            <a:extLst>
              <a:ext uri="{FF2B5EF4-FFF2-40B4-BE49-F238E27FC236}">
                <a16:creationId xmlns:a16="http://schemas.microsoft.com/office/drawing/2014/main" id="{6B769125-3956-4DA2-8D70-17BB2209A99F}"/>
              </a:ext>
            </a:extLst>
          </p:cNvPr>
          <p:cNvGraphicFramePr>
            <a:graphicFrameLocks noGrp="1"/>
          </p:cNvGraphicFramePr>
          <p:nvPr>
            <p:ph type="chart" sz="quarter" idx="13"/>
            <p:extLst>
              <p:ext uri="{D42A27DB-BD31-4B8C-83A1-F6EECF244321}">
                <p14:modId xmlns:p14="http://schemas.microsoft.com/office/powerpoint/2010/main" val="1352165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F3F9E6-2E56-484E-8446-40030AF3FCCB}"/>
              </a:ext>
            </a:extLst>
          </p:cNvPr>
          <p:cNvSpPr>
            <a:spLocks noGrp="1"/>
          </p:cNvSpPr>
          <p:nvPr>
            <p:ph type="body" sz="quarter" idx="14"/>
          </p:nvPr>
        </p:nvSpPr>
        <p:spPr/>
        <p:txBody>
          <a:bodyPr/>
          <a:lstStyle/>
          <a:p>
            <a:r>
              <a:rPr lang="en-US"/>
              <a:t>04/12/2018 - 04/26/2018</a:t>
            </a:r>
          </a:p>
        </p:txBody>
      </p:sp>
      <p:sp>
        <p:nvSpPr>
          <p:cNvPr id="5" name="Footer Placeholder 4">
            <a:extLst>
              <a:ext uri="{FF2B5EF4-FFF2-40B4-BE49-F238E27FC236}">
                <a16:creationId xmlns:a16="http://schemas.microsoft.com/office/drawing/2014/main" id="{0A82F007-CAA4-4506-A081-31E8AEF3D8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93453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CDC2A-BD76-4FF4-BB45-3F01BA870129}"/>
              </a:ext>
            </a:extLst>
          </p:cNvPr>
          <p:cNvSpPr>
            <a:spLocks noGrp="1"/>
          </p:cNvSpPr>
          <p:nvPr>
            <p:ph type="title"/>
          </p:nvPr>
        </p:nvSpPr>
        <p:spPr/>
        <p:txBody>
          <a:bodyPr/>
          <a:lstStyle/>
          <a:p>
            <a:r>
              <a:rPr lang="en-US"/>
              <a:t>Facebook Engaged Users | Canton Today</a:t>
            </a:r>
          </a:p>
        </p:txBody>
      </p:sp>
      <p:graphicFrame>
        <p:nvGraphicFramePr>
          <p:cNvPr id="6" name="Chart Placeholder 5">
            <a:extLst>
              <a:ext uri="{FF2B5EF4-FFF2-40B4-BE49-F238E27FC236}">
                <a16:creationId xmlns:a16="http://schemas.microsoft.com/office/drawing/2014/main" id="{35F1FB67-83BC-4BF1-97D2-041D588AA381}"/>
              </a:ext>
            </a:extLst>
          </p:cNvPr>
          <p:cNvGraphicFramePr>
            <a:graphicFrameLocks noGrp="1"/>
          </p:cNvGraphicFramePr>
          <p:nvPr>
            <p:ph type="chart" sz="quarter" idx="13"/>
            <p:extLst>
              <p:ext uri="{D42A27DB-BD31-4B8C-83A1-F6EECF244321}">
                <p14:modId xmlns:p14="http://schemas.microsoft.com/office/powerpoint/2010/main" val="3968620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6642CC-4604-44CE-9279-E011CEE9517E}"/>
              </a:ext>
            </a:extLst>
          </p:cNvPr>
          <p:cNvSpPr>
            <a:spLocks noGrp="1"/>
          </p:cNvSpPr>
          <p:nvPr>
            <p:ph type="body" sz="quarter" idx="14"/>
          </p:nvPr>
        </p:nvSpPr>
        <p:spPr/>
        <p:txBody>
          <a:bodyPr/>
          <a:lstStyle/>
          <a:p>
            <a:r>
              <a:rPr lang="en-US"/>
              <a:t>04/12/2018 - 04/26/2018</a:t>
            </a:r>
          </a:p>
        </p:txBody>
      </p:sp>
      <p:sp>
        <p:nvSpPr>
          <p:cNvPr id="5" name="Footer Placeholder 4">
            <a:extLst>
              <a:ext uri="{FF2B5EF4-FFF2-40B4-BE49-F238E27FC236}">
                <a16:creationId xmlns:a16="http://schemas.microsoft.com/office/drawing/2014/main" id="{5CDC46FA-8492-4300-A723-C9792DB9E4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98841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AC6A4-0848-4194-B549-7FEA97C222D2}"/>
              </a:ext>
            </a:extLst>
          </p:cNvPr>
          <p:cNvSpPr>
            <a:spLocks noGrp="1"/>
          </p:cNvSpPr>
          <p:nvPr>
            <p:ph type="title"/>
          </p:nvPr>
        </p:nvSpPr>
        <p:spPr/>
        <p:txBody>
          <a:bodyPr/>
          <a:lstStyle/>
          <a:p>
            <a:r>
              <a:rPr lang="en-US"/>
              <a:t>Facebook Impressions | Canton Today</a:t>
            </a:r>
          </a:p>
        </p:txBody>
      </p:sp>
      <p:graphicFrame>
        <p:nvGraphicFramePr>
          <p:cNvPr id="6" name="Chart Placeholder 5">
            <a:extLst>
              <a:ext uri="{FF2B5EF4-FFF2-40B4-BE49-F238E27FC236}">
                <a16:creationId xmlns:a16="http://schemas.microsoft.com/office/drawing/2014/main" id="{969FDE80-686B-4298-A3F5-F75DDB2AE359}"/>
              </a:ext>
            </a:extLst>
          </p:cNvPr>
          <p:cNvGraphicFramePr>
            <a:graphicFrameLocks noGrp="1"/>
          </p:cNvGraphicFramePr>
          <p:nvPr>
            <p:ph type="chart" sz="quarter" idx="13"/>
            <p:extLst>
              <p:ext uri="{D42A27DB-BD31-4B8C-83A1-F6EECF244321}">
                <p14:modId xmlns:p14="http://schemas.microsoft.com/office/powerpoint/2010/main" val="842706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14D878-02D2-4EFA-BD53-13015AC9C766}"/>
              </a:ext>
            </a:extLst>
          </p:cNvPr>
          <p:cNvSpPr>
            <a:spLocks noGrp="1"/>
          </p:cNvSpPr>
          <p:nvPr>
            <p:ph type="body" sz="quarter" idx="14"/>
          </p:nvPr>
        </p:nvSpPr>
        <p:spPr/>
        <p:txBody>
          <a:bodyPr/>
          <a:lstStyle/>
          <a:p>
            <a:r>
              <a:rPr lang="en-US"/>
              <a:t>04/12/2018 - 04/26/2018</a:t>
            </a:r>
          </a:p>
        </p:txBody>
      </p:sp>
      <p:sp>
        <p:nvSpPr>
          <p:cNvPr id="5" name="Footer Placeholder 4">
            <a:extLst>
              <a:ext uri="{FF2B5EF4-FFF2-40B4-BE49-F238E27FC236}">
                <a16:creationId xmlns:a16="http://schemas.microsoft.com/office/drawing/2014/main" id="{8BBE77B1-7444-4DCD-AB13-251EDA7A01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78367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B4BB0-BCA6-4087-9FBE-99076D750DEE}"/>
              </a:ext>
            </a:extLst>
          </p:cNvPr>
          <p:cNvSpPr>
            <a:spLocks noGrp="1"/>
          </p:cNvSpPr>
          <p:nvPr>
            <p:ph type="title"/>
          </p:nvPr>
        </p:nvSpPr>
        <p:spPr/>
        <p:txBody>
          <a:bodyPr/>
          <a:lstStyle/>
          <a:p>
            <a:r>
              <a:rPr lang="en-US"/>
              <a:t>Facebook User Posts | Canton Today</a:t>
            </a:r>
          </a:p>
        </p:txBody>
      </p:sp>
      <p:graphicFrame>
        <p:nvGraphicFramePr>
          <p:cNvPr id="6" name="Chart Placeholder 5">
            <a:extLst>
              <a:ext uri="{FF2B5EF4-FFF2-40B4-BE49-F238E27FC236}">
                <a16:creationId xmlns:a16="http://schemas.microsoft.com/office/drawing/2014/main" id="{346D273D-E2F0-474D-ACB7-6D59DEA01810}"/>
              </a:ext>
            </a:extLst>
          </p:cNvPr>
          <p:cNvGraphicFramePr>
            <a:graphicFrameLocks noGrp="1"/>
          </p:cNvGraphicFramePr>
          <p:nvPr>
            <p:ph type="chart" sz="quarter" idx="13"/>
            <p:extLst>
              <p:ext uri="{D42A27DB-BD31-4B8C-83A1-F6EECF244321}">
                <p14:modId xmlns:p14="http://schemas.microsoft.com/office/powerpoint/2010/main" val="690366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F07EC9-908B-4555-BD1C-0330E40E5849}"/>
              </a:ext>
            </a:extLst>
          </p:cNvPr>
          <p:cNvSpPr>
            <a:spLocks noGrp="1"/>
          </p:cNvSpPr>
          <p:nvPr>
            <p:ph type="body" sz="quarter" idx="14"/>
          </p:nvPr>
        </p:nvSpPr>
        <p:spPr/>
        <p:txBody>
          <a:bodyPr/>
          <a:lstStyle/>
          <a:p>
            <a:r>
              <a:rPr lang="en-US"/>
              <a:t>04/12/2018 - 04/26/2018</a:t>
            </a:r>
          </a:p>
        </p:txBody>
      </p:sp>
      <p:sp>
        <p:nvSpPr>
          <p:cNvPr id="5" name="Footer Placeholder 4">
            <a:extLst>
              <a:ext uri="{FF2B5EF4-FFF2-40B4-BE49-F238E27FC236}">
                <a16:creationId xmlns:a16="http://schemas.microsoft.com/office/drawing/2014/main" id="{6CC23100-778B-4103-85AF-75CF773FE4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75537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44674-EBC1-4D44-BCBB-90DD5918CB61}"/>
              </a:ext>
            </a:extLst>
          </p:cNvPr>
          <p:cNvSpPr>
            <a:spLocks noGrp="1"/>
          </p:cNvSpPr>
          <p:nvPr>
            <p:ph type="title"/>
          </p:nvPr>
        </p:nvSpPr>
        <p:spPr/>
        <p:txBody>
          <a:bodyPr/>
          <a:lstStyle/>
          <a:p>
            <a:r>
              <a:rPr lang="en-US"/>
              <a:t>Facebook Ads Clicks Distribution | Canton Today</a:t>
            </a:r>
          </a:p>
        </p:txBody>
      </p:sp>
      <p:graphicFrame>
        <p:nvGraphicFramePr>
          <p:cNvPr id="6" name="Chart Placeholder 5">
            <a:extLst>
              <a:ext uri="{FF2B5EF4-FFF2-40B4-BE49-F238E27FC236}">
                <a16:creationId xmlns:a16="http://schemas.microsoft.com/office/drawing/2014/main" id="{EC2C365E-FF36-44C6-AB12-6CDAC4062B21}"/>
              </a:ext>
            </a:extLst>
          </p:cNvPr>
          <p:cNvGraphicFramePr>
            <a:graphicFrameLocks noGrp="1"/>
          </p:cNvGraphicFramePr>
          <p:nvPr>
            <p:ph type="chart" sz="quarter" idx="13"/>
            <p:extLst>
              <p:ext uri="{D42A27DB-BD31-4B8C-83A1-F6EECF244321}">
                <p14:modId xmlns:p14="http://schemas.microsoft.com/office/powerpoint/2010/main" val="16858750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FFC433-1F15-4C9C-8FA7-15A7E9091ABE}"/>
              </a:ext>
            </a:extLst>
          </p:cNvPr>
          <p:cNvSpPr>
            <a:spLocks noGrp="1"/>
          </p:cNvSpPr>
          <p:nvPr>
            <p:ph type="body" sz="quarter" idx="14"/>
          </p:nvPr>
        </p:nvSpPr>
        <p:spPr/>
        <p:txBody>
          <a:bodyPr/>
          <a:lstStyle/>
          <a:p>
            <a:r>
              <a:rPr lang="en-US"/>
              <a:t>04/12/2018 - 04/26/2018</a:t>
            </a:r>
          </a:p>
        </p:txBody>
      </p:sp>
      <p:sp>
        <p:nvSpPr>
          <p:cNvPr id="5" name="Footer Placeholder 4">
            <a:extLst>
              <a:ext uri="{FF2B5EF4-FFF2-40B4-BE49-F238E27FC236}">
                <a16:creationId xmlns:a16="http://schemas.microsoft.com/office/drawing/2014/main" id="{A189F311-EBA9-4BB6-B254-03EF33C077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94282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BE63B-7DAE-4B78-A355-435B5007F969}"/>
              </a:ext>
            </a:extLst>
          </p:cNvPr>
          <p:cNvSpPr>
            <a:spLocks noGrp="1"/>
          </p:cNvSpPr>
          <p:nvPr>
            <p:ph type="title"/>
          </p:nvPr>
        </p:nvSpPr>
        <p:spPr/>
        <p:txBody>
          <a:bodyPr/>
          <a:lstStyle/>
          <a:p>
            <a:r>
              <a:rPr lang="en-US"/>
              <a:t>Facebook Ads Objective Distribution | Canton Today</a:t>
            </a:r>
          </a:p>
        </p:txBody>
      </p:sp>
      <p:graphicFrame>
        <p:nvGraphicFramePr>
          <p:cNvPr id="6" name="Chart Placeholder 5">
            <a:extLst>
              <a:ext uri="{FF2B5EF4-FFF2-40B4-BE49-F238E27FC236}">
                <a16:creationId xmlns:a16="http://schemas.microsoft.com/office/drawing/2014/main" id="{4F0F36CE-FFB2-403F-BA45-C0890A4CCF51}"/>
              </a:ext>
            </a:extLst>
          </p:cNvPr>
          <p:cNvGraphicFramePr>
            <a:graphicFrameLocks noGrp="1"/>
          </p:cNvGraphicFramePr>
          <p:nvPr>
            <p:ph type="chart" sz="quarter" idx="13"/>
            <p:extLst>
              <p:ext uri="{D42A27DB-BD31-4B8C-83A1-F6EECF244321}">
                <p14:modId xmlns:p14="http://schemas.microsoft.com/office/powerpoint/2010/main" val="1473167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7EC2FE-9D1B-436C-882A-241D5C21FE3D}"/>
              </a:ext>
            </a:extLst>
          </p:cNvPr>
          <p:cNvSpPr>
            <a:spLocks noGrp="1"/>
          </p:cNvSpPr>
          <p:nvPr>
            <p:ph type="body" sz="quarter" idx="14"/>
          </p:nvPr>
        </p:nvSpPr>
        <p:spPr/>
        <p:txBody>
          <a:bodyPr/>
          <a:lstStyle/>
          <a:p>
            <a:r>
              <a:rPr lang="en-US"/>
              <a:t>04/12/2018 - 04/26/2018</a:t>
            </a:r>
          </a:p>
        </p:txBody>
      </p:sp>
      <p:sp>
        <p:nvSpPr>
          <p:cNvPr id="5" name="Footer Placeholder 4">
            <a:extLst>
              <a:ext uri="{FF2B5EF4-FFF2-40B4-BE49-F238E27FC236}">
                <a16:creationId xmlns:a16="http://schemas.microsoft.com/office/drawing/2014/main" id="{679BB5FF-425A-43DF-A249-F98EDF8ED5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22097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96738-53C6-4B56-8A7C-17CA5FD6192B}"/>
              </a:ext>
            </a:extLst>
          </p:cNvPr>
          <p:cNvSpPr>
            <a:spLocks noGrp="1"/>
          </p:cNvSpPr>
          <p:nvPr>
            <p:ph type="title"/>
          </p:nvPr>
        </p:nvSpPr>
        <p:spPr/>
        <p:txBody>
          <a:bodyPr/>
          <a:lstStyle/>
          <a:p>
            <a:r>
              <a:rPr lang="en-US"/>
              <a:t>Facebook Ads Creative Type Distribution | Canton Today</a:t>
            </a:r>
          </a:p>
        </p:txBody>
      </p:sp>
      <p:graphicFrame>
        <p:nvGraphicFramePr>
          <p:cNvPr id="6" name="Chart Placeholder 5">
            <a:extLst>
              <a:ext uri="{FF2B5EF4-FFF2-40B4-BE49-F238E27FC236}">
                <a16:creationId xmlns:a16="http://schemas.microsoft.com/office/drawing/2014/main" id="{CBE56EA4-B4A3-4250-8D1D-3BE95AA42246}"/>
              </a:ext>
            </a:extLst>
          </p:cNvPr>
          <p:cNvGraphicFramePr>
            <a:graphicFrameLocks noGrp="1"/>
          </p:cNvGraphicFramePr>
          <p:nvPr>
            <p:ph type="chart" sz="quarter" idx="13"/>
            <p:extLst>
              <p:ext uri="{D42A27DB-BD31-4B8C-83A1-F6EECF244321}">
                <p14:modId xmlns:p14="http://schemas.microsoft.com/office/powerpoint/2010/main" val="837753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0ACA22-7FC7-41C9-938F-95E45DD37689}"/>
              </a:ext>
            </a:extLst>
          </p:cNvPr>
          <p:cNvSpPr>
            <a:spLocks noGrp="1"/>
          </p:cNvSpPr>
          <p:nvPr>
            <p:ph type="body" sz="quarter" idx="14"/>
          </p:nvPr>
        </p:nvSpPr>
        <p:spPr/>
        <p:txBody>
          <a:bodyPr/>
          <a:lstStyle/>
          <a:p>
            <a:r>
              <a:rPr lang="en-US"/>
              <a:t>04/12/2018 - 04/26/2018</a:t>
            </a:r>
          </a:p>
        </p:txBody>
      </p:sp>
      <p:sp>
        <p:nvSpPr>
          <p:cNvPr id="5" name="Footer Placeholder 4">
            <a:extLst>
              <a:ext uri="{FF2B5EF4-FFF2-40B4-BE49-F238E27FC236}">
                <a16:creationId xmlns:a16="http://schemas.microsoft.com/office/drawing/2014/main" id="{2CA88185-8EB8-4D8E-91A6-07F6C8675D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07077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6439B-27DC-4198-8FA5-4DD71B8C4492}"/>
              </a:ext>
            </a:extLst>
          </p:cNvPr>
          <p:cNvSpPr>
            <a:spLocks noGrp="1"/>
          </p:cNvSpPr>
          <p:nvPr>
            <p:ph type="title"/>
          </p:nvPr>
        </p:nvSpPr>
        <p:spPr/>
        <p:txBody>
          <a:bodyPr/>
          <a:lstStyle/>
          <a:p>
            <a:r>
              <a:rPr lang="en-US"/>
              <a:t>Facebook Engagement Rate | Canton Today</a:t>
            </a:r>
          </a:p>
        </p:txBody>
      </p:sp>
      <p:graphicFrame>
        <p:nvGraphicFramePr>
          <p:cNvPr id="6" name="Chart Placeholder 5">
            <a:extLst>
              <a:ext uri="{FF2B5EF4-FFF2-40B4-BE49-F238E27FC236}">
                <a16:creationId xmlns:a16="http://schemas.microsoft.com/office/drawing/2014/main" id="{1CBC0022-4FEC-479D-8B15-ED4329D3D764}"/>
              </a:ext>
            </a:extLst>
          </p:cNvPr>
          <p:cNvGraphicFramePr>
            <a:graphicFrameLocks noGrp="1"/>
          </p:cNvGraphicFramePr>
          <p:nvPr>
            <p:ph type="chart" sz="quarter" idx="13"/>
            <p:extLst>
              <p:ext uri="{D42A27DB-BD31-4B8C-83A1-F6EECF244321}">
                <p14:modId xmlns:p14="http://schemas.microsoft.com/office/powerpoint/2010/main" val="9679988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7183F8-2051-4F63-96A8-5D50192800EF}"/>
              </a:ext>
            </a:extLst>
          </p:cNvPr>
          <p:cNvSpPr>
            <a:spLocks noGrp="1"/>
          </p:cNvSpPr>
          <p:nvPr>
            <p:ph type="body" sz="quarter" idx="14"/>
          </p:nvPr>
        </p:nvSpPr>
        <p:spPr/>
        <p:txBody>
          <a:bodyPr/>
          <a:lstStyle/>
          <a:p>
            <a:r>
              <a:rPr lang="en-US"/>
              <a:t>04/12/2018 - 04/26/2018</a:t>
            </a:r>
          </a:p>
        </p:txBody>
      </p:sp>
      <p:sp>
        <p:nvSpPr>
          <p:cNvPr id="5" name="Footer Placeholder 4">
            <a:extLst>
              <a:ext uri="{FF2B5EF4-FFF2-40B4-BE49-F238E27FC236}">
                <a16:creationId xmlns:a16="http://schemas.microsoft.com/office/drawing/2014/main" id="{16C70758-259A-4065-A020-AD47CFF8BE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68896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1118</Words>
  <Application>Microsoft Office PowerPoint</Application>
  <PresentationFormat>On-screen Show (4:3)</PresentationFormat>
  <Paragraphs>558</Paragraphs>
  <Slides>34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新細明體</vt:lpstr>
      <vt:lpstr>Calibri</vt:lpstr>
      <vt:lpstr>ＭＳ Ｐゴシック</vt:lpstr>
      <vt:lpstr>Arial</vt:lpstr>
      <vt:lpstr>quintly_template</vt:lpstr>
      <vt:lpstr>Management Report</vt:lpstr>
      <vt:lpstr>Overall Network Key Metrics Table | Canton Today</vt:lpstr>
      <vt:lpstr>Overall Overall Top Pages | Canton Today</vt:lpstr>
      <vt:lpstr>Facebook Fans Total | Canton Today</vt:lpstr>
      <vt:lpstr>Facebook Own Posts | Canton Today</vt:lpstr>
      <vt:lpstr>Facebook Key Metrics Radar | Canton Today</vt:lpstr>
      <vt:lpstr>Facebook Interaction Rate By Post Type | Canton Today</vt:lpstr>
      <vt:lpstr>Facebook Interaction Rate | Canton Today</vt:lpstr>
      <vt:lpstr>Facebook Interactions Distribution | Canton Today</vt:lpstr>
      <vt:lpstr>Facebook Own Posts Table | Canton Today - 1 of 13</vt:lpstr>
      <vt:lpstr>Facebook Own Posts Table | Canton Today - 2 of 13</vt:lpstr>
      <vt:lpstr>Facebook Own Posts Table | Canton Today - 3 of 13</vt:lpstr>
      <vt:lpstr>Facebook Own Posts Table | Canton Today - 4 of 13</vt:lpstr>
      <vt:lpstr>Facebook Own Posts Table | Canton Today - 5 of 13</vt:lpstr>
      <vt:lpstr>Facebook Own Posts Table | Canton Today - 6 of 13</vt:lpstr>
      <vt:lpstr>Facebook Own Posts Table | Canton Today - 7 of 13</vt:lpstr>
      <vt:lpstr>Facebook Own Posts Table | Canton Today - 8 of 13</vt:lpstr>
      <vt:lpstr>Facebook Own Posts Table | Canton Today - 9 of 13</vt:lpstr>
      <vt:lpstr>Facebook Own Posts Table | Canton Today - 10 of 13</vt:lpstr>
      <vt:lpstr>Facebook Own Posts Table | Canton Today - 11 of 13</vt:lpstr>
      <vt:lpstr>Facebook Own Posts Table | Canton Today - 12 of 13</vt:lpstr>
      <vt:lpstr>Facebook Own Posts Table | Canton Today - 13 of 13</vt:lpstr>
      <vt:lpstr>Facebook Own Posts App Usage | Canton Today</vt:lpstr>
      <vt:lpstr>Facebook Reach | Canton Today</vt:lpstr>
      <vt:lpstr>Facebook Average Interactions Per Post | Canton Today</vt:lpstr>
      <vt:lpstr>Facebook Engagement Rate By Post Type | Canton Today</vt:lpstr>
      <vt:lpstr>Facebook Interaction Rate By Weekday | Canton Today</vt:lpstr>
      <vt:lpstr>Facebook Engaged Users | Canton Today</vt:lpstr>
      <vt:lpstr>Facebook Impressions | Canton Today</vt:lpstr>
      <vt:lpstr>Facebook User Posts | Canton Today</vt:lpstr>
      <vt:lpstr>Facebook Ads Clicks Distribution | Canton Today</vt:lpstr>
      <vt:lpstr>Facebook Ads Objective Distribution | Canton Today</vt:lpstr>
      <vt:lpstr>Facebook Ads Creative Type Distribution | Canton Today</vt:lpstr>
      <vt:lpstr>Facebook Engagement Rate | Canton Today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Report</dc:title>
  <dc:creator>Administrator</dc:creator>
  <cp:lastModifiedBy>Administrator</cp:lastModifiedBy>
  <cp:revision>1</cp:revision>
  <dcterms:created xsi:type="dcterms:W3CDTF">2018-04-30T02:42:41Z</dcterms:created>
  <dcterms:modified xsi:type="dcterms:W3CDTF">2018-04-30T02:43:47Z</dcterms:modified>
</cp:coreProperties>
</file>