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سبا دو لا مير Spa de la mer</c:v>
                </c:pt>
              </c:strCache>
            </c:strRef>
          </c:tx>
          <c:spPr>
            <a:ln w="28575" cap="rnd">
              <a:solidFill>
                <a:schemeClr val="accent1"/>
              </a:solidFill>
              <a:round/>
            </a:ln>
            <a:effectLst/>
          </c:spPr>
          <c:marker>
            <c:symbol val="none"/>
          </c:marker>
          <c:cat>
            <c:numRef>
              <c:f>Sheet1!$A$2:$A$8</c:f>
              <c:numCache>
                <c:formatCode>m/d/yyyy</c:formatCode>
                <c:ptCount val="7"/>
                <c:pt idx="0">
                  <c:v>43216</c:v>
                </c:pt>
                <c:pt idx="1">
                  <c:v>43217</c:v>
                </c:pt>
                <c:pt idx="2">
                  <c:v>43218</c:v>
                </c:pt>
                <c:pt idx="3">
                  <c:v>43219</c:v>
                </c:pt>
                <c:pt idx="4">
                  <c:v>43220</c:v>
                </c:pt>
                <c:pt idx="5">
                  <c:v>43221</c:v>
                </c:pt>
                <c:pt idx="6">
                  <c:v>43222</c:v>
                </c:pt>
              </c:numCache>
            </c:numRef>
          </c:cat>
          <c:val>
            <c:numRef>
              <c:f>Sheet1!$B$2:$B$8</c:f>
              <c:numCache>
                <c:formatCode>General</c:formatCode>
                <c:ptCount val="7"/>
                <c:pt idx="0">
                  <c:v>20524</c:v>
                </c:pt>
                <c:pt idx="1">
                  <c:v>20638</c:v>
                </c:pt>
                <c:pt idx="2">
                  <c:v>20788</c:v>
                </c:pt>
                <c:pt idx="3">
                  <c:v>20910</c:v>
                </c:pt>
                <c:pt idx="4">
                  <c:v>21059</c:v>
                </c:pt>
                <c:pt idx="5">
                  <c:v>21193</c:v>
                </c:pt>
                <c:pt idx="6">
                  <c:v>21293</c:v>
                </c:pt>
              </c:numCache>
            </c:numRef>
          </c:val>
          <c:smooth val="0"/>
          <c:extLst>
            <c:ext xmlns:c16="http://schemas.microsoft.com/office/drawing/2014/chart" uri="{C3380CC4-5D6E-409C-BE32-E72D297353CC}">
              <c16:uniqueId val="{00000000-7922-498A-A6B4-A205210BFA01}"/>
            </c:ext>
          </c:extLst>
        </c:ser>
        <c:dLbls>
          <c:showLegendKey val="0"/>
          <c:showVal val="0"/>
          <c:showCatName val="0"/>
          <c:showSerName val="0"/>
          <c:showPercent val="0"/>
          <c:showBubbleSize val="0"/>
        </c:dLbls>
        <c:smooth val="0"/>
        <c:axId val="348641744"/>
        <c:axId val="348644696"/>
      </c:lineChart>
      <c:dateAx>
        <c:axId val="34864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4696"/>
        <c:crosses val="autoZero"/>
        <c:auto val="1"/>
        <c:lblOffset val="100"/>
        <c:baseTimeUnit val="days"/>
      </c:dateAx>
      <c:valAx>
        <c:axId val="34864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سبا دو لا مير Spa de la mer</c:v>
                </c:pt>
              </c:strCache>
            </c:strRef>
          </c:tx>
          <c:spPr>
            <a:ln w="28575" cap="rnd">
              <a:solidFill>
                <a:schemeClr val="accent1"/>
              </a:solidFill>
              <a:round/>
            </a:ln>
            <a:effectLst/>
          </c:spPr>
          <c:marker>
            <c:symbol val="none"/>
          </c:marker>
          <c:cat>
            <c:numRef>
              <c:f>Sheet1!$A$2:$A$8</c:f>
              <c:numCache>
                <c:formatCode>m/d/yyyy</c:formatCode>
                <c:ptCount val="7"/>
                <c:pt idx="0">
                  <c:v>43216</c:v>
                </c:pt>
                <c:pt idx="1">
                  <c:v>43217</c:v>
                </c:pt>
                <c:pt idx="2">
                  <c:v>43218</c:v>
                </c:pt>
                <c:pt idx="3">
                  <c:v>43219</c:v>
                </c:pt>
                <c:pt idx="4">
                  <c:v>43220</c:v>
                </c:pt>
                <c:pt idx="5">
                  <c:v>43221</c:v>
                </c:pt>
                <c:pt idx="6">
                  <c:v>43222</c:v>
                </c:pt>
              </c:numCache>
            </c:numRef>
          </c:cat>
          <c:val>
            <c:numRef>
              <c:f>Sheet1!$B$2:$B$8</c:f>
              <c:numCache>
                <c:formatCode>General</c:formatCode>
                <c:ptCount val="7"/>
                <c:pt idx="0">
                  <c:v>0.45519064167196999</c:v>
                </c:pt>
                <c:pt idx="1">
                  <c:v>0.55544728123173004</c:v>
                </c:pt>
                <c:pt idx="2">
                  <c:v>0.72681461381917001</c:v>
                </c:pt>
                <c:pt idx="3">
                  <c:v>0.58687704444872002</c:v>
                </c:pt>
                <c:pt idx="4">
                  <c:v>0.71257771401242997</c:v>
                </c:pt>
                <c:pt idx="5">
                  <c:v>0.63630751697610999</c:v>
                </c:pt>
                <c:pt idx="6">
                  <c:v>0.47185391402822002</c:v>
                </c:pt>
              </c:numCache>
            </c:numRef>
          </c:val>
          <c:smooth val="0"/>
          <c:extLst>
            <c:ext xmlns:c16="http://schemas.microsoft.com/office/drawing/2014/chart" uri="{C3380CC4-5D6E-409C-BE32-E72D297353CC}">
              <c16:uniqueId val="{00000000-F2FF-4DBC-8EB9-FD614E6BBE3E}"/>
            </c:ext>
          </c:extLst>
        </c:ser>
        <c:dLbls>
          <c:showLegendKey val="0"/>
          <c:showVal val="0"/>
          <c:showCatName val="0"/>
          <c:showSerName val="0"/>
          <c:showPercent val="0"/>
          <c:showBubbleSize val="0"/>
        </c:dLbls>
        <c:smooth val="0"/>
        <c:axId val="348086128"/>
        <c:axId val="348089080"/>
      </c:lineChart>
      <c:dateAx>
        <c:axId val="34808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89080"/>
        <c:crosses val="autoZero"/>
        <c:auto val="1"/>
        <c:lblOffset val="100"/>
        <c:baseTimeUnit val="days"/>
      </c:dateAx>
      <c:valAx>
        <c:axId val="34808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8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Interactions</c:v>
                </c:pt>
              </c:strCache>
            </c:strRef>
          </c:tx>
          <c:spPr>
            <a:solidFill>
              <a:schemeClr val="accent1"/>
            </a:solidFill>
            <a:ln>
              <a:noFill/>
            </a:ln>
            <a:effectLst/>
          </c:spPr>
          <c:cat>
            <c:strRef>
              <c:f>Sheet1!$A$2</c:f>
              <c:strCache>
                <c:ptCount val="1"/>
                <c:pt idx="0">
                  <c:v>سبا دو لا مير Spa de la mer</c:v>
                </c:pt>
              </c:strCache>
            </c:strRef>
          </c:cat>
          <c:val>
            <c:numRef>
              <c:f>Sheet1!$B$2</c:f>
              <c:numCache>
                <c:formatCode>General</c:formatCode>
                <c:ptCount val="1"/>
                <c:pt idx="0">
                  <c:v>27</c:v>
                </c:pt>
              </c:numCache>
            </c:numRef>
          </c:val>
          <c:extLst>
            <c:ext xmlns:c16="http://schemas.microsoft.com/office/drawing/2014/chart" uri="{C3380CC4-5D6E-409C-BE32-E72D297353CC}">
              <c16:uniqueId val="{00000000-46B5-48C1-AEB8-D738EA6A36E2}"/>
            </c:ext>
          </c:extLst>
        </c:ser>
        <c:dLbls>
          <c:showLegendKey val="0"/>
          <c:showVal val="0"/>
          <c:showCatName val="0"/>
          <c:showSerName val="0"/>
          <c:showPercent val="0"/>
          <c:showBubbleSize val="0"/>
        </c:dLbls>
        <c:axId val="345347784"/>
        <c:axId val="345341224"/>
      </c:areaChart>
      <c:catAx>
        <c:axId val="345347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41224"/>
        <c:crosses val="autoZero"/>
        <c:auto val="1"/>
        <c:lblAlgn val="ctr"/>
        <c:lblOffset val="100"/>
        <c:noMultiLvlLbl val="0"/>
      </c:catAx>
      <c:valAx>
        <c:axId val="34534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477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سبا دو لا مير Spa de la mer</c:v>
                </c:pt>
              </c:strCache>
            </c:strRef>
          </c:cat>
          <c:val>
            <c:numRef>
              <c:f>Sheet1!$B$2</c:f>
              <c:numCache>
                <c:formatCode>General</c:formatCode>
                <c:ptCount val="1"/>
                <c:pt idx="0">
                  <c:v>3</c:v>
                </c:pt>
              </c:numCache>
            </c:numRef>
          </c:val>
          <c:extLst>
            <c:ext xmlns:c16="http://schemas.microsoft.com/office/drawing/2014/chart" uri="{C3380CC4-5D6E-409C-BE32-E72D297353CC}">
              <c16:uniqueId val="{00000000-C086-4B04-9B99-C5ABE62E34B0}"/>
            </c:ext>
          </c:extLst>
        </c:ser>
        <c:dLbls>
          <c:showLegendKey val="0"/>
          <c:showVal val="0"/>
          <c:showCatName val="0"/>
          <c:showSerName val="0"/>
          <c:showPercent val="0"/>
          <c:showBubbleSize val="0"/>
        </c:dLbls>
        <c:gapWidth val="150"/>
        <c:overlap val="100"/>
        <c:axId val="402030272"/>
        <c:axId val="402030928"/>
      </c:barChart>
      <c:catAx>
        <c:axId val="40203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30928"/>
        <c:crosses val="autoZero"/>
        <c:auto val="1"/>
        <c:lblAlgn val="ctr"/>
        <c:lblOffset val="100"/>
        <c:noMultiLvlLbl val="0"/>
      </c:catAx>
      <c:valAx>
        <c:axId val="402030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3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سبا دو لا مير Spa de la mer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149</c:v>
                </c:pt>
                <c:pt idx="1">
                  <c:v>134</c:v>
                </c:pt>
                <c:pt idx="2">
                  <c:v>100</c:v>
                </c:pt>
                <c:pt idx="3">
                  <c:v>93</c:v>
                </c:pt>
                <c:pt idx="4">
                  <c:v>114</c:v>
                </c:pt>
                <c:pt idx="5">
                  <c:v>150</c:v>
                </c:pt>
                <c:pt idx="6">
                  <c:v>122</c:v>
                </c:pt>
              </c:numCache>
            </c:numRef>
          </c:val>
          <c:extLst>
            <c:ext xmlns:c16="http://schemas.microsoft.com/office/drawing/2014/chart" uri="{C3380CC4-5D6E-409C-BE32-E72D297353CC}">
              <c16:uniqueId val="{00000000-42C9-4579-BA4F-DEB377AC45E8}"/>
            </c:ext>
          </c:extLst>
        </c:ser>
        <c:dLbls>
          <c:showLegendKey val="0"/>
          <c:showVal val="0"/>
          <c:showCatName val="0"/>
          <c:showSerName val="0"/>
          <c:showPercent val="0"/>
          <c:showBubbleSize val="0"/>
        </c:dLbls>
        <c:gapWidth val="219"/>
        <c:overlap val="-27"/>
        <c:axId val="402039784"/>
        <c:axId val="402043064"/>
      </c:barChart>
      <c:catAx>
        <c:axId val="40203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43064"/>
        <c:crosses val="autoZero"/>
        <c:auto val="1"/>
        <c:lblAlgn val="ctr"/>
        <c:lblOffset val="100"/>
        <c:noMultiLvlLbl val="0"/>
      </c:catAx>
      <c:valAx>
        <c:axId val="40204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3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سبا دو لا مير Spa de la mer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0</c:v>
                </c:pt>
                <c:pt idx="3">
                  <c:v>1</c:v>
                </c:pt>
                <c:pt idx="4">
                  <c:v>0</c:v>
                </c:pt>
                <c:pt idx="5">
                  <c:v>0</c:v>
                </c:pt>
                <c:pt idx="6">
                  <c:v>0</c:v>
                </c:pt>
              </c:numCache>
            </c:numRef>
          </c:val>
          <c:extLst>
            <c:ext xmlns:c16="http://schemas.microsoft.com/office/drawing/2014/chart" uri="{C3380CC4-5D6E-409C-BE32-E72D297353CC}">
              <c16:uniqueId val="{00000000-537A-4000-9D47-E99D411CD68F}"/>
            </c:ext>
          </c:extLst>
        </c:ser>
        <c:dLbls>
          <c:showLegendKey val="0"/>
          <c:showVal val="0"/>
          <c:showCatName val="0"/>
          <c:showSerName val="0"/>
          <c:showPercent val="0"/>
          <c:showBubbleSize val="0"/>
        </c:dLbls>
        <c:gapWidth val="219"/>
        <c:overlap val="-27"/>
        <c:axId val="402555176"/>
        <c:axId val="402551568"/>
      </c:barChart>
      <c:catAx>
        <c:axId val="40255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51568"/>
        <c:crosses val="autoZero"/>
        <c:auto val="1"/>
        <c:lblAlgn val="ctr"/>
        <c:lblOffset val="100"/>
        <c:noMultiLvlLbl val="0"/>
      </c:catAx>
      <c:valAx>
        <c:axId val="40255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5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سبا دو لا مير Spa de la mer</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6.0311054575640997</c:v>
                </c:pt>
              </c:numCache>
            </c:numRef>
          </c:val>
          <c:extLst>
            <c:ext xmlns:c16="http://schemas.microsoft.com/office/drawing/2014/chart" uri="{C3380CC4-5D6E-409C-BE32-E72D297353CC}">
              <c16:uniqueId val="{00000000-21B9-4098-BB40-E7E731A80F6A}"/>
            </c:ext>
          </c:extLst>
        </c:ser>
        <c:dLbls>
          <c:showLegendKey val="0"/>
          <c:showVal val="0"/>
          <c:showCatName val="0"/>
          <c:showSerName val="0"/>
          <c:showPercent val="0"/>
          <c:showBubbleSize val="0"/>
        </c:dLbls>
        <c:gapWidth val="219"/>
        <c:overlap val="-27"/>
        <c:axId val="403849864"/>
        <c:axId val="403846584"/>
      </c:barChart>
      <c:catAx>
        <c:axId val="40384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6584"/>
        <c:crosses val="autoZero"/>
        <c:auto val="1"/>
        <c:lblAlgn val="ctr"/>
        <c:lblOffset val="100"/>
        <c:noMultiLvlLbl val="0"/>
      </c:catAx>
      <c:valAx>
        <c:axId val="40384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سبا دو لا مير Spa de la mer</c:v>
                </c:pt>
              </c:strCache>
            </c:strRef>
          </c:tx>
          <c:spPr>
            <a:ln w="28575" cap="rnd">
              <a:solidFill>
                <a:schemeClr val="accent1"/>
              </a:solidFill>
              <a:round/>
            </a:ln>
            <a:effectLst/>
          </c:spPr>
          <c:marker>
            <c:symbol val="none"/>
          </c:marker>
          <c:cat>
            <c:numRef>
              <c:f>Sheet1!$A$2:$A$8</c:f>
              <c:numCache>
                <c:formatCode>m/d/yyyy</c:formatCode>
                <c:ptCount val="7"/>
                <c:pt idx="0">
                  <c:v>43216</c:v>
                </c:pt>
                <c:pt idx="1">
                  <c:v>43217</c:v>
                </c:pt>
                <c:pt idx="2">
                  <c:v>43218</c:v>
                </c:pt>
                <c:pt idx="3">
                  <c:v>43219</c:v>
                </c:pt>
                <c:pt idx="4">
                  <c:v>43220</c:v>
                </c:pt>
                <c:pt idx="5">
                  <c:v>43221</c:v>
                </c:pt>
                <c:pt idx="6">
                  <c:v>43222</c:v>
                </c:pt>
              </c:numCache>
            </c:numRef>
          </c:cat>
          <c:val>
            <c:numRef>
              <c:f>Sheet1!$B$2:$B$8</c:f>
              <c:numCache>
                <c:formatCode>General</c:formatCode>
                <c:ptCount val="7"/>
                <c:pt idx="0">
                  <c:v>20565</c:v>
                </c:pt>
                <c:pt idx="1">
                  <c:v>20709</c:v>
                </c:pt>
                <c:pt idx="2">
                  <c:v>20862</c:v>
                </c:pt>
                <c:pt idx="3">
                  <c:v>20970</c:v>
                </c:pt>
                <c:pt idx="4">
                  <c:v>21121</c:v>
                </c:pt>
                <c:pt idx="5">
                  <c:v>21245</c:v>
                </c:pt>
                <c:pt idx="6">
                  <c:v>21302</c:v>
                </c:pt>
              </c:numCache>
            </c:numRef>
          </c:val>
          <c:smooth val="0"/>
          <c:extLst>
            <c:ext xmlns:c16="http://schemas.microsoft.com/office/drawing/2014/chart" uri="{C3380CC4-5D6E-409C-BE32-E72D297353CC}">
              <c16:uniqueId val="{00000000-6D28-4502-BA7D-808B570F288E}"/>
            </c:ext>
          </c:extLst>
        </c:ser>
        <c:dLbls>
          <c:showLegendKey val="0"/>
          <c:showVal val="0"/>
          <c:showCatName val="0"/>
          <c:showSerName val="0"/>
          <c:showPercent val="0"/>
          <c:showBubbleSize val="0"/>
        </c:dLbls>
        <c:smooth val="0"/>
        <c:axId val="403848224"/>
        <c:axId val="403845272"/>
      </c:lineChart>
      <c:dateAx>
        <c:axId val="40384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5272"/>
        <c:crosses val="autoZero"/>
        <c:auto val="1"/>
        <c:lblOffset val="100"/>
        <c:baseTimeUnit val="days"/>
      </c:dateAx>
      <c:valAx>
        <c:axId val="40384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سبا دو لا مير Spa de la mer</c:v>
                </c:pt>
              </c:strCache>
            </c:strRef>
          </c:tx>
          <c:spPr>
            <a:ln w="28575" cap="rnd">
              <a:solidFill>
                <a:schemeClr val="accent1"/>
              </a:solidFill>
              <a:round/>
            </a:ln>
            <a:effectLst/>
          </c:spPr>
          <c:marker>
            <c:symbol val="none"/>
          </c:marker>
          <c:cat>
            <c:numRef>
              <c:f>Sheet1!$A$2:$A$8</c:f>
              <c:numCache>
                <c:formatCode>m/d/yyyy</c:formatCode>
                <c:ptCount val="7"/>
                <c:pt idx="0">
                  <c:v>43216</c:v>
                </c:pt>
                <c:pt idx="1">
                  <c:v>43217</c:v>
                </c:pt>
                <c:pt idx="2">
                  <c:v>43218</c:v>
                </c:pt>
                <c:pt idx="3">
                  <c:v>43219</c:v>
                </c:pt>
                <c:pt idx="4">
                  <c:v>43220</c:v>
                </c:pt>
                <c:pt idx="5">
                  <c:v>43221</c:v>
                </c:pt>
                <c:pt idx="6">
                  <c:v>43222</c:v>
                </c:pt>
              </c:numCache>
            </c:numRef>
          </c:cat>
          <c:val>
            <c:numRef>
              <c:f>Sheet1!$B$2:$B$8</c:f>
              <c:numCache>
                <c:formatCode>General</c:formatCode>
                <c:ptCount val="7"/>
                <c:pt idx="0">
                  <c:v>24</c:v>
                </c:pt>
                <c:pt idx="1">
                  <c:v>24</c:v>
                </c:pt>
                <c:pt idx="2">
                  <c:v>24</c:v>
                </c:pt>
                <c:pt idx="3">
                  <c:v>24</c:v>
                </c:pt>
                <c:pt idx="4">
                  <c:v>24</c:v>
                </c:pt>
                <c:pt idx="5">
                  <c:v>24</c:v>
                </c:pt>
                <c:pt idx="6">
                  <c:v>24</c:v>
                </c:pt>
              </c:numCache>
            </c:numRef>
          </c:val>
          <c:smooth val="0"/>
          <c:extLst>
            <c:ext xmlns:c16="http://schemas.microsoft.com/office/drawing/2014/chart" uri="{C3380CC4-5D6E-409C-BE32-E72D297353CC}">
              <c16:uniqueId val="{00000000-39C7-4C72-B87C-EE08503DA99E}"/>
            </c:ext>
          </c:extLst>
        </c:ser>
        <c:dLbls>
          <c:showLegendKey val="0"/>
          <c:showVal val="0"/>
          <c:showCatName val="0"/>
          <c:showSerName val="0"/>
          <c:showPercent val="0"/>
          <c:showBubbleSize val="0"/>
        </c:dLbls>
        <c:smooth val="0"/>
        <c:axId val="403855112"/>
        <c:axId val="403851504"/>
      </c:lineChart>
      <c:dateAx>
        <c:axId val="40385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51504"/>
        <c:crosses val="autoZero"/>
        <c:auto val="1"/>
        <c:lblOffset val="100"/>
        <c:baseTimeUnit val="days"/>
      </c:dateAx>
      <c:valAx>
        <c:axId val="40385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5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سبا دو لا مير Spa de la mer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1.9156170681481E-2</c:v>
                </c:pt>
                <c:pt idx="13">
                  <c:v>0</c:v>
                </c:pt>
                <c:pt idx="14">
                  <c:v>0</c:v>
                </c:pt>
                <c:pt idx="15">
                  <c:v>0</c:v>
                </c:pt>
                <c:pt idx="16">
                  <c:v>0</c:v>
                </c:pt>
                <c:pt idx="17">
                  <c:v>0</c:v>
                </c:pt>
                <c:pt idx="18">
                  <c:v>0</c:v>
                </c:pt>
                <c:pt idx="19">
                  <c:v>0</c:v>
                </c:pt>
                <c:pt idx="20">
                  <c:v>0</c:v>
                </c:pt>
                <c:pt idx="21">
                  <c:v>4.3101384033332003E-2</c:v>
                </c:pt>
                <c:pt idx="22">
                  <c:v>6.7046597385182996E-2</c:v>
                </c:pt>
                <c:pt idx="23">
                  <c:v>0</c:v>
                </c:pt>
              </c:numCache>
            </c:numRef>
          </c:val>
          <c:smooth val="0"/>
          <c:extLst>
            <c:ext xmlns:c16="http://schemas.microsoft.com/office/drawing/2014/chart" uri="{C3380CC4-5D6E-409C-BE32-E72D297353CC}">
              <c16:uniqueId val="{00000000-CEAF-465F-A15C-D0AB761ACAF0}"/>
            </c:ext>
          </c:extLst>
        </c:ser>
        <c:dLbls>
          <c:showLegendKey val="0"/>
          <c:showVal val="0"/>
          <c:showCatName val="0"/>
          <c:showSerName val="0"/>
          <c:showPercent val="0"/>
          <c:showBubbleSize val="0"/>
        </c:dLbls>
        <c:smooth val="0"/>
        <c:axId val="403856752"/>
        <c:axId val="403854784"/>
      </c:lineChart>
      <c:catAx>
        <c:axId val="40385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54784"/>
        <c:crosses val="autoZero"/>
        <c:auto val="1"/>
        <c:lblAlgn val="ctr"/>
        <c:lblOffset val="100"/>
        <c:noMultiLvlLbl val="0"/>
      </c:catAx>
      <c:valAx>
        <c:axId val="40385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5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Other</c:v>
                </c:pt>
                <c:pt idx="1">
                  <c:v>Restored Likes from Reactivated Accounts</c:v>
                </c:pt>
                <c:pt idx="2">
                  <c:v>Search</c:v>
                </c:pt>
                <c:pt idx="3">
                  <c:v>Page Suggestions</c:v>
                </c:pt>
                <c:pt idx="4">
                  <c:v>News Feed</c:v>
                </c:pt>
                <c:pt idx="5">
                  <c:v>Your Page</c:v>
                </c:pt>
                <c:pt idx="6">
                  <c:v>Ads</c:v>
                </c:pt>
                <c:pt idx="7">
                  <c:v>Suspicious Account Removals</c:v>
                </c:pt>
                <c:pt idx="8">
                  <c:v>Unlikes from Page, Posts, or News Feed</c:v>
                </c:pt>
                <c:pt idx="9">
                  <c:v>Deactivated or Memorialized Account Removals</c:v>
                </c:pt>
              </c:strCache>
            </c:strRef>
          </c:cat>
          <c:val>
            <c:numRef>
              <c:f>Sheet1!$B$2:$B$11</c:f>
              <c:numCache>
                <c:formatCode>General</c:formatCode>
                <c:ptCount val="10"/>
                <c:pt idx="0">
                  <c:v>1</c:v>
                </c:pt>
                <c:pt idx="1">
                  <c:v>2</c:v>
                </c:pt>
                <c:pt idx="2">
                  <c:v>3</c:v>
                </c:pt>
                <c:pt idx="3">
                  <c:v>5</c:v>
                </c:pt>
                <c:pt idx="4">
                  <c:v>8</c:v>
                </c:pt>
                <c:pt idx="5">
                  <c:v>161</c:v>
                </c:pt>
                <c:pt idx="6">
                  <c:v>621</c:v>
                </c:pt>
                <c:pt idx="7">
                  <c:v>-1</c:v>
                </c:pt>
                <c:pt idx="8">
                  <c:v>-21</c:v>
                </c:pt>
                <c:pt idx="9">
                  <c:v>-9</c:v>
                </c:pt>
              </c:numCache>
            </c:numRef>
          </c:val>
          <c:extLst>
            <c:ext xmlns:c16="http://schemas.microsoft.com/office/drawing/2014/chart" uri="{C3380CC4-5D6E-409C-BE32-E72D297353CC}">
              <c16:uniqueId val="{00000000-AE00-4EE5-9A09-E1962BC3097C}"/>
            </c:ext>
          </c:extLst>
        </c:ser>
        <c:dLbls>
          <c:showLegendKey val="0"/>
          <c:showVal val="0"/>
          <c:showCatName val="0"/>
          <c:showSerName val="0"/>
          <c:showPercent val="0"/>
          <c:showBubbleSize val="0"/>
        </c:dLbls>
        <c:gapWidth val="219"/>
        <c:overlap val="-27"/>
        <c:axId val="403858392"/>
        <c:axId val="403859048"/>
      </c:barChart>
      <c:catAx>
        <c:axId val="40385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59048"/>
        <c:crosses val="autoZero"/>
        <c:auto val="1"/>
        <c:lblAlgn val="ctr"/>
        <c:lblOffset val="100"/>
        <c:noMultiLvlLbl val="0"/>
      </c:catAx>
      <c:valAx>
        <c:axId val="40385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5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سبا دو لا مير Spa de la mer</c:v>
                </c:pt>
              </c:strCache>
            </c:strRef>
          </c:tx>
          <c:spPr>
            <a:ln w="28575" cap="rnd">
              <a:solidFill>
                <a:schemeClr val="accent1"/>
              </a:solidFill>
              <a:round/>
            </a:ln>
            <a:effectLst/>
          </c:spPr>
          <c:marker>
            <c:symbol val="none"/>
          </c:marker>
          <c:cat>
            <c:numRef>
              <c:f>Sheet1!$A$2:$A$8</c:f>
              <c:numCache>
                <c:formatCode>m/d/yyyy</c:formatCode>
                <c:ptCount val="7"/>
                <c:pt idx="0">
                  <c:v>43216</c:v>
                </c:pt>
                <c:pt idx="1">
                  <c:v>43217</c:v>
                </c:pt>
                <c:pt idx="2">
                  <c:v>43218</c:v>
                </c:pt>
                <c:pt idx="3">
                  <c:v>43219</c:v>
                </c:pt>
                <c:pt idx="4">
                  <c:v>43220</c:v>
                </c:pt>
                <c:pt idx="5">
                  <c:v>43221</c:v>
                </c:pt>
                <c:pt idx="6">
                  <c:v>43222</c:v>
                </c:pt>
              </c:numCache>
            </c:numRef>
          </c:cat>
          <c:val>
            <c:numRef>
              <c:f>Sheet1!$B$2:$B$8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0-E136-4268-B9B0-50CDA8714D3D}"/>
            </c:ext>
          </c:extLst>
        </c:ser>
        <c:dLbls>
          <c:showLegendKey val="0"/>
          <c:showVal val="0"/>
          <c:showCatName val="0"/>
          <c:showSerName val="0"/>
          <c:showPercent val="0"/>
          <c:showBubbleSize val="0"/>
        </c:dLbls>
        <c:smooth val="0"/>
        <c:axId val="403871184"/>
        <c:axId val="403869216"/>
      </c:lineChart>
      <c:dateAx>
        <c:axId val="40387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69216"/>
        <c:crosses val="autoZero"/>
        <c:auto val="1"/>
        <c:lblOffset val="100"/>
        <c:baseTimeUnit val="days"/>
      </c:dateAx>
      <c:valAx>
        <c:axId val="40386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7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سبا دو لا مير Spa de la mer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C74-4BE9-94DE-77E244210BD9}"/>
            </c:ext>
          </c:extLst>
        </c:ser>
        <c:dLbls>
          <c:showLegendKey val="0"/>
          <c:showVal val="0"/>
          <c:showCatName val="0"/>
          <c:showSerName val="0"/>
          <c:showPercent val="0"/>
          <c:showBubbleSize val="0"/>
        </c:dLbls>
        <c:gapWidth val="182"/>
        <c:axId val="403867248"/>
        <c:axId val="403862328"/>
      </c:barChart>
      <c:catAx>
        <c:axId val="403867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62328"/>
        <c:crosses val="autoZero"/>
        <c:auto val="1"/>
        <c:lblAlgn val="ctr"/>
        <c:lblOffset val="100"/>
        <c:noMultiLvlLbl val="0"/>
      </c:catAx>
      <c:valAx>
        <c:axId val="403862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6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BB3D0-AC34-456F-8306-3B3C6D9B10F0}"/>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D98343EE-63E7-41B0-9F33-84A8059C544A}"/>
              </a:ext>
            </a:extLst>
          </p:cNvPr>
          <p:cNvSpPr>
            <a:spLocks noGrp="1"/>
          </p:cNvSpPr>
          <p:nvPr>
            <p:ph type="subTitle" idx="1"/>
          </p:nvPr>
        </p:nvSpPr>
        <p:spPr/>
        <p:txBody>
          <a:bodyPr/>
          <a:lstStyle/>
          <a:p>
            <a:r>
              <a:rPr lang="en-US"/>
              <a:t>Infinity agency</a:t>
            </a:r>
          </a:p>
        </p:txBody>
      </p:sp>
    </p:spTree>
    <p:extLst>
      <p:ext uri="{BB962C8B-B14F-4D97-AF65-F5344CB8AC3E}">
        <p14:creationId xmlns:p14="http://schemas.microsoft.com/office/powerpoint/2010/main" val="1415773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49CA1-89EE-4F4F-8367-C5AAA97285E0}"/>
              </a:ext>
            </a:extLst>
          </p:cNvPr>
          <p:cNvSpPr>
            <a:spLocks noGrp="1"/>
          </p:cNvSpPr>
          <p:nvPr>
            <p:ph type="title"/>
          </p:nvPr>
        </p:nvSpPr>
        <p:spPr/>
        <p:txBody>
          <a:bodyPr/>
          <a:lstStyle/>
          <a:p>
            <a:r>
              <a:rPr lang="en-US"/>
              <a:t>Facebook Key Metrics Table | </a:t>
            </a:r>
            <a:r>
              <a:rPr lang="ar-AE"/>
              <a:t>سبا دو لا مير </a:t>
            </a:r>
            <a:r>
              <a:rPr lang="en-US"/>
              <a:t>Spa de la mer</a:t>
            </a:r>
          </a:p>
        </p:txBody>
      </p:sp>
      <p:graphicFrame>
        <p:nvGraphicFramePr>
          <p:cNvPr id="5" name="Table Placeholder 4">
            <a:extLst>
              <a:ext uri="{FF2B5EF4-FFF2-40B4-BE49-F238E27FC236}">
                <a16:creationId xmlns:a16="http://schemas.microsoft.com/office/drawing/2014/main" id="{F13280FB-8D07-4750-8A4A-4FDA89CB7E30}"/>
              </a:ext>
            </a:extLst>
          </p:cNvPr>
          <p:cNvGraphicFramePr>
            <a:graphicFrameLocks noGrp="1"/>
          </p:cNvGraphicFramePr>
          <p:nvPr>
            <p:ph type="tbl" sz="quarter" idx="13"/>
            <p:extLst>
              <p:ext uri="{D42A27DB-BD31-4B8C-83A1-F6EECF244321}">
                <p14:modId xmlns:p14="http://schemas.microsoft.com/office/powerpoint/2010/main" val="165280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148940877"/>
                    </a:ext>
                  </a:extLst>
                </a:gridCol>
                <a:gridCol w="304495">
                  <a:extLst>
                    <a:ext uri="{9D8B030D-6E8A-4147-A177-3AD203B41FA5}">
                      <a16:colId xmlns:a16="http://schemas.microsoft.com/office/drawing/2014/main" val="1802149428"/>
                    </a:ext>
                  </a:extLst>
                </a:gridCol>
                <a:gridCol w="304495">
                  <a:extLst>
                    <a:ext uri="{9D8B030D-6E8A-4147-A177-3AD203B41FA5}">
                      <a16:colId xmlns:a16="http://schemas.microsoft.com/office/drawing/2014/main" val="3832597272"/>
                    </a:ext>
                  </a:extLst>
                </a:gridCol>
                <a:gridCol w="304495">
                  <a:extLst>
                    <a:ext uri="{9D8B030D-6E8A-4147-A177-3AD203B41FA5}">
                      <a16:colId xmlns:a16="http://schemas.microsoft.com/office/drawing/2014/main" val="991239259"/>
                    </a:ext>
                  </a:extLst>
                </a:gridCol>
                <a:gridCol w="304495">
                  <a:extLst>
                    <a:ext uri="{9D8B030D-6E8A-4147-A177-3AD203B41FA5}">
                      <a16:colId xmlns:a16="http://schemas.microsoft.com/office/drawing/2014/main" val="978889661"/>
                    </a:ext>
                  </a:extLst>
                </a:gridCol>
                <a:gridCol w="304495">
                  <a:extLst>
                    <a:ext uri="{9D8B030D-6E8A-4147-A177-3AD203B41FA5}">
                      <a16:colId xmlns:a16="http://schemas.microsoft.com/office/drawing/2014/main" val="2305555889"/>
                    </a:ext>
                  </a:extLst>
                </a:gridCol>
                <a:gridCol w="304495">
                  <a:extLst>
                    <a:ext uri="{9D8B030D-6E8A-4147-A177-3AD203B41FA5}">
                      <a16:colId xmlns:a16="http://schemas.microsoft.com/office/drawing/2014/main" val="742689619"/>
                    </a:ext>
                  </a:extLst>
                </a:gridCol>
                <a:gridCol w="304495">
                  <a:extLst>
                    <a:ext uri="{9D8B030D-6E8A-4147-A177-3AD203B41FA5}">
                      <a16:colId xmlns:a16="http://schemas.microsoft.com/office/drawing/2014/main" val="3427338694"/>
                    </a:ext>
                  </a:extLst>
                </a:gridCol>
                <a:gridCol w="304495">
                  <a:extLst>
                    <a:ext uri="{9D8B030D-6E8A-4147-A177-3AD203B41FA5}">
                      <a16:colId xmlns:a16="http://schemas.microsoft.com/office/drawing/2014/main" val="3116475388"/>
                    </a:ext>
                  </a:extLst>
                </a:gridCol>
                <a:gridCol w="304495">
                  <a:extLst>
                    <a:ext uri="{9D8B030D-6E8A-4147-A177-3AD203B41FA5}">
                      <a16:colId xmlns:a16="http://schemas.microsoft.com/office/drawing/2014/main" val="397588196"/>
                    </a:ext>
                  </a:extLst>
                </a:gridCol>
                <a:gridCol w="304495">
                  <a:extLst>
                    <a:ext uri="{9D8B030D-6E8A-4147-A177-3AD203B41FA5}">
                      <a16:colId xmlns:a16="http://schemas.microsoft.com/office/drawing/2014/main" val="3046848134"/>
                    </a:ext>
                  </a:extLst>
                </a:gridCol>
                <a:gridCol w="304495">
                  <a:extLst>
                    <a:ext uri="{9D8B030D-6E8A-4147-A177-3AD203B41FA5}">
                      <a16:colId xmlns:a16="http://schemas.microsoft.com/office/drawing/2014/main" val="1474718753"/>
                    </a:ext>
                  </a:extLst>
                </a:gridCol>
                <a:gridCol w="304495">
                  <a:extLst>
                    <a:ext uri="{9D8B030D-6E8A-4147-A177-3AD203B41FA5}">
                      <a16:colId xmlns:a16="http://schemas.microsoft.com/office/drawing/2014/main" val="3382770358"/>
                    </a:ext>
                  </a:extLst>
                </a:gridCol>
                <a:gridCol w="304495">
                  <a:extLst>
                    <a:ext uri="{9D8B030D-6E8A-4147-A177-3AD203B41FA5}">
                      <a16:colId xmlns:a16="http://schemas.microsoft.com/office/drawing/2014/main" val="235480959"/>
                    </a:ext>
                  </a:extLst>
                </a:gridCol>
                <a:gridCol w="304495">
                  <a:extLst>
                    <a:ext uri="{9D8B030D-6E8A-4147-A177-3AD203B41FA5}">
                      <a16:colId xmlns:a16="http://schemas.microsoft.com/office/drawing/2014/main" val="2653504297"/>
                    </a:ext>
                  </a:extLst>
                </a:gridCol>
                <a:gridCol w="304495">
                  <a:extLst>
                    <a:ext uri="{9D8B030D-6E8A-4147-A177-3AD203B41FA5}">
                      <a16:colId xmlns:a16="http://schemas.microsoft.com/office/drawing/2014/main" val="1452599234"/>
                    </a:ext>
                  </a:extLst>
                </a:gridCol>
                <a:gridCol w="304495">
                  <a:extLst>
                    <a:ext uri="{9D8B030D-6E8A-4147-A177-3AD203B41FA5}">
                      <a16:colId xmlns:a16="http://schemas.microsoft.com/office/drawing/2014/main" val="2332251503"/>
                    </a:ext>
                  </a:extLst>
                </a:gridCol>
                <a:gridCol w="304495">
                  <a:extLst>
                    <a:ext uri="{9D8B030D-6E8A-4147-A177-3AD203B41FA5}">
                      <a16:colId xmlns:a16="http://schemas.microsoft.com/office/drawing/2014/main" val="2242821376"/>
                    </a:ext>
                  </a:extLst>
                </a:gridCol>
                <a:gridCol w="304495">
                  <a:extLst>
                    <a:ext uri="{9D8B030D-6E8A-4147-A177-3AD203B41FA5}">
                      <a16:colId xmlns:a16="http://schemas.microsoft.com/office/drawing/2014/main" val="2683266294"/>
                    </a:ext>
                  </a:extLst>
                </a:gridCol>
                <a:gridCol w="304495">
                  <a:extLst>
                    <a:ext uri="{9D8B030D-6E8A-4147-A177-3AD203B41FA5}">
                      <a16:colId xmlns:a16="http://schemas.microsoft.com/office/drawing/2014/main" val="4141387188"/>
                    </a:ext>
                  </a:extLst>
                </a:gridCol>
                <a:gridCol w="304495">
                  <a:extLst>
                    <a:ext uri="{9D8B030D-6E8A-4147-A177-3AD203B41FA5}">
                      <a16:colId xmlns:a16="http://schemas.microsoft.com/office/drawing/2014/main" val="2496143406"/>
                    </a:ext>
                  </a:extLst>
                </a:gridCol>
                <a:gridCol w="304495">
                  <a:extLst>
                    <a:ext uri="{9D8B030D-6E8A-4147-A177-3AD203B41FA5}">
                      <a16:colId xmlns:a16="http://schemas.microsoft.com/office/drawing/2014/main" val="1199473162"/>
                    </a:ext>
                  </a:extLst>
                </a:gridCol>
                <a:gridCol w="304495">
                  <a:extLst>
                    <a:ext uri="{9D8B030D-6E8A-4147-A177-3AD203B41FA5}">
                      <a16:colId xmlns:a16="http://schemas.microsoft.com/office/drawing/2014/main" val="2264694909"/>
                    </a:ext>
                  </a:extLst>
                </a:gridCol>
                <a:gridCol w="304495">
                  <a:extLst>
                    <a:ext uri="{9D8B030D-6E8A-4147-A177-3AD203B41FA5}">
                      <a16:colId xmlns:a16="http://schemas.microsoft.com/office/drawing/2014/main" val="3296955998"/>
                    </a:ext>
                  </a:extLst>
                </a:gridCol>
                <a:gridCol w="304495">
                  <a:extLst>
                    <a:ext uri="{9D8B030D-6E8A-4147-A177-3AD203B41FA5}">
                      <a16:colId xmlns:a16="http://schemas.microsoft.com/office/drawing/2014/main" val="32565435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65673464"/>
                  </a:ext>
                </a:extLst>
              </a:tr>
              <a:tr h="370840">
                <a:tc>
                  <a:txBody>
                    <a:bodyPr/>
                    <a:lstStyle/>
                    <a:p>
                      <a:r>
                        <a:rPr lang="ar-AE" sz="1000"/>
                        <a:t>سبا دو لا مير </a:t>
                      </a:r>
                      <a:r>
                        <a:rPr lang="en-US" sz="1000"/>
                        <a:t>Spa de la mer</a:t>
                      </a:r>
                    </a:p>
                  </a:txBody>
                  <a:tcPr/>
                </a:tc>
                <a:tc>
                  <a:txBody>
                    <a:bodyPr/>
                    <a:lstStyle/>
                    <a:p>
                      <a:r>
                        <a:rPr lang="en-US" sz="1000"/>
                        <a:t>21293</a:t>
                      </a:r>
                    </a:p>
                  </a:txBody>
                  <a:tcPr/>
                </a:tc>
                <a:tc>
                  <a:txBody>
                    <a:bodyPr/>
                    <a:lstStyle/>
                    <a:p>
                      <a:r>
                        <a:rPr lang="en-US" sz="1000"/>
                        <a:t>862</a:t>
                      </a:r>
                    </a:p>
                  </a:txBody>
                  <a:tcPr/>
                </a:tc>
                <a:tc>
                  <a:txBody>
                    <a:bodyPr/>
                    <a:lstStyle/>
                    <a:p>
                      <a:r>
                        <a:rPr lang="en-US" sz="1000"/>
                        <a:t>21293</a:t>
                      </a:r>
                    </a:p>
                  </a:txBody>
                  <a:tcPr/>
                </a:tc>
                <a:tc>
                  <a:txBody>
                    <a:bodyPr/>
                    <a:lstStyle/>
                    <a:p>
                      <a:r>
                        <a:rPr lang="en-US" sz="1000"/>
                        <a:t>862</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0</a:t>
                      </a:r>
                    </a:p>
                  </a:txBody>
                  <a:tcPr/>
                </a:tc>
                <a:tc>
                  <a:txBody>
                    <a:bodyPr/>
                    <a:lstStyle/>
                    <a:p>
                      <a:r>
                        <a:rPr lang="en-US" sz="1000"/>
                        <a:t>23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0.0431 %</a:t>
                      </a:r>
                    </a:p>
                  </a:txBody>
                  <a:tcPr/>
                </a:tc>
                <a:tc>
                  <a:txBody>
                    <a:bodyPr/>
                    <a:lstStyle/>
                    <a:p>
                      <a:r>
                        <a:rPr lang="en-US" sz="1000"/>
                        <a:t>0.0 %</a:t>
                      </a:r>
                    </a:p>
                  </a:txBody>
                  <a:tcPr/>
                </a:tc>
                <a:extLst>
                  <a:ext uri="{0D108BD9-81ED-4DB2-BD59-A6C34878D82A}">
                    <a16:rowId xmlns:a16="http://schemas.microsoft.com/office/drawing/2014/main" val="2411503755"/>
                  </a:ext>
                </a:extLst>
              </a:tr>
            </a:tbl>
          </a:graphicData>
        </a:graphic>
      </p:graphicFrame>
      <p:sp>
        <p:nvSpPr>
          <p:cNvPr id="4" name="Text Placeholder 3">
            <a:extLst>
              <a:ext uri="{FF2B5EF4-FFF2-40B4-BE49-F238E27FC236}">
                <a16:creationId xmlns:a16="http://schemas.microsoft.com/office/drawing/2014/main" id="{0130BD2A-5C34-453F-971B-97B3C5F2EE7B}"/>
              </a:ext>
            </a:extLst>
          </p:cNvPr>
          <p:cNvSpPr>
            <a:spLocks noGrp="1"/>
          </p:cNvSpPr>
          <p:nvPr>
            <p:ph type="body" sz="quarter" idx="14"/>
          </p:nvPr>
        </p:nvSpPr>
        <p:spPr/>
        <p:txBody>
          <a:bodyPr/>
          <a:lstStyle/>
          <a:p>
            <a:r>
              <a:rPr lang="en-US"/>
              <a:t>04/26/2018 - 05/02/2018</a:t>
            </a:r>
          </a:p>
        </p:txBody>
      </p:sp>
    </p:spTree>
    <p:extLst>
      <p:ext uri="{BB962C8B-B14F-4D97-AF65-F5344CB8AC3E}">
        <p14:creationId xmlns:p14="http://schemas.microsoft.com/office/powerpoint/2010/main" val="895499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6FAE-DC97-4237-8452-67ED904CAF14}"/>
              </a:ext>
            </a:extLst>
          </p:cNvPr>
          <p:cNvSpPr>
            <a:spLocks noGrp="1"/>
          </p:cNvSpPr>
          <p:nvPr>
            <p:ph type="title"/>
          </p:nvPr>
        </p:nvSpPr>
        <p:spPr/>
        <p:txBody>
          <a:bodyPr/>
          <a:lstStyle/>
          <a:p>
            <a:r>
              <a:rPr lang="en-US"/>
              <a:t>Facebook Fans Total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DA0BF182-78B2-4DE6-8376-427D78680898}"/>
              </a:ext>
            </a:extLst>
          </p:cNvPr>
          <p:cNvGraphicFramePr>
            <a:graphicFrameLocks noGrp="1"/>
          </p:cNvGraphicFramePr>
          <p:nvPr>
            <p:ph type="chart" sz="quarter" idx="13"/>
            <p:extLst>
              <p:ext uri="{D42A27DB-BD31-4B8C-83A1-F6EECF244321}">
                <p14:modId xmlns:p14="http://schemas.microsoft.com/office/powerpoint/2010/main" val="3343132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ED96CC-CCF4-436B-ADCF-1ABCA81FD095}"/>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322477A3-B08C-4CB5-9637-A2AD55F14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559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BA01C-9EE1-4483-9F74-F834B196743F}"/>
              </a:ext>
            </a:extLst>
          </p:cNvPr>
          <p:cNvSpPr>
            <a:spLocks noGrp="1"/>
          </p:cNvSpPr>
          <p:nvPr>
            <p:ph type="title"/>
          </p:nvPr>
        </p:nvSpPr>
        <p:spPr/>
        <p:txBody>
          <a:bodyPr/>
          <a:lstStyle/>
          <a:p>
            <a:r>
              <a:rPr lang="en-US"/>
              <a:t>Facebook Fans Change Rate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7DC9F3C7-A38F-47B7-9E21-3A07DCE08530}"/>
              </a:ext>
            </a:extLst>
          </p:cNvPr>
          <p:cNvGraphicFramePr>
            <a:graphicFrameLocks noGrp="1"/>
          </p:cNvGraphicFramePr>
          <p:nvPr>
            <p:ph type="chart" sz="quarter" idx="13"/>
            <p:extLst>
              <p:ext uri="{D42A27DB-BD31-4B8C-83A1-F6EECF244321}">
                <p14:modId xmlns:p14="http://schemas.microsoft.com/office/powerpoint/2010/main" val="2170815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EB043-1E05-4C88-9C01-4E85646AE529}"/>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049C4F04-CB4C-4DEE-80AC-5201622A00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754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F2FDB-E45A-4888-B7C4-597C2999F701}"/>
              </a:ext>
            </a:extLst>
          </p:cNvPr>
          <p:cNvSpPr>
            <a:spLocks noGrp="1"/>
          </p:cNvSpPr>
          <p:nvPr>
            <p:ph type="title"/>
          </p:nvPr>
        </p:nvSpPr>
        <p:spPr/>
        <p:txBody>
          <a:bodyPr/>
          <a:lstStyle/>
          <a:p>
            <a:r>
              <a:rPr lang="en-US"/>
              <a:t>Facebook Total Interactions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29F584F9-2939-4DE9-A120-352EB08F38BB}"/>
              </a:ext>
            </a:extLst>
          </p:cNvPr>
          <p:cNvGraphicFramePr>
            <a:graphicFrameLocks noGrp="1"/>
          </p:cNvGraphicFramePr>
          <p:nvPr>
            <p:ph type="chart" sz="quarter" idx="13"/>
            <p:extLst>
              <p:ext uri="{D42A27DB-BD31-4B8C-83A1-F6EECF244321}">
                <p14:modId xmlns:p14="http://schemas.microsoft.com/office/powerpoint/2010/main" val="3939398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94E7F-273A-46C4-9CE2-76087424BD45}"/>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29046753-8616-41BB-855A-15BC17C36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51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97D5-1767-4161-AEFE-EE94A0804BE7}"/>
              </a:ext>
            </a:extLst>
          </p:cNvPr>
          <p:cNvSpPr>
            <a:spLocks noGrp="1"/>
          </p:cNvSpPr>
          <p:nvPr>
            <p:ph type="title"/>
          </p:nvPr>
        </p:nvSpPr>
        <p:spPr/>
        <p:txBody>
          <a:bodyPr/>
          <a:lstStyle/>
          <a:p>
            <a:r>
              <a:rPr lang="en-US"/>
              <a:t>Facebook Own Posts Table | </a:t>
            </a:r>
            <a:r>
              <a:rPr lang="ar-AE"/>
              <a:t>سبا دو لا مير </a:t>
            </a:r>
            <a:r>
              <a:rPr lang="en-US"/>
              <a:t>Spa de la mer - 1 of 3</a:t>
            </a:r>
          </a:p>
        </p:txBody>
      </p:sp>
      <p:graphicFrame>
        <p:nvGraphicFramePr>
          <p:cNvPr id="5" name="Table Placeholder 4">
            <a:extLst>
              <a:ext uri="{FF2B5EF4-FFF2-40B4-BE49-F238E27FC236}">
                <a16:creationId xmlns:a16="http://schemas.microsoft.com/office/drawing/2014/main" id="{553194A4-7FF4-498E-BBA2-F5AC6CDD7ED7}"/>
              </a:ext>
            </a:extLst>
          </p:cNvPr>
          <p:cNvGraphicFramePr>
            <a:graphicFrameLocks noGrp="1"/>
          </p:cNvGraphicFramePr>
          <p:nvPr>
            <p:ph type="tbl" sz="quarter" idx="13"/>
            <p:extLst>
              <p:ext uri="{D42A27DB-BD31-4B8C-83A1-F6EECF244321}">
                <p14:modId xmlns:p14="http://schemas.microsoft.com/office/powerpoint/2010/main" val="31888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4119277"/>
                    </a:ext>
                  </a:extLst>
                </a:gridCol>
                <a:gridCol w="370332">
                  <a:extLst>
                    <a:ext uri="{9D8B030D-6E8A-4147-A177-3AD203B41FA5}">
                      <a16:colId xmlns:a16="http://schemas.microsoft.com/office/drawing/2014/main" val="3880002254"/>
                    </a:ext>
                  </a:extLst>
                </a:gridCol>
                <a:gridCol w="370332">
                  <a:extLst>
                    <a:ext uri="{9D8B030D-6E8A-4147-A177-3AD203B41FA5}">
                      <a16:colId xmlns:a16="http://schemas.microsoft.com/office/drawing/2014/main" val="2027313991"/>
                    </a:ext>
                  </a:extLst>
                </a:gridCol>
                <a:gridCol w="370332">
                  <a:extLst>
                    <a:ext uri="{9D8B030D-6E8A-4147-A177-3AD203B41FA5}">
                      <a16:colId xmlns:a16="http://schemas.microsoft.com/office/drawing/2014/main" val="3264217262"/>
                    </a:ext>
                  </a:extLst>
                </a:gridCol>
                <a:gridCol w="329184">
                  <a:extLst>
                    <a:ext uri="{9D8B030D-6E8A-4147-A177-3AD203B41FA5}">
                      <a16:colId xmlns:a16="http://schemas.microsoft.com/office/drawing/2014/main" val="2480209892"/>
                    </a:ext>
                  </a:extLst>
                </a:gridCol>
                <a:gridCol w="329184">
                  <a:extLst>
                    <a:ext uri="{9D8B030D-6E8A-4147-A177-3AD203B41FA5}">
                      <a16:colId xmlns:a16="http://schemas.microsoft.com/office/drawing/2014/main" val="2916230810"/>
                    </a:ext>
                  </a:extLst>
                </a:gridCol>
                <a:gridCol w="329184">
                  <a:extLst>
                    <a:ext uri="{9D8B030D-6E8A-4147-A177-3AD203B41FA5}">
                      <a16:colId xmlns:a16="http://schemas.microsoft.com/office/drawing/2014/main" val="3556292368"/>
                    </a:ext>
                  </a:extLst>
                </a:gridCol>
                <a:gridCol w="329184">
                  <a:extLst>
                    <a:ext uri="{9D8B030D-6E8A-4147-A177-3AD203B41FA5}">
                      <a16:colId xmlns:a16="http://schemas.microsoft.com/office/drawing/2014/main" val="2214579541"/>
                    </a:ext>
                  </a:extLst>
                </a:gridCol>
                <a:gridCol w="329184">
                  <a:extLst>
                    <a:ext uri="{9D8B030D-6E8A-4147-A177-3AD203B41FA5}">
                      <a16:colId xmlns:a16="http://schemas.microsoft.com/office/drawing/2014/main" val="3321090106"/>
                    </a:ext>
                  </a:extLst>
                </a:gridCol>
                <a:gridCol w="329184">
                  <a:extLst>
                    <a:ext uri="{9D8B030D-6E8A-4147-A177-3AD203B41FA5}">
                      <a16:colId xmlns:a16="http://schemas.microsoft.com/office/drawing/2014/main" val="712417708"/>
                    </a:ext>
                  </a:extLst>
                </a:gridCol>
                <a:gridCol w="329184">
                  <a:extLst>
                    <a:ext uri="{9D8B030D-6E8A-4147-A177-3AD203B41FA5}">
                      <a16:colId xmlns:a16="http://schemas.microsoft.com/office/drawing/2014/main" val="447626587"/>
                    </a:ext>
                  </a:extLst>
                </a:gridCol>
                <a:gridCol w="329184">
                  <a:extLst>
                    <a:ext uri="{9D8B030D-6E8A-4147-A177-3AD203B41FA5}">
                      <a16:colId xmlns:a16="http://schemas.microsoft.com/office/drawing/2014/main" val="3381199793"/>
                    </a:ext>
                  </a:extLst>
                </a:gridCol>
                <a:gridCol w="329184">
                  <a:extLst>
                    <a:ext uri="{9D8B030D-6E8A-4147-A177-3AD203B41FA5}">
                      <a16:colId xmlns:a16="http://schemas.microsoft.com/office/drawing/2014/main" val="104097141"/>
                    </a:ext>
                  </a:extLst>
                </a:gridCol>
                <a:gridCol w="370332">
                  <a:extLst>
                    <a:ext uri="{9D8B030D-6E8A-4147-A177-3AD203B41FA5}">
                      <a16:colId xmlns:a16="http://schemas.microsoft.com/office/drawing/2014/main" val="2995857550"/>
                    </a:ext>
                  </a:extLst>
                </a:gridCol>
                <a:gridCol w="370332">
                  <a:extLst>
                    <a:ext uri="{9D8B030D-6E8A-4147-A177-3AD203B41FA5}">
                      <a16:colId xmlns:a16="http://schemas.microsoft.com/office/drawing/2014/main" val="485212393"/>
                    </a:ext>
                  </a:extLst>
                </a:gridCol>
                <a:gridCol w="329184">
                  <a:extLst>
                    <a:ext uri="{9D8B030D-6E8A-4147-A177-3AD203B41FA5}">
                      <a16:colId xmlns:a16="http://schemas.microsoft.com/office/drawing/2014/main" val="2077128272"/>
                    </a:ext>
                  </a:extLst>
                </a:gridCol>
                <a:gridCol w="329184">
                  <a:extLst>
                    <a:ext uri="{9D8B030D-6E8A-4147-A177-3AD203B41FA5}">
                      <a16:colId xmlns:a16="http://schemas.microsoft.com/office/drawing/2014/main" val="3053969911"/>
                    </a:ext>
                  </a:extLst>
                </a:gridCol>
                <a:gridCol w="370332">
                  <a:extLst>
                    <a:ext uri="{9D8B030D-6E8A-4147-A177-3AD203B41FA5}">
                      <a16:colId xmlns:a16="http://schemas.microsoft.com/office/drawing/2014/main" val="3756608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478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سبا دو لا مير </a:t>
                      </a:r>
                      <a:r>
                        <a:rPr kumimoji="0" lang="en-US" sz="1000" b="1" i="0" u="none" strike="noStrike" kern="1200" cap="none" spc="0" normalizeH="0" baseline="0" noProof="0">
                          <a:ln>
                            <a:noFill/>
                          </a:ln>
                          <a:solidFill>
                            <a:prstClr val="black"/>
                          </a:solidFill>
                          <a:effectLst/>
                          <a:uLnTx/>
                          <a:uFillTx/>
                          <a:latin typeface="+mn-lt"/>
                          <a:ea typeface="+mn-ea"/>
                          <a:cs typeface="+mn-cs"/>
                        </a:rPr>
                        <a:t>Spa de la mer - 2018-05-01 12:00:14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9271836"/>
                  </a:ext>
                </a:extLst>
              </a:tr>
            </a:tbl>
          </a:graphicData>
        </a:graphic>
      </p:graphicFrame>
      <p:sp>
        <p:nvSpPr>
          <p:cNvPr id="4" name="Text Placeholder 3">
            <a:extLst>
              <a:ext uri="{FF2B5EF4-FFF2-40B4-BE49-F238E27FC236}">
                <a16:creationId xmlns:a16="http://schemas.microsoft.com/office/drawing/2014/main" id="{6429B1FC-B513-4C59-9F75-B6C194F40E63}"/>
              </a:ext>
            </a:extLst>
          </p:cNvPr>
          <p:cNvSpPr>
            <a:spLocks noGrp="1"/>
          </p:cNvSpPr>
          <p:nvPr>
            <p:ph type="body" sz="quarter" idx="14"/>
          </p:nvPr>
        </p:nvSpPr>
        <p:spPr/>
        <p:txBody>
          <a:bodyPr/>
          <a:lstStyle/>
          <a:p>
            <a:r>
              <a:rPr lang="en-US"/>
              <a:t>04/26/2018 - 05/02/2018</a:t>
            </a:r>
          </a:p>
        </p:txBody>
      </p:sp>
    </p:spTree>
    <p:extLst>
      <p:ext uri="{BB962C8B-B14F-4D97-AF65-F5344CB8AC3E}">
        <p14:creationId xmlns:p14="http://schemas.microsoft.com/office/powerpoint/2010/main" val="3559344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F9DC8-2A5B-4126-A88D-273043E9DA55}"/>
              </a:ext>
            </a:extLst>
          </p:cNvPr>
          <p:cNvSpPr>
            <a:spLocks noGrp="1"/>
          </p:cNvSpPr>
          <p:nvPr>
            <p:ph type="title"/>
          </p:nvPr>
        </p:nvSpPr>
        <p:spPr/>
        <p:txBody>
          <a:bodyPr/>
          <a:lstStyle/>
          <a:p>
            <a:r>
              <a:rPr lang="en-US"/>
              <a:t>Facebook Own Posts Table | </a:t>
            </a:r>
            <a:r>
              <a:rPr lang="ar-AE"/>
              <a:t>سبا دو لا مير </a:t>
            </a:r>
            <a:r>
              <a:rPr lang="en-US"/>
              <a:t>Spa de la mer - 2 of 3</a:t>
            </a:r>
          </a:p>
        </p:txBody>
      </p:sp>
      <p:graphicFrame>
        <p:nvGraphicFramePr>
          <p:cNvPr id="5" name="Table Placeholder 4">
            <a:extLst>
              <a:ext uri="{FF2B5EF4-FFF2-40B4-BE49-F238E27FC236}">
                <a16:creationId xmlns:a16="http://schemas.microsoft.com/office/drawing/2014/main" id="{C77BAADE-75B8-4A52-B94B-79111215C7FD}"/>
              </a:ext>
            </a:extLst>
          </p:cNvPr>
          <p:cNvGraphicFramePr>
            <a:graphicFrameLocks noGrp="1"/>
          </p:cNvGraphicFramePr>
          <p:nvPr>
            <p:ph type="tbl" sz="quarter" idx="13"/>
            <p:extLst>
              <p:ext uri="{D42A27DB-BD31-4B8C-83A1-F6EECF244321}">
                <p14:modId xmlns:p14="http://schemas.microsoft.com/office/powerpoint/2010/main" val="511584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04089883"/>
                    </a:ext>
                  </a:extLst>
                </a:gridCol>
                <a:gridCol w="370332">
                  <a:extLst>
                    <a:ext uri="{9D8B030D-6E8A-4147-A177-3AD203B41FA5}">
                      <a16:colId xmlns:a16="http://schemas.microsoft.com/office/drawing/2014/main" val="3768648112"/>
                    </a:ext>
                  </a:extLst>
                </a:gridCol>
                <a:gridCol w="370332">
                  <a:extLst>
                    <a:ext uri="{9D8B030D-6E8A-4147-A177-3AD203B41FA5}">
                      <a16:colId xmlns:a16="http://schemas.microsoft.com/office/drawing/2014/main" val="4223762499"/>
                    </a:ext>
                  </a:extLst>
                </a:gridCol>
                <a:gridCol w="370332">
                  <a:extLst>
                    <a:ext uri="{9D8B030D-6E8A-4147-A177-3AD203B41FA5}">
                      <a16:colId xmlns:a16="http://schemas.microsoft.com/office/drawing/2014/main" val="4212395565"/>
                    </a:ext>
                  </a:extLst>
                </a:gridCol>
                <a:gridCol w="329184">
                  <a:extLst>
                    <a:ext uri="{9D8B030D-6E8A-4147-A177-3AD203B41FA5}">
                      <a16:colId xmlns:a16="http://schemas.microsoft.com/office/drawing/2014/main" val="4150619083"/>
                    </a:ext>
                  </a:extLst>
                </a:gridCol>
                <a:gridCol w="329184">
                  <a:extLst>
                    <a:ext uri="{9D8B030D-6E8A-4147-A177-3AD203B41FA5}">
                      <a16:colId xmlns:a16="http://schemas.microsoft.com/office/drawing/2014/main" val="4124904228"/>
                    </a:ext>
                  </a:extLst>
                </a:gridCol>
                <a:gridCol w="329184">
                  <a:extLst>
                    <a:ext uri="{9D8B030D-6E8A-4147-A177-3AD203B41FA5}">
                      <a16:colId xmlns:a16="http://schemas.microsoft.com/office/drawing/2014/main" val="815666804"/>
                    </a:ext>
                  </a:extLst>
                </a:gridCol>
                <a:gridCol w="329184">
                  <a:extLst>
                    <a:ext uri="{9D8B030D-6E8A-4147-A177-3AD203B41FA5}">
                      <a16:colId xmlns:a16="http://schemas.microsoft.com/office/drawing/2014/main" val="818305785"/>
                    </a:ext>
                  </a:extLst>
                </a:gridCol>
                <a:gridCol w="329184">
                  <a:extLst>
                    <a:ext uri="{9D8B030D-6E8A-4147-A177-3AD203B41FA5}">
                      <a16:colId xmlns:a16="http://schemas.microsoft.com/office/drawing/2014/main" val="3653546027"/>
                    </a:ext>
                  </a:extLst>
                </a:gridCol>
                <a:gridCol w="329184">
                  <a:extLst>
                    <a:ext uri="{9D8B030D-6E8A-4147-A177-3AD203B41FA5}">
                      <a16:colId xmlns:a16="http://schemas.microsoft.com/office/drawing/2014/main" val="3954274257"/>
                    </a:ext>
                  </a:extLst>
                </a:gridCol>
                <a:gridCol w="329184">
                  <a:extLst>
                    <a:ext uri="{9D8B030D-6E8A-4147-A177-3AD203B41FA5}">
                      <a16:colId xmlns:a16="http://schemas.microsoft.com/office/drawing/2014/main" val="254494061"/>
                    </a:ext>
                  </a:extLst>
                </a:gridCol>
                <a:gridCol w="329184">
                  <a:extLst>
                    <a:ext uri="{9D8B030D-6E8A-4147-A177-3AD203B41FA5}">
                      <a16:colId xmlns:a16="http://schemas.microsoft.com/office/drawing/2014/main" val="1577744975"/>
                    </a:ext>
                  </a:extLst>
                </a:gridCol>
                <a:gridCol w="329184">
                  <a:extLst>
                    <a:ext uri="{9D8B030D-6E8A-4147-A177-3AD203B41FA5}">
                      <a16:colId xmlns:a16="http://schemas.microsoft.com/office/drawing/2014/main" val="2891709632"/>
                    </a:ext>
                  </a:extLst>
                </a:gridCol>
                <a:gridCol w="370332">
                  <a:extLst>
                    <a:ext uri="{9D8B030D-6E8A-4147-A177-3AD203B41FA5}">
                      <a16:colId xmlns:a16="http://schemas.microsoft.com/office/drawing/2014/main" val="1262602128"/>
                    </a:ext>
                  </a:extLst>
                </a:gridCol>
                <a:gridCol w="370332">
                  <a:extLst>
                    <a:ext uri="{9D8B030D-6E8A-4147-A177-3AD203B41FA5}">
                      <a16:colId xmlns:a16="http://schemas.microsoft.com/office/drawing/2014/main" val="613069339"/>
                    </a:ext>
                  </a:extLst>
                </a:gridCol>
                <a:gridCol w="329184">
                  <a:extLst>
                    <a:ext uri="{9D8B030D-6E8A-4147-A177-3AD203B41FA5}">
                      <a16:colId xmlns:a16="http://schemas.microsoft.com/office/drawing/2014/main" val="1271192621"/>
                    </a:ext>
                  </a:extLst>
                </a:gridCol>
                <a:gridCol w="329184">
                  <a:extLst>
                    <a:ext uri="{9D8B030D-6E8A-4147-A177-3AD203B41FA5}">
                      <a16:colId xmlns:a16="http://schemas.microsoft.com/office/drawing/2014/main" val="1153622188"/>
                    </a:ext>
                  </a:extLst>
                </a:gridCol>
                <a:gridCol w="370332">
                  <a:extLst>
                    <a:ext uri="{9D8B030D-6E8A-4147-A177-3AD203B41FA5}">
                      <a16:colId xmlns:a16="http://schemas.microsoft.com/office/drawing/2014/main" val="119701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4216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سبا دو لا مير </a:t>
                      </a:r>
                      <a:r>
                        <a:rPr kumimoji="0" lang="en-US" sz="1000" b="1" i="0" u="none" strike="noStrike" kern="1200" cap="none" spc="0" normalizeH="0" baseline="0" noProof="0">
                          <a:ln>
                            <a:noFill/>
                          </a:ln>
                          <a:solidFill>
                            <a:prstClr val="black"/>
                          </a:solidFill>
                          <a:effectLst/>
                          <a:uLnTx/>
                          <a:uFillTx/>
                          <a:latin typeface="+mn-lt"/>
                          <a:ea typeface="+mn-ea"/>
                          <a:cs typeface="+mn-cs"/>
                        </a:rPr>
                        <a:t>Spa de la mer - 2018-04-30 21:00:01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وأنواع جلسات التدليك للجسم (المساج)😍👇
كشفت بعض الدراسات الجديدة أن أداء جهاز المناعة لدى العديد من مرضى السرطان، وتحديداً سرطان الثدي عند النساء قد تحسن بعد الخضوع لبضع جلسات تدليك، بل أشارت هذه الدراسات إلى أنه استطاع التخفيف من أعراض الأمراض التنفسية وأمراض السمنة وغيرها، خاصة من الأمراض التي تتأثر بالسلوك النفسي والتوتر
1. تخفيف آلام العضلات إذ يساعد تدليك الجسم على تخليص العضلات من السموم، وتحديداً من تراكم حمض اللاكتيك بعد ممارسة الرياضة، ويزيد من نشاط الدورة الدموية وضخ الدم وهو الأنسب لآلام الظهر.
2. التخلص من التوتر والإجهاد والقلق والاكتئاب، إذ أشارت إحدى الدراسات التي نشرتها مجلة الأكاديمية الأمريكية للطب النفسي إلى أن المسّاج ساعد بالتخفيف من حالات الاكتئاب لدى العديد من المرضى في أمريكا. وهو أحرى بالطبع للتخفيف من التوترات والإجهاد والقلق العادي. بالإضافة إلى ذلك فهو يساعد على النوم العميق ويحسن من عمق النوم وكفاءته.
3. تحسين الجسم في مكافحة الأمراض أو الأعراض التي يسببها الإجهاد والتوتر مثل الصداع أو تناول الطعام بطريقة مفرطة مثل حالات الشره المرضي والسمنة وتوزي...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7325105"/>
                  </a:ext>
                </a:extLst>
              </a:tr>
            </a:tbl>
          </a:graphicData>
        </a:graphic>
      </p:graphicFrame>
      <p:sp>
        <p:nvSpPr>
          <p:cNvPr id="4" name="Text Placeholder 3">
            <a:extLst>
              <a:ext uri="{FF2B5EF4-FFF2-40B4-BE49-F238E27FC236}">
                <a16:creationId xmlns:a16="http://schemas.microsoft.com/office/drawing/2014/main" id="{149A68E0-44B4-4F7E-8ED7-B2D19F860097}"/>
              </a:ext>
            </a:extLst>
          </p:cNvPr>
          <p:cNvSpPr>
            <a:spLocks noGrp="1"/>
          </p:cNvSpPr>
          <p:nvPr>
            <p:ph type="body" sz="quarter" idx="14"/>
          </p:nvPr>
        </p:nvSpPr>
        <p:spPr/>
        <p:txBody>
          <a:bodyPr/>
          <a:lstStyle/>
          <a:p>
            <a:r>
              <a:rPr lang="en-US"/>
              <a:t>04/26/2018 - 05/02/2018</a:t>
            </a:r>
          </a:p>
        </p:txBody>
      </p:sp>
    </p:spTree>
    <p:extLst>
      <p:ext uri="{BB962C8B-B14F-4D97-AF65-F5344CB8AC3E}">
        <p14:creationId xmlns:p14="http://schemas.microsoft.com/office/powerpoint/2010/main" val="2147507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78CE-8AE6-4A7D-A365-6DD8A64F2818}"/>
              </a:ext>
            </a:extLst>
          </p:cNvPr>
          <p:cNvSpPr>
            <a:spLocks noGrp="1"/>
          </p:cNvSpPr>
          <p:nvPr>
            <p:ph type="title"/>
          </p:nvPr>
        </p:nvSpPr>
        <p:spPr/>
        <p:txBody>
          <a:bodyPr/>
          <a:lstStyle/>
          <a:p>
            <a:r>
              <a:rPr lang="en-US"/>
              <a:t>Facebook Own Posts Table | </a:t>
            </a:r>
            <a:r>
              <a:rPr lang="ar-AE"/>
              <a:t>سبا دو لا مير </a:t>
            </a:r>
            <a:r>
              <a:rPr lang="en-US"/>
              <a:t>Spa de la mer - 3 of 3</a:t>
            </a:r>
          </a:p>
        </p:txBody>
      </p:sp>
      <p:graphicFrame>
        <p:nvGraphicFramePr>
          <p:cNvPr id="5" name="Table Placeholder 4">
            <a:extLst>
              <a:ext uri="{FF2B5EF4-FFF2-40B4-BE49-F238E27FC236}">
                <a16:creationId xmlns:a16="http://schemas.microsoft.com/office/drawing/2014/main" id="{61F3C944-1A5B-45AE-B935-A56EE77BC8AC}"/>
              </a:ext>
            </a:extLst>
          </p:cNvPr>
          <p:cNvGraphicFramePr>
            <a:graphicFrameLocks noGrp="1"/>
          </p:cNvGraphicFramePr>
          <p:nvPr>
            <p:ph type="tbl" sz="quarter" idx="13"/>
            <p:extLst>
              <p:ext uri="{D42A27DB-BD31-4B8C-83A1-F6EECF244321}">
                <p14:modId xmlns:p14="http://schemas.microsoft.com/office/powerpoint/2010/main" val="1119989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69029651"/>
                    </a:ext>
                  </a:extLst>
                </a:gridCol>
                <a:gridCol w="370332">
                  <a:extLst>
                    <a:ext uri="{9D8B030D-6E8A-4147-A177-3AD203B41FA5}">
                      <a16:colId xmlns:a16="http://schemas.microsoft.com/office/drawing/2014/main" val="200133903"/>
                    </a:ext>
                  </a:extLst>
                </a:gridCol>
                <a:gridCol w="370332">
                  <a:extLst>
                    <a:ext uri="{9D8B030D-6E8A-4147-A177-3AD203B41FA5}">
                      <a16:colId xmlns:a16="http://schemas.microsoft.com/office/drawing/2014/main" val="396284207"/>
                    </a:ext>
                  </a:extLst>
                </a:gridCol>
                <a:gridCol w="370332">
                  <a:extLst>
                    <a:ext uri="{9D8B030D-6E8A-4147-A177-3AD203B41FA5}">
                      <a16:colId xmlns:a16="http://schemas.microsoft.com/office/drawing/2014/main" val="1817613243"/>
                    </a:ext>
                  </a:extLst>
                </a:gridCol>
                <a:gridCol w="329184">
                  <a:extLst>
                    <a:ext uri="{9D8B030D-6E8A-4147-A177-3AD203B41FA5}">
                      <a16:colId xmlns:a16="http://schemas.microsoft.com/office/drawing/2014/main" val="2729588643"/>
                    </a:ext>
                  </a:extLst>
                </a:gridCol>
                <a:gridCol w="329184">
                  <a:extLst>
                    <a:ext uri="{9D8B030D-6E8A-4147-A177-3AD203B41FA5}">
                      <a16:colId xmlns:a16="http://schemas.microsoft.com/office/drawing/2014/main" val="557651913"/>
                    </a:ext>
                  </a:extLst>
                </a:gridCol>
                <a:gridCol w="329184">
                  <a:extLst>
                    <a:ext uri="{9D8B030D-6E8A-4147-A177-3AD203B41FA5}">
                      <a16:colId xmlns:a16="http://schemas.microsoft.com/office/drawing/2014/main" val="897122917"/>
                    </a:ext>
                  </a:extLst>
                </a:gridCol>
                <a:gridCol w="329184">
                  <a:extLst>
                    <a:ext uri="{9D8B030D-6E8A-4147-A177-3AD203B41FA5}">
                      <a16:colId xmlns:a16="http://schemas.microsoft.com/office/drawing/2014/main" val="1051281170"/>
                    </a:ext>
                  </a:extLst>
                </a:gridCol>
                <a:gridCol w="329184">
                  <a:extLst>
                    <a:ext uri="{9D8B030D-6E8A-4147-A177-3AD203B41FA5}">
                      <a16:colId xmlns:a16="http://schemas.microsoft.com/office/drawing/2014/main" val="3805762188"/>
                    </a:ext>
                  </a:extLst>
                </a:gridCol>
                <a:gridCol w="329184">
                  <a:extLst>
                    <a:ext uri="{9D8B030D-6E8A-4147-A177-3AD203B41FA5}">
                      <a16:colId xmlns:a16="http://schemas.microsoft.com/office/drawing/2014/main" val="395500409"/>
                    </a:ext>
                  </a:extLst>
                </a:gridCol>
                <a:gridCol w="329184">
                  <a:extLst>
                    <a:ext uri="{9D8B030D-6E8A-4147-A177-3AD203B41FA5}">
                      <a16:colId xmlns:a16="http://schemas.microsoft.com/office/drawing/2014/main" val="2019941122"/>
                    </a:ext>
                  </a:extLst>
                </a:gridCol>
                <a:gridCol w="329184">
                  <a:extLst>
                    <a:ext uri="{9D8B030D-6E8A-4147-A177-3AD203B41FA5}">
                      <a16:colId xmlns:a16="http://schemas.microsoft.com/office/drawing/2014/main" val="3769127012"/>
                    </a:ext>
                  </a:extLst>
                </a:gridCol>
                <a:gridCol w="329184">
                  <a:extLst>
                    <a:ext uri="{9D8B030D-6E8A-4147-A177-3AD203B41FA5}">
                      <a16:colId xmlns:a16="http://schemas.microsoft.com/office/drawing/2014/main" val="1055981741"/>
                    </a:ext>
                  </a:extLst>
                </a:gridCol>
                <a:gridCol w="370332">
                  <a:extLst>
                    <a:ext uri="{9D8B030D-6E8A-4147-A177-3AD203B41FA5}">
                      <a16:colId xmlns:a16="http://schemas.microsoft.com/office/drawing/2014/main" val="1051750475"/>
                    </a:ext>
                  </a:extLst>
                </a:gridCol>
                <a:gridCol w="370332">
                  <a:extLst>
                    <a:ext uri="{9D8B030D-6E8A-4147-A177-3AD203B41FA5}">
                      <a16:colId xmlns:a16="http://schemas.microsoft.com/office/drawing/2014/main" val="87841691"/>
                    </a:ext>
                  </a:extLst>
                </a:gridCol>
                <a:gridCol w="329184">
                  <a:extLst>
                    <a:ext uri="{9D8B030D-6E8A-4147-A177-3AD203B41FA5}">
                      <a16:colId xmlns:a16="http://schemas.microsoft.com/office/drawing/2014/main" val="3681679887"/>
                    </a:ext>
                  </a:extLst>
                </a:gridCol>
                <a:gridCol w="329184">
                  <a:extLst>
                    <a:ext uri="{9D8B030D-6E8A-4147-A177-3AD203B41FA5}">
                      <a16:colId xmlns:a16="http://schemas.microsoft.com/office/drawing/2014/main" val="119119661"/>
                    </a:ext>
                  </a:extLst>
                </a:gridCol>
                <a:gridCol w="370332">
                  <a:extLst>
                    <a:ext uri="{9D8B030D-6E8A-4147-A177-3AD203B41FA5}">
                      <a16:colId xmlns:a16="http://schemas.microsoft.com/office/drawing/2014/main" val="203147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263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سبا دو لا مير </a:t>
                      </a:r>
                      <a:r>
                        <a:rPr kumimoji="0" lang="en-US" sz="1000" b="1" i="0" u="none" strike="noStrike" kern="1200" cap="none" spc="0" normalizeH="0" baseline="0" noProof="0">
                          <a:ln>
                            <a:noFill/>
                          </a:ln>
                          <a:solidFill>
                            <a:prstClr val="black"/>
                          </a:solidFill>
                          <a:effectLst/>
                          <a:uLnTx/>
                          <a:uFillTx/>
                          <a:latin typeface="+mn-lt"/>
                          <a:ea typeface="+mn-ea"/>
                          <a:cs typeface="+mn-cs"/>
                        </a:rPr>
                        <a:t>Spa de la mer - 2018-04-26 22:00:01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مصادر صحية للحصول على الكولاجين بشكل طبيبعي بدون كيماويات👇😍
الخضروات البرتقالية : و هي الخضروات التي تحتوي علي اللون البرتقالي مثل الجزر و البطاطا الحلوة  فهي أطعمة غنية بفيتامين أ و تعديد تجديد الكولاجين التالف في البشرة .
التوت : يساعد التوت علي زيادة مستويات الكولاجين .
 الفواكه الحمضية : تبين الدراسة أن الفواكه الحمضية مثل البرتقال أو الليمون و الجريب فروت فهي فواكه غنية بفيتامين ج  و الذي لديه قدره علي تكوين الكولاجين و أيضاً مهم مقاومة الجذور الحرة  و التي تحطم الكولاجين .
الثوم : هو واحد من أفضل مصادر الكبريت و هو امر ضروري  لإنتاج الكولاجين في الجسم حيث يمد الثوم الجسم  بحمض اليبويك  و هو عنصر أساسي في إعادة تكوين الكولاجين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0857633"/>
                  </a:ext>
                </a:extLst>
              </a:tr>
            </a:tbl>
          </a:graphicData>
        </a:graphic>
      </p:graphicFrame>
      <p:sp>
        <p:nvSpPr>
          <p:cNvPr id="4" name="Text Placeholder 3">
            <a:extLst>
              <a:ext uri="{FF2B5EF4-FFF2-40B4-BE49-F238E27FC236}">
                <a16:creationId xmlns:a16="http://schemas.microsoft.com/office/drawing/2014/main" id="{2F0499E4-5EBF-4B39-90A6-2512AE18062B}"/>
              </a:ext>
            </a:extLst>
          </p:cNvPr>
          <p:cNvSpPr>
            <a:spLocks noGrp="1"/>
          </p:cNvSpPr>
          <p:nvPr>
            <p:ph type="body" sz="quarter" idx="14"/>
          </p:nvPr>
        </p:nvSpPr>
        <p:spPr/>
        <p:txBody>
          <a:bodyPr/>
          <a:lstStyle/>
          <a:p>
            <a:r>
              <a:rPr lang="en-US"/>
              <a:t>04/26/2018 - 05/02/2018</a:t>
            </a:r>
          </a:p>
        </p:txBody>
      </p:sp>
    </p:spTree>
    <p:extLst>
      <p:ext uri="{BB962C8B-B14F-4D97-AF65-F5344CB8AC3E}">
        <p14:creationId xmlns:p14="http://schemas.microsoft.com/office/powerpoint/2010/main" val="149949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1A3D6-4896-441E-98D9-891B393C6DA8}"/>
              </a:ext>
            </a:extLst>
          </p:cNvPr>
          <p:cNvSpPr>
            <a:spLocks noGrp="1"/>
          </p:cNvSpPr>
          <p:nvPr>
            <p:ph type="title"/>
          </p:nvPr>
        </p:nvSpPr>
        <p:spPr/>
        <p:txBody>
          <a:bodyPr/>
          <a:lstStyle/>
          <a:p>
            <a:r>
              <a:rPr lang="en-US"/>
              <a:t>Facebook Post Type Distribution Per Profile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442759BC-D449-4744-850D-2B80B3F789B3}"/>
              </a:ext>
            </a:extLst>
          </p:cNvPr>
          <p:cNvGraphicFramePr>
            <a:graphicFrameLocks noGrp="1"/>
          </p:cNvGraphicFramePr>
          <p:nvPr>
            <p:ph type="chart" sz="quarter" idx="13"/>
            <p:extLst>
              <p:ext uri="{D42A27DB-BD31-4B8C-83A1-F6EECF244321}">
                <p14:modId xmlns:p14="http://schemas.microsoft.com/office/powerpoint/2010/main" val="1861053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DBABC5-3555-466D-ADEC-030142E92937}"/>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073F5B63-6723-49ED-9765-A88A21C81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4740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A74CB-AE01-4DBD-ABE6-312A6A33755D}"/>
              </a:ext>
            </a:extLst>
          </p:cNvPr>
          <p:cNvSpPr>
            <a:spLocks noGrp="1"/>
          </p:cNvSpPr>
          <p:nvPr>
            <p:ph type="title"/>
          </p:nvPr>
        </p:nvSpPr>
        <p:spPr/>
        <p:txBody>
          <a:bodyPr/>
          <a:lstStyle/>
          <a:p>
            <a:r>
              <a:rPr lang="en-US"/>
              <a:t>Facebook Fans Change Per Weekday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66072274-965A-467F-80EA-6E4CF20B2484}"/>
              </a:ext>
            </a:extLst>
          </p:cNvPr>
          <p:cNvGraphicFramePr>
            <a:graphicFrameLocks noGrp="1"/>
          </p:cNvGraphicFramePr>
          <p:nvPr>
            <p:ph type="chart" sz="quarter" idx="13"/>
            <p:extLst>
              <p:ext uri="{D42A27DB-BD31-4B8C-83A1-F6EECF244321}">
                <p14:modId xmlns:p14="http://schemas.microsoft.com/office/powerpoint/2010/main" val="2546244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E9BFE-56A9-4016-91ED-A952B4DF06D3}"/>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F07C0304-C075-417A-A51A-045AF6070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528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C90CC-1E1B-4CF6-BF22-ED31A1846E5E}"/>
              </a:ext>
            </a:extLst>
          </p:cNvPr>
          <p:cNvSpPr>
            <a:spLocks noGrp="1"/>
          </p:cNvSpPr>
          <p:nvPr>
            <p:ph type="title"/>
          </p:nvPr>
        </p:nvSpPr>
        <p:spPr/>
        <p:txBody>
          <a:bodyPr/>
          <a:lstStyle/>
          <a:p>
            <a:r>
              <a:rPr lang="en-US"/>
              <a:t>Facebook Own Posts By Weekday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6C1877A8-7AEE-4900-8BC0-54BB9899F0EE}"/>
              </a:ext>
            </a:extLst>
          </p:cNvPr>
          <p:cNvGraphicFramePr>
            <a:graphicFrameLocks noGrp="1"/>
          </p:cNvGraphicFramePr>
          <p:nvPr>
            <p:ph type="chart" sz="quarter" idx="13"/>
            <p:extLst>
              <p:ext uri="{D42A27DB-BD31-4B8C-83A1-F6EECF244321}">
                <p14:modId xmlns:p14="http://schemas.microsoft.com/office/powerpoint/2010/main" val="435958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9AFAD1-C541-4D6A-9D22-64F5F6F2B7C6}"/>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C304D47E-D920-41E3-BD47-B491893EBA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13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A65E-A421-47A9-BE36-2AF0A8262A31}"/>
              </a:ext>
            </a:extLst>
          </p:cNvPr>
          <p:cNvSpPr>
            <a:spLocks noGrp="1"/>
          </p:cNvSpPr>
          <p:nvPr>
            <p:ph type="title"/>
          </p:nvPr>
        </p:nvSpPr>
        <p:spPr/>
        <p:txBody>
          <a:bodyPr/>
          <a:lstStyle/>
          <a:p>
            <a:r>
              <a:rPr lang="en-US"/>
              <a:t>Facebook Key Metrics Table | </a:t>
            </a:r>
            <a:r>
              <a:rPr lang="ar-AE"/>
              <a:t>سبا دو لا مير </a:t>
            </a:r>
            <a:r>
              <a:rPr lang="en-US"/>
              <a:t>Spa de la mer</a:t>
            </a:r>
          </a:p>
        </p:txBody>
      </p:sp>
      <p:graphicFrame>
        <p:nvGraphicFramePr>
          <p:cNvPr id="5" name="Table Placeholder 4">
            <a:extLst>
              <a:ext uri="{FF2B5EF4-FFF2-40B4-BE49-F238E27FC236}">
                <a16:creationId xmlns:a16="http://schemas.microsoft.com/office/drawing/2014/main" id="{BC0B5FFB-0021-48CF-B46E-EEF6A8B1CC21}"/>
              </a:ext>
            </a:extLst>
          </p:cNvPr>
          <p:cNvGraphicFramePr>
            <a:graphicFrameLocks noGrp="1"/>
          </p:cNvGraphicFramePr>
          <p:nvPr>
            <p:ph type="tbl" sz="quarter" idx="13"/>
            <p:extLst>
              <p:ext uri="{D42A27DB-BD31-4B8C-83A1-F6EECF244321}">
                <p14:modId xmlns:p14="http://schemas.microsoft.com/office/powerpoint/2010/main" val="945585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249448623"/>
                    </a:ext>
                  </a:extLst>
                </a:gridCol>
                <a:gridCol w="304495">
                  <a:extLst>
                    <a:ext uri="{9D8B030D-6E8A-4147-A177-3AD203B41FA5}">
                      <a16:colId xmlns:a16="http://schemas.microsoft.com/office/drawing/2014/main" val="739670550"/>
                    </a:ext>
                  </a:extLst>
                </a:gridCol>
                <a:gridCol w="304495">
                  <a:extLst>
                    <a:ext uri="{9D8B030D-6E8A-4147-A177-3AD203B41FA5}">
                      <a16:colId xmlns:a16="http://schemas.microsoft.com/office/drawing/2014/main" val="3664235210"/>
                    </a:ext>
                  </a:extLst>
                </a:gridCol>
                <a:gridCol w="304495">
                  <a:extLst>
                    <a:ext uri="{9D8B030D-6E8A-4147-A177-3AD203B41FA5}">
                      <a16:colId xmlns:a16="http://schemas.microsoft.com/office/drawing/2014/main" val="267386862"/>
                    </a:ext>
                  </a:extLst>
                </a:gridCol>
                <a:gridCol w="304495">
                  <a:extLst>
                    <a:ext uri="{9D8B030D-6E8A-4147-A177-3AD203B41FA5}">
                      <a16:colId xmlns:a16="http://schemas.microsoft.com/office/drawing/2014/main" val="780320194"/>
                    </a:ext>
                  </a:extLst>
                </a:gridCol>
                <a:gridCol w="304495">
                  <a:extLst>
                    <a:ext uri="{9D8B030D-6E8A-4147-A177-3AD203B41FA5}">
                      <a16:colId xmlns:a16="http://schemas.microsoft.com/office/drawing/2014/main" val="435039752"/>
                    </a:ext>
                  </a:extLst>
                </a:gridCol>
                <a:gridCol w="304495">
                  <a:extLst>
                    <a:ext uri="{9D8B030D-6E8A-4147-A177-3AD203B41FA5}">
                      <a16:colId xmlns:a16="http://schemas.microsoft.com/office/drawing/2014/main" val="805653466"/>
                    </a:ext>
                  </a:extLst>
                </a:gridCol>
                <a:gridCol w="304495">
                  <a:extLst>
                    <a:ext uri="{9D8B030D-6E8A-4147-A177-3AD203B41FA5}">
                      <a16:colId xmlns:a16="http://schemas.microsoft.com/office/drawing/2014/main" val="2973773223"/>
                    </a:ext>
                  </a:extLst>
                </a:gridCol>
                <a:gridCol w="304495">
                  <a:extLst>
                    <a:ext uri="{9D8B030D-6E8A-4147-A177-3AD203B41FA5}">
                      <a16:colId xmlns:a16="http://schemas.microsoft.com/office/drawing/2014/main" val="2572181575"/>
                    </a:ext>
                  </a:extLst>
                </a:gridCol>
                <a:gridCol w="304495">
                  <a:extLst>
                    <a:ext uri="{9D8B030D-6E8A-4147-A177-3AD203B41FA5}">
                      <a16:colId xmlns:a16="http://schemas.microsoft.com/office/drawing/2014/main" val="3837243732"/>
                    </a:ext>
                  </a:extLst>
                </a:gridCol>
                <a:gridCol w="304495">
                  <a:extLst>
                    <a:ext uri="{9D8B030D-6E8A-4147-A177-3AD203B41FA5}">
                      <a16:colId xmlns:a16="http://schemas.microsoft.com/office/drawing/2014/main" val="3992869579"/>
                    </a:ext>
                  </a:extLst>
                </a:gridCol>
                <a:gridCol w="304495">
                  <a:extLst>
                    <a:ext uri="{9D8B030D-6E8A-4147-A177-3AD203B41FA5}">
                      <a16:colId xmlns:a16="http://schemas.microsoft.com/office/drawing/2014/main" val="21724635"/>
                    </a:ext>
                  </a:extLst>
                </a:gridCol>
                <a:gridCol w="304495">
                  <a:extLst>
                    <a:ext uri="{9D8B030D-6E8A-4147-A177-3AD203B41FA5}">
                      <a16:colId xmlns:a16="http://schemas.microsoft.com/office/drawing/2014/main" val="2562514016"/>
                    </a:ext>
                  </a:extLst>
                </a:gridCol>
                <a:gridCol w="304495">
                  <a:extLst>
                    <a:ext uri="{9D8B030D-6E8A-4147-A177-3AD203B41FA5}">
                      <a16:colId xmlns:a16="http://schemas.microsoft.com/office/drawing/2014/main" val="1280302374"/>
                    </a:ext>
                  </a:extLst>
                </a:gridCol>
                <a:gridCol w="304495">
                  <a:extLst>
                    <a:ext uri="{9D8B030D-6E8A-4147-A177-3AD203B41FA5}">
                      <a16:colId xmlns:a16="http://schemas.microsoft.com/office/drawing/2014/main" val="1340197911"/>
                    </a:ext>
                  </a:extLst>
                </a:gridCol>
                <a:gridCol w="304495">
                  <a:extLst>
                    <a:ext uri="{9D8B030D-6E8A-4147-A177-3AD203B41FA5}">
                      <a16:colId xmlns:a16="http://schemas.microsoft.com/office/drawing/2014/main" val="3947070655"/>
                    </a:ext>
                  </a:extLst>
                </a:gridCol>
                <a:gridCol w="304495">
                  <a:extLst>
                    <a:ext uri="{9D8B030D-6E8A-4147-A177-3AD203B41FA5}">
                      <a16:colId xmlns:a16="http://schemas.microsoft.com/office/drawing/2014/main" val="3862168923"/>
                    </a:ext>
                  </a:extLst>
                </a:gridCol>
                <a:gridCol w="304495">
                  <a:extLst>
                    <a:ext uri="{9D8B030D-6E8A-4147-A177-3AD203B41FA5}">
                      <a16:colId xmlns:a16="http://schemas.microsoft.com/office/drawing/2014/main" val="2966914546"/>
                    </a:ext>
                  </a:extLst>
                </a:gridCol>
                <a:gridCol w="304495">
                  <a:extLst>
                    <a:ext uri="{9D8B030D-6E8A-4147-A177-3AD203B41FA5}">
                      <a16:colId xmlns:a16="http://schemas.microsoft.com/office/drawing/2014/main" val="3438876361"/>
                    </a:ext>
                  </a:extLst>
                </a:gridCol>
                <a:gridCol w="304495">
                  <a:extLst>
                    <a:ext uri="{9D8B030D-6E8A-4147-A177-3AD203B41FA5}">
                      <a16:colId xmlns:a16="http://schemas.microsoft.com/office/drawing/2014/main" val="479156820"/>
                    </a:ext>
                  </a:extLst>
                </a:gridCol>
                <a:gridCol w="304495">
                  <a:extLst>
                    <a:ext uri="{9D8B030D-6E8A-4147-A177-3AD203B41FA5}">
                      <a16:colId xmlns:a16="http://schemas.microsoft.com/office/drawing/2014/main" val="872802816"/>
                    </a:ext>
                  </a:extLst>
                </a:gridCol>
                <a:gridCol w="304495">
                  <a:extLst>
                    <a:ext uri="{9D8B030D-6E8A-4147-A177-3AD203B41FA5}">
                      <a16:colId xmlns:a16="http://schemas.microsoft.com/office/drawing/2014/main" val="1988620308"/>
                    </a:ext>
                  </a:extLst>
                </a:gridCol>
                <a:gridCol w="304495">
                  <a:extLst>
                    <a:ext uri="{9D8B030D-6E8A-4147-A177-3AD203B41FA5}">
                      <a16:colId xmlns:a16="http://schemas.microsoft.com/office/drawing/2014/main" val="1499308954"/>
                    </a:ext>
                  </a:extLst>
                </a:gridCol>
                <a:gridCol w="304495">
                  <a:extLst>
                    <a:ext uri="{9D8B030D-6E8A-4147-A177-3AD203B41FA5}">
                      <a16:colId xmlns:a16="http://schemas.microsoft.com/office/drawing/2014/main" val="1024275188"/>
                    </a:ext>
                  </a:extLst>
                </a:gridCol>
                <a:gridCol w="304495">
                  <a:extLst>
                    <a:ext uri="{9D8B030D-6E8A-4147-A177-3AD203B41FA5}">
                      <a16:colId xmlns:a16="http://schemas.microsoft.com/office/drawing/2014/main" val="15232698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26610997"/>
                  </a:ext>
                </a:extLst>
              </a:tr>
              <a:tr h="370840">
                <a:tc>
                  <a:txBody>
                    <a:bodyPr/>
                    <a:lstStyle/>
                    <a:p>
                      <a:r>
                        <a:rPr lang="ar-AE" sz="1000"/>
                        <a:t>سبا دو لا مير </a:t>
                      </a:r>
                      <a:r>
                        <a:rPr lang="en-US" sz="1000"/>
                        <a:t>Spa de la mer</a:t>
                      </a:r>
                    </a:p>
                  </a:txBody>
                  <a:tcPr/>
                </a:tc>
                <a:tc>
                  <a:txBody>
                    <a:bodyPr/>
                    <a:lstStyle/>
                    <a:p>
                      <a:r>
                        <a:rPr lang="en-US" sz="1000"/>
                        <a:t>21293</a:t>
                      </a:r>
                    </a:p>
                  </a:txBody>
                  <a:tcPr/>
                </a:tc>
                <a:tc>
                  <a:txBody>
                    <a:bodyPr/>
                    <a:lstStyle/>
                    <a:p>
                      <a:r>
                        <a:rPr lang="en-US" sz="1000"/>
                        <a:t>862</a:t>
                      </a:r>
                    </a:p>
                  </a:txBody>
                  <a:tcPr/>
                </a:tc>
                <a:tc>
                  <a:txBody>
                    <a:bodyPr/>
                    <a:lstStyle/>
                    <a:p>
                      <a:r>
                        <a:rPr lang="en-US" sz="1000"/>
                        <a:t>21293</a:t>
                      </a:r>
                    </a:p>
                  </a:txBody>
                  <a:tcPr/>
                </a:tc>
                <a:tc>
                  <a:txBody>
                    <a:bodyPr/>
                    <a:lstStyle/>
                    <a:p>
                      <a:r>
                        <a:rPr lang="en-US" sz="1000"/>
                        <a:t>862</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0</a:t>
                      </a:r>
                    </a:p>
                  </a:txBody>
                  <a:tcPr/>
                </a:tc>
                <a:tc>
                  <a:txBody>
                    <a:bodyPr/>
                    <a:lstStyle/>
                    <a:p>
                      <a:r>
                        <a:rPr lang="en-US" sz="1000"/>
                        <a:t>23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0.0431 %</a:t>
                      </a:r>
                    </a:p>
                  </a:txBody>
                  <a:tcPr/>
                </a:tc>
                <a:tc>
                  <a:txBody>
                    <a:bodyPr/>
                    <a:lstStyle/>
                    <a:p>
                      <a:r>
                        <a:rPr lang="en-US" sz="1000"/>
                        <a:t>0.0 %</a:t>
                      </a:r>
                    </a:p>
                  </a:txBody>
                  <a:tcPr/>
                </a:tc>
                <a:extLst>
                  <a:ext uri="{0D108BD9-81ED-4DB2-BD59-A6C34878D82A}">
                    <a16:rowId xmlns:a16="http://schemas.microsoft.com/office/drawing/2014/main" val="3021558642"/>
                  </a:ext>
                </a:extLst>
              </a:tr>
            </a:tbl>
          </a:graphicData>
        </a:graphic>
      </p:graphicFrame>
      <p:sp>
        <p:nvSpPr>
          <p:cNvPr id="4" name="Text Placeholder 3">
            <a:extLst>
              <a:ext uri="{FF2B5EF4-FFF2-40B4-BE49-F238E27FC236}">
                <a16:creationId xmlns:a16="http://schemas.microsoft.com/office/drawing/2014/main" id="{FC8CEA9D-D0CA-4C62-B5E3-5BD9DD3E188E}"/>
              </a:ext>
            </a:extLst>
          </p:cNvPr>
          <p:cNvSpPr>
            <a:spLocks noGrp="1"/>
          </p:cNvSpPr>
          <p:nvPr>
            <p:ph type="body" sz="quarter" idx="14"/>
          </p:nvPr>
        </p:nvSpPr>
        <p:spPr/>
        <p:txBody>
          <a:bodyPr/>
          <a:lstStyle/>
          <a:p>
            <a:r>
              <a:rPr lang="en-US"/>
              <a:t>04/26/2018 - 05/02/2018</a:t>
            </a:r>
          </a:p>
        </p:txBody>
      </p:sp>
    </p:spTree>
    <p:extLst>
      <p:ext uri="{BB962C8B-B14F-4D97-AF65-F5344CB8AC3E}">
        <p14:creationId xmlns:p14="http://schemas.microsoft.com/office/powerpoint/2010/main" val="4047362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26AA-8F02-4A3A-BE02-A972B8411CEF}"/>
              </a:ext>
            </a:extLst>
          </p:cNvPr>
          <p:cNvSpPr>
            <a:spLocks noGrp="1"/>
          </p:cNvSpPr>
          <p:nvPr>
            <p:ph type="title"/>
          </p:nvPr>
        </p:nvSpPr>
        <p:spPr/>
        <p:txBody>
          <a:bodyPr/>
          <a:lstStyle/>
          <a:p>
            <a:r>
              <a:rPr lang="en-US"/>
              <a:t>Facebook Engagement Rate By Post Type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07C065DE-0ABE-4229-A4CB-8AA007298F1B}"/>
              </a:ext>
            </a:extLst>
          </p:cNvPr>
          <p:cNvGraphicFramePr>
            <a:graphicFrameLocks noGrp="1"/>
          </p:cNvGraphicFramePr>
          <p:nvPr>
            <p:ph type="chart" sz="quarter" idx="13"/>
            <p:extLst>
              <p:ext uri="{D42A27DB-BD31-4B8C-83A1-F6EECF244321}">
                <p14:modId xmlns:p14="http://schemas.microsoft.com/office/powerpoint/2010/main" val="1646659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06367B-3BBF-4310-9D53-3A40A45C8A1F}"/>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A09086B3-74F3-4B5D-88D6-FF56FE237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792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150B-7F53-43EF-93C2-BF9D2019A4EA}"/>
              </a:ext>
            </a:extLst>
          </p:cNvPr>
          <p:cNvSpPr>
            <a:spLocks noGrp="1"/>
          </p:cNvSpPr>
          <p:nvPr>
            <p:ph type="title"/>
          </p:nvPr>
        </p:nvSpPr>
        <p:spPr/>
        <p:txBody>
          <a:bodyPr/>
          <a:lstStyle/>
          <a:p>
            <a:r>
              <a:rPr lang="en-US"/>
              <a:t>Facebook Fans Total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188F3B79-0BDA-44BF-8028-D3223E5E20C3}"/>
              </a:ext>
            </a:extLst>
          </p:cNvPr>
          <p:cNvGraphicFramePr>
            <a:graphicFrameLocks noGrp="1"/>
          </p:cNvGraphicFramePr>
          <p:nvPr>
            <p:ph type="chart" sz="quarter" idx="13"/>
            <p:extLst>
              <p:ext uri="{D42A27DB-BD31-4B8C-83A1-F6EECF244321}">
                <p14:modId xmlns:p14="http://schemas.microsoft.com/office/powerpoint/2010/main" val="2929752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045EE2-4C4B-4ADA-AC2C-B88DC2B10966}"/>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47534C6F-253B-4EF7-8312-222D4A50BB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052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E09A-9F9E-41C1-99F6-5E155BD9A4A8}"/>
              </a:ext>
            </a:extLst>
          </p:cNvPr>
          <p:cNvSpPr>
            <a:spLocks noGrp="1"/>
          </p:cNvSpPr>
          <p:nvPr>
            <p:ph type="title"/>
          </p:nvPr>
        </p:nvSpPr>
        <p:spPr/>
        <p:txBody>
          <a:bodyPr/>
          <a:lstStyle/>
          <a:p>
            <a:r>
              <a:rPr lang="en-US"/>
              <a:t>Facebook Check Ins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2C970554-BD86-44C9-838D-7BE57B95F85C}"/>
              </a:ext>
            </a:extLst>
          </p:cNvPr>
          <p:cNvGraphicFramePr>
            <a:graphicFrameLocks noGrp="1"/>
          </p:cNvGraphicFramePr>
          <p:nvPr>
            <p:ph type="chart" sz="quarter" idx="13"/>
            <p:extLst>
              <p:ext uri="{D42A27DB-BD31-4B8C-83A1-F6EECF244321}">
                <p14:modId xmlns:p14="http://schemas.microsoft.com/office/powerpoint/2010/main" val="3701732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EF1431-5F77-4405-BF8B-CB25FBE6BE30}"/>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0C0078A2-D717-4D4E-9E9F-0176DCE0C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315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48E21-45B7-4B49-AEED-691E19DC4611}"/>
              </a:ext>
            </a:extLst>
          </p:cNvPr>
          <p:cNvSpPr>
            <a:spLocks noGrp="1"/>
          </p:cNvSpPr>
          <p:nvPr>
            <p:ph type="title"/>
          </p:nvPr>
        </p:nvSpPr>
        <p:spPr/>
        <p:txBody>
          <a:bodyPr/>
          <a:lstStyle/>
          <a:p>
            <a:r>
              <a:rPr lang="en-US"/>
              <a:t>Facebook Interaction Rate By Hour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EDA02B16-5F5F-4497-ACE3-90C850326FCC}"/>
              </a:ext>
            </a:extLst>
          </p:cNvPr>
          <p:cNvGraphicFramePr>
            <a:graphicFrameLocks noGrp="1"/>
          </p:cNvGraphicFramePr>
          <p:nvPr>
            <p:ph type="chart" sz="quarter" idx="13"/>
            <p:extLst>
              <p:ext uri="{D42A27DB-BD31-4B8C-83A1-F6EECF244321}">
                <p14:modId xmlns:p14="http://schemas.microsoft.com/office/powerpoint/2010/main" val="3998925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71F9A7-C1F7-4E9B-9BA2-0DF746C13ADD}"/>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FC9CDB97-E638-4345-8C32-90E2BE1E83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9088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C3391-9593-45A5-A71A-7DC5B28AD653}"/>
              </a:ext>
            </a:extLst>
          </p:cNvPr>
          <p:cNvSpPr>
            <a:spLocks noGrp="1"/>
          </p:cNvSpPr>
          <p:nvPr>
            <p:ph type="title"/>
          </p:nvPr>
        </p:nvSpPr>
        <p:spPr/>
        <p:txBody>
          <a:bodyPr/>
          <a:lstStyle/>
          <a:p>
            <a:r>
              <a:rPr lang="en-US"/>
              <a:t>Facebook Fans Change by Like/Unlike Source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7D289F97-40CA-4B59-B313-0CA47B193429}"/>
              </a:ext>
            </a:extLst>
          </p:cNvPr>
          <p:cNvGraphicFramePr>
            <a:graphicFrameLocks noGrp="1"/>
          </p:cNvGraphicFramePr>
          <p:nvPr>
            <p:ph type="chart" sz="quarter" idx="13"/>
            <p:extLst>
              <p:ext uri="{D42A27DB-BD31-4B8C-83A1-F6EECF244321}">
                <p14:modId xmlns:p14="http://schemas.microsoft.com/office/powerpoint/2010/main" val="334456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0565A9-378F-43FE-996F-EA906C85F1E0}"/>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015FC307-0A8D-49BC-8BD6-2A97596312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33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B23C5-54F9-4F67-BF30-E8064007CCD2}"/>
              </a:ext>
            </a:extLst>
          </p:cNvPr>
          <p:cNvSpPr>
            <a:spLocks noGrp="1"/>
          </p:cNvSpPr>
          <p:nvPr>
            <p:ph type="title"/>
          </p:nvPr>
        </p:nvSpPr>
        <p:spPr/>
        <p:txBody>
          <a:bodyPr/>
          <a:lstStyle/>
          <a:p>
            <a:r>
              <a:rPr lang="en-US"/>
              <a:t>Facebook Average Comments Per Post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5856A934-F662-4553-9564-33E578A8CF15}"/>
              </a:ext>
            </a:extLst>
          </p:cNvPr>
          <p:cNvGraphicFramePr>
            <a:graphicFrameLocks noGrp="1"/>
          </p:cNvGraphicFramePr>
          <p:nvPr>
            <p:ph type="chart" sz="quarter" idx="13"/>
            <p:extLst>
              <p:ext uri="{D42A27DB-BD31-4B8C-83A1-F6EECF244321}">
                <p14:modId xmlns:p14="http://schemas.microsoft.com/office/powerpoint/2010/main" val="2430656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23D38-0AE2-4EB8-B235-04982091BF7E}"/>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41212F68-1F65-4F1E-A363-AAE3B85C9D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714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2DC95-CF4B-40A8-AE43-28536A01DE59}"/>
              </a:ext>
            </a:extLst>
          </p:cNvPr>
          <p:cNvSpPr>
            <a:spLocks noGrp="1"/>
          </p:cNvSpPr>
          <p:nvPr>
            <p:ph type="title"/>
          </p:nvPr>
        </p:nvSpPr>
        <p:spPr/>
        <p:txBody>
          <a:bodyPr/>
          <a:lstStyle/>
          <a:p>
            <a:r>
              <a:rPr lang="en-US"/>
              <a:t>Facebook Response Times | </a:t>
            </a:r>
            <a:r>
              <a:rPr lang="ar-AE"/>
              <a:t>سبا دو لا مير </a:t>
            </a:r>
            <a:r>
              <a:rPr lang="en-US"/>
              <a:t>Spa de la mer</a:t>
            </a:r>
          </a:p>
        </p:txBody>
      </p:sp>
      <p:graphicFrame>
        <p:nvGraphicFramePr>
          <p:cNvPr id="6" name="Chart Placeholder 5">
            <a:extLst>
              <a:ext uri="{FF2B5EF4-FFF2-40B4-BE49-F238E27FC236}">
                <a16:creationId xmlns:a16="http://schemas.microsoft.com/office/drawing/2014/main" id="{CBC338C2-DE94-449B-8414-0E0FA12F71E1}"/>
              </a:ext>
            </a:extLst>
          </p:cNvPr>
          <p:cNvGraphicFramePr>
            <a:graphicFrameLocks noGrp="1"/>
          </p:cNvGraphicFramePr>
          <p:nvPr>
            <p:ph type="chart" sz="quarter" idx="13"/>
            <p:extLst>
              <p:ext uri="{D42A27DB-BD31-4B8C-83A1-F6EECF244321}">
                <p14:modId xmlns:p14="http://schemas.microsoft.com/office/powerpoint/2010/main" val="1777504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8BF498-CE90-474C-8FC7-EA7E4A57CE68}"/>
              </a:ext>
            </a:extLst>
          </p:cNvPr>
          <p:cNvSpPr>
            <a:spLocks noGrp="1"/>
          </p:cNvSpPr>
          <p:nvPr>
            <p:ph type="body" sz="quarter" idx="14"/>
          </p:nvPr>
        </p:nvSpPr>
        <p:spPr/>
        <p:txBody>
          <a:bodyPr/>
          <a:lstStyle/>
          <a:p>
            <a:r>
              <a:rPr lang="en-US"/>
              <a:t>04/26/2018 - 05/02/2018</a:t>
            </a:r>
          </a:p>
        </p:txBody>
      </p:sp>
      <p:sp>
        <p:nvSpPr>
          <p:cNvPr id="5" name="Footer Placeholder 4">
            <a:extLst>
              <a:ext uri="{FF2B5EF4-FFF2-40B4-BE49-F238E27FC236}">
                <a16:creationId xmlns:a16="http://schemas.microsoft.com/office/drawing/2014/main" id="{977B0CA5-6381-4162-B789-3D97864365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517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655</Words>
  <Application>Microsoft Office PowerPoint</Application>
  <PresentationFormat>On-screen Show (4:3)</PresentationFormat>
  <Paragraphs>259</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Times New Roman</vt:lpstr>
      <vt:lpstr>Arial</vt:lpstr>
      <vt:lpstr>Calibri</vt:lpstr>
      <vt:lpstr>quintly_template</vt:lpstr>
      <vt:lpstr>Overview</vt:lpstr>
      <vt:lpstr>Facebook Key Metrics Table | سبا دو لا مير Spa de la mer</vt:lpstr>
      <vt:lpstr>Facebook Fans Total | سبا دو لا مير Spa de la mer</vt:lpstr>
      <vt:lpstr>Facebook Fans Change Rate | سبا دو لا مير Spa de la mer</vt:lpstr>
      <vt:lpstr>Facebook Total Interactions | سبا دو لا مير Spa de la mer</vt:lpstr>
      <vt:lpstr>Facebook Own Posts Table | سبا دو لا مير Spa de la mer - 1 of 3</vt:lpstr>
      <vt:lpstr>Facebook Own Posts Table | سبا دو لا مير Spa de la mer - 2 of 3</vt:lpstr>
      <vt:lpstr>Facebook Own Posts Table | سبا دو لا مير Spa de la mer - 3 of 3</vt:lpstr>
      <vt:lpstr>Facebook Post Type Distribution Per Profile | سبا دو لا مير Spa de la mer</vt:lpstr>
      <vt:lpstr>Facebook Fans Change Per Weekday | سبا دو لا مير Spa de la mer</vt:lpstr>
      <vt:lpstr>Facebook Own Posts By Weekday | سبا دو لا مير Spa de la mer</vt:lpstr>
      <vt:lpstr>Facebook Key Metrics Table | سبا دو لا مير Spa de la mer</vt:lpstr>
      <vt:lpstr>Facebook Engagement Rate By Post Type | سبا دو لا مير Spa de la mer</vt:lpstr>
      <vt:lpstr>Facebook Fans Total | سبا دو لا مير Spa de la mer</vt:lpstr>
      <vt:lpstr>Facebook Check Ins | سبا دو لا مير Spa de la mer</vt:lpstr>
      <vt:lpstr>Facebook Interaction Rate By Hour | سبا دو لا مير Spa de la mer</vt:lpstr>
      <vt:lpstr>Facebook Fans Change by Like/Unlike Source | سبا دو لا مير Spa de la mer</vt:lpstr>
      <vt:lpstr>Facebook Average Comments Per Post | سبا دو لا مير Spa de la mer</vt:lpstr>
      <vt:lpstr>Facebook Response Times | سبا دو لا مير Spa de la 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2018-05-03T22:04:24Z</dcterms:created>
  <dcterms:modified xsi:type="dcterms:W3CDTF">2018-05-03T22:05:01Z</dcterms:modified>
</cp:coreProperties>
</file>