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3" d="100"/>
          <a:sy n="73" d="100"/>
        </p:scale>
        <p:origin x="3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C740F-BEE8-45A5-8E5D-719CDF59C37F}"/>
              </a:ext>
            </a:extLst>
          </p:cNvPr>
          <p:cNvSpPr>
            <a:spLocks noGrp="1"/>
          </p:cNvSpPr>
          <p:nvPr>
            <p:ph type="title"/>
          </p:nvPr>
        </p:nvSpPr>
        <p:spPr/>
        <p:txBody>
          <a:bodyPr/>
          <a:lstStyle/>
          <a:p>
            <a:r>
              <a:rPr lang="en-US"/>
              <a:t>Instagram Posts Table | All Pages - 1 of 8</a:t>
            </a:r>
          </a:p>
        </p:txBody>
      </p:sp>
      <p:graphicFrame>
        <p:nvGraphicFramePr>
          <p:cNvPr id="5" name="Table Placeholder 4">
            <a:extLst>
              <a:ext uri="{FF2B5EF4-FFF2-40B4-BE49-F238E27FC236}">
                <a16:creationId xmlns:a16="http://schemas.microsoft.com/office/drawing/2014/main" id="{E4414ED7-FC1A-49BD-B7AD-765030D46EB9}"/>
              </a:ext>
            </a:extLst>
          </p:cNvPr>
          <p:cNvGraphicFramePr>
            <a:graphicFrameLocks noGrp="1"/>
          </p:cNvGraphicFramePr>
          <p:nvPr>
            <p:ph type="tbl" sz="quarter" idx="13"/>
            <p:extLst>
              <p:ext uri="{D42A27DB-BD31-4B8C-83A1-F6EECF244321}">
                <p14:modId xmlns:p14="http://schemas.microsoft.com/office/powerpoint/2010/main" val="648773366"/>
              </p:ext>
            </p:extLst>
          </p:nvPr>
        </p:nvGraphicFramePr>
        <p:xfrm>
          <a:off x="457200" y="1731963"/>
          <a:ext cx="8229600" cy="393192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10189890"/>
                    </a:ext>
                  </a:extLst>
                </a:gridCol>
                <a:gridCol w="658368">
                  <a:extLst>
                    <a:ext uri="{9D8B030D-6E8A-4147-A177-3AD203B41FA5}">
                      <a16:colId xmlns:a16="http://schemas.microsoft.com/office/drawing/2014/main" val="334733419"/>
                    </a:ext>
                  </a:extLst>
                </a:gridCol>
                <a:gridCol w="658368">
                  <a:extLst>
                    <a:ext uri="{9D8B030D-6E8A-4147-A177-3AD203B41FA5}">
                      <a16:colId xmlns:a16="http://schemas.microsoft.com/office/drawing/2014/main" val="20473975"/>
                    </a:ext>
                  </a:extLst>
                </a:gridCol>
                <a:gridCol w="658368">
                  <a:extLst>
                    <a:ext uri="{9D8B030D-6E8A-4147-A177-3AD203B41FA5}">
                      <a16:colId xmlns:a16="http://schemas.microsoft.com/office/drawing/2014/main" val="1301830529"/>
                    </a:ext>
                  </a:extLst>
                </a:gridCol>
                <a:gridCol w="658368">
                  <a:extLst>
                    <a:ext uri="{9D8B030D-6E8A-4147-A177-3AD203B41FA5}">
                      <a16:colId xmlns:a16="http://schemas.microsoft.com/office/drawing/2014/main" val="4166426725"/>
                    </a:ext>
                  </a:extLst>
                </a:gridCol>
                <a:gridCol w="658368">
                  <a:extLst>
                    <a:ext uri="{9D8B030D-6E8A-4147-A177-3AD203B41FA5}">
                      <a16:colId xmlns:a16="http://schemas.microsoft.com/office/drawing/2014/main" val="1757413507"/>
                    </a:ext>
                  </a:extLst>
                </a:gridCol>
                <a:gridCol w="658368">
                  <a:extLst>
                    <a:ext uri="{9D8B030D-6E8A-4147-A177-3AD203B41FA5}">
                      <a16:colId xmlns:a16="http://schemas.microsoft.com/office/drawing/2014/main" val="3514642363"/>
                    </a:ext>
                  </a:extLst>
                </a:gridCol>
                <a:gridCol w="658368">
                  <a:extLst>
                    <a:ext uri="{9D8B030D-6E8A-4147-A177-3AD203B41FA5}">
                      <a16:colId xmlns:a16="http://schemas.microsoft.com/office/drawing/2014/main" val="1197853183"/>
                    </a:ext>
                  </a:extLst>
                </a:gridCol>
                <a:gridCol w="658368">
                  <a:extLst>
                    <a:ext uri="{9D8B030D-6E8A-4147-A177-3AD203B41FA5}">
                      <a16:colId xmlns:a16="http://schemas.microsoft.com/office/drawing/2014/main" val="3515124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1420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tucabellomisonrisa - 2018-04-25 19:20:49 </a:t>
                      </a:r>
                      <a:r>
                        <a:rPr kumimoji="0" lang="en-US" sz="1000" b="0" i="0" u="none" strike="noStrike" kern="1200" cap="none" spc="0" normalizeH="0" baseline="0" noProof="0">
                          <a:ln>
                            <a:noFill/>
                          </a:ln>
                          <a:solidFill>
                            <a:prstClr val="black"/>
                          </a:solidFill>
                          <a:effectLst/>
                          <a:uLnTx/>
                          <a:uFillTx/>
                          <a:latin typeface="+mn-lt"/>
                          <a:ea typeface="+mn-ea"/>
                          <a:cs typeface="+mn-cs"/>
                        </a:rPr>
                        <a:t>
 Vamos, vamos a donar ahora 😄😄 #mexicounido 
#aunpeloderegalarsonrsisas 
#micabellomisonrisa
#lapazbcs 
#LaPaz
#like
#sonrisa
#donación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3224010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tucabellomisonrisa - 2018-04-23 22:12:11 </a:t>
                      </a:r>
                      <a:r>
                        <a:rPr kumimoji="0" lang="es-ES" sz="1000" b="0" i="0" u="none" strike="noStrike" kern="1200" cap="none" spc="0" normalizeH="0" baseline="0" noProof="0">
                          <a:ln>
                            <a:noFill/>
                          </a:ln>
                          <a:solidFill>
                            <a:prstClr val="black"/>
                          </a:solidFill>
                          <a:effectLst/>
                          <a:uLnTx/>
                          <a:uFillTx/>
                          <a:latin typeface="+mn-lt"/>
                          <a:ea typeface="+mn-ea"/>
                          <a:cs typeface="+mn-cs"/>
                        </a:rPr>
                        <a:t>
 Estamos emocionados, ya estamos recibiendo respuestas, ya sabes si tu quieres ayudar o tienes preguntas no dudes en mandarnos mensajes. 😍
#tucabellomisonrisa
#aunpeloderegalarsonrisas
#unidoscontracancerinfantil
#regalandosonrisas
#sonrisa
#lapaz
#lapazbcs
#mexicounido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2070010622"/>
                  </a:ext>
                </a:extLst>
              </a:tr>
            </a:tbl>
          </a:graphicData>
        </a:graphic>
      </p:graphicFrame>
      <p:sp>
        <p:nvSpPr>
          <p:cNvPr id="4" name="Text Placeholder 3">
            <a:extLst>
              <a:ext uri="{FF2B5EF4-FFF2-40B4-BE49-F238E27FC236}">
                <a16:creationId xmlns:a16="http://schemas.microsoft.com/office/drawing/2014/main" id="{CBB763BF-15DF-423E-B542-C7FBE3827809}"/>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749247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DEC10-D9C6-49CE-828F-01B86D3ECF8B}"/>
              </a:ext>
            </a:extLst>
          </p:cNvPr>
          <p:cNvSpPr>
            <a:spLocks noGrp="1"/>
          </p:cNvSpPr>
          <p:nvPr>
            <p:ph type="title"/>
          </p:nvPr>
        </p:nvSpPr>
        <p:spPr/>
        <p:txBody>
          <a:bodyPr/>
          <a:lstStyle/>
          <a:p>
            <a:r>
              <a:rPr lang="en-US"/>
              <a:t>Instagram Posts Table | All Pages - 2 of 8</a:t>
            </a:r>
          </a:p>
        </p:txBody>
      </p:sp>
      <p:graphicFrame>
        <p:nvGraphicFramePr>
          <p:cNvPr id="5" name="Table Placeholder 4">
            <a:extLst>
              <a:ext uri="{FF2B5EF4-FFF2-40B4-BE49-F238E27FC236}">
                <a16:creationId xmlns:a16="http://schemas.microsoft.com/office/drawing/2014/main" id="{1B9C17D3-B752-4F7B-BDCF-50A2DA6C9D35}"/>
              </a:ext>
            </a:extLst>
          </p:cNvPr>
          <p:cNvGraphicFramePr>
            <a:graphicFrameLocks noGrp="1"/>
          </p:cNvGraphicFramePr>
          <p:nvPr>
            <p:ph type="tbl" sz="quarter" idx="13"/>
            <p:extLst>
              <p:ext uri="{D42A27DB-BD31-4B8C-83A1-F6EECF244321}">
                <p14:modId xmlns:p14="http://schemas.microsoft.com/office/powerpoint/2010/main" val="2420535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400982053"/>
                    </a:ext>
                  </a:extLst>
                </a:gridCol>
                <a:gridCol w="658368">
                  <a:extLst>
                    <a:ext uri="{9D8B030D-6E8A-4147-A177-3AD203B41FA5}">
                      <a16:colId xmlns:a16="http://schemas.microsoft.com/office/drawing/2014/main" val="1719471761"/>
                    </a:ext>
                  </a:extLst>
                </a:gridCol>
                <a:gridCol w="658368">
                  <a:extLst>
                    <a:ext uri="{9D8B030D-6E8A-4147-A177-3AD203B41FA5}">
                      <a16:colId xmlns:a16="http://schemas.microsoft.com/office/drawing/2014/main" val="2909831153"/>
                    </a:ext>
                  </a:extLst>
                </a:gridCol>
                <a:gridCol w="658368">
                  <a:extLst>
                    <a:ext uri="{9D8B030D-6E8A-4147-A177-3AD203B41FA5}">
                      <a16:colId xmlns:a16="http://schemas.microsoft.com/office/drawing/2014/main" val="1115451113"/>
                    </a:ext>
                  </a:extLst>
                </a:gridCol>
                <a:gridCol w="658368">
                  <a:extLst>
                    <a:ext uri="{9D8B030D-6E8A-4147-A177-3AD203B41FA5}">
                      <a16:colId xmlns:a16="http://schemas.microsoft.com/office/drawing/2014/main" val="2790201344"/>
                    </a:ext>
                  </a:extLst>
                </a:gridCol>
                <a:gridCol w="658368">
                  <a:extLst>
                    <a:ext uri="{9D8B030D-6E8A-4147-A177-3AD203B41FA5}">
                      <a16:colId xmlns:a16="http://schemas.microsoft.com/office/drawing/2014/main" val="15424478"/>
                    </a:ext>
                  </a:extLst>
                </a:gridCol>
                <a:gridCol w="658368">
                  <a:extLst>
                    <a:ext uri="{9D8B030D-6E8A-4147-A177-3AD203B41FA5}">
                      <a16:colId xmlns:a16="http://schemas.microsoft.com/office/drawing/2014/main" val="4007359686"/>
                    </a:ext>
                  </a:extLst>
                </a:gridCol>
                <a:gridCol w="658368">
                  <a:extLst>
                    <a:ext uri="{9D8B030D-6E8A-4147-A177-3AD203B41FA5}">
                      <a16:colId xmlns:a16="http://schemas.microsoft.com/office/drawing/2014/main" val="2153077229"/>
                    </a:ext>
                  </a:extLst>
                </a:gridCol>
                <a:gridCol w="658368">
                  <a:extLst>
                    <a:ext uri="{9D8B030D-6E8A-4147-A177-3AD203B41FA5}">
                      <a16:colId xmlns:a16="http://schemas.microsoft.com/office/drawing/2014/main" val="3100667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82783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tucabellomisonrisa - 2018-04-23 03:01:37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4824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tucabellomisonrisa - 2018-04-23 03:00:36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239118673"/>
                  </a:ext>
                </a:extLst>
              </a:tr>
            </a:tbl>
          </a:graphicData>
        </a:graphic>
      </p:graphicFrame>
      <p:sp>
        <p:nvSpPr>
          <p:cNvPr id="4" name="Text Placeholder 3">
            <a:extLst>
              <a:ext uri="{FF2B5EF4-FFF2-40B4-BE49-F238E27FC236}">
                <a16:creationId xmlns:a16="http://schemas.microsoft.com/office/drawing/2014/main" id="{2DF64CEE-E878-4976-B5B5-626847E16251}"/>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544178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555C3-E6D8-4E20-BE7E-22014BBD8735}"/>
              </a:ext>
            </a:extLst>
          </p:cNvPr>
          <p:cNvSpPr>
            <a:spLocks noGrp="1"/>
          </p:cNvSpPr>
          <p:nvPr>
            <p:ph type="title"/>
          </p:nvPr>
        </p:nvSpPr>
        <p:spPr/>
        <p:txBody>
          <a:bodyPr/>
          <a:lstStyle/>
          <a:p>
            <a:r>
              <a:rPr lang="en-US"/>
              <a:t>Instagram Posts Table | All Pages - 3 of 8</a:t>
            </a:r>
          </a:p>
        </p:txBody>
      </p:sp>
      <p:graphicFrame>
        <p:nvGraphicFramePr>
          <p:cNvPr id="5" name="Table Placeholder 4">
            <a:extLst>
              <a:ext uri="{FF2B5EF4-FFF2-40B4-BE49-F238E27FC236}">
                <a16:creationId xmlns:a16="http://schemas.microsoft.com/office/drawing/2014/main" id="{A7D0E08A-9AFB-4B60-8439-A4143709113B}"/>
              </a:ext>
            </a:extLst>
          </p:cNvPr>
          <p:cNvGraphicFramePr>
            <a:graphicFrameLocks noGrp="1"/>
          </p:cNvGraphicFramePr>
          <p:nvPr>
            <p:ph type="tbl" sz="quarter" idx="13"/>
            <p:extLst>
              <p:ext uri="{D42A27DB-BD31-4B8C-83A1-F6EECF244321}">
                <p14:modId xmlns:p14="http://schemas.microsoft.com/office/powerpoint/2010/main" val="2138286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40834398"/>
                    </a:ext>
                  </a:extLst>
                </a:gridCol>
                <a:gridCol w="658368">
                  <a:extLst>
                    <a:ext uri="{9D8B030D-6E8A-4147-A177-3AD203B41FA5}">
                      <a16:colId xmlns:a16="http://schemas.microsoft.com/office/drawing/2014/main" val="2624481065"/>
                    </a:ext>
                  </a:extLst>
                </a:gridCol>
                <a:gridCol w="658368">
                  <a:extLst>
                    <a:ext uri="{9D8B030D-6E8A-4147-A177-3AD203B41FA5}">
                      <a16:colId xmlns:a16="http://schemas.microsoft.com/office/drawing/2014/main" val="3384654569"/>
                    </a:ext>
                  </a:extLst>
                </a:gridCol>
                <a:gridCol w="658368">
                  <a:extLst>
                    <a:ext uri="{9D8B030D-6E8A-4147-A177-3AD203B41FA5}">
                      <a16:colId xmlns:a16="http://schemas.microsoft.com/office/drawing/2014/main" val="3371207915"/>
                    </a:ext>
                  </a:extLst>
                </a:gridCol>
                <a:gridCol w="658368">
                  <a:extLst>
                    <a:ext uri="{9D8B030D-6E8A-4147-A177-3AD203B41FA5}">
                      <a16:colId xmlns:a16="http://schemas.microsoft.com/office/drawing/2014/main" val="499457237"/>
                    </a:ext>
                  </a:extLst>
                </a:gridCol>
                <a:gridCol w="658368">
                  <a:extLst>
                    <a:ext uri="{9D8B030D-6E8A-4147-A177-3AD203B41FA5}">
                      <a16:colId xmlns:a16="http://schemas.microsoft.com/office/drawing/2014/main" val="2582943113"/>
                    </a:ext>
                  </a:extLst>
                </a:gridCol>
                <a:gridCol w="658368">
                  <a:extLst>
                    <a:ext uri="{9D8B030D-6E8A-4147-A177-3AD203B41FA5}">
                      <a16:colId xmlns:a16="http://schemas.microsoft.com/office/drawing/2014/main" val="1771728132"/>
                    </a:ext>
                  </a:extLst>
                </a:gridCol>
                <a:gridCol w="658368">
                  <a:extLst>
                    <a:ext uri="{9D8B030D-6E8A-4147-A177-3AD203B41FA5}">
                      <a16:colId xmlns:a16="http://schemas.microsoft.com/office/drawing/2014/main" val="2274777958"/>
                    </a:ext>
                  </a:extLst>
                </a:gridCol>
                <a:gridCol w="658368">
                  <a:extLst>
                    <a:ext uri="{9D8B030D-6E8A-4147-A177-3AD203B41FA5}">
                      <a16:colId xmlns:a16="http://schemas.microsoft.com/office/drawing/2014/main" val="4187897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1304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tucabellomisonrisa - 2018-04-23 02:59:51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91306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tucabellomisonrisa - 2018-04-23 02:59:08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277918525"/>
                  </a:ext>
                </a:extLst>
              </a:tr>
            </a:tbl>
          </a:graphicData>
        </a:graphic>
      </p:graphicFrame>
      <p:sp>
        <p:nvSpPr>
          <p:cNvPr id="4" name="Text Placeholder 3">
            <a:extLst>
              <a:ext uri="{FF2B5EF4-FFF2-40B4-BE49-F238E27FC236}">
                <a16:creationId xmlns:a16="http://schemas.microsoft.com/office/drawing/2014/main" id="{81B2E2B1-89EF-4928-A668-D804217D3E30}"/>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197518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76264-C2A7-4663-A073-969C98B92B18}"/>
              </a:ext>
            </a:extLst>
          </p:cNvPr>
          <p:cNvSpPr>
            <a:spLocks noGrp="1"/>
          </p:cNvSpPr>
          <p:nvPr>
            <p:ph type="title"/>
          </p:nvPr>
        </p:nvSpPr>
        <p:spPr/>
        <p:txBody>
          <a:bodyPr/>
          <a:lstStyle/>
          <a:p>
            <a:r>
              <a:rPr lang="en-US"/>
              <a:t>Instagram Posts Table | All Pages - 4 of 8</a:t>
            </a:r>
          </a:p>
        </p:txBody>
      </p:sp>
      <p:graphicFrame>
        <p:nvGraphicFramePr>
          <p:cNvPr id="5" name="Table Placeholder 4">
            <a:extLst>
              <a:ext uri="{FF2B5EF4-FFF2-40B4-BE49-F238E27FC236}">
                <a16:creationId xmlns:a16="http://schemas.microsoft.com/office/drawing/2014/main" id="{ECDDC4E8-AAA7-4119-A74B-3AD63516068A}"/>
              </a:ext>
            </a:extLst>
          </p:cNvPr>
          <p:cNvGraphicFramePr>
            <a:graphicFrameLocks noGrp="1"/>
          </p:cNvGraphicFramePr>
          <p:nvPr>
            <p:ph type="tbl" sz="quarter" idx="13"/>
            <p:extLst>
              <p:ext uri="{D42A27DB-BD31-4B8C-83A1-F6EECF244321}">
                <p14:modId xmlns:p14="http://schemas.microsoft.com/office/powerpoint/2010/main" val="128700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94811777"/>
                    </a:ext>
                  </a:extLst>
                </a:gridCol>
                <a:gridCol w="658368">
                  <a:extLst>
                    <a:ext uri="{9D8B030D-6E8A-4147-A177-3AD203B41FA5}">
                      <a16:colId xmlns:a16="http://schemas.microsoft.com/office/drawing/2014/main" val="2914863703"/>
                    </a:ext>
                  </a:extLst>
                </a:gridCol>
                <a:gridCol w="658368">
                  <a:extLst>
                    <a:ext uri="{9D8B030D-6E8A-4147-A177-3AD203B41FA5}">
                      <a16:colId xmlns:a16="http://schemas.microsoft.com/office/drawing/2014/main" val="1753162789"/>
                    </a:ext>
                  </a:extLst>
                </a:gridCol>
                <a:gridCol w="658368">
                  <a:extLst>
                    <a:ext uri="{9D8B030D-6E8A-4147-A177-3AD203B41FA5}">
                      <a16:colId xmlns:a16="http://schemas.microsoft.com/office/drawing/2014/main" val="2096172566"/>
                    </a:ext>
                  </a:extLst>
                </a:gridCol>
                <a:gridCol w="658368">
                  <a:extLst>
                    <a:ext uri="{9D8B030D-6E8A-4147-A177-3AD203B41FA5}">
                      <a16:colId xmlns:a16="http://schemas.microsoft.com/office/drawing/2014/main" val="3479707500"/>
                    </a:ext>
                  </a:extLst>
                </a:gridCol>
                <a:gridCol w="658368">
                  <a:extLst>
                    <a:ext uri="{9D8B030D-6E8A-4147-A177-3AD203B41FA5}">
                      <a16:colId xmlns:a16="http://schemas.microsoft.com/office/drawing/2014/main" val="4208367755"/>
                    </a:ext>
                  </a:extLst>
                </a:gridCol>
                <a:gridCol w="658368">
                  <a:extLst>
                    <a:ext uri="{9D8B030D-6E8A-4147-A177-3AD203B41FA5}">
                      <a16:colId xmlns:a16="http://schemas.microsoft.com/office/drawing/2014/main" val="3501081472"/>
                    </a:ext>
                  </a:extLst>
                </a:gridCol>
                <a:gridCol w="658368">
                  <a:extLst>
                    <a:ext uri="{9D8B030D-6E8A-4147-A177-3AD203B41FA5}">
                      <a16:colId xmlns:a16="http://schemas.microsoft.com/office/drawing/2014/main" val="122474795"/>
                    </a:ext>
                  </a:extLst>
                </a:gridCol>
                <a:gridCol w="658368">
                  <a:extLst>
                    <a:ext uri="{9D8B030D-6E8A-4147-A177-3AD203B41FA5}">
                      <a16:colId xmlns:a16="http://schemas.microsoft.com/office/drawing/2014/main" val="701921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9137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tucabellomisonrisa - 2018-04-22 23:51:21 </a:t>
                      </a:r>
                      <a:r>
                        <a:rPr kumimoji="0" lang="es-ES" sz="1000" b="0" i="0" u="none" strike="noStrike" kern="1200" cap="none" spc="0" normalizeH="0" baseline="0" noProof="0">
                          <a:ln>
                            <a:noFill/>
                          </a:ln>
                          <a:solidFill>
                            <a:prstClr val="black"/>
                          </a:solidFill>
                          <a:effectLst/>
                          <a:uLnTx/>
                          <a:uFillTx/>
                          <a:latin typeface="+mn-lt"/>
                          <a:ea typeface="+mn-ea"/>
                          <a:cs typeface="+mn-cs"/>
                        </a:rPr>
                        <a:t>
 No dudes en hacernos preguntas; estamos dispuestas a responder todas tus dudas.
#tucabellomisonrisa
#aunpeloderegalarsonrisas
#unidoscontracancerinfantil
#regalandosonrisas
#sonrisa
#lapaz
#lapazbcs
#mexicounido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2895953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tucabellomisonrisa - 2018-04-22 04:09:39 </a:t>
                      </a:r>
                      <a:r>
                        <a:rPr kumimoji="0" lang="en-US" sz="1000" b="0" i="0" u="none" strike="noStrike" kern="1200" cap="none" spc="0" normalizeH="0" baseline="0" noProof="0">
                          <a:ln>
                            <a:noFill/>
                          </a:ln>
                          <a:solidFill>
                            <a:prstClr val="black"/>
                          </a:solidFill>
                          <a:effectLst/>
                          <a:uLnTx/>
                          <a:uFillTx/>
                          <a:latin typeface="+mn-lt"/>
                          <a:ea typeface="+mn-ea"/>
                          <a:cs typeface="+mn-cs"/>
                        </a:rPr>
                        <a:t>
 #tucabellomisonrisa
#aunpeloderegalarsonrisas
#unidoscontracancerinfantil
#regalandosonrisas
#sonrisa
#lapaz
#lapazbcs
#mexicounido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1393831535"/>
                  </a:ext>
                </a:extLst>
              </a:tr>
            </a:tbl>
          </a:graphicData>
        </a:graphic>
      </p:graphicFrame>
      <p:sp>
        <p:nvSpPr>
          <p:cNvPr id="4" name="Text Placeholder 3">
            <a:extLst>
              <a:ext uri="{FF2B5EF4-FFF2-40B4-BE49-F238E27FC236}">
                <a16:creationId xmlns:a16="http://schemas.microsoft.com/office/drawing/2014/main" id="{E2574C7C-3912-47D4-8055-021646138FBB}"/>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220180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F5FCC-CF4F-470A-A37D-E31BCFC2B13D}"/>
              </a:ext>
            </a:extLst>
          </p:cNvPr>
          <p:cNvSpPr>
            <a:spLocks noGrp="1"/>
          </p:cNvSpPr>
          <p:nvPr>
            <p:ph type="title"/>
          </p:nvPr>
        </p:nvSpPr>
        <p:spPr/>
        <p:txBody>
          <a:bodyPr/>
          <a:lstStyle/>
          <a:p>
            <a:r>
              <a:rPr lang="en-US"/>
              <a:t>Instagram Posts Table | All Pages - 5 of 8</a:t>
            </a:r>
          </a:p>
        </p:txBody>
      </p:sp>
      <p:graphicFrame>
        <p:nvGraphicFramePr>
          <p:cNvPr id="5" name="Table Placeholder 4">
            <a:extLst>
              <a:ext uri="{FF2B5EF4-FFF2-40B4-BE49-F238E27FC236}">
                <a16:creationId xmlns:a16="http://schemas.microsoft.com/office/drawing/2014/main" id="{95AD53E3-3047-4171-8E4F-5B7D64E049F7}"/>
              </a:ext>
            </a:extLst>
          </p:cNvPr>
          <p:cNvGraphicFramePr>
            <a:graphicFrameLocks noGrp="1"/>
          </p:cNvGraphicFramePr>
          <p:nvPr>
            <p:ph type="tbl" sz="quarter" idx="13"/>
            <p:extLst>
              <p:ext uri="{D42A27DB-BD31-4B8C-83A1-F6EECF244321}">
                <p14:modId xmlns:p14="http://schemas.microsoft.com/office/powerpoint/2010/main" val="338967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1244798"/>
                    </a:ext>
                  </a:extLst>
                </a:gridCol>
                <a:gridCol w="658368">
                  <a:extLst>
                    <a:ext uri="{9D8B030D-6E8A-4147-A177-3AD203B41FA5}">
                      <a16:colId xmlns:a16="http://schemas.microsoft.com/office/drawing/2014/main" val="882011093"/>
                    </a:ext>
                  </a:extLst>
                </a:gridCol>
                <a:gridCol w="658368">
                  <a:extLst>
                    <a:ext uri="{9D8B030D-6E8A-4147-A177-3AD203B41FA5}">
                      <a16:colId xmlns:a16="http://schemas.microsoft.com/office/drawing/2014/main" val="3161252178"/>
                    </a:ext>
                  </a:extLst>
                </a:gridCol>
                <a:gridCol w="658368">
                  <a:extLst>
                    <a:ext uri="{9D8B030D-6E8A-4147-A177-3AD203B41FA5}">
                      <a16:colId xmlns:a16="http://schemas.microsoft.com/office/drawing/2014/main" val="2236170505"/>
                    </a:ext>
                  </a:extLst>
                </a:gridCol>
                <a:gridCol w="658368">
                  <a:extLst>
                    <a:ext uri="{9D8B030D-6E8A-4147-A177-3AD203B41FA5}">
                      <a16:colId xmlns:a16="http://schemas.microsoft.com/office/drawing/2014/main" val="1862609509"/>
                    </a:ext>
                  </a:extLst>
                </a:gridCol>
                <a:gridCol w="658368">
                  <a:extLst>
                    <a:ext uri="{9D8B030D-6E8A-4147-A177-3AD203B41FA5}">
                      <a16:colId xmlns:a16="http://schemas.microsoft.com/office/drawing/2014/main" val="534207887"/>
                    </a:ext>
                  </a:extLst>
                </a:gridCol>
                <a:gridCol w="658368">
                  <a:extLst>
                    <a:ext uri="{9D8B030D-6E8A-4147-A177-3AD203B41FA5}">
                      <a16:colId xmlns:a16="http://schemas.microsoft.com/office/drawing/2014/main" val="2610669016"/>
                    </a:ext>
                  </a:extLst>
                </a:gridCol>
                <a:gridCol w="658368">
                  <a:extLst>
                    <a:ext uri="{9D8B030D-6E8A-4147-A177-3AD203B41FA5}">
                      <a16:colId xmlns:a16="http://schemas.microsoft.com/office/drawing/2014/main" val="762945920"/>
                    </a:ext>
                  </a:extLst>
                </a:gridCol>
                <a:gridCol w="658368">
                  <a:extLst>
                    <a:ext uri="{9D8B030D-6E8A-4147-A177-3AD203B41FA5}">
                      <a16:colId xmlns:a16="http://schemas.microsoft.com/office/drawing/2014/main" val="2656150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19331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tucabellomisonrisa - 2018-04-21 00:14:48 </a:t>
                      </a:r>
                      <a:r>
                        <a:rPr kumimoji="0" lang="es-ES" sz="1000" b="0" i="0" u="none" strike="noStrike" kern="1200" cap="none" spc="0" normalizeH="0" baseline="0" noProof="0">
                          <a:ln>
                            <a:noFill/>
                          </a:ln>
                          <a:solidFill>
                            <a:prstClr val="black"/>
                          </a:solidFill>
                          <a:effectLst/>
                          <a:uLnTx/>
                          <a:uFillTx/>
                          <a:latin typeface="+mn-lt"/>
                          <a:ea typeface="+mn-ea"/>
                          <a:cs typeface="+mn-cs"/>
                        </a:rPr>
                        <a:t>
 Vamos creando sonrisas, Vamos creando amor, con sólo una donación. El cabello crece, el amor crece. Todos ganamos. 
Si tu quieres donar o conoces a alguien que quiera donar puedes contactarnos y mandar mensaje. 
#porlapaz
#porlosniños
#tucabellomisonrisa
#aunpeloderegalarsonrisas
#unidoscontracancerinfantil
#regalandosonrisas
#sonrisa
#lapaz
#lapazbcs
#mexicounido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103904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tucabellomisonrisa - 2018-04-20 05:50:44 </a:t>
                      </a:r>
                      <a:r>
                        <a:rPr kumimoji="0" lang="en-US" sz="1000" b="0" i="0" u="none" strike="noStrike" kern="1200" cap="none" spc="0" normalizeH="0" baseline="0" noProof="0">
                          <a:ln>
                            <a:noFill/>
                          </a:ln>
                          <a:solidFill>
                            <a:prstClr val="black"/>
                          </a:solidFill>
                          <a:effectLst/>
                          <a:uLnTx/>
                          <a:uFillTx/>
                          <a:latin typeface="+mn-lt"/>
                          <a:ea typeface="+mn-ea"/>
                          <a:cs typeface="+mn-cs"/>
                        </a:rPr>
                        <a:t>
 Que dice la gente? A descansar que aqui espantan xp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606078768"/>
                  </a:ext>
                </a:extLst>
              </a:tr>
            </a:tbl>
          </a:graphicData>
        </a:graphic>
      </p:graphicFrame>
      <p:sp>
        <p:nvSpPr>
          <p:cNvPr id="4" name="Text Placeholder 3">
            <a:extLst>
              <a:ext uri="{FF2B5EF4-FFF2-40B4-BE49-F238E27FC236}">
                <a16:creationId xmlns:a16="http://schemas.microsoft.com/office/drawing/2014/main" id="{6A20F1C1-7170-461E-BA62-88F64F50E051}"/>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1443201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9EE5D-67C0-4B2C-B0AF-BC0B55F137F7}"/>
              </a:ext>
            </a:extLst>
          </p:cNvPr>
          <p:cNvSpPr>
            <a:spLocks noGrp="1"/>
          </p:cNvSpPr>
          <p:nvPr>
            <p:ph type="title"/>
          </p:nvPr>
        </p:nvSpPr>
        <p:spPr/>
        <p:txBody>
          <a:bodyPr/>
          <a:lstStyle/>
          <a:p>
            <a:r>
              <a:rPr lang="en-US"/>
              <a:t>Instagram Posts Table | All Pages - 6 of 8</a:t>
            </a:r>
          </a:p>
        </p:txBody>
      </p:sp>
      <p:graphicFrame>
        <p:nvGraphicFramePr>
          <p:cNvPr id="5" name="Table Placeholder 4">
            <a:extLst>
              <a:ext uri="{FF2B5EF4-FFF2-40B4-BE49-F238E27FC236}">
                <a16:creationId xmlns:a16="http://schemas.microsoft.com/office/drawing/2014/main" id="{DD145BB7-FFC6-4366-9138-AA2409465D00}"/>
              </a:ext>
            </a:extLst>
          </p:cNvPr>
          <p:cNvGraphicFramePr>
            <a:graphicFrameLocks noGrp="1"/>
          </p:cNvGraphicFramePr>
          <p:nvPr>
            <p:ph type="tbl" sz="quarter" idx="13"/>
            <p:extLst>
              <p:ext uri="{D42A27DB-BD31-4B8C-83A1-F6EECF244321}">
                <p14:modId xmlns:p14="http://schemas.microsoft.com/office/powerpoint/2010/main" val="2602695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06146056"/>
                    </a:ext>
                  </a:extLst>
                </a:gridCol>
                <a:gridCol w="658368">
                  <a:extLst>
                    <a:ext uri="{9D8B030D-6E8A-4147-A177-3AD203B41FA5}">
                      <a16:colId xmlns:a16="http://schemas.microsoft.com/office/drawing/2014/main" val="3762601362"/>
                    </a:ext>
                  </a:extLst>
                </a:gridCol>
                <a:gridCol w="658368">
                  <a:extLst>
                    <a:ext uri="{9D8B030D-6E8A-4147-A177-3AD203B41FA5}">
                      <a16:colId xmlns:a16="http://schemas.microsoft.com/office/drawing/2014/main" val="2125935390"/>
                    </a:ext>
                  </a:extLst>
                </a:gridCol>
                <a:gridCol w="658368">
                  <a:extLst>
                    <a:ext uri="{9D8B030D-6E8A-4147-A177-3AD203B41FA5}">
                      <a16:colId xmlns:a16="http://schemas.microsoft.com/office/drawing/2014/main" val="2947473272"/>
                    </a:ext>
                  </a:extLst>
                </a:gridCol>
                <a:gridCol w="658368">
                  <a:extLst>
                    <a:ext uri="{9D8B030D-6E8A-4147-A177-3AD203B41FA5}">
                      <a16:colId xmlns:a16="http://schemas.microsoft.com/office/drawing/2014/main" val="3025688661"/>
                    </a:ext>
                  </a:extLst>
                </a:gridCol>
                <a:gridCol w="658368">
                  <a:extLst>
                    <a:ext uri="{9D8B030D-6E8A-4147-A177-3AD203B41FA5}">
                      <a16:colId xmlns:a16="http://schemas.microsoft.com/office/drawing/2014/main" val="321316935"/>
                    </a:ext>
                  </a:extLst>
                </a:gridCol>
                <a:gridCol w="658368">
                  <a:extLst>
                    <a:ext uri="{9D8B030D-6E8A-4147-A177-3AD203B41FA5}">
                      <a16:colId xmlns:a16="http://schemas.microsoft.com/office/drawing/2014/main" val="3679020976"/>
                    </a:ext>
                  </a:extLst>
                </a:gridCol>
                <a:gridCol w="658368">
                  <a:extLst>
                    <a:ext uri="{9D8B030D-6E8A-4147-A177-3AD203B41FA5}">
                      <a16:colId xmlns:a16="http://schemas.microsoft.com/office/drawing/2014/main" val="871763608"/>
                    </a:ext>
                  </a:extLst>
                </a:gridCol>
                <a:gridCol w="658368">
                  <a:extLst>
                    <a:ext uri="{9D8B030D-6E8A-4147-A177-3AD203B41FA5}">
                      <a16:colId xmlns:a16="http://schemas.microsoft.com/office/drawing/2014/main" val="1481438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2498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tucabellomisonrisa - 2018-04-19 06:31:08 </a:t>
                      </a:r>
                      <a:r>
                        <a:rPr kumimoji="0" lang="es-ES" sz="1000" b="0" i="0" u="none" strike="noStrike" kern="1200" cap="none" spc="0" normalizeH="0" baseline="0" noProof="0">
                          <a:ln>
                            <a:noFill/>
                          </a:ln>
                          <a:solidFill>
                            <a:prstClr val="black"/>
                          </a:solidFill>
                          <a:effectLst/>
                          <a:uLnTx/>
                          <a:uFillTx/>
                          <a:latin typeface="+mn-lt"/>
                          <a:ea typeface="+mn-ea"/>
                          <a:cs typeface="+mn-cs"/>
                        </a:rPr>
                        <a:t>
 ¿Sabías que hacer una peluca oncológica cuesta entre 700 y 800 pesos? 
Para el 30% de la fabricación se requiere una máquina de coser, y el 70% restante es un trabajo hecho a mano.
#AUnPasoDeRegalarSonrisas #TuCabelloMiSonrisa #SabíasQue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511122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tucabellomisonrisa - 2018-04-18 02:48:02 </a:t>
                      </a:r>
                      <a:r>
                        <a:rPr kumimoji="0" lang="es-ES" sz="1000" b="0" i="0" u="none" strike="noStrike" kern="1200" cap="none" spc="0" normalizeH="0" baseline="0" noProof="0">
                          <a:ln>
                            <a:noFill/>
                          </a:ln>
                          <a:solidFill>
                            <a:prstClr val="black"/>
                          </a:solidFill>
                          <a:effectLst/>
                          <a:uLnTx/>
                          <a:uFillTx/>
                          <a:latin typeface="+mn-lt"/>
                          <a:ea typeface="+mn-ea"/>
                          <a:cs typeface="+mn-cs"/>
                        </a:rPr>
                        <a:t>
 Para recordarles que es lo necesario para que tu puedas crear una sonrisa
#aunpeloderegalarsonrisas #gracias #graciasatodos #dona #comparte #motiva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54715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tucabellomisonrisa - 2018-04-16 03:32:11 </a:t>
                      </a:r>
                      <a:r>
                        <a:rPr kumimoji="0" lang="en-US" sz="1000" b="0" i="0" u="none" strike="noStrike" kern="1200" cap="none" spc="0" normalizeH="0" baseline="0" noProof="0">
                          <a:ln>
                            <a:noFill/>
                          </a:ln>
                          <a:solidFill>
                            <a:prstClr val="black"/>
                          </a:solidFill>
                          <a:effectLst/>
                          <a:uLnTx/>
                          <a:uFillTx/>
                          <a:latin typeface="+mn-lt"/>
                          <a:ea typeface="+mn-ea"/>
                          <a:cs typeface="+mn-cs"/>
                        </a:rPr>
                        <a:t>
 Cambia tu look donando 💇🏻‍♀️😍
#AUnPasoDeRegalarSonrisas #TuCabelloMiSonrisa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412640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tucabellomisonrisa - 2018-04-15 00:49:22 </a:t>
                      </a:r>
                      <a:r>
                        <a:rPr kumimoji="0" lang="es-ES" sz="1000" b="0" i="0" u="none" strike="noStrike" kern="1200" cap="none" spc="0" normalizeH="0" baseline="0" noProof="0">
                          <a:ln>
                            <a:noFill/>
                          </a:ln>
                          <a:solidFill>
                            <a:prstClr val="black"/>
                          </a:solidFill>
                          <a:effectLst/>
                          <a:uLnTx/>
                          <a:uFillTx/>
                          <a:latin typeface="+mn-lt"/>
                          <a:ea typeface="+mn-ea"/>
                          <a:cs typeface="+mn-cs"/>
                        </a:rPr>
                        <a:t>
 Tu puedes ser el siguiente en tener esa sonrisa, comparte, comenta, con tu granito de arena puedes apoyar a la felicidad de familias, por que recuerda la felicidad viene en combos.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2824429532"/>
                  </a:ext>
                </a:extLst>
              </a:tr>
            </a:tbl>
          </a:graphicData>
        </a:graphic>
      </p:graphicFrame>
      <p:sp>
        <p:nvSpPr>
          <p:cNvPr id="4" name="Text Placeholder 3">
            <a:extLst>
              <a:ext uri="{FF2B5EF4-FFF2-40B4-BE49-F238E27FC236}">
                <a16:creationId xmlns:a16="http://schemas.microsoft.com/office/drawing/2014/main" id="{8911A6BA-31BA-45B4-8308-FF0EEBF645F3}"/>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2536180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03D22-268F-4175-902E-EC142A12DAB6}"/>
              </a:ext>
            </a:extLst>
          </p:cNvPr>
          <p:cNvSpPr>
            <a:spLocks noGrp="1"/>
          </p:cNvSpPr>
          <p:nvPr>
            <p:ph type="title"/>
          </p:nvPr>
        </p:nvSpPr>
        <p:spPr/>
        <p:txBody>
          <a:bodyPr/>
          <a:lstStyle/>
          <a:p>
            <a:r>
              <a:rPr lang="en-US"/>
              <a:t>Instagram Posts Table | All Pages - 7 of 8</a:t>
            </a:r>
          </a:p>
        </p:txBody>
      </p:sp>
      <p:graphicFrame>
        <p:nvGraphicFramePr>
          <p:cNvPr id="5" name="Table Placeholder 4">
            <a:extLst>
              <a:ext uri="{FF2B5EF4-FFF2-40B4-BE49-F238E27FC236}">
                <a16:creationId xmlns:a16="http://schemas.microsoft.com/office/drawing/2014/main" id="{D474384C-2B6A-412F-89DC-A20C7FF99B97}"/>
              </a:ext>
            </a:extLst>
          </p:cNvPr>
          <p:cNvGraphicFramePr>
            <a:graphicFrameLocks noGrp="1"/>
          </p:cNvGraphicFramePr>
          <p:nvPr>
            <p:ph type="tbl" sz="quarter" idx="13"/>
            <p:extLst>
              <p:ext uri="{D42A27DB-BD31-4B8C-83A1-F6EECF244321}">
                <p14:modId xmlns:p14="http://schemas.microsoft.com/office/powerpoint/2010/main" val="2714899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65931124"/>
                    </a:ext>
                  </a:extLst>
                </a:gridCol>
                <a:gridCol w="658368">
                  <a:extLst>
                    <a:ext uri="{9D8B030D-6E8A-4147-A177-3AD203B41FA5}">
                      <a16:colId xmlns:a16="http://schemas.microsoft.com/office/drawing/2014/main" val="684193923"/>
                    </a:ext>
                  </a:extLst>
                </a:gridCol>
                <a:gridCol w="658368">
                  <a:extLst>
                    <a:ext uri="{9D8B030D-6E8A-4147-A177-3AD203B41FA5}">
                      <a16:colId xmlns:a16="http://schemas.microsoft.com/office/drawing/2014/main" val="363119465"/>
                    </a:ext>
                  </a:extLst>
                </a:gridCol>
                <a:gridCol w="658368">
                  <a:extLst>
                    <a:ext uri="{9D8B030D-6E8A-4147-A177-3AD203B41FA5}">
                      <a16:colId xmlns:a16="http://schemas.microsoft.com/office/drawing/2014/main" val="1352863545"/>
                    </a:ext>
                  </a:extLst>
                </a:gridCol>
                <a:gridCol w="658368">
                  <a:extLst>
                    <a:ext uri="{9D8B030D-6E8A-4147-A177-3AD203B41FA5}">
                      <a16:colId xmlns:a16="http://schemas.microsoft.com/office/drawing/2014/main" val="3936750800"/>
                    </a:ext>
                  </a:extLst>
                </a:gridCol>
                <a:gridCol w="658368">
                  <a:extLst>
                    <a:ext uri="{9D8B030D-6E8A-4147-A177-3AD203B41FA5}">
                      <a16:colId xmlns:a16="http://schemas.microsoft.com/office/drawing/2014/main" val="969681689"/>
                    </a:ext>
                  </a:extLst>
                </a:gridCol>
                <a:gridCol w="658368">
                  <a:extLst>
                    <a:ext uri="{9D8B030D-6E8A-4147-A177-3AD203B41FA5}">
                      <a16:colId xmlns:a16="http://schemas.microsoft.com/office/drawing/2014/main" val="19540768"/>
                    </a:ext>
                  </a:extLst>
                </a:gridCol>
                <a:gridCol w="658368">
                  <a:extLst>
                    <a:ext uri="{9D8B030D-6E8A-4147-A177-3AD203B41FA5}">
                      <a16:colId xmlns:a16="http://schemas.microsoft.com/office/drawing/2014/main" val="3122401638"/>
                    </a:ext>
                  </a:extLst>
                </a:gridCol>
                <a:gridCol w="658368">
                  <a:extLst>
                    <a:ext uri="{9D8B030D-6E8A-4147-A177-3AD203B41FA5}">
                      <a16:colId xmlns:a16="http://schemas.microsoft.com/office/drawing/2014/main" val="1242423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35221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tucabellomisonrisa - 2018-04-14 02:40:58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52801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tucabellomisonrisa - 2018-04-13 04:50:42 </a:t>
                      </a:r>
                      <a:r>
                        <a:rPr kumimoji="0" lang="en-US" sz="1000" b="0" i="0" u="none" strike="noStrike" kern="1200" cap="none" spc="0" normalizeH="0" baseline="0" noProof="0">
                          <a:ln>
                            <a:noFill/>
                          </a:ln>
                          <a:solidFill>
                            <a:prstClr val="black"/>
                          </a:solidFill>
                          <a:effectLst/>
                          <a:uLnTx/>
                          <a:uFillTx/>
                          <a:latin typeface="+mn-lt"/>
                          <a:ea typeface="+mn-ea"/>
                          <a:cs typeface="+mn-cs"/>
                        </a:rPr>
                        <a:t>
 #AUnPeloDeRegalarSonrisas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01557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tucabellomisonrisa - 2018-04-12 07:12:37 </a:t>
                      </a:r>
                      <a:r>
                        <a:rPr kumimoji="0" lang="es-ES" sz="1000" b="0" i="0" u="none" strike="noStrike" kern="1200" cap="none" spc="0" normalizeH="0" baseline="0" noProof="0">
                          <a:ln>
                            <a:noFill/>
                          </a:ln>
                          <a:solidFill>
                            <a:prstClr val="black"/>
                          </a:solidFill>
                          <a:effectLst/>
                          <a:uLnTx/>
                          <a:uFillTx/>
                          <a:latin typeface="+mn-lt"/>
                          <a:ea typeface="+mn-ea"/>
                          <a:cs typeface="+mn-cs"/>
                        </a:rPr>
                        <a:t>
 ¿Sabías que antes de la creación de la fábrica de cabello aquí en México, el cabello donado era enviado a China para la elaboración de pelucas?
Sin embargo, el costo era muy alto por lo que en 2010 se evaluó la idea de hacer una fábrica de cabello aquí.
#AUnPeloDeRegalarUnaSonrisa #TuCabelloMiSonrisa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53810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tucabellomisonrisa - 2018-04-10 17:15:26 </a:t>
                      </a:r>
                      <a:r>
                        <a:rPr kumimoji="0" lang="es-ES" sz="1000" b="0" i="0" u="none" strike="noStrike" kern="1200" cap="none" spc="0" normalizeH="0" baseline="0" noProof="0">
                          <a:ln>
                            <a:noFill/>
                          </a:ln>
                          <a:solidFill>
                            <a:prstClr val="black"/>
                          </a:solidFill>
                          <a:effectLst/>
                          <a:uLnTx/>
                          <a:uFillTx/>
                          <a:latin typeface="+mn-lt"/>
                          <a:ea typeface="+mn-ea"/>
                          <a:cs typeface="+mn-cs"/>
                        </a:rPr>
                        <a:t>
 #Trabajandoporsonrisas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364989954"/>
                  </a:ext>
                </a:extLst>
              </a:tr>
            </a:tbl>
          </a:graphicData>
        </a:graphic>
      </p:graphicFrame>
      <p:sp>
        <p:nvSpPr>
          <p:cNvPr id="4" name="Text Placeholder 3">
            <a:extLst>
              <a:ext uri="{FF2B5EF4-FFF2-40B4-BE49-F238E27FC236}">
                <a16:creationId xmlns:a16="http://schemas.microsoft.com/office/drawing/2014/main" id="{358AC9C0-8628-4E37-9763-C350C7688A7E}"/>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3653936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1D472-E9DA-4D93-A4A7-A0D7D57F5381}"/>
              </a:ext>
            </a:extLst>
          </p:cNvPr>
          <p:cNvSpPr>
            <a:spLocks noGrp="1"/>
          </p:cNvSpPr>
          <p:nvPr>
            <p:ph type="title"/>
          </p:nvPr>
        </p:nvSpPr>
        <p:spPr/>
        <p:txBody>
          <a:bodyPr/>
          <a:lstStyle/>
          <a:p>
            <a:r>
              <a:rPr lang="en-US"/>
              <a:t>Instagram Posts Table | All Pages - 8 of 8</a:t>
            </a:r>
          </a:p>
        </p:txBody>
      </p:sp>
      <p:graphicFrame>
        <p:nvGraphicFramePr>
          <p:cNvPr id="5" name="Table Placeholder 4">
            <a:extLst>
              <a:ext uri="{FF2B5EF4-FFF2-40B4-BE49-F238E27FC236}">
                <a16:creationId xmlns:a16="http://schemas.microsoft.com/office/drawing/2014/main" id="{0B673792-35C4-443D-8831-0337E3790299}"/>
              </a:ext>
            </a:extLst>
          </p:cNvPr>
          <p:cNvGraphicFramePr>
            <a:graphicFrameLocks noGrp="1"/>
          </p:cNvGraphicFramePr>
          <p:nvPr>
            <p:ph type="tbl" sz="quarter" idx="13"/>
            <p:extLst>
              <p:ext uri="{D42A27DB-BD31-4B8C-83A1-F6EECF244321}">
                <p14:modId xmlns:p14="http://schemas.microsoft.com/office/powerpoint/2010/main" val="4203184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92133364"/>
                    </a:ext>
                  </a:extLst>
                </a:gridCol>
                <a:gridCol w="658368">
                  <a:extLst>
                    <a:ext uri="{9D8B030D-6E8A-4147-A177-3AD203B41FA5}">
                      <a16:colId xmlns:a16="http://schemas.microsoft.com/office/drawing/2014/main" val="4246385012"/>
                    </a:ext>
                  </a:extLst>
                </a:gridCol>
                <a:gridCol w="658368">
                  <a:extLst>
                    <a:ext uri="{9D8B030D-6E8A-4147-A177-3AD203B41FA5}">
                      <a16:colId xmlns:a16="http://schemas.microsoft.com/office/drawing/2014/main" val="3337964640"/>
                    </a:ext>
                  </a:extLst>
                </a:gridCol>
                <a:gridCol w="658368">
                  <a:extLst>
                    <a:ext uri="{9D8B030D-6E8A-4147-A177-3AD203B41FA5}">
                      <a16:colId xmlns:a16="http://schemas.microsoft.com/office/drawing/2014/main" val="1473593517"/>
                    </a:ext>
                  </a:extLst>
                </a:gridCol>
                <a:gridCol w="658368">
                  <a:extLst>
                    <a:ext uri="{9D8B030D-6E8A-4147-A177-3AD203B41FA5}">
                      <a16:colId xmlns:a16="http://schemas.microsoft.com/office/drawing/2014/main" val="2223409298"/>
                    </a:ext>
                  </a:extLst>
                </a:gridCol>
                <a:gridCol w="658368">
                  <a:extLst>
                    <a:ext uri="{9D8B030D-6E8A-4147-A177-3AD203B41FA5}">
                      <a16:colId xmlns:a16="http://schemas.microsoft.com/office/drawing/2014/main" val="1266819726"/>
                    </a:ext>
                  </a:extLst>
                </a:gridCol>
                <a:gridCol w="658368">
                  <a:extLst>
                    <a:ext uri="{9D8B030D-6E8A-4147-A177-3AD203B41FA5}">
                      <a16:colId xmlns:a16="http://schemas.microsoft.com/office/drawing/2014/main" val="1523197371"/>
                    </a:ext>
                  </a:extLst>
                </a:gridCol>
                <a:gridCol w="658368">
                  <a:extLst>
                    <a:ext uri="{9D8B030D-6E8A-4147-A177-3AD203B41FA5}">
                      <a16:colId xmlns:a16="http://schemas.microsoft.com/office/drawing/2014/main" val="3716369984"/>
                    </a:ext>
                  </a:extLst>
                </a:gridCol>
                <a:gridCol w="658368">
                  <a:extLst>
                    <a:ext uri="{9D8B030D-6E8A-4147-A177-3AD203B41FA5}">
                      <a16:colId xmlns:a16="http://schemas.microsoft.com/office/drawing/2014/main" val="228093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8765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tucabellomisonrisa - 2018-04-09 23:59:45 </a:t>
                      </a:r>
                      <a:r>
                        <a:rPr kumimoji="0" lang="es-ES" sz="1000" b="0" i="0" u="none" strike="noStrike" kern="1200" cap="none" spc="0" normalizeH="0" baseline="0" noProof="0">
                          <a:ln>
                            <a:noFill/>
                          </a:ln>
                          <a:solidFill>
                            <a:prstClr val="black"/>
                          </a:solidFill>
                          <a:effectLst/>
                          <a:uLnTx/>
                          <a:uFillTx/>
                          <a:latin typeface="+mn-lt"/>
                          <a:ea typeface="+mn-ea"/>
                          <a:cs typeface="+mn-cs"/>
                        </a:rPr>
                        <a:t>
 ¿Qué es Tu Cabello Mi Sonrisa?
Tu cabello mi sonrisa es una campaña realizada por alumnos de la Universidad Autónoma de Baja California Sur, que tiene como propósito recaudar 100 trenzas de cabello natural; estas serán donadas al Centro de Rehabilitación e Inclusión Infantil Teletón (CRIT) ubicado en La Paz, B.C.S para la creación de pelucas oncológicas.
#AUnPeloDeRegalarSonrisas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862535942"/>
                  </a:ext>
                </a:extLst>
              </a:tr>
            </a:tbl>
          </a:graphicData>
        </a:graphic>
      </p:graphicFrame>
      <p:sp>
        <p:nvSpPr>
          <p:cNvPr id="4" name="Text Placeholder 3">
            <a:extLst>
              <a:ext uri="{FF2B5EF4-FFF2-40B4-BE49-F238E27FC236}">
                <a16:creationId xmlns:a16="http://schemas.microsoft.com/office/drawing/2014/main" id="{97E85C86-3183-4E6E-B29E-833DCDF89460}"/>
              </a:ext>
            </a:extLst>
          </p:cNvPr>
          <p:cNvSpPr>
            <a:spLocks noGrp="1"/>
          </p:cNvSpPr>
          <p:nvPr>
            <p:ph type="body" sz="quarter" idx="14"/>
          </p:nvPr>
        </p:nvSpPr>
        <p:spPr/>
        <p:txBody>
          <a:bodyPr/>
          <a:lstStyle/>
          <a:p>
            <a:r>
              <a:rPr lang="en-US"/>
              <a:t>04/04/2018 - 04/25/2018</a:t>
            </a:r>
          </a:p>
        </p:txBody>
      </p:sp>
    </p:spTree>
    <p:extLst>
      <p:ext uri="{BB962C8B-B14F-4D97-AF65-F5344CB8AC3E}">
        <p14:creationId xmlns:p14="http://schemas.microsoft.com/office/powerpoint/2010/main" val="5790336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450</Words>
  <Application>Microsoft Office PowerPoint</Application>
  <PresentationFormat>On-screen Show (4:3)</PresentationFormat>
  <Paragraphs>259</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Instagram Posts Table | All Pages - 1 of 8</vt:lpstr>
      <vt:lpstr>Instagram Posts Table | All Pages - 2 of 8</vt:lpstr>
      <vt:lpstr>Instagram Posts Table | All Pages - 3 of 8</vt:lpstr>
      <vt:lpstr>Instagram Posts Table | All Pages - 4 of 8</vt:lpstr>
      <vt:lpstr>Instagram Posts Table | All Pages - 5 of 8</vt:lpstr>
      <vt:lpstr>Instagram Posts Table | All Pages - 6 of 8</vt:lpstr>
      <vt:lpstr>Instagram Posts Table | All Pages - 7 of 8</vt:lpstr>
      <vt:lpstr>Instagram Posts Table | All Pages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Pages - 1 of 8</dc:title>
  <dc:creator>Administrator</dc:creator>
  <cp:lastModifiedBy>Administrator</cp:lastModifiedBy>
  <cp:revision>1</cp:revision>
  <dcterms:created xsi:type="dcterms:W3CDTF">2018-04-26T00:07:12Z</dcterms:created>
  <dcterms:modified xsi:type="dcterms:W3CDTF">2018-04-26T00:08:48Z</dcterms:modified>
</cp:coreProperties>
</file>