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BEC43-6876-4BC9-A7C3-3C69FAE451B3}"/>
              </a:ext>
            </a:extLst>
          </p:cNvPr>
          <p:cNvSpPr>
            <a:spLocks noGrp="1"/>
          </p:cNvSpPr>
          <p:nvPr>
            <p:ph type="title"/>
          </p:nvPr>
        </p:nvSpPr>
        <p:spPr/>
        <p:txBody>
          <a:bodyPr/>
          <a:lstStyle/>
          <a:p>
            <a:r>
              <a:rPr lang="en-US"/>
              <a:t>Instagram Posts Table | All Pages - 1 of 8</a:t>
            </a:r>
          </a:p>
        </p:txBody>
      </p:sp>
      <p:graphicFrame>
        <p:nvGraphicFramePr>
          <p:cNvPr id="5" name="Table Placeholder 4">
            <a:extLst>
              <a:ext uri="{FF2B5EF4-FFF2-40B4-BE49-F238E27FC236}">
                <a16:creationId xmlns:a16="http://schemas.microsoft.com/office/drawing/2014/main" id="{91C3742F-D817-4017-B8E2-B0E4EABD6943}"/>
              </a:ext>
            </a:extLst>
          </p:cNvPr>
          <p:cNvGraphicFramePr>
            <a:graphicFrameLocks noGrp="1"/>
          </p:cNvGraphicFramePr>
          <p:nvPr>
            <p:ph type="tbl" sz="quarter" idx="13"/>
            <p:extLst>
              <p:ext uri="{D42A27DB-BD31-4B8C-83A1-F6EECF244321}">
                <p14:modId xmlns:p14="http://schemas.microsoft.com/office/powerpoint/2010/main" val="2175582978"/>
              </p:ext>
            </p:extLst>
          </p:nvPr>
        </p:nvGraphicFramePr>
        <p:xfrm>
          <a:off x="457200" y="1731963"/>
          <a:ext cx="8229600" cy="360172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356873333"/>
                    </a:ext>
                  </a:extLst>
                </a:gridCol>
                <a:gridCol w="987552">
                  <a:extLst>
                    <a:ext uri="{9D8B030D-6E8A-4147-A177-3AD203B41FA5}">
                      <a16:colId xmlns:a16="http://schemas.microsoft.com/office/drawing/2014/main" val="742626911"/>
                    </a:ext>
                  </a:extLst>
                </a:gridCol>
                <a:gridCol w="987552">
                  <a:extLst>
                    <a:ext uri="{9D8B030D-6E8A-4147-A177-3AD203B41FA5}">
                      <a16:colId xmlns:a16="http://schemas.microsoft.com/office/drawing/2014/main" val="3667852017"/>
                    </a:ext>
                  </a:extLst>
                </a:gridCol>
                <a:gridCol w="987552">
                  <a:extLst>
                    <a:ext uri="{9D8B030D-6E8A-4147-A177-3AD203B41FA5}">
                      <a16:colId xmlns:a16="http://schemas.microsoft.com/office/drawing/2014/main" val="2228325258"/>
                    </a:ext>
                  </a:extLst>
                </a:gridCol>
                <a:gridCol w="987552">
                  <a:extLst>
                    <a:ext uri="{9D8B030D-6E8A-4147-A177-3AD203B41FA5}">
                      <a16:colId xmlns:a16="http://schemas.microsoft.com/office/drawing/2014/main" val="1542589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54955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tucabellomisonrisa - 2018-04-25 19:20:49 </a:t>
                      </a:r>
                      <a:r>
                        <a:rPr kumimoji="0" lang="en-US" sz="1000" b="0" i="0" u="none" strike="noStrike" kern="1200" cap="none" spc="0" normalizeH="0" baseline="0" noProof="0">
                          <a:ln>
                            <a:noFill/>
                          </a:ln>
                          <a:solidFill>
                            <a:prstClr val="black"/>
                          </a:solidFill>
                          <a:effectLst/>
                          <a:uLnTx/>
                          <a:uFillTx/>
                          <a:latin typeface="+mn-lt"/>
                          <a:ea typeface="+mn-ea"/>
                          <a:cs typeface="+mn-cs"/>
                        </a:rPr>
                        <a:t>
 Vamos, vamos a donar ahora 😄😄 #mexicounido 
#aunpeloderegalarsonrsisas 
#micabellomisonrisa
#lapazbcs 
#LaPaz
#like
#sonrisa
#donación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687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tucabellomisonrisa - 2018-04-23 22:12:11 </a:t>
                      </a:r>
                      <a:r>
                        <a:rPr kumimoji="0" lang="es-ES" sz="1000" b="0" i="0" u="none" strike="noStrike" kern="1200" cap="none" spc="0" normalizeH="0" baseline="0" noProof="0">
                          <a:ln>
                            <a:noFill/>
                          </a:ln>
                          <a:solidFill>
                            <a:prstClr val="black"/>
                          </a:solidFill>
                          <a:effectLst/>
                          <a:uLnTx/>
                          <a:uFillTx/>
                          <a:latin typeface="+mn-lt"/>
                          <a:ea typeface="+mn-ea"/>
                          <a:cs typeface="+mn-cs"/>
                        </a:rPr>
                        <a:t>
 Estamos emocionados, ya estamos recibiendo respuestas, ya sabes si tu quieres ayudar o tienes preguntas no dudes en mandarnos mensajes. 😍
#tucabellomisonrisa
#aunpeloderegalarsonrisas
#unidoscontracancerinfantil
#regalandosonrisas
#sonrisa
#lapaz
#lapazbcs
#mexicounido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41562295"/>
                  </a:ext>
                </a:extLst>
              </a:tr>
            </a:tbl>
          </a:graphicData>
        </a:graphic>
      </p:graphicFrame>
      <p:sp>
        <p:nvSpPr>
          <p:cNvPr id="4" name="Text Placeholder 3">
            <a:extLst>
              <a:ext uri="{FF2B5EF4-FFF2-40B4-BE49-F238E27FC236}">
                <a16:creationId xmlns:a16="http://schemas.microsoft.com/office/drawing/2014/main" id="{6382AFC3-FBA2-46E2-A8FE-2CB36B18AEAE}"/>
              </a:ext>
            </a:extLst>
          </p:cNvPr>
          <p:cNvSpPr>
            <a:spLocks noGrp="1"/>
          </p:cNvSpPr>
          <p:nvPr>
            <p:ph type="body" sz="quarter" idx="14"/>
          </p:nvPr>
        </p:nvSpPr>
        <p:spPr/>
        <p:txBody>
          <a:bodyPr/>
          <a:lstStyle/>
          <a:p>
            <a:r>
              <a:rPr lang="en-US"/>
              <a:t>04/04/2018 - 04/25/2018</a:t>
            </a:r>
          </a:p>
        </p:txBody>
      </p:sp>
    </p:spTree>
    <p:extLst>
      <p:ext uri="{BB962C8B-B14F-4D97-AF65-F5344CB8AC3E}">
        <p14:creationId xmlns:p14="http://schemas.microsoft.com/office/powerpoint/2010/main" val="2138501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F765A-DFFE-46CB-BA4D-F1B8B64110E8}"/>
              </a:ext>
            </a:extLst>
          </p:cNvPr>
          <p:cNvSpPr>
            <a:spLocks noGrp="1"/>
          </p:cNvSpPr>
          <p:nvPr>
            <p:ph type="title"/>
          </p:nvPr>
        </p:nvSpPr>
        <p:spPr/>
        <p:txBody>
          <a:bodyPr/>
          <a:lstStyle/>
          <a:p>
            <a:r>
              <a:rPr lang="en-US"/>
              <a:t>Instagram Posts Table | All Pages - 2 of 8</a:t>
            </a:r>
          </a:p>
        </p:txBody>
      </p:sp>
      <p:graphicFrame>
        <p:nvGraphicFramePr>
          <p:cNvPr id="5" name="Table Placeholder 4">
            <a:extLst>
              <a:ext uri="{FF2B5EF4-FFF2-40B4-BE49-F238E27FC236}">
                <a16:creationId xmlns:a16="http://schemas.microsoft.com/office/drawing/2014/main" id="{DE22BC30-B683-4A87-B22A-78B93A8FACC6}"/>
              </a:ext>
            </a:extLst>
          </p:cNvPr>
          <p:cNvGraphicFramePr>
            <a:graphicFrameLocks noGrp="1"/>
          </p:cNvGraphicFramePr>
          <p:nvPr>
            <p:ph type="tbl" sz="quarter" idx="13"/>
            <p:extLst>
              <p:ext uri="{D42A27DB-BD31-4B8C-83A1-F6EECF244321}">
                <p14:modId xmlns:p14="http://schemas.microsoft.com/office/powerpoint/2010/main" val="137547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12536462"/>
                    </a:ext>
                  </a:extLst>
                </a:gridCol>
                <a:gridCol w="987552">
                  <a:extLst>
                    <a:ext uri="{9D8B030D-6E8A-4147-A177-3AD203B41FA5}">
                      <a16:colId xmlns:a16="http://schemas.microsoft.com/office/drawing/2014/main" val="1127110481"/>
                    </a:ext>
                  </a:extLst>
                </a:gridCol>
                <a:gridCol w="987552">
                  <a:extLst>
                    <a:ext uri="{9D8B030D-6E8A-4147-A177-3AD203B41FA5}">
                      <a16:colId xmlns:a16="http://schemas.microsoft.com/office/drawing/2014/main" val="2787876446"/>
                    </a:ext>
                  </a:extLst>
                </a:gridCol>
                <a:gridCol w="987552">
                  <a:extLst>
                    <a:ext uri="{9D8B030D-6E8A-4147-A177-3AD203B41FA5}">
                      <a16:colId xmlns:a16="http://schemas.microsoft.com/office/drawing/2014/main" val="2794562648"/>
                    </a:ext>
                  </a:extLst>
                </a:gridCol>
                <a:gridCol w="987552">
                  <a:extLst>
                    <a:ext uri="{9D8B030D-6E8A-4147-A177-3AD203B41FA5}">
                      <a16:colId xmlns:a16="http://schemas.microsoft.com/office/drawing/2014/main" val="3544241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38772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tucabellomisonrisa - 2018-04-23 03:01:37 </a:t>
                      </a:r>
                      <a:r>
                        <a:rPr kumimoji="0" lang="en-US" sz="1000" b="0" i="0" u="none" strike="noStrike" kern="1200" cap="none" spc="0" normalizeH="0" baseline="0" noProof="0">
                          <a:ln>
                            <a:noFill/>
                          </a:ln>
                          <a:solidFill>
                            <a:prstClr val="black"/>
                          </a:solidFill>
                          <a:effectLst/>
                          <a:uLnTx/>
                          <a:uFillTx/>
                          <a:latin typeface="+mn-lt"/>
                          <a:ea typeface="+mn-ea"/>
                          <a:cs typeface="+mn-cs"/>
                        </a:rPr>
                        <a:t>
 #tucabellomisonrisa
#aunpeloderegalarsonrisas
#unidoscontracancerinfantil
#regalandosonrisas
#sonrisa
#lapaz
#lapazbcs
#mexicounido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01721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tucabellomisonrisa - 2018-04-23 03:00:36 </a:t>
                      </a:r>
                      <a:r>
                        <a:rPr kumimoji="0" lang="en-US" sz="1000" b="0" i="0" u="none" strike="noStrike" kern="1200" cap="none" spc="0" normalizeH="0" baseline="0" noProof="0">
                          <a:ln>
                            <a:noFill/>
                          </a:ln>
                          <a:solidFill>
                            <a:prstClr val="black"/>
                          </a:solidFill>
                          <a:effectLst/>
                          <a:uLnTx/>
                          <a:uFillTx/>
                          <a:latin typeface="+mn-lt"/>
                          <a:ea typeface="+mn-ea"/>
                          <a:cs typeface="+mn-cs"/>
                        </a:rPr>
                        <a:t>
 #tucabellomisonrisa
#aunpeloderegalarsonrisas
#unidoscontracancerinfantil
#regalandosonrisas
#sonrisa
#lapaz
#lapazbcs
#mexicounido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01761530"/>
                  </a:ext>
                </a:extLst>
              </a:tr>
            </a:tbl>
          </a:graphicData>
        </a:graphic>
      </p:graphicFrame>
      <p:sp>
        <p:nvSpPr>
          <p:cNvPr id="4" name="Text Placeholder 3">
            <a:extLst>
              <a:ext uri="{FF2B5EF4-FFF2-40B4-BE49-F238E27FC236}">
                <a16:creationId xmlns:a16="http://schemas.microsoft.com/office/drawing/2014/main" id="{B1837B99-2AFC-4B79-AF19-98EF3DA5AAEA}"/>
              </a:ext>
            </a:extLst>
          </p:cNvPr>
          <p:cNvSpPr>
            <a:spLocks noGrp="1"/>
          </p:cNvSpPr>
          <p:nvPr>
            <p:ph type="body" sz="quarter" idx="14"/>
          </p:nvPr>
        </p:nvSpPr>
        <p:spPr/>
        <p:txBody>
          <a:bodyPr/>
          <a:lstStyle/>
          <a:p>
            <a:r>
              <a:rPr lang="en-US"/>
              <a:t>04/04/2018 - 04/25/2018</a:t>
            </a:r>
          </a:p>
        </p:txBody>
      </p:sp>
    </p:spTree>
    <p:extLst>
      <p:ext uri="{BB962C8B-B14F-4D97-AF65-F5344CB8AC3E}">
        <p14:creationId xmlns:p14="http://schemas.microsoft.com/office/powerpoint/2010/main" val="25867581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CBF5C-6EDA-4ABA-A648-B36905A39EAB}"/>
              </a:ext>
            </a:extLst>
          </p:cNvPr>
          <p:cNvSpPr>
            <a:spLocks noGrp="1"/>
          </p:cNvSpPr>
          <p:nvPr>
            <p:ph type="title"/>
          </p:nvPr>
        </p:nvSpPr>
        <p:spPr/>
        <p:txBody>
          <a:bodyPr/>
          <a:lstStyle/>
          <a:p>
            <a:r>
              <a:rPr lang="en-US"/>
              <a:t>Instagram Posts Table | All Pages - 3 of 8</a:t>
            </a:r>
          </a:p>
        </p:txBody>
      </p:sp>
      <p:graphicFrame>
        <p:nvGraphicFramePr>
          <p:cNvPr id="5" name="Table Placeholder 4">
            <a:extLst>
              <a:ext uri="{FF2B5EF4-FFF2-40B4-BE49-F238E27FC236}">
                <a16:creationId xmlns:a16="http://schemas.microsoft.com/office/drawing/2014/main" id="{DD3DF59E-5DF5-45DB-A6A0-8EEEA37E0969}"/>
              </a:ext>
            </a:extLst>
          </p:cNvPr>
          <p:cNvGraphicFramePr>
            <a:graphicFrameLocks noGrp="1"/>
          </p:cNvGraphicFramePr>
          <p:nvPr>
            <p:ph type="tbl" sz="quarter" idx="13"/>
            <p:extLst>
              <p:ext uri="{D42A27DB-BD31-4B8C-83A1-F6EECF244321}">
                <p14:modId xmlns:p14="http://schemas.microsoft.com/office/powerpoint/2010/main" val="3841549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34726804"/>
                    </a:ext>
                  </a:extLst>
                </a:gridCol>
                <a:gridCol w="987552">
                  <a:extLst>
                    <a:ext uri="{9D8B030D-6E8A-4147-A177-3AD203B41FA5}">
                      <a16:colId xmlns:a16="http://schemas.microsoft.com/office/drawing/2014/main" val="1755023803"/>
                    </a:ext>
                  </a:extLst>
                </a:gridCol>
                <a:gridCol w="987552">
                  <a:extLst>
                    <a:ext uri="{9D8B030D-6E8A-4147-A177-3AD203B41FA5}">
                      <a16:colId xmlns:a16="http://schemas.microsoft.com/office/drawing/2014/main" val="2740106111"/>
                    </a:ext>
                  </a:extLst>
                </a:gridCol>
                <a:gridCol w="987552">
                  <a:extLst>
                    <a:ext uri="{9D8B030D-6E8A-4147-A177-3AD203B41FA5}">
                      <a16:colId xmlns:a16="http://schemas.microsoft.com/office/drawing/2014/main" val="2317401013"/>
                    </a:ext>
                  </a:extLst>
                </a:gridCol>
                <a:gridCol w="987552">
                  <a:extLst>
                    <a:ext uri="{9D8B030D-6E8A-4147-A177-3AD203B41FA5}">
                      <a16:colId xmlns:a16="http://schemas.microsoft.com/office/drawing/2014/main" val="2215304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15509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tucabellomisonrisa - 2018-04-23 02:59:51 </a:t>
                      </a:r>
                      <a:r>
                        <a:rPr kumimoji="0" lang="en-US" sz="1000" b="0" i="0" u="none" strike="noStrike" kern="1200" cap="none" spc="0" normalizeH="0" baseline="0" noProof="0">
                          <a:ln>
                            <a:noFill/>
                          </a:ln>
                          <a:solidFill>
                            <a:prstClr val="black"/>
                          </a:solidFill>
                          <a:effectLst/>
                          <a:uLnTx/>
                          <a:uFillTx/>
                          <a:latin typeface="+mn-lt"/>
                          <a:ea typeface="+mn-ea"/>
                          <a:cs typeface="+mn-cs"/>
                        </a:rPr>
                        <a:t>
 #tucabellomisonrisa
#aunpeloderegalarsonrisas
#unidoscontracancerinfantil
#regalandosonrisas
#sonrisa
#lapaz
#lapazbcs
#mexicounido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96846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tucabellomisonrisa - 2018-04-23 02:59:08 </a:t>
                      </a:r>
                      <a:r>
                        <a:rPr kumimoji="0" lang="en-US" sz="1000" b="0" i="0" u="none" strike="noStrike" kern="1200" cap="none" spc="0" normalizeH="0" baseline="0" noProof="0">
                          <a:ln>
                            <a:noFill/>
                          </a:ln>
                          <a:solidFill>
                            <a:prstClr val="black"/>
                          </a:solidFill>
                          <a:effectLst/>
                          <a:uLnTx/>
                          <a:uFillTx/>
                          <a:latin typeface="+mn-lt"/>
                          <a:ea typeface="+mn-ea"/>
                          <a:cs typeface="+mn-cs"/>
                        </a:rPr>
                        <a:t>
 #tucabellomisonrisa
#aunpeloderegalarsonrisas
#unidoscontracancerinfantil
#regalandosonrisas
#sonrisa
#lapaz
#lapazbcs
#mexicounido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45122298"/>
                  </a:ext>
                </a:extLst>
              </a:tr>
            </a:tbl>
          </a:graphicData>
        </a:graphic>
      </p:graphicFrame>
      <p:sp>
        <p:nvSpPr>
          <p:cNvPr id="4" name="Text Placeholder 3">
            <a:extLst>
              <a:ext uri="{FF2B5EF4-FFF2-40B4-BE49-F238E27FC236}">
                <a16:creationId xmlns:a16="http://schemas.microsoft.com/office/drawing/2014/main" id="{23DDB674-BE44-4976-94C7-01B9981F080F}"/>
              </a:ext>
            </a:extLst>
          </p:cNvPr>
          <p:cNvSpPr>
            <a:spLocks noGrp="1"/>
          </p:cNvSpPr>
          <p:nvPr>
            <p:ph type="body" sz="quarter" idx="14"/>
          </p:nvPr>
        </p:nvSpPr>
        <p:spPr/>
        <p:txBody>
          <a:bodyPr/>
          <a:lstStyle/>
          <a:p>
            <a:r>
              <a:rPr lang="en-US"/>
              <a:t>04/04/2018 - 04/25/2018</a:t>
            </a:r>
          </a:p>
        </p:txBody>
      </p:sp>
    </p:spTree>
    <p:extLst>
      <p:ext uri="{BB962C8B-B14F-4D97-AF65-F5344CB8AC3E}">
        <p14:creationId xmlns:p14="http://schemas.microsoft.com/office/powerpoint/2010/main" val="1262893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E2B94-F868-4F13-8AF8-D75A6075FF7F}"/>
              </a:ext>
            </a:extLst>
          </p:cNvPr>
          <p:cNvSpPr>
            <a:spLocks noGrp="1"/>
          </p:cNvSpPr>
          <p:nvPr>
            <p:ph type="title"/>
          </p:nvPr>
        </p:nvSpPr>
        <p:spPr/>
        <p:txBody>
          <a:bodyPr/>
          <a:lstStyle/>
          <a:p>
            <a:r>
              <a:rPr lang="en-US"/>
              <a:t>Instagram Posts Table | All Pages - 4 of 8</a:t>
            </a:r>
          </a:p>
        </p:txBody>
      </p:sp>
      <p:graphicFrame>
        <p:nvGraphicFramePr>
          <p:cNvPr id="5" name="Table Placeholder 4">
            <a:extLst>
              <a:ext uri="{FF2B5EF4-FFF2-40B4-BE49-F238E27FC236}">
                <a16:creationId xmlns:a16="http://schemas.microsoft.com/office/drawing/2014/main" id="{2BCF9235-CE53-46DD-A8FA-0829CB1ED3AF}"/>
              </a:ext>
            </a:extLst>
          </p:cNvPr>
          <p:cNvGraphicFramePr>
            <a:graphicFrameLocks noGrp="1"/>
          </p:cNvGraphicFramePr>
          <p:nvPr>
            <p:ph type="tbl" sz="quarter" idx="13"/>
            <p:extLst>
              <p:ext uri="{D42A27DB-BD31-4B8C-83A1-F6EECF244321}">
                <p14:modId xmlns:p14="http://schemas.microsoft.com/office/powerpoint/2010/main" val="56861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72475694"/>
                    </a:ext>
                  </a:extLst>
                </a:gridCol>
                <a:gridCol w="987552">
                  <a:extLst>
                    <a:ext uri="{9D8B030D-6E8A-4147-A177-3AD203B41FA5}">
                      <a16:colId xmlns:a16="http://schemas.microsoft.com/office/drawing/2014/main" val="1811645675"/>
                    </a:ext>
                  </a:extLst>
                </a:gridCol>
                <a:gridCol w="987552">
                  <a:extLst>
                    <a:ext uri="{9D8B030D-6E8A-4147-A177-3AD203B41FA5}">
                      <a16:colId xmlns:a16="http://schemas.microsoft.com/office/drawing/2014/main" val="3474748485"/>
                    </a:ext>
                  </a:extLst>
                </a:gridCol>
                <a:gridCol w="987552">
                  <a:extLst>
                    <a:ext uri="{9D8B030D-6E8A-4147-A177-3AD203B41FA5}">
                      <a16:colId xmlns:a16="http://schemas.microsoft.com/office/drawing/2014/main" val="2765778982"/>
                    </a:ext>
                  </a:extLst>
                </a:gridCol>
                <a:gridCol w="987552">
                  <a:extLst>
                    <a:ext uri="{9D8B030D-6E8A-4147-A177-3AD203B41FA5}">
                      <a16:colId xmlns:a16="http://schemas.microsoft.com/office/drawing/2014/main" val="2921801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20057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tucabellomisonrisa - 2018-04-22 23:51:21 </a:t>
                      </a:r>
                      <a:r>
                        <a:rPr kumimoji="0" lang="es-ES" sz="1000" b="0" i="0" u="none" strike="noStrike" kern="1200" cap="none" spc="0" normalizeH="0" baseline="0" noProof="0">
                          <a:ln>
                            <a:noFill/>
                          </a:ln>
                          <a:solidFill>
                            <a:prstClr val="black"/>
                          </a:solidFill>
                          <a:effectLst/>
                          <a:uLnTx/>
                          <a:uFillTx/>
                          <a:latin typeface="+mn-lt"/>
                          <a:ea typeface="+mn-ea"/>
                          <a:cs typeface="+mn-cs"/>
                        </a:rPr>
                        <a:t>
 No dudes en hacernos preguntas; estamos dispuestas a responder todas tus dudas.
#tucabellomisonrisa
#aunpeloderegalarsonrisas
#unidoscontracancerinfantil
#regalandosonrisas
#sonrisa
#lapaz
#lapazbcs
#mexicounido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73696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tucabellomisonrisa - 2018-04-22 04:09:39 </a:t>
                      </a:r>
                      <a:r>
                        <a:rPr kumimoji="0" lang="en-US" sz="1000" b="0" i="0" u="none" strike="noStrike" kern="1200" cap="none" spc="0" normalizeH="0" baseline="0" noProof="0">
                          <a:ln>
                            <a:noFill/>
                          </a:ln>
                          <a:solidFill>
                            <a:prstClr val="black"/>
                          </a:solidFill>
                          <a:effectLst/>
                          <a:uLnTx/>
                          <a:uFillTx/>
                          <a:latin typeface="+mn-lt"/>
                          <a:ea typeface="+mn-ea"/>
                          <a:cs typeface="+mn-cs"/>
                        </a:rPr>
                        <a:t>
 #tucabellomisonrisa
#aunpeloderegalarsonrisas
#unidoscontracancerinfantil
#regalandosonrisas
#sonrisa
#lapaz
#lapazbcs
#mexicounido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37803461"/>
                  </a:ext>
                </a:extLst>
              </a:tr>
            </a:tbl>
          </a:graphicData>
        </a:graphic>
      </p:graphicFrame>
      <p:sp>
        <p:nvSpPr>
          <p:cNvPr id="4" name="Text Placeholder 3">
            <a:extLst>
              <a:ext uri="{FF2B5EF4-FFF2-40B4-BE49-F238E27FC236}">
                <a16:creationId xmlns:a16="http://schemas.microsoft.com/office/drawing/2014/main" id="{C71CDDCD-0DAA-4A5A-8CEB-1CA97433DAD6}"/>
              </a:ext>
            </a:extLst>
          </p:cNvPr>
          <p:cNvSpPr>
            <a:spLocks noGrp="1"/>
          </p:cNvSpPr>
          <p:nvPr>
            <p:ph type="body" sz="quarter" idx="14"/>
          </p:nvPr>
        </p:nvSpPr>
        <p:spPr/>
        <p:txBody>
          <a:bodyPr/>
          <a:lstStyle/>
          <a:p>
            <a:r>
              <a:rPr lang="en-US"/>
              <a:t>04/04/2018 - 04/25/2018</a:t>
            </a:r>
          </a:p>
        </p:txBody>
      </p:sp>
    </p:spTree>
    <p:extLst>
      <p:ext uri="{BB962C8B-B14F-4D97-AF65-F5344CB8AC3E}">
        <p14:creationId xmlns:p14="http://schemas.microsoft.com/office/powerpoint/2010/main" val="1841195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F4DBC-DB8B-4466-A29A-04D15A34113B}"/>
              </a:ext>
            </a:extLst>
          </p:cNvPr>
          <p:cNvSpPr>
            <a:spLocks noGrp="1"/>
          </p:cNvSpPr>
          <p:nvPr>
            <p:ph type="title"/>
          </p:nvPr>
        </p:nvSpPr>
        <p:spPr/>
        <p:txBody>
          <a:bodyPr/>
          <a:lstStyle/>
          <a:p>
            <a:r>
              <a:rPr lang="en-US"/>
              <a:t>Instagram Posts Table | All Pages - 5 of 8</a:t>
            </a:r>
          </a:p>
        </p:txBody>
      </p:sp>
      <p:graphicFrame>
        <p:nvGraphicFramePr>
          <p:cNvPr id="5" name="Table Placeholder 4">
            <a:extLst>
              <a:ext uri="{FF2B5EF4-FFF2-40B4-BE49-F238E27FC236}">
                <a16:creationId xmlns:a16="http://schemas.microsoft.com/office/drawing/2014/main" id="{3C8C602B-1433-4205-8A95-9C7BA7BFE288}"/>
              </a:ext>
            </a:extLst>
          </p:cNvPr>
          <p:cNvGraphicFramePr>
            <a:graphicFrameLocks noGrp="1"/>
          </p:cNvGraphicFramePr>
          <p:nvPr>
            <p:ph type="tbl" sz="quarter" idx="13"/>
            <p:extLst>
              <p:ext uri="{D42A27DB-BD31-4B8C-83A1-F6EECF244321}">
                <p14:modId xmlns:p14="http://schemas.microsoft.com/office/powerpoint/2010/main" val="2313882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57409696"/>
                    </a:ext>
                  </a:extLst>
                </a:gridCol>
                <a:gridCol w="987552">
                  <a:extLst>
                    <a:ext uri="{9D8B030D-6E8A-4147-A177-3AD203B41FA5}">
                      <a16:colId xmlns:a16="http://schemas.microsoft.com/office/drawing/2014/main" val="2444411793"/>
                    </a:ext>
                  </a:extLst>
                </a:gridCol>
                <a:gridCol w="987552">
                  <a:extLst>
                    <a:ext uri="{9D8B030D-6E8A-4147-A177-3AD203B41FA5}">
                      <a16:colId xmlns:a16="http://schemas.microsoft.com/office/drawing/2014/main" val="524711890"/>
                    </a:ext>
                  </a:extLst>
                </a:gridCol>
                <a:gridCol w="987552">
                  <a:extLst>
                    <a:ext uri="{9D8B030D-6E8A-4147-A177-3AD203B41FA5}">
                      <a16:colId xmlns:a16="http://schemas.microsoft.com/office/drawing/2014/main" val="323197614"/>
                    </a:ext>
                  </a:extLst>
                </a:gridCol>
                <a:gridCol w="987552">
                  <a:extLst>
                    <a:ext uri="{9D8B030D-6E8A-4147-A177-3AD203B41FA5}">
                      <a16:colId xmlns:a16="http://schemas.microsoft.com/office/drawing/2014/main" val="932497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18155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tucabellomisonrisa - 2018-04-21 00:14:48 </a:t>
                      </a:r>
                      <a:r>
                        <a:rPr kumimoji="0" lang="es-ES" sz="1000" b="0" i="0" u="none" strike="noStrike" kern="1200" cap="none" spc="0" normalizeH="0" baseline="0" noProof="0">
                          <a:ln>
                            <a:noFill/>
                          </a:ln>
                          <a:solidFill>
                            <a:prstClr val="black"/>
                          </a:solidFill>
                          <a:effectLst/>
                          <a:uLnTx/>
                          <a:uFillTx/>
                          <a:latin typeface="+mn-lt"/>
                          <a:ea typeface="+mn-ea"/>
                          <a:cs typeface="+mn-cs"/>
                        </a:rPr>
                        <a:t>
 Vamos creando sonrisas, Vamos creando amor, con sólo una donación. El cabello crece, el amor crece. Todos ganamos. 
Si tu quieres donar o conoces a alguien que quiera donar puedes contactarnos y mandar mensaje. 
#porlapaz
#porlosniños
#tucabellomisonrisa
#aunpeloderegalarsonrisas
#unidoscontracancerinfantil
#regalandosonrisas
#sonrisa
#lapaz
#lapazbcs
#mexicounido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35655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tucabellomisonrisa - 2018-04-20 05:50:44 </a:t>
                      </a:r>
                      <a:r>
                        <a:rPr kumimoji="0" lang="en-US" sz="1000" b="0" i="0" u="none" strike="noStrike" kern="1200" cap="none" spc="0" normalizeH="0" baseline="0" noProof="0">
                          <a:ln>
                            <a:noFill/>
                          </a:ln>
                          <a:solidFill>
                            <a:prstClr val="black"/>
                          </a:solidFill>
                          <a:effectLst/>
                          <a:uLnTx/>
                          <a:uFillTx/>
                          <a:latin typeface="+mn-lt"/>
                          <a:ea typeface="+mn-ea"/>
                          <a:cs typeface="+mn-cs"/>
                        </a:rPr>
                        <a:t>
 Que dice la gente? A descansar que aqui espantan xp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02588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tucabellomisonrisa - 2018-04-19 06:31:08 </a:t>
                      </a:r>
                      <a:r>
                        <a:rPr kumimoji="0" lang="es-ES" sz="1000" b="0" i="0" u="none" strike="noStrike" kern="1200" cap="none" spc="0" normalizeH="0" baseline="0" noProof="0">
                          <a:ln>
                            <a:noFill/>
                          </a:ln>
                          <a:solidFill>
                            <a:prstClr val="black"/>
                          </a:solidFill>
                          <a:effectLst/>
                          <a:uLnTx/>
                          <a:uFillTx/>
                          <a:latin typeface="+mn-lt"/>
                          <a:ea typeface="+mn-ea"/>
                          <a:cs typeface="+mn-cs"/>
                        </a:rPr>
                        <a:t>
 ¿Sabías que hacer una peluca oncológica cuesta entre 700 y 800 pesos? 
Para el 30% de la fabricación se requiere una máquina de coser, y el 70% restante es un trabajo hecho a mano.
#AUnPasoDeRegalarSonrisas #TuCabelloMiSonrisa #SabíasQue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62008530"/>
                  </a:ext>
                </a:extLst>
              </a:tr>
            </a:tbl>
          </a:graphicData>
        </a:graphic>
      </p:graphicFrame>
      <p:sp>
        <p:nvSpPr>
          <p:cNvPr id="4" name="Text Placeholder 3">
            <a:extLst>
              <a:ext uri="{FF2B5EF4-FFF2-40B4-BE49-F238E27FC236}">
                <a16:creationId xmlns:a16="http://schemas.microsoft.com/office/drawing/2014/main" id="{021DC775-0FF8-4E5B-BCE9-6FC673A6C520}"/>
              </a:ext>
            </a:extLst>
          </p:cNvPr>
          <p:cNvSpPr>
            <a:spLocks noGrp="1"/>
          </p:cNvSpPr>
          <p:nvPr>
            <p:ph type="body" sz="quarter" idx="14"/>
          </p:nvPr>
        </p:nvSpPr>
        <p:spPr/>
        <p:txBody>
          <a:bodyPr/>
          <a:lstStyle/>
          <a:p>
            <a:r>
              <a:rPr lang="en-US"/>
              <a:t>04/04/2018 - 04/25/2018</a:t>
            </a:r>
          </a:p>
        </p:txBody>
      </p:sp>
    </p:spTree>
    <p:extLst>
      <p:ext uri="{BB962C8B-B14F-4D97-AF65-F5344CB8AC3E}">
        <p14:creationId xmlns:p14="http://schemas.microsoft.com/office/powerpoint/2010/main" val="1511640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1806A-2E35-40CB-808E-1866AAA07644}"/>
              </a:ext>
            </a:extLst>
          </p:cNvPr>
          <p:cNvSpPr>
            <a:spLocks noGrp="1"/>
          </p:cNvSpPr>
          <p:nvPr>
            <p:ph type="title"/>
          </p:nvPr>
        </p:nvSpPr>
        <p:spPr/>
        <p:txBody>
          <a:bodyPr/>
          <a:lstStyle/>
          <a:p>
            <a:r>
              <a:rPr lang="en-US"/>
              <a:t>Instagram Posts Table | All Pages - 6 of 8</a:t>
            </a:r>
          </a:p>
        </p:txBody>
      </p:sp>
      <p:graphicFrame>
        <p:nvGraphicFramePr>
          <p:cNvPr id="5" name="Table Placeholder 4">
            <a:extLst>
              <a:ext uri="{FF2B5EF4-FFF2-40B4-BE49-F238E27FC236}">
                <a16:creationId xmlns:a16="http://schemas.microsoft.com/office/drawing/2014/main" id="{F68353D6-31F7-460A-8ACC-3882210B1749}"/>
              </a:ext>
            </a:extLst>
          </p:cNvPr>
          <p:cNvGraphicFramePr>
            <a:graphicFrameLocks noGrp="1"/>
          </p:cNvGraphicFramePr>
          <p:nvPr>
            <p:ph type="tbl" sz="quarter" idx="13"/>
            <p:extLst>
              <p:ext uri="{D42A27DB-BD31-4B8C-83A1-F6EECF244321}">
                <p14:modId xmlns:p14="http://schemas.microsoft.com/office/powerpoint/2010/main" val="2246286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587385391"/>
                    </a:ext>
                  </a:extLst>
                </a:gridCol>
                <a:gridCol w="987552">
                  <a:extLst>
                    <a:ext uri="{9D8B030D-6E8A-4147-A177-3AD203B41FA5}">
                      <a16:colId xmlns:a16="http://schemas.microsoft.com/office/drawing/2014/main" val="727840080"/>
                    </a:ext>
                  </a:extLst>
                </a:gridCol>
                <a:gridCol w="987552">
                  <a:extLst>
                    <a:ext uri="{9D8B030D-6E8A-4147-A177-3AD203B41FA5}">
                      <a16:colId xmlns:a16="http://schemas.microsoft.com/office/drawing/2014/main" val="1834763338"/>
                    </a:ext>
                  </a:extLst>
                </a:gridCol>
                <a:gridCol w="987552">
                  <a:extLst>
                    <a:ext uri="{9D8B030D-6E8A-4147-A177-3AD203B41FA5}">
                      <a16:colId xmlns:a16="http://schemas.microsoft.com/office/drawing/2014/main" val="99670861"/>
                    </a:ext>
                  </a:extLst>
                </a:gridCol>
                <a:gridCol w="987552">
                  <a:extLst>
                    <a:ext uri="{9D8B030D-6E8A-4147-A177-3AD203B41FA5}">
                      <a16:colId xmlns:a16="http://schemas.microsoft.com/office/drawing/2014/main" val="3752233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26171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tucabellomisonrisa - 2018-04-18 02:48:02 </a:t>
                      </a:r>
                      <a:r>
                        <a:rPr kumimoji="0" lang="es-ES" sz="1000" b="0" i="0" u="none" strike="noStrike" kern="1200" cap="none" spc="0" normalizeH="0" baseline="0" noProof="0">
                          <a:ln>
                            <a:noFill/>
                          </a:ln>
                          <a:solidFill>
                            <a:prstClr val="black"/>
                          </a:solidFill>
                          <a:effectLst/>
                          <a:uLnTx/>
                          <a:uFillTx/>
                          <a:latin typeface="+mn-lt"/>
                          <a:ea typeface="+mn-ea"/>
                          <a:cs typeface="+mn-cs"/>
                        </a:rPr>
                        <a:t>
 Para recordarles que es lo necesario para que tu puedas crear una sonrisa
#aunpeloderegalarsonrisas #gracias #graciasatodos #dona #comparte #motiva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17911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tucabellomisonrisa - 2018-04-16 03:32:11 </a:t>
                      </a:r>
                      <a:r>
                        <a:rPr kumimoji="0" lang="en-US" sz="1000" b="0" i="0" u="none" strike="noStrike" kern="1200" cap="none" spc="0" normalizeH="0" baseline="0" noProof="0">
                          <a:ln>
                            <a:noFill/>
                          </a:ln>
                          <a:solidFill>
                            <a:prstClr val="black"/>
                          </a:solidFill>
                          <a:effectLst/>
                          <a:uLnTx/>
                          <a:uFillTx/>
                          <a:latin typeface="+mn-lt"/>
                          <a:ea typeface="+mn-ea"/>
                          <a:cs typeface="+mn-cs"/>
                        </a:rPr>
                        <a:t>
 Cambia tu look donando 💇🏻‍♀️😍
#AUnPasoDeRegalarSonrisas #TuCabelloMiSonrisa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83122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tucabellomisonrisa - 2018-04-15 00:49:22 </a:t>
                      </a:r>
                      <a:r>
                        <a:rPr kumimoji="0" lang="es-ES" sz="1000" b="0" i="0" u="none" strike="noStrike" kern="1200" cap="none" spc="0" normalizeH="0" baseline="0" noProof="0">
                          <a:ln>
                            <a:noFill/>
                          </a:ln>
                          <a:solidFill>
                            <a:prstClr val="black"/>
                          </a:solidFill>
                          <a:effectLst/>
                          <a:uLnTx/>
                          <a:uFillTx/>
                          <a:latin typeface="+mn-lt"/>
                          <a:ea typeface="+mn-ea"/>
                          <a:cs typeface="+mn-cs"/>
                        </a:rPr>
                        <a:t>
 Tu puedes ser el siguiente en tener esa sonrisa, comparte, comenta, con tu granito de arena puedes apoyar a la felicidad de familias, por que recuerda la felicidad viene en combos.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62251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tucabellomisonrisa - 2018-04-14 02:40:58 </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64932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tucabellomisonrisa - 2018-04-13 04:50:42 </a:t>
                      </a:r>
                      <a:r>
                        <a:rPr kumimoji="0" lang="en-US" sz="1000" b="0" i="0" u="none" strike="noStrike" kern="1200" cap="none" spc="0" normalizeH="0" baseline="0" noProof="0">
                          <a:ln>
                            <a:noFill/>
                          </a:ln>
                          <a:solidFill>
                            <a:prstClr val="black"/>
                          </a:solidFill>
                          <a:effectLst/>
                          <a:uLnTx/>
                          <a:uFillTx/>
                          <a:latin typeface="+mn-lt"/>
                          <a:ea typeface="+mn-ea"/>
                          <a:cs typeface="+mn-cs"/>
                        </a:rPr>
                        <a:t>
 #AUnPeloDeRegalarSonrisas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92774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tucabellomisonrisa - 2018-04-12 07:12:37 </a:t>
                      </a:r>
                      <a:r>
                        <a:rPr kumimoji="0" lang="es-ES" sz="1000" b="0" i="0" u="none" strike="noStrike" kern="1200" cap="none" spc="0" normalizeH="0" baseline="0" noProof="0">
                          <a:ln>
                            <a:noFill/>
                          </a:ln>
                          <a:solidFill>
                            <a:prstClr val="black"/>
                          </a:solidFill>
                          <a:effectLst/>
                          <a:uLnTx/>
                          <a:uFillTx/>
                          <a:latin typeface="+mn-lt"/>
                          <a:ea typeface="+mn-ea"/>
                          <a:cs typeface="+mn-cs"/>
                        </a:rPr>
                        <a:t>
 ¿Sabías que antes de la creación de la fábrica de cabello aquí en México, el cabello donado era enviado a China para la elaboración de pelucas?
Sin embargo, el costo era muy alto por lo que en 2010 se evaluó la idea de hacer una fábrica de cabello aquí.
#AUnPeloDeRegalarUnaSonrisa #TuCabelloMiSonrisa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04185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tucabellomisonrisa - 2018-04-10 17:15:26 </a:t>
                      </a:r>
                      <a:r>
                        <a:rPr kumimoji="0" lang="es-ES" sz="1000" b="0" i="0" u="none" strike="noStrike" kern="1200" cap="none" spc="0" normalizeH="0" baseline="0" noProof="0">
                          <a:ln>
                            <a:noFill/>
                          </a:ln>
                          <a:solidFill>
                            <a:prstClr val="black"/>
                          </a:solidFill>
                          <a:effectLst/>
                          <a:uLnTx/>
                          <a:uFillTx/>
                          <a:latin typeface="+mn-lt"/>
                          <a:ea typeface="+mn-ea"/>
                          <a:cs typeface="+mn-cs"/>
                        </a:rPr>
                        <a:t>
 #Trabajandoporsonrisas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5062140"/>
                  </a:ext>
                </a:extLst>
              </a:tr>
            </a:tbl>
          </a:graphicData>
        </a:graphic>
      </p:graphicFrame>
      <p:sp>
        <p:nvSpPr>
          <p:cNvPr id="4" name="Text Placeholder 3">
            <a:extLst>
              <a:ext uri="{FF2B5EF4-FFF2-40B4-BE49-F238E27FC236}">
                <a16:creationId xmlns:a16="http://schemas.microsoft.com/office/drawing/2014/main" id="{E4B2E691-194D-4224-879C-32CD317B38B4}"/>
              </a:ext>
            </a:extLst>
          </p:cNvPr>
          <p:cNvSpPr>
            <a:spLocks noGrp="1"/>
          </p:cNvSpPr>
          <p:nvPr>
            <p:ph type="body" sz="quarter" idx="14"/>
          </p:nvPr>
        </p:nvSpPr>
        <p:spPr/>
        <p:txBody>
          <a:bodyPr/>
          <a:lstStyle/>
          <a:p>
            <a:r>
              <a:rPr lang="en-US"/>
              <a:t>04/04/2018 - 04/25/2018</a:t>
            </a:r>
          </a:p>
        </p:txBody>
      </p:sp>
    </p:spTree>
    <p:extLst>
      <p:ext uri="{BB962C8B-B14F-4D97-AF65-F5344CB8AC3E}">
        <p14:creationId xmlns:p14="http://schemas.microsoft.com/office/powerpoint/2010/main" val="3609747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6FC7E-BA8B-4CF5-A06B-08683E44FCB2}"/>
              </a:ext>
            </a:extLst>
          </p:cNvPr>
          <p:cNvSpPr>
            <a:spLocks noGrp="1"/>
          </p:cNvSpPr>
          <p:nvPr>
            <p:ph type="title"/>
          </p:nvPr>
        </p:nvSpPr>
        <p:spPr/>
        <p:txBody>
          <a:bodyPr/>
          <a:lstStyle/>
          <a:p>
            <a:r>
              <a:rPr lang="en-US"/>
              <a:t>Instagram Posts Table | All Pages - 7 of 8</a:t>
            </a:r>
          </a:p>
        </p:txBody>
      </p:sp>
      <p:graphicFrame>
        <p:nvGraphicFramePr>
          <p:cNvPr id="5" name="Table Placeholder 4">
            <a:extLst>
              <a:ext uri="{FF2B5EF4-FFF2-40B4-BE49-F238E27FC236}">
                <a16:creationId xmlns:a16="http://schemas.microsoft.com/office/drawing/2014/main" id="{82719F03-667A-4BD7-BB64-F05F7D3B7398}"/>
              </a:ext>
            </a:extLst>
          </p:cNvPr>
          <p:cNvGraphicFramePr>
            <a:graphicFrameLocks noGrp="1"/>
          </p:cNvGraphicFramePr>
          <p:nvPr>
            <p:ph type="tbl" sz="quarter" idx="13"/>
            <p:extLst>
              <p:ext uri="{D42A27DB-BD31-4B8C-83A1-F6EECF244321}">
                <p14:modId xmlns:p14="http://schemas.microsoft.com/office/powerpoint/2010/main" val="2229724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47605940"/>
                    </a:ext>
                  </a:extLst>
                </a:gridCol>
                <a:gridCol w="987552">
                  <a:extLst>
                    <a:ext uri="{9D8B030D-6E8A-4147-A177-3AD203B41FA5}">
                      <a16:colId xmlns:a16="http://schemas.microsoft.com/office/drawing/2014/main" val="1884650636"/>
                    </a:ext>
                  </a:extLst>
                </a:gridCol>
                <a:gridCol w="987552">
                  <a:extLst>
                    <a:ext uri="{9D8B030D-6E8A-4147-A177-3AD203B41FA5}">
                      <a16:colId xmlns:a16="http://schemas.microsoft.com/office/drawing/2014/main" val="3713919695"/>
                    </a:ext>
                  </a:extLst>
                </a:gridCol>
                <a:gridCol w="987552">
                  <a:extLst>
                    <a:ext uri="{9D8B030D-6E8A-4147-A177-3AD203B41FA5}">
                      <a16:colId xmlns:a16="http://schemas.microsoft.com/office/drawing/2014/main" val="1757998206"/>
                    </a:ext>
                  </a:extLst>
                </a:gridCol>
                <a:gridCol w="987552">
                  <a:extLst>
                    <a:ext uri="{9D8B030D-6E8A-4147-A177-3AD203B41FA5}">
                      <a16:colId xmlns:a16="http://schemas.microsoft.com/office/drawing/2014/main" val="1043716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82248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tucabellomisonrisa - 2018-04-09 23:59:45 </a:t>
                      </a:r>
                      <a:r>
                        <a:rPr kumimoji="0" lang="es-ES" sz="1000" b="0" i="0" u="none" strike="noStrike" kern="1200" cap="none" spc="0" normalizeH="0" baseline="0" noProof="0">
                          <a:ln>
                            <a:noFill/>
                          </a:ln>
                          <a:solidFill>
                            <a:prstClr val="black"/>
                          </a:solidFill>
                          <a:effectLst/>
                          <a:uLnTx/>
                          <a:uFillTx/>
                          <a:latin typeface="+mn-lt"/>
                          <a:ea typeface="+mn-ea"/>
                          <a:cs typeface="+mn-cs"/>
                        </a:rPr>
                        <a:t>
 ¿Qué es Tu Cabello Mi Sonrisa?
Tu cabello mi sonrisa es una campaña realizada por alumnos de la Universidad Autónoma de Baja California Sur, que tiene como propósito recaudar 100 trenzas de cabello natural; estas serán donadas al Centro de Rehabilitación e Inclusión Infantil Teletón (CRIT) ubicado en La Paz, B.C.S para la creación de pelucas oncológicas.
#AUnPeloDeRegalarSonrisas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21922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tucabellomisonrisa - 2018-04-05 02:26:38 </a:t>
                      </a:r>
                      <a:r>
                        <a:rPr kumimoji="0" lang="es-ES" sz="1000" b="0" i="0" u="none" strike="noStrike" kern="1200" cap="none" spc="0" normalizeH="0" baseline="0" noProof="0">
                          <a:ln>
                            <a:noFill/>
                          </a:ln>
                          <a:solidFill>
                            <a:prstClr val="black"/>
                          </a:solidFill>
                          <a:effectLst/>
                          <a:uLnTx/>
                          <a:uFillTx/>
                          <a:latin typeface="+mn-lt"/>
                          <a:ea typeface="+mn-ea"/>
                          <a:cs typeface="+mn-cs"/>
                        </a:rPr>
                        <a:t>
 El 28 de agosto de 2016, la actriz Sara Ramírez donó su cabello a Locks of Love después de su salida de la serie de televisión Grey’s Anatomy.
#TuCabelloMiSonrisa #AUnPeloDeRegalarSonrisas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26717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tucabellomisonrisa - 2018-04-05 02:16:33 </a:t>
                      </a:r>
                      <a:r>
                        <a:rPr kumimoji="0" lang="es-ES" sz="1000" b="0" i="0" u="none" strike="noStrike" kern="1200" cap="none" spc="0" normalizeH="0" baseline="0" noProof="0">
                          <a:ln>
                            <a:noFill/>
                          </a:ln>
                          <a:solidFill>
                            <a:prstClr val="black"/>
                          </a:solidFill>
                          <a:effectLst/>
                          <a:uLnTx/>
                          <a:uFillTx/>
                          <a:latin typeface="+mn-lt"/>
                          <a:ea typeface="+mn-ea"/>
                          <a:cs typeface="+mn-cs"/>
                        </a:rPr>
                        <a:t>
 En 2015 la actriz Bárbara Mory se despidió de su larga melena en apoyo a las mujeres queluchan contra el cáncer y como parte de la campaña #DoTheShake. 
#TuCabelloMiSonrisa #AUnPeloDeRegalarSonrisas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66635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tucabellomisonrisa - 2018-04-05 02:11:51 </a:t>
                      </a:r>
                      <a:r>
                        <a:rPr kumimoji="0" lang="es-ES" sz="1000" b="0" i="0" u="none" strike="noStrike" kern="1200" cap="none" spc="0" normalizeH="0" baseline="0" noProof="0">
                          <a:ln>
                            <a:noFill/>
                          </a:ln>
                          <a:solidFill>
                            <a:prstClr val="black"/>
                          </a:solidFill>
                          <a:effectLst/>
                          <a:uLnTx/>
                          <a:uFillTx/>
                          <a:latin typeface="+mn-lt"/>
                          <a:ea typeface="+mn-ea"/>
                          <a:cs typeface="+mn-cs"/>
                        </a:rPr>
                        <a:t>
 En 2006 Diane Lane  cortó todo su pelo en el programa de Todayy lo donó a una organización que hace pelucas para las mujeres que han sufrido pérdida de cabello como resultado del tratamiento de cáncer.
#TuCabelloMiSonrisa #AunPeloDeRegalarSonrisas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28117866"/>
                  </a:ext>
                </a:extLst>
              </a:tr>
            </a:tbl>
          </a:graphicData>
        </a:graphic>
      </p:graphicFrame>
      <p:sp>
        <p:nvSpPr>
          <p:cNvPr id="4" name="Text Placeholder 3">
            <a:extLst>
              <a:ext uri="{FF2B5EF4-FFF2-40B4-BE49-F238E27FC236}">
                <a16:creationId xmlns:a16="http://schemas.microsoft.com/office/drawing/2014/main" id="{6102CF20-9793-4D0C-871E-906C00CD77F5}"/>
              </a:ext>
            </a:extLst>
          </p:cNvPr>
          <p:cNvSpPr>
            <a:spLocks noGrp="1"/>
          </p:cNvSpPr>
          <p:nvPr>
            <p:ph type="body" sz="quarter" idx="14"/>
          </p:nvPr>
        </p:nvSpPr>
        <p:spPr/>
        <p:txBody>
          <a:bodyPr/>
          <a:lstStyle/>
          <a:p>
            <a:r>
              <a:rPr lang="en-US"/>
              <a:t>04/04/2018 - 04/25/2018</a:t>
            </a:r>
          </a:p>
        </p:txBody>
      </p:sp>
    </p:spTree>
    <p:extLst>
      <p:ext uri="{BB962C8B-B14F-4D97-AF65-F5344CB8AC3E}">
        <p14:creationId xmlns:p14="http://schemas.microsoft.com/office/powerpoint/2010/main" val="15235902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E361F-27B9-403C-8B6E-7F77BD285862}"/>
              </a:ext>
            </a:extLst>
          </p:cNvPr>
          <p:cNvSpPr>
            <a:spLocks noGrp="1"/>
          </p:cNvSpPr>
          <p:nvPr>
            <p:ph type="title"/>
          </p:nvPr>
        </p:nvSpPr>
        <p:spPr/>
        <p:txBody>
          <a:bodyPr/>
          <a:lstStyle/>
          <a:p>
            <a:r>
              <a:rPr lang="en-US"/>
              <a:t>Instagram Posts Table | All Pages - 8 of 8</a:t>
            </a:r>
          </a:p>
        </p:txBody>
      </p:sp>
      <p:graphicFrame>
        <p:nvGraphicFramePr>
          <p:cNvPr id="5" name="Table Placeholder 4">
            <a:extLst>
              <a:ext uri="{FF2B5EF4-FFF2-40B4-BE49-F238E27FC236}">
                <a16:creationId xmlns:a16="http://schemas.microsoft.com/office/drawing/2014/main" id="{A97690E2-B0A5-4B20-8DA1-5682697D2043}"/>
              </a:ext>
            </a:extLst>
          </p:cNvPr>
          <p:cNvGraphicFramePr>
            <a:graphicFrameLocks noGrp="1"/>
          </p:cNvGraphicFramePr>
          <p:nvPr>
            <p:ph type="tbl" sz="quarter" idx="13"/>
            <p:extLst>
              <p:ext uri="{D42A27DB-BD31-4B8C-83A1-F6EECF244321}">
                <p14:modId xmlns:p14="http://schemas.microsoft.com/office/powerpoint/2010/main" val="1988894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802558324"/>
                    </a:ext>
                  </a:extLst>
                </a:gridCol>
                <a:gridCol w="987552">
                  <a:extLst>
                    <a:ext uri="{9D8B030D-6E8A-4147-A177-3AD203B41FA5}">
                      <a16:colId xmlns:a16="http://schemas.microsoft.com/office/drawing/2014/main" val="2879796773"/>
                    </a:ext>
                  </a:extLst>
                </a:gridCol>
                <a:gridCol w="987552">
                  <a:extLst>
                    <a:ext uri="{9D8B030D-6E8A-4147-A177-3AD203B41FA5}">
                      <a16:colId xmlns:a16="http://schemas.microsoft.com/office/drawing/2014/main" val="3201424172"/>
                    </a:ext>
                  </a:extLst>
                </a:gridCol>
                <a:gridCol w="987552">
                  <a:extLst>
                    <a:ext uri="{9D8B030D-6E8A-4147-A177-3AD203B41FA5}">
                      <a16:colId xmlns:a16="http://schemas.microsoft.com/office/drawing/2014/main" val="4109291880"/>
                    </a:ext>
                  </a:extLst>
                </a:gridCol>
                <a:gridCol w="987552">
                  <a:extLst>
                    <a:ext uri="{9D8B030D-6E8A-4147-A177-3AD203B41FA5}">
                      <a16:colId xmlns:a16="http://schemas.microsoft.com/office/drawing/2014/main" val="1187733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404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tucabellomisonrisa - 2018-04-05 02:02:56 </a:t>
                      </a:r>
                      <a:r>
                        <a:rPr kumimoji="0" lang="es-ES" sz="1000" b="0" i="0" u="none" strike="noStrike" kern="1200" cap="none" spc="0" normalizeH="0" baseline="0" noProof="0">
                          <a:ln>
                            <a:noFill/>
                          </a:ln>
                          <a:solidFill>
                            <a:prstClr val="black"/>
                          </a:solidFill>
                          <a:effectLst/>
                          <a:uLnTx/>
                          <a:uFillTx/>
                          <a:latin typeface="+mn-lt"/>
                          <a:ea typeface="+mn-ea"/>
                          <a:cs typeface="+mn-cs"/>
                        </a:rPr>
                        <a:t>
 En 2007 Hilary Swank dejó que Oprah Winfrey cortara su cabello. La actriz afirmó que si cortar su cabello significaba una sonrisa en el rostro de una persona que ha sufrido mucho, era un sacrificio que merecía la pena.
#TuCabelloMiSonrisa #AUnPeloDeRegalarSonrisas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69877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tucabellomisonrisa - 2018-04-05 01:52:59 </a:t>
                      </a:r>
                      <a:r>
                        <a:rPr kumimoji="0" lang="es-ES" sz="1000" b="0" i="0" u="none" strike="noStrike" kern="1200" cap="none" spc="0" normalizeH="0" baseline="0" noProof="0">
                          <a:ln>
                            <a:noFill/>
                          </a:ln>
                          <a:solidFill>
                            <a:prstClr val="black"/>
                          </a:solidFill>
                          <a:effectLst/>
                          <a:uLnTx/>
                          <a:uFillTx/>
                          <a:latin typeface="+mn-lt"/>
                          <a:ea typeface="+mn-ea"/>
                          <a:cs typeface="+mn-cs"/>
                        </a:rPr>
                        <a:t>
 En 2017 David Henrie cortó su cabello y lo donó a Locks oF Love, que acepta donaciones de cabello para hacer pelucas para los niños canadienses y estadounidenses que luchan contra el cáncer.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43060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tucabellomisonrisa - 2018-04-05 01:43:02 </a:t>
                      </a:r>
                      <a:r>
                        <a:rPr kumimoji="0" lang="es-ES" sz="1000" b="0" i="0" u="none" strike="noStrike" kern="1200" cap="none" spc="0" normalizeH="0" baseline="0" noProof="0">
                          <a:ln>
                            <a:noFill/>
                          </a:ln>
                          <a:solidFill>
                            <a:prstClr val="black"/>
                          </a:solidFill>
                          <a:effectLst/>
                          <a:uLnTx/>
                          <a:uFillTx/>
                          <a:latin typeface="+mn-lt"/>
                          <a:ea typeface="+mn-ea"/>
                          <a:cs typeface="+mn-cs"/>
                        </a:rPr>
                        <a:t>
 Una estrella que mantuvo su donación discreta, fue el actor Russell Crowe habría donado la cola de caballo que se dejo crecer para una película en 2008 y la donó a Locks Of Love.
#TuCabelloMiSonrisa #AUnPeloDeRegalarSonrisas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07606762"/>
                  </a:ext>
                </a:extLst>
              </a:tr>
            </a:tbl>
          </a:graphicData>
        </a:graphic>
      </p:graphicFrame>
      <p:sp>
        <p:nvSpPr>
          <p:cNvPr id="4" name="Text Placeholder 3">
            <a:extLst>
              <a:ext uri="{FF2B5EF4-FFF2-40B4-BE49-F238E27FC236}">
                <a16:creationId xmlns:a16="http://schemas.microsoft.com/office/drawing/2014/main" id="{E997579E-B5A2-44EB-BC28-63A42E2387DA}"/>
              </a:ext>
            </a:extLst>
          </p:cNvPr>
          <p:cNvSpPr>
            <a:spLocks noGrp="1"/>
          </p:cNvSpPr>
          <p:nvPr>
            <p:ph type="body" sz="quarter" idx="14"/>
          </p:nvPr>
        </p:nvSpPr>
        <p:spPr/>
        <p:txBody>
          <a:bodyPr/>
          <a:lstStyle/>
          <a:p>
            <a:r>
              <a:rPr lang="en-US"/>
              <a:t>04/04/2018 - 04/25/2018</a:t>
            </a:r>
          </a:p>
        </p:txBody>
      </p:sp>
    </p:spTree>
    <p:extLst>
      <p:ext uri="{BB962C8B-B14F-4D97-AF65-F5344CB8AC3E}">
        <p14:creationId xmlns:p14="http://schemas.microsoft.com/office/powerpoint/2010/main" val="281605758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393</Words>
  <Application>Microsoft Office PowerPoint</Application>
  <PresentationFormat>On-screen Show (4:3)</PresentationFormat>
  <Paragraphs>181</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Calibri</vt:lpstr>
      <vt:lpstr>Arial</vt:lpstr>
      <vt:lpstr>quintly_template</vt:lpstr>
      <vt:lpstr>Instagram Posts Table | All Pages - 1 of 8</vt:lpstr>
      <vt:lpstr>Instagram Posts Table | All Pages - 2 of 8</vt:lpstr>
      <vt:lpstr>Instagram Posts Table | All Pages - 3 of 8</vt:lpstr>
      <vt:lpstr>Instagram Posts Table | All Pages - 4 of 8</vt:lpstr>
      <vt:lpstr>Instagram Posts Table | All Pages - 5 of 8</vt:lpstr>
      <vt:lpstr>Instagram Posts Table | All Pages - 6 of 8</vt:lpstr>
      <vt:lpstr>Instagram Posts Table | All Pages - 7 of 8</vt:lpstr>
      <vt:lpstr>Instagram Posts Table | All Pages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All Pages - 1 of 8</dc:title>
  <dc:creator>Administrator</dc:creator>
  <cp:lastModifiedBy>Administrator</cp:lastModifiedBy>
  <cp:revision>1</cp:revision>
  <dcterms:created xsi:type="dcterms:W3CDTF">2018-04-26T00:02:34Z</dcterms:created>
  <dcterms:modified xsi:type="dcterms:W3CDTF">2018-04-26T00:03:39Z</dcterms:modified>
</cp:coreProperties>
</file>