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1D790-D5DC-444C-90E8-EDD1A468DC0A}"/>
              </a:ext>
            </a:extLst>
          </p:cNvPr>
          <p:cNvSpPr>
            <a:spLocks noGrp="1"/>
          </p:cNvSpPr>
          <p:nvPr>
            <p:ph type="title"/>
          </p:nvPr>
        </p:nvSpPr>
        <p:spPr/>
        <p:txBody>
          <a:bodyPr/>
          <a:lstStyle/>
          <a:p>
            <a:r>
              <a:rPr lang="en-US"/>
              <a:t>Instagram Posts Table | All Pages - 1 of 8</a:t>
            </a:r>
          </a:p>
        </p:txBody>
      </p:sp>
      <p:graphicFrame>
        <p:nvGraphicFramePr>
          <p:cNvPr id="5" name="Table Placeholder 4">
            <a:extLst>
              <a:ext uri="{FF2B5EF4-FFF2-40B4-BE49-F238E27FC236}">
                <a16:creationId xmlns:a16="http://schemas.microsoft.com/office/drawing/2014/main" id="{76F00D00-1B74-4E7F-AAA2-F10CB46A8F81}"/>
              </a:ext>
            </a:extLst>
          </p:cNvPr>
          <p:cNvGraphicFramePr>
            <a:graphicFrameLocks noGrp="1"/>
          </p:cNvGraphicFramePr>
          <p:nvPr>
            <p:ph type="tbl" sz="quarter" idx="13"/>
            <p:extLst>
              <p:ext uri="{D42A27DB-BD31-4B8C-83A1-F6EECF244321}">
                <p14:modId xmlns:p14="http://schemas.microsoft.com/office/powerpoint/2010/main" val="1332435274"/>
              </p:ext>
            </p:extLst>
          </p:nvPr>
        </p:nvGraphicFramePr>
        <p:xfrm>
          <a:off x="457200" y="1731963"/>
          <a:ext cx="8229600" cy="38455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8123534"/>
                    </a:ext>
                  </a:extLst>
                </a:gridCol>
                <a:gridCol w="987552">
                  <a:extLst>
                    <a:ext uri="{9D8B030D-6E8A-4147-A177-3AD203B41FA5}">
                      <a16:colId xmlns:a16="http://schemas.microsoft.com/office/drawing/2014/main" val="3054111070"/>
                    </a:ext>
                  </a:extLst>
                </a:gridCol>
                <a:gridCol w="987552">
                  <a:extLst>
                    <a:ext uri="{9D8B030D-6E8A-4147-A177-3AD203B41FA5}">
                      <a16:colId xmlns:a16="http://schemas.microsoft.com/office/drawing/2014/main" val="2233818"/>
                    </a:ext>
                  </a:extLst>
                </a:gridCol>
                <a:gridCol w="987552">
                  <a:extLst>
                    <a:ext uri="{9D8B030D-6E8A-4147-A177-3AD203B41FA5}">
                      <a16:colId xmlns:a16="http://schemas.microsoft.com/office/drawing/2014/main" val="3243355396"/>
                    </a:ext>
                  </a:extLst>
                </a:gridCol>
                <a:gridCol w="987552">
                  <a:extLst>
                    <a:ext uri="{9D8B030D-6E8A-4147-A177-3AD203B41FA5}">
                      <a16:colId xmlns:a16="http://schemas.microsoft.com/office/drawing/2014/main" val="252956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260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- 2018-04-21 17:32:56 </a:t>
                      </a:r>
                      <a:r>
                        <a:rPr kumimoji="0" lang="en-US" sz="1000" b="0" i="0" u="none" strike="noStrike" kern="1200" cap="none" spc="0" normalizeH="0" baseline="0" noProof="0">
                          <a:ln>
                            <a:noFill/>
                          </a:ln>
                          <a:solidFill>
                            <a:prstClr val="black"/>
                          </a:solidFill>
                          <a:effectLst/>
                          <a:uLnTx/>
                          <a:uFillTx/>
                          <a:latin typeface="+mn-lt"/>
                          <a:ea typeface="+mn-ea"/>
                          <a:cs typeface="+mn-cs"/>
                        </a:rPr>
                        <a:t>
 YENİ #CliniqueFIT Workout 24-Saat Kalıcı Maskara☝🏻Daha uzun kirpikler. 24 saat boyunca kalıcı, akma, topaklanma yapmadan kirpiklerinizi uzatır ve kıvırır. Tere ve neme karşı dayanıklıdır. Oftalmoloji testinden geçmiştir. Sadece Sephora'larda! @sephoraturkiye #cliniqueturkiye #makeup #makyaj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7151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- 2018-04-20 17:01:19 </a:t>
                      </a:r>
                      <a:r>
                        <a:rPr kumimoji="0" lang="en-US" sz="1000" b="0" i="0" u="none" strike="noStrike" kern="1200" cap="none" spc="0" normalizeH="0" baseline="0" noProof="0">
                          <a:ln>
                            <a:noFill/>
                          </a:ln>
                          <a:solidFill>
                            <a:prstClr val="black"/>
                          </a:solidFill>
                          <a:effectLst/>
                          <a:uLnTx/>
                          <a:uFillTx/>
                          <a:latin typeface="+mn-lt"/>
                          <a:ea typeface="+mn-ea"/>
                          <a:cs typeface="+mn-cs"/>
                        </a:rPr>
                        <a:t>
 YENİ #CliniqueFIT. Aktif hayat tarzı için yüksek performanslı cilt bakım ve makyaj serisi 💪🏻💦 Ekiple tanışın:
1-CliniqueFit Workout SPF 40 Fondöten 12
2-CliniqueFit Workout 24-Saat Maskara
3-CliniqueFit Post-Workout Matlaştrıcı Nemlendirici
4-CliniqueFit Workout Yüz ve Vücut  Nemlendirici Sprey
5-CliniqueFit Post-Workout Neutralizing Face Powder
6-CliniqueFit Lip + Cheek Flush
7-CliniqueFit Post-Workout Face + Body Temizleme Mendilleri
#cliniqueturkiye #makeup #skincare #makyaj #ciltbakimi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075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- 2018-04-19 16:29:19 </a:t>
                      </a:r>
                      <a:r>
                        <a:rPr kumimoji="0" lang="en-US" sz="1000" b="0" i="0" u="none" strike="noStrike" kern="1200" cap="none" spc="0" normalizeH="0" baseline="0" noProof="0">
                          <a:ln>
                            <a:noFill/>
                          </a:ln>
                          <a:solidFill>
                            <a:prstClr val="black"/>
                          </a:solidFill>
                          <a:effectLst/>
                          <a:uLnTx/>
                          <a:uFillTx/>
                          <a:latin typeface="+mn-lt"/>
                          <a:ea typeface="+mn-ea"/>
                          <a:cs typeface="+mn-cs"/>
                        </a:rPr>
                        <a:t>
 Hayat bir maraton. Koşarken iyi hisset 💪🏻YENİ #CliniqueFIT: Aktif hayat tarzı için yüksek performanslı cilt bakım ve makyaj serisi. 69 TL'den başlayan fiyatlarla... Sadece Sephora'da! @sephoraturkiye #Clinique #makeup #skincare #beauty #cliniqueturkiye #makyaj #ciltbakimi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8500483"/>
                  </a:ext>
                </a:extLst>
              </a:tr>
            </a:tbl>
          </a:graphicData>
        </a:graphic>
      </p:graphicFrame>
      <p:sp>
        <p:nvSpPr>
          <p:cNvPr id="4" name="Text Placeholder 3">
            <a:extLst>
              <a:ext uri="{FF2B5EF4-FFF2-40B4-BE49-F238E27FC236}">
                <a16:creationId xmlns:a16="http://schemas.microsoft.com/office/drawing/2014/main" id="{539E754F-4C3F-4CC0-8A51-9A1EA0CBC86E}"/>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71434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2AF9-8F49-4627-90AE-C63BFC22B946}"/>
              </a:ext>
            </a:extLst>
          </p:cNvPr>
          <p:cNvSpPr>
            <a:spLocks noGrp="1"/>
          </p:cNvSpPr>
          <p:nvPr>
            <p:ph type="title"/>
          </p:nvPr>
        </p:nvSpPr>
        <p:spPr/>
        <p:txBody>
          <a:bodyPr/>
          <a:lstStyle/>
          <a:p>
            <a:r>
              <a:rPr lang="en-US"/>
              <a:t>Instagram Posts Table | All Pages - 2 of 8</a:t>
            </a:r>
          </a:p>
        </p:txBody>
      </p:sp>
      <p:graphicFrame>
        <p:nvGraphicFramePr>
          <p:cNvPr id="5" name="Table Placeholder 4">
            <a:extLst>
              <a:ext uri="{FF2B5EF4-FFF2-40B4-BE49-F238E27FC236}">
                <a16:creationId xmlns:a16="http://schemas.microsoft.com/office/drawing/2014/main" id="{6F624C16-9F23-49CA-9530-9A55BC717F95}"/>
              </a:ext>
            </a:extLst>
          </p:cNvPr>
          <p:cNvGraphicFramePr>
            <a:graphicFrameLocks noGrp="1"/>
          </p:cNvGraphicFramePr>
          <p:nvPr>
            <p:ph type="tbl" sz="quarter" idx="13"/>
            <p:extLst>
              <p:ext uri="{D42A27DB-BD31-4B8C-83A1-F6EECF244321}">
                <p14:modId xmlns:p14="http://schemas.microsoft.com/office/powerpoint/2010/main" val="126192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34616808"/>
                    </a:ext>
                  </a:extLst>
                </a:gridCol>
                <a:gridCol w="987552">
                  <a:extLst>
                    <a:ext uri="{9D8B030D-6E8A-4147-A177-3AD203B41FA5}">
                      <a16:colId xmlns:a16="http://schemas.microsoft.com/office/drawing/2014/main" val="2520479109"/>
                    </a:ext>
                  </a:extLst>
                </a:gridCol>
                <a:gridCol w="987552">
                  <a:extLst>
                    <a:ext uri="{9D8B030D-6E8A-4147-A177-3AD203B41FA5}">
                      <a16:colId xmlns:a16="http://schemas.microsoft.com/office/drawing/2014/main" val="1670487527"/>
                    </a:ext>
                  </a:extLst>
                </a:gridCol>
                <a:gridCol w="987552">
                  <a:extLst>
                    <a:ext uri="{9D8B030D-6E8A-4147-A177-3AD203B41FA5}">
                      <a16:colId xmlns:a16="http://schemas.microsoft.com/office/drawing/2014/main" val="1053827822"/>
                    </a:ext>
                  </a:extLst>
                </a:gridCol>
                <a:gridCol w="987552">
                  <a:extLst>
                    <a:ext uri="{9D8B030D-6E8A-4147-A177-3AD203B41FA5}">
                      <a16:colId xmlns:a16="http://schemas.microsoft.com/office/drawing/2014/main" val="99613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193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- 2018-04-18 15:35:58 </a:t>
                      </a:r>
                      <a:r>
                        <a:rPr kumimoji="0" lang="en-US" sz="1000" b="0" i="0" u="none" strike="noStrike" kern="1200" cap="none" spc="0" normalizeH="0" baseline="0" noProof="0">
                          <a:ln>
                            <a:noFill/>
                          </a:ln>
                          <a:solidFill>
                            <a:prstClr val="black"/>
                          </a:solidFill>
                          <a:effectLst/>
                          <a:uLnTx/>
                          <a:uFillTx/>
                          <a:latin typeface="+mn-lt"/>
                          <a:ea typeface="+mn-ea"/>
                          <a:cs typeface="+mn-cs"/>
                        </a:rPr>
                        <a:t>
 Yarışma zamanı!🎪
Pop Splash kazanmak ister misin?
Bu resme bakınca aklına ne geldiğini 2 emojiyle paylaş ve iki arkadaşını etiketle.  Unutma, yarışmayı kazanman için senin ve etiketlediğin arkadaşlarının hesabımızı takip etmesi gerekiyor. İyi şanslar 💫Yarışma sonucu bir hafta sonra bu postun altında açıklanacaktır.
#cliniqueturkiye #cekilis #makeup #PopSplash #makyaj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786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- 2018-04-17 16:28:32 </a:t>
                      </a:r>
                      <a:r>
                        <a:rPr kumimoji="0" lang="en-US" sz="1000" b="0" i="0" u="none" strike="noStrike" kern="1200" cap="none" spc="0" normalizeH="0" baseline="0" noProof="0">
                          <a:ln>
                            <a:noFill/>
                          </a:ln>
                          <a:solidFill>
                            <a:prstClr val="black"/>
                          </a:solidFill>
                          <a:effectLst/>
                          <a:uLnTx/>
                          <a:uFillTx/>
                          <a:latin typeface="+mn-lt"/>
                          <a:ea typeface="+mn-ea"/>
                          <a:cs typeface="+mn-cs"/>
                        </a:rPr>
                        <a:t>
 Paris Moda Haftası’nda sahne arkasından tavsiyeler💫:
Esmerler dudaklarında bordo renkleri tercih etmeliler.  Bu modelde kullanılan ürünler:  #PopLip Colour + Primer - Cola Pop üzerine  #PopSplash Lip Gloss + Hydration  Sangria Pop.
@marimekkodesignhouse #cliniqueturkiye #beauty #makeup #makyaj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215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- 2018-04-16 15:28:25 </a:t>
                      </a:r>
                      <a:r>
                        <a:rPr kumimoji="0" lang="en-US" sz="1000" b="0" i="0" u="none" strike="noStrike" kern="1200" cap="none" spc="0" normalizeH="0" baseline="0" noProof="0">
                          <a:ln>
                            <a:noFill/>
                          </a:ln>
                          <a:solidFill>
                            <a:prstClr val="black"/>
                          </a:solidFill>
                          <a:effectLst/>
                          <a:uLnTx/>
                          <a:uFillTx/>
                          <a:latin typeface="+mn-lt"/>
                          <a:ea typeface="+mn-ea"/>
                          <a:cs typeface="+mn-cs"/>
                        </a:rPr>
                        <a:t>
 Nude tonlara doyamıyoruz! 💜Bu modelin dudaklarındaki ıslak ve nude görünümü yakalamak için ihtiyacın olan ürünler:
#PopLip Colour + Primer  Beige Pop üzerine #PopSplash Lip Gloss + Hydration Caramel Pop
@marimekkodesignhouse #cliniqueturkiye #beauty #makeup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332480"/>
                  </a:ext>
                </a:extLst>
              </a:tr>
            </a:tbl>
          </a:graphicData>
        </a:graphic>
      </p:graphicFrame>
      <p:sp>
        <p:nvSpPr>
          <p:cNvPr id="4" name="Text Placeholder 3">
            <a:extLst>
              <a:ext uri="{FF2B5EF4-FFF2-40B4-BE49-F238E27FC236}">
                <a16:creationId xmlns:a16="http://schemas.microsoft.com/office/drawing/2014/main" id="{234169CA-3774-4D5C-ABF0-5AC016EA0A1C}"/>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2127151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3D765-99A2-4431-AA75-BB45AD4EA6B8}"/>
              </a:ext>
            </a:extLst>
          </p:cNvPr>
          <p:cNvSpPr>
            <a:spLocks noGrp="1"/>
          </p:cNvSpPr>
          <p:nvPr>
            <p:ph type="title"/>
          </p:nvPr>
        </p:nvSpPr>
        <p:spPr/>
        <p:txBody>
          <a:bodyPr/>
          <a:lstStyle/>
          <a:p>
            <a:r>
              <a:rPr lang="en-US"/>
              <a:t>Instagram Posts Table | All Pages - 3 of 8</a:t>
            </a:r>
          </a:p>
        </p:txBody>
      </p:sp>
      <p:graphicFrame>
        <p:nvGraphicFramePr>
          <p:cNvPr id="5" name="Table Placeholder 4">
            <a:extLst>
              <a:ext uri="{FF2B5EF4-FFF2-40B4-BE49-F238E27FC236}">
                <a16:creationId xmlns:a16="http://schemas.microsoft.com/office/drawing/2014/main" id="{5BEAC253-0295-4140-B29D-24D71859BB4F}"/>
              </a:ext>
            </a:extLst>
          </p:cNvPr>
          <p:cNvGraphicFramePr>
            <a:graphicFrameLocks noGrp="1"/>
          </p:cNvGraphicFramePr>
          <p:nvPr>
            <p:ph type="tbl" sz="quarter" idx="13"/>
            <p:extLst>
              <p:ext uri="{D42A27DB-BD31-4B8C-83A1-F6EECF244321}">
                <p14:modId xmlns:p14="http://schemas.microsoft.com/office/powerpoint/2010/main" val="2621246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58106765"/>
                    </a:ext>
                  </a:extLst>
                </a:gridCol>
                <a:gridCol w="987552">
                  <a:extLst>
                    <a:ext uri="{9D8B030D-6E8A-4147-A177-3AD203B41FA5}">
                      <a16:colId xmlns:a16="http://schemas.microsoft.com/office/drawing/2014/main" val="1026806049"/>
                    </a:ext>
                  </a:extLst>
                </a:gridCol>
                <a:gridCol w="987552">
                  <a:extLst>
                    <a:ext uri="{9D8B030D-6E8A-4147-A177-3AD203B41FA5}">
                      <a16:colId xmlns:a16="http://schemas.microsoft.com/office/drawing/2014/main" val="3151238618"/>
                    </a:ext>
                  </a:extLst>
                </a:gridCol>
                <a:gridCol w="987552">
                  <a:extLst>
                    <a:ext uri="{9D8B030D-6E8A-4147-A177-3AD203B41FA5}">
                      <a16:colId xmlns:a16="http://schemas.microsoft.com/office/drawing/2014/main" val="2378611105"/>
                    </a:ext>
                  </a:extLst>
                </a:gridCol>
                <a:gridCol w="987552">
                  <a:extLst>
                    <a:ext uri="{9D8B030D-6E8A-4147-A177-3AD203B41FA5}">
                      <a16:colId xmlns:a16="http://schemas.microsoft.com/office/drawing/2014/main" val="256739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865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- 2018-04-15 15:46:48 </a:t>
                      </a:r>
                      <a:r>
                        <a:rPr kumimoji="0" lang="en-US" sz="1000" b="0" i="0" u="none" strike="noStrike" kern="1200" cap="none" spc="0" normalizeH="0" baseline="0" noProof="0">
                          <a:ln>
                            <a:noFill/>
                          </a:ln>
                          <a:solidFill>
                            <a:prstClr val="black"/>
                          </a:solidFill>
                          <a:effectLst/>
                          <a:uLnTx/>
                          <a:uFillTx/>
                          <a:latin typeface="+mn-lt"/>
                          <a:ea typeface="+mn-ea"/>
                          <a:cs typeface="+mn-cs"/>
                        </a:rPr>
                        <a:t>
 Sizden gelenlerde bugün..
Yaza en çok ıslak ve canlı dudaklar yakışıyor ☀️ En sağdaki iki renk benim favorilerim.
#regram @ohmybeautifullife #cliniqueturkiye #popsplash #makeup #makyaj #clinique #beauty  #gloss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907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- 2018-04-14 12:07:35 </a:t>
                      </a:r>
                      <a:r>
                        <a:rPr kumimoji="0" lang="en-US" sz="1000" b="0" i="0" u="none" strike="noStrike" kern="1200" cap="none" spc="0" normalizeH="0" baseline="0" noProof="0">
                          <a:ln>
                            <a:noFill/>
                          </a:ln>
                          <a:solidFill>
                            <a:prstClr val="black"/>
                          </a:solidFill>
                          <a:effectLst/>
                          <a:uLnTx/>
                          <a:uFillTx/>
                          <a:latin typeface="+mn-lt"/>
                          <a:ea typeface="+mn-ea"/>
                          <a:cs typeface="+mn-cs"/>
                        </a:rPr>
                        <a:t>
 Paris Moda Haftası’nda sahne arkasından bir kare..💄💋 Senin favorin hangisi?@marimekkodesignhouse #parisfashionweek #cliniqueturkiye #makeup #pfw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632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- 2018-04-13 16:19:45 </a:t>
                      </a:r>
                      <a:r>
                        <a:rPr kumimoji="0" lang="en-US" sz="1000" b="0" i="0" u="none" strike="noStrike" kern="1200" cap="none" spc="0" normalizeH="0" baseline="0" noProof="0">
                          <a:ln>
                            <a:noFill/>
                          </a:ln>
                          <a:solidFill>
                            <a:prstClr val="black"/>
                          </a:solidFill>
                          <a:effectLst/>
                          <a:uLnTx/>
                          <a:uFillTx/>
                          <a:latin typeface="+mn-lt"/>
                          <a:ea typeface="+mn-ea"/>
                          <a:cs typeface="+mn-cs"/>
                        </a:rPr>
                        <a:t>
 Cildinize en son ne zaman analiz yaptırdınız? 👆🏻
Güzel ve sağlıklı bir cildin sırrı doğru ve düzenli bir bakımdan geçiyor. Kişiye özel cilt ve makyaj endişeleriyle ilgili çalışmalar yapacak olan Clinique Avrupa Bilim Direktörü Emmanuelle Moirand ile birebir randevu detayları için Facebook etkinlik sayfamızı ziyaret edin.. #cliniqueturkiye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711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- 2018-04-12 16:06:30 </a:t>
                      </a:r>
                      <a:r>
                        <a:rPr kumimoji="0" lang="en-US" sz="1000" b="0" i="0" u="none" strike="noStrike" kern="1200" cap="none" spc="0" normalizeH="0" baseline="0" noProof="0">
                          <a:ln>
                            <a:noFill/>
                          </a:ln>
                          <a:solidFill>
                            <a:prstClr val="black"/>
                          </a:solidFill>
                          <a:effectLst/>
                          <a:uLnTx/>
                          <a:uFillTx/>
                          <a:latin typeface="+mn-lt"/>
                          <a:ea typeface="+mn-ea"/>
                          <a:cs typeface="+mn-cs"/>
                        </a:rPr>
                        <a:t>
 Sanat, tasarım ve makyaj bir araya gelirse.. 💜💄#beauty #makeup #cliniqueturkiye#marimekkoforclinique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6337972"/>
                  </a:ext>
                </a:extLst>
              </a:tr>
            </a:tbl>
          </a:graphicData>
        </a:graphic>
      </p:graphicFrame>
      <p:sp>
        <p:nvSpPr>
          <p:cNvPr id="4" name="Text Placeholder 3">
            <a:extLst>
              <a:ext uri="{FF2B5EF4-FFF2-40B4-BE49-F238E27FC236}">
                <a16:creationId xmlns:a16="http://schemas.microsoft.com/office/drawing/2014/main" id="{DDA71669-9E88-47D0-B626-22687F2D7C84}"/>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1004601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D8F12-B5AD-4F8B-947B-B7AEE08AFA12}"/>
              </a:ext>
            </a:extLst>
          </p:cNvPr>
          <p:cNvSpPr>
            <a:spLocks noGrp="1"/>
          </p:cNvSpPr>
          <p:nvPr>
            <p:ph type="title"/>
          </p:nvPr>
        </p:nvSpPr>
        <p:spPr/>
        <p:txBody>
          <a:bodyPr/>
          <a:lstStyle/>
          <a:p>
            <a:r>
              <a:rPr lang="en-US"/>
              <a:t>Instagram Posts Table | All Pages - 4 of 8</a:t>
            </a:r>
          </a:p>
        </p:txBody>
      </p:sp>
      <p:graphicFrame>
        <p:nvGraphicFramePr>
          <p:cNvPr id="5" name="Table Placeholder 4">
            <a:extLst>
              <a:ext uri="{FF2B5EF4-FFF2-40B4-BE49-F238E27FC236}">
                <a16:creationId xmlns:a16="http://schemas.microsoft.com/office/drawing/2014/main" id="{8FB56173-576E-484C-94BC-233C80B354E6}"/>
              </a:ext>
            </a:extLst>
          </p:cNvPr>
          <p:cNvGraphicFramePr>
            <a:graphicFrameLocks noGrp="1"/>
          </p:cNvGraphicFramePr>
          <p:nvPr>
            <p:ph type="tbl" sz="quarter" idx="13"/>
            <p:extLst>
              <p:ext uri="{D42A27DB-BD31-4B8C-83A1-F6EECF244321}">
                <p14:modId xmlns:p14="http://schemas.microsoft.com/office/powerpoint/2010/main" val="237228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93442365"/>
                    </a:ext>
                  </a:extLst>
                </a:gridCol>
                <a:gridCol w="987552">
                  <a:extLst>
                    <a:ext uri="{9D8B030D-6E8A-4147-A177-3AD203B41FA5}">
                      <a16:colId xmlns:a16="http://schemas.microsoft.com/office/drawing/2014/main" val="1327596608"/>
                    </a:ext>
                  </a:extLst>
                </a:gridCol>
                <a:gridCol w="987552">
                  <a:extLst>
                    <a:ext uri="{9D8B030D-6E8A-4147-A177-3AD203B41FA5}">
                      <a16:colId xmlns:a16="http://schemas.microsoft.com/office/drawing/2014/main" val="3464840140"/>
                    </a:ext>
                  </a:extLst>
                </a:gridCol>
                <a:gridCol w="987552">
                  <a:extLst>
                    <a:ext uri="{9D8B030D-6E8A-4147-A177-3AD203B41FA5}">
                      <a16:colId xmlns:a16="http://schemas.microsoft.com/office/drawing/2014/main" val="891539337"/>
                    </a:ext>
                  </a:extLst>
                </a:gridCol>
                <a:gridCol w="987552">
                  <a:extLst>
                    <a:ext uri="{9D8B030D-6E8A-4147-A177-3AD203B41FA5}">
                      <a16:colId xmlns:a16="http://schemas.microsoft.com/office/drawing/2014/main" val="136382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122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- 2018-04-11 16:18:13 </a:t>
                      </a:r>
                      <a:r>
                        <a:rPr kumimoji="0" lang="en-US" sz="1000" b="0" i="0" u="none" strike="noStrike" kern="1200" cap="none" spc="0" normalizeH="0" baseline="0" noProof="0">
                          <a:ln>
                            <a:noFill/>
                          </a:ln>
                          <a:solidFill>
                            <a:prstClr val="black"/>
                          </a:solidFill>
                          <a:effectLst/>
                          <a:uLnTx/>
                          <a:uFillTx/>
                          <a:latin typeface="+mn-lt"/>
                          <a:ea typeface="+mn-ea"/>
                          <a:cs typeface="+mn-cs"/>
                        </a:rPr>
                        <a:t>
 Yarışma zamanı!🧡
C vitaminin faydalarından bu resmin altında yorum olarak bahset ve iki arkadaşını etiketle, 1 haftalık Fresh Pressed C Vitaminli Bakım Seti kazanma şansı yakala. Yarışmayı kazanmak için senin ve etiketlediğin arkadaşlarının hesabımızı takip etmesi gerekiyor. Yarışma sonucu haftaya Çarşamba bu postun altında açıklanacaktır.  Yarışma kazananı belli oldu🎉@selenozyr iletişim bilgilerini dm’den paylaşmanı bekliyoruz!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808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- 2018-04-10 16:15:09 </a:t>
                      </a:r>
                      <a:r>
                        <a:rPr kumimoji="0" lang="en-US" sz="1000" b="0" i="0" u="none" strike="noStrike" kern="1200" cap="none" spc="0" normalizeH="0" baseline="0" noProof="0">
                          <a:ln>
                            <a:noFill/>
                          </a:ln>
                          <a:solidFill>
                            <a:prstClr val="black"/>
                          </a:solidFill>
                          <a:effectLst/>
                          <a:uLnTx/>
                          <a:uFillTx/>
                          <a:latin typeface="+mn-lt"/>
                          <a:ea typeface="+mn-ea"/>
                          <a:cs typeface="+mn-cs"/>
                        </a:rPr>
                        <a:t>
 C Vitamininin sizi soğuktan korumaktan çok daha fazlasını yapabileceğini biliyor muydunuz? 🙋🏻‍♀️ Bu kuvvetli antioksidan cilt bakımında kullanıldığında yaşlılık belirtilerine; donuk cilt görünümüne ve ince ince çizgilere karşı savaşır!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369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- 2018-04-09 16:13:18 </a:t>
                      </a:r>
                      <a:r>
                        <a:rPr kumimoji="0" lang="en-US" sz="1000" b="0" i="0" u="none" strike="noStrike" kern="1200" cap="none" spc="0" normalizeH="0" baseline="0" noProof="0">
                          <a:ln>
                            <a:noFill/>
                          </a:ln>
                          <a:solidFill>
                            <a:prstClr val="black"/>
                          </a:solidFill>
                          <a:effectLst/>
                          <a:uLnTx/>
                          <a:uFillTx/>
                          <a:latin typeface="+mn-lt"/>
                          <a:ea typeface="+mn-ea"/>
                          <a:cs typeface="+mn-cs"/>
                        </a:rPr>
                        <a:t>
 Pazartesi’ye enerjik başlamak için👆🏻
Kocaman sıkılmış bir taze portakal suyu ve cildimiz için de C vitamini desteği!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704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- 2018-04-08 20:49:11 </a:t>
                      </a:r>
                      <a:r>
                        <a:rPr kumimoji="0" lang="en-US" sz="1000" b="0" i="0" u="none" strike="noStrike" kern="1200" cap="none" spc="0" normalizeH="0" baseline="0" noProof="0">
                          <a:ln>
                            <a:noFill/>
                          </a:ln>
                          <a:solidFill>
                            <a:prstClr val="black"/>
                          </a:solidFill>
                          <a:effectLst/>
                          <a:uLnTx/>
                          <a:uFillTx/>
                          <a:latin typeface="+mn-lt"/>
                          <a:ea typeface="+mn-ea"/>
                          <a:cs typeface="+mn-cs"/>
                        </a:rPr>
                        <a:t>
 Sizden gelenlerde bugün..
Neden #FreshPressed C Vitaminli Bakım Serisi cilt bakımınızın vazgeçilmezi olmalı? Cevabı kendiniz görmek için her sabah nemlendiricinize bir kaç damla Fresh Pressed ekleyin ve cildinizdeki eşit ve aydınlık görünüme kendiniz tanık olun. #cliniqueturkiye #ciltbakimi #regram @macysmilleniaclinique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7021215"/>
                  </a:ext>
                </a:extLst>
              </a:tr>
            </a:tbl>
          </a:graphicData>
        </a:graphic>
      </p:graphicFrame>
      <p:sp>
        <p:nvSpPr>
          <p:cNvPr id="4" name="Text Placeholder 3">
            <a:extLst>
              <a:ext uri="{FF2B5EF4-FFF2-40B4-BE49-F238E27FC236}">
                <a16:creationId xmlns:a16="http://schemas.microsoft.com/office/drawing/2014/main" id="{9D5A0C2A-4D01-4FFE-B7D7-1866BE973B58}"/>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381789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F2D8-7D8C-495C-807F-D467E8776E4C}"/>
              </a:ext>
            </a:extLst>
          </p:cNvPr>
          <p:cNvSpPr>
            <a:spLocks noGrp="1"/>
          </p:cNvSpPr>
          <p:nvPr>
            <p:ph type="title"/>
          </p:nvPr>
        </p:nvSpPr>
        <p:spPr/>
        <p:txBody>
          <a:bodyPr/>
          <a:lstStyle/>
          <a:p>
            <a:r>
              <a:rPr lang="en-US"/>
              <a:t>Instagram Posts Table | All Pages - 5 of 8</a:t>
            </a:r>
          </a:p>
        </p:txBody>
      </p:sp>
      <p:graphicFrame>
        <p:nvGraphicFramePr>
          <p:cNvPr id="5" name="Table Placeholder 4">
            <a:extLst>
              <a:ext uri="{FF2B5EF4-FFF2-40B4-BE49-F238E27FC236}">
                <a16:creationId xmlns:a16="http://schemas.microsoft.com/office/drawing/2014/main" id="{DD8941B3-1D8C-44D4-A890-77E12914ADCB}"/>
              </a:ext>
            </a:extLst>
          </p:cNvPr>
          <p:cNvGraphicFramePr>
            <a:graphicFrameLocks noGrp="1"/>
          </p:cNvGraphicFramePr>
          <p:nvPr>
            <p:ph type="tbl" sz="quarter" idx="13"/>
            <p:extLst>
              <p:ext uri="{D42A27DB-BD31-4B8C-83A1-F6EECF244321}">
                <p14:modId xmlns:p14="http://schemas.microsoft.com/office/powerpoint/2010/main" val="2813574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401639"/>
                    </a:ext>
                  </a:extLst>
                </a:gridCol>
                <a:gridCol w="987552">
                  <a:extLst>
                    <a:ext uri="{9D8B030D-6E8A-4147-A177-3AD203B41FA5}">
                      <a16:colId xmlns:a16="http://schemas.microsoft.com/office/drawing/2014/main" val="1432850298"/>
                    </a:ext>
                  </a:extLst>
                </a:gridCol>
                <a:gridCol w="987552">
                  <a:extLst>
                    <a:ext uri="{9D8B030D-6E8A-4147-A177-3AD203B41FA5}">
                      <a16:colId xmlns:a16="http://schemas.microsoft.com/office/drawing/2014/main" val="696051752"/>
                    </a:ext>
                  </a:extLst>
                </a:gridCol>
                <a:gridCol w="987552">
                  <a:extLst>
                    <a:ext uri="{9D8B030D-6E8A-4147-A177-3AD203B41FA5}">
                      <a16:colId xmlns:a16="http://schemas.microsoft.com/office/drawing/2014/main" val="1587617212"/>
                    </a:ext>
                  </a:extLst>
                </a:gridCol>
                <a:gridCol w="987552">
                  <a:extLst>
                    <a:ext uri="{9D8B030D-6E8A-4147-A177-3AD203B41FA5}">
                      <a16:colId xmlns:a16="http://schemas.microsoft.com/office/drawing/2014/main" val="71022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299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- 2018-04-07 13:22:48 </a:t>
                      </a:r>
                      <a:r>
                        <a:rPr kumimoji="0" lang="en-US" sz="1000" b="0" i="0" u="none" strike="noStrike" kern="1200" cap="none" spc="0" normalizeH="0" baseline="0" noProof="0">
                          <a:ln>
                            <a:noFill/>
                          </a:ln>
                          <a:solidFill>
                            <a:prstClr val="black"/>
                          </a:solidFill>
                          <a:effectLst/>
                          <a:uLnTx/>
                          <a:uFillTx/>
                          <a:latin typeface="+mn-lt"/>
                          <a:ea typeface="+mn-ea"/>
                          <a:cs typeface="+mn-cs"/>
                        </a:rPr>
                        <a:t>
 Cildinizdeki koyu lekeler ve renk eşitsizliği için C Vitamini desteğinin en hızlı sonuç veren tedavilerden biri olduğunu biliyor muydunuz? 💫 #FreshPressed #cliniqueturkiye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762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- 2018-04-06 16:46:01 </a:t>
                      </a:r>
                      <a:r>
                        <a:rPr kumimoji="0" lang="en-US" sz="1000" b="0" i="0" u="none" strike="noStrike" kern="1200" cap="none" spc="0" normalizeH="0" baseline="0" noProof="0">
                          <a:ln>
                            <a:noFill/>
                          </a:ln>
                          <a:solidFill>
                            <a:prstClr val="black"/>
                          </a:solidFill>
                          <a:effectLst/>
                          <a:uLnTx/>
                          <a:uFillTx/>
                          <a:latin typeface="+mn-lt"/>
                          <a:ea typeface="+mn-ea"/>
                          <a:cs typeface="+mn-cs"/>
                        </a:rPr>
                        <a:t>
 #FreshPressed serisini düzenli olarak kullandığınızda 4 haftada cildinizde çizgi ve kırışıklıklarda %43'e varan azalma fark edeceğinizi biliyor musunuz?👆🏻#vitaminc #ciltbakimi #cliniqueturkiye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519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- 2018-04-05 16:11:54 </a:t>
                      </a:r>
                      <a:r>
                        <a:rPr kumimoji="0" lang="en-US" sz="1000" b="0" i="0" u="none" strike="noStrike" kern="1200" cap="none" spc="0" normalizeH="0" baseline="0" noProof="0">
                          <a:ln>
                            <a:noFill/>
                          </a:ln>
                          <a:solidFill>
                            <a:prstClr val="black"/>
                          </a:solidFill>
                          <a:effectLst/>
                          <a:uLnTx/>
                          <a:uFillTx/>
                          <a:latin typeface="+mn-lt"/>
                          <a:ea typeface="+mn-ea"/>
                          <a:cs typeface="+mn-cs"/>
                        </a:rPr>
                        <a:t>
 Kendimizi şımartmak için hafta sonunu beklememize gerek yok!  En sevdiğiniz cilt bakım ürünleriniz ve keyifli bir dergiyle siz de kendinize bugünü spa günü ilan edin 💆🏻‍♀️☀️ #cliniqueturkiye #FreshPressed #VitaminC #ciltbakımı #regram @cliniquefrance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226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- 2018-04-04 16:14:09 </a:t>
                      </a:r>
                      <a:r>
                        <a:rPr kumimoji="0" lang="en-US" sz="1000" b="0" i="0" u="none" strike="noStrike" kern="1200" cap="none" spc="0" normalizeH="0" baseline="0" noProof="0">
                          <a:ln>
                            <a:noFill/>
                          </a:ln>
                          <a:solidFill>
                            <a:prstClr val="black"/>
                          </a:solidFill>
                          <a:effectLst/>
                          <a:uLnTx/>
                          <a:uFillTx/>
                          <a:latin typeface="+mn-lt"/>
                          <a:ea typeface="+mn-ea"/>
                          <a:cs typeface="+mn-cs"/>
                        </a:rPr>
                        <a:t>
 Yarışma zamanı!🙋🏻‍♀️
Ofis masanda olmazsa olmaz dediğin iki ürünü bu post’un altinda yorum olarak paylaş, ofisten iki arkadaşını da bu resmin altına etiketle, çekiliş sonucu Clinique'ten seçeceğin nemlendiriciyi kazanma şansı yakala 💫Yarışmayı kazanmak için senin ve etiketlediğin arkadaşlarının hesabımızı takip etmesi gerekiyor.
Yarışma sonucu haftaya Çarşamba bu postun altında açıklanacaktır.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8510747"/>
                  </a:ext>
                </a:extLst>
              </a:tr>
            </a:tbl>
          </a:graphicData>
        </a:graphic>
      </p:graphicFrame>
      <p:sp>
        <p:nvSpPr>
          <p:cNvPr id="4" name="Text Placeholder 3">
            <a:extLst>
              <a:ext uri="{FF2B5EF4-FFF2-40B4-BE49-F238E27FC236}">
                <a16:creationId xmlns:a16="http://schemas.microsoft.com/office/drawing/2014/main" id="{758898DF-A6E3-4828-A195-FD448DB0A9E1}"/>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3540420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D9ED-98E5-483E-849E-8847FA636978}"/>
              </a:ext>
            </a:extLst>
          </p:cNvPr>
          <p:cNvSpPr>
            <a:spLocks noGrp="1"/>
          </p:cNvSpPr>
          <p:nvPr>
            <p:ph type="title"/>
          </p:nvPr>
        </p:nvSpPr>
        <p:spPr/>
        <p:txBody>
          <a:bodyPr/>
          <a:lstStyle/>
          <a:p>
            <a:r>
              <a:rPr lang="en-US"/>
              <a:t>Instagram Posts Table | All Pages - 6 of 8</a:t>
            </a:r>
          </a:p>
        </p:txBody>
      </p:sp>
      <p:graphicFrame>
        <p:nvGraphicFramePr>
          <p:cNvPr id="5" name="Table Placeholder 4">
            <a:extLst>
              <a:ext uri="{FF2B5EF4-FFF2-40B4-BE49-F238E27FC236}">
                <a16:creationId xmlns:a16="http://schemas.microsoft.com/office/drawing/2014/main" id="{C31DDD9D-6639-4EB9-8188-A085CAEABFF4}"/>
              </a:ext>
            </a:extLst>
          </p:cNvPr>
          <p:cNvGraphicFramePr>
            <a:graphicFrameLocks noGrp="1"/>
          </p:cNvGraphicFramePr>
          <p:nvPr>
            <p:ph type="tbl" sz="quarter" idx="13"/>
            <p:extLst>
              <p:ext uri="{D42A27DB-BD31-4B8C-83A1-F6EECF244321}">
                <p14:modId xmlns:p14="http://schemas.microsoft.com/office/powerpoint/2010/main" val="91032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40265797"/>
                    </a:ext>
                  </a:extLst>
                </a:gridCol>
                <a:gridCol w="987552">
                  <a:extLst>
                    <a:ext uri="{9D8B030D-6E8A-4147-A177-3AD203B41FA5}">
                      <a16:colId xmlns:a16="http://schemas.microsoft.com/office/drawing/2014/main" val="871240092"/>
                    </a:ext>
                  </a:extLst>
                </a:gridCol>
                <a:gridCol w="987552">
                  <a:extLst>
                    <a:ext uri="{9D8B030D-6E8A-4147-A177-3AD203B41FA5}">
                      <a16:colId xmlns:a16="http://schemas.microsoft.com/office/drawing/2014/main" val="2727220642"/>
                    </a:ext>
                  </a:extLst>
                </a:gridCol>
                <a:gridCol w="987552">
                  <a:extLst>
                    <a:ext uri="{9D8B030D-6E8A-4147-A177-3AD203B41FA5}">
                      <a16:colId xmlns:a16="http://schemas.microsoft.com/office/drawing/2014/main" val="3485122621"/>
                    </a:ext>
                  </a:extLst>
                </a:gridCol>
                <a:gridCol w="987552">
                  <a:extLst>
                    <a:ext uri="{9D8B030D-6E8A-4147-A177-3AD203B41FA5}">
                      <a16:colId xmlns:a16="http://schemas.microsoft.com/office/drawing/2014/main" val="4113480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921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- 2018-04-03 15:51:19 </a:t>
                      </a:r>
                      <a:r>
                        <a:rPr kumimoji="0" lang="en-US" sz="1000" b="0" i="0" u="none" strike="noStrike" kern="1200" cap="none" spc="0" normalizeH="0" baseline="0" noProof="0">
                          <a:ln>
                            <a:noFill/>
                          </a:ln>
                          <a:solidFill>
                            <a:prstClr val="black"/>
                          </a:solidFill>
                          <a:effectLst/>
                          <a:uLnTx/>
                          <a:uFillTx/>
                          <a:latin typeface="+mn-lt"/>
                          <a:ea typeface="+mn-ea"/>
                          <a:cs typeface="+mn-cs"/>
                        </a:rPr>
                        <a:t>
 Clinique'ten yapacağınız alışverişlerde böyle sürprizlerle karşılaşabileceğinizi biliyor muydunuz? 🙋🏻‍♀️💜
#cliniqueturkiye #skincare #MoistureSurge #TakeTheDayOff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439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- 2018-04-02 15:33:17 </a:t>
                      </a:r>
                      <a:r>
                        <a:rPr kumimoji="0" lang="en-US" sz="1000" b="0" i="0" u="none" strike="noStrike" kern="1200" cap="none" spc="0" normalizeH="0" baseline="0" noProof="0">
                          <a:ln>
                            <a:noFill/>
                          </a:ln>
                          <a:solidFill>
                            <a:prstClr val="black"/>
                          </a:solidFill>
                          <a:effectLst/>
                          <a:uLnTx/>
                          <a:uFillTx/>
                          <a:latin typeface="+mn-lt"/>
                          <a:ea typeface="+mn-ea"/>
                          <a:cs typeface="+mn-cs"/>
                        </a:rPr>
                        <a:t>
 Sizin favori Clinique nemlendiriciniz hangisi? 💗#cliniqueturkiye #skincare #MoistureSurge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43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- 2018-04-01 17:42:21 </a:t>
                      </a:r>
                      <a:r>
                        <a:rPr kumimoji="0" lang="en-US" sz="1000" b="0" i="0" u="none" strike="noStrike" kern="1200" cap="none" spc="0" normalizeH="0" baseline="0" noProof="0">
                          <a:ln>
                            <a:noFill/>
                          </a:ln>
                          <a:solidFill>
                            <a:prstClr val="black"/>
                          </a:solidFill>
                          <a:effectLst/>
                          <a:uLnTx/>
                          <a:uFillTx/>
                          <a:latin typeface="+mn-lt"/>
                          <a:ea typeface="+mn-ea"/>
                          <a:cs typeface="+mn-cs"/>
                        </a:rPr>
                        <a:t>
 Sizden gelenlerde bugün..
Makyaj bazı mı sordunuz? 😋 Içeriği aloe vera ile 72 saat nemi cilde hapseden bir jel nemlendirici. Cildimdeki kızarıklıkları rahatlamasını da sevdim 👌🏻 Farklı kullanım alanları var; Tırnaklara, dirseklere, cilde nemlendirici veya nem maskesi olarak.
 #YenidenNemlendir #72saatnemlendirme #ciltbakımı #moisturesurge #regram @mamontenkaa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694476"/>
                  </a:ext>
                </a:extLst>
              </a:tr>
            </a:tbl>
          </a:graphicData>
        </a:graphic>
      </p:graphicFrame>
      <p:sp>
        <p:nvSpPr>
          <p:cNvPr id="4" name="Text Placeholder 3">
            <a:extLst>
              <a:ext uri="{FF2B5EF4-FFF2-40B4-BE49-F238E27FC236}">
                <a16:creationId xmlns:a16="http://schemas.microsoft.com/office/drawing/2014/main" id="{9E2CB9D5-8780-41E4-8E7A-08DC2CE63C3C}"/>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184682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323C7-11BC-4DD9-997C-5C37565B1975}"/>
              </a:ext>
            </a:extLst>
          </p:cNvPr>
          <p:cNvSpPr>
            <a:spLocks noGrp="1"/>
          </p:cNvSpPr>
          <p:nvPr>
            <p:ph type="title"/>
          </p:nvPr>
        </p:nvSpPr>
        <p:spPr/>
        <p:txBody>
          <a:bodyPr/>
          <a:lstStyle/>
          <a:p>
            <a:r>
              <a:rPr lang="en-US"/>
              <a:t>Instagram Posts Table | All Pages - 7 of 8</a:t>
            </a:r>
          </a:p>
        </p:txBody>
      </p:sp>
      <p:graphicFrame>
        <p:nvGraphicFramePr>
          <p:cNvPr id="5" name="Table Placeholder 4">
            <a:extLst>
              <a:ext uri="{FF2B5EF4-FFF2-40B4-BE49-F238E27FC236}">
                <a16:creationId xmlns:a16="http://schemas.microsoft.com/office/drawing/2014/main" id="{C0ADDDCC-692E-4D6D-9B93-C1EE981063EE}"/>
              </a:ext>
            </a:extLst>
          </p:cNvPr>
          <p:cNvGraphicFramePr>
            <a:graphicFrameLocks noGrp="1"/>
          </p:cNvGraphicFramePr>
          <p:nvPr>
            <p:ph type="tbl" sz="quarter" idx="13"/>
            <p:extLst>
              <p:ext uri="{D42A27DB-BD31-4B8C-83A1-F6EECF244321}">
                <p14:modId xmlns:p14="http://schemas.microsoft.com/office/powerpoint/2010/main" val="77070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59029256"/>
                    </a:ext>
                  </a:extLst>
                </a:gridCol>
                <a:gridCol w="987552">
                  <a:extLst>
                    <a:ext uri="{9D8B030D-6E8A-4147-A177-3AD203B41FA5}">
                      <a16:colId xmlns:a16="http://schemas.microsoft.com/office/drawing/2014/main" val="184373831"/>
                    </a:ext>
                  </a:extLst>
                </a:gridCol>
                <a:gridCol w="987552">
                  <a:extLst>
                    <a:ext uri="{9D8B030D-6E8A-4147-A177-3AD203B41FA5}">
                      <a16:colId xmlns:a16="http://schemas.microsoft.com/office/drawing/2014/main" val="1021495835"/>
                    </a:ext>
                  </a:extLst>
                </a:gridCol>
                <a:gridCol w="987552">
                  <a:extLst>
                    <a:ext uri="{9D8B030D-6E8A-4147-A177-3AD203B41FA5}">
                      <a16:colId xmlns:a16="http://schemas.microsoft.com/office/drawing/2014/main" val="1556945379"/>
                    </a:ext>
                  </a:extLst>
                </a:gridCol>
                <a:gridCol w="987552">
                  <a:extLst>
                    <a:ext uri="{9D8B030D-6E8A-4147-A177-3AD203B41FA5}">
                      <a16:colId xmlns:a16="http://schemas.microsoft.com/office/drawing/2014/main" val="247084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178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- 2018-03-31 13:26:30 </a:t>
                      </a:r>
                      <a:r>
                        <a:rPr kumimoji="0" lang="en-US" sz="1000" b="0" i="0" u="none" strike="noStrike" kern="1200" cap="none" spc="0" normalizeH="0" baseline="0" noProof="0">
                          <a:ln>
                            <a:noFill/>
                          </a:ln>
                          <a:solidFill>
                            <a:prstClr val="black"/>
                          </a:solidFill>
                          <a:effectLst/>
                          <a:uLnTx/>
                          <a:uFillTx/>
                          <a:latin typeface="+mn-lt"/>
                          <a:ea typeface="+mn-ea"/>
                          <a:cs typeface="+mn-cs"/>
                        </a:rPr>
                        <a:t>
 Yarışmaya sen de katıl! 1 Yıllık Moisture Surge Kazanma Şansı Yakala! #YenidenNemlendir
Yeni Moisture Surge 72-Saat Nem Koruma Teknolojili Nemlendirici ile tanış ve 1 yıllık Moisture Surge kazanma şansı yakala! 
Katılmak için: 💫YENİ Moisture Surge 72-Saat Nem Koruma Teknolojili Nemlendirici’yi dene. 💫Tırnak çevresine uygulamaktan saçtaki elektriklenmeyi önlemeye veya 5 dakikalık nem maskesine kadar nasıl kullanmayı sevdiğini instagramda  paylaş. 💫#YenidenNemlendir  #72SaatNemlendirme ve #MoistureSurge  etiketleri ile paylaş, @cliniqueturkiye hesabını etiketlemeyi unutma!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366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- 2018-03-30 16:20:51 </a:t>
                      </a:r>
                      <a:r>
                        <a:rPr kumimoji="0" lang="en-US" sz="1000" b="0" i="0" u="none" strike="noStrike" kern="1200" cap="none" spc="0" normalizeH="0" baseline="0" noProof="0">
                          <a:ln>
                            <a:noFill/>
                          </a:ln>
                          <a:solidFill>
                            <a:prstClr val="black"/>
                          </a:solidFill>
                          <a:effectLst/>
                          <a:uLnTx/>
                          <a:uFillTx/>
                          <a:latin typeface="+mn-lt"/>
                          <a:ea typeface="+mn-ea"/>
                          <a:cs typeface="+mn-cs"/>
                        </a:rPr>
                        <a:t>
 Cildinin kendini nemlendirmesini sağla. Üstelik yüzünü yıkasan bile...YENİ #MoistureSurge 72 Saat Nemlendirici. 79 TL'den başlayan fiyatlarla... #YenidenNemlendir #cliniqueturkiye #ciltbakimi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6586837"/>
                  </a:ext>
                </a:extLst>
              </a:tr>
            </a:tbl>
          </a:graphicData>
        </a:graphic>
      </p:graphicFrame>
      <p:sp>
        <p:nvSpPr>
          <p:cNvPr id="4" name="Text Placeholder 3">
            <a:extLst>
              <a:ext uri="{FF2B5EF4-FFF2-40B4-BE49-F238E27FC236}">
                <a16:creationId xmlns:a16="http://schemas.microsoft.com/office/drawing/2014/main" id="{3C37728F-2083-4C86-B68E-C0742D0638D7}"/>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441388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694F-6720-47D5-9B06-918268BE8B74}"/>
              </a:ext>
            </a:extLst>
          </p:cNvPr>
          <p:cNvSpPr>
            <a:spLocks noGrp="1"/>
          </p:cNvSpPr>
          <p:nvPr>
            <p:ph type="title"/>
          </p:nvPr>
        </p:nvSpPr>
        <p:spPr/>
        <p:txBody>
          <a:bodyPr/>
          <a:lstStyle/>
          <a:p>
            <a:r>
              <a:rPr lang="en-US"/>
              <a:t>Instagram Posts Table | All Pages - 8 of 8</a:t>
            </a:r>
          </a:p>
        </p:txBody>
      </p:sp>
      <p:graphicFrame>
        <p:nvGraphicFramePr>
          <p:cNvPr id="5" name="Table Placeholder 4">
            <a:extLst>
              <a:ext uri="{FF2B5EF4-FFF2-40B4-BE49-F238E27FC236}">
                <a16:creationId xmlns:a16="http://schemas.microsoft.com/office/drawing/2014/main" id="{FA2D8F07-2FAE-4498-A736-22240B5FF6C6}"/>
              </a:ext>
            </a:extLst>
          </p:cNvPr>
          <p:cNvGraphicFramePr>
            <a:graphicFrameLocks noGrp="1"/>
          </p:cNvGraphicFramePr>
          <p:nvPr>
            <p:ph type="tbl" sz="quarter" idx="13"/>
            <p:extLst>
              <p:ext uri="{D42A27DB-BD31-4B8C-83A1-F6EECF244321}">
                <p14:modId xmlns:p14="http://schemas.microsoft.com/office/powerpoint/2010/main" val="41383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89311538"/>
                    </a:ext>
                  </a:extLst>
                </a:gridCol>
                <a:gridCol w="987552">
                  <a:extLst>
                    <a:ext uri="{9D8B030D-6E8A-4147-A177-3AD203B41FA5}">
                      <a16:colId xmlns:a16="http://schemas.microsoft.com/office/drawing/2014/main" val="3482324807"/>
                    </a:ext>
                  </a:extLst>
                </a:gridCol>
                <a:gridCol w="987552">
                  <a:extLst>
                    <a:ext uri="{9D8B030D-6E8A-4147-A177-3AD203B41FA5}">
                      <a16:colId xmlns:a16="http://schemas.microsoft.com/office/drawing/2014/main" val="1999787164"/>
                    </a:ext>
                  </a:extLst>
                </a:gridCol>
                <a:gridCol w="987552">
                  <a:extLst>
                    <a:ext uri="{9D8B030D-6E8A-4147-A177-3AD203B41FA5}">
                      <a16:colId xmlns:a16="http://schemas.microsoft.com/office/drawing/2014/main" val="2510306237"/>
                    </a:ext>
                  </a:extLst>
                </a:gridCol>
                <a:gridCol w="987552">
                  <a:extLst>
                    <a:ext uri="{9D8B030D-6E8A-4147-A177-3AD203B41FA5}">
                      <a16:colId xmlns:a16="http://schemas.microsoft.com/office/drawing/2014/main" val="297333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759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- 2018-03-29 16:05:51 </a:t>
                      </a:r>
                      <a:r>
                        <a:rPr kumimoji="0" lang="en-US" sz="1000" b="0" i="0" u="none" strike="noStrike" kern="1200" cap="none" spc="0" normalizeH="0" baseline="0" noProof="0">
                          <a:ln>
                            <a:noFill/>
                          </a:ln>
                          <a:solidFill>
                            <a:prstClr val="black"/>
                          </a:solidFill>
                          <a:effectLst/>
                          <a:uLnTx/>
                          <a:uFillTx/>
                          <a:latin typeface="+mn-lt"/>
                          <a:ea typeface="+mn-ea"/>
                          <a:cs typeface="+mn-cs"/>
                        </a:rPr>
                        <a:t>
 Yarışmaya sen de katıl! 1 Yıllık Moisture Surge Kazanma Şansı Yakala! #YenidenNemlendir 💜
Yeni Moisture Surge 72-Saat Nem Koruma Teknolojili Nemlendirici ile tanış ve 1 yıllık Moisture Surge kazanma şansı yakala!
Katılmak için:
💫YENİ Moisture Surge 72-Saat Nem Koruma Teknolojili Nemlendirici’yi dene. 💫Tırnak çevresine uygulamaktan saçtaki elektriklenmeyi önlemeye veya 5 dakikalık nem maskesine kadar nasıl kullanmayı sevdiğini Instagram’da paylaş. 💫#YenidenNemlendir  #72SaatNemlendirme ve #MoistureSurge  etiketleri ile paylaş, @cliniqueturkiye hesabını etiketlemeyi unutma!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912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cliniqueturkiye - 2018-03-28 16:37:39 </a:t>
                      </a:r>
                      <a:r>
                        <a:rPr kumimoji="0" lang="en-US" sz="1000" b="0" i="0" u="none" strike="noStrike" kern="1200" cap="none" spc="0" normalizeH="0" baseline="0" noProof="0">
                          <a:ln>
                            <a:noFill/>
                          </a:ln>
                          <a:solidFill>
                            <a:prstClr val="black"/>
                          </a:solidFill>
                          <a:effectLst/>
                          <a:uLnTx/>
                          <a:uFillTx/>
                          <a:latin typeface="+mn-lt"/>
                          <a:ea typeface="+mn-ea"/>
                          <a:cs typeface="+mn-cs"/>
                        </a:rPr>
                        <a:t>
 Yenilenmeye mi ihtiyacın var? Makyajının üzerine #MoistureSurge 72 Saat Nemlendirici uygulayarak makyajını ve cildini canlandır💫
#regram @cliniqueuk
#skincare #cliniqueturkiye #72SaatNemlendirme #YenidenNemlendir #ciltbakimi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8639800"/>
                  </a:ext>
                </a:extLst>
              </a:tr>
            </a:tbl>
          </a:graphicData>
        </a:graphic>
      </p:graphicFrame>
      <p:sp>
        <p:nvSpPr>
          <p:cNvPr id="4" name="Text Placeholder 3">
            <a:extLst>
              <a:ext uri="{FF2B5EF4-FFF2-40B4-BE49-F238E27FC236}">
                <a16:creationId xmlns:a16="http://schemas.microsoft.com/office/drawing/2014/main" id="{255352FE-D929-4706-A732-0CBA0565F4BB}"/>
              </a:ext>
            </a:extLst>
          </p:cNvPr>
          <p:cNvSpPr>
            <a:spLocks noGrp="1"/>
          </p:cNvSpPr>
          <p:nvPr>
            <p:ph type="body" sz="quarter" idx="14"/>
          </p:nvPr>
        </p:nvSpPr>
        <p:spPr/>
        <p:txBody>
          <a:bodyPr/>
          <a:lstStyle/>
          <a:p>
            <a:r>
              <a:rPr lang="en-US"/>
              <a:t>02/28/2018 - 04/22/2018</a:t>
            </a:r>
          </a:p>
        </p:txBody>
      </p:sp>
    </p:spTree>
    <p:extLst>
      <p:ext uri="{BB962C8B-B14F-4D97-AF65-F5344CB8AC3E}">
        <p14:creationId xmlns:p14="http://schemas.microsoft.com/office/powerpoint/2010/main" val="24004120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374</Words>
  <Application>Microsoft Office PowerPoint</Application>
  <PresentationFormat>On-screen Show (4:3)</PresentationFormat>
  <Paragraphs>181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All Pages - 1 of 8</vt:lpstr>
      <vt:lpstr>Instagram Posts Table | All Pages - 2 of 8</vt:lpstr>
      <vt:lpstr>Instagram Posts Table | All Pages - 3 of 8</vt:lpstr>
      <vt:lpstr>Instagram Posts Table | All Pages - 4 of 8</vt:lpstr>
      <vt:lpstr>Instagram Posts Table | All Pages - 5 of 8</vt:lpstr>
      <vt:lpstr>Instagram Posts Table | All Pages - 6 of 8</vt:lpstr>
      <vt:lpstr>Instagram Posts Table | All Pages - 7 of 8</vt:lpstr>
      <vt:lpstr>Instagram Posts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8</dc:title>
  <dc:creator>Administrator</dc:creator>
  <cp:lastModifiedBy>Administrator</cp:lastModifiedBy>
  <cp:revision>1</cp:revision>
  <dcterms:created xsi:type="dcterms:W3CDTF">2018-04-22T15:52:55Z</dcterms:created>
  <dcterms:modified xsi:type="dcterms:W3CDTF">2018-04-22T15:54:10Z</dcterms:modified>
</cp:coreProperties>
</file>