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68A06-8C02-4F92-8129-E2519F3BB613}"/>
              </a:ext>
            </a:extLst>
          </p:cNvPr>
          <p:cNvSpPr>
            <a:spLocks noGrp="1"/>
          </p:cNvSpPr>
          <p:nvPr>
            <p:ph type="title"/>
          </p:nvPr>
        </p:nvSpPr>
        <p:spPr/>
        <p:txBody>
          <a:bodyPr/>
          <a:lstStyle/>
          <a:p>
            <a:r>
              <a:rPr lang="en-US"/>
              <a:t>Twitter Own and Retweeted Tweets Table | माझी Mumbai, आपली BMC - 1 of 16</a:t>
            </a:r>
          </a:p>
        </p:txBody>
      </p:sp>
      <p:graphicFrame>
        <p:nvGraphicFramePr>
          <p:cNvPr id="5" name="Table Placeholder 4">
            <a:extLst>
              <a:ext uri="{FF2B5EF4-FFF2-40B4-BE49-F238E27FC236}">
                <a16:creationId xmlns:a16="http://schemas.microsoft.com/office/drawing/2014/main" id="{D6251D42-E0B1-4008-A9DB-BEEF144ADA45}"/>
              </a:ext>
            </a:extLst>
          </p:cNvPr>
          <p:cNvGraphicFramePr>
            <a:graphicFrameLocks noGrp="1"/>
          </p:cNvGraphicFramePr>
          <p:nvPr>
            <p:ph type="tbl" sz="quarter" idx="13"/>
            <p:extLst>
              <p:ext uri="{D42A27DB-BD31-4B8C-83A1-F6EECF244321}">
                <p14:modId xmlns:p14="http://schemas.microsoft.com/office/powerpoint/2010/main" val="3600573662"/>
              </p:ext>
            </p:extLst>
          </p:nvPr>
        </p:nvGraphicFramePr>
        <p:xfrm>
          <a:off x="457200" y="1731963"/>
          <a:ext cx="7982712" cy="43891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9622833"/>
                    </a:ext>
                  </a:extLst>
                </a:gridCol>
                <a:gridCol w="493776">
                  <a:extLst>
                    <a:ext uri="{9D8B030D-6E8A-4147-A177-3AD203B41FA5}">
                      <a16:colId xmlns:a16="http://schemas.microsoft.com/office/drawing/2014/main" val="598785823"/>
                    </a:ext>
                  </a:extLst>
                </a:gridCol>
                <a:gridCol w="1069848">
                  <a:extLst>
                    <a:ext uri="{9D8B030D-6E8A-4147-A177-3AD203B41FA5}">
                      <a16:colId xmlns:a16="http://schemas.microsoft.com/office/drawing/2014/main" val="286678831"/>
                    </a:ext>
                  </a:extLst>
                </a:gridCol>
                <a:gridCol w="1069848">
                  <a:extLst>
                    <a:ext uri="{9D8B030D-6E8A-4147-A177-3AD203B41FA5}">
                      <a16:colId xmlns:a16="http://schemas.microsoft.com/office/drawing/2014/main" val="3636773505"/>
                    </a:ext>
                  </a:extLst>
                </a:gridCol>
                <a:gridCol w="1069848">
                  <a:extLst>
                    <a:ext uri="{9D8B030D-6E8A-4147-A177-3AD203B41FA5}">
                      <a16:colId xmlns:a16="http://schemas.microsoft.com/office/drawing/2014/main" val="3613784026"/>
                    </a:ext>
                  </a:extLst>
                </a:gridCol>
                <a:gridCol w="1069848">
                  <a:extLst>
                    <a:ext uri="{9D8B030D-6E8A-4147-A177-3AD203B41FA5}">
                      <a16:colId xmlns:a16="http://schemas.microsoft.com/office/drawing/2014/main" val="1428240203"/>
                    </a:ext>
                  </a:extLst>
                </a:gridCol>
                <a:gridCol w="1069848">
                  <a:extLst>
                    <a:ext uri="{9D8B030D-6E8A-4147-A177-3AD203B41FA5}">
                      <a16:colId xmlns:a16="http://schemas.microsoft.com/office/drawing/2014/main" val="312095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5390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17:47:17</a:t>
                      </a:r>
                      <a:r>
                        <a:rPr kumimoji="0" lang="en-US" sz="1000" b="0" i="0" u="none" strike="noStrike" kern="1200" cap="none" spc="0" normalizeH="0" baseline="0" noProof="0">
                          <a:ln>
                            <a:noFill/>
                          </a:ln>
                          <a:solidFill>
                            <a:prstClr val="black"/>
                          </a:solidFill>
                          <a:effectLst/>
                          <a:uLnTx/>
                          <a:uFillTx/>
                          <a:latin typeface="+mn-lt"/>
                          <a:ea typeface="+mn-ea"/>
                          <a:cs typeface="+mn-cs"/>
                        </a:rPr>
                        <a:t>
 Early detection will take us a long way in leaving Coronavirus behind. 
Congratulations, MyLab Discovery Solutions, Pune for this breakthrough in the fight against Coronavirus. 
#NaToCorona https://t.co/n7sHbSoxyN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2.0967 %</a:t>
                      </a:r>
                    </a:p>
                  </a:txBody>
                  <a:tcPr/>
                </a:tc>
                <a:extLst>
                  <a:ext uri="{0D108BD9-81ED-4DB2-BD59-A6C34878D82A}">
                    <a16:rowId xmlns:a16="http://schemas.microsoft.com/office/drawing/2014/main" val="315207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17:24:25</a:t>
                      </a:r>
                      <a:r>
                        <a:rPr kumimoji="0" lang="en-US" sz="1000" b="0" i="0" u="none" strike="noStrike" kern="1200" cap="none" spc="0" normalizeH="0" baseline="0" noProof="0">
                          <a:ln>
                            <a:noFill/>
                          </a:ln>
                          <a:solidFill>
                            <a:prstClr val="black"/>
                          </a:solidFill>
                          <a:effectLst/>
                          <a:uLnTx/>
                          <a:uFillTx/>
                          <a:latin typeface="+mn-lt"/>
                          <a:ea typeface="+mn-ea"/>
                          <a:cs typeface="+mn-cs"/>
                        </a:rPr>
                        <a:t>
 Thank you, Mr @akshaykumar for breaking down ‘lockdown’ for those who still haven’t understood it. 
We hope that the message is delivered loud and clear and that no more of such life-threatening 'stunts' are attempted by anyone. 
Say yes to #SocialDistancing 
Say #NaToCorona https://t.co/QB7UUzjnsD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2.5661 %</a:t>
                      </a:r>
                    </a:p>
                  </a:txBody>
                  <a:tcPr/>
                </a:tc>
                <a:extLst>
                  <a:ext uri="{0D108BD9-81ED-4DB2-BD59-A6C34878D82A}">
                    <a16:rowId xmlns:a16="http://schemas.microsoft.com/office/drawing/2014/main" val="3708904979"/>
                  </a:ext>
                </a:extLst>
              </a:tr>
            </a:tbl>
          </a:graphicData>
        </a:graphic>
      </p:graphicFrame>
      <p:sp>
        <p:nvSpPr>
          <p:cNvPr id="4" name="Text Placeholder 3">
            <a:extLst>
              <a:ext uri="{FF2B5EF4-FFF2-40B4-BE49-F238E27FC236}">
                <a16:creationId xmlns:a16="http://schemas.microsoft.com/office/drawing/2014/main" id="{DFF9DFBA-FD36-4AE0-A6A8-2C572DC17C31}"/>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059862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C4AE9-7A60-4925-A51C-88872C62351C}"/>
              </a:ext>
            </a:extLst>
          </p:cNvPr>
          <p:cNvSpPr>
            <a:spLocks noGrp="1"/>
          </p:cNvSpPr>
          <p:nvPr>
            <p:ph type="title"/>
          </p:nvPr>
        </p:nvSpPr>
        <p:spPr/>
        <p:txBody>
          <a:bodyPr/>
          <a:lstStyle/>
          <a:p>
            <a:r>
              <a:rPr lang="en-US"/>
              <a:t>Twitter Own and Retweeted Tweets Table | माझी Mumbai, आपली BMC - 2 of 16</a:t>
            </a:r>
          </a:p>
        </p:txBody>
      </p:sp>
      <p:graphicFrame>
        <p:nvGraphicFramePr>
          <p:cNvPr id="5" name="Table Placeholder 4">
            <a:extLst>
              <a:ext uri="{FF2B5EF4-FFF2-40B4-BE49-F238E27FC236}">
                <a16:creationId xmlns:a16="http://schemas.microsoft.com/office/drawing/2014/main" id="{48EE11A1-B3F4-46E1-A5BC-222CCE4B6B31}"/>
              </a:ext>
            </a:extLst>
          </p:cNvPr>
          <p:cNvGraphicFramePr>
            <a:graphicFrameLocks noGrp="1"/>
          </p:cNvGraphicFramePr>
          <p:nvPr>
            <p:ph type="tbl" sz="quarter" idx="13"/>
            <p:extLst>
              <p:ext uri="{D42A27DB-BD31-4B8C-83A1-F6EECF244321}">
                <p14:modId xmlns:p14="http://schemas.microsoft.com/office/powerpoint/2010/main" val="4178739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5950806"/>
                    </a:ext>
                  </a:extLst>
                </a:gridCol>
                <a:gridCol w="493776">
                  <a:extLst>
                    <a:ext uri="{9D8B030D-6E8A-4147-A177-3AD203B41FA5}">
                      <a16:colId xmlns:a16="http://schemas.microsoft.com/office/drawing/2014/main" val="1350402960"/>
                    </a:ext>
                  </a:extLst>
                </a:gridCol>
                <a:gridCol w="1069848">
                  <a:extLst>
                    <a:ext uri="{9D8B030D-6E8A-4147-A177-3AD203B41FA5}">
                      <a16:colId xmlns:a16="http://schemas.microsoft.com/office/drawing/2014/main" val="4260073058"/>
                    </a:ext>
                  </a:extLst>
                </a:gridCol>
                <a:gridCol w="1069848">
                  <a:extLst>
                    <a:ext uri="{9D8B030D-6E8A-4147-A177-3AD203B41FA5}">
                      <a16:colId xmlns:a16="http://schemas.microsoft.com/office/drawing/2014/main" val="1824156083"/>
                    </a:ext>
                  </a:extLst>
                </a:gridCol>
                <a:gridCol w="1069848">
                  <a:extLst>
                    <a:ext uri="{9D8B030D-6E8A-4147-A177-3AD203B41FA5}">
                      <a16:colId xmlns:a16="http://schemas.microsoft.com/office/drawing/2014/main" val="2069230274"/>
                    </a:ext>
                  </a:extLst>
                </a:gridCol>
                <a:gridCol w="1069848">
                  <a:extLst>
                    <a:ext uri="{9D8B030D-6E8A-4147-A177-3AD203B41FA5}">
                      <a16:colId xmlns:a16="http://schemas.microsoft.com/office/drawing/2014/main" val="2451230640"/>
                    </a:ext>
                  </a:extLst>
                </a:gridCol>
                <a:gridCol w="1069848">
                  <a:extLst>
                    <a:ext uri="{9D8B030D-6E8A-4147-A177-3AD203B41FA5}">
                      <a16:colId xmlns:a16="http://schemas.microsoft.com/office/drawing/2014/main" val="1702323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8315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15:29:28</a:t>
                      </a:r>
                      <a:r>
                        <a:rPr kumimoji="0" lang="en-US" sz="1000" b="0" i="0" u="none" strike="noStrike" kern="1200" cap="none" spc="0" normalizeH="0" baseline="0" noProof="0">
                          <a:ln>
                            <a:noFill/>
                          </a:ln>
                          <a:solidFill>
                            <a:prstClr val="black"/>
                          </a:solidFill>
                          <a:effectLst/>
                          <a:uLnTx/>
                          <a:uFillTx/>
                          <a:latin typeface="+mn-lt"/>
                          <a:ea typeface="+mn-ea"/>
                          <a:cs typeface="+mn-cs"/>
                        </a:rPr>
                        <a:t>
 RT @CIIEvents: Basic hygiene practices play a key role in curbing the transmission of COVID19~ Sunil Mathur, Chairman, CII WR and MD &amp;amp; 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8471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15:29:13</a:t>
                      </a:r>
                      <a:r>
                        <a:rPr kumimoji="0" lang="en-US" sz="1000" b="0" i="0" u="none" strike="noStrike" kern="1200" cap="none" spc="0" normalizeH="0" baseline="0" noProof="0">
                          <a:ln>
                            <a:noFill/>
                          </a:ln>
                          <a:solidFill>
                            <a:prstClr val="black"/>
                          </a:solidFill>
                          <a:effectLst/>
                          <a:uLnTx/>
                          <a:uFillTx/>
                          <a:latin typeface="+mn-lt"/>
                          <a:ea typeface="+mn-ea"/>
                          <a:cs typeface="+mn-cs"/>
                        </a:rPr>
                        <a:t>
 RT @FollowCII: I strongly urge all citizens&amp;amp;org to act w/ utmost seriousness now. Let us be kind&amp;amp;care for each other at this difficult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256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15:28:51</a:t>
                      </a:r>
                      <a:r>
                        <a:rPr kumimoji="0" lang="en-US" sz="1000" b="0" i="0" u="none" strike="noStrike" kern="1200" cap="none" spc="0" normalizeH="0" baseline="0" noProof="0">
                          <a:ln>
                            <a:noFill/>
                          </a:ln>
                          <a:solidFill>
                            <a:prstClr val="black"/>
                          </a:solidFill>
                          <a:effectLst/>
                          <a:uLnTx/>
                          <a:uFillTx/>
                          <a:latin typeface="+mn-lt"/>
                          <a:ea typeface="+mn-ea"/>
                          <a:cs typeface="+mn-cs"/>
                        </a:rPr>
                        <a:t>
 RT @FollowCII: Maharashtra Govt &amp;amp; health authorities are taking proactive and imp steps to contain #Coronavirus, we are obliged to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1751981"/>
                  </a:ext>
                </a:extLst>
              </a:tr>
            </a:tbl>
          </a:graphicData>
        </a:graphic>
      </p:graphicFrame>
      <p:sp>
        <p:nvSpPr>
          <p:cNvPr id="4" name="Text Placeholder 3">
            <a:extLst>
              <a:ext uri="{FF2B5EF4-FFF2-40B4-BE49-F238E27FC236}">
                <a16:creationId xmlns:a16="http://schemas.microsoft.com/office/drawing/2014/main" id="{0DFEC670-57DC-4375-AC40-4D778A451F77}"/>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771605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EC5E-1F8C-490E-B334-92B2897F742B}"/>
              </a:ext>
            </a:extLst>
          </p:cNvPr>
          <p:cNvSpPr>
            <a:spLocks noGrp="1"/>
          </p:cNvSpPr>
          <p:nvPr>
            <p:ph type="title"/>
          </p:nvPr>
        </p:nvSpPr>
        <p:spPr/>
        <p:txBody>
          <a:bodyPr/>
          <a:lstStyle/>
          <a:p>
            <a:r>
              <a:rPr lang="en-US"/>
              <a:t>Twitter Own and Retweeted Tweets Table | माझी Mumbai, आपली BMC - 3 of 16</a:t>
            </a:r>
          </a:p>
        </p:txBody>
      </p:sp>
      <p:graphicFrame>
        <p:nvGraphicFramePr>
          <p:cNvPr id="5" name="Table Placeholder 4">
            <a:extLst>
              <a:ext uri="{FF2B5EF4-FFF2-40B4-BE49-F238E27FC236}">
                <a16:creationId xmlns:a16="http://schemas.microsoft.com/office/drawing/2014/main" id="{6652F1E8-7839-43BD-8B27-90BBFBAC9DA5}"/>
              </a:ext>
            </a:extLst>
          </p:cNvPr>
          <p:cNvGraphicFramePr>
            <a:graphicFrameLocks noGrp="1"/>
          </p:cNvGraphicFramePr>
          <p:nvPr>
            <p:ph type="tbl" sz="quarter" idx="13"/>
            <p:extLst>
              <p:ext uri="{D42A27DB-BD31-4B8C-83A1-F6EECF244321}">
                <p14:modId xmlns:p14="http://schemas.microsoft.com/office/powerpoint/2010/main" val="513151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10951382"/>
                    </a:ext>
                  </a:extLst>
                </a:gridCol>
                <a:gridCol w="493776">
                  <a:extLst>
                    <a:ext uri="{9D8B030D-6E8A-4147-A177-3AD203B41FA5}">
                      <a16:colId xmlns:a16="http://schemas.microsoft.com/office/drawing/2014/main" val="1839325645"/>
                    </a:ext>
                  </a:extLst>
                </a:gridCol>
                <a:gridCol w="1069848">
                  <a:extLst>
                    <a:ext uri="{9D8B030D-6E8A-4147-A177-3AD203B41FA5}">
                      <a16:colId xmlns:a16="http://schemas.microsoft.com/office/drawing/2014/main" val="3510629049"/>
                    </a:ext>
                  </a:extLst>
                </a:gridCol>
                <a:gridCol w="1069848">
                  <a:extLst>
                    <a:ext uri="{9D8B030D-6E8A-4147-A177-3AD203B41FA5}">
                      <a16:colId xmlns:a16="http://schemas.microsoft.com/office/drawing/2014/main" val="1118556544"/>
                    </a:ext>
                  </a:extLst>
                </a:gridCol>
                <a:gridCol w="1069848">
                  <a:extLst>
                    <a:ext uri="{9D8B030D-6E8A-4147-A177-3AD203B41FA5}">
                      <a16:colId xmlns:a16="http://schemas.microsoft.com/office/drawing/2014/main" val="3016261588"/>
                    </a:ext>
                  </a:extLst>
                </a:gridCol>
                <a:gridCol w="1069848">
                  <a:extLst>
                    <a:ext uri="{9D8B030D-6E8A-4147-A177-3AD203B41FA5}">
                      <a16:colId xmlns:a16="http://schemas.microsoft.com/office/drawing/2014/main" val="1551614253"/>
                    </a:ext>
                  </a:extLst>
                </a:gridCol>
                <a:gridCol w="1069848">
                  <a:extLst>
                    <a:ext uri="{9D8B030D-6E8A-4147-A177-3AD203B41FA5}">
                      <a16:colId xmlns:a16="http://schemas.microsoft.com/office/drawing/2014/main" val="3129568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7695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15:28:28</a:t>
                      </a:r>
                      <a:r>
                        <a:rPr kumimoji="0" lang="en-US" sz="1000" b="0" i="0" u="none" strike="noStrike" kern="1200" cap="none" spc="0" normalizeH="0" baseline="0" noProof="0">
                          <a:ln>
                            <a:noFill/>
                          </a:ln>
                          <a:solidFill>
                            <a:prstClr val="black"/>
                          </a:solidFill>
                          <a:effectLst/>
                          <a:uLnTx/>
                          <a:uFillTx/>
                          <a:latin typeface="+mn-lt"/>
                          <a:ea typeface="+mn-ea"/>
                          <a:cs typeface="+mn-cs"/>
                        </a:rPr>
                        <a:t>
 RT @FollowCII: Govt has been swift,proactive&amp;amp;taking some extraordinary measures,we all need to work w/ govt&amp;amp;take our role as citizens 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780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15:28:12</a:t>
                      </a:r>
                      <a:r>
                        <a:rPr kumimoji="0" lang="en-US" sz="1000" b="0" i="0" u="none" strike="noStrike" kern="1200" cap="none" spc="0" normalizeH="0" baseline="0" noProof="0">
                          <a:ln>
                            <a:noFill/>
                          </a:ln>
                          <a:solidFill>
                            <a:prstClr val="black"/>
                          </a:solidFill>
                          <a:effectLst/>
                          <a:uLnTx/>
                          <a:uFillTx/>
                          <a:latin typeface="+mn-lt"/>
                          <a:ea typeface="+mn-ea"/>
                          <a:cs typeface="+mn-cs"/>
                        </a:rPr>
                        <a:t>
 RT @FollowCII: Basic hygiene practices play a key role in curbing the transmission of COVID19~ Sunil Mathur, Chairman, CII WR and MD &amp;amp; 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1055392"/>
                  </a:ext>
                </a:extLst>
              </a:tr>
            </a:tbl>
          </a:graphicData>
        </a:graphic>
      </p:graphicFrame>
      <p:sp>
        <p:nvSpPr>
          <p:cNvPr id="4" name="Text Placeholder 3">
            <a:extLst>
              <a:ext uri="{FF2B5EF4-FFF2-40B4-BE49-F238E27FC236}">
                <a16:creationId xmlns:a16="http://schemas.microsoft.com/office/drawing/2014/main" id="{61E79A54-FFAC-4249-881F-4360A4A90F7E}"/>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009464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062BE-3433-40FD-9D23-ACADEA6582A5}"/>
              </a:ext>
            </a:extLst>
          </p:cNvPr>
          <p:cNvSpPr>
            <a:spLocks noGrp="1"/>
          </p:cNvSpPr>
          <p:nvPr>
            <p:ph type="title"/>
          </p:nvPr>
        </p:nvSpPr>
        <p:spPr/>
        <p:txBody>
          <a:bodyPr/>
          <a:lstStyle/>
          <a:p>
            <a:r>
              <a:rPr lang="en-US"/>
              <a:t>Twitter Own and Retweeted Tweets Table | माझी Mumbai, आपली BMC - 4 of 16</a:t>
            </a:r>
          </a:p>
        </p:txBody>
      </p:sp>
      <p:graphicFrame>
        <p:nvGraphicFramePr>
          <p:cNvPr id="5" name="Table Placeholder 4">
            <a:extLst>
              <a:ext uri="{FF2B5EF4-FFF2-40B4-BE49-F238E27FC236}">
                <a16:creationId xmlns:a16="http://schemas.microsoft.com/office/drawing/2014/main" id="{EF1D6BA3-765E-428D-B31F-7137DB484277}"/>
              </a:ext>
            </a:extLst>
          </p:cNvPr>
          <p:cNvGraphicFramePr>
            <a:graphicFrameLocks noGrp="1"/>
          </p:cNvGraphicFramePr>
          <p:nvPr>
            <p:ph type="tbl" sz="quarter" idx="13"/>
            <p:extLst>
              <p:ext uri="{D42A27DB-BD31-4B8C-83A1-F6EECF244321}">
                <p14:modId xmlns:p14="http://schemas.microsoft.com/office/powerpoint/2010/main" val="2211616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85430519"/>
                    </a:ext>
                  </a:extLst>
                </a:gridCol>
                <a:gridCol w="493776">
                  <a:extLst>
                    <a:ext uri="{9D8B030D-6E8A-4147-A177-3AD203B41FA5}">
                      <a16:colId xmlns:a16="http://schemas.microsoft.com/office/drawing/2014/main" val="1170318956"/>
                    </a:ext>
                  </a:extLst>
                </a:gridCol>
                <a:gridCol w="1069848">
                  <a:extLst>
                    <a:ext uri="{9D8B030D-6E8A-4147-A177-3AD203B41FA5}">
                      <a16:colId xmlns:a16="http://schemas.microsoft.com/office/drawing/2014/main" val="648140773"/>
                    </a:ext>
                  </a:extLst>
                </a:gridCol>
                <a:gridCol w="1069848">
                  <a:extLst>
                    <a:ext uri="{9D8B030D-6E8A-4147-A177-3AD203B41FA5}">
                      <a16:colId xmlns:a16="http://schemas.microsoft.com/office/drawing/2014/main" val="4257066389"/>
                    </a:ext>
                  </a:extLst>
                </a:gridCol>
                <a:gridCol w="1069848">
                  <a:extLst>
                    <a:ext uri="{9D8B030D-6E8A-4147-A177-3AD203B41FA5}">
                      <a16:colId xmlns:a16="http://schemas.microsoft.com/office/drawing/2014/main" val="20321491"/>
                    </a:ext>
                  </a:extLst>
                </a:gridCol>
                <a:gridCol w="1069848">
                  <a:extLst>
                    <a:ext uri="{9D8B030D-6E8A-4147-A177-3AD203B41FA5}">
                      <a16:colId xmlns:a16="http://schemas.microsoft.com/office/drawing/2014/main" val="1329568465"/>
                    </a:ext>
                  </a:extLst>
                </a:gridCol>
                <a:gridCol w="1069848">
                  <a:extLst>
                    <a:ext uri="{9D8B030D-6E8A-4147-A177-3AD203B41FA5}">
                      <a16:colId xmlns:a16="http://schemas.microsoft.com/office/drawing/2014/main" val="3977264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0673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15:24:20</a:t>
                      </a:r>
                      <a:r>
                        <a:rPr kumimoji="0" lang="en-US" sz="1000" b="0" i="0" u="none" strike="noStrike" kern="1200" cap="none" spc="0" normalizeH="0" baseline="0" noProof="0">
                          <a:ln>
                            <a:noFill/>
                          </a:ln>
                          <a:solidFill>
                            <a:prstClr val="black"/>
                          </a:solidFill>
                          <a:effectLst/>
                          <a:uLnTx/>
                          <a:uFillTx/>
                          <a:latin typeface="+mn-lt"/>
                          <a:ea typeface="+mn-ea"/>
                          <a:cs typeface="+mn-cs"/>
                        </a:rPr>
                        <a:t>
 Thank you, Mr @iHrithik for your ‘Guzaarish’ of taking all necessary methods to prevent the spread of Coronavirus.
Our ‘Lakshya’ of beating the virus is not impossible to achieve, only if we follow these simple steps.
#SocialDistancing 
#NaToCorona https://t.co/igIWhyRIeR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0.2825 %</a:t>
                      </a:r>
                    </a:p>
                  </a:txBody>
                  <a:tcPr/>
                </a:tc>
                <a:extLst>
                  <a:ext uri="{0D108BD9-81ED-4DB2-BD59-A6C34878D82A}">
                    <a16:rowId xmlns:a16="http://schemas.microsoft.com/office/drawing/2014/main" val="143131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13:22:33</a:t>
                      </a:r>
                      <a:r>
                        <a:rPr kumimoji="0" lang="en-US" sz="1000" b="0" i="0" u="none" strike="noStrike" kern="1200" cap="none" spc="0" normalizeH="0" baseline="0" noProof="0">
                          <a:ln>
                            <a:noFill/>
                          </a:ln>
                          <a:solidFill>
                            <a:prstClr val="black"/>
                          </a:solidFill>
                          <a:effectLst/>
                          <a:uLnTx/>
                          <a:uFillTx/>
                          <a:latin typeface="+mn-lt"/>
                          <a:ea typeface="+mn-ea"/>
                          <a:cs typeface="+mn-cs"/>
                        </a:rPr>
                        <a:t>
 #CoronavirusUpdates
As on 24-March, 4:00pm
#NaToCorona https://t.co/gvxJX0e2h1 https://t.co/kCR32uWQ8G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0.0760 %</a:t>
                      </a:r>
                    </a:p>
                  </a:txBody>
                  <a:tcPr/>
                </a:tc>
                <a:extLst>
                  <a:ext uri="{0D108BD9-81ED-4DB2-BD59-A6C34878D82A}">
                    <a16:rowId xmlns:a16="http://schemas.microsoft.com/office/drawing/2014/main" val="1562694686"/>
                  </a:ext>
                </a:extLst>
              </a:tr>
            </a:tbl>
          </a:graphicData>
        </a:graphic>
      </p:graphicFrame>
      <p:sp>
        <p:nvSpPr>
          <p:cNvPr id="4" name="Text Placeholder 3">
            <a:extLst>
              <a:ext uri="{FF2B5EF4-FFF2-40B4-BE49-F238E27FC236}">
                <a16:creationId xmlns:a16="http://schemas.microsoft.com/office/drawing/2014/main" id="{B678C510-14B4-4E74-9646-6905923AD54F}"/>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994074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497A-4DA2-4BE1-A5FB-7A4EDB5F7052}"/>
              </a:ext>
            </a:extLst>
          </p:cNvPr>
          <p:cNvSpPr>
            <a:spLocks noGrp="1"/>
          </p:cNvSpPr>
          <p:nvPr>
            <p:ph type="title"/>
          </p:nvPr>
        </p:nvSpPr>
        <p:spPr/>
        <p:txBody>
          <a:bodyPr/>
          <a:lstStyle/>
          <a:p>
            <a:r>
              <a:rPr lang="en-US"/>
              <a:t>Twitter Own and Retweeted Tweets Table | माझी Mumbai, आपली BMC - 5 of 16</a:t>
            </a:r>
          </a:p>
        </p:txBody>
      </p:sp>
      <p:graphicFrame>
        <p:nvGraphicFramePr>
          <p:cNvPr id="5" name="Table Placeholder 4">
            <a:extLst>
              <a:ext uri="{FF2B5EF4-FFF2-40B4-BE49-F238E27FC236}">
                <a16:creationId xmlns:a16="http://schemas.microsoft.com/office/drawing/2014/main" id="{0C96E4F2-A883-422A-9D72-44D01E3792D7}"/>
              </a:ext>
            </a:extLst>
          </p:cNvPr>
          <p:cNvGraphicFramePr>
            <a:graphicFrameLocks noGrp="1"/>
          </p:cNvGraphicFramePr>
          <p:nvPr>
            <p:ph type="tbl" sz="quarter" idx="13"/>
            <p:extLst>
              <p:ext uri="{D42A27DB-BD31-4B8C-83A1-F6EECF244321}">
                <p14:modId xmlns:p14="http://schemas.microsoft.com/office/powerpoint/2010/main" val="3059974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75473386"/>
                    </a:ext>
                  </a:extLst>
                </a:gridCol>
                <a:gridCol w="493776">
                  <a:extLst>
                    <a:ext uri="{9D8B030D-6E8A-4147-A177-3AD203B41FA5}">
                      <a16:colId xmlns:a16="http://schemas.microsoft.com/office/drawing/2014/main" val="1803065625"/>
                    </a:ext>
                  </a:extLst>
                </a:gridCol>
                <a:gridCol w="1069848">
                  <a:extLst>
                    <a:ext uri="{9D8B030D-6E8A-4147-A177-3AD203B41FA5}">
                      <a16:colId xmlns:a16="http://schemas.microsoft.com/office/drawing/2014/main" val="2606295381"/>
                    </a:ext>
                  </a:extLst>
                </a:gridCol>
                <a:gridCol w="1069848">
                  <a:extLst>
                    <a:ext uri="{9D8B030D-6E8A-4147-A177-3AD203B41FA5}">
                      <a16:colId xmlns:a16="http://schemas.microsoft.com/office/drawing/2014/main" val="1504551779"/>
                    </a:ext>
                  </a:extLst>
                </a:gridCol>
                <a:gridCol w="1069848">
                  <a:extLst>
                    <a:ext uri="{9D8B030D-6E8A-4147-A177-3AD203B41FA5}">
                      <a16:colId xmlns:a16="http://schemas.microsoft.com/office/drawing/2014/main" val="1587996472"/>
                    </a:ext>
                  </a:extLst>
                </a:gridCol>
                <a:gridCol w="1069848">
                  <a:extLst>
                    <a:ext uri="{9D8B030D-6E8A-4147-A177-3AD203B41FA5}">
                      <a16:colId xmlns:a16="http://schemas.microsoft.com/office/drawing/2014/main" val="2153611082"/>
                    </a:ext>
                  </a:extLst>
                </a:gridCol>
                <a:gridCol w="1069848">
                  <a:extLst>
                    <a:ext uri="{9D8B030D-6E8A-4147-A177-3AD203B41FA5}">
                      <a16:colId xmlns:a16="http://schemas.microsoft.com/office/drawing/2014/main" val="2716129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6395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12:32:02</a:t>
                      </a:r>
                      <a:r>
                        <a:rPr kumimoji="0" lang="en-US" sz="1000" b="0" i="0" u="none" strike="noStrike" kern="1200" cap="none" spc="0" normalizeH="0" baseline="0" noProof="0">
                          <a:ln>
                            <a:noFill/>
                          </a:ln>
                          <a:solidFill>
                            <a:prstClr val="black"/>
                          </a:solidFill>
                          <a:effectLst/>
                          <a:uLnTx/>
                          <a:uFillTx/>
                          <a:latin typeface="+mn-lt"/>
                          <a:ea typeface="+mn-ea"/>
                          <a:cs typeface="+mn-cs"/>
                        </a:rPr>
                        <a:t>
 #GoodbyesAreGoodToo 
The happiest moment for all of us at @mybmc Kasturba Hospital!
2 of our once Corona +ve, recovered fully now, tested -ve twice consecutively.
8 are going home today.
Note: Picture approved by patients
#BlessedToServe 
#AnythingForMumbai 
#NaToCorona https://t.co/itOy7RERGz https://t.co/i8CawgHi9g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5.9564 %</a:t>
                      </a:r>
                    </a:p>
                  </a:txBody>
                  <a:tcPr/>
                </a:tc>
                <a:extLst>
                  <a:ext uri="{0D108BD9-81ED-4DB2-BD59-A6C34878D82A}">
                    <a16:rowId xmlns:a16="http://schemas.microsoft.com/office/drawing/2014/main" val="857345851"/>
                  </a:ext>
                </a:extLst>
              </a:tr>
            </a:tbl>
          </a:graphicData>
        </a:graphic>
      </p:graphicFrame>
      <p:sp>
        <p:nvSpPr>
          <p:cNvPr id="4" name="Text Placeholder 3">
            <a:extLst>
              <a:ext uri="{FF2B5EF4-FFF2-40B4-BE49-F238E27FC236}">
                <a16:creationId xmlns:a16="http://schemas.microsoft.com/office/drawing/2014/main" id="{FDF2E6D7-7A1A-425F-9236-5C44FA86BF40}"/>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996642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3D22C-1D29-4C9B-848B-FD44CF25DBDD}"/>
              </a:ext>
            </a:extLst>
          </p:cNvPr>
          <p:cNvSpPr>
            <a:spLocks noGrp="1"/>
          </p:cNvSpPr>
          <p:nvPr>
            <p:ph type="title"/>
          </p:nvPr>
        </p:nvSpPr>
        <p:spPr/>
        <p:txBody>
          <a:bodyPr/>
          <a:lstStyle/>
          <a:p>
            <a:r>
              <a:rPr lang="en-US"/>
              <a:t>Twitter Own and Retweeted Tweets Table | माझी Mumbai, आपली BMC - 6 of 16</a:t>
            </a:r>
          </a:p>
        </p:txBody>
      </p:sp>
      <p:graphicFrame>
        <p:nvGraphicFramePr>
          <p:cNvPr id="5" name="Table Placeholder 4">
            <a:extLst>
              <a:ext uri="{FF2B5EF4-FFF2-40B4-BE49-F238E27FC236}">
                <a16:creationId xmlns:a16="http://schemas.microsoft.com/office/drawing/2014/main" id="{0E60B3D5-8FA8-40EA-8ED5-C0912F2FE8DE}"/>
              </a:ext>
            </a:extLst>
          </p:cNvPr>
          <p:cNvGraphicFramePr>
            <a:graphicFrameLocks noGrp="1"/>
          </p:cNvGraphicFramePr>
          <p:nvPr>
            <p:ph type="tbl" sz="quarter" idx="13"/>
            <p:extLst>
              <p:ext uri="{D42A27DB-BD31-4B8C-83A1-F6EECF244321}">
                <p14:modId xmlns:p14="http://schemas.microsoft.com/office/powerpoint/2010/main" val="271297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5481374"/>
                    </a:ext>
                  </a:extLst>
                </a:gridCol>
                <a:gridCol w="493776">
                  <a:extLst>
                    <a:ext uri="{9D8B030D-6E8A-4147-A177-3AD203B41FA5}">
                      <a16:colId xmlns:a16="http://schemas.microsoft.com/office/drawing/2014/main" val="1391163977"/>
                    </a:ext>
                  </a:extLst>
                </a:gridCol>
                <a:gridCol w="1069848">
                  <a:extLst>
                    <a:ext uri="{9D8B030D-6E8A-4147-A177-3AD203B41FA5}">
                      <a16:colId xmlns:a16="http://schemas.microsoft.com/office/drawing/2014/main" val="3028371326"/>
                    </a:ext>
                  </a:extLst>
                </a:gridCol>
                <a:gridCol w="1069848">
                  <a:extLst>
                    <a:ext uri="{9D8B030D-6E8A-4147-A177-3AD203B41FA5}">
                      <a16:colId xmlns:a16="http://schemas.microsoft.com/office/drawing/2014/main" val="2869092945"/>
                    </a:ext>
                  </a:extLst>
                </a:gridCol>
                <a:gridCol w="1069848">
                  <a:extLst>
                    <a:ext uri="{9D8B030D-6E8A-4147-A177-3AD203B41FA5}">
                      <a16:colId xmlns:a16="http://schemas.microsoft.com/office/drawing/2014/main" val="3986333805"/>
                    </a:ext>
                  </a:extLst>
                </a:gridCol>
                <a:gridCol w="1069848">
                  <a:extLst>
                    <a:ext uri="{9D8B030D-6E8A-4147-A177-3AD203B41FA5}">
                      <a16:colId xmlns:a16="http://schemas.microsoft.com/office/drawing/2014/main" val="2197556128"/>
                    </a:ext>
                  </a:extLst>
                </a:gridCol>
                <a:gridCol w="1069848">
                  <a:extLst>
                    <a:ext uri="{9D8B030D-6E8A-4147-A177-3AD203B41FA5}">
                      <a16:colId xmlns:a16="http://schemas.microsoft.com/office/drawing/2014/main" val="4116695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2041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12:29:55</a:t>
                      </a:r>
                      <a:r>
                        <a:rPr kumimoji="0" lang="en-US" sz="1000" b="0" i="0" u="none" strike="noStrike" kern="1200" cap="none" spc="0" normalizeH="0" baseline="0" noProof="0">
                          <a:ln>
                            <a:noFill/>
                          </a:ln>
                          <a:solidFill>
                            <a:prstClr val="black"/>
                          </a:solidFill>
                          <a:effectLst/>
                          <a:uLnTx/>
                          <a:uFillTx/>
                          <a:latin typeface="+mn-lt"/>
                          <a:ea typeface="+mn-ea"/>
                          <a:cs typeface="+mn-cs"/>
                        </a:rPr>
                        <a:t>
 #FearBiggerEnemy 
🟢 Lady from Ghatkopar slums feared Corona +ve, has in fact tested -ve twice, consecutively.
🟢 All 9 close contacts traced &amp;amp; all tested -ve. 
#NaToCorona https://t.co/PF12tOfwQ6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0.5264 %</a:t>
                      </a:r>
                    </a:p>
                  </a:txBody>
                  <a:tcPr/>
                </a:tc>
                <a:extLst>
                  <a:ext uri="{0D108BD9-81ED-4DB2-BD59-A6C34878D82A}">
                    <a16:rowId xmlns:a16="http://schemas.microsoft.com/office/drawing/2014/main" val="169385212"/>
                  </a:ext>
                </a:extLst>
              </a:tr>
            </a:tbl>
          </a:graphicData>
        </a:graphic>
      </p:graphicFrame>
      <p:sp>
        <p:nvSpPr>
          <p:cNvPr id="4" name="Text Placeholder 3">
            <a:extLst>
              <a:ext uri="{FF2B5EF4-FFF2-40B4-BE49-F238E27FC236}">
                <a16:creationId xmlns:a16="http://schemas.microsoft.com/office/drawing/2014/main" id="{C3E23A27-779D-4E0F-BC0B-116CB773C987}"/>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4156140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7DADD-0339-4A36-BCE0-698264739A92}"/>
              </a:ext>
            </a:extLst>
          </p:cNvPr>
          <p:cNvSpPr>
            <a:spLocks noGrp="1"/>
          </p:cNvSpPr>
          <p:nvPr>
            <p:ph type="title"/>
          </p:nvPr>
        </p:nvSpPr>
        <p:spPr/>
        <p:txBody>
          <a:bodyPr/>
          <a:lstStyle/>
          <a:p>
            <a:r>
              <a:rPr lang="en-US"/>
              <a:t>Twitter Own and Retweeted Tweets Table | माझी Mumbai, आपली BMC - 7 of 16</a:t>
            </a:r>
          </a:p>
        </p:txBody>
      </p:sp>
      <p:graphicFrame>
        <p:nvGraphicFramePr>
          <p:cNvPr id="5" name="Table Placeholder 4">
            <a:extLst>
              <a:ext uri="{FF2B5EF4-FFF2-40B4-BE49-F238E27FC236}">
                <a16:creationId xmlns:a16="http://schemas.microsoft.com/office/drawing/2014/main" id="{386829D1-1133-413D-9AD9-58C934E9F750}"/>
              </a:ext>
            </a:extLst>
          </p:cNvPr>
          <p:cNvGraphicFramePr>
            <a:graphicFrameLocks noGrp="1"/>
          </p:cNvGraphicFramePr>
          <p:nvPr>
            <p:ph type="tbl" sz="quarter" idx="13"/>
            <p:extLst>
              <p:ext uri="{D42A27DB-BD31-4B8C-83A1-F6EECF244321}">
                <p14:modId xmlns:p14="http://schemas.microsoft.com/office/powerpoint/2010/main" val="398929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40234500"/>
                    </a:ext>
                  </a:extLst>
                </a:gridCol>
                <a:gridCol w="493776">
                  <a:extLst>
                    <a:ext uri="{9D8B030D-6E8A-4147-A177-3AD203B41FA5}">
                      <a16:colId xmlns:a16="http://schemas.microsoft.com/office/drawing/2014/main" val="681662712"/>
                    </a:ext>
                  </a:extLst>
                </a:gridCol>
                <a:gridCol w="1069848">
                  <a:extLst>
                    <a:ext uri="{9D8B030D-6E8A-4147-A177-3AD203B41FA5}">
                      <a16:colId xmlns:a16="http://schemas.microsoft.com/office/drawing/2014/main" val="1385025955"/>
                    </a:ext>
                  </a:extLst>
                </a:gridCol>
                <a:gridCol w="1069848">
                  <a:extLst>
                    <a:ext uri="{9D8B030D-6E8A-4147-A177-3AD203B41FA5}">
                      <a16:colId xmlns:a16="http://schemas.microsoft.com/office/drawing/2014/main" val="1107230497"/>
                    </a:ext>
                  </a:extLst>
                </a:gridCol>
                <a:gridCol w="1069848">
                  <a:extLst>
                    <a:ext uri="{9D8B030D-6E8A-4147-A177-3AD203B41FA5}">
                      <a16:colId xmlns:a16="http://schemas.microsoft.com/office/drawing/2014/main" val="2530094832"/>
                    </a:ext>
                  </a:extLst>
                </a:gridCol>
                <a:gridCol w="1069848">
                  <a:extLst>
                    <a:ext uri="{9D8B030D-6E8A-4147-A177-3AD203B41FA5}">
                      <a16:colId xmlns:a16="http://schemas.microsoft.com/office/drawing/2014/main" val="3598433585"/>
                    </a:ext>
                  </a:extLst>
                </a:gridCol>
                <a:gridCol w="1069848">
                  <a:extLst>
                    <a:ext uri="{9D8B030D-6E8A-4147-A177-3AD203B41FA5}">
                      <a16:colId xmlns:a16="http://schemas.microsoft.com/office/drawing/2014/main" val="1384311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7361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10:54:36</a:t>
                      </a:r>
                      <a:r>
                        <a:rPr kumimoji="0" lang="en-US" sz="1000" b="0" i="0" u="none" strike="noStrike" kern="1200" cap="none" spc="0" normalizeH="0" baseline="0" noProof="0">
                          <a:ln>
                            <a:noFill/>
                          </a:ln>
                          <a:solidFill>
                            <a:prstClr val="black"/>
                          </a:solidFill>
                          <a:effectLst/>
                          <a:uLnTx/>
                          <a:uFillTx/>
                          <a:latin typeface="+mn-lt"/>
                          <a:ea typeface="+mn-ea"/>
                          <a:cs typeface="+mn-cs"/>
                        </a:rPr>
                        <a:t>
 #OurProtectorsInAction
25+ lakh masks illegally hoarded, seized by @MumbaiPolice in multiple overnight raids 
The #Heroes haven’t slept &amp;amp; will not rest till such villains are booked
These masks are reaching our @mybmc teams who are fighting Corona on the frontline
#NaToCorona https://t.co/SjD16ytO38 https://t.co/IWhd27Hffc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0.3199 %</a:t>
                      </a:r>
                    </a:p>
                  </a:txBody>
                  <a:tcPr/>
                </a:tc>
                <a:extLst>
                  <a:ext uri="{0D108BD9-81ED-4DB2-BD59-A6C34878D82A}">
                    <a16:rowId xmlns:a16="http://schemas.microsoft.com/office/drawing/2014/main" val="2885853605"/>
                  </a:ext>
                </a:extLst>
              </a:tr>
            </a:tbl>
          </a:graphicData>
        </a:graphic>
      </p:graphicFrame>
      <p:sp>
        <p:nvSpPr>
          <p:cNvPr id="4" name="Text Placeholder 3">
            <a:extLst>
              <a:ext uri="{FF2B5EF4-FFF2-40B4-BE49-F238E27FC236}">
                <a16:creationId xmlns:a16="http://schemas.microsoft.com/office/drawing/2014/main" id="{6CD1DCB8-9D84-4D48-BE56-D636ED32A827}"/>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4099019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832F-DB31-499E-BC37-EA25A6A78DC5}"/>
              </a:ext>
            </a:extLst>
          </p:cNvPr>
          <p:cNvSpPr>
            <a:spLocks noGrp="1"/>
          </p:cNvSpPr>
          <p:nvPr>
            <p:ph type="title"/>
          </p:nvPr>
        </p:nvSpPr>
        <p:spPr/>
        <p:txBody>
          <a:bodyPr/>
          <a:lstStyle/>
          <a:p>
            <a:r>
              <a:rPr lang="en-US"/>
              <a:t>Twitter Own and Retweeted Tweets Table | माझी Mumbai, आपली BMC - 8 of 16</a:t>
            </a:r>
          </a:p>
        </p:txBody>
      </p:sp>
      <p:graphicFrame>
        <p:nvGraphicFramePr>
          <p:cNvPr id="5" name="Table Placeholder 4">
            <a:extLst>
              <a:ext uri="{FF2B5EF4-FFF2-40B4-BE49-F238E27FC236}">
                <a16:creationId xmlns:a16="http://schemas.microsoft.com/office/drawing/2014/main" id="{CF1EA0E3-0A51-48F9-86DD-A23AA768FA71}"/>
              </a:ext>
            </a:extLst>
          </p:cNvPr>
          <p:cNvGraphicFramePr>
            <a:graphicFrameLocks noGrp="1"/>
          </p:cNvGraphicFramePr>
          <p:nvPr>
            <p:ph type="tbl" sz="quarter" idx="13"/>
            <p:extLst>
              <p:ext uri="{D42A27DB-BD31-4B8C-83A1-F6EECF244321}">
                <p14:modId xmlns:p14="http://schemas.microsoft.com/office/powerpoint/2010/main" val="200975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94692490"/>
                    </a:ext>
                  </a:extLst>
                </a:gridCol>
                <a:gridCol w="493776">
                  <a:extLst>
                    <a:ext uri="{9D8B030D-6E8A-4147-A177-3AD203B41FA5}">
                      <a16:colId xmlns:a16="http://schemas.microsoft.com/office/drawing/2014/main" val="42139695"/>
                    </a:ext>
                  </a:extLst>
                </a:gridCol>
                <a:gridCol w="1069848">
                  <a:extLst>
                    <a:ext uri="{9D8B030D-6E8A-4147-A177-3AD203B41FA5}">
                      <a16:colId xmlns:a16="http://schemas.microsoft.com/office/drawing/2014/main" val="2701593349"/>
                    </a:ext>
                  </a:extLst>
                </a:gridCol>
                <a:gridCol w="1069848">
                  <a:extLst>
                    <a:ext uri="{9D8B030D-6E8A-4147-A177-3AD203B41FA5}">
                      <a16:colId xmlns:a16="http://schemas.microsoft.com/office/drawing/2014/main" val="601399938"/>
                    </a:ext>
                  </a:extLst>
                </a:gridCol>
                <a:gridCol w="1069848">
                  <a:extLst>
                    <a:ext uri="{9D8B030D-6E8A-4147-A177-3AD203B41FA5}">
                      <a16:colId xmlns:a16="http://schemas.microsoft.com/office/drawing/2014/main" val="1006123685"/>
                    </a:ext>
                  </a:extLst>
                </a:gridCol>
                <a:gridCol w="1069848">
                  <a:extLst>
                    <a:ext uri="{9D8B030D-6E8A-4147-A177-3AD203B41FA5}">
                      <a16:colId xmlns:a16="http://schemas.microsoft.com/office/drawing/2014/main" val="2354377658"/>
                    </a:ext>
                  </a:extLst>
                </a:gridCol>
                <a:gridCol w="1069848">
                  <a:extLst>
                    <a:ext uri="{9D8B030D-6E8A-4147-A177-3AD203B41FA5}">
                      <a16:colId xmlns:a16="http://schemas.microsoft.com/office/drawing/2014/main" val="4050718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5091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10:16:05</a:t>
                      </a:r>
                      <a:r>
                        <a:rPr kumimoji="0" lang="en-US" sz="1000" b="0" i="0" u="none" strike="noStrike" kern="1200" cap="none" spc="0" normalizeH="0" baseline="0" noProof="0">
                          <a:ln>
                            <a:noFill/>
                          </a:ln>
                          <a:solidFill>
                            <a:prstClr val="black"/>
                          </a:solidFill>
                          <a:effectLst/>
                          <a:uLnTx/>
                          <a:uFillTx/>
                          <a:latin typeface="+mn-lt"/>
                          <a:ea typeface="+mn-ea"/>
                          <a:cs typeface="+mn-cs"/>
                        </a:rPr>
                        <a:t>
 #ThirdLineOfDefence
#ReachingOut
Our team of doctors is calling and checking on those Home Quarantined 
1️⃣ 1000+ called
2️⃣ Only 3 seemed to have some symptoms
3️⃣ 3 being tested by approved private labs
#NaToCorona https://t.co/eVr6uhIwsz https://t.co/lxXR2O1Kdx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0.2128 %</a:t>
                      </a:r>
                    </a:p>
                  </a:txBody>
                  <a:tcPr/>
                </a:tc>
                <a:extLst>
                  <a:ext uri="{0D108BD9-81ED-4DB2-BD59-A6C34878D82A}">
                    <a16:rowId xmlns:a16="http://schemas.microsoft.com/office/drawing/2014/main" val="1033442372"/>
                  </a:ext>
                </a:extLst>
              </a:tr>
            </a:tbl>
          </a:graphicData>
        </a:graphic>
      </p:graphicFrame>
      <p:sp>
        <p:nvSpPr>
          <p:cNvPr id="4" name="Text Placeholder 3">
            <a:extLst>
              <a:ext uri="{FF2B5EF4-FFF2-40B4-BE49-F238E27FC236}">
                <a16:creationId xmlns:a16="http://schemas.microsoft.com/office/drawing/2014/main" id="{7A40CA13-D2FC-4FED-951D-3B49376C5887}"/>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803061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2C235-98E3-4D7F-947B-1903A5BD8A40}"/>
              </a:ext>
            </a:extLst>
          </p:cNvPr>
          <p:cNvSpPr>
            <a:spLocks noGrp="1"/>
          </p:cNvSpPr>
          <p:nvPr>
            <p:ph type="title"/>
          </p:nvPr>
        </p:nvSpPr>
        <p:spPr/>
        <p:txBody>
          <a:bodyPr/>
          <a:lstStyle/>
          <a:p>
            <a:r>
              <a:rPr lang="en-US"/>
              <a:t>Twitter Own and Retweeted Tweets Table | माझी Mumbai, आपली BMC - 9 of 16</a:t>
            </a:r>
          </a:p>
        </p:txBody>
      </p:sp>
      <p:graphicFrame>
        <p:nvGraphicFramePr>
          <p:cNvPr id="5" name="Table Placeholder 4">
            <a:extLst>
              <a:ext uri="{FF2B5EF4-FFF2-40B4-BE49-F238E27FC236}">
                <a16:creationId xmlns:a16="http://schemas.microsoft.com/office/drawing/2014/main" id="{E18E0CCC-F058-458E-BEBE-D9113E4FC543}"/>
              </a:ext>
            </a:extLst>
          </p:cNvPr>
          <p:cNvGraphicFramePr>
            <a:graphicFrameLocks noGrp="1"/>
          </p:cNvGraphicFramePr>
          <p:nvPr>
            <p:ph type="tbl" sz="quarter" idx="13"/>
            <p:extLst>
              <p:ext uri="{D42A27DB-BD31-4B8C-83A1-F6EECF244321}">
                <p14:modId xmlns:p14="http://schemas.microsoft.com/office/powerpoint/2010/main" val="4181079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31855894"/>
                    </a:ext>
                  </a:extLst>
                </a:gridCol>
                <a:gridCol w="493776">
                  <a:extLst>
                    <a:ext uri="{9D8B030D-6E8A-4147-A177-3AD203B41FA5}">
                      <a16:colId xmlns:a16="http://schemas.microsoft.com/office/drawing/2014/main" val="255459261"/>
                    </a:ext>
                  </a:extLst>
                </a:gridCol>
                <a:gridCol w="1069848">
                  <a:extLst>
                    <a:ext uri="{9D8B030D-6E8A-4147-A177-3AD203B41FA5}">
                      <a16:colId xmlns:a16="http://schemas.microsoft.com/office/drawing/2014/main" val="3529444342"/>
                    </a:ext>
                  </a:extLst>
                </a:gridCol>
                <a:gridCol w="1069848">
                  <a:extLst>
                    <a:ext uri="{9D8B030D-6E8A-4147-A177-3AD203B41FA5}">
                      <a16:colId xmlns:a16="http://schemas.microsoft.com/office/drawing/2014/main" val="2194318259"/>
                    </a:ext>
                  </a:extLst>
                </a:gridCol>
                <a:gridCol w="1069848">
                  <a:extLst>
                    <a:ext uri="{9D8B030D-6E8A-4147-A177-3AD203B41FA5}">
                      <a16:colId xmlns:a16="http://schemas.microsoft.com/office/drawing/2014/main" val="2761887343"/>
                    </a:ext>
                  </a:extLst>
                </a:gridCol>
                <a:gridCol w="1069848">
                  <a:extLst>
                    <a:ext uri="{9D8B030D-6E8A-4147-A177-3AD203B41FA5}">
                      <a16:colId xmlns:a16="http://schemas.microsoft.com/office/drawing/2014/main" val="3734929663"/>
                    </a:ext>
                  </a:extLst>
                </a:gridCol>
                <a:gridCol w="1069848">
                  <a:extLst>
                    <a:ext uri="{9D8B030D-6E8A-4147-A177-3AD203B41FA5}">
                      <a16:colId xmlns:a16="http://schemas.microsoft.com/office/drawing/2014/main" val="2913400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3242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09:42:23</a:t>
                      </a:r>
                      <a:r>
                        <a:rPr kumimoji="0" lang="en-US" sz="1000" b="0" i="0" u="none" strike="noStrike" kern="1200" cap="none" spc="0" normalizeH="0" baseline="0" noProof="0">
                          <a:ln>
                            <a:noFill/>
                          </a:ln>
                          <a:solidFill>
                            <a:prstClr val="black"/>
                          </a:solidFill>
                          <a:effectLst/>
                          <a:uLnTx/>
                          <a:uFillTx/>
                          <a:latin typeface="+mn-lt"/>
                          <a:ea typeface="+mn-ea"/>
                          <a:cs typeface="+mn-cs"/>
                        </a:rPr>
                        <a:t>
 ICMR approved Labs for “Collection at Home”
1⃣Metropolis:8422801801
2⃣Thyrocare:9702466333 
3⃣Suburban Diagnostics:022-61700019
4⃣Sir HN Reliance:9820043966
5⃣SRL Labs
Priority for pneumonia like, cough-cold-fever-breathlessness
Test charges not more than ₹4.5K
#NaToCorona https://t.co/taOo8PZNVm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0.7874 %</a:t>
                      </a:r>
                    </a:p>
                  </a:txBody>
                  <a:tcPr/>
                </a:tc>
                <a:extLst>
                  <a:ext uri="{0D108BD9-81ED-4DB2-BD59-A6C34878D82A}">
                    <a16:rowId xmlns:a16="http://schemas.microsoft.com/office/drawing/2014/main" val="3662323287"/>
                  </a:ext>
                </a:extLst>
              </a:tr>
            </a:tbl>
          </a:graphicData>
        </a:graphic>
      </p:graphicFrame>
      <p:sp>
        <p:nvSpPr>
          <p:cNvPr id="4" name="Text Placeholder 3">
            <a:extLst>
              <a:ext uri="{FF2B5EF4-FFF2-40B4-BE49-F238E27FC236}">
                <a16:creationId xmlns:a16="http://schemas.microsoft.com/office/drawing/2014/main" id="{C3501C95-280D-4D7A-980C-0674BA7FAB75}"/>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690175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DF74E-4DDD-4E7B-8278-587F6B2ACFCA}"/>
              </a:ext>
            </a:extLst>
          </p:cNvPr>
          <p:cNvSpPr>
            <a:spLocks noGrp="1"/>
          </p:cNvSpPr>
          <p:nvPr>
            <p:ph type="title"/>
          </p:nvPr>
        </p:nvSpPr>
        <p:spPr/>
        <p:txBody>
          <a:bodyPr/>
          <a:lstStyle/>
          <a:p>
            <a:r>
              <a:rPr lang="en-US"/>
              <a:t>Twitter Own and Retweeted Tweets Table | माझी Mumbai, आपली BMC - 10 of 16</a:t>
            </a:r>
          </a:p>
        </p:txBody>
      </p:sp>
      <p:graphicFrame>
        <p:nvGraphicFramePr>
          <p:cNvPr id="5" name="Table Placeholder 4">
            <a:extLst>
              <a:ext uri="{FF2B5EF4-FFF2-40B4-BE49-F238E27FC236}">
                <a16:creationId xmlns:a16="http://schemas.microsoft.com/office/drawing/2014/main" id="{CD6B7A9B-865B-41F4-8233-82C09693B5C2}"/>
              </a:ext>
            </a:extLst>
          </p:cNvPr>
          <p:cNvGraphicFramePr>
            <a:graphicFrameLocks noGrp="1"/>
          </p:cNvGraphicFramePr>
          <p:nvPr>
            <p:ph type="tbl" sz="quarter" idx="13"/>
            <p:extLst>
              <p:ext uri="{D42A27DB-BD31-4B8C-83A1-F6EECF244321}">
                <p14:modId xmlns:p14="http://schemas.microsoft.com/office/powerpoint/2010/main" val="3348657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74003715"/>
                    </a:ext>
                  </a:extLst>
                </a:gridCol>
                <a:gridCol w="493776">
                  <a:extLst>
                    <a:ext uri="{9D8B030D-6E8A-4147-A177-3AD203B41FA5}">
                      <a16:colId xmlns:a16="http://schemas.microsoft.com/office/drawing/2014/main" val="398999042"/>
                    </a:ext>
                  </a:extLst>
                </a:gridCol>
                <a:gridCol w="1069848">
                  <a:extLst>
                    <a:ext uri="{9D8B030D-6E8A-4147-A177-3AD203B41FA5}">
                      <a16:colId xmlns:a16="http://schemas.microsoft.com/office/drawing/2014/main" val="2915692215"/>
                    </a:ext>
                  </a:extLst>
                </a:gridCol>
                <a:gridCol w="1069848">
                  <a:extLst>
                    <a:ext uri="{9D8B030D-6E8A-4147-A177-3AD203B41FA5}">
                      <a16:colId xmlns:a16="http://schemas.microsoft.com/office/drawing/2014/main" val="1768973064"/>
                    </a:ext>
                  </a:extLst>
                </a:gridCol>
                <a:gridCol w="1069848">
                  <a:extLst>
                    <a:ext uri="{9D8B030D-6E8A-4147-A177-3AD203B41FA5}">
                      <a16:colId xmlns:a16="http://schemas.microsoft.com/office/drawing/2014/main" val="2473891413"/>
                    </a:ext>
                  </a:extLst>
                </a:gridCol>
                <a:gridCol w="1069848">
                  <a:extLst>
                    <a:ext uri="{9D8B030D-6E8A-4147-A177-3AD203B41FA5}">
                      <a16:colId xmlns:a16="http://schemas.microsoft.com/office/drawing/2014/main" val="2878706413"/>
                    </a:ext>
                  </a:extLst>
                </a:gridCol>
                <a:gridCol w="1069848">
                  <a:extLst>
                    <a:ext uri="{9D8B030D-6E8A-4147-A177-3AD203B41FA5}">
                      <a16:colId xmlns:a16="http://schemas.microsoft.com/office/drawing/2014/main" val="105984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2025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09:28:56</a:t>
                      </a:r>
                      <a:r>
                        <a:rPr kumimoji="0" lang="en-US" sz="1000" b="0" i="0" u="none" strike="noStrike" kern="1200" cap="none" spc="0" normalizeH="0" baseline="0" noProof="0">
                          <a:ln>
                            <a:noFill/>
                          </a:ln>
                          <a:solidFill>
                            <a:prstClr val="black"/>
                          </a:solidFill>
                          <a:effectLst/>
                          <a:uLnTx/>
                          <a:uFillTx/>
                          <a:latin typeface="+mn-lt"/>
                          <a:ea typeface="+mn-ea"/>
                          <a:cs typeface="+mn-cs"/>
                        </a:rPr>
                        <a:t>
 Shelters of safety! 
@mybmc shelters at KEM &amp;amp; Tata Cancer Hospital for the homeless &amp;amp; relatives of outstation patients were provided with masks &amp;amp; sanitisers.
#BlessedToServe
#AnythingForMumbai
#NaToCorona https://t.co/HRjjVthkID https://t.co/OTFC2Gx9yl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0.1926 %</a:t>
                      </a:r>
                    </a:p>
                  </a:txBody>
                  <a:tcPr/>
                </a:tc>
                <a:extLst>
                  <a:ext uri="{0D108BD9-81ED-4DB2-BD59-A6C34878D82A}">
                    <a16:rowId xmlns:a16="http://schemas.microsoft.com/office/drawing/2014/main" val="2171177492"/>
                  </a:ext>
                </a:extLst>
              </a:tr>
            </a:tbl>
          </a:graphicData>
        </a:graphic>
      </p:graphicFrame>
      <p:sp>
        <p:nvSpPr>
          <p:cNvPr id="4" name="Text Placeholder 3">
            <a:extLst>
              <a:ext uri="{FF2B5EF4-FFF2-40B4-BE49-F238E27FC236}">
                <a16:creationId xmlns:a16="http://schemas.microsoft.com/office/drawing/2014/main" id="{AF56F556-4D50-48D8-8D76-0AA5AED50861}"/>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470431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99A4C-CE46-4993-94D3-B87A453F773C}"/>
              </a:ext>
            </a:extLst>
          </p:cNvPr>
          <p:cNvSpPr>
            <a:spLocks noGrp="1"/>
          </p:cNvSpPr>
          <p:nvPr>
            <p:ph type="title"/>
          </p:nvPr>
        </p:nvSpPr>
        <p:spPr/>
        <p:txBody>
          <a:bodyPr/>
          <a:lstStyle/>
          <a:p>
            <a:r>
              <a:rPr lang="en-US"/>
              <a:t>Twitter Own and Retweeted Tweets Table | माझी Mumbai, आपली BMC - 11 of 16</a:t>
            </a:r>
          </a:p>
        </p:txBody>
      </p:sp>
      <p:graphicFrame>
        <p:nvGraphicFramePr>
          <p:cNvPr id="5" name="Table Placeholder 4">
            <a:extLst>
              <a:ext uri="{FF2B5EF4-FFF2-40B4-BE49-F238E27FC236}">
                <a16:creationId xmlns:a16="http://schemas.microsoft.com/office/drawing/2014/main" id="{E494ECD2-2932-4CD6-BB82-120B38DE20F6}"/>
              </a:ext>
            </a:extLst>
          </p:cNvPr>
          <p:cNvGraphicFramePr>
            <a:graphicFrameLocks noGrp="1"/>
          </p:cNvGraphicFramePr>
          <p:nvPr>
            <p:ph type="tbl" sz="quarter" idx="13"/>
            <p:extLst>
              <p:ext uri="{D42A27DB-BD31-4B8C-83A1-F6EECF244321}">
                <p14:modId xmlns:p14="http://schemas.microsoft.com/office/powerpoint/2010/main" val="1642671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95804966"/>
                    </a:ext>
                  </a:extLst>
                </a:gridCol>
                <a:gridCol w="493776">
                  <a:extLst>
                    <a:ext uri="{9D8B030D-6E8A-4147-A177-3AD203B41FA5}">
                      <a16:colId xmlns:a16="http://schemas.microsoft.com/office/drawing/2014/main" val="3004944613"/>
                    </a:ext>
                  </a:extLst>
                </a:gridCol>
                <a:gridCol w="1069848">
                  <a:extLst>
                    <a:ext uri="{9D8B030D-6E8A-4147-A177-3AD203B41FA5}">
                      <a16:colId xmlns:a16="http://schemas.microsoft.com/office/drawing/2014/main" val="2787604962"/>
                    </a:ext>
                  </a:extLst>
                </a:gridCol>
                <a:gridCol w="1069848">
                  <a:extLst>
                    <a:ext uri="{9D8B030D-6E8A-4147-A177-3AD203B41FA5}">
                      <a16:colId xmlns:a16="http://schemas.microsoft.com/office/drawing/2014/main" val="3747735861"/>
                    </a:ext>
                  </a:extLst>
                </a:gridCol>
                <a:gridCol w="1069848">
                  <a:extLst>
                    <a:ext uri="{9D8B030D-6E8A-4147-A177-3AD203B41FA5}">
                      <a16:colId xmlns:a16="http://schemas.microsoft.com/office/drawing/2014/main" val="535319605"/>
                    </a:ext>
                  </a:extLst>
                </a:gridCol>
                <a:gridCol w="1069848">
                  <a:extLst>
                    <a:ext uri="{9D8B030D-6E8A-4147-A177-3AD203B41FA5}">
                      <a16:colId xmlns:a16="http://schemas.microsoft.com/office/drawing/2014/main" val="222648449"/>
                    </a:ext>
                  </a:extLst>
                </a:gridCol>
                <a:gridCol w="1069848">
                  <a:extLst>
                    <a:ext uri="{9D8B030D-6E8A-4147-A177-3AD203B41FA5}">
                      <a16:colId xmlns:a16="http://schemas.microsoft.com/office/drawing/2014/main" val="3433136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23842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08:36:04</a:t>
                      </a:r>
                      <a:r>
                        <a:rPr kumimoji="0" lang="en-US" sz="1000" b="0" i="0" u="none" strike="noStrike" kern="1200" cap="none" spc="0" normalizeH="0" baseline="0" noProof="0">
                          <a:ln>
                            <a:noFill/>
                          </a:ln>
                          <a:solidFill>
                            <a:prstClr val="black"/>
                          </a:solidFill>
                          <a:effectLst/>
                          <a:uLnTx/>
                          <a:uFillTx/>
                          <a:latin typeface="+mn-lt"/>
                          <a:ea typeface="+mn-ea"/>
                          <a:cs typeface="+mn-cs"/>
                        </a:rPr>
                        <a:t>
 Thank you for your kind words, Dr @akrajpal 
BMC is committed to serve Mumbai in these difficult times and your words of encouragement only boost our morale. 
#BlessedToServe 
#AnythingForMumbai 
#NaToCorona https://t.co/xh8p2Kfo2B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0.0925 %</a:t>
                      </a:r>
                    </a:p>
                  </a:txBody>
                  <a:tcPr/>
                </a:tc>
                <a:extLst>
                  <a:ext uri="{0D108BD9-81ED-4DB2-BD59-A6C34878D82A}">
                    <a16:rowId xmlns:a16="http://schemas.microsoft.com/office/drawing/2014/main" val="2790033378"/>
                  </a:ext>
                </a:extLst>
              </a:tr>
            </a:tbl>
          </a:graphicData>
        </a:graphic>
      </p:graphicFrame>
      <p:sp>
        <p:nvSpPr>
          <p:cNvPr id="4" name="Text Placeholder 3">
            <a:extLst>
              <a:ext uri="{FF2B5EF4-FFF2-40B4-BE49-F238E27FC236}">
                <a16:creationId xmlns:a16="http://schemas.microsoft.com/office/drawing/2014/main" id="{AA7E54DF-5159-49B9-8254-3596ECC6D8D8}"/>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62389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A6D7C-51B1-4809-9AB5-EB78F8E3ADE4}"/>
              </a:ext>
            </a:extLst>
          </p:cNvPr>
          <p:cNvSpPr>
            <a:spLocks noGrp="1"/>
          </p:cNvSpPr>
          <p:nvPr>
            <p:ph type="title"/>
          </p:nvPr>
        </p:nvSpPr>
        <p:spPr/>
        <p:txBody>
          <a:bodyPr/>
          <a:lstStyle/>
          <a:p>
            <a:r>
              <a:rPr lang="en-US"/>
              <a:t>Twitter Own and Retweeted Tweets Table | माझी Mumbai, आपली BMC - 12 of 16</a:t>
            </a:r>
          </a:p>
        </p:txBody>
      </p:sp>
      <p:graphicFrame>
        <p:nvGraphicFramePr>
          <p:cNvPr id="5" name="Table Placeholder 4">
            <a:extLst>
              <a:ext uri="{FF2B5EF4-FFF2-40B4-BE49-F238E27FC236}">
                <a16:creationId xmlns:a16="http://schemas.microsoft.com/office/drawing/2014/main" id="{449A4599-C296-44D7-B414-B2FD40BAA01B}"/>
              </a:ext>
            </a:extLst>
          </p:cNvPr>
          <p:cNvGraphicFramePr>
            <a:graphicFrameLocks noGrp="1"/>
          </p:cNvGraphicFramePr>
          <p:nvPr>
            <p:ph type="tbl" sz="quarter" idx="13"/>
            <p:extLst>
              <p:ext uri="{D42A27DB-BD31-4B8C-83A1-F6EECF244321}">
                <p14:modId xmlns:p14="http://schemas.microsoft.com/office/powerpoint/2010/main" val="3176783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6907482"/>
                    </a:ext>
                  </a:extLst>
                </a:gridCol>
                <a:gridCol w="493776">
                  <a:extLst>
                    <a:ext uri="{9D8B030D-6E8A-4147-A177-3AD203B41FA5}">
                      <a16:colId xmlns:a16="http://schemas.microsoft.com/office/drawing/2014/main" val="1642814793"/>
                    </a:ext>
                  </a:extLst>
                </a:gridCol>
                <a:gridCol w="1069848">
                  <a:extLst>
                    <a:ext uri="{9D8B030D-6E8A-4147-A177-3AD203B41FA5}">
                      <a16:colId xmlns:a16="http://schemas.microsoft.com/office/drawing/2014/main" val="264903800"/>
                    </a:ext>
                  </a:extLst>
                </a:gridCol>
                <a:gridCol w="1069848">
                  <a:extLst>
                    <a:ext uri="{9D8B030D-6E8A-4147-A177-3AD203B41FA5}">
                      <a16:colId xmlns:a16="http://schemas.microsoft.com/office/drawing/2014/main" val="3079166411"/>
                    </a:ext>
                  </a:extLst>
                </a:gridCol>
                <a:gridCol w="1069848">
                  <a:extLst>
                    <a:ext uri="{9D8B030D-6E8A-4147-A177-3AD203B41FA5}">
                      <a16:colId xmlns:a16="http://schemas.microsoft.com/office/drawing/2014/main" val="1670838565"/>
                    </a:ext>
                  </a:extLst>
                </a:gridCol>
                <a:gridCol w="1069848">
                  <a:extLst>
                    <a:ext uri="{9D8B030D-6E8A-4147-A177-3AD203B41FA5}">
                      <a16:colId xmlns:a16="http://schemas.microsoft.com/office/drawing/2014/main" val="158859995"/>
                    </a:ext>
                  </a:extLst>
                </a:gridCol>
                <a:gridCol w="1069848">
                  <a:extLst>
                    <a:ext uri="{9D8B030D-6E8A-4147-A177-3AD203B41FA5}">
                      <a16:colId xmlns:a16="http://schemas.microsoft.com/office/drawing/2014/main" val="205776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2333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05:21:20</a:t>
                      </a:r>
                      <a:r>
                        <a:rPr kumimoji="0" lang="en-US" sz="1000" b="0" i="0" u="none" strike="noStrike" kern="1200" cap="none" spc="0" normalizeH="0" baseline="0" noProof="0">
                          <a:ln>
                            <a:noFill/>
                          </a:ln>
                          <a:solidFill>
                            <a:prstClr val="black"/>
                          </a:solidFill>
                          <a:effectLst/>
                          <a:uLnTx/>
                          <a:uFillTx/>
                          <a:latin typeface="+mn-lt"/>
                          <a:ea typeface="+mn-ea"/>
                          <a:cs typeface="+mn-cs"/>
                        </a:rPr>
                        <a:t>
 Hospitals across the city, in active service to combat Coronavirus, are being disinfected to make them cleaner &amp;amp; safer for those visiting them. 
Here’s a clip from KEM Hospital, Parel. 
#BlessedToServe
#AnythingForMumbai
#NaToCorona https://t.co/YlRrKXWEtG https://t.co/pGwYe4xHns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0.7323 %</a:t>
                      </a:r>
                    </a:p>
                  </a:txBody>
                  <a:tcPr/>
                </a:tc>
                <a:extLst>
                  <a:ext uri="{0D108BD9-81ED-4DB2-BD59-A6C34878D82A}">
                    <a16:rowId xmlns:a16="http://schemas.microsoft.com/office/drawing/2014/main" val="2902392877"/>
                  </a:ext>
                </a:extLst>
              </a:tr>
            </a:tbl>
          </a:graphicData>
        </a:graphic>
      </p:graphicFrame>
      <p:sp>
        <p:nvSpPr>
          <p:cNvPr id="4" name="Text Placeholder 3">
            <a:extLst>
              <a:ext uri="{FF2B5EF4-FFF2-40B4-BE49-F238E27FC236}">
                <a16:creationId xmlns:a16="http://schemas.microsoft.com/office/drawing/2014/main" id="{543597C9-D8AD-4D37-AFE7-B200395BAE01}"/>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4099072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28FBE-4CDD-4E25-9551-273E347949B1}"/>
              </a:ext>
            </a:extLst>
          </p:cNvPr>
          <p:cNvSpPr>
            <a:spLocks noGrp="1"/>
          </p:cNvSpPr>
          <p:nvPr>
            <p:ph type="title"/>
          </p:nvPr>
        </p:nvSpPr>
        <p:spPr/>
        <p:txBody>
          <a:bodyPr/>
          <a:lstStyle/>
          <a:p>
            <a:r>
              <a:rPr lang="en-US"/>
              <a:t>Twitter Own and Retweeted Tweets Table | माझी Mumbai, आपली BMC - 13 of 16</a:t>
            </a:r>
          </a:p>
        </p:txBody>
      </p:sp>
      <p:graphicFrame>
        <p:nvGraphicFramePr>
          <p:cNvPr id="5" name="Table Placeholder 4">
            <a:extLst>
              <a:ext uri="{FF2B5EF4-FFF2-40B4-BE49-F238E27FC236}">
                <a16:creationId xmlns:a16="http://schemas.microsoft.com/office/drawing/2014/main" id="{4B729FDA-986B-4747-A021-9B85528E197E}"/>
              </a:ext>
            </a:extLst>
          </p:cNvPr>
          <p:cNvGraphicFramePr>
            <a:graphicFrameLocks noGrp="1"/>
          </p:cNvGraphicFramePr>
          <p:nvPr>
            <p:ph type="tbl" sz="quarter" idx="13"/>
            <p:extLst>
              <p:ext uri="{D42A27DB-BD31-4B8C-83A1-F6EECF244321}">
                <p14:modId xmlns:p14="http://schemas.microsoft.com/office/powerpoint/2010/main" val="1329682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59327367"/>
                    </a:ext>
                  </a:extLst>
                </a:gridCol>
                <a:gridCol w="493776">
                  <a:extLst>
                    <a:ext uri="{9D8B030D-6E8A-4147-A177-3AD203B41FA5}">
                      <a16:colId xmlns:a16="http://schemas.microsoft.com/office/drawing/2014/main" val="63481662"/>
                    </a:ext>
                  </a:extLst>
                </a:gridCol>
                <a:gridCol w="1069848">
                  <a:extLst>
                    <a:ext uri="{9D8B030D-6E8A-4147-A177-3AD203B41FA5}">
                      <a16:colId xmlns:a16="http://schemas.microsoft.com/office/drawing/2014/main" val="1606532250"/>
                    </a:ext>
                  </a:extLst>
                </a:gridCol>
                <a:gridCol w="1069848">
                  <a:extLst>
                    <a:ext uri="{9D8B030D-6E8A-4147-A177-3AD203B41FA5}">
                      <a16:colId xmlns:a16="http://schemas.microsoft.com/office/drawing/2014/main" val="1056599356"/>
                    </a:ext>
                  </a:extLst>
                </a:gridCol>
                <a:gridCol w="1069848">
                  <a:extLst>
                    <a:ext uri="{9D8B030D-6E8A-4147-A177-3AD203B41FA5}">
                      <a16:colId xmlns:a16="http://schemas.microsoft.com/office/drawing/2014/main" val="2621745673"/>
                    </a:ext>
                  </a:extLst>
                </a:gridCol>
                <a:gridCol w="1069848">
                  <a:extLst>
                    <a:ext uri="{9D8B030D-6E8A-4147-A177-3AD203B41FA5}">
                      <a16:colId xmlns:a16="http://schemas.microsoft.com/office/drawing/2014/main" val="3123747872"/>
                    </a:ext>
                  </a:extLst>
                </a:gridCol>
                <a:gridCol w="1069848">
                  <a:extLst>
                    <a:ext uri="{9D8B030D-6E8A-4147-A177-3AD203B41FA5}">
                      <a16:colId xmlns:a16="http://schemas.microsoft.com/office/drawing/2014/main" val="89862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44266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18:29:21</a:t>
                      </a:r>
                      <a:r>
                        <a:rPr kumimoji="0" lang="en-US" sz="1000" b="0" i="0" u="none" strike="noStrike" kern="1200" cap="none" spc="0" normalizeH="0" baseline="0" noProof="0">
                          <a:ln>
                            <a:noFill/>
                          </a:ln>
                          <a:solidFill>
                            <a:prstClr val="black"/>
                          </a:solidFill>
                          <a:effectLst/>
                          <a:uLnTx/>
                          <a:uFillTx/>
                          <a:latin typeface="+mn-lt"/>
                          <a:ea typeface="+mn-ea"/>
                          <a:cs typeface="+mn-cs"/>
                        </a:rPr>
                        <a:t>
 Thank you, Mr @Nikhil_Dwivedi for acknowledging the work being done by BMC. We‘re committed to fight &amp;amp; limit the spread of Coronavirus in the city. And with a little cooperation from Mumbaikars, we will surely achieve our goal.
#BlessedToServe
#AnythingForMumbai
#NaToCorona https://t.co/YwmXTcITMS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01:09:57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0.1197 %</a:t>
                      </a:r>
                    </a:p>
                  </a:txBody>
                  <a:tcPr/>
                </a:tc>
                <a:extLst>
                  <a:ext uri="{0D108BD9-81ED-4DB2-BD59-A6C34878D82A}">
                    <a16:rowId xmlns:a16="http://schemas.microsoft.com/office/drawing/2014/main" val="594854467"/>
                  </a:ext>
                </a:extLst>
              </a:tr>
            </a:tbl>
          </a:graphicData>
        </a:graphic>
      </p:graphicFrame>
      <p:sp>
        <p:nvSpPr>
          <p:cNvPr id="4" name="Text Placeholder 3">
            <a:extLst>
              <a:ext uri="{FF2B5EF4-FFF2-40B4-BE49-F238E27FC236}">
                <a16:creationId xmlns:a16="http://schemas.microsoft.com/office/drawing/2014/main" id="{16FCA893-0B5B-4A16-8270-6F088B3401D9}"/>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000794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6577-EF7F-4926-9F85-199871D1D5FC}"/>
              </a:ext>
            </a:extLst>
          </p:cNvPr>
          <p:cNvSpPr>
            <a:spLocks noGrp="1"/>
          </p:cNvSpPr>
          <p:nvPr>
            <p:ph type="title"/>
          </p:nvPr>
        </p:nvSpPr>
        <p:spPr/>
        <p:txBody>
          <a:bodyPr/>
          <a:lstStyle/>
          <a:p>
            <a:r>
              <a:rPr lang="en-US"/>
              <a:t>Twitter Own and Retweeted Tweets Table | माझी Mumbai, आपली BMC - 14 of 16</a:t>
            </a:r>
          </a:p>
        </p:txBody>
      </p:sp>
      <p:graphicFrame>
        <p:nvGraphicFramePr>
          <p:cNvPr id="5" name="Table Placeholder 4">
            <a:extLst>
              <a:ext uri="{FF2B5EF4-FFF2-40B4-BE49-F238E27FC236}">
                <a16:creationId xmlns:a16="http://schemas.microsoft.com/office/drawing/2014/main" id="{E046980F-2AA8-47B5-8AFF-FF6C295491FD}"/>
              </a:ext>
            </a:extLst>
          </p:cNvPr>
          <p:cNvGraphicFramePr>
            <a:graphicFrameLocks noGrp="1"/>
          </p:cNvGraphicFramePr>
          <p:nvPr>
            <p:ph type="tbl" sz="quarter" idx="13"/>
            <p:extLst>
              <p:ext uri="{D42A27DB-BD31-4B8C-83A1-F6EECF244321}">
                <p14:modId xmlns:p14="http://schemas.microsoft.com/office/powerpoint/2010/main" val="1324430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86010908"/>
                    </a:ext>
                  </a:extLst>
                </a:gridCol>
                <a:gridCol w="493776">
                  <a:extLst>
                    <a:ext uri="{9D8B030D-6E8A-4147-A177-3AD203B41FA5}">
                      <a16:colId xmlns:a16="http://schemas.microsoft.com/office/drawing/2014/main" val="4064728310"/>
                    </a:ext>
                  </a:extLst>
                </a:gridCol>
                <a:gridCol w="1069848">
                  <a:extLst>
                    <a:ext uri="{9D8B030D-6E8A-4147-A177-3AD203B41FA5}">
                      <a16:colId xmlns:a16="http://schemas.microsoft.com/office/drawing/2014/main" val="1670076919"/>
                    </a:ext>
                  </a:extLst>
                </a:gridCol>
                <a:gridCol w="1069848">
                  <a:extLst>
                    <a:ext uri="{9D8B030D-6E8A-4147-A177-3AD203B41FA5}">
                      <a16:colId xmlns:a16="http://schemas.microsoft.com/office/drawing/2014/main" val="1766074582"/>
                    </a:ext>
                  </a:extLst>
                </a:gridCol>
                <a:gridCol w="1069848">
                  <a:extLst>
                    <a:ext uri="{9D8B030D-6E8A-4147-A177-3AD203B41FA5}">
                      <a16:colId xmlns:a16="http://schemas.microsoft.com/office/drawing/2014/main" val="3716536522"/>
                    </a:ext>
                  </a:extLst>
                </a:gridCol>
                <a:gridCol w="1069848">
                  <a:extLst>
                    <a:ext uri="{9D8B030D-6E8A-4147-A177-3AD203B41FA5}">
                      <a16:colId xmlns:a16="http://schemas.microsoft.com/office/drawing/2014/main" val="3358326322"/>
                    </a:ext>
                  </a:extLst>
                </a:gridCol>
                <a:gridCol w="1069848">
                  <a:extLst>
                    <a:ext uri="{9D8B030D-6E8A-4147-A177-3AD203B41FA5}">
                      <a16:colId xmlns:a16="http://schemas.microsoft.com/office/drawing/2014/main" val="308977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5012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17:00:14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कोरोना व्हायरसचा प्रसार होऊ नये यासाठी नेमकं काय करण्याची गरज आहे, हे मराठी कलासृष्टीतील कलाकार आपल्याला सांगत आहेत एका आवाहन संदेशाच्या माध्यमातून. 
#कोरोना_ला_ना 
#</a:t>
                      </a:r>
                      <a:r>
                        <a:rPr kumimoji="0" lang="en-US" sz="1000" b="0" i="0" u="none" strike="noStrike" kern="1200" cap="none" spc="0" normalizeH="0" baseline="0" noProof="0">
                          <a:ln>
                            <a:noFill/>
                          </a:ln>
                          <a:solidFill>
                            <a:prstClr val="black"/>
                          </a:solidFill>
                          <a:effectLst/>
                          <a:uLnTx/>
                          <a:uFillTx/>
                          <a:latin typeface="+mn-lt"/>
                          <a:ea typeface="+mn-ea"/>
                          <a:cs typeface="+mn-cs"/>
                        </a:rPr>
                        <a:t>NaToCorona 
https://t.co/oq6K01X87E https://t.co/HluhPF7gtG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0.0791 %</a:t>
                      </a:r>
                    </a:p>
                  </a:txBody>
                  <a:tcPr/>
                </a:tc>
                <a:extLst>
                  <a:ext uri="{0D108BD9-81ED-4DB2-BD59-A6C34878D82A}">
                    <a16:rowId xmlns:a16="http://schemas.microsoft.com/office/drawing/2014/main" val="283370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@mybmc - 2020-03-23 16:13:47</a:t>
                      </a:r>
                      <a:r>
                        <a:rPr kumimoji="0" lang="it-IT" sz="1000" b="0" i="0" u="none" strike="noStrike" kern="1200" cap="none" spc="0" normalizeH="0" baseline="0" noProof="0">
                          <a:ln>
                            <a:noFill/>
                          </a:ln>
                          <a:solidFill>
                            <a:prstClr val="black"/>
                          </a:solidFill>
                          <a:effectLst/>
                          <a:uLnTx/>
                          <a:uFillTx/>
                          <a:latin typeface="+mn-lt"/>
                          <a:ea typeface="+mn-ea"/>
                          <a:cs typeface="+mn-cs"/>
                        </a:rPr>
                        <a:t>
 #OfficialUpdateMaha 
#NaToCorona https://t.co/rucGiSz8Sk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0.0688 %</a:t>
                      </a:r>
                    </a:p>
                  </a:txBody>
                  <a:tcPr/>
                </a:tc>
                <a:extLst>
                  <a:ext uri="{0D108BD9-81ED-4DB2-BD59-A6C34878D82A}">
                    <a16:rowId xmlns:a16="http://schemas.microsoft.com/office/drawing/2014/main" val="2543357147"/>
                  </a:ext>
                </a:extLst>
              </a:tr>
            </a:tbl>
          </a:graphicData>
        </a:graphic>
      </p:graphicFrame>
      <p:sp>
        <p:nvSpPr>
          <p:cNvPr id="4" name="Text Placeholder 3">
            <a:extLst>
              <a:ext uri="{FF2B5EF4-FFF2-40B4-BE49-F238E27FC236}">
                <a16:creationId xmlns:a16="http://schemas.microsoft.com/office/drawing/2014/main" id="{A83A82C3-97C5-43EE-BC73-3A7B376EA29B}"/>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2609771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F97FB-94FB-4835-BC97-5BB223DE07F6}"/>
              </a:ext>
            </a:extLst>
          </p:cNvPr>
          <p:cNvSpPr>
            <a:spLocks noGrp="1"/>
          </p:cNvSpPr>
          <p:nvPr>
            <p:ph type="title"/>
          </p:nvPr>
        </p:nvSpPr>
        <p:spPr/>
        <p:txBody>
          <a:bodyPr/>
          <a:lstStyle/>
          <a:p>
            <a:r>
              <a:rPr lang="en-US"/>
              <a:t>Twitter Own and Retweeted Tweets Table | माझी Mumbai, आपली BMC - 15 of 16</a:t>
            </a:r>
          </a:p>
        </p:txBody>
      </p:sp>
      <p:graphicFrame>
        <p:nvGraphicFramePr>
          <p:cNvPr id="5" name="Table Placeholder 4">
            <a:extLst>
              <a:ext uri="{FF2B5EF4-FFF2-40B4-BE49-F238E27FC236}">
                <a16:creationId xmlns:a16="http://schemas.microsoft.com/office/drawing/2014/main" id="{F8D3A90E-2055-418C-A691-DE89A6936006}"/>
              </a:ext>
            </a:extLst>
          </p:cNvPr>
          <p:cNvGraphicFramePr>
            <a:graphicFrameLocks noGrp="1"/>
          </p:cNvGraphicFramePr>
          <p:nvPr>
            <p:ph type="tbl" sz="quarter" idx="13"/>
            <p:extLst>
              <p:ext uri="{D42A27DB-BD31-4B8C-83A1-F6EECF244321}">
                <p14:modId xmlns:p14="http://schemas.microsoft.com/office/powerpoint/2010/main" val="1699688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60098254"/>
                    </a:ext>
                  </a:extLst>
                </a:gridCol>
                <a:gridCol w="493776">
                  <a:extLst>
                    <a:ext uri="{9D8B030D-6E8A-4147-A177-3AD203B41FA5}">
                      <a16:colId xmlns:a16="http://schemas.microsoft.com/office/drawing/2014/main" val="1961294440"/>
                    </a:ext>
                  </a:extLst>
                </a:gridCol>
                <a:gridCol w="1069848">
                  <a:extLst>
                    <a:ext uri="{9D8B030D-6E8A-4147-A177-3AD203B41FA5}">
                      <a16:colId xmlns:a16="http://schemas.microsoft.com/office/drawing/2014/main" val="1416033652"/>
                    </a:ext>
                  </a:extLst>
                </a:gridCol>
                <a:gridCol w="1069848">
                  <a:extLst>
                    <a:ext uri="{9D8B030D-6E8A-4147-A177-3AD203B41FA5}">
                      <a16:colId xmlns:a16="http://schemas.microsoft.com/office/drawing/2014/main" val="4267731178"/>
                    </a:ext>
                  </a:extLst>
                </a:gridCol>
                <a:gridCol w="1069848">
                  <a:extLst>
                    <a:ext uri="{9D8B030D-6E8A-4147-A177-3AD203B41FA5}">
                      <a16:colId xmlns:a16="http://schemas.microsoft.com/office/drawing/2014/main" val="1518760169"/>
                    </a:ext>
                  </a:extLst>
                </a:gridCol>
                <a:gridCol w="1069848">
                  <a:extLst>
                    <a:ext uri="{9D8B030D-6E8A-4147-A177-3AD203B41FA5}">
                      <a16:colId xmlns:a16="http://schemas.microsoft.com/office/drawing/2014/main" val="2639638832"/>
                    </a:ext>
                  </a:extLst>
                </a:gridCol>
                <a:gridCol w="1069848">
                  <a:extLst>
                    <a:ext uri="{9D8B030D-6E8A-4147-A177-3AD203B41FA5}">
                      <a16:colId xmlns:a16="http://schemas.microsoft.com/office/drawing/2014/main" val="2351211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5725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15:55:40</a:t>
                      </a:r>
                      <a:r>
                        <a:rPr kumimoji="0" lang="en-US" sz="1000" b="0" i="0" u="none" strike="noStrike" kern="1200" cap="none" spc="0" normalizeH="0" baseline="0" noProof="0">
                          <a:ln>
                            <a:noFill/>
                          </a:ln>
                          <a:solidFill>
                            <a:prstClr val="black"/>
                          </a:solidFill>
                          <a:effectLst/>
                          <a:uLnTx/>
                          <a:uFillTx/>
                          <a:latin typeface="+mn-lt"/>
                          <a:ea typeface="+mn-ea"/>
                          <a:cs typeface="+mn-cs"/>
                        </a:rPr>
                        <a:t>
 #CoronavirusUpdates
*️⃣ 2.7+ lac screened at airport
*️⃣ 53 +ve out of 1210 admitted
*️⃣ 3 Demises: All 60+ with comorbidity
✅ Of all +ve, 12 turned Corona -ve twice, consecutively
✅ Of the 38 +ve, 37 are stable &amp;amp; should, hopefully, walk out of @mybmc Kasturba
#NaToCorona https://t.co/18Ymn8Akb6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0.7026 %</a:t>
                      </a:r>
                    </a:p>
                  </a:txBody>
                  <a:tcPr/>
                </a:tc>
                <a:extLst>
                  <a:ext uri="{0D108BD9-81ED-4DB2-BD59-A6C34878D82A}">
                    <a16:rowId xmlns:a16="http://schemas.microsoft.com/office/drawing/2014/main" val="1498689251"/>
                  </a:ext>
                </a:extLst>
              </a:tr>
            </a:tbl>
          </a:graphicData>
        </a:graphic>
      </p:graphicFrame>
      <p:sp>
        <p:nvSpPr>
          <p:cNvPr id="4" name="Text Placeholder 3">
            <a:extLst>
              <a:ext uri="{FF2B5EF4-FFF2-40B4-BE49-F238E27FC236}">
                <a16:creationId xmlns:a16="http://schemas.microsoft.com/office/drawing/2014/main" id="{048154AF-CC0B-46A5-BF35-1B59E4D4A36C}"/>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930594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1180-40A5-4BBE-9EE5-3A1033B98F65}"/>
              </a:ext>
            </a:extLst>
          </p:cNvPr>
          <p:cNvSpPr>
            <a:spLocks noGrp="1"/>
          </p:cNvSpPr>
          <p:nvPr>
            <p:ph type="title"/>
          </p:nvPr>
        </p:nvSpPr>
        <p:spPr/>
        <p:txBody>
          <a:bodyPr/>
          <a:lstStyle/>
          <a:p>
            <a:r>
              <a:rPr lang="en-US"/>
              <a:t>Twitter Own and Retweeted Tweets Table | माझी Mumbai, आपली BMC - 16 of 16</a:t>
            </a:r>
          </a:p>
        </p:txBody>
      </p:sp>
      <p:graphicFrame>
        <p:nvGraphicFramePr>
          <p:cNvPr id="5" name="Table Placeholder 4">
            <a:extLst>
              <a:ext uri="{FF2B5EF4-FFF2-40B4-BE49-F238E27FC236}">
                <a16:creationId xmlns:a16="http://schemas.microsoft.com/office/drawing/2014/main" id="{CBEF6477-C244-4B73-BF0D-4878743A54BA}"/>
              </a:ext>
            </a:extLst>
          </p:cNvPr>
          <p:cNvGraphicFramePr>
            <a:graphicFrameLocks noGrp="1"/>
          </p:cNvGraphicFramePr>
          <p:nvPr>
            <p:ph type="tbl" sz="quarter" idx="13"/>
            <p:extLst>
              <p:ext uri="{D42A27DB-BD31-4B8C-83A1-F6EECF244321}">
                <p14:modId xmlns:p14="http://schemas.microsoft.com/office/powerpoint/2010/main" val="418219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24599849"/>
                    </a:ext>
                  </a:extLst>
                </a:gridCol>
                <a:gridCol w="493776">
                  <a:extLst>
                    <a:ext uri="{9D8B030D-6E8A-4147-A177-3AD203B41FA5}">
                      <a16:colId xmlns:a16="http://schemas.microsoft.com/office/drawing/2014/main" val="1080389460"/>
                    </a:ext>
                  </a:extLst>
                </a:gridCol>
                <a:gridCol w="1069848">
                  <a:extLst>
                    <a:ext uri="{9D8B030D-6E8A-4147-A177-3AD203B41FA5}">
                      <a16:colId xmlns:a16="http://schemas.microsoft.com/office/drawing/2014/main" val="775759656"/>
                    </a:ext>
                  </a:extLst>
                </a:gridCol>
                <a:gridCol w="1069848">
                  <a:extLst>
                    <a:ext uri="{9D8B030D-6E8A-4147-A177-3AD203B41FA5}">
                      <a16:colId xmlns:a16="http://schemas.microsoft.com/office/drawing/2014/main" val="359923673"/>
                    </a:ext>
                  </a:extLst>
                </a:gridCol>
                <a:gridCol w="1069848">
                  <a:extLst>
                    <a:ext uri="{9D8B030D-6E8A-4147-A177-3AD203B41FA5}">
                      <a16:colId xmlns:a16="http://schemas.microsoft.com/office/drawing/2014/main" val="3553354881"/>
                    </a:ext>
                  </a:extLst>
                </a:gridCol>
                <a:gridCol w="1069848">
                  <a:extLst>
                    <a:ext uri="{9D8B030D-6E8A-4147-A177-3AD203B41FA5}">
                      <a16:colId xmlns:a16="http://schemas.microsoft.com/office/drawing/2014/main" val="415696042"/>
                    </a:ext>
                  </a:extLst>
                </a:gridCol>
                <a:gridCol w="1069848">
                  <a:extLst>
                    <a:ext uri="{9D8B030D-6E8A-4147-A177-3AD203B41FA5}">
                      <a16:colId xmlns:a16="http://schemas.microsoft.com/office/drawing/2014/main" val="230981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8056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14:37:18</a:t>
                      </a:r>
                      <a:r>
                        <a:rPr kumimoji="0" lang="en-US" sz="1000" b="0" i="0" u="none" strike="noStrike" kern="1200" cap="none" spc="0" normalizeH="0" baseline="0" noProof="0">
                          <a:ln>
                            <a:noFill/>
                          </a:ln>
                          <a:solidFill>
                            <a:prstClr val="black"/>
                          </a:solidFill>
                          <a:effectLst/>
                          <a:uLnTx/>
                          <a:uFillTx/>
                          <a:latin typeface="+mn-lt"/>
                          <a:ea typeface="+mn-ea"/>
                          <a:cs typeface="+mn-cs"/>
                        </a:rPr>
                        <a:t>
 #CoronavirusUpdates 
As on 23-March, 5:30pm 
#NaToCorona https://t.co/PGVZ8EgZna https://t.co/31UWNYm9ce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01:09:57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0.1287 %</a:t>
                      </a:r>
                    </a:p>
                  </a:txBody>
                  <a:tcPr/>
                </a:tc>
                <a:extLst>
                  <a:ext uri="{0D108BD9-81ED-4DB2-BD59-A6C34878D82A}">
                    <a16:rowId xmlns:a16="http://schemas.microsoft.com/office/drawing/2014/main" val="412031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11:28:03</a:t>
                      </a:r>
                      <a:r>
                        <a:rPr kumimoji="0" lang="en-US" sz="1000" b="0" i="0" u="none" strike="noStrike" kern="1200" cap="none" spc="0" normalizeH="0" baseline="0" noProof="0">
                          <a:ln>
                            <a:noFill/>
                          </a:ln>
                          <a:solidFill>
                            <a:prstClr val="black"/>
                          </a:solidFill>
                          <a:effectLst/>
                          <a:uLnTx/>
                          <a:uFillTx/>
                          <a:latin typeface="+mn-lt"/>
                          <a:ea typeface="+mn-ea"/>
                          <a:cs typeface="+mn-cs"/>
                        </a:rPr>
                        <a:t>
 Thank you, Ms @aliaa08 for joining us in our endeavour to say #NaToCorona
If Mumbaikars are ‘Raazi’ to take all necessary precautions, we can easily take good care of ‘Dear Zindagi’ https://t.co/RhRwYaNEKN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0.2040 %</a:t>
                      </a:r>
                    </a:p>
                  </a:txBody>
                  <a:tcPr/>
                </a:tc>
                <a:extLst>
                  <a:ext uri="{0D108BD9-81ED-4DB2-BD59-A6C34878D82A}">
                    <a16:rowId xmlns:a16="http://schemas.microsoft.com/office/drawing/2014/main" val="3388923868"/>
                  </a:ext>
                </a:extLst>
              </a:tr>
            </a:tbl>
          </a:graphicData>
        </a:graphic>
      </p:graphicFrame>
      <p:sp>
        <p:nvSpPr>
          <p:cNvPr id="4" name="Text Placeholder 3">
            <a:extLst>
              <a:ext uri="{FF2B5EF4-FFF2-40B4-BE49-F238E27FC236}">
                <a16:creationId xmlns:a16="http://schemas.microsoft.com/office/drawing/2014/main" id="{997D3FC6-200F-47C4-B5B3-4AB709C740E3}"/>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448306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768</Words>
  <Application>Microsoft Office PowerPoint</Application>
  <PresentationFormat>On-screen Show (4:3)</PresentationFormat>
  <Paragraphs>305</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Twitter Own and Retweeted Tweets Table | माझी Mumbai, आपली BMC - 1 of 16</vt:lpstr>
      <vt:lpstr>Twitter Own and Retweeted Tweets Table | माझी Mumbai, आपली BMC - 2 of 16</vt:lpstr>
      <vt:lpstr>Twitter Own and Retweeted Tweets Table | माझी Mumbai, आपली BMC - 3 of 16</vt:lpstr>
      <vt:lpstr>Twitter Own and Retweeted Tweets Table | माझी Mumbai, आपली BMC - 4 of 16</vt:lpstr>
      <vt:lpstr>Twitter Own and Retweeted Tweets Table | माझी Mumbai, आपली BMC - 5 of 16</vt:lpstr>
      <vt:lpstr>Twitter Own and Retweeted Tweets Table | माझी Mumbai, आपली BMC - 6 of 16</vt:lpstr>
      <vt:lpstr>Twitter Own and Retweeted Tweets Table | माझी Mumbai, आपली BMC - 7 of 16</vt:lpstr>
      <vt:lpstr>Twitter Own and Retweeted Tweets Table | माझी Mumbai, आपली BMC - 8 of 16</vt:lpstr>
      <vt:lpstr>Twitter Own and Retweeted Tweets Table | माझी Mumbai, आपली BMC - 9 of 16</vt:lpstr>
      <vt:lpstr>Twitter Own and Retweeted Tweets Table | माझी Mumbai, आपली BMC - 10 of 16</vt:lpstr>
      <vt:lpstr>Twitter Own and Retweeted Tweets Table | माझी Mumbai, आपली BMC - 11 of 16</vt:lpstr>
      <vt:lpstr>Twitter Own and Retweeted Tweets Table | माझी Mumbai, आपली BMC - 12 of 16</vt:lpstr>
      <vt:lpstr>Twitter Own and Retweeted Tweets Table | माझी Mumbai, आपली BMC - 13 of 16</vt:lpstr>
      <vt:lpstr>Twitter Own and Retweeted Tweets Table | माझी Mumbai, आपली BMC - 14 of 16</vt:lpstr>
      <vt:lpstr>Twitter Own and Retweeted Tweets Table | माझी Mumbai, आपली BMC - 15 of 16</vt:lpstr>
      <vt:lpstr>Twitter Own and Retweeted Tweets Table | माझी Mumbai, आपली BMC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माझी Mumbai, आपली BMC - 1 of 16</dc:title>
  <dc:creator>Frederik Peiniger</dc:creator>
  <cp:lastModifiedBy>Frederik Peiniger</cp:lastModifiedBy>
  <cp:revision>1</cp:revision>
  <dcterms:created xsi:type="dcterms:W3CDTF">2020-03-25T09:44:35Z</dcterms:created>
  <dcterms:modified xsi:type="dcterms:W3CDTF">2020-03-25T09:46:20Z</dcterms:modified>
</cp:coreProperties>
</file>