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1B0C8-0544-4CFF-A3DE-4D3151C44347}"/>
              </a:ext>
            </a:extLst>
          </p:cNvPr>
          <p:cNvSpPr>
            <a:spLocks noGrp="1"/>
          </p:cNvSpPr>
          <p:nvPr>
            <p:ph type="title"/>
          </p:nvPr>
        </p:nvSpPr>
        <p:spPr/>
        <p:txBody>
          <a:bodyPr/>
          <a:lstStyle/>
          <a:p>
            <a:r>
              <a:rPr lang="en-US"/>
              <a:t>Facebook Own Posts Table | mars candy project - 1 of 19</a:t>
            </a:r>
          </a:p>
        </p:txBody>
      </p:sp>
      <p:graphicFrame>
        <p:nvGraphicFramePr>
          <p:cNvPr id="5" name="Table Placeholder 4">
            <a:extLst>
              <a:ext uri="{FF2B5EF4-FFF2-40B4-BE49-F238E27FC236}">
                <a16:creationId xmlns:a16="http://schemas.microsoft.com/office/drawing/2014/main" id="{8CE72AA7-8301-4B25-BBE5-1C832F5A0F30}"/>
              </a:ext>
            </a:extLst>
          </p:cNvPr>
          <p:cNvGraphicFramePr>
            <a:graphicFrameLocks noGrp="1"/>
          </p:cNvGraphicFramePr>
          <p:nvPr>
            <p:ph type="tbl" sz="quarter" idx="13"/>
            <p:extLst>
              <p:ext uri="{D42A27DB-BD31-4B8C-83A1-F6EECF244321}">
                <p14:modId xmlns:p14="http://schemas.microsoft.com/office/powerpoint/2010/main" val="2267857509"/>
              </p:ext>
            </p:extLst>
          </p:nvPr>
        </p:nvGraphicFramePr>
        <p:xfrm>
          <a:off x="457200" y="1731963"/>
          <a:ext cx="8229600" cy="429768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04181076"/>
                    </a:ext>
                  </a:extLst>
                </a:gridCol>
                <a:gridCol w="370332">
                  <a:extLst>
                    <a:ext uri="{9D8B030D-6E8A-4147-A177-3AD203B41FA5}">
                      <a16:colId xmlns:a16="http://schemas.microsoft.com/office/drawing/2014/main" val="2618852304"/>
                    </a:ext>
                  </a:extLst>
                </a:gridCol>
                <a:gridCol w="370332">
                  <a:extLst>
                    <a:ext uri="{9D8B030D-6E8A-4147-A177-3AD203B41FA5}">
                      <a16:colId xmlns:a16="http://schemas.microsoft.com/office/drawing/2014/main" val="2240278851"/>
                    </a:ext>
                  </a:extLst>
                </a:gridCol>
                <a:gridCol w="370332">
                  <a:extLst>
                    <a:ext uri="{9D8B030D-6E8A-4147-A177-3AD203B41FA5}">
                      <a16:colId xmlns:a16="http://schemas.microsoft.com/office/drawing/2014/main" val="9944729"/>
                    </a:ext>
                  </a:extLst>
                </a:gridCol>
                <a:gridCol w="329184">
                  <a:extLst>
                    <a:ext uri="{9D8B030D-6E8A-4147-A177-3AD203B41FA5}">
                      <a16:colId xmlns:a16="http://schemas.microsoft.com/office/drawing/2014/main" val="2729204152"/>
                    </a:ext>
                  </a:extLst>
                </a:gridCol>
                <a:gridCol w="329184">
                  <a:extLst>
                    <a:ext uri="{9D8B030D-6E8A-4147-A177-3AD203B41FA5}">
                      <a16:colId xmlns:a16="http://schemas.microsoft.com/office/drawing/2014/main" val="1604343768"/>
                    </a:ext>
                  </a:extLst>
                </a:gridCol>
                <a:gridCol w="329184">
                  <a:extLst>
                    <a:ext uri="{9D8B030D-6E8A-4147-A177-3AD203B41FA5}">
                      <a16:colId xmlns:a16="http://schemas.microsoft.com/office/drawing/2014/main" val="578638500"/>
                    </a:ext>
                  </a:extLst>
                </a:gridCol>
                <a:gridCol w="329184">
                  <a:extLst>
                    <a:ext uri="{9D8B030D-6E8A-4147-A177-3AD203B41FA5}">
                      <a16:colId xmlns:a16="http://schemas.microsoft.com/office/drawing/2014/main" val="2134319979"/>
                    </a:ext>
                  </a:extLst>
                </a:gridCol>
                <a:gridCol w="329184">
                  <a:extLst>
                    <a:ext uri="{9D8B030D-6E8A-4147-A177-3AD203B41FA5}">
                      <a16:colId xmlns:a16="http://schemas.microsoft.com/office/drawing/2014/main" val="3150323884"/>
                    </a:ext>
                  </a:extLst>
                </a:gridCol>
                <a:gridCol w="329184">
                  <a:extLst>
                    <a:ext uri="{9D8B030D-6E8A-4147-A177-3AD203B41FA5}">
                      <a16:colId xmlns:a16="http://schemas.microsoft.com/office/drawing/2014/main" val="1722454964"/>
                    </a:ext>
                  </a:extLst>
                </a:gridCol>
                <a:gridCol w="329184">
                  <a:extLst>
                    <a:ext uri="{9D8B030D-6E8A-4147-A177-3AD203B41FA5}">
                      <a16:colId xmlns:a16="http://schemas.microsoft.com/office/drawing/2014/main" val="2758531415"/>
                    </a:ext>
                  </a:extLst>
                </a:gridCol>
                <a:gridCol w="329184">
                  <a:extLst>
                    <a:ext uri="{9D8B030D-6E8A-4147-A177-3AD203B41FA5}">
                      <a16:colId xmlns:a16="http://schemas.microsoft.com/office/drawing/2014/main" val="3318738254"/>
                    </a:ext>
                  </a:extLst>
                </a:gridCol>
                <a:gridCol w="329184">
                  <a:extLst>
                    <a:ext uri="{9D8B030D-6E8A-4147-A177-3AD203B41FA5}">
                      <a16:colId xmlns:a16="http://schemas.microsoft.com/office/drawing/2014/main" val="2433787922"/>
                    </a:ext>
                  </a:extLst>
                </a:gridCol>
                <a:gridCol w="370332">
                  <a:extLst>
                    <a:ext uri="{9D8B030D-6E8A-4147-A177-3AD203B41FA5}">
                      <a16:colId xmlns:a16="http://schemas.microsoft.com/office/drawing/2014/main" val="541820235"/>
                    </a:ext>
                  </a:extLst>
                </a:gridCol>
                <a:gridCol w="370332">
                  <a:extLst>
                    <a:ext uri="{9D8B030D-6E8A-4147-A177-3AD203B41FA5}">
                      <a16:colId xmlns:a16="http://schemas.microsoft.com/office/drawing/2014/main" val="4161444444"/>
                    </a:ext>
                  </a:extLst>
                </a:gridCol>
                <a:gridCol w="329184">
                  <a:extLst>
                    <a:ext uri="{9D8B030D-6E8A-4147-A177-3AD203B41FA5}">
                      <a16:colId xmlns:a16="http://schemas.microsoft.com/office/drawing/2014/main" val="778849345"/>
                    </a:ext>
                  </a:extLst>
                </a:gridCol>
                <a:gridCol w="329184">
                  <a:extLst>
                    <a:ext uri="{9D8B030D-6E8A-4147-A177-3AD203B41FA5}">
                      <a16:colId xmlns:a16="http://schemas.microsoft.com/office/drawing/2014/main" val="2061258642"/>
                    </a:ext>
                  </a:extLst>
                </a:gridCol>
                <a:gridCol w="370332">
                  <a:extLst>
                    <a:ext uri="{9D8B030D-6E8A-4147-A177-3AD203B41FA5}">
                      <a16:colId xmlns:a16="http://schemas.microsoft.com/office/drawing/2014/main" val="345074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5809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Candy Warehouse - 2018-04-27 19:00:01 </a:t>
                      </a:r>
                      <a:r>
                        <a:rPr kumimoji="0" lang="en-US" sz="1000" b="0" i="0" u="none" strike="noStrike" kern="1200" cap="none" spc="0" normalizeH="0" baseline="0" noProof="0">
                          <a:ln>
                            <a:noFill/>
                          </a:ln>
                          <a:solidFill>
                            <a:prstClr val="black"/>
                          </a:solidFill>
                          <a:effectLst/>
                          <a:uLnTx/>
                          <a:uFillTx/>
                          <a:latin typeface="+mn-lt"/>
                          <a:ea typeface="+mn-ea"/>
                          <a:cs typeface="+mn-cs"/>
                        </a:rPr>
                        <a:t> 
 15% Off items in our Bubble Gum Gumballs Department.  Check out our new gumballs color combos here:
https://www.candywarehouse.com/gumballs/?DepartmentId=96&amp;pg=4
Enter promo code: GUMBALLS
While Supplies Last. Limited-time offer expires 11:59 PM, April 29th, for US customers shipping to an address within the contiguous United States. This offer is valid only on selected items. All standard customer terms and conditions apply. Void where prohibited. Offer is nontransferable. May not be combined with other 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79367066"/>
                  </a:ext>
                </a:extLst>
              </a:tr>
            </a:tbl>
          </a:graphicData>
        </a:graphic>
      </p:graphicFrame>
      <p:sp>
        <p:nvSpPr>
          <p:cNvPr id="4" name="Text Placeholder 3">
            <a:extLst>
              <a:ext uri="{FF2B5EF4-FFF2-40B4-BE49-F238E27FC236}">
                <a16:creationId xmlns:a16="http://schemas.microsoft.com/office/drawing/2014/main" id="{CC149826-0B47-4CD7-B1C9-889F5ADC9C74}"/>
              </a:ext>
            </a:extLst>
          </p:cNvPr>
          <p:cNvSpPr>
            <a:spLocks noGrp="1"/>
          </p:cNvSpPr>
          <p:nvPr>
            <p:ph type="body" sz="quarter" idx="14"/>
          </p:nvPr>
        </p:nvSpPr>
        <p:spPr/>
        <p:txBody>
          <a:bodyPr/>
          <a:lstStyle/>
          <a:p>
            <a:r>
              <a:rPr lang="en-US"/>
              <a:t>02/01/2018 - 04/30/2018</a:t>
            </a:r>
          </a:p>
        </p:txBody>
      </p:sp>
    </p:spTree>
    <p:extLst>
      <p:ext uri="{BB962C8B-B14F-4D97-AF65-F5344CB8AC3E}">
        <p14:creationId xmlns:p14="http://schemas.microsoft.com/office/powerpoint/2010/main" val="3563278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8D632-6D17-4E17-8E71-7684E1DCA8A8}"/>
              </a:ext>
            </a:extLst>
          </p:cNvPr>
          <p:cNvSpPr>
            <a:spLocks noGrp="1"/>
          </p:cNvSpPr>
          <p:nvPr>
            <p:ph type="title"/>
          </p:nvPr>
        </p:nvSpPr>
        <p:spPr/>
        <p:txBody>
          <a:bodyPr/>
          <a:lstStyle/>
          <a:p>
            <a:r>
              <a:rPr lang="en-US"/>
              <a:t>Facebook Own Posts Table | mars candy project - 2 of 19</a:t>
            </a:r>
          </a:p>
        </p:txBody>
      </p:sp>
      <p:graphicFrame>
        <p:nvGraphicFramePr>
          <p:cNvPr id="5" name="Table Placeholder 4">
            <a:extLst>
              <a:ext uri="{FF2B5EF4-FFF2-40B4-BE49-F238E27FC236}">
                <a16:creationId xmlns:a16="http://schemas.microsoft.com/office/drawing/2014/main" id="{A13FD43C-6686-421B-9545-C96C8253E684}"/>
              </a:ext>
            </a:extLst>
          </p:cNvPr>
          <p:cNvGraphicFramePr>
            <a:graphicFrameLocks noGrp="1"/>
          </p:cNvGraphicFramePr>
          <p:nvPr>
            <p:ph type="tbl" sz="quarter" idx="13"/>
            <p:extLst>
              <p:ext uri="{D42A27DB-BD31-4B8C-83A1-F6EECF244321}">
                <p14:modId xmlns:p14="http://schemas.microsoft.com/office/powerpoint/2010/main" val="1866524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82084023"/>
                    </a:ext>
                  </a:extLst>
                </a:gridCol>
                <a:gridCol w="370332">
                  <a:extLst>
                    <a:ext uri="{9D8B030D-6E8A-4147-A177-3AD203B41FA5}">
                      <a16:colId xmlns:a16="http://schemas.microsoft.com/office/drawing/2014/main" val="2341938926"/>
                    </a:ext>
                  </a:extLst>
                </a:gridCol>
                <a:gridCol w="370332">
                  <a:extLst>
                    <a:ext uri="{9D8B030D-6E8A-4147-A177-3AD203B41FA5}">
                      <a16:colId xmlns:a16="http://schemas.microsoft.com/office/drawing/2014/main" val="3675002972"/>
                    </a:ext>
                  </a:extLst>
                </a:gridCol>
                <a:gridCol w="370332">
                  <a:extLst>
                    <a:ext uri="{9D8B030D-6E8A-4147-A177-3AD203B41FA5}">
                      <a16:colId xmlns:a16="http://schemas.microsoft.com/office/drawing/2014/main" val="2545696316"/>
                    </a:ext>
                  </a:extLst>
                </a:gridCol>
                <a:gridCol w="329184">
                  <a:extLst>
                    <a:ext uri="{9D8B030D-6E8A-4147-A177-3AD203B41FA5}">
                      <a16:colId xmlns:a16="http://schemas.microsoft.com/office/drawing/2014/main" val="1973409757"/>
                    </a:ext>
                  </a:extLst>
                </a:gridCol>
                <a:gridCol w="329184">
                  <a:extLst>
                    <a:ext uri="{9D8B030D-6E8A-4147-A177-3AD203B41FA5}">
                      <a16:colId xmlns:a16="http://schemas.microsoft.com/office/drawing/2014/main" val="627025009"/>
                    </a:ext>
                  </a:extLst>
                </a:gridCol>
                <a:gridCol w="329184">
                  <a:extLst>
                    <a:ext uri="{9D8B030D-6E8A-4147-A177-3AD203B41FA5}">
                      <a16:colId xmlns:a16="http://schemas.microsoft.com/office/drawing/2014/main" val="238893669"/>
                    </a:ext>
                  </a:extLst>
                </a:gridCol>
                <a:gridCol w="329184">
                  <a:extLst>
                    <a:ext uri="{9D8B030D-6E8A-4147-A177-3AD203B41FA5}">
                      <a16:colId xmlns:a16="http://schemas.microsoft.com/office/drawing/2014/main" val="4236182932"/>
                    </a:ext>
                  </a:extLst>
                </a:gridCol>
                <a:gridCol w="329184">
                  <a:extLst>
                    <a:ext uri="{9D8B030D-6E8A-4147-A177-3AD203B41FA5}">
                      <a16:colId xmlns:a16="http://schemas.microsoft.com/office/drawing/2014/main" val="3397742030"/>
                    </a:ext>
                  </a:extLst>
                </a:gridCol>
                <a:gridCol w="329184">
                  <a:extLst>
                    <a:ext uri="{9D8B030D-6E8A-4147-A177-3AD203B41FA5}">
                      <a16:colId xmlns:a16="http://schemas.microsoft.com/office/drawing/2014/main" val="3735808456"/>
                    </a:ext>
                  </a:extLst>
                </a:gridCol>
                <a:gridCol w="329184">
                  <a:extLst>
                    <a:ext uri="{9D8B030D-6E8A-4147-A177-3AD203B41FA5}">
                      <a16:colId xmlns:a16="http://schemas.microsoft.com/office/drawing/2014/main" val="4177937366"/>
                    </a:ext>
                  </a:extLst>
                </a:gridCol>
                <a:gridCol w="329184">
                  <a:extLst>
                    <a:ext uri="{9D8B030D-6E8A-4147-A177-3AD203B41FA5}">
                      <a16:colId xmlns:a16="http://schemas.microsoft.com/office/drawing/2014/main" val="4212237541"/>
                    </a:ext>
                  </a:extLst>
                </a:gridCol>
                <a:gridCol w="329184">
                  <a:extLst>
                    <a:ext uri="{9D8B030D-6E8A-4147-A177-3AD203B41FA5}">
                      <a16:colId xmlns:a16="http://schemas.microsoft.com/office/drawing/2014/main" val="1296858104"/>
                    </a:ext>
                  </a:extLst>
                </a:gridCol>
                <a:gridCol w="370332">
                  <a:extLst>
                    <a:ext uri="{9D8B030D-6E8A-4147-A177-3AD203B41FA5}">
                      <a16:colId xmlns:a16="http://schemas.microsoft.com/office/drawing/2014/main" val="2494004256"/>
                    </a:ext>
                  </a:extLst>
                </a:gridCol>
                <a:gridCol w="370332">
                  <a:extLst>
                    <a:ext uri="{9D8B030D-6E8A-4147-A177-3AD203B41FA5}">
                      <a16:colId xmlns:a16="http://schemas.microsoft.com/office/drawing/2014/main" val="1871351329"/>
                    </a:ext>
                  </a:extLst>
                </a:gridCol>
                <a:gridCol w="329184">
                  <a:extLst>
                    <a:ext uri="{9D8B030D-6E8A-4147-A177-3AD203B41FA5}">
                      <a16:colId xmlns:a16="http://schemas.microsoft.com/office/drawing/2014/main" val="1044300415"/>
                    </a:ext>
                  </a:extLst>
                </a:gridCol>
                <a:gridCol w="329184">
                  <a:extLst>
                    <a:ext uri="{9D8B030D-6E8A-4147-A177-3AD203B41FA5}">
                      <a16:colId xmlns:a16="http://schemas.microsoft.com/office/drawing/2014/main" val="2787164274"/>
                    </a:ext>
                  </a:extLst>
                </a:gridCol>
                <a:gridCol w="370332">
                  <a:extLst>
                    <a:ext uri="{9D8B030D-6E8A-4147-A177-3AD203B41FA5}">
                      <a16:colId xmlns:a16="http://schemas.microsoft.com/office/drawing/2014/main" val="41367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701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Nuts.com - 2018-04-23 17:00:01 </a:t>
                      </a:r>
                      <a:r>
                        <a:rPr kumimoji="0" lang="en-US" sz="1000" b="0" i="0" u="none" strike="noStrike" kern="1200" cap="none" spc="0" normalizeH="0" baseline="0" noProof="0">
                          <a:ln>
                            <a:noFill/>
                          </a:ln>
                          <a:solidFill>
                            <a:prstClr val="black"/>
                          </a:solidFill>
                          <a:effectLst/>
                          <a:uLnTx/>
                          <a:uFillTx/>
                          <a:latin typeface="+mn-lt"/>
                          <a:ea typeface="+mn-ea"/>
                          <a:cs typeface="+mn-cs"/>
                        </a:rPr>
                        <a:t> 
 Make Meatless Monday colorful, speedy and kid friendly with Paleo Pad Thai with Sweet Potato and Carrot Noodles! Kids will love the noodles-as-veggies trick. All you need is a spiralizer. Sprouted pumpkin seeds on top sneak in some tasty protein, too! Thanks for the idea Nosh And Nourish!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9802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Nuts.com - 2018-04-22 17:15:00 </a:t>
                      </a:r>
                      <a:r>
                        <a:rPr kumimoji="0" lang="en-US" sz="1000" b="0" i="0" u="none" strike="noStrike" kern="1200" cap="none" spc="0" normalizeH="0" baseline="0" noProof="0">
                          <a:ln>
                            <a:noFill/>
                          </a:ln>
                          <a:solidFill>
                            <a:prstClr val="black"/>
                          </a:solidFill>
                          <a:effectLst/>
                          <a:uLnTx/>
                          <a:uFillTx/>
                          <a:latin typeface="+mn-lt"/>
                          <a:ea typeface="+mn-ea"/>
                          <a:cs typeface="+mn-cs"/>
                        </a:rPr>
                        <a:t> 
 This Earth Day reach for some darn tasty hippie stuff with Brewing Happiness' Mushroom Chickpea Veggie Burger. Made hearty, filling and far out with our Organic Pearled Farro and Chia Flour. Plant power! Happy Earth Day everyone!
 — Products shown: Organic Pearled Farro, 1lb bag and Chia Flour, 1lb bag.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72629785"/>
                  </a:ext>
                </a:extLst>
              </a:tr>
            </a:tbl>
          </a:graphicData>
        </a:graphic>
      </p:graphicFrame>
      <p:sp>
        <p:nvSpPr>
          <p:cNvPr id="4" name="Text Placeholder 3">
            <a:extLst>
              <a:ext uri="{FF2B5EF4-FFF2-40B4-BE49-F238E27FC236}">
                <a16:creationId xmlns:a16="http://schemas.microsoft.com/office/drawing/2014/main" id="{297DE716-E2F3-4C81-8BF7-8FD2394A4366}"/>
              </a:ext>
            </a:extLst>
          </p:cNvPr>
          <p:cNvSpPr>
            <a:spLocks noGrp="1"/>
          </p:cNvSpPr>
          <p:nvPr>
            <p:ph type="body" sz="quarter" idx="14"/>
          </p:nvPr>
        </p:nvSpPr>
        <p:spPr/>
        <p:txBody>
          <a:bodyPr/>
          <a:lstStyle/>
          <a:p>
            <a:r>
              <a:rPr lang="en-US"/>
              <a:t>02/01/2018 - 04/30/2018</a:t>
            </a:r>
          </a:p>
        </p:txBody>
      </p:sp>
    </p:spTree>
    <p:extLst>
      <p:ext uri="{BB962C8B-B14F-4D97-AF65-F5344CB8AC3E}">
        <p14:creationId xmlns:p14="http://schemas.microsoft.com/office/powerpoint/2010/main" val="2749070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ABFF4-D891-4AA2-854A-3836538939F1}"/>
              </a:ext>
            </a:extLst>
          </p:cNvPr>
          <p:cNvSpPr>
            <a:spLocks noGrp="1"/>
          </p:cNvSpPr>
          <p:nvPr>
            <p:ph type="title"/>
          </p:nvPr>
        </p:nvSpPr>
        <p:spPr/>
        <p:txBody>
          <a:bodyPr/>
          <a:lstStyle/>
          <a:p>
            <a:r>
              <a:rPr lang="en-US"/>
              <a:t>Facebook Own Posts Table | mars candy project - 3 of 19</a:t>
            </a:r>
          </a:p>
        </p:txBody>
      </p:sp>
      <p:graphicFrame>
        <p:nvGraphicFramePr>
          <p:cNvPr id="5" name="Table Placeholder 4">
            <a:extLst>
              <a:ext uri="{FF2B5EF4-FFF2-40B4-BE49-F238E27FC236}">
                <a16:creationId xmlns:a16="http://schemas.microsoft.com/office/drawing/2014/main" id="{F5662E53-0EAD-4AA8-B4B3-DDDBB7F43EEE}"/>
              </a:ext>
            </a:extLst>
          </p:cNvPr>
          <p:cNvGraphicFramePr>
            <a:graphicFrameLocks noGrp="1"/>
          </p:cNvGraphicFramePr>
          <p:nvPr>
            <p:ph type="tbl" sz="quarter" idx="13"/>
            <p:extLst>
              <p:ext uri="{D42A27DB-BD31-4B8C-83A1-F6EECF244321}">
                <p14:modId xmlns:p14="http://schemas.microsoft.com/office/powerpoint/2010/main" val="2679168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09294348"/>
                    </a:ext>
                  </a:extLst>
                </a:gridCol>
                <a:gridCol w="370332">
                  <a:extLst>
                    <a:ext uri="{9D8B030D-6E8A-4147-A177-3AD203B41FA5}">
                      <a16:colId xmlns:a16="http://schemas.microsoft.com/office/drawing/2014/main" val="1504480012"/>
                    </a:ext>
                  </a:extLst>
                </a:gridCol>
                <a:gridCol w="370332">
                  <a:extLst>
                    <a:ext uri="{9D8B030D-6E8A-4147-A177-3AD203B41FA5}">
                      <a16:colId xmlns:a16="http://schemas.microsoft.com/office/drawing/2014/main" val="1890227820"/>
                    </a:ext>
                  </a:extLst>
                </a:gridCol>
                <a:gridCol w="370332">
                  <a:extLst>
                    <a:ext uri="{9D8B030D-6E8A-4147-A177-3AD203B41FA5}">
                      <a16:colId xmlns:a16="http://schemas.microsoft.com/office/drawing/2014/main" val="1267489462"/>
                    </a:ext>
                  </a:extLst>
                </a:gridCol>
                <a:gridCol w="329184">
                  <a:extLst>
                    <a:ext uri="{9D8B030D-6E8A-4147-A177-3AD203B41FA5}">
                      <a16:colId xmlns:a16="http://schemas.microsoft.com/office/drawing/2014/main" val="764104046"/>
                    </a:ext>
                  </a:extLst>
                </a:gridCol>
                <a:gridCol w="329184">
                  <a:extLst>
                    <a:ext uri="{9D8B030D-6E8A-4147-A177-3AD203B41FA5}">
                      <a16:colId xmlns:a16="http://schemas.microsoft.com/office/drawing/2014/main" val="888026369"/>
                    </a:ext>
                  </a:extLst>
                </a:gridCol>
                <a:gridCol w="329184">
                  <a:extLst>
                    <a:ext uri="{9D8B030D-6E8A-4147-A177-3AD203B41FA5}">
                      <a16:colId xmlns:a16="http://schemas.microsoft.com/office/drawing/2014/main" val="404595060"/>
                    </a:ext>
                  </a:extLst>
                </a:gridCol>
                <a:gridCol w="329184">
                  <a:extLst>
                    <a:ext uri="{9D8B030D-6E8A-4147-A177-3AD203B41FA5}">
                      <a16:colId xmlns:a16="http://schemas.microsoft.com/office/drawing/2014/main" val="437106380"/>
                    </a:ext>
                  </a:extLst>
                </a:gridCol>
                <a:gridCol w="329184">
                  <a:extLst>
                    <a:ext uri="{9D8B030D-6E8A-4147-A177-3AD203B41FA5}">
                      <a16:colId xmlns:a16="http://schemas.microsoft.com/office/drawing/2014/main" val="1510179495"/>
                    </a:ext>
                  </a:extLst>
                </a:gridCol>
                <a:gridCol w="329184">
                  <a:extLst>
                    <a:ext uri="{9D8B030D-6E8A-4147-A177-3AD203B41FA5}">
                      <a16:colId xmlns:a16="http://schemas.microsoft.com/office/drawing/2014/main" val="1983583452"/>
                    </a:ext>
                  </a:extLst>
                </a:gridCol>
                <a:gridCol w="329184">
                  <a:extLst>
                    <a:ext uri="{9D8B030D-6E8A-4147-A177-3AD203B41FA5}">
                      <a16:colId xmlns:a16="http://schemas.microsoft.com/office/drawing/2014/main" val="2876402171"/>
                    </a:ext>
                  </a:extLst>
                </a:gridCol>
                <a:gridCol w="329184">
                  <a:extLst>
                    <a:ext uri="{9D8B030D-6E8A-4147-A177-3AD203B41FA5}">
                      <a16:colId xmlns:a16="http://schemas.microsoft.com/office/drawing/2014/main" val="4120766881"/>
                    </a:ext>
                  </a:extLst>
                </a:gridCol>
                <a:gridCol w="329184">
                  <a:extLst>
                    <a:ext uri="{9D8B030D-6E8A-4147-A177-3AD203B41FA5}">
                      <a16:colId xmlns:a16="http://schemas.microsoft.com/office/drawing/2014/main" val="3649256204"/>
                    </a:ext>
                  </a:extLst>
                </a:gridCol>
                <a:gridCol w="370332">
                  <a:extLst>
                    <a:ext uri="{9D8B030D-6E8A-4147-A177-3AD203B41FA5}">
                      <a16:colId xmlns:a16="http://schemas.microsoft.com/office/drawing/2014/main" val="2763683489"/>
                    </a:ext>
                  </a:extLst>
                </a:gridCol>
                <a:gridCol w="370332">
                  <a:extLst>
                    <a:ext uri="{9D8B030D-6E8A-4147-A177-3AD203B41FA5}">
                      <a16:colId xmlns:a16="http://schemas.microsoft.com/office/drawing/2014/main" val="3068627457"/>
                    </a:ext>
                  </a:extLst>
                </a:gridCol>
                <a:gridCol w="329184">
                  <a:extLst>
                    <a:ext uri="{9D8B030D-6E8A-4147-A177-3AD203B41FA5}">
                      <a16:colId xmlns:a16="http://schemas.microsoft.com/office/drawing/2014/main" val="2885807283"/>
                    </a:ext>
                  </a:extLst>
                </a:gridCol>
                <a:gridCol w="329184">
                  <a:extLst>
                    <a:ext uri="{9D8B030D-6E8A-4147-A177-3AD203B41FA5}">
                      <a16:colId xmlns:a16="http://schemas.microsoft.com/office/drawing/2014/main" val="2966209930"/>
                    </a:ext>
                  </a:extLst>
                </a:gridCol>
                <a:gridCol w="370332">
                  <a:extLst>
                    <a:ext uri="{9D8B030D-6E8A-4147-A177-3AD203B41FA5}">
                      <a16:colId xmlns:a16="http://schemas.microsoft.com/office/drawing/2014/main" val="4089125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0364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Candy Warehouse - 2018-04-20 19:07:08 </a:t>
                      </a:r>
                      <a:r>
                        <a:rPr kumimoji="0" lang="en-US" sz="1000" b="0" i="0" u="none" strike="noStrike" kern="1200" cap="none" spc="0" normalizeH="0" baseline="0" noProof="0">
                          <a:ln>
                            <a:noFill/>
                          </a:ln>
                          <a:solidFill>
                            <a:prstClr val="black"/>
                          </a:solidFill>
                          <a:effectLst/>
                          <a:uLnTx/>
                          <a:uFillTx/>
                          <a:latin typeface="+mn-lt"/>
                          <a:ea typeface="+mn-ea"/>
                          <a:cs typeface="+mn-cs"/>
                        </a:rPr>
                        <a:t> 
 15% Off items in our Tootsie Candy Department:
https://www.candywarehouse.com/tootsie-roll-industries/
Enter promo code: TOOTSIE
While Supplies Last. Limited-time offer expires 11:59 PM, April 22nd, for US customers shipping to an address within the contiguous United States. This offer is valid only on selected items. All standard customer terms and conditions apply. Void where prohibited. Offer is nontransferable. May not be combined with other offers.
 — Products shown: American Flag Tootsie Rolls: 30LB Case.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02879717"/>
                  </a:ext>
                </a:extLst>
              </a:tr>
            </a:tbl>
          </a:graphicData>
        </a:graphic>
      </p:graphicFrame>
      <p:sp>
        <p:nvSpPr>
          <p:cNvPr id="4" name="Text Placeholder 3">
            <a:extLst>
              <a:ext uri="{FF2B5EF4-FFF2-40B4-BE49-F238E27FC236}">
                <a16:creationId xmlns:a16="http://schemas.microsoft.com/office/drawing/2014/main" id="{B343B8B9-3D96-4E9A-B300-4E91DB03EA27}"/>
              </a:ext>
            </a:extLst>
          </p:cNvPr>
          <p:cNvSpPr>
            <a:spLocks noGrp="1"/>
          </p:cNvSpPr>
          <p:nvPr>
            <p:ph type="body" sz="quarter" idx="14"/>
          </p:nvPr>
        </p:nvSpPr>
        <p:spPr/>
        <p:txBody>
          <a:bodyPr/>
          <a:lstStyle/>
          <a:p>
            <a:r>
              <a:rPr lang="en-US"/>
              <a:t>02/01/2018 - 04/30/2018</a:t>
            </a:r>
          </a:p>
        </p:txBody>
      </p:sp>
    </p:spTree>
    <p:extLst>
      <p:ext uri="{BB962C8B-B14F-4D97-AF65-F5344CB8AC3E}">
        <p14:creationId xmlns:p14="http://schemas.microsoft.com/office/powerpoint/2010/main" val="3363995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7D9B6-D6DF-4034-8B79-CEC81B725F6D}"/>
              </a:ext>
            </a:extLst>
          </p:cNvPr>
          <p:cNvSpPr>
            <a:spLocks noGrp="1"/>
          </p:cNvSpPr>
          <p:nvPr>
            <p:ph type="title"/>
          </p:nvPr>
        </p:nvSpPr>
        <p:spPr/>
        <p:txBody>
          <a:bodyPr/>
          <a:lstStyle/>
          <a:p>
            <a:r>
              <a:rPr lang="en-US"/>
              <a:t>Facebook Own Posts Table | mars candy project - 4 of 19</a:t>
            </a:r>
          </a:p>
        </p:txBody>
      </p:sp>
      <p:graphicFrame>
        <p:nvGraphicFramePr>
          <p:cNvPr id="5" name="Table Placeholder 4">
            <a:extLst>
              <a:ext uri="{FF2B5EF4-FFF2-40B4-BE49-F238E27FC236}">
                <a16:creationId xmlns:a16="http://schemas.microsoft.com/office/drawing/2014/main" id="{B2549887-8B24-45F4-831B-A180135B75C1}"/>
              </a:ext>
            </a:extLst>
          </p:cNvPr>
          <p:cNvGraphicFramePr>
            <a:graphicFrameLocks noGrp="1"/>
          </p:cNvGraphicFramePr>
          <p:nvPr>
            <p:ph type="tbl" sz="quarter" idx="13"/>
            <p:extLst>
              <p:ext uri="{D42A27DB-BD31-4B8C-83A1-F6EECF244321}">
                <p14:modId xmlns:p14="http://schemas.microsoft.com/office/powerpoint/2010/main" val="145307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44990256"/>
                    </a:ext>
                  </a:extLst>
                </a:gridCol>
                <a:gridCol w="370332">
                  <a:extLst>
                    <a:ext uri="{9D8B030D-6E8A-4147-A177-3AD203B41FA5}">
                      <a16:colId xmlns:a16="http://schemas.microsoft.com/office/drawing/2014/main" val="544322630"/>
                    </a:ext>
                  </a:extLst>
                </a:gridCol>
                <a:gridCol w="370332">
                  <a:extLst>
                    <a:ext uri="{9D8B030D-6E8A-4147-A177-3AD203B41FA5}">
                      <a16:colId xmlns:a16="http://schemas.microsoft.com/office/drawing/2014/main" val="2700599418"/>
                    </a:ext>
                  </a:extLst>
                </a:gridCol>
                <a:gridCol w="370332">
                  <a:extLst>
                    <a:ext uri="{9D8B030D-6E8A-4147-A177-3AD203B41FA5}">
                      <a16:colId xmlns:a16="http://schemas.microsoft.com/office/drawing/2014/main" val="4041146266"/>
                    </a:ext>
                  </a:extLst>
                </a:gridCol>
                <a:gridCol w="329184">
                  <a:extLst>
                    <a:ext uri="{9D8B030D-6E8A-4147-A177-3AD203B41FA5}">
                      <a16:colId xmlns:a16="http://schemas.microsoft.com/office/drawing/2014/main" val="4262082750"/>
                    </a:ext>
                  </a:extLst>
                </a:gridCol>
                <a:gridCol w="329184">
                  <a:extLst>
                    <a:ext uri="{9D8B030D-6E8A-4147-A177-3AD203B41FA5}">
                      <a16:colId xmlns:a16="http://schemas.microsoft.com/office/drawing/2014/main" val="1126936878"/>
                    </a:ext>
                  </a:extLst>
                </a:gridCol>
                <a:gridCol w="329184">
                  <a:extLst>
                    <a:ext uri="{9D8B030D-6E8A-4147-A177-3AD203B41FA5}">
                      <a16:colId xmlns:a16="http://schemas.microsoft.com/office/drawing/2014/main" val="2735822846"/>
                    </a:ext>
                  </a:extLst>
                </a:gridCol>
                <a:gridCol w="329184">
                  <a:extLst>
                    <a:ext uri="{9D8B030D-6E8A-4147-A177-3AD203B41FA5}">
                      <a16:colId xmlns:a16="http://schemas.microsoft.com/office/drawing/2014/main" val="2549231550"/>
                    </a:ext>
                  </a:extLst>
                </a:gridCol>
                <a:gridCol w="329184">
                  <a:extLst>
                    <a:ext uri="{9D8B030D-6E8A-4147-A177-3AD203B41FA5}">
                      <a16:colId xmlns:a16="http://schemas.microsoft.com/office/drawing/2014/main" val="3033568580"/>
                    </a:ext>
                  </a:extLst>
                </a:gridCol>
                <a:gridCol w="329184">
                  <a:extLst>
                    <a:ext uri="{9D8B030D-6E8A-4147-A177-3AD203B41FA5}">
                      <a16:colId xmlns:a16="http://schemas.microsoft.com/office/drawing/2014/main" val="2272539650"/>
                    </a:ext>
                  </a:extLst>
                </a:gridCol>
                <a:gridCol w="329184">
                  <a:extLst>
                    <a:ext uri="{9D8B030D-6E8A-4147-A177-3AD203B41FA5}">
                      <a16:colId xmlns:a16="http://schemas.microsoft.com/office/drawing/2014/main" val="2870645816"/>
                    </a:ext>
                  </a:extLst>
                </a:gridCol>
                <a:gridCol w="329184">
                  <a:extLst>
                    <a:ext uri="{9D8B030D-6E8A-4147-A177-3AD203B41FA5}">
                      <a16:colId xmlns:a16="http://schemas.microsoft.com/office/drawing/2014/main" val="2089519289"/>
                    </a:ext>
                  </a:extLst>
                </a:gridCol>
                <a:gridCol w="329184">
                  <a:extLst>
                    <a:ext uri="{9D8B030D-6E8A-4147-A177-3AD203B41FA5}">
                      <a16:colId xmlns:a16="http://schemas.microsoft.com/office/drawing/2014/main" val="955646886"/>
                    </a:ext>
                  </a:extLst>
                </a:gridCol>
                <a:gridCol w="370332">
                  <a:extLst>
                    <a:ext uri="{9D8B030D-6E8A-4147-A177-3AD203B41FA5}">
                      <a16:colId xmlns:a16="http://schemas.microsoft.com/office/drawing/2014/main" val="509242642"/>
                    </a:ext>
                  </a:extLst>
                </a:gridCol>
                <a:gridCol w="370332">
                  <a:extLst>
                    <a:ext uri="{9D8B030D-6E8A-4147-A177-3AD203B41FA5}">
                      <a16:colId xmlns:a16="http://schemas.microsoft.com/office/drawing/2014/main" val="3913701020"/>
                    </a:ext>
                  </a:extLst>
                </a:gridCol>
                <a:gridCol w="329184">
                  <a:extLst>
                    <a:ext uri="{9D8B030D-6E8A-4147-A177-3AD203B41FA5}">
                      <a16:colId xmlns:a16="http://schemas.microsoft.com/office/drawing/2014/main" val="2768363870"/>
                    </a:ext>
                  </a:extLst>
                </a:gridCol>
                <a:gridCol w="329184">
                  <a:extLst>
                    <a:ext uri="{9D8B030D-6E8A-4147-A177-3AD203B41FA5}">
                      <a16:colId xmlns:a16="http://schemas.microsoft.com/office/drawing/2014/main" val="4234941424"/>
                    </a:ext>
                  </a:extLst>
                </a:gridCol>
                <a:gridCol w="370332">
                  <a:extLst>
                    <a:ext uri="{9D8B030D-6E8A-4147-A177-3AD203B41FA5}">
                      <a16:colId xmlns:a16="http://schemas.microsoft.com/office/drawing/2014/main" val="1265080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1778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Nuts.com - 2018-04-18 17:00:01 </a:t>
                      </a:r>
                      <a:r>
                        <a:rPr kumimoji="0" lang="en-US" sz="1000" b="0" i="0" u="none" strike="noStrike" kern="1200" cap="none" spc="0" normalizeH="0" baseline="0" noProof="0">
                          <a:ln>
                            <a:noFill/>
                          </a:ln>
                          <a:solidFill>
                            <a:prstClr val="black"/>
                          </a:solidFill>
                          <a:effectLst/>
                          <a:uLnTx/>
                          <a:uFillTx/>
                          <a:latin typeface="+mn-lt"/>
                          <a:ea typeface="+mn-ea"/>
                          <a:cs typeface="+mn-cs"/>
                        </a:rPr>
                        <a:t> 
 Think pistachios and Tex-Mex don't go together? Nosh And Nourish's Green Goddess Quesadilla just might prove you wrong, friend! This genius green 'dilla is filled with our Raw Pistachios and dolloped with Basil Pesto Sauce. Quick, easy, green and cheesy! What's not to 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44558566"/>
                  </a:ext>
                </a:extLst>
              </a:tr>
            </a:tbl>
          </a:graphicData>
        </a:graphic>
      </p:graphicFrame>
      <p:sp>
        <p:nvSpPr>
          <p:cNvPr id="4" name="Text Placeholder 3">
            <a:extLst>
              <a:ext uri="{FF2B5EF4-FFF2-40B4-BE49-F238E27FC236}">
                <a16:creationId xmlns:a16="http://schemas.microsoft.com/office/drawing/2014/main" id="{13B2D3BB-DB2A-464D-BAA3-A1FC9495FD84}"/>
              </a:ext>
            </a:extLst>
          </p:cNvPr>
          <p:cNvSpPr>
            <a:spLocks noGrp="1"/>
          </p:cNvSpPr>
          <p:nvPr>
            <p:ph type="body" sz="quarter" idx="14"/>
          </p:nvPr>
        </p:nvSpPr>
        <p:spPr/>
        <p:txBody>
          <a:bodyPr/>
          <a:lstStyle/>
          <a:p>
            <a:r>
              <a:rPr lang="en-US"/>
              <a:t>02/01/2018 - 04/30/2018</a:t>
            </a:r>
          </a:p>
        </p:txBody>
      </p:sp>
    </p:spTree>
    <p:extLst>
      <p:ext uri="{BB962C8B-B14F-4D97-AF65-F5344CB8AC3E}">
        <p14:creationId xmlns:p14="http://schemas.microsoft.com/office/powerpoint/2010/main" val="3604637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02010-8FD5-48FF-8A58-A78905F7087F}"/>
              </a:ext>
            </a:extLst>
          </p:cNvPr>
          <p:cNvSpPr>
            <a:spLocks noGrp="1"/>
          </p:cNvSpPr>
          <p:nvPr>
            <p:ph type="title"/>
          </p:nvPr>
        </p:nvSpPr>
        <p:spPr/>
        <p:txBody>
          <a:bodyPr/>
          <a:lstStyle/>
          <a:p>
            <a:r>
              <a:rPr lang="en-US"/>
              <a:t>Facebook Own Posts Table | mars candy project - 5 of 19</a:t>
            </a:r>
          </a:p>
        </p:txBody>
      </p:sp>
      <p:graphicFrame>
        <p:nvGraphicFramePr>
          <p:cNvPr id="5" name="Table Placeholder 4">
            <a:extLst>
              <a:ext uri="{FF2B5EF4-FFF2-40B4-BE49-F238E27FC236}">
                <a16:creationId xmlns:a16="http://schemas.microsoft.com/office/drawing/2014/main" id="{F4DF088B-6B1C-4FBB-AA00-F356ED5DE795}"/>
              </a:ext>
            </a:extLst>
          </p:cNvPr>
          <p:cNvGraphicFramePr>
            <a:graphicFrameLocks noGrp="1"/>
          </p:cNvGraphicFramePr>
          <p:nvPr>
            <p:ph type="tbl" sz="quarter" idx="13"/>
            <p:extLst>
              <p:ext uri="{D42A27DB-BD31-4B8C-83A1-F6EECF244321}">
                <p14:modId xmlns:p14="http://schemas.microsoft.com/office/powerpoint/2010/main" val="2829415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84758887"/>
                    </a:ext>
                  </a:extLst>
                </a:gridCol>
                <a:gridCol w="370332">
                  <a:extLst>
                    <a:ext uri="{9D8B030D-6E8A-4147-A177-3AD203B41FA5}">
                      <a16:colId xmlns:a16="http://schemas.microsoft.com/office/drawing/2014/main" val="1052045224"/>
                    </a:ext>
                  </a:extLst>
                </a:gridCol>
                <a:gridCol w="370332">
                  <a:extLst>
                    <a:ext uri="{9D8B030D-6E8A-4147-A177-3AD203B41FA5}">
                      <a16:colId xmlns:a16="http://schemas.microsoft.com/office/drawing/2014/main" val="3255496492"/>
                    </a:ext>
                  </a:extLst>
                </a:gridCol>
                <a:gridCol w="370332">
                  <a:extLst>
                    <a:ext uri="{9D8B030D-6E8A-4147-A177-3AD203B41FA5}">
                      <a16:colId xmlns:a16="http://schemas.microsoft.com/office/drawing/2014/main" val="3622718935"/>
                    </a:ext>
                  </a:extLst>
                </a:gridCol>
                <a:gridCol w="329184">
                  <a:extLst>
                    <a:ext uri="{9D8B030D-6E8A-4147-A177-3AD203B41FA5}">
                      <a16:colId xmlns:a16="http://schemas.microsoft.com/office/drawing/2014/main" val="4015030760"/>
                    </a:ext>
                  </a:extLst>
                </a:gridCol>
                <a:gridCol w="329184">
                  <a:extLst>
                    <a:ext uri="{9D8B030D-6E8A-4147-A177-3AD203B41FA5}">
                      <a16:colId xmlns:a16="http://schemas.microsoft.com/office/drawing/2014/main" val="3979962298"/>
                    </a:ext>
                  </a:extLst>
                </a:gridCol>
                <a:gridCol w="329184">
                  <a:extLst>
                    <a:ext uri="{9D8B030D-6E8A-4147-A177-3AD203B41FA5}">
                      <a16:colId xmlns:a16="http://schemas.microsoft.com/office/drawing/2014/main" val="1543321830"/>
                    </a:ext>
                  </a:extLst>
                </a:gridCol>
                <a:gridCol w="329184">
                  <a:extLst>
                    <a:ext uri="{9D8B030D-6E8A-4147-A177-3AD203B41FA5}">
                      <a16:colId xmlns:a16="http://schemas.microsoft.com/office/drawing/2014/main" val="3100564352"/>
                    </a:ext>
                  </a:extLst>
                </a:gridCol>
                <a:gridCol w="329184">
                  <a:extLst>
                    <a:ext uri="{9D8B030D-6E8A-4147-A177-3AD203B41FA5}">
                      <a16:colId xmlns:a16="http://schemas.microsoft.com/office/drawing/2014/main" val="2008512099"/>
                    </a:ext>
                  </a:extLst>
                </a:gridCol>
                <a:gridCol w="329184">
                  <a:extLst>
                    <a:ext uri="{9D8B030D-6E8A-4147-A177-3AD203B41FA5}">
                      <a16:colId xmlns:a16="http://schemas.microsoft.com/office/drawing/2014/main" val="451128094"/>
                    </a:ext>
                  </a:extLst>
                </a:gridCol>
                <a:gridCol w="329184">
                  <a:extLst>
                    <a:ext uri="{9D8B030D-6E8A-4147-A177-3AD203B41FA5}">
                      <a16:colId xmlns:a16="http://schemas.microsoft.com/office/drawing/2014/main" val="2030710841"/>
                    </a:ext>
                  </a:extLst>
                </a:gridCol>
                <a:gridCol w="329184">
                  <a:extLst>
                    <a:ext uri="{9D8B030D-6E8A-4147-A177-3AD203B41FA5}">
                      <a16:colId xmlns:a16="http://schemas.microsoft.com/office/drawing/2014/main" val="376704346"/>
                    </a:ext>
                  </a:extLst>
                </a:gridCol>
                <a:gridCol w="329184">
                  <a:extLst>
                    <a:ext uri="{9D8B030D-6E8A-4147-A177-3AD203B41FA5}">
                      <a16:colId xmlns:a16="http://schemas.microsoft.com/office/drawing/2014/main" val="4084918268"/>
                    </a:ext>
                  </a:extLst>
                </a:gridCol>
                <a:gridCol w="370332">
                  <a:extLst>
                    <a:ext uri="{9D8B030D-6E8A-4147-A177-3AD203B41FA5}">
                      <a16:colId xmlns:a16="http://schemas.microsoft.com/office/drawing/2014/main" val="3159389928"/>
                    </a:ext>
                  </a:extLst>
                </a:gridCol>
                <a:gridCol w="370332">
                  <a:extLst>
                    <a:ext uri="{9D8B030D-6E8A-4147-A177-3AD203B41FA5}">
                      <a16:colId xmlns:a16="http://schemas.microsoft.com/office/drawing/2014/main" val="2928547958"/>
                    </a:ext>
                  </a:extLst>
                </a:gridCol>
                <a:gridCol w="329184">
                  <a:extLst>
                    <a:ext uri="{9D8B030D-6E8A-4147-A177-3AD203B41FA5}">
                      <a16:colId xmlns:a16="http://schemas.microsoft.com/office/drawing/2014/main" val="1688244970"/>
                    </a:ext>
                  </a:extLst>
                </a:gridCol>
                <a:gridCol w="329184">
                  <a:extLst>
                    <a:ext uri="{9D8B030D-6E8A-4147-A177-3AD203B41FA5}">
                      <a16:colId xmlns:a16="http://schemas.microsoft.com/office/drawing/2014/main" val="2522552384"/>
                    </a:ext>
                  </a:extLst>
                </a:gridCol>
                <a:gridCol w="370332">
                  <a:extLst>
                    <a:ext uri="{9D8B030D-6E8A-4147-A177-3AD203B41FA5}">
                      <a16:colId xmlns:a16="http://schemas.microsoft.com/office/drawing/2014/main" val="115724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3982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Nuts.com - 2018-04-15 19:50:29 </a:t>
                      </a:r>
                      <a:r>
                        <a:rPr kumimoji="0" lang="en-US" sz="1000" b="0" i="0" u="none" strike="noStrike" kern="1200" cap="none" spc="0" normalizeH="0" baseline="0" noProof="0">
                          <a:ln>
                            <a:noFill/>
                          </a:ln>
                          <a:solidFill>
                            <a:prstClr val="black"/>
                          </a:solidFill>
                          <a:effectLst/>
                          <a:uLnTx/>
                          <a:uFillTx/>
                          <a:latin typeface="+mn-lt"/>
                          <a:ea typeface="+mn-ea"/>
                          <a:cs typeface="+mn-cs"/>
                        </a:rPr>
                        <a:t> 
 Spoons out🥄for Golubka Kitchen’s Chocolate Pudding, made with our brand new Lion’s Mane, Reishi and Chaga Powders. If you're shy about trying adaptogens, (powders made from mushrooms) let the chocolate get you hooked!
 — Products shown: Organic Siberian Chaga Mushroom Powder - Bulk Savings and Organic Reishi Mushroom Powder - Bulk Savings.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46662582"/>
                  </a:ext>
                </a:extLst>
              </a:tr>
            </a:tbl>
          </a:graphicData>
        </a:graphic>
      </p:graphicFrame>
      <p:sp>
        <p:nvSpPr>
          <p:cNvPr id="4" name="Text Placeholder 3">
            <a:extLst>
              <a:ext uri="{FF2B5EF4-FFF2-40B4-BE49-F238E27FC236}">
                <a16:creationId xmlns:a16="http://schemas.microsoft.com/office/drawing/2014/main" id="{28D771C4-999B-4BDF-B892-09BC98B763AD}"/>
              </a:ext>
            </a:extLst>
          </p:cNvPr>
          <p:cNvSpPr>
            <a:spLocks noGrp="1"/>
          </p:cNvSpPr>
          <p:nvPr>
            <p:ph type="body" sz="quarter" idx="14"/>
          </p:nvPr>
        </p:nvSpPr>
        <p:spPr/>
        <p:txBody>
          <a:bodyPr/>
          <a:lstStyle/>
          <a:p>
            <a:r>
              <a:rPr lang="en-US"/>
              <a:t>02/01/2018 - 04/30/2018</a:t>
            </a:r>
          </a:p>
        </p:txBody>
      </p:sp>
    </p:spTree>
    <p:extLst>
      <p:ext uri="{BB962C8B-B14F-4D97-AF65-F5344CB8AC3E}">
        <p14:creationId xmlns:p14="http://schemas.microsoft.com/office/powerpoint/2010/main" val="758193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4F27C-4AD3-4E1E-A581-CF4552DB7B46}"/>
              </a:ext>
            </a:extLst>
          </p:cNvPr>
          <p:cNvSpPr>
            <a:spLocks noGrp="1"/>
          </p:cNvSpPr>
          <p:nvPr>
            <p:ph type="title"/>
          </p:nvPr>
        </p:nvSpPr>
        <p:spPr/>
        <p:txBody>
          <a:bodyPr/>
          <a:lstStyle/>
          <a:p>
            <a:r>
              <a:rPr lang="en-US"/>
              <a:t>Facebook Own Posts Table | mars candy project - 6 of 19</a:t>
            </a:r>
          </a:p>
        </p:txBody>
      </p:sp>
      <p:graphicFrame>
        <p:nvGraphicFramePr>
          <p:cNvPr id="5" name="Table Placeholder 4">
            <a:extLst>
              <a:ext uri="{FF2B5EF4-FFF2-40B4-BE49-F238E27FC236}">
                <a16:creationId xmlns:a16="http://schemas.microsoft.com/office/drawing/2014/main" id="{471E5723-CE64-45CE-B3EF-56C397C3C74F}"/>
              </a:ext>
            </a:extLst>
          </p:cNvPr>
          <p:cNvGraphicFramePr>
            <a:graphicFrameLocks noGrp="1"/>
          </p:cNvGraphicFramePr>
          <p:nvPr>
            <p:ph type="tbl" sz="quarter" idx="13"/>
            <p:extLst>
              <p:ext uri="{D42A27DB-BD31-4B8C-83A1-F6EECF244321}">
                <p14:modId xmlns:p14="http://schemas.microsoft.com/office/powerpoint/2010/main" val="3853721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9307869"/>
                    </a:ext>
                  </a:extLst>
                </a:gridCol>
                <a:gridCol w="370332">
                  <a:extLst>
                    <a:ext uri="{9D8B030D-6E8A-4147-A177-3AD203B41FA5}">
                      <a16:colId xmlns:a16="http://schemas.microsoft.com/office/drawing/2014/main" val="2720697004"/>
                    </a:ext>
                  </a:extLst>
                </a:gridCol>
                <a:gridCol w="370332">
                  <a:extLst>
                    <a:ext uri="{9D8B030D-6E8A-4147-A177-3AD203B41FA5}">
                      <a16:colId xmlns:a16="http://schemas.microsoft.com/office/drawing/2014/main" val="19968860"/>
                    </a:ext>
                  </a:extLst>
                </a:gridCol>
                <a:gridCol w="370332">
                  <a:extLst>
                    <a:ext uri="{9D8B030D-6E8A-4147-A177-3AD203B41FA5}">
                      <a16:colId xmlns:a16="http://schemas.microsoft.com/office/drawing/2014/main" val="2601292328"/>
                    </a:ext>
                  </a:extLst>
                </a:gridCol>
                <a:gridCol w="329184">
                  <a:extLst>
                    <a:ext uri="{9D8B030D-6E8A-4147-A177-3AD203B41FA5}">
                      <a16:colId xmlns:a16="http://schemas.microsoft.com/office/drawing/2014/main" val="3624623304"/>
                    </a:ext>
                  </a:extLst>
                </a:gridCol>
                <a:gridCol w="329184">
                  <a:extLst>
                    <a:ext uri="{9D8B030D-6E8A-4147-A177-3AD203B41FA5}">
                      <a16:colId xmlns:a16="http://schemas.microsoft.com/office/drawing/2014/main" val="976774742"/>
                    </a:ext>
                  </a:extLst>
                </a:gridCol>
                <a:gridCol w="329184">
                  <a:extLst>
                    <a:ext uri="{9D8B030D-6E8A-4147-A177-3AD203B41FA5}">
                      <a16:colId xmlns:a16="http://schemas.microsoft.com/office/drawing/2014/main" val="3088848031"/>
                    </a:ext>
                  </a:extLst>
                </a:gridCol>
                <a:gridCol w="329184">
                  <a:extLst>
                    <a:ext uri="{9D8B030D-6E8A-4147-A177-3AD203B41FA5}">
                      <a16:colId xmlns:a16="http://schemas.microsoft.com/office/drawing/2014/main" val="4123049549"/>
                    </a:ext>
                  </a:extLst>
                </a:gridCol>
                <a:gridCol w="329184">
                  <a:extLst>
                    <a:ext uri="{9D8B030D-6E8A-4147-A177-3AD203B41FA5}">
                      <a16:colId xmlns:a16="http://schemas.microsoft.com/office/drawing/2014/main" val="4057811970"/>
                    </a:ext>
                  </a:extLst>
                </a:gridCol>
                <a:gridCol w="329184">
                  <a:extLst>
                    <a:ext uri="{9D8B030D-6E8A-4147-A177-3AD203B41FA5}">
                      <a16:colId xmlns:a16="http://schemas.microsoft.com/office/drawing/2014/main" val="1126929599"/>
                    </a:ext>
                  </a:extLst>
                </a:gridCol>
                <a:gridCol w="329184">
                  <a:extLst>
                    <a:ext uri="{9D8B030D-6E8A-4147-A177-3AD203B41FA5}">
                      <a16:colId xmlns:a16="http://schemas.microsoft.com/office/drawing/2014/main" val="3134472313"/>
                    </a:ext>
                  </a:extLst>
                </a:gridCol>
                <a:gridCol w="329184">
                  <a:extLst>
                    <a:ext uri="{9D8B030D-6E8A-4147-A177-3AD203B41FA5}">
                      <a16:colId xmlns:a16="http://schemas.microsoft.com/office/drawing/2014/main" val="2503276787"/>
                    </a:ext>
                  </a:extLst>
                </a:gridCol>
                <a:gridCol w="329184">
                  <a:extLst>
                    <a:ext uri="{9D8B030D-6E8A-4147-A177-3AD203B41FA5}">
                      <a16:colId xmlns:a16="http://schemas.microsoft.com/office/drawing/2014/main" val="2196736621"/>
                    </a:ext>
                  </a:extLst>
                </a:gridCol>
                <a:gridCol w="370332">
                  <a:extLst>
                    <a:ext uri="{9D8B030D-6E8A-4147-A177-3AD203B41FA5}">
                      <a16:colId xmlns:a16="http://schemas.microsoft.com/office/drawing/2014/main" val="1871515415"/>
                    </a:ext>
                  </a:extLst>
                </a:gridCol>
                <a:gridCol w="370332">
                  <a:extLst>
                    <a:ext uri="{9D8B030D-6E8A-4147-A177-3AD203B41FA5}">
                      <a16:colId xmlns:a16="http://schemas.microsoft.com/office/drawing/2014/main" val="3263810908"/>
                    </a:ext>
                  </a:extLst>
                </a:gridCol>
                <a:gridCol w="329184">
                  <a:extLst>
                    <a:ext uri="{9D8B030D-6E8A-4147-A177-3AD203B41FA5}">
                      <a16:colId xmlns:a16="http://schemas.microsoft.com/office/drawing/2014/main" val="2286164144"/>
                    </a:ext>
                  </a:extLst>
                </a:gridCol>
                <a:gridCol w="329184">
                  <a:extLst>
                    <a:ext uri="{9D8B030D-6E8A-4147-A177-3AD203B41FA5}">
                      <a16:colId xmlns:a16="http://schemas.microsoft.com/office/drawing/2014/main" val="1547320301"/>
                    </a:ext>
                  </a:extLst>
                </a:gridCol>
                <a:gridCol w="370332">
                  <a:extLst>
                    <a:ext uri="{9D8B030D-6E8A-4147-A177-3AD203B41FA5}">
                      <a16:colId xmlns:a16="http://schemas.microsoft.com/office/drawing/2014/main" val="4066929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85695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Candy Warehouse - 2018-04-13 17:07:02 </a:t>
                      </a:r>
                      <a:r>
                        <a:rPr kumimoji="0" lang="en-US" sz="1000" b="0" i="0" u="none" strike="noStrike" kern="1200" cap="none" spc="0" normalizeH="0" baseline="0" noProof="0">
                          <a:ln>
                            <a:noFill/>
                          </a:ln>
                          <a:solidFill>
                            <a:prstClr val="black"/>
                          </a:solidFill>
                          <a:effectLst/>
                          <a:uLnTx/>
                          <a:uFillTx/>
                          <a:latin typeface="+mn-lt"/>
                          <a:ea typeface="+mn-ea"/>
                          <a:cs typeface="+mn-cs"/>
                        </a:rPr>
                        <a:t> 
 15% Off items in our Dove Chocolate Department
https://www.candywarehouse.com/dove-chocolate/
Enter promo code: DOVER 
(Dove - Lover, get it?!?)
While Supplies Last. Limited-time offer expires 11:59 PM, April 15th, for US customers shipping to an address within the contiguous United States. This offer is valid only on selected items. All standard customer terms and conditions apply. Void where prohibited. Offer is nontransferable. May not be combined with other 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24262651"/>
                  </a:ext>
                </a:extLst>
              </a:tr>
            </a:tbl>
          </a:graphicData>
        </a:graphic>
      </p:graphicFrame>
      <p:sp>
        <p:nvSpPr>
          <p:cNvPr id="4" name="Text Placeholder 3">
            <a:extLst>
              <a:ext uri="{FF2B5EF4-FFF2-40B4-BE49-F238E27FC236}">
                <a16:creationId xmlns:a16="http://schemas.microsoft.com/office/drawing/2014/main" id="{8541884B-8DC8-4370-9324-1683B8694968}"/>
              </a:ext>
            </a:extLst>
          </p:cNvPr>
          <p:cNvSpPr>
            <a:spLocks noGrp="1"/>
          </p:cNvSpPr>
          <p:nvPr>
            <p:ph type="body" sz="quarter" idx="14"/>
          </p:nvPr>
        </p:nvSpPr>
        <p:spPr/>
        <p:txBody>
          <a:bodyPr/>
          <a:lstStyle/>
          <a:p>
            <a:r>
              <a:rPr lang="en-US"/>
              <a:t>02/01/2018 - 04/30/2018</a:t>
            </a:r>
          </a:p>
        </p:txBody>
      </p:sp>
    </p:spTree>
    <p:extLst>
      <p:ext uri="{BB962C8B-B14F-4D97-AF65-F5344CB8AC3E}">
        <p14:creationId xmlns:p14="http://schemas.microsoft.com/office/powerpoint/2010/main" val="1796800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4C6E0-BBA7-487B-8703-1301ED8AEEAA}"/>
              </a:ext>
            </a:extLst>
          </p:cNvPr>
          <p:cNvSpPr>
            <a:spLocks noGrp="1"/>
          </p:cNvSpPr>
          <p:nvPr>
            <p:ph type="title"/>
          </p:nvPr>
        </p:nvSpPr>
        <p:spPr/>
        <p:txBody>
          <a:bodyPr/>
          <a:lstStyle/>
          <a:p>
            <a:r>
              <a:rPr lang="en-US"/>
              <a:t>Facebook Own Posts Table | mars candy project - 7 of 19</a:t>
            </a:r>
          </a:p>
        </p:txBody>
      </p:sp>
      <p:graphicFrame>
        <p:nvGraphicFramePr>
          <p:cNvPr id="5" name="Table Placeholder 4">
            <a:extLst>
              <a:ext uri="{FF2B5EF4-FFF2-40B4-BE49-F238E27FC236}">
                <a16:creationId xmlns:a16="http://schemas.microsoft.com/office/drawing/2014/main" id="{327B8B78-4C3E-4701-8A92-533EBBE33DF8}"/>
              </a:ext>
            </a:extLst>
          </p:cNvPr>
          <p:cNvGraphicFramePr>
            <a:graphicFrameLocks noGrp="1"/>
          </p:cNvGraphicFramePr>
          <p:nvPr>
            <p:ph type="tbl" sz="quarter" idx="13"/>
            <p:extLst>
              <p:ext uri="{D42A27DB-BD31-4B8C-83A1-F6EECF244321}">
                <p14:modId xmlns:p14="http://schemas.microsoft.com/office/powerpoint/2010/main" val="3051900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6444072"/>
                    </a:ext>
                  </a:extLst>
                </a:gridCol>
                <a:gridCol w="370332">
                  <a:extLst>
                    <a:ext uri="{9D8B030D-6E8A-4147-A177-3AD203B41FA5}">
                      <a16:colId xmlns:a16="http://schemas.microsoft.com/office/drawing/2014/main" val="3849365908"/>
                    </a:ext>
                  </a:extLst>
                </a:gridCol>
                <a:gridCol w="370332">
                  <a:extLst>
                    <a:ext uri="{9D8B030D-6E8A-4147-A177-3AD203B41FA5}">
                      <a16:colId xmlns:a16="http://schemas.microsoft.com/office/drawing/2014/main" val="1098196776"/>
                    </a:ext>
                  </a:extLst>
                </a:gridCol>
                <a:gridCol w="370332">
                  <a:extLst>
                    <a:ext uri="{9D8B030D-6E8A-4147-A177-3AD203B41FA5}">
                      <a16:colId xmlns:a16="http://schemas.microsoft.com/office/drawing/2014/main" val="3232500041"/>
                    </a:ext>
                  </a:extLst>
                </a:gridCol>
                <a:gridCol w="329184">
                  <a:extLst>
                    <a:ext uri="{9D8B030D-6E8A-4147-A177-3AD203B41FA5}">
                      <a16:colId xmlns:a16="http://schemas.microsoft.com/office/drawing/2014/main" val="846685230"/>
                    </a:ext>
                  </a:extLst>
                </a:gridCol>
                <a:gridCol w="329184">
                  <a:extLst>
                    <a:ext uri="{9D8B030D-6E8A-4147-A177-3AD203B41FA5}">
                      <a16:colId xmlns:a16="http://schemas.microsoft.com/office/drawing/2014/main" val="72728708"/>
                    </a:ext>
                  </a:extLst>
                </a:gridCol>
                <a:gridCol w="329184">
                  <a:extLst>
                    <a:ext uri="{9D8B030D-6E8A-4147-A177-3AD203B41FA5}">
                      <a16:colId xmlns:a16="http://schemas.microsoft.com/office/drawing/2014/main" val="736465808"/>
                    </a:ext>
                  </a:extLst>
                </a:gridCol>
                <a:gridCol w="329184">
                  <a:extLst>
                    <a:ext uri="{9D8B030D-6E8A-4147-A177-3AD203B41FA5}">
                      <a16:colId xmlns:a16="http://schemas.microsoft.com/office/drawing/2014/main" val="639519619"/>
                    </a:ext>
                  </a:extLst>
                </a:gridCol>
                <a:gridCol w="329184">
                  <a:extLst>
                    <a:ext uri="{9D8B030D-6E8A-4147-A177-3AD203B41FA5}">
                      <a16:colId xmlns:a16="http://schemas.microsoft.com/office/drawing/2014/main" val="804081541"/>
                    </a:ext>
                  </a:extLst>
                </a:gridCol>
                <a:gridCol w="329184">
                  <a:extLst>
                    <a:ext uri="{9D8B030D-6E8A-4147-A177-3AD203B41FA5}">
                      <a16:colId xmlns:a16="http://schemas.microsoft.com/office/drawing/2014/main" val="2526617067"/>
                    </a:ext>
                  </a:extLst>
                </a:gridCol>
                <a:gridCol w="329184">
                  <a:extLst>
                    <a:ext uri="{9D8B030D-6E8A-4147-A177-3AD203B41FA5}">
                      <a16:colId xmlns:a16="http://schemas.microsoft.com/office/drawing/2014/main" val="1102561800"/>
                    </a:ext>
                  </a:extLst>
                </a:gridCol>
                <a:gridCol w="329184">
                  <a:extLst>
                    <a:ext uri="{9D8B030D-6E8A-4147-A177-3AD203B41FA5}">
                      <a16:colId xmlns:a16="http://schemas.microsoft.com/office/drawing/2014/main" val="1670912451"/>
                    </a:ext>
                  </a:extLst>
                </a:gridCol>
                <a:gridCol w="329184">
                  <a:extLst>
                    <a:ext uri="{9D8B030D-6E8A-4147-A177-3AD203B41FA5}">
                      <a16:colId xmlns:a16="http://schemas.microsoft.com/office/drawing/2014/main" val="440624834"/>
                    </a:ext>
                  </a:extLst>
                </a:gridCol>
                <a:gridCol w="370332">
                  <a:extLst>
                    <a:ext uri="{9D8B030D-6E8A-4147-A177-3AD203B41FA5}">
                      <a16:colId xmlns:a16="http://schemas.microsoft.com/office/drawing/2014/main" val="2246938500"/>
                    </a:ext>
                  </a:extLst>
                </a:gridCol>
                <a:gridCol w="370332">
                  <a:extLst>
                    <a:ext uri="{9D8B030D-6E8A-4147-A177-3AD203B41FA5}">
                      <a16:colId xmlns:a16="http://schemas.microsoft.com/office/drawing/2014/main" val="361680918"/>
                    </a:ext>
                  </a:extLst>
                </a:gridCol>
                <a:gridCol w="329184">
                  <a:extLst>
                    <a:ext uri="{9D8B030D-6E8A-4147-A177-3AD203B41FA5}">
                      <a16:colId xmlns:a16="http://schemas.microsoft.com/office/drawing/2014/main" val="54217357"/>
                    </a:ext>
                  </a:extLst>
                </a:gridCol>
                <a:gridCol w="329184">
                  <a:extLst>
                    <a:ext uri="{9D8B030D-6E8A-4147-A177-3AD203B41FA5}">
                      <a16:colId xmlns:a16="http://schemas.microsoft.com/office/drawing/2014/main" val="2424982642"/>
                    </a:ext>
                  </a:extLst>
                </a:gridCol>
                <a:gridCol w="370332">
                  <a:extLst>
                    <a:ext uri="{9D8B030D-6E8A-4147-A177-3AD203B41FA5}">
                      <a16:colId xmlns:a16="http://schemas.microsoft.com/office/drawing/2014/main" val="3838449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1473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Candy Warehouse - 2018-04-12 19:20:27 </a:t>
                      </a:r>
                      <a:r>
                        <a:rPr kumimoji="0" lang="en-US" sz="1000" b="0" i="0" u="none" strike="noStrike" kern="1200" cap="none" spc="0" normalizeH="0" baseline="0" noProof="0">
                          <a:ln>
                            <a:noFill/>
                          </a:ln>
                          <a:solidFill>
                            <a:prstClr val="black"/>
                          </a:solidFill>
                          <a:effectLst/>
                          <a:uLnTx/>
                          <a:uFillTx/>
                          <a:latin typeface="+mn-lt"/>
                          <a:ea typeface="+mn-ea"/>
                          <a:cs typeface="+mn-cs"/>
                        </a:rPr>
                        <a:t> 
 Thanks Devin!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041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Nuts.com - 2018-04-11 17:00:01 </a:t>
                      </a:r>
                      <a:r>
                        <a:rPr kumimoji="0" lang="en-US" sz="1000" b="0" i="0" u="none" strike="noStrike" kern="1200" cap="none" spc="0" normalizeH="0" baseline="0" noProof="0">
                          <a:ln>
                            <a:noFill/>
                          </a:ln>
                          <a:solidFill>
                            <a:prstClr val="black"/>
                          </a:solidFill>
                          <a:effectLst/>
                          <a:uLnTx/>
                          <a:uFillTx/>
                          <a:latin typeface="+mn-lt"/>
                          <a:ea typeface="+mn-ea"/>
                          <a:cs typeface="+mn-cs"/>
                        </a:rPr>
                        <a:t> 
 With April showers, comes Sprouted Whole Grain Flour! Snack away a rainy day with Golubka Kitchen's Chunky Monkey Cookies. This recipe is a fun way to sneak some extra protein and minerals onto kids' plates.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21147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Candy Warehouse - 2018-04-11 00:59:32 </a:t>
                      </a:r>
                      <a:r>
                        <a:rPr kumimoji="0" lang="en-US" sz="1000" b="0" i="0" u="none" strike="noStrike" kern="1200" cap="none" spc="0" normalizeH="0" baseline="0" noProof="0">
                          <a:ln>
                            <a:noFill/>
                          </a:ln>
                          <a:solidFill>
                            <a:prstClr val="black"/>
                          </a:solidFill>
                          <a:effectLst/>
                          <a:uLnTx/>
                          <a:uFillTx/>
                          <a:latin typeface="+mn-lt"/>
                          <a:ea typeface="+mn-ea"/>
                          <a:cs typeface="+mn-cs"/>
                        </a:rPr>
                        <a:t> 
 Baby Shower Candy in Pink!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1013211"/>
                  </a:ext>
                </a:extLst>
              </a:tr>
            </a:tbl>
          </a:graphicData>
        </a:graphic>
      </p:graphicFrame>
      <p:sp>
        <p:nvSpPr>
          <p:cNvPr id="4" name="Text Placeholder 3">
            <a:extLst>
              <a:ext uri="{FF2B5EF4-FFF2-40B4-BE49-F238E27FC236}">
                <a16:creationId xmlns:a16="http://schemas.microsoft.com/office/drawing/2014/main" id="{86659213-6863-4B0F-BBFE-7007FC0363E9}"/>
              </a:ext>
            </a:extLst>
          </p:cNvPr>
          <p:cNvSpPr>
            <a:spLocks noGrp="1"/>
          </p:cNvSpPr>
          <p:nvPr>
            <p:ph type="body" sz="quarter" idx="14"/>
          </p:nvPr>
        </p:nvSpPr>
        <p:spPr/>
        <p:txBody>
          <a:bodyPr/>
          <a:lstStyle/>
          <a:p>
            <a:r>
              <a:rPr lang="en-US"/>
              <a:t>02/01/2018 - 04/30/2018</a:t>
            </a:r>
          </a:p>
        </p:txBody>
      </p:sp>
    </p:spTree>
    <p:extLst>
      <p:ext uri="{BB962C8B-B14F-4D97-AF65-F5344CB8AC3E}">
        <p14:creationId xmlns:p14="http://schemas.microsoft.com/office/powerpoint/2010/main" val="3479349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56322-45A2-479A-B02B-416DB3F5B7BA}"/>
              </a:ext>
            </a:extLst>
          </p:cNvPr>
          <p:cNvSpPr>
            <a:spLocks noGrp="1"/>
          </p:cNvSpPr>
          <p:nvPr>
            <p:ph type="title"/>
          </p:nvPr>
        </p:nvSpPr>
        <p:spPr/>
        <p:txBody>
          <a:bodyPr/>
          <a:lstStyle/>
          <a:p>
            <a:r>
              <a:rPr lang="en-US"/>
              <a:t>Facebook Own Posts Table | mars candy project - 8 of 19</a:t>
            </a:r>
          </a:p>
        </p:txBody>
      </p:sp>
      <p:graphicFrame>
        <p:nvGraphicFramePr>
          <p:cNvPr id="5" name="Table Placeholder 4">
            <a:extLst>
              <a:ext uri="{FF2B5EF4-FFF2-40B4-BE49-F238E27FC236}">
                <a16:creationId xmlns:a16="http://schemas.microsoft.com/office/drawing/2014/main" id="{CEF8E6BB-6A41-4C13-BCDB-FE006FA40FE4}"/>
              </a:ext>
            </a:extLst>
          </p:cNvPr>
          <p:cNvGraphicFramePr>
            <a:graphicFrameLocks noGrp="1"/>
          </p:cNvGraphicFramePr>
          <p:nvPr>
            <p:ph type="tbl" sz="quarter" idx="13"/>
            <p:extLst>
              <p:ext uri="{D42A27DB-BD31-4B8C-83A1-F6EECF244321}">
                <p14:modId xmlns:p14="http://schemas.microsoft.com/office/powerpoint/2010/main" val="1742504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95383150"/>
                    </a:ext>
                  </a:extLst>
                </a:gridCol>
                <a:gridCol w="370332">
                  <a:extLst>
                    <a:ext uri="{9D8B030D-6E8A-4147-A177-3AD203B41FA5}">
                      <a16:colId xmlns:a16="http://schemas.microsoft.com/office/drawing/2014/main" val="861804060"/>
                    </a:ext>
                  </a:extLst>
                </a:gridCol>
                <a:gridCol w="370332">
                  <a:extLst>
                    <a:ext uri="{9D8B030D-6E8A-4147-A177-3AD203B41FA5}">
                      <a16:colId xmlns:a16="http://schemas.microsoft.com/office/drawing/2014/main" val="1355401119"/>
                    </a:ext>
                  </a:extLst>
                </a:gridCol>
                <a:gridCol w="370332">
                  <a:extLst>
                    <a:ext uri="{9D8B030D-6E8A-4147-A177-3AD203B41FA5}">
                      <a16:colId xmlns:a16="http://schemas.microsoft.com/office/drawing/2014/main" val="2890647713"/>
                    </a:ext>
                  </a:extLst>
                </a:gridCol>
                <a:gridCol w="329184">
                  <a:extLst>
                    <a:ext uri="{9D8B030D-6E8A-4147-A177-3AD203B41FA5}">
                      <a16:colId xmlns:a16="http://schemas.microsoft.com/office/drawing/2014/main" val="1387472131"/>
                    </a:ext>
                  </a:extLst>
                </a:gridCol>
                <a:gridCol w="329184">
                  <a:extLst>
                    <a:ext uri="{9D8B030D-6E8A-4147-A177-3AD203B41FA5}">
                      <a16:colId xmlns:a16="http://schemas.microsoft.com/office/drawing/2014/main" val="3657222155"/>
                    </a:ext>
                  </a:extLst>
                </a:gridCol>
                <a:gridCol w="329184">
                  <a:extLst>
                    <a:ext uri="{9D8B030D-6E8A-4147-A177-3AD203B41FA5}">
                      <a16:colId xmlns:a16="http://schemas.microsoft.com/office/drawing/2014/main" val="1890633690"/>
                    </a:ext>
                  </a:extLst>
                </a:gridCol>
                <a:gridCol w="329184">
                  <a:extLst>
                    <a:ext uri="{9D8B030D-6E8A-4147-A177-3AD203B41FA5}">
                      <a16:colId xmlns:a16="http://schemas.microsoft.com/office/drawing/2014/main" val="1561994900"/>
                    </a:ext>
                  </a:extLst>
                </a:gridCol>
                <a:gridCol w="329184">
                  <a:extLst>
                    <a:ext uri="{9D8B030D-6E8A-4147-A177-3AD203B41FA5}">
                      <a16:colId xmlns:a16="http://schemas.microsoft.com/office/drawing/2014/main" val="3632700866"/>
                    </a:ext>
                  </a:extLst>
                </a:gridCol>
                <a:gridCol w="329184">
                  <a:extLst>
                    <a:ext uri="{9D8B030D-6E8A-4147-A177-3AD203B41FA5}">
                      <a16:colId xmlns:a16="http://schemas.microsoft.com/office/drawing/2014/main" val="3847758295"/>
                    </a:ext>
                  </a:extLst>
                </a:gridCol>
                <a:gridCol w="329184">
                  <a:extLst>
                    <a:ext uri="{9D8B030D-6E8A-4147-A177-3AD203B41FA5}">
                      <a16:colId xmlns:a16="http://schemas.microsoft.com/office/drawing/2014/main" val="1232070434"/>
                    </a:ext>
                  </a:extLst>
                </a:gridCol>
                <a:gridCol w="329184">
                  <a:extLst>
                    <a:ext uri="{9D8B030D-6E8A-4147-A177-3AD203B41FA5}">
                      <a16:colId xmlns:a16="http://schemas.microsoft.com/office/drawing/2014/main" val="736000210"/>
                    </a:ext>
                  </a:extLst>
                </a:gridCol>
                <a:gridCol w="329184">
                  <a:extLst>
                    <a:ext uri="{9D8B030D-6E8A-4147-A177-3AD203B41FA5}">
                      <a16:colId xmlns:a16="http://schemas.microsoft.com/office/drawing/2014/main" val="2882288413"/>
                    </a:ext>
                  </a:extLst>
                </a:gridCol>
                <a:gridCol w="370332">
                  <a:extLst>
                    <a:ext uri="{9D8B030D-6E8A-4147-A177-3AD203B41FA5}">
                      <a16:colId xmlns:a16="http://schemas.microsoft.com/office/drawing/2014/main" val="1086325874"/>
                    </a:ext>
                  </a:extLst>
                </a:gridCol>
                <a:gridCol w="370332">
                  <a:extLst>
                    <a:ext uri="{9D8B030D-6E8A-4147-A177-3AD203B41FA5}">
                      <a16:colId xmlns:a16="http://schemas.microsoft.com/office/drawing/2014/main" val="3957326694"/>
                    </a:ext>
                  </a:extLst>
                </a:gridCol>
                <a:gridCol w="329184">
                  <a:extLst>
                    <a:ext uri="{9D8B030D-6E8A-4147-A177-3AD203B41FA5}">
                      <a16:colId xmlns:a16="http://schemas.microsoft.com/office/drawing/2014/main" val="1494823874"/>
                    </a:ext>
                  </a:extLst>
                </a:gridCol>
                <a:gridCol w="329184">
                  <a:extLst>
                    <a:ext uri="{9D8B030D-6E8A-4147-A177-3AD203B41FA5}">
                      <a16:colId xmlns:a16="http://schemas.microsoft.com/office/drawing/2014/main" val="3142247066"/>
                    </a:ext>
                  </a:extLst>
                </a:gridCol>
                <a:gridCol w="370332">
                  <a:extLst>
                    <a:ext uri="{9D8B030D-6E8A-4147-A177-3AD203B41FA5}">
                      <a16:colId xmlns:a16="http://schemas.microsoft.com/office/drawing/2014/main" val="12983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2770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Candy Warehouse - 2018-04-08 18:00:00 </a:t>
                      </a:r>
                      <a:r>
                        <a:rPr kumimoji="0" lang="en-US" sz="1000" b="0" i="0" u="none" strike="noStrike" kern="1200" cap="none" spc="0" normalizeH="0" baseline="0" noProof="0">
                          <a:ln>
                            <a:noFill/>
                          </a:ln>
                          <a:solidFill>
                            <a:prstClr val="black"/>
                          </a:solidFill>
                          <a:effectLst/>
                          <a:uLnTx/>
                          <a:uFillTx/>
                          <a:latin typeface="+mn-lt"/>
                          <a:ea typeface="+mn-ea"/>
                          <a:cs typeface="+mn-cs"/>
                        </a:rPr>
                        <a:t> 
 Planning a wedding? Check out our latest blog post: https://www.candywarehouse.com/blog/wedding-candy-tablescapes/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5366466"/>
                  </a:ext>
                </a:extLst>
              </a:tr>
            </a:tbl>
          </a:graphicData>
        </a:graphic>
      </p:graphicFrame>
      <p:sp>
        <p:nvSpPr>
          <p:cNvPr id="4" name="Text Placeholder 3">
            <a:extLst>
              <a:ext uri="{FF2B5EF4-FFF2-40B4-BE49-F238E27FC236}">
                <a16:creationId xmlns:a16="http://schemas.microsoft.com/office/drawing/2014/main" id="{CA36720B-FAD8-47DA-A268-1CBC176A4775}"/>
              </a:ext>
            </a:extLst>
          </p:cNvPr>
          <p:cNvSpPr>
            <a:spLocks noGrp="1"/>
          </p:cNvSpPr>
          <p:nvPr>
            <p:ph type="body" sz="quarter" idx="14"/>
          </p:nvPr>
        </p:nvSpPr>
        <p:spPr/>
        <p:txBody>
          <a:bodyPr/>
          <a:lstStyle/>
          <a:p>
            <a:r>
              <a:rPr lang="en-US"/>
              <a:t>02/01/2018 - 04/30/2018</a:t>
            </a:r>
          </a:p>
        </p:txBody>
      </p:sp>
    </p:spTree>
    <p:extLst>
      <p:ext uri="{BB962C8B-B14F-4D97-AF65-F5344CB8AC3E}">
        <p14:creationId xmlns:p14="http://schemas.microsoft.com/office/powerpoint/2010/main" val="906513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B6857-98CA-47C2-8061-EB5F2513AA39}"/>
              </a:ext>
            </a:extLst>
          </p:cNvPr>
          <p:cNvSpPr>
            <a:spLocks noGrp="1"/>
          </p:cNvSpPr>
          <p:nvPr>
            <p:ph type="title"/>
          </p:nvPr>
        </p:nvSpPr>
        <p:spPr/>
        <p:txBody>
          <a:bodyPr/>
          <a:lstStyle/>
          <a:p>
            <a:r>
              <a:rPr lang="en-US"/>
              <a:t>Facebook Own Posts Table | mars candy project - 9 of 19</a:t>
            </a:r>
          </a:p>
        </p:txBody>
      </p:sp>
      <p:graphicFrame>
        <p:nvGraphicFramePr>
          <p:cNvPr id="5" name="Table Placeholder 4">
            <a:extLst>
              <a:ext uri="{FF2B5EF4-FFF2-40B4-BE49-F238E27FC236}">
                <a16:creationId xmlns:a16="http://schemas.microsoft.com/office/drawing/2014/main" id="{3F0A8A4C-8401-4B7E-A5A2-EEAC4C45AEAA}"/>
              </a:ext>
            </a:extLst>
          </p:cNvPr>
          <p:cNvGraphicFramePr>
            <a:graphicFrameLocks noGrp="1"/>
          </p:cNvGraphicFramePr>
          <p:nvPr>
            <p:ph type="tbl" sz="quarter" idx="13"/>
            <p:extLst>
              <p:ext uri="{D42A27DB-BD31-4B8C-83A1-F6EECF244321}">
                <p14:modId xmlns:p14="http://schemas.microsoft.com/office/powerpoint/2010/main" val="1909229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34958029"/>
                    </a:ext>
                  </a:extLst>
                </a:gridCol>
                <a:gridCol w="370332">
                  <a:extLst>
                    <a:ext uri="{9D8B030D-6E8A-4147-A177-3AD203B41FA5}">
                      <a16:colId xmlns:a16="http://schemas.microsoft.com/office/drawing/2014/main" val="1943961655"/>
                    </a:ext>
                  </a:extLst>
                </a:gridCol>
                <a:gridCol w="370332">
                  <a:extLst>
                    <a:ext uri="{9D8B030D-6E8A-4147-A177-3AD203B41FA5}">
                      <a16:colId xmlns:a16="http://schemas.microsoft.com/office/drawing/2014/main" val="878093166"/>
                    </a:ext>
                  </a:extLst>
                </a:gridCol>
                <a:gridCol w="370332">
                  <a:extLst>
                    <a:ext uri="{9D8B030D-6E8A-4147-A177-3AD203B41FA5}">
                      <a16:colId xmlns:a16="http://schemas.microsoft.com/office/drawing/2014/main" val="38649805"/>
                    </a:ext>
                  </a:extLst>
                </a:gridCol>
                <a:gridCol w="329184">
                  <a:extLst>
                    <a:ext uri="{9D8B030D-6E8A-4147-A177-3AD203B41FA5}">
                      <a16:colId xmlns:a16="http://schemas.microsoft.com/office/drawing/2014/main" val="3641790678"/>
                    </a:ext>
                  </a:extLst>
                </a:gridCol>
                <a:gridCol w="329184">
                  <a:extLst>
                    <a:ext uri="{9D8B030D-6E8A-4147-A177-3AD203B41FA5}">
                      <a16:colId xmlns:a16="http://schemas.microsoft.com/office/drawing/2014/main" val="1264753809"/>
                    </a:ext>
                  </a:extLst>
                </a:gridCol>
                <a:gridCol w="329184">
                  <a:extLst>
                    <a:ext uri="{9D8B030D-6E8A-4147-A177-3AD203B41FA5}">
                      <a16:colId xmlns:a16="http://schemas.microsoft.com/office/drawing/2014/main" val="2259941611"/>
                    </a:ext>
                  </a:extLst>
                </a:gridCol>
                <a:gridCol w="329184">
                  <a:extLst>
                    <a:ext uri="{9D8B030D-6E8A-4147-A177-3AD203B41FA5}">
                      <a16:colId xmlns:a16="http://schemas.microsoft.com/office/drawing/2014/main" val="190180146"/>
                    </a:ext>
                  </a:extLst>
                </a:gridCol>
                <a:gridCol w="329184">
                  <a:extLst>
                    <a:ext uri="{9D8B030D-6E8A-4147-A177-3AD203B41FA5}">
                      <a16:colId xmlns:a16="http://schemas.microsoft.com/office/drawing/2014/main" val="1668810884"/>
                    </a:ext>
                  </a:extLst>
                </a:gridCol>
                <a:gridCol w="329184">
                  <a:extLst>
                    <a:ext uri="{9D8B030D-6E8A-4147-A177-3AD203B41FA5}">
                      <a16:colId xmlns:a16="http://schemas.microsoft.com/office/drawing/2014/main" val="2252047959"/>
                    </a:ext>
                  </a:extLst>
                </a:gridCol>
                <a:gridCol w="329184">
                  <a:extLst>
                    <a:ext uri="{9D8B030D-6E8A-4147-A177-3AD203B41FA5}">
                      <a16:colId xmlns:a16="http://schemas.microsoft.com/office/drawing/2014/main" val="1405117196"/>
                    </a:ext>
                  </a:extLst>
                </a:gridCol>
                <a:gridCol w="329184">
                  <a:extLst>
                    <a:ext uri="{9D8B030D-6E8A-4147-A177-3AD203B41FA5}">
                      <a16:colId xmlns:a16="http://schemas.microsoft.com/office/drawing/2014/main" val="3725112314"/>
                    </a:ext>
                  </a:extLst>
                </a:gridCol>
                <a:gridCol w="329184">
                  <a:extLst>
                    <a:ext uri="{9D8B030D-6E8A-4147-A177-3AD203B41FA5}">
                      <a16:colId xmlns:a16="http://schemas.microsoft.com/office/drawing/2014/main" val="3698145550"/>
                    </a:ext>
                  </a:extLst>
                </a:gridCol>
                <a:gridCol w="370332">
                  <a:extLst>
                    <a:ext uri="{9D8B030D-6E8A-4147-A177-3AD203B41FA5}">
                      <a16:colId xmlns:a16="http://schemas.microsoft.com/office/drawing/2014/main" val="2656028240"/>
                    </a:ext>
                  </a:extLst>
                </a:gridCol>
                <a:gridCol w="370332">
                  <a:extLst>
                    <a:ext uri="{9D8B030D-6E8A-4147-A177-3AD203B41FA5}">
                      <a16:colId xmlns:a16="http://schemas.microsoft.com/office/drawing/2014/main" val="951578164"/>
                    </a:ext>
                  </a:extLst>
                </a:gridCol>
                <a:gridCol w="329184">
                  <a:extLst>
                    <a:ext uri="{9D8B030D-6E8A-4147-A177-3AD203B41FA5}">
                      <a16:colId xmlns:a16="http://schemas.microsoft.com/office/drawing/2014/main" val="2734254439"/>
                    </a:ext>
                  </a:extLst>
                </a:gridCol>
                <a:gridCol w="329184">
                  <a:extLst>
                    <a:ext uri="{9D8B030D-6E8A-4147-A177-3AD203B41FA5}">
                      <a16:colId xmlns:a16="http://schemas.microsoft.com/office/drawing/2014/main" val="1926506860"/>
                    </a:ext>
                  </a:extLst>
                </a:gridCol>
                <a:gridCol w="370332">
                  <a:extLst>
                    <a:ext uri="{9D8B030D-6E8A-4147-A177-3AD203B41FA5}">
                      <a16:colId xmlns:a16="http://schemas.microsoft.com/office/drawing/2014/main" val="2588260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1282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Candy Warehouse - 2018-04-06 19:42:10 </a:t>
                      </a:r>
                      <a:r>
                        <a:rPr kumimoji="0" lang="en-US" sz="1000" b="0" i="0" u="none" strike="noStrike" kern="1200" cap="none" spc="0" normalizeH="0" baseline="0" noProof="0">
                          <a:ln>
                            <a:noFill/>
                          </a:ln>
                          <a:solidFill>
                            <a:prstClr val="black"/>
                          </a:solidFill>
                          <a:effectLst/>
                          <a:uLnTx/>
                          <a:uFillTx/>
                          <a:latin typeface="+mn-lt"/>
                          <a:ea typeface="+mn-ea"/>
                          <a:cs typeface="+mn-cs"/>
                        </a:rPr>
                        <a:t> 
 15% Off items in our Sour Patch Candy Department
https://www.candywarehouse.com/sour-patch-kids/
Enter promo code: SWEET
While Supplies Last. Limited-time offer expires 11:59 PM, April 8th, for US customers shipping to an address within the contiguous United States. This offer is valid only on selected items. All standard customer terms and conditions apply. Void where prohibited. Offer is nontransferable. May not be combined with other 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74148275"/>
                  </a:ext>
                </a:extLst>
              </a:tr>
            </a:tbl>
          </a:graphicData>
        </a:graphic>
      </p:graphicFrame>
      <p:sp>
        <p:nvSpPr>
          <p:cNvPr id="4" name="Text Placeholder 3">
            <a:extLst>
              <a:ext uri="{FF2B5EF4-FFF2-40B4-BE49-F238E27FC236}">
                <a16:creationId xmlns:a16="http://schemas.microsoft.com/office/drawing/2014/main" id="{F76EFF30-4263-4790-959B-176527B0E253}"/>
              </a:ext>
            </a:extLst>
          </p:cNvPr>
          <p:cNvSpPr>
            <a:spLocks noGrp="1"/>
          </p:cNvSpPr>
          <p:nvPr>
            <p:ph type="body" sz="quarter" idx="14"/>
          </p:nvPr>
        </p:nvSpPr>
        <p:spPr/>
        <p:txBody>
          <a:bodyPr/>
          <a:lstStyle/>
          <a:p>
            <a:r>
              <a:rPr lang="en-US"/>
              <a:t>02/01/2018 - 04/30/2018</a:t>
            </a:r>
          </a:p>
        </p:txBody>
      </p:sp>
    </p:spTree>
    <p:extLst>
      <p:ext uri="{BB962C8B-B14F-4D97-AF65-F5344CB8AC3E}">
        <p14:creationId xmlns:p14="http://schemas.microsoft.com/office/powerpoint/2010/main" val="2503830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629B7-E956-4811-AB97-C9B8029C758C}"/>
              </a:ext>
            </a:extLst>
          </p:cNvPr>
          <p:cNvSpPr>
            <a:spLocks noGrp="1"/>
          </p:cNvSpPr>
          <p:nvPr>
            <p:ph type="title"/>
          </p:nvPr>
        </p:nvSpPr>
        <p:spPr/>
        <p:txBody>
          <a:bodyPr/>
          <a:lstStyle/>
          <a:p>
            <a:r>
              <a:rPr lang="en-US"/>
              <a:t>Facebook Own Posts Table | mars candy project - 10 of 19</a:t>
            </a:r>
          </a:p>
        </p:txBody>
      </p:sp>
      <p:graphicFrame>
        <p:nvGraphicFramePr>
          <p:cNvPr id="5" name="Table Placeholder 4">
            <a:extLst>
              <a:ext uri="{FF2B5EF4-FFF2-40B4-BE49-F238E27FC236}">
                <a16:creationId xmlns:a16="http://schemas.microsoft.com/office/drawing/2014/main" id="{F55E33E9-AFB9-4A60-ADEE-A66E33B60C68}"/>
              </a:ext>
            </a:extLst>
          </p:cNvPr>
          <p:cNvGraphicFramePr>
            <a:graphicFrameLocks noGrp="1"/>
          </p:cNvGraphicFramePr>
          <p:nvPr>
            <p:ph type="tbl" sz="quarter" idx="13"/>
            <p:extLst>
              <p:ext uri="{D42A27DB-BD31-4B8C-83A1-F6EECF244321}">
                <p14:modId xmlns:p14="http://schemas.microsoft.com/office/powerpoint/2010/main" val="1911880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72824819"/>
                    </a:ext>
                  </a:extLst>
                </a:gridCol>
                <a:gridCol w="370332">
                  <a:extLst>
                    <a:ext uri="{9D8B030D-6E8A-4147-A177-3AD203B41FA5}">
                      <a16:colId xmlns:a16="http://schemas.microsoft.com/office/drawing/2014/main" val="3294142817"/>
                    </a:ext>
                  </a:extLst>
                </a:gridCol>
                <a:gridCol w="370332">
                  <a:extLst>
                    <a:ext uri="{9D8B030D-6E8A-4147-A177-3AD203B41FA5}">
                      <a16:colId xmlns:a16="http://schemas.microsoft.com/office/drawing/2014/main" val="1234692223"/>
                    </a:ext>
                  </a:extLst>
                </a:gridCol>
                <a:gridCol w="370332">
                  <a:extLst>
                    <a:ext uri="{9D8B030D-6E8A-4147-A177-3AD203B41FA5}">
                      <a16:colId xmlns:a16="http://schemas.microsoft.com/office/drawing/2014/main" val="3861473490"/>
                    </a:ext>
                  </a:extLst>
                </a:gridCol>
                <a:gridCol w="329184">
                  <a:extLst>
                    <a:ext uri="{9D8B030D-6E8A-4147-A177-3AD203B41FA5}">
                      <a16:colId xmlns:a16="http://schemas.microsoft.com/office/drawing/2014/main" val="3393414627"/>
                    </a:ext>
                  </a:extLst>
                </a:gridCol>
                <a:gridCol w="329184">
                  <a:extLst>
                    <a:ext uri="{9D8B030D-6E8A-4147-A177-3AD203B41FA5}">
                      <a16:colId xmlns:a16="http://schemas.microsoft.com/office/drawing/2014/main" val="3004495123"/>
                    </a:ext>
                  </a:extLst>
                </a:gridCol>
                <a:gridCol w="329184">
                  <a:extLst>
                    <a:ext uri="{9D8B030D-6E8A-4147-A177-3AD203B41FA5}">
                      <a16:colId xmlns:a16="http://schemas.microsoft.com/office/drawing/2014/main" val="3391377955"/>
                    </a:ext>
                  </a:extLst>
                </a:gridCol>
                <a:gridCol w="329184">
                  <a:extLst>
                    <a:ext uri="{9D8B030D-6E8A-4147-A177-3AD203B41FA5}">
                      <a16:colId xmlns:a16="http://schemas.microsoft.com/office/drawing/2014/main" val="1803521753"/>
                    </a:ext>
                  </a:extLst>
                </a:gridCol>
                <a:gridCol w="329184">
                  <a:extLst>
                    <a:ext uri="{9D8B030D-6E8A-4147-A177-3AD203B41FA5}">
                      <a16:colId xmlns:a16="http://schemas.microsoft.com/office/drawing/2014/main" val="4050344616"/>
                    </a:ext>
                  </a:extLst>
                </a:gridCol>
                <a:gridCol w="329184">
                  <a:extLst>
                    <a:ext uri="{9D8B030D-6E8A-4147-A177-3AD203B41FA5}">
                      <a16:colId xmlns:a16="http://schemas.microsoft.com/office/drawing/2014/main" val="3900336359"/>
                    </a:ext>
                  </a:extLst>
                </a:gridCol>
                <a:gridCol w="329184">
                  <a:extLst>
                    <a:ext uri="{9D8B030D-6E8A-4147-A177-3AD203B41FA5}">
                      <a16:colId xmlns:a16="http://schemas.microsoft.com/office/drawing/2014/main" val="2828535233"/>
                    </a:ext>
                  </a:extLst>
                </a:gridCol>
                <a:gridCol w="329184">
                  <a:extLst>
                    <a:ext uri="{9D8B030D-6E8A-4147-A177-3AD203B41FA5}">
                      <a16:colId xmlns:a16="http://schemas.microsoft.com/office/drawing/2014/main" val="3784824620"/>
                    </a:ext>
                  </a:extLst>
                </a:gridCol>
                <a:gridCol w="329184">
                  <a:extLst>
                    <a:ext uri="{9D8B030D-6E8A-4147-A177-3AD203B41FA5}">
                      <a16:colId xmlns:a16="http://schemas.microsoft.com/office/drawing/2014/main" val="1894487804"/>
                    </a:ext>
                  </a:extLst>
                </a:gridCol>
                <a:gridCol w="370332">
                  <a:extLst>
                    <a:ext uri="{9D8B030D-6E8A-4147-A177-3AD203B41FA5}">
                      <a16:colId xmlns:a16="http://schemas.microsoft.com/office/drawing/2014/main" val="2431045459"/>
                    </a:ext>
                  </a:extLst>
                </a:gridCol>
                <a:gridCol w="370332">
                  <a:extLst>
                    <a:ext uri="{9D8B030D-6E8A-4147-A177-3AD203B41FA5}">
                      <a16:colId xmlns:a16="http://schemas.microsoft.com/office/drawing/2014/main" val="55674254"/>
                    </a:ext>
                  </a:extLst>
                </a:gridCol>
                <a:gridCol w="329184">
                  <a:extLst>
                    <a:ext uri="{9D8B030D-6E8A-4147-A177-3AD203B41FA5}">
                      <a16:colId xmlns:a16="http://schemas.microsoft.com/office/drawing/2014/main" val="1397505417"/>
                    </a:ext>
                  </a:extLst>
                </a:gridCol>
                <a:gridCol w="329184">
                  <a:extLst>
                    <a:ext uri="{9D8B030D-6E8A-4147-A177-3AD203B41FA5}">
                      <a16:colId xmlns:a16="http://schemas.microsoft.com/office/drawing/2014/main" val="1314664187"/>
                    </a:ext>
                  </a:extLst>
                </a:gridCol>
                <a:gridCol w="370332">
                  <a:extLst>
                    <a:ext uri="{9D8B030D-6E8A-4147-A177-3AD203B41FA5}">
                      <a16:colId xmlns:a16="http://schemas.microsoft.com/office/drawing/2014/main" val="3283566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3073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Nuts.com - 2018-04-06 16:30:00 </a:t>
                      </a:r>
                      <a:r>
                        <a:rPr kumimoji="0" lang="en-US" sz="1000" b="0" i="0" u="none" strike="noStrike" kern="1200" cap="none" spc="0" normalizeH="0" baseline="0" noProof="0">
                          <a:ln>
                            <a:noFill/>
                          </a:ln>
                          <a:solidFill>
                            <a:prstClr val="black"/>
                          </a:solidFill>
                          <a:effectLst/>
                          <a:uLnTx/>
                          <a:uFillTx/>
                          <a:latin typeface="+mn-lt"/>
                          <a:ea typeface="+mn-ea"/>
                          <a:cs typeface="+mn-cs"/>
                        </a:rPr>
                        <a:t> 
 Just when you thought it couldn't get better than sliced bread! Brewing Happiness knocks it out of the park with her Sprouted Nut and Seed Loaf recipe, baked with our Sprouted Pumpkin Seeds and Sprouted Almonds! It also doesn't hurt that the recipe comes together lickety-split.
 — Products shown: Sprouted Pumpkin Seeds - Bulk Savings, Organic Golden Flax Seed, 1lb bag and Sprouted Almonds, 1lb bag.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6659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Candy Warehouse - 2018-04-02 18:59:33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0291548"/>
                  </a:ext>
                </a:extLst>
              </a:tr>
            </a:tbl>
          </a:graphicData>
        </a:graphic>
      </p:graphicFrame>
      <p:sp>
        <p:nvSpPr>
          <p:cNvPr id="4" name="Text Placeholder 3">
            <a:extLst>
              <a:ext uri="{FF2B5EF4-FFF2-40B4-BE49-F238E27FC236}">
                <a16:creationId xmlns:a16="http://schemas.microsoft.com/office/drawing/2014/main" id="{CC0E8ED4-BD2F-4E04-9486-BA8AB0E8B672}"/>
              </a:ext>
            </a:extLst>
          </p:cNvPr>
          <p:cNvSpPr>
            <a:spLocks noGrp="1"/>
          </p:cNvSpPr>
          <p:nvPr>
            <p:ph type="body" sz="quarter" idx="14"/>
          </p:nvPr>
        </p:nvSpPr>
        <p:spPr/>
        <p:txBody>
          <a:bodyPr/>
          <a:lstStyle/>
          <a:p>
            <a:r>
              <a:rPr lang="en-US"/>
              <a:t>02/01/2018 - 04/30/2018</a:t>
            </a:r>
          </a:p>
        </p:txBody>
      </p:sp>
    </p:spTree>
    <p:extLst>
      <p:ext uri="{BB962C8B-B14F-4D97-AF65-F5344CB8AC3E}">
        <p14:creationId xmlns:p14="http://schemas.microsoft.com/office/powerpoint/2010/main" val="1087125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A10CA-12BB-4899-B2CF-7A323606CD8D}"/>
              </a:ext>
            </a:extLst>
          </p:cNvPr>
          <p:cNvSpPr>
            <a:spLocks noGrp="1"/>
          </p:cNvSpPr>
          <p:nvPr>
            <p:ph type="title"/>
          </p:nvPr>
        </p:nvSpPr>
        <p:spPr/>
        <p:txBody>
          <a:bodyPr/>
          <a:lstStyle/>
          <a:p>
            <a:r>
              <a:rPr lang="en-US"/>
              <a:t>Facebook Own Posts Table | mars candy project - 11 of 19</a:t>
            </a:r>
          </a:p>
        </p:txBody>
      </p:sp>
      <p:graphicFrame>
        <p:nvGraphicFramePr>
          <p:cNvPr id="5" name="Table Placeholder 4">
            <a:extLst>
              <a:ext uri="{FF2B5EF4-FFF2-40B4-BE49-F238E27FC236}">
                <a16:creationId xmlns:a16="http://schemas.microsoft.com/office/drawing/2014/main" id="{F764B8F6-73C1-48EC-BA79-3ABD0C8444D6}"/>
              </a:ext>
            </a:extLst>
          </p:cNvPr>
          <p:cNvGraphicFramePr>
            <a:graphicFrameLocks noGrp="1"/>
          </p:cNvGraphicFramePr>
          <p:nvPr>
            <p:ph type="tbl" sz="quarter" idx="13"/>
            <p:extLst>
              <p:ext uri="{D42A27DB-BD31-4B8C-83A1-F6EECF244321}">
                <p14:modId xmlns:p14="http://schemas.microsoft.com/office/powerpoint/2010/main" val="2791262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04010325"/>
                    </a:ext>
                  </a:extLst>
                </a:gridCol>
                <a:gridCol w="370332">
                  <a:extLst>
                    <a:ext uri="{9D8B030D-6E8A-4147-A177-3AD203B41FA5}">
                      <a16:colId xmlns:a16="http://schemas.microsoft.com/office/drawing/2014/main" val="3074240019"/>
                    </a:ext>
                  </a:extLst>
                </a:gridCol>
                <a:gridCol w="370332">
                  <a:extLst>
                    <a:ext uri="{9D8B030D-6E8A-4147-A177-3AD203B41FA5}">
                      <a16:colId xmlns:a16="http://schemas.microsoft.com/office/drawing/2014/main" val="88571829"/>
                    </a:ext>
                  </a:extLst>
                </a:gridCol>
                <a:gridCol w="370332">
                  <a:extLst>
                    <a:ext uri="{9D8B030D-6E8A-4147-A177-3AD203B41FA5}">
                      <a16:colId xmlns:a16="http://schemas.microsoft.com/office/drawing/2014/main" val="3822132009"/>
                    </a:ext>
                  </a:extLst>
                </a:gridCol>
                <a:gridCol w="329184">
                  <a:extLst>
                    <a:ext uri="{9D8B030D-6E8A-4147-A177-3AD203B41FA5}">
                      <a16:colId xmlns:a16="http://schemas.microsoft.com/office/drawing/2014/main" val="369663790"/>
                    </a:ext>
                  </a:extLst>
                </a:gridCol>
                <a:gridCol w="329184">
                  <a:extLst>
                    <a:ext uri="{9D8B030D-6E8A-4147-A177-3AD203B41FA5}">
                      <a16:colId xmlns:a16="http://schemas.microsoft.com/office/drawing/2014/main" val="2615714865"/>
                    </a:ext>
                  </a:extLst>
                </a:gridCol>
                <a:gridCol w="329184">
                  <a:extLst>
                    <a:ext uri="{9D8B030D-6E8A-4147-A177-3AD203B41FA5}">
                      <a16:colId xmlns:a16="http://schemas.microsoft.com/office/drawing/2014/main" val="644373919"/>
                    </a:ext>
                  </a:extLst>
                </a:gridCol>
                <a:gridCol w="329184">
                  <a:extLst>
                    <a:ext uri="{9D8B030D-6E8A-4147-A177-3AD203B41FA5}">
                      <a16:colId xmlns:a16="http://schemas.microsoft.com/office/drawing/2014/main" val="3631793213"/>
                    </a:ext>
                  </a:extLst>
                </a:gridCol>
                <a:gridCol w="329184">
                  <a:extLst>
                    <a:ext uri="{9D8B030D-6E8A-4147-A177-3AD203B41FA5}">
                      <a16:colId xmlns:a16="http://schemas.microsoft.com/office/drawing/2014/main" val="2324961287"/>
                    </a:ext>
                  </a:extLst>
                </a:gridCol>
                <a:gridCol w="329184">
                  <a:extLst>
                    <a:ext uri="{9D8B030D-6E8A-4147-A177-3AD203B41FA5}">
                      <a16:colId xmlns:a16="http://schemas.microsoft.com/office/drawing/2014/main" val="3797242778"/>
                    </a:ext>
                  </a:extLst>
                </a:gridCol>
                <a:gridCol w="329184">
                  <a:extLst>
                    <a:ext uri="{9D8B030D-6E8A-4147-A177-3AD203B41FA5}">
                      <a16:colId xmlns:a16="http://schemas.microsoft.com/office/drawing/2014/main" val="3387884301"/>
                    </a:ext>
                  </a:extLst>
                </a:gridCol>
                <a:gridCol w="329184">
                  <a:extLst>
                    <a:ext uri="{9D8B030D-6E8A-4147-A177-3AD203B41FA5}">
                      <a16:colId xmlns:a16="http://schemas.microsoft.com/office/drawing/2014/main" val="2291760311"/>
                    </a:ext>
                  </a:extLst>
                </a:gridCol>
                <a:gridCol w="329184">
                  <a:extLst>
                    <a:ext uri="{9D8B030D-6E8A-4147-A177-3AD203B41FA5}">
                      <a16:colId xmlns:a16="http://schemas.microsoft.com/office/drawing/2014/main" val="2112472247"/>
                    </a:ext>
                  </a:extLst>
                </a:gridCol>
                <a:gridCol w="370332">
                  <a:extLst>
                    <a:ext uri="{9D8B030D-6E8A-4147-A177-3AD203B41FA5}">
                      <a16:colId xmlns:a16="http://schemas.microsoft.com/office/drawing/2014/main" val="3360010112"/>
                    </a:ext>
                  </a:extLst>
                </a:gridCol>
                <a:gridCol w="370332">
                  <a:extLst>
                    <a:ext uri="{9D8B030D-6E8A-4147-A177-3AD203B41FA5}">
                      <a16:colId xmlns:a16="http://schemas.microsoft.com/office/drawing/2014/main" val="2974904081"/>
                    </a:ext>
                  </a:extLst>
                </a:gridCol>
                <a:gridCol w="329184">
                  <a:extLst>
                    <a:ext uri="{9D8B030D-6E8A-4147-A177-3AD203B41FA5}">
                      <a16:colId xmlns:a16="http://schemas.microsoft.com/office/drawing/2014/main" val="2070731560"/>
                    </a:ext>
                  </a:extLst>
                </a:gridCol>
                <a:gridCol w="329184">
                  <a:extLst>
                    <a:ext uri="{9D8B030D-6E8A-4147-A177-3AD203B41FA5}">
                      <a16:colId xmlns:a16="http://schemas.microsoft.com/office/drawing/2014/main" val="4069889377"/>
                    </a:ext>
                  </a:extLst>
                </a:gridCol>
                <a:gridCol w="370332">
                  <a:extLst>
                    <a:ext uri="{9D8B030D-6E8A-4147-A177-3AD203B41FA5}">
                      <a16:colId xmlns:a16="http://schemas.microsoft.com/office/drawing/2014/main" val="923094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2534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Candy Warehouse - 2018-04-01 14:00:00 </a:t>
                      </a:r>
                      <a:r>
                        <a:rPr kumimoji="0" lang="en-US" sz="1000" b="0" i="0" u="none" strike="noStrike" kern="1200" cap="none" spc="0" normalizeH="0" baseline="0" noProof="0">
                          <a:ln>
                            <a:noFill/>
                          </a:ln>
                          <a:solidFill>
                            <a:prstClr val="black"/>
                          </a:solidFill>
                          <a:effectLst/>
                          <a:uLnTx/>
                          <a:uFillTx/>
                          <a:latin typeface="+mn-lt"/>
                          <a:ea typeface="+mn-ea"/>
                          <a:cs typeface="+mn-cs"/>
                        </a:rPr>
                        <a:t> 
 HAVE A SWEET EASTER SUNDAY!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73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Nuts.com - 2018-03-30 16:13:49 </a:t>
                      </a:r>
                      <a:r>
                        <a:rPr kumimoji="0" lang="en-US" sz="1000" b="0" i="0" u="none" strike="noStrike" kern="1200" cap="none" spc="0" normalizeH="0" baseline="0" noProof="0">
                          <a:ln>
                            <a:noFill/>
                          </a:ln>
                          <a:solidFill>
                            <a:prstClr val="black"/>
                          </a:solidFill>
                          <a:effectLst/>
                          <a:uLnTx/>
                          <a:uFillTx/>
                          <a:latin typeface="+mn-lt"/>
                          <a:ea typeface="+mn-ea"/>
                          <a:cs typeface="+mn-cs"/>
                        </a:rPr>
                        <a:t> 
 Hey there, budding bakers! We're gettin' cozy (and a tad nutty) in the kitchen this weekend with Kroll's Korner - RDN's Sprouted Seed Bread recipe. This recipe is ready lickity-split and makes it easy to mix some sprouted whole grains into your diet.  https://bit.ly/2E4It1z
 — Products shown: Sprouted Whole Grain Flour - Bulk Savings and Sprouted Pumpkin Seeds - Bulk Savings.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34584804"/>
                  </a:ext>
                </a:extLst>
              </a:tr>
            </a:tbl>
          </a:graphicData>
        </a:graphic>
      </p:graphicFrame>
      <p:sp>
        <p:nvSpPr>
          <p:cNvPr id="4" name="Text Placeholder 3">
            <a:extLst>
              <a:ext uri="{FF2B5EF4-FFF2-40B4-BE49-F238E27FC236}">
                <a16:creationId xmlns:a16="http://schemas.microsoft.com/office/drawing/2014/main" id="{F77B32AB-7DF4-4294-AEC9-90C53DB93F65}"/>
              </a:ext>
            </a:extLst>
          </p:cNvPr>
          <p:cNvSpPr>
            <a:spLocks noGrp="1"/>
          </p:cNvSpPr>
          <p:nvPr>
            <p:ph type="body" sz="quarter" idx="14"/>
          </p:nvPr>
        </p:nvSpPr>
        <p:spPr/>
        <p:txBody>
          <a:bodyPr/>
          <a:lstStyle/>
          <a:p>
            <a:r>
              <a:rPr lang="en-US"/>
              <a:t>02/01/2018 - 04/30/2018</a:t>
            </a:r>
          </a:p>
        </p:txBody>
      </p:sp>
    </p:spTree>
    <p:extLst>
      <p:ext uri="{BB962C8B-B14F-4D97-AF65-F5344CB8AC3E}">
        <p14:creationId xmlns:p14="http://schemas.microsoft.com/office/powerpoint/2010/main" val="127032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979C0-706C-4987-955B-91E9992EC24E}"/>
              </a:ext>
            </a:extLst>
          </p:cNvPr>
          <p:cNvSpPr>
            <a:spLocks noGrp="1"/>
          </p:cNvSpPr>
          <p:nvPr>
            <p:ph type="title"/>
          </p:nvPr>
        </p:nvSpPr>
        <p:spPr/>
        <p:txBody>
          <a:bodyPr/>
          <a:lstStyle/>
          <a:p>
            <a:r>
              <a:rPr lang="en-US"/>
              <a:t>Facebook Own Posts Table | mars candy project - 12 of 19</a:t>
            </a:r>
          </a:p>
        </p:txBody>
      </p:sp>
      <p:graphicFrame>
        <p:nvGraphicFramePr>
          <p:cNvPr id="5" name="Table Placeholder 4">
            <a:extLst>
              <a:ext uri="{FF2B5EF4-FFF2-40B4-BE49-F238E27FC236}">
                <a16:creationId xmlns:a16="http://schemas.microsoft.com/office/drawing/2014/main" id="{797BD78E-0F57-4FEB-8144-43F8EA53264B}"/>
              </a:ext>
            </a:extLst>
          </p:cNvPr>
          <p:cNvGraphicFramePr>
            <a:graphicFrameLocks noGrp="1"/>
          </p:cNvGraphicFramePr>
          <p:nvPr>
            <p:ph type="tbl" sz="quarter" idx="13"/>
            <p:extLst>
              <p:ext uri="{D42A27DB-BD31-4B8C-83A1-F6EECF244321}">
                <p14:modId xmlns:p14="http://schemas.microsoft.com/office/powerpoint/2010/main" val="2462237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97592077"/>
                    </a:ext>
                  </a:extLst>
                </a:gridCol>
                <a:gridCol w="370332">
                  <a:extLst>
                    <a:ext uri="{9D8B030D-6E8A-4147-A177-3AD203B41FA5}">
                      <a16:colId xmlns:a16="http://schemas.microsoft.com/office/drawing/2014/main" val="2117900012"/>
                    </a:ext>
                  </a:extLst>
                </a:gridCol>
                <a:gridCol w="370332">
                  <a:extLst>
                    <a:ext uri="{9D8B030D-6E8A-4147-A177-3AD203B41FA5}">
                      <a16:colId xmlns:a16="http://schemas.microsoft.com/office/drawing/2014/main" val="3520309369"/>
                    </a:ext>
                  </a:extLst>
                </a:gridCol>
                <a:gridCol w="370332">
                  <a:extLst>
                    <a:ext uri="{9D8B030D-6E8A-4147-A177-3AD203B41FA5}">
                      <a16:colId xmlns:a16="http://schemas.microsoft.com/office/drawing/2014/main" val="1477486384"/>
                    </a:ext>
                  </a:extLst>
                </a:gridCol>
                <a:gridCol w="329184">
                  <a:extLst>
                    <a:ext uri="{9D8B030D-6E8A-4147-A177-3AD203B41FA5}">
                      <a16:colId xmlns:a16="http://schemas.microsoft.com/office/drawing/2014/main" val="98842413"/>
                    </a:ext>
                  </a:extLst>
                </a:gridCol>
                <a:gridCol w="329184">
                  <a:extLst>
                    <a:ext uri="{9D8B030D-6E8A-4147-A177-3AD203B41FA5}">
                      <a16:colId xmlns:a16="http://schemas.microsoft.com/office/drawing/2014/main" val="1870848638"/>
                    </a:ext>
                  </a:extLst>
                </a:gridCol>
                <a:gridCol w="329184">
                  <a:extLst>
                    <a:ext uri="{9D8B030D-6E8A-4147-A177-3AD203B41FA5}">
                      <a16:colId xmlns:a16="http://schemas.microsoft.com/office/drawing/2014/main" val="4193266002"/>
                    </a:ext>
                  </a:extLst>
                </a:gridCol>
                <a:gridCol w="329184">
                  <a:extLst>
                    <a:ext uri="{9D8B030D-6E8A-4147-A177-3AD203B41FA5}">
                      <a16:colId xmlns:a16="http://schemas.microsoft.com/office/drawing/2014/main" val="3208754278"/>
                    </a:ext>
                  </a:extLst>
                </a:gridCol>
                <a:gridCol w="329184">
                  <a:extLst>
                    <a:ext uri="{9D8B030D-6E8A-4147-A177-3AD203B41FA5}">
                      <a16:colId xmlns:a16="http://schemas.microsoft.com/office/drawing/2014/main" val="1405026760"/>
                    </a:ext>
                  </a:extLst>
                </a:gridCol>
                <a:gridCol w="329184">
                  <a:extLst>
                    <a:ext uri="{9D8B030D-6E8A-4147-A177-3AD203B41FA5}">
                      <a16:colId xmlns:a16="http://schemas.microsoft.com/office/drawing/2014/main" val="413649468"/>
                    </a:ext>
                  </a:extLst>
                </a:gridCol>
                <a:gridCol w="329184">
                  <a:extLst>
                    <a:ext uri="{9D8B030D-6E8A-4147-A177-3AD203B41FA5}">
                      <a16:colId xmlns:a16="http://schemas.microsoft.com/office/drawing/2014/main" val="556813730"/>
                    </a:ext>
                  </a:extLst>
                </a:gridCol>
                <a:gridCol w="329184">
                  <a:extLst>
                    <a:ext uri="{9D8B030D-6E8A-4147-A177-3AD203B41FA5}">
                      <a16:colId xmlns:a16="http://schemas.microsoft.com/office/drawing/2014/main" val="4251534177"/>
                    </a:ext>
                  </a:extLst>
                </a:gridCol>
                <a:gridCol w="329184">
                  <a:extLst>
                    <a:ext uri="{9D8B030D-6E8A-4147-A177-3AD203B41FA5}">
                      <a16:colId xmlns:a16="http://schemas.microsoft.com/office/drawing/2014/main" val="3410930974"/>
                    </a:ext>
                  </a:extLst>
                </a:gridCol>
                <a:gridCol w="370332">
                  <a:extLst>
                    <a:ext uri="{9D8B030D-6E8A-4147-A177-3AD203B41FA5}">
                      <a16:colId xmlns:a16="http://schemas.microsoft.com/office/drawing/2014/main" val="3074406844"/>
                    </a:ext>
                  </a:extLst>
                </a:gridCol>
                <a:gridCol w="370332">
                  <a:extLst>
                    <a:ext uri="{9D8B030D-6E8A-4147-A177-3AD203B41FA5}">
                      <a16:colId xmlns:a16="http://schemas.microsoft.com/office/drawing/2014/main" val="1293265155"/>
                    </a:ext>
                  </a:extLst>
                </a:gridCol>
                <a:gridCol w="329184">
                  <a:extLst>
                    <a:ext uri="{9D8B030D-6E8A-4147-A177-3AD203B41FA5}">
                      <a16:colId xmlns:a16="http://schemas.microsoft.com/office/drawing/2014/main" val="3305916390"/>
                    </a:ext>
                  </a:extLst>
                </a:gridCol>
                <a:gridCol w="329184">
                  <a:extLst>
                    <a:ext uri="{9D8B030D-6E8A-4147-A177-3AD203B41FA5}">
                      <a16:colId xmlns:a16="http://schemas.microsoft.com/office/drawing/2014/main" val="1894131302"/>
                    </a:ext>
                  </a:extLst>
                </a:gridCol>
                <a:gridCol w="370332">
                  <a:extLst>
                    <a:ext uri="{9D8B030D-6E8A-4147-A177-3AD203B41FA5}">
                      <a16:colId xmlns:a16="http://schemas.microsoft.com/office/drawing/2014/main" val="3537568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4815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Candy Warehouse - 2018-03-30 15:20:00 </a:t>
                      </a:r>
                      <a:r>
                        <a:rPr kumimoji="0" lang="en-US" sz="1000" b="0" i="0" u="none" strike="noStrike" kern="1200" cap="none" spc="0" normalizeH="0" baseline="0" noProof="0">
                          <a:ln>
                            <a:noFill/>
                          </a:ln>
                          <a:solidFill>
                            <a:prstClr val="black"/>
                          </a:solidFill>
                          <a:effectLst/>
                          <a:uLnTx/>
                          <a:uFillTx/>
                          <a:latin typeface="+mn-lt"/>
                          <a:ea typeface="+mn-ea"/>
                          <a:cs typeface="+mn-cs"/>
                        </a:rPr>
                        <a:t> 
 15% Off items in our Jolly Rancher Candy Department
https://www.candywarehouse.com/jolly-rancher-candy/
Enter promo code: JOLLY
While Supplies Last. Limited-time offer expires 11:59 PM, April 1st, for US customers shipping to an address within the contiguous United States. This offer is valid only on selected items. All standard customer terms and conditions apply. Void where prohibited. Offer is nontransferable. May not be combined with other 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55540853"/>
                  </a:ext>
                </a:extLst>
              </a:tr>
            </a:tbl>
          </a:graphicData>
        </a:graphic>
      </p:graphicFrame>
      <p:sp>
        <p:nvSpPr>
          <p:cNvPr id="4" name="Text Placeholder 3">
            <a:extLst>
              <a:ext uri="{FF2B5EF4-FFF2-40B4-BE49-F238E27FC236}">
                <a16:creationId xmlns:a16="http://schemas.microsoft.com/office/drawing/2014/main" id="{3424520A-54DE-4CD9-89B8-8CE6327B0ECE}"/>
              </a:ext>
            </a:extLst>
          </p:cNvPr>
          <p:cNvSpPr>
            <a:spLocks noGrp="1"/>
          </p:cNvSpPr>
          <p:nvPr>
            <p:ph type="body" sz="quarter" idx="14"/>
          </p:nvPr>
        </p:nvSpPr>
        <p:spPr/>
        <p:txBody>
          <a:bodyPr/>
          <a:lstStyle/>
          <a:p>
            <a:r>
              <a:rPr lang="en-US"/>
              <a:t>02/01/2018 - 04/30/2018</a:t>
            </a:r>
          </a:p>
        </p:txBody>
      </p:sp>
    </p:spTree>
    <p:extLst>
      <p:ext uri="{BB962C8B-B14F-4D97-AF65-F5344CB8AC3E}">
        <p14:creationId xmlns:p14="http://schemas.microsoft.com/office/powerpoint/2010/main" val="789056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81DBF-61E6-4972-9FDB-8BCD607BC946}"/>
              </a:ext>
            </a:extLst>
          </p:cNvPr>
          <p:cNvSpPr>
            <a:spLocks noGrp="1"/>
          </p:cNvSpPr>
          <p:nvPr>
            <p:ph type="title"/>
          </p:nvPr>
        </p:nvSpPr>
        <p:spPr/>
        <p:txBody>
          <a:bodyPr/>
          <a:lstStyle/>
          <a:p>
            <a:r>
              <a:rPr lang="en-US"/>
              <a:t>Facebook Own Posts Table | mars candy project - 13 of 19</a:t>
            </a:r>
          </a:p>
        </p:txBody>
      </p:sp>
      <p:graphicFrame>
        <p:nvGraphicFramePr>
          <p:cNvPr id="5" name="Table Placeholder 4">
            <a:extLst>
              <a:ext uri="{FF2B5EF4-FFF2-40B4-BE49-F238E27FC236}">
                <a16:creationId xmlns:a16="http://schemas.microsoft.com/office/drawing/2014/main" id="{557DC795-D366-4C22-B138-9E4EC5AB2A21}"/>
              </a:ext>
            </a:extLst>
          </p:cNvPr>
          <p:cNvGraphicFramePr>
            <a:graphicFrameLocks noGrp="1"/>
          </p:cNvGraphicFramePr>
          <p:nvPr>
            <p:ph type="tbl" sz="quarter" idx="13"/>
            <p:extLst>
              <p:ext uri="{D42A27DB-BD31-4B8C-83A1-F6EECF244321}">
                <p14:modId xmlns:p14="http://schemas.microsoft.com/office/powerpoint/2010/main" val="6910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75017950"/>
                    </a:ext>
                  </a:extLst>
                </a:gridCol>
                <a:gridCol w="370332">
                  <a:extLst>
                    <a:ext uri="{9D8B030D-6E8A-4147-A177-3AD203B41FA5}">
                      <a16:colId xmlns:a16="http://schemas.microsoft.com/office/drawing/2014/main" val="1776100638"/>
                    </a:ext>
                  </a:extLst>
                </a:gridCol>
                <a:gridCol w="370332">
                  <a:extLst>
                    <a:ext uri="{9D8B030D-6E8A-4147-A177-3AD203B41FA5}">
                      <a16:colId xmlns:a16="http://schemas.microsoft.com/office/drawing/2014/main" val="3208738529"/>
                    </a:ext>
                  </a:extLst>
                </a:gridCol>
                <a:gridCol w="370332">
                  <a:extLst>
                    <a:ext uri="{9D8B030D-6E8A-4147-A177-3AD203B41FA5}">
                      <a16:colId xmlns:a16="http://schemas.microsoft.com/office/drawing/2014/main" val="537415323"/>
                    </a:ext>
                  </a:extLst>
                </a:gridCol>
                <a:gridCol w="329184">
                  <a:extLst>
                    <a:ext uri="{9D8B030D-6E8A-4147-A177-3AD203B41FA5}">
                      <a16:colId xmlns:a16="http://schemas.microsoft.com/office/drawing/2014/main" val="3122410914"/>
                    </a:ext>
                  </a:extLst>
                </a:gridCol>
                <a:gridCol w="329184">
                  <a:extLst>
                    <a:ext uri="{9D8B030D-6E8A-4147-A177-3AD203B41FA5}">
                      <a16:colId xmlns:a16="http://schemas.microsoft.com/office/drawing/2014/main" val="3011365940"/>
                    </a:ext>
                  </a:extLst>
                </a:gridCol>
                <a:gridCol w="329184">
                  <a:extLst>
                    <a:ext uri="{9D8B030D-6E8A-4147-A177-3AD203B41FA5}">
                      <a16:colId xmlns:a16="http://schemas.microsoft.com/office/drawing/2014/main" val="3383423332"/>
                    </a:ext>
                  </a:extLst>
                </a:gridCol>
                <a:gridCol w="329184">
                  <a:extLst>
                    <a:ext uri="{9D8B030D-6E8A-4147-A177-3AD203B41FA5}">
                      <a16:colId xmlns:a16="http://schemas.microsoft.com/office/drawing/2014/main" val="1387206929"/>
                    </a:ext>
                  </a:extLst>
                </a:gridCol>
                <a:gridCol w="329184">
                  <a:extLst>
                    <a:ext uri="{9D8B030D-6E8A-4147-A177-3AD203B41FA5}">
                      <a16:colId xmlns:a16="http://schemas.microsoft.com/office/drawing/2014/main" val="2142962358"/>
                    </a:ext>
                  </a:extLst>
                </a:gridCol>
                <a:gridCol w="329184">
                  <a:extLst>
                    <a:ext uri="{9D8B030D-6E8A-4147-A177-3AD203B41FA5}">
                      <a16:colId xmlns:a16="http://schemas.microsoft.com/office/drawing/2014/main" val="1377697769"/>
                    </a:ext>
                  </a:extLst>
                </a:gridCol>
                <a:gridCol w="329184">
                  <a:extLst>
                    <a:ext uri="{9D8B030D-6E8A-4147-A177-3AD203B41FA5}">
                      <a16:colId xmlns:a16="http://schemas.microsoft.com/office/drawing/2014/main" val="2303448904"/>
                    </a:ext>
                  </a:extLst>
                </a:gridCol>
                <a:gridCol w="329184">
                  <a:extLst>
                    <a:ext uri="{9D8B030D-6E8A-4147-A177-3AD203B41FA5}">
                      <a16:colId xmlns:a16="http://schemas.microsoft.com/office/drawing/2014/main" val="1088710750"/>
                    </a:ext>
                  </a:extLst>
                </a:gridCol>
                <a:gridCol w="329184">
                  <a:extLst>
                    <a:ext uri="{9D8B030D-6E8A-4147-A177-3AD203B41FA5}">
                      <a16:colId xmlns:a16="http://schemas.microsoft.com/office/drawing/2014/main" val="702494651"/>
                    </a:ext>
                  </a:extLst>
                </a:gridCol>
                <a:gridCol w="370332">
                  <a:extLst>
                    <a:ext uri="{9D8B030D-6E8A-4147-A177-3AD203B41FA5}">
                      <a16:colId xmlns:a16="http://schemas.microsoft.com/office/drawing/2014/main" val="1589416825"/>
                    </a:ext>
                  </a:extLst>
                </a:gridCol>
                <a:gridCol w="370332">
                  <a:extLst>
                    <a:ext uri="{9D8B030D-6E8A-4147-A177-3AD203B41FA5}">
                      <a16:colId xmlns:a16="http://schemas.microsoft.com/office/drawing/2014/main" val="2348045881"/>
                    </a:ext>
                  </a:extLst>
                </a:gridCol>
                <a:gridCol w="329184">
                  <a:extLst>
                    <a:ext uri="{9D8B030D-6E8A-4147-A177-3AD203B41FA5}">
                      <a16:colId xmlns:a16="http://schemas.microsoft.com/office/drawing/2014/main" val="2856124979"/>
                    </a:ext>
                  </a:extLst>
                </a:gridCol>
                <a:gridCol w="329184">
                  <a:extLst>
                    <a:ext uri="{9D8B030D-6E8A-4147-A177-3AD203B41FA5}">
                      <a16:colId xmlns:a16="http://schemas.microsoft.com/office/drawing/2014/main" val="3525096188"/>
                    </a:ext>
                  </a:extLst>
                </a:gridCol>
                <a:gridCol w="370332">
                  <a:extLst>
                    <a:ext uri="{9D8B030D-6E8A-4147-A177-3AD203B41FA5}">
                      <a16:colId xmlns:a16="http://schemas.microsoft.com/office/drawing/2014/main" val="3387847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609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Candy Warehouse - 2018-03-25 21:27:00 </a:t>
                      </a:r>
                      <a:r>
                        <a:rPr kumimoji="0" lang="en-US" sz="1000" b="0" i="0" u="none" strike="noStrike" kern="1200" cap="none" spc="0" normalizeH="0" baseline="0" noProof="0">
                          <a:ln>
                            <a:noFill/>
                          </a:ln>
                          <a:solidFill>
                            <a:prstClr val="black"/>
                          </a:solidFill>
                          <a:effectLst/>
                          <a:uLnTx/>
                          <a:uFillTx/>
                          <a:latin typeface="+mn-lt"/>
                          <a:ea typeface="+mn-ea"/>
                          <a:cs typeface="+mn-cs"/>
                        </a:rPr>
                        <a:t> 
 Check out our coolest and hottest candy blog post!
https://www.candywarehouse.com/blog/ski-and-spring-break-candy/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1608826"/>
                  </a:ext>
                </a:extLst>
              </a:tr>
            </a:tbl>
          </a:graphicData>
        </a:graphic>
      </p:graphicFrame>
      <p:sp>
        <p:nvSpPr>
          <p:cNvPr id="4" name="Text Placeholder 3">
            <a:extLst>
              <a:ext uri="{FF2B5EF4-FFF2-40B4-BE49-F238E27FC236}">
                <a16:creationId xmlns:a16="http://schemas.microsoft.com/office/drawing/2014/main" id="{6967ABBE-B4B4-4AA9-9EC2-4A755C32EA85}"/>
              </a:ext>
            </a:extLst>
          </p:cNvPr>
          <p:cNvSpPr>
            <a:spLocks noGrp="1"/>
          </p:cNvSpPr>
          <p:nvPr>
            <p:ph type="body" sz="quarter" idx="14"/>
          </p:nvPr>
        </p:nvSpPr>
        <p:spPr/>
        <p:txBody>
          <a:bodyPr/>
          <a:lstStyle/>
          <a:p>
            <a:r>
              <a:rPr lang="en-US"/>
              <a:t>02/01/2018 - 04/30/2018</a:t>
            </a:r>
          </a:p>
        </p:txBody>
      </p:sp>
    </p:spTree>
    <p:extLst>
      <p:ext uri="{BB962C8B-B14F-4D97-AF65-F5344CB8AC3E}">
        <p14:creationId xmlns:p14="http://schemas.microsoft.com/office/powerpoint/2010/main" val="1082660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631D5-20DB-4F7B-8F54-BE2660594E40}"/>
              </a:ext>
            </a:extLst>
          </p:cNvPr>
          <p:cNvSpPr>
            <a:spLocks noGrp="1"/>
          </p:cNvSpPr>
          <p:nvPr>
            <p:ph type="title"/>
          </p:nvPr>
        </p:nvSpPr>
        <p:spPr/>
        <p:txBody>
          <a:bodyPr/>
          <a:lstStyle/>
          <a:p>
            <a:r>
              <a:rPr lang="en-US"/>
              <a:t>Facebook Own Posts Table | mars candy project - 14 of 19</a:t>
            </a:r>
          </a:p>
        </p:txBody>
      </p:sp>
      <p:graphicFrame>
        <p:nvGraphicFramePr>
          <p:cNvPr id="5" name="Table Placeholder 4">
            <a:extLst>
              <a:ext uri="{FF2B5EF4-FFF2-40B4-BE49-F238E27FC236}">
                <a16:creationId xmlns:a16="http://schemas.microsoft.com/office/drawing/2014/main" id="{BFB3CBF9-CFC4-4558-8289-20851E2A6E6D}"/>
              </a:ext>
            </a:extLst>
          </p:cNvPr>
          <p:cNvGraphicFramePr>
            <a:graphicFrameLocks noGrp="1"/>
          </p:cNvGraphicFramePr>
          <p:nvPr>
            <p:ph type="tbl" sz="quarter" idx="13"/>
            <p:extLst>
              <p:ext uri="{D42A27DB-BD31-4B8C-83A1-F6EECF244321}">
                <p14:modId xmlns:p14="http://schemas.microsoft.com/office/powerpoint/2010/main" val="1944182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65286518"/>
                    </a:ext>
                  </a:extLst>
                </a:gridCol>
                <a:gridCol w="370332">
                  <a:extLst>
                    <a:ext uri="{9D8B030D-6E8A-4147-A177-3AD203B41FA5}">
                      <a16:colId xmlns:a16="http://schemas.microsoft.com/office/drawing/2014/main" val="2306805478"/>
                    </a:ext>
                  </a:extLst>
                </a:gridCol>
                <a:gridCol w="370332">
                  <a:extLst>
                    <a:ext uri="{9D8B030D-6E8A-4147-A177-3AD203B41FA5}">
                      <a16:colId xmlns:a16="http://schemas.microsoft.com/office/drawing/2014/main" val="55719954"/>
                    </a:ext>
                  </a:extLst>
                </a:gridCol>
                <a:gridCol w="370332">
                  <a:extLst>
                    <a:ext uri="{9D8B030D-6E8A-4147-A177-3AD203B41FA5}">
                      <a16:colId xmlns:a16="http://schemas.microsoft.com/office/drawing/2014/main" val="3801974469"/>
                    </a:ext>
                  </a:extLst>
                </a:gridCol>
                <a:gridCol w="329184">
                  <a:extLst>
                    <a:ext uri="{9D8B030D-6E8A-4147-A177-3AD203B41FA5}">
                      <a16:colId xmlns:a16="http://schemas.microsoft.com/office/drawing/2014/main" val="3590206832"/>
                    </a:ext>
                  </a:extLst>
                </a:gridCol>
                <a:gridCol w="329184">
                  <a:extLst>
                    <a:ext uri="{9D8B030D-6E8A-4147-A177-3AD203B41FA5}">
                      <a16:colId xmlns:a16="http://schemas.microsoft.com/office/drawing/2014/main" val="2114817134"/>
                    </a:ext>
                  </a:extLst>
                </a:gridCol>
                <a:gridCol w="329184">
                  <a:extLst>
                    <a:ext uri="{9D8B030D-6E8A-4147-A177-3AD203B41FA5}">
                      <a16:colId xmlns:a16="http://schemas.microsoft.com/office/drawing/2014/main" val="3691229233"/>
                    </a:ext>
                  </a:extLst>
                </a:gridCol>
                <a:gridCol w="329184">
                  <a:extLst>
                    <a:ext uri="{9D8B030D-6E8A-4147-A177-3AD203B41FA5}">
                      <a16:colId xmlns:a16="http://schemas.microsoft.com/office/drawing/2014/main" val="2521897460"/>
                    </a:ext>
                  </a:extLst>
                </a:gridCol>
                <a:gridCol w="329184">
                  <a:extLst>
                    <a:ext uri="{9D8B030D-6E8A-4147-A177-3AD203B41FA5}">
                      <a16:colId xmlns:a16="http://schemas.microsoft.com/office/drawing/2014/main" val="2137409060"/>
                    </a:ext>
                  </a:extLst>
                </a:gridCol>
                <a:gridCol w="329184">
                  <a:extLst>
                    <a:ext uri="{9D8B030D-6E8A-4147-A177-3AD203B41FA5}">
                      <a16:colId xmlns:a16="http://schemas.microsoft.com/office/drawing/2014/main" val="619365875"/>
                    </a:ext>
                  </a:extLst>
                </a:gridCol>
                <a:gridCol w="329184">
                  <a:extLst>
                    <a:ext uri="{9D8B030D-6E8A-4147-A177-3AD203B41FA5}">
                      <a16:colId xmlns:a16="http://schemas.microsoft.com/office/drawing/2014/main" val="2257899679"/>
                    </a:ext>
                  </a:extLst>
                </a:gridCol>
                <a:gridCol w="329184">
                  <a:extLst>
                    <a:ext uri="{9D8B030D-6E8A-4147-A177-3AD203B41FA5}">
                      <a16:colId xmlns:a16="http://schemas.microsoft.com/office/drawing/2014/main" val="2883458822"/>
                    </a:ext>
                  </a:extLst>
                </a:gridCol>
                <a:gridCol w="329184">
                  <a:extLst>
                    <a:ext uri="{9D8B030D-6E8A-4147-A177-3AD203B41FA5}">
                      <a16:colId xmlns:a16="http://schemas.microsoft.com/office/drawing/2014/main" val="3132200004"/>
                    </a:ext>
                  </a:extLst>
                </a:gridCol>
                <a:gridCol w="370332">
                  <a:extLst>
                    <a:ext uri="{9D8B030D-6E8A-4147-A177-3AD203B41FA5}">
                      <a16:colId xmlns:a16="http://schemas.microsoft.com/office/drawing/2014/main" val="1345667157"/>
                    </a:ext>
                  </a:extLst>
                </a:gridCol>
                <a:gridCol w="370332">
                  <a:extLst>
                    <a:ext uri="{9D8B030D-6E8A-4147-A177-3AD203B41FA5}">
                      <a16:colId xmlns:a16="http://schemas.microsoft.com/office/drawing/2014/main" val="3816393243"/>
                    </a:ext>
                  </a:extLst>
                </a:gridCol>
                <a:gridCol w="329184">
                  <a:extLst>
                    <a:ext uri="{9D8B030D-6E8A-4147-A177-3AD203B41FA5}">
                      <a16:colId xmlns:a16="http://schemas.microsoft.com/office/drawing/2014/main" val="1050025695"/>
                    </a:ext>
                  </a:extLst>
                </a:gridCol>
                <a:gridCol w="329184">
                  <a:extLst>
                    <a:ext uri="{9D8B030D-6E8A-4147-A177-3AD203B41FA5}">
                      <a16:colId xmlns:a16="http://schemas.microsoft.com/office/drawing/2014/main" val="3566542303"/>
                    </a:ext>
                  </a:extLst>
                </a:gridCol>
                <a:gridCol w="370332">
                  <a:extLst>
                    <a:ext uri="{9D8B030D-6E8A-4147-A177-3AD203B41FA5}">
                      <a16:colId xmlns:a16="http://schemas.microsoft.com/office/drawing/2014/main" val="1981734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7726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Candy Warehouse - 2018-03-23 18:25:56 </a:t>
                      </a:r>
                      <a:r>
                        <a:rPr kumimoji="0" lang="en-US" sz="1000" b="0" i="0" u="none" strike="noStrike" kern="1200" cap="none" spc="0" normalizeH="0" baseline="0" noProof="0">
                          <a:ln>
                            <a:noFill/>
                          </a:ln>
                          <a:solidFill>
                            <a:prstClr val="black"/>
                          </a:solidFill>
                          <a:effectLst/>
                          <a:uLnTx/>
                          <a:uFillTx/>
                          <a:latin typeface="+mn-lt"/>
                          <a:ea typeface="+mn-ea"/>
                          <a:cs typeface="+mn-cs"/>
                        </a:rPr>
                        <a:t> 
 15% Off items in our M&amp;M's Candy Department 
https://www.candywarehouse.com/mandm-mars-candy/
Enter promo code: CHEWY
While Supplies Last. Limited-time offer expires 11:59 PM, March 25th, for US customers shipping to an address within the contiguous United States. This offer is valid only on selected items. All standard customer terms and conditions apply. Void where prohibited. Offer is nontransferable. May not be combined with other 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3142871"/>
                  </a:ext>
                </a:extLst>
              </a:tr>
            </a:tbl>
          </a:graphicData>
        </a:graphic>
      </p:graphicFrame>
      <p:sp>
        <p:nvSpPr>
          <p:cNvPr id="4" name="Text Placeholder 3">
            <a:extLst>
              <a:ext uri="{FF2B5EF4-FFF2-40B4-BE49-F238E27FC236}">
                <a16:creationId xmlns:a16="http://schemas.microsoft.com/office/drawing/2014/main" id="{DB736213-6DE2-48F8-94E4-8E511BC47F5C}"/>
              </a:ext>
            </a:extLst>
          </p:cNvPr>
          <p:cNvSpPr>
            <a:spLocks noGrp="1"/>
          </p:cNvSpPr>
          <p:nvPr>
            <p:ph type="body" sz="quarter" idx="14"/>
          </p:nvPr>
        </p:nvSpPr>
        <p:spPr/>
        <p:txBody>
          <a:bodyPr/>
          <a:lstStyle/>
          <a:p>
            <a:r>
              <a:rPr lang="en-US"/>
              <a:t>02/01/2018 - 04/30/2018</a:t>
            </a:r>
          </a:p>
        </p:txBody>
      </p:sp>
    </p:spTree>
    <p:extLst>
      <p:ext uri="{BB962C8B-B14F-4D97-AF65-F5344CB8AC3E}">
        <p14:creationId xmlns:p14="http://schemas.microsoft.com/office/powerpoint/2010/main" val="3989432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2568A-4D81-47F1-8772-1E20BC628CBF}"/>
              </a:ext>
            </a:extLst>
          </p:cNvPr>
          <p:cNvSpPr>
            <a:spLocks noGrp="1"/>
          </p:cNvSpPr>
          <p:nvPr>
            <p:ph type="title"/>
          </p:nvPr>
        </p:nvSpPr>
        <p:spPr/>
        <p:txBody>
          <a:bodyPr/>
          <a:lstStyle/>
          <a:p>
            <a:r>
              <a:rPr lang="en-US"/>
              <a:t>Facebook Own Posts Table | mars candy project - 15 of 19</a:t>
            </a:r>
          </a:p>
        </p:txBody>
      </p:sp>
      <p:graphicFrame>
        <p:nvGraphicFramePr>
          <p:cNvPr id="5" name="Table Placeholder 4">
            <a:extLst>
              <a:ext uri="{FF2B5EF4-FFF2-40B4-BE49-F238E27FC236}">
                <a16:creationId xmlns:a16="http://schemas.microsoft.com/office/drawing/2014/main" id="{AABA454D-1704-49EC-9F44-8940A221AF99}"/>
              </a:ext>
            </a:extLst>
          </p:cNvPr>
          <p:cNvGraphicFramePr>
            <a:graphicFrameLocks noGrp="1"/>
          </p:cNvGraphicFramePr>
          <p:nvPr>
            <p:ph type="tbl" sz="quarter" idx="13"/>
            <p:extLst>
              <p:ext uri="{D42A27DB-BD31-4B8C-83A1-F6EECF244321}">
                <p14:modId xmlns:p14="http://schemas.microsoft.com/office/powerpoint/2010/main" val="3748064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54207623"/>
                    </a:ext>
                  </a:extLst>
                </a:gridCol>
                <a:gridCol w="370332">
                  <a:extLst>
                    <a:ext uri="{9D8B030D-6E8A-4147-A177-3AD203B41FA5}">
                      <a16:colId xmlns:a16="http://schemas.microsoft.com/office/drawing/2014/main" val="1171814239"/>
                    </a:ext>
                  </a:extLst>
                </a:gridCol>
                <a:gridCol w="370332">
                  <a:extLst>
                    <a:ext uri="{9D8B030D-6E8A-4147-A177-3AD203B41FA5}">
                      <a16:colId xmlns:a16="http://schemas.microsoft.com/office/drawing/2014/main" val="840915487"/>
                    </a:ext>
                  </a:extLst>
                </a:gridCol>
                <a:gridCol w="370332">
                  <a:extLst>
                    <a:ext uri="{9D8B030D-6E8A-4147-A177-3AD203B41FA5}">
                      <a16:colId xmlns:a16="http://schemas.microsoft.com/office/drawing/2014/main" val="713032597"/>
                    </a:ext>
                  </a:extLst>
                </a:gridCol>
                <a:gridCol w="329184">
                  <a:extLst>
                    <a:ext uri="{9D8B030D-6E8A-4147-A177-3AD203B41FA5}">
                      <a16:colId xmlns:a16="http://schemas.microsoft.com/office/drawing/2014/main" val="1209477543"/>
                    </a:ext>
                  </a:extLst>
                </a:gridCol>
                <a:gridCol w="329184">
                  <a:extLst>
                    <a:ext uri="{9D8B030D-6E8A-4147-A177-3AD203B41FA5}">
                      <a16:colId xmlns:a16="http://schemas.microsoft.com/office/drawing/2014/main" val="780577715"/>
                    </a:ext>
                  </a:extLst>
                </a:gridCol>
                <a:gridCol w="329184">
                  <a:extLst>
                    <a:ext uri="{9D8B030D-6E8A-4147-A177-3AD203B41FA5}">
                      <a16:colId xmlns:a16="http://schemas.microsoft.com/office/drawing/2014/main" val="4198158232"/>
                    </a:ext>
                  </a:extLst>
                </a:gridCol>
                <a:gridCol w="329184">
                  <a:extLst>
                    <a:ext uri="{9D8B030D-6E8A-4147-A177-3AD203B41FA5}">
                      <a16:colId xmlns:a16="http://schemas.microsoft.com/office/drawing/2014/main" val="1195217201"/>
                    </a:ext>
                  </a:extLst>
                </a:gridCol>
                <a:gridCol w="329184">
                  <a:extLst>
                    <a:ext uri="{9D8B030D-6E8A-4147-A177-3AD203B41FA5}">
                      <a16:colId xmlns:a16="http://schemas.microsoft.com/office/drawing/2014/main" val="1607896149"/>
                    </a:ext>
                  </a:extLst>
                </a:gridCol>
                <a:gridCol w="329184">
                  <a:extLst>
                    <a:ext uri="{9D8B030D-6E8A-4147-A177-3AD203B41FA5}">
                      <a16:colId xmlns:a16="http://schemas.microsoft.com/office/drawing/2014/main" val="995279916"/>
                    </a:ext>
                  </a:extLst>
                </a:gridCol>
                <a:gridCol w="329184">
                  <a:extLst>
                    <a:ext uri="{9D8B030D-6E8A-4147-A177-3AD203B41FA5}">
                      <a16:colId xmlns:a16="http://schemas.microsoft.com/office/drawing/2014/main" val="1419326686"/>
                    </a:ext>
                  </a:extLst>
                </a:gridCol>
                <a:gridCol w="329184">
                  <a:extLst>
                    <a:ext uri="{9D8B030D-6E8A-4147-A177-3AD203B41FA5}">
                      <a16:colId xmlns:a16="http://schemas.microsoft.com/office/drawing/2014/main" val="778941945"/>
                    </a:ext>
                  </a:extLst>
                </a:gridCol>
                <a:gridCol w="329184">
                  <a:extLst>
                    <a:ext uri="{9D8B030D-6E8A-4147-A177-3AD203B41FA5}">
                      <a16:colId xmlns:a16="http://schemas.microsoft.com/office/drawing/2014/main" val="2724830745"/>
                    </a:ext>
                  </a:extLst>
                </a:gridCol>
                <a:gridCol w="370332">
                  <a:extLst>
                    <a:ext uri="{9D8B030D-6E8A-4147-A177-3AD203B41FA5}">
                      <a16:colId xmlns:a16="http://schemas.microsoft.com/office/drawing/2014/main" val="1724162559"/>
                    </a:ext>
                  </a:extLst>
                </a:gridCol>
                <a:gridCol w="370332">
                  <a:extLst>
                    <a:ext uri="{9D8B030D-6E8A-4147-A177-3AD203B41FA5}">
                      <a16:colId xmlns:a16="http://schemas.microsoft.com/office/drawing/2014/main" val="1309913011"/>
                    </a:ext>
                  </a:extLst>
                </a:gridCol>
                <a:gridCol w="329184">
                  <a:extLst>
                    <a:ext uri="{9D8B030D-6E8A-4147-A177-3AD203B41FA5}">
                      <a16:colId xmlns:a16="http://schemas.microsoft.com/office/drawing/2014/main" val="1437950752"/>
                    </a:ext>
                  </a:extLst>
                </a:gridCol>
                <a:gridCol w="329184">
                  <a:extLst>
                    <a:ext uri="{9D8B030D-6E8A-4147-A177-3AD203B41FA5}">
                      <a16:colId xmlns:a16="http://schemas.microsoft.com/office/drawing/2014/main" val="3915658379"/>
                    </a:ext>
                  </a:extLst>
                </a:gridCol>
                <a:gridCol w="370332">
                  <a:extLst>
                    <a:ext uri="{9D8B030D-6E8A-4147-A177-3AD203B41FA5}">
                      <a16:colId xmlns:a16="http://schemas.microsoft.com/office/drawing/2014/main" val="2422365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7398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Nuts.com - 2018-03-22 15:30:00 </a:t>
                      </a:r>
                      <a:r>
                        <a:rPr kumimoji="0" lang="en-US" sz="1000" b="0" i="0" u="none" strike="noStrike" kern="1200" cap="none" spc="0" normalizeH="0" baseline="0" noProof="0">
                          <a:ln>
                            <a:noFill/>
                          </a:ln>
                          <a:solidFill>
                            <a:prstClr val="black"/>
                          </a:solidFill>
                          <a:effectLst/>
                          <a:uLnTx/>
                          <a:uFillTx/>
                          <a:latin typeface="+mn-lt"/>
                          <a:ea typeface="+mn-ea"/>
                          <a:cs typeface="+mn-cs"/>
                        </a:rPr>
                        <a:t> 
 Get your daily dose of nutrients by noshing on Spinach for Breakfast's Spirulina Energy Balls! 💚 Made with five simple ingredients including our mean, green fighting machine Organic Spirulina, these vitamin-packed bites make for the perfect on-the-go snack!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98293972"/>
                  </a:ext>
                </a:extLst>
              </a:tr>
            </a:tbl>
          </a:graphicData>
        </a:graphic>
      </p:graphicFrame>
      <p:sp>
        <p:nvSpPr>
          <p:cNvPr id="4" name="Text Placeholder 3">
            <a:extLst>
              <a:ext uri="{FF2B5EF4-FFF2-40B4-BE49-F238E27FC236}">
                <a16:creationId xmlns:a16="http://schemas.microsoft.com/office/drawing/2014/main" id="{C9262287-B0C2-40F1-9D4B-64B15CBEA00C}"/>
              </a:ext>
            </a:extLst>
          </p:cNvPr>
          <p:cNvSpPr>
            <a:spLocks noGrp="1"/>
          </p:cNvSpPr>
          <p:nvPr>
            <p:ph type="body" sz="quarter" idx="14"/>
          </p:nvPr>
        </p:nvSpPr>
        <p:spPr/>
        <p:txBody>
          <a:bodyPr/>
          <a:lstStyle/>
          <a:p>
            <a:r>
              <a:rPr lang="en-US"/>
              <a:t>02/01/2018 - 04/30/2018</a:t>
            </a:r>
          </a:p>
        </p:txBody>
      </p:sp>
    </p:spTree>
    <p:extLst>
      <p:ext uri="{BB962C8B-B14F-4D97-AF65-F5344CB8AC3E}">
        <p14:creationId xmlns:p14="http://schemas.microsoft.com/office/powerpoint/2010/main" val="4134155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4AD3C-F5AA-405E-9932-20622E6DAD4D}"/>
              </a:ext>
            </a:extLst>
          </p:cNvPr>
          <p:cNvSpPr>
            <a:spLocks noGrp="1"/>
          </p:cNvSpPr>
          <p:nvPr>
            <p:ph type="title"/>
          </p:nvPr>
        </p:nvSpPr>
        <p:spPr/>
        <p:txBody>
          <a:bodyPr/>
          <a:lstStyle/>
          <a:p>
            <a:r>
              <a:rPr lang="en-US"/>
              <a:t>Facebook Own Posts Table | mars candy project - 16 of 19</a:t>
            </a:r>
          </a:p>
        </p:txBody>
      </p:sp>
      <p:graphicFrame>
        <p:nvGraphicFramePr>
          <p:cNvPr id="5" name="Table Placeholder 4">
            <a:extLst>
              <a:ext uri="{FF2B5EF4-FFF2-40B4-BE49-F238E27FC236}">
                <a16:creationId xmlns:a16="http://schemas.microsoft.com/office/drawing/2014/main" id="{AD12D9EE-AEDA-4847-9CC4-A0CECABCE112}"/>
              </a:ext>
            </a:extLst>
          </p:cNvPr>
          <p:cNvGraphicFramePr>
            <a:graphicFrameLocks noGrp="1"/>
          </p:cNvGraphicFramePr>
          <p:nvPr>
            <p:ph type="tbl" sz="quarter" idx="13"/>
            <p:extLst>
              <p:ext uri="{D42A27DB-BD31-4B8C-83A1-F6EECF244321}">
                <p14:modId xmlns:p14="http://schemas.microsoft.com/office/powerpoint/2010/main" val="3217918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86226519"/>
                    </a:ext>
                  </a:extLst>
                </a:gridCol>
                <a:gridCol w="370332">
                  <a:extLst>
                    <a:ext uri="{9D8B030D-6E8A-4147-A177-3AD203B41FA5}">
                      <a16:colId xmlns:a16="http://schemas.microsoft.com/office/drawing/2014/main" val="2762313092"/>
                    </a:ext>
                  </a:extLst>
                </a:gridCol>
                <a:gridCol w="370332">
                  <a:extLst>
                    <a:ext uri="{9D8B030D-6E8A-4147-A177-3AD203B41FA5}">
                      <a16:colId xmlns:a16="http://schemas.microsoft.com/office/drawing/2014/main" val="3167859467"/>
                    </a:ext>
                  </a:extLst>
                </a:gridCol>
                <a:gridCol w="370332">
                  <a:extLst>
                    <a:ext uri="{9D8B030D-6E8A-4147-A177-3AD203B41FA5}">
                      <a16:colId xmlns:a16="http://schemas.microsoft.com/office/drawing/2014/main" val="3687005167"/>
                    </a:ext>
                  </a:extLst>
                </a:gridCol>
                <a:gridCol w="329184">
                  <a:extLst>
                    <a:ext uri="{9D8B030D-6E8A-4147-A177-3AD203B41FA5}">
                      <a16:colId xmlns:a16="http://schemas.microsoft.com/office/drawing/2014/main" val="3689391115"/>
                    </a:ext>
                  </a:extLst>
                </a:gridCol>
                <a:gridCol w="329184">
                  <a:extLst>
                    <a:ext uri="{9D8B030D-6E8A-4147-A177-3AD203B41FA5}">
                      <a16:colId xmlns:a16="http://schemas.microsoft.com/office/drawing/2014/main" val="140818885"/>
                    </a:ext>
                  </a:extLst>
                </a:gridCol>
                <a:gridCol w="329184">
                  <a:extLst>
                    <a:ext uri="{9D8B030D-6E8A-4147-A177-3AD203B41FA5}">
                      <a16:colId xmlns:a16="http://schemas.microsoft.com/office/drawing/2014/main" val="3822683053"/>
                    </a:ext>
                  </a:extLst>
                </a:gridCol>
                <a:gridCol w="329184">
                  <a:extLst>
                    <a:ext uri="{9D8B030D-6E8A-4147-A177-3AD203B41FA5}">
                      <a16:colId xmlns:a16="http://schemas.microsoft.com/office/drawing/2014/main" val="4168315528"/>
                    </a:ext>
                  </a:extLst>
                </a:gridCol>
                <a:gridCol w="329184">
                  <a:extLst>
                    <a:ext uri="{9D8B030D-6E8A-4147-A177-3AD203B41FA5}">
                      <a16:colId xmlns:a16="http://schemas.microsoft.com/office/drawing/2014/main" val="739279040"/>
                    </a:ext>
                  </a:extLst>
                </a:gridCol>
                <a:gridCol w="329184">
                  <a:extLst>
                    <a:ext uri="{9D8B030D-6E8A-4147-A177-3AD203B41FA5}">
                      <a16:colId xmlns:a16="http://schemas.microsoft.com/office/drawing/2014/main" val="3217551723"/>
                    </a:ext>
                  </a:extLst>
                </a:gridCol>
                <a:gridCol w="329184">
                  <a:extLst>
                    <a:ext uri="{9D8B030D-6E8A-4147-A177-3AD203B41FA5}">
                      <a16:colId xmlns:a16="http://schemas.microsoft.com/office/drawing/2014/main" val="2593767433"/>
                    </a:ext>
                  </a:extLst>
                </a:gridCol>
                <a:gridCol w="329184">
                  <a:extLst>
                    <a:ext uri="{9D8B030D-6E8A-4147-A177-3AD203B41FA5}">
                      <a16:colId xmlns:a16="http://schemas.microsoft.com/office/drawing/2014/main" val="1203410962"/>
                    </a:ext>
                  </a:extLst>
                </a:gridCol>
                <a:gridCol w="329184">
                  <a:extLst>
                    <a:ext uri="{9D8B030D-6E8A-4147-A177-3AD203B41FA5}">
                      <a16:colId xmlns:a16="http://schemas.microsoft.com/office/drawing/2014/main" val="853259373"/>
                    </a:ext>
                  </a:extLst>
                </a:gridCol>
                <a:gridCol w="370332">
                  <a:extLst>
                    <a:ext uri="{9D8B030D-6E8A-4147-A177-3AD203B41FA5}">
                      <a16:colId xmlns:a16="http://schemas.microsoft.com/office/drawing/2014/main" val="2693434223"/>
                    </a:ext>
                  </a:extLst>
                </a:gridCol>
                <a:gridCol w="370332">
                  <a:extLst>
                    <a:ext uri="{9D8B030D-6E8A-4147-A177-3AD203B41FA5}">
                      <a16:colId xmlns:a16="http://schemas.microsoft.com/office/drawing/2014/main" val="197603491"/>
                    </a:ext>
                  </a:extLst>
                </a:gridCol>
                <a:gridCol w="329184">
                  <a:extLst>
                    <a:ext uri="{9D8B030D-6E8A-4147-A177-3AD203B41FA5}">
                      <a16:colId xmlns:a16="http://schemas.microsoft.com/office/drawing/2014/main" val="7081339"/>
                    </a:ext>
                  </a:extLst>
                </a:gridCol>
                <a:gridCol w="329184">
                  <a:extLst>
                    <a:ext uri="{9D8B030D-6E8A-4147-A177-3AD203B41FA5}">
                      <a16:colId xmlns:a16="http://schemas.microsoft.com/office/drawing/2014/main" val="905679550"/>
                    </a:ext>
                  </a:extLst>
                </a:gridCol>
                <a:gridCol w="370332">
                  <a:extLst>
                    <a:ext uri="{9D8B030D-6E8A-4147-A177-3AD203B41FA5}">
                      <a16:colId xmlns:a16="http://schemas.microsoft.com/office/drawing/2014/main" val="1040360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2875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Candy Warehouse - 2018-03-16 18:00:00 </a:t>
                      </a:r>
                      <a:r>
                        <a:rPr kumimoji="0" lang="en-US" sz="1000" b="0" i="0" u="none" strike="noStrike" kern="1200" cap="none" spc="0" normalizeH="0" baseline="0" noProof="0">
                          <a:ln>
                            <a:noFill/>
                          </a:ln>
                          <a:solidFill>
                            <a:prstClr val="black"/>
                          </a:solidFill>
                          <a:effectLst/>
                          <a:uLnTx/>
                          <a:uFillTx/>
                          <a:latin typeface="+mn-lt"/>
                          <a:ea typeface="+mn-ea"/>
                          <a:cs typeface="+mn-cs"/>
                        </a:rPr>
                        <a:t> 
 15% Off items in our Easter Candy Department
https://www.candywarehouse.com/easter-candy/
Enter promo code: BUNNY
While Supplies Last. Limited-time offer expires 11:59 PM, March 18th, for US customers shipping to an address within the contiguous United States. This offer is valid only on selected items. All standard customer terms and conditions apply. Void where prohibited. Offer is nontransferable. May not be combined with other 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4655700"/>
                  </a:ext>
                </a:extLst>
              </a:tr>
            </a:tbl>
          </a:graphicData>
        </a:graphic>
      </p:graphicFrame>
      <p:sp>
        <p:nvSpPr>
          <p:cNvPr id="4" name="Text Placeholder 3">
            <a:extLst>
              <a:ext uri="{FF2B5EF4-FFF2-40B4-BE49-F238E27FC236}">
                <a16:creationId xmlns:a16="http://schemas.microsoft.com/office/drawing/2014/main" id="{5328C9D2-B956-4ABA-8BE1-0F7CDAD6AB47}"/>
              </a:ext>
            </a:extLst>
          </p:cNvPr>
          <p:cNvSpPr>
            <a:spLocks noGrp="1"/>
          </p:cNvSpPr>
          <p:nvPr>
            <p:ph type="body" sz="quarter" idx="14"/>
          </p:nvPr>
        </p:nvSpPr>
        <p:spPr/>
        <p:txBody>
          <a:bodyPr/>
          <a:lstStyle/>
          <a:p>
            <a:r>
              <a:rPr lang="en-US"/>
              <a:t>02/01/2018 - 04/30/2018</a:t>
            </a:r>
          </a:p>
        </p:txBody>
      </p:sp>
    </p:spTree>
    <p:extLst>
      <p:ext uri="{BB962C8B-B14F-4D97-AF65-F5344CB8AC3E}">
        <p14:creationId xmlns:p14="http://schemas.microsoft.com/office/powerpoint/2010/main" val="1205011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DBB12-58E8-4EEF-9666-9A6D59990AEC}"/>
              </a:ext>
            </a:extLst>
          </p:cNvPr>
          <p:cNvSpPr>
            <a:spLocks noGrp="1"/>
          </p:cNvSpPr>
          <p:nvPr>
            <p:ph type="title"/>
          </p:nvPr>
        </p:nvSpPr>
        <p:spPr/>
        <p:txBody>
          <a:bodyPr/>
          <a:lstStyle/>
          <a:p>
            <a:r>
              <a:rPr lang="en-US"/>
              <a:t>Facebook Own Posts Table | mars candy project - 17 of 19</a:t>
            </a:r>
          </a:p>
        </p:txBody>
      </p:sp>
      <p:graphicFrame>
        <p:nvGraphicFramePr>
          <p:cNvPr id="5" name="Table Placeholder 4">
            <a:extLst>
              <a:ext uri="{FF2B5EF4-FFF2-40B4-BE49-F238E27FC236}">
                <a16:creationId xmlns:a16="http://schemas.microsoft.com/office/drawing/2014/main" id="{C6A69A0F-3D2B-44A5-89AB-9D292E1BC957}"/>
              </a:ext>
            </a:extLst>
          </p:cNvPr>
          <p:cNvGraphicFramePr>
            <a:graphicFrameLocks noGrp="1"/>
          </p:cNvGraphicFramePr>
          <p:nvPr>
            <p:ph type="tbl" sz="quarter" idx="13"/>
            <p:extLst>
              <p:ext uri="{D42A27DB-BD31-4B8C-83A1-F6EECF244321}">
                <p14:modId xmlns:p14="http://schemas.microsoft.com/office/powerpoint/2010/main" val="1533739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33967948"/>
                    </a:ext>
                  </a:extLst>
                </a:gridCol>
                <a:gridCol w="370332">
                  <a:extLst>
                    <a:ext uri="{9D8B030D-6E8A-4147-A177-3AD203B41FA5}">
                      <a16:colId xmlns:a16="http://schemas.microsoft.com/office/drawing/2014/main" val="823626690"/>
                    </a:ext>
                  </a:extLst>
                </a:gridCol>
                <a:gridCol w="370332">
                  <a:extLst>
                    <a:ext uri="{9D8B030D-6E8A-4147-A177-3AD203B41FA5}">
                      <a16:colId xmlns:a16="http://schemas.microsoft.com/office/drawing/2014/main" val="1321765033"/>
                    </a:ext>
                  </a:extLst>
                </a:gridCol>
                <a:gridCol w="370332">
                  <a:extLst>
                    <a:ext uri="{9D8B030D-6E8A-4147-A177-3AD203B41FA5}">
                      <a16:colId xmlns:a16="http://schemas.microsoft.com/office/drawing/2014/main" val="2579457234"/>
                    </a:ext>
                  </a:extLst>
                </a:gridCol>
                <a:gridCol w="329184">
                  <a:extLst>
                    <a:ext uri="{9D8B030D-6E8A-4147-A177-3AD203B41FA5}">
                      <a16:colId xmlns:a16="http://schemas.microsoft.com/office/drawing/2014/main" val="104976764"/>
                    </a:ext>
                  </a:extLst>
                </a:gridCol>
                <a:gridCol w="329184">
                  <a:extLst>
                    <a:ext uri="{9D8B030D-6E8A-4147-A177-3AD203B41FA5}">
                      <a16:colId xmlns:a16="http://schemas.microsoft.com/office/drawing/2014/main" val="3502882755"/>
                    </a:ext>
                  </a:extLst>
                </a:gridCol>
                <a:gridCol w="329184">
                  <a:extLst>
                    <a:ext uri="{9D8B030D-6E8A-4147-A177-3AD203B41FA5}">
                      <a16:colId xmlns:a16="http://schemas.microsoft.com/office/drawing/2014/main" val="3377574990"/>
                    </a:ext>
                  </a:extLst>
                </a:gridCol>
                <a:gridCol w="329184">
                  <a:extLst>
                    <a:ext uri="{9D8B030D-6E8A-4147-A177-3AD203B41FA5}">
                      <a16:colId xmlns:a16="http://schemas.microsoft.com/office/drawing/2014/main" val="3568665503"/>
                    </a:ext>
                  </a:extLst>
                </a:gridCol>
                <a:gridCol w="329184">
                  <a:extLst>
                    <a:ext uri="{9D8B030D-6E8A-4147-A177-3AD203B41FA5}">
                      <a16:colId xmlns:a16="http://schemas.microsoft.com/office/drawing/2014/main" val="2066352532"/>
                    </a:ext>
                  </a:extLst>
                </a:gridCol>
                <a:gridCol w="329184">
                  <a:extLst>
                    <a:ext uri="{9D8B030D-6E8A-4147-A177-3AD203B41FA5}">
                      <a16:colId xmlns:a16="http://schemas.microsoft.com/office/drawing/2014/main" val="1541807213"/>
                    </a:ext>
                  </a:extLst>
                </a:gridCol>
                <a:gridCol w="329184">
                  <a:extLst>
                    <a:ext uri="{9D8B030D-6E8A-4147-A177-3AD203B41FA5}">
                      <a16:colId xmlns:a16="http://schemas.microsoft.com/office/drawing/2014/main" val="231883140"/>
                    </a:ext>
                  </a:extLst>
                </a:gridCol>
                <a:gridCol w="329184">
                  <a:extLst>
                    <a:ext uri="{9D8B030D-6E8A-4147-A177-3AD203B41FA5}">
                      <a16:colId xmlns:a16="http://schemas.microsoft.com/office/drawing/2014/main" val="17560113"/>
                    </a:ext>
                  </a:extLst>
                </a:gridCol>
                <a:gridCol w="329184">
                  <a:extLst>
                    <a:ext uri="{9D8B030D-6E8A-4147-A177-3AD203B41FA5}">
                      <a16:colId xmlns:a16="http://schemas.microsoft.com/office/drawing/2014/main" val="112403947"/>
                    </a:ext>
                  </a:extLst>
                </a:gridCol>
                <a:gridCol w="370332">
                  <a:extLst>
                    <a:ext uri="{9D8B030D-6E8A-4147-A177-3AD203B41FA5}">
                      <a16:colId xmlns:a16="http://schemas.microsoft.com/office/drawing/2014/main" val="1450069258"/>
                    </a:ext>
                  </a:extLst>
                </a:gridCol>
                <a:gridCol w="370332">
                  <a:extLst>
                    <a:ext uri="{9D8B030D-6E8A-4147-A177-3AD203B41FA5}">
                      <a16:colId xmlns:a16="http://schemas.microsoft.com/office/drawing/2014/main" val="3079788697"/>
                    </a:ext>
                  </a:extLst>
                </a:gridCol>
                <a:gridCol w="329184">
                  <a:extLst>
                    <a:ext uri="{9D8B030D-6E8A-4147-A177-3AD203B41FA5}">
                      <a16:colId xmlns:a16="http://schemas.microsoft.com/office/drawing/2014/main" val="326716670"/>
                    </a:ext>
                  </a:extLst>
                </a:gridCol>
                <a:gridCol w="329184">
                  <a:extLst>
                    <a:ext uri="{9D8B030D-6E8A-4147-A177-3AD203B41FA5}">
                      <a16:colId xmlns:a16="http://schemas.microsoft.com/office/drawing/2014/main" val="2595502167"/>
                    </a:ext>
                  </a:extLst>
                </a:gridCol>
                <a:gridCol w="370332">
                  <a:extLst>
                    <a:ext uri="{9D8B030D-6E8A-4147-A177-3AD203B41FA5}">
                      <a16:colId xmlns:a16="http://schemas.microsoft.com/office/drawing/2014/main" val="1737672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1253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Nuts.com - 2018-03-14 15:47:21 </a:t>
                      </a:r>
                      <a:r>
                        <a:rPr kumimoji="0" lang="en-US" sz="1000" b="0" i="0" u="none" strike="noStrike" kern="1200" cap="none" spc="0" normalizeH="0" baseline="0" noProof="0">
                          <a:ln>
                            <a:noFill/>
                          </a:ln>
                          <a:solidFill>
                            <a:prstClr val="black"/>
                          </a:solidFill>
                          <a:effectLst/>
                          <a:uLnTx/>
                          <a:uFillTx/>
                          <a:latin typeface="+mn-lt"/>
                          <a:ea typeface="+mn-ea"/>
                          <a:cs typeface="+mn-cs"/>
                        </a:rPr>
                        <a:t> 
 Hectic morning? No problem. By quickly whipping up Brewing Happiness' creamy Apple Pie Oatmeal, you can start the day with the breakfast of champions! 🥄With our Organic Gluten-Free Rolled Oats as a hearty base and our Chopped Walnuts and Chopped Pecans added for a crunchy bite, this delicious and nutritious bowl is the perfect choice for the most important meal of the day! Get the recipe here: http://bit.ly/2pf7u4P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97897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Candy Warehouse - 2018-03-13 21:04:16 </a:t>
                      </a:r>
                      <a:r>
                        <a:rPr kumimoji="0" lang="en-US" sz="1000" b="0" i="0" u="none" strike="noStrike" kern="1200" cap="none" spc="0" normalizeH="0" baseline="0" noProof="0">
                          <a:ln>
                            <a:noFill/>
                          </a:ln>
                          <a:solidFill>
                            <a:prstClr val="black"/>
                          </a:solidFill>
                          <a:effectLst/>
                          <a:uLnTx/>
                          <a:uFillTx/>
                          <a:latin typeface="+mn-lt"/>
                          <a:ea typeface="+mn-ea"/>
                          <a:cs typeface="+mn-cs"/>
                        </a:rPr>
                        <a:t> 
 It's that time of year... check out our Jelly Bean selection!  
https://www.candywarehouse.com/types-of-candy/jelly-beans/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4751500"/>
                  </a:ext>
                </a:extLst>
              </a:tr>
            </a:tbl>
          </a:graphicData>
        </a:graphic>
      </p:graphicFrame>
      <p:sp>
        <p:nvSpPr>
          <p:cNvPr id="4" name="Text Placeholder 3">
            <a:extLst>
              <a:ext uri="{FF2B5EF4-FFF2-40B4-BE49-F238E27FC236}">
                <a16:creationId xmlns:a16="http://schemas.microsoft.com/office/drawing/2014/main" id="{56092154-3D77-4BF1-BC09-CB3FB359EE5A}"/>
              </a:ext>
            </a:extLst>
          </p:cNvPr>
          <p:cNvSpPr>
            <a:spLocks noGrp="1"/>
          </p:cNvSpPr>
          <p:nvPr>
            <p:ph type="body" sz="quarter" idx="14"/>
          </p:nvPr>
        </p:nvSpPr>
        <p:spPr/>
        <p:txBody>
          <a:bodyPr/>
          <a:lstStyle/>
          <a:p>
            <a:r>
              <a:rPr lang="en-US"/>
              <a:t>02/01/2018 - 04/30/2018</a:t>
            </a:r>
          </a:p>
        </p:txBody>
      </p:sp>
    </p:spTree>
    <p:extLst>
      <p:ext uri="{BB962C8B-B14F-4D97-AF65-F5344CB8AC3E}">
        <p14:creationId xmlns:p14="http://schemas.microsoft.com/office/powerpoint/2010/main" val="33684559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BE299-B1D6-4B06-A959-23A949F7F998}"/>
              </a:ext>
            </a:extLst>
          </p:cNvPr>
          <p:cNvSpPr>
            <a:spLocks noGrp="1"/>
          </p:cNvSpPr>
          <p:nvPr>
            <p:ph type="title"/>
          </p:nvPr>
        </p:nvSpPr>
        <p:spPr/>
        <p:txBody>
          <a:bodyPr/>
          <a:lstStyle/>
          <a:p>
            <a:r>
              <a:rPr lang="en-US"/>
              <a:t>Facebook Own Posts Table | mars candy project - 18 of 19</a:t>
            </a:r>
          </a:p>
        </p:txBody>
      </p:sp>
      <p:graphicFrame>
        <p:nvGraphicFramePr>
          <p:cNvPr id="5" name="Table Placeholder 4">
            <a:extLst>
              <a:ext uri="{FF2B5EF4-FFF2-40B4-BE49-F238E27FC236}">
                <a16:creationId xmlns:a16="http://schemas.microsoft.com/office/drawing/2014/main" id="{EFF838DB-7B24-4675-88A3-BC11CD584C5A}"/>
              </a:ext>
            </a:extLst>
          </p:cNvPr>
          <p:cNvGraphicFramePr>
            <a:graphicFrameLocks noGrp="1"/>
          </p:cNvGraphicFramePr>
          <p:nvPr>
            <p:ph type="tbl" sz="quarter" idx="13"/>
            <p:extLst>
              <p:ext uri="{D42A27DB-BD31-4B8C-83A1-F6EECF244321}">
                <p14:modId xmlns:p14="http://schemas.microsoft.com/office/powerpoint/2010/main" val="348600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97636743"/>
                    </a:ext>
                  </a:extLst>
                </a:gridCol>
                <a:gridCol w="370332">
                  <a:extLst>
                    <a:ext uri="{9D8B030D-6E8A-4147-A177-3AD203B41FA5}">
                      <a16:colId xmlns:a16="http://schemas.microsoft.com/office/drawing/2014/main" val="4200492661"/>
                    </a:ext>
                  </a:extLst>
                </a:gridCol>
                <a:gridCol w="370332">
                  <a:extLst>
                    <a:ext uri="{9D8B030D-6E8A-4147-A177-3AD203B41FA5}">
                      <a16:colId xmlns:a16="http://schemas.microsoft.com/office/drawing/2014/main" val="1299925666"/>
                    </a:ext>
                  </a:extLst>
                </a:gridCol>
                <a:gridCol w="370332">
                  <a:extLst>
                    <a:ext uri="{9D8B030D-6E8A-4147-A177-3AD203B41FA5}">
                      <a16:colId xmlns:a16="http://schemas.microsoft.com/office/drawing/2014/main" val="2922095388"/>
                    </a:ext>
                  </a:extLst>
                </a:gridCol>
                <a:gridCol w="329184">
                  <a:extLst>
                    <a:ext uri="{9D8B030D-6E8A-4147-A177-3AD203B41FA5}">
                      <a16:colId xmlns:a16="http://schemas.microsoft.com/office/drawing/2014/main" val="2826309661"/>
                    </a:ext>
                  </a:extLst>
                </a:gridCol>
                <a:gridCol w="329184">
                  <a:extLst>
                    <a:ext uri="{9D8B030D-6E8A-4147-A177-3AD203B41FA5}">
                      <a16:colId xmlns:a16="http://schemas.microsoft.com/office/drawing/2014/main" val="1594199797"/>
                    </a:ext>
                  </a:extLst>
                </a:gridCol>
                <a:gridCol w="329184">
                  <a:extLst>
                    <a:ext uri="{9D8B030D-6E8A-4147-A177-3AD203B41FA5}">
                      <a16:colId xmlns:a16="http://schemas.microsoft.com/office/drawing/2014/main" val="578120830"/>
                    </a:ext>
                  </a:extLst>
                </a:gridCol>
                <a:gridCol w="329184">
                  <a:extLst>
                    <a:ext uri="{9D8B030D-6E8A-4147-A177-3AD203B41FA5}">
                      <a16:colId xmlns:a16="http://schemas.microsoft.com/office/drawing/2014/main" val="2411269861"/>
                    </a:ext>
                  </a:extLst>
                </a:gridCol>
                <a:gridCol w="329184">
                  <a:extLst>
                    <a:ext uri="{9D8B030D-6E8A-4147-A177-3AD203B41FA5}">
                      <a16:colId xmlns:a16="http://schemas.microsoft.com/office/drawing/2014/main" val="2779120747"/>
                    </a:ext>
                  </a:extLst>
                </a:gridCol>
                <a:gridCol w="329184">
                  <a:extLst>
                    <a:ext uri="{9D8B030D-6E8A-4147-A177-3AD203B41FA5}">
                      <a16:colId xmlns:a16="http://schemas.microsoft.com/office/drawing/2014/main" val="373867589"/>
                    </a:ext>
                  </a:extLst>
                </a:gridCol>
                <a:gridCol w="329184">
                  <a:extLst>
                    <a:ext uri="{9D8B030D-6E8A-4147-A177-3AD203B41FA5}">
                      <a16:colId xmlns:a16="http://schemas.microsoft.com/office/drawing/2014/main" val="390877489"/>
                    </a:ext>
                  </a:extLst>
                </a:gridCol>
                <a:gridCol w="329184">
                  <a:extLst>
                    <a:ext uri="{9D8B030D-6E8A-4147-A177-3AD203B41FA5}">
                      <a16:colId xmlns:a16="http://schemas.microsoft.com/office/drawing/2014/main" val="3022278439"/>
                    </a:ext>
                  </a:extLst>
                </a:gridCol>
                <a:gridCol w="329184">
                  <a:extLst>
                    <a:ext uri="{9D8B030D-6E8A-4147-A177-3AD203B41FA5}">
                      <a16:colId xmlns:a16="http://schemas.microsoft.com/office/drawing/2014/main" val="2959919492"/>
                    </a:ext>
                  </a:extLst>
                </a:gridCol>
                <a:gridCol w="370332">
                  <a:extLst>
                    <a:ext uri="{9D8B030D-6E8A-4147-A177-3AD203B41FA5}">
                      <a16:colId xmlns:a16="http://schemas.microsoft.com/office/drawing/2014/main" val="3297957587"/>
                    </a:ext>
                  </a:extLst>
                </a:gridCol>
                <a:gridCol w="370332">
                  <a:extLst>
                    <a:ext uri="{9D8B030D-6E8A-4147-A177-3AD203B41FA5}">
                      <a16:colId xmlns:a16="http://schemas.microsoft.com/office/drawing/2014/main" val="1523827095"/>
                    </a:ext>
                  </a:extLst>
                </a:gridCol>
                <a:gridCol w="329184">
                  <a:extLst>
                    <a:ext uri="{9D8B030D-6E8A-4147-A177-3AD203B41FA5}">
                      <a16:colId xmlns:a16="http://schemas.microsoft.com/office/drawing/2014/main" val="1832691823"/>
                    </a:ext>
                  </a:extLst>
                </a:gridCol>
                <a:gridCol w="329184">
                  <a:extLst>
                    <a:ext uri="{9D8B030D-6E8A-4147-A177-3AD203B41FA5}">
                      <a16:colId xmlns:a16="http://schemas.microsoft.com/office/drawing/2014/main" val="1170455549"/>
                    </a:ext>
                  </a:extLst>
                </a:gridCol>
                <a:gridCol w="370332">
                  <a:extLst>
                    <a:ext uri="{9D8B030D-6E8A-4147-A177-3AD203B41FA5}">
                      <a16:colId xmlns:a16="http://schemas.microsoft.com/office/drawing/2014/main" val="906865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1740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Candy Warehouse - 2018-03-09 18:07:32 </a:t>
                      </a:r>
                      <a:r>
                        <a:rPr kumimoji="0" lang="en-US" sz="1000" b="0" i="0" u="none" strike="noStrike" kern="1200" cap="none" spc="0" normalizeH="0" baseline="0" noProof="0">
                          <a:ln>
                            <a:noFill/>
                          </a:ln>
                          <a:solidFill>
                            <a:prstClr val="black"/>
                          </a:solidFill>
                          <a:effectLst/>
                          <a:uLnTx/>
                          <a:uFillTx/>
                          <a:latin typeface="+mn-lt"/>
                          <a:ea typeface="+mn-ea"/>
                          <a:cs typeface="+mn-cs"/>
                        </a:rPr>
                        <a:t> 
 Pssst... our Trolli sale is live!  15% off with Promo Code GUMMY (of course):
https://www.candywarehouse.com/trolli-gummi-candy/
 — Products shown: Trolli Sour Brite Gummy Beans: 7-Ounce Bag, Trolli Sour Brite Crawlers Gummy Worms Candy - Watermelon: 3.75LB Box, Trolli Gummy Bears Candy: 5LB Bag and Trolli Sour Brite Gummy Octopus Candy: 3LB 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237605"/>
                  </a:ext>
                </a:extLst>
              </a:tr>
            </a:tbl>
          </a:graphicData>
        </a:graphic>
      </p:graphicFrame>
      <p:sp>
        <p:nvSpPr>
          <p:cNvPr id="4" name="Text Placeholder 3">
            <a:extLst>
              <a:ext uri="{FF2B5EF4-FFF2-40B4-BE49-F238E27FC236}">
                <a16:creationId xmlns:a16="http://schemas.microsoft.com/office/drawing/2014/main" id="{4A86E25D-FA60-408A-9E76-71E5BE71606B}"/>
              </a:ext>
            </a:extLst>
          </p:cNvPr>
          <p:cNvSpPr>
            <a:spLocks noGrp="1"/>
          </p:cNvSpPr>
          <p:nvPr>
            <p:ph type="body" sz="quarter" idx="14"/>
          </p:nvPr>
        </p:nvSpPr>
        <p:spPr/>
        <p:txBody>
          <a:bodyPr/>
          <a:lstStyle/>
          <a:p>
            <a:r>
              <a:rPr lang="en-US"/>
              <a:t>02/01/2018 - 04/30/2018</a:t>
            </a:r>
          </a:p>
        </p:txBody>
      </p:sp>
    </p:spTree>
    <p:extLst>
      <p:ext uri="{BB962C8B-B14F-4D97-AF65-F5344CB8AC3E}">
        <p14:creationId xmlns:p14="http://schemas.microsoft.com/office/powerpoint/2010/main" val="4019860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1BF59-6BB4-43C5-9C17-4C439D46DE91}"/>
              </a:ext>
            </a:extLst>
          </p:cNvPr>
          <p:cNvSpPr>
            <a:spLocks noGrp="1"/>
          </p:cNvSpPr>
          <p:nvPr>
            <p:ph type="title"/>
          </p:nvPr>
        </p:nvSpPr>
        <p:spPr/>
        <p:txBody>
          <a:bodyPr/>
          <a:lstStyle/>
          <a:p>
            <a:r>
              <a:rPr lang="en-US"/>
              <a:t>Facebook Own Posts Table | mars candy project - 19 of 19</a:t>
            </a:r>
          </a:p>
        </p:txBody>
      </p:sp>
      <p:graphicFrame>
        <p:nvGraphicFramePr>
          <p:cNvPr id="5" name="Table Placeholder 4">
            <a:extLst>
              <a:ext uri="{FF2B5EF4-FFF2-40B4-BE49-F238E27FC236}">
                <a16:creationId xmlns:a16="http://schemas.microsoft.com/office/drawing/2014/main" id="{6BD7EE0F-0D1F-437B-BD83-2A6AA97832CB}"/>
              </a:ext>
            </a:extLst>
          </p:cNvPr>
          <p:cNvGraphicFramePr>
            <a:graphicFrameLocks noGrp="1"/>
          </p:cNvGraphicFramePr>
          <p:nvPr>
            <p:ph type="tbl" sz="quarter" idx="13"/>
            <p:extLst>
              <p:ext uri="{D42A27DB-BD31-4B8C-83A1-F6EECF244321}">
                <p14:modId xmlns:p14="http://schemas.microsoft.com/office/powerpoint/2010/main" val="1022590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64106832"/>
                    </a:ext>
                  </a:extLst>
                </a:gridCol>
                <a:gridCol w="370332">
                  <a:extLst>
                    <a:ext uri="{9D8B030D-6E8A-4147-A177-3AD203B41FA5}">
                      <a16:colId xmlns:a16="http://schemas.microsoft.com/office/drawing/2014/main" val="1537281059"/>
                    </a:ext>
                  </a:extLst>
                </a:gridCol>
                <a:gridCol w="370332">
                  <a:extLst>
                    <a:ext uri="{9D8B030D-6E8A-4147-A177-3AD203B41FA5}">
                      <a16:colId xmlns:a16="http://schemas.microsoft.com/office/drawing/2014/main" val="2965524290"/>
                    </a:ext>
                  </a:extLst>
                </a:gridCol>
                <a:gridCol w="370332">
                  <a:extLst>
                    <a:ext uri="{9D8B030D-6E8A-4147-A177-3AD203B41FA5}">
                      <a16:colId xmlns:a16="http://schemas.microsoft.com/office/drawing/2014/main" val="1285949399"/>
                    </a:ext>
                  </a:extLst>
                </a:gridCol>
                <a:gridCol w="329184">
                  <a:extLst>
                    <a:ext uri="{9D8B030D-6E8A-4147-A177-3AD203B41FA5}">
                      <a16:colId xmlns:a16="http://schemas.microsoft.com/office/drawing/2014/main" val="1831617815"/>
                    </a:ext>
                  </a:extLst>
                </a:gridCol>
                <a:gridCol w="329184">
                  <a:extLst>
                    <a:ext uri="{9D8B030D-6E8A-4147-A177-3AD203B41FA5}">
                      <a16:colId xmlns:a16="http://schemas.microsoft.com/office/drawing/2014/main" val="2823633994"/>
                    </a:ext>
                  </a:extLst>
                </a:gridCol>
                <a:gridCol w="329184">
                  <a:extLst>
                    <a:ext uri="{9D8B030D-6E8A-4147-A177-3AD203B41FA5}">
                      <a16:colId xmlns:a16="http://schemas.microsoft.com/office/drawing/2014/main" val="3774359110"/>
                    </a:ext>
                  </a:extLst>
                </a:gridCol>
                <a:gridCol w="329184">
                  <a:extLst>
                    <a:ext uri="{9D8B030D-6E8A-4147-A177-3AD203B41FA5}">
                      <a16:colId xmlns:a16="http://schemas.microsoft.com/office/drawing/2014/main" val="159036149"/>
                    </a:ext>
                  </a:extLst>
                </a:gridCol>
                <a:gridCol w="329184">
                  <a:extLst>
                    <a:ext uri="{9D8B030D-6E8A-4147-A177-3AD203B41FA5}">
                      <a16:colId xmlns:a16="http://schemas.microsoft.com/office/drawing/2014/main" val="2584784029"/>
                    </a:ext>
                  </a:extLst>
                </a:gridCol>
                <a:gridCol w="329184">
                  <a:extLst>
                    <a:ext uri="{9D8B030D-6E8A-4147-A177-3AD203B41FA5}">
                      <a16:colId xmlns:a16="http://schemas.microsoft.com/office/drawing/2014/main" val="821740309"/>
                    </a:ext>
                  </a:extLst>
                </a:gridCol>
                <a:gridCol w="329184">
                  <a:extLst>
                    <a:ext uri="{9D8B030D-6E8A-4147-A177-3AD203B41FA5}">
                      <a16:colId xmlns:a16="http://schemas.microsoft.com/office/drawing/2014/main" val="2692769567"/>
                    </a:ext>
                  </a:extLst>
                </a:gridCol>
                <a:gridCol w="329184">
                  <a:extLst>
                    <a:ext uri="{9D8B030D-6E8A-4147-A177-3AD203B41FA5}">
                      <a16:colId xmlns:a16="http://schemas.microsoft.com/office/drawing/2014/main" val="3166559269"/>
                    </a:ext>
                  </a:extLst>
                </a:gridCol>
                <a:gridCol w="329184">
                  <a:extLst>
                    <a:ext uri="{9D8B030D-6E8A-4147-A177-3AD203B41FA5}">
                      <a16:colId xmlns:a16="http://schemas.microsoft.com/office/drawing/2014/main" val="1453067043"/>
                    </a:ext>
                  </a:extLst>
                </a:gridCol>
                <a:gridCol w="370332">
                  <a:extLst>
                    <a:ext uri="{9D8B030D-6E8A-4147-A177-3AD203B41FA5}">
                      <a16:colId xmlns:a16="http://schemas.microsoft.com/office/drawing/2014/main" val="181638350"/>
                    </a:ext>
                  </a:extLst>
                </a:gridCol>
                <a:gridCol w="370332">
                  <a:extLst>
                    <a:ext uri="{9D8B030D-6E8A-4147-A177-3AD203B41FA5}">
                      <a16:colId xmlns:a16="http://schemas.microsoft.com/office/drawing/2014/main" val="3253529876"/>
                    </a:ext>
                  </a:extLst>
                </a:gridCol>
                <a:gridCol w="329184">
                  <a:extLst>
                    <a:ext uri="{9D8B030D-6E8A-4147-A177-3AD203B41FA5}">
                      <a16:colId xmlns:a16="http://schemas.microsoft.com/office/drawing/2014/main" val="3078058605"/>
                    </a:ext>
                  </a:extLst>
                </a:gridCol>
                <a:gridCol w="329184">
                  <a:extLst>
                    <a:ext uri="{9D8B030D-6E8A-4147-A177-3AD203B41FA5}">
                      <a16:colId xmlns:a16="http://schemas.microsoft.com/office/drawing/2014/main" val="3949980139"/>
                    </a:ext>
                  </a:extLst>
                </a:gridCol>
                <a:gridCol w="370332">
                  <a:extLst>
                    <a:ext uri="{9D8B030D-6E8A-4147-A177-3AD203B41FA5}">
                      <a16:colId xmlns:a16="http://schemas.microsoft.com/office/drawing/2014/main" val="3684453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8826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Nuts.com - 2018-03-08 18:36:36 </a:t>
                      </a:r>
                      <a:r>
                        <a:rPr kumimoji="0" lang="en-US" sz="1000" b="0" i="0" u="none" strike="noStrike" kern="1200" cap="none" spc="0" normalizeH="0" baseline="0" noProof="0">
                          <a:ln>
                            <a:noFill/>
                          </a:ln>
                          <a:solidFill>
                            <a:prstClr val="black"/>
                          </a:solidFill>
                          <a:effectLst/>
                          <a:uLnTx/>
                          <a:uFillTx/>
                          <a:latin typeface="+mn-lt"/>
                          <a:ea typeface="+mn-ea"/>
                          <a:cs typeface="+mn-cs"/>
                        </a:rPr>
                        <a:t> 
 Chop it like it's hot with Nosh And Nourish's healthy Power Purple Salad! 💜 Filled with good-for-you ingredients like our fluffy Organic Quinoa and our antioxidant-packed English Walnuts, this quick and easy-to-make salad is sure to become your new go-to dish! Get the recipe here: http://bit.ly/2r6MJwp
 — Products shown: Organic Quinoa in Bulk - Bulk Savings.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89048879"/>
                  </a:ext>
                </a:extLst>
              </a:tr>
            </a:tbl>
          </a:graphicData>
        </a:graphic>
      </p:graphicFrame>
      <p:sp>
        <p:nvSpPr>
          <p:cNvPr id="4" name="Text Placeholder 3">
            <a:extLst>
              <a:ext uri="{FF2B5EF4-FFF2-40B4-BE49-F238E27FC236}">
                <a16:creationId xmlns:a16="http://schemas.microsoft.com/office/drawing/2014/main" id="{3D4D2375-622D-472C-83D3-36B9513AC0CB}"/>
              </a:ext>
            </a:extLst>
          </p:cNvPr>
          <p:cNvSpPr>
            <a:spLocks noGrp="1"/>
          </p:cNvSpPr>
          <p:nvPr>
            <p:ph type="body" sz="quarter" idx="14"/>
          </p:nvPr>
        </p:nvSpPr>
        <p:spPr/>
        <p:txBody>
          <a:bodyPr/>
          <a:lstStyle/>
          <a:p>
            <a:r>
              <a:rPr lang="en-US"/>
              <a:t>02/01/2018 - 04/30/2018</a:t>
            </a:r>
          </a:p>
        </p:txBody>
      </p:sp>
    </p:spTree>
    <p:extLst>
      <p:ext uri="{BB962C8B-B14F-4D97-AF65-F5344CB8AC3E}">
        <p14:creationId xmlns:p14="http://schemas.microsoft.com/office/powerpoint/2010/main" val="34399721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1420</Words>
  <Application>Microsoft Office PowerPoint</Application>
  <PresentationFormat>On-screen Show (4:3)</PresentationFormat>
  <Paragraphs>830</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Facebook Own Posts Table | mars candy project - 1 of 19</vt:lpstr>
      <vt:lpstr>Facebook Own Posts Table | mars candy project - 2 of 19</vt:lpstr>
      <vt:lpstr>Facebook Own Posts Table | mars candy project - 3 of 19</vt:lpstr>
      <vt:lpstr>Facebook Own Posts Table | mars candy project - 4 of 19</vt:lpstr>
      <vt:lpstr>Facebook Own Posts Table | mars candy project - 5 of 19</vt:lpstr>
      <vt:lpstr>Facebook Own Posts Table | mars candy project - 6 of 19</vt:lpstr>
      <vt:lpstr>Facebook Own Posts Table | mars candy project - 7 of 19</vt:lpstr>
      <vt:lpstr>Facebook Own Posts Table | mars candy project - 8 of 19</vt:lpstr>
      <vt:lpstr>Facebook Own Posts Table | mars candy project - 9 of 19</vt:lpstr>
      <vt:lpstr>Facebook Own Posts Table | mars candy project - 10 of 19</vt:lpstr>
      <vt:lpstr>Facebook Own Posts Table | mars candy project - 11 of 19</vt:lpstr>
      <vt:lpstr>Facebook Own Posts Table | mars candy project - 12 of 19</vt:lpstr>
      <vt:lpstr>Facebook Own Posts Table | mars candy project - 13 of 19</vt:lpstr>
      <vt:lpstr>Facebook Own Posts Table | mars candy project - 14 of 19</vt:lpstr>
      <vt:lpstr>Facebook Own Posts Table | mars candy project - 15 of 19</vt:lpstr>
      <vt:lpstr>Facebook Own Posts Table | mars candy project - 16 of 19</vt:lpstr>
      <vt:lpstr>Facebook Own Posts Table | mars candy project - 17 of 19</vt:lpstr>
      <vt:lpstr>Facebook Own Posts Table | mars candy project - 18 of 19</vt:lpstr>
      <vt:lpstr>Facebook Own Posts Table | mars candy project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2018-05-24T06:03:15Z</dcterms:created>
  <dcterms:modified xsi:type="dcterms:W3CDTF">2018-05-24T06:13:02Z</dcterms:modified>
</cp:coreProperties>
</file>