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AFBE2-FB7A-48BA-BEA4-A9BB1A56CA7B}"/>
              </a:ext>
            </a:extLst>
          </p:cNvPr>
          <p:cNvSpPr>
            <a:spLocks noGrp="1"/>
          </p:cNvSpPr>
          <p:nvPr>
            <p:ph type="title"/>
          </p:nvPr>
        </p:nvSpPr>
        <p:spPr/>
        <p:txBody>
          <a:bodyPr/>
          <a:lstStyle/>
          <a:p>
            <a:r>
              <a:rPr lang="en-US"/>
              <a:t>Facebook Own Posts Table | Estudo - 1 of 17</a:t>
            </a:r>
          </a:p>
        </p:txBody>
      </p:sp>
      <p:graphicFrame>
        <p:nvGraphicFramePr>
          <p:cNvPr id="5" name="Table Placeholder 4">
            <a:extLst>
              <a:ext uri="{FF2B5EF4-FFF2-40B4-BE49-F238E27FC236}">
                <a16:creationId xmlns:a16="http://schemas.microsoft.com/office/drawing/2014/main" id="{6945C0A1-520B-429A-9BB2-D95C57712F36}"/>
              </a:ext>
            </a:extLst>
          </p:cNvPr>
          <p:cNvGraphicFramePr>
            <a:graphicFrameLocks noGrp="1"/>
          </p:cNvGraphicFramePr>
          <p:nvPr>
            <p:ph type="tbl" sz="quarter" idx="13"/>
            <p:extLst>
              <p:ext uri="{D42A27DB-BD31-4B8C-83A1-F6EECF244321}">
                <p14:modId xmlns:p14="http://schemas.microsoft.com/office/powerpoint/2010/main" val="1483658822"/>
              </p:ext>
            </p:extLst>
          </p:nvPr>
        </p:nvGraphicFramePr>
        <p:xfrm>
          <a:off x="457200" y="1731963"/>
          <a:ext cx="8229600" cy="37795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23401907"/>
                    </a:ext>
                  </a:extLst>
                </a:gridCol>
                <a:gridCol w="370332">
                  <a:extLst>
                    <a:ext uri="{9D8B030D-6E8A-4147-A177-3AD203B41FA5}">
                      <a16:colId xmlns:a16="http://schemas.microsoft.com/office/drawing/2014/main" val="3785890868"/>
                    </a:ext>
                  </a:extLst>
                </a:gridCol>
                <a:gridCol w="370332">
                  <a:extLst>
                    <a:ext uri="{9D8B030D-6E8A-4147-A177-3AD203B41FA5}">
                      <a16:colId xmlns:a16="http://schemas.microsoft.com/office/drawing/2014/main" val="978560302"/>
                    </a:ext>
                  </a:extLst>
                </a:gridCol>
                <a:gridCol w="370332">
                  <a:extLst>
                    <a:ext uri="{9D8B030D-6E8A-4147-A177-3AD203B41FA5}">
                      <a16:colId xmlns:a16="http://schemas.microsoft.com/office/drawing/2014/main" val="3102103514"/>
                    </a:ext>
                  </a:extLst>
                </a:gridCol>
                <a:gridCol w="329184">
                  <a:extLst>
                    <a:ext uri="{9D8B030D-6E8A-4147-A177-3AD203B41FA5}">
                      <a16:colId xmlns:a16="http://schemas.microsoft.com/office/drawing/2014/main" val="3226252181"/>
                    </a:ext>
                  </a:extLst>
                </a:gridCol>
                <a:gridCol w="329184">
                  <a:extLst>
                    <a:ext uri="{9D8B030D-6E8A-4147-A177-3AD203B41FA5}">
                      <a16:colId xmlns:a16="http://schemas.microsoft.com/office/drawing/2014/main" val="3747011201"/>
                    </a:ext>
                  </a:extLst>
                </a:gridCol>
                <a:gridCol w="329184">
                  <a:extLst>
                    <a:ext uri="{9D8B030D-6E8A-4147-A177-3AD203B41FA5}">
                      <a16:colId xmlns:a16="http://schemas.microsoft.com/office/drawing/2014/main" val="381149248"/>
                    </a:ext>
                  </a:extLst>
                </a:gridCol>
                <a:gridCol w="329184">
                  <a:extLst>
                    <a:ext uri="{9D8B030D-6E8A-4147-A177-3AD203B41FA5}">
                      <a16:colId xmlns:a16="http://schemas.microsoft.com/office/drawing/2014/main" val="3729064164"/>
                    </a:ext>
                  </a:extLst>
                </a:gridCol>
                <a:gridCol w="329184">
                  <a:extLst>
                    <a:ext uri="{9D8B030D-6E8A-4147-A177-3AD203B41FA5}">
                      <a16:colId xmlns:a16="http://schemas.microsoft.com/office/drawing/2014/main" val="1584002645"/>
                    </a:ext>
                  </a:extLst>
                </a:gridCol>
                <a:gridCol w="329184">
                  <a:extLst>
                    <a:ext uri="{9D8B030D-6E8A-4147-A177-3AD203B41FA5}">
                      <a16:colId xmlns:a16="http://schemas.microsoft.com/office/drawing/2014/main" val="2151982043"/>
                    </a:ext>
                  </a:extLst>
                </a:gridCol>
                <a:gridCol w="329184">
                  <a:extLst>
                    <a:ext uri="{9D8B030D-6E8A-4147-A177-3AD203B41FA5}">
                      <a16:colId xmlns:a16="http://schemas.microsoft.com/office/drawing/2014/main" val="2818650218"/>
                    </a:ext>
                  </a:extLst>
                </a:gridCol>
                <a:gridCol w="329184">
                  <a:extLst>
                    <a:ext uri="{9D8B030D-6E8A-4147-A177-3AD203B41FA5}">
                      <a16:colId xmlns:a16="http://schemas.microsoft.com/office/drawing/2014/main" val="3878367860"/>
                    </a:ext>
                  </a:extLst>
                </a:gridCol>
                <a:gridCol w="329184">
                  <a:extLst>
                    <a:ext uri="{9D8B030D-6E8A-4147-A177-3AD203B41FA5}">
                      <a16:colId xmlns:a16="http://schemas.microsoft.com/office/drawing/2014/main" val="1037708892"/>
                    </a:ext>
                  </a:extLst>
                </a:gridCol>
                <a:gridCol w="370332">
                  <a:extLst>
                    <a:ext uri="{9D8B030D-6E8A-4147-A177-3AD203B41FA5}">
                      <a16:colId xmlns:a16="http://schemas.microsoft.com/office/drawing/2014/main" val="1485107167"/>
                    </a:ext>
                  </a:extLst>
                </a:gridCol>
                <a:gridCol w="370332">
                  <a:extLst>
                    <a:ext uri="{9D8B030D-6E8A-4147-A177-3AD203B41FA5}">
                      <a16:colId xmlns:a16="http://schemas.microsoft.com/office/drawing/2014/main" val="143147025"/>
                    </a:ext>
                  </a:extLst>
                </a:gridCol>
                <a:gridCol w="329184">
                  <a:extLst>
                    <a:ext uri="{9D8B030D-6E8A-4147-A177-3AD203B41FA5}">
                      <a16:colId xmlns:a16="http://schemas.microsoft.com/office/drawing/2014/main" val="2592786265"/>
                    </a:ext>
                  </a:extLst>
                </a:gridCol>
                <a:gridCol w="329184">
                  <a:extLst>
                    <a:ext uri="{9D8B030D-6E8A-4147-A177-3AD203B41FA5}">
                      <a16:colId xmlns:a16="http://schemas.microsoft.com/office/drawing/2014/main" val="234060415"/>
                    </a:ext>
                  </a:extLst>
                </a:gridCol>
                <a:gridCol w="370332">
                  <a:extLst>
                    <a:ext uri="{9D8B030D-6E8A-4147-A177-3AD203B41FA5}">
                      <a16:colId xmlns:a16="http://schemas.microsoft.com/office/drawing/2014/main" val="2994290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192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- 2018-06-16 22:00:00 </a:t>
                      </a:r>
                      <a:r>
                        <a:rPr kumimoji="0" lang="es-ES" sz="1000" b="0" i="0" u="none" strike="noStrike" kern="1200" cap="none" spc="0" normalizeH="0" baseline="0" noProof="0">
                          <a:ln>
                            <a:noFill/>
                          </a:ln>
                          <a:solidFill>
                            <a:prstClr val="black"/>
                          </a:solidFill>
                          <a:effectLst/>
                          <a:uLnTx/>
                          <a:uFillTx/>
                          <a:latin typeface="+mn-lt"/>
                          <a:ea typeface="+mn-ea"/>
                          <a:cs typeface="+mn-cs"/>
                        </a:rPr>
                        <a:t> 
 Disfruta de un paseo sobre ruedas con tu pareja, amigos o familia en la actividad Muévete en Bici, que recorre las principales calles de la Ciudad de México y además, promueve una cultura de cuidado al medio ambiente e incentiva la activación física. Participa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51296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- 2018-06-16 21:51:42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60642610"/>
                  </a:ext>
                </a:extLst>
              </a:tr>
            </a:tbl>
          </a:graphicData>
        </a:graphic>
      </p:graphicFrame>
      <p:sp>
        <p:nvSpPr>
          <p:cNvPr id="4" name="Text Placeholder 3">
            <a:extLst>
              <a:ext uri="{FF2B5EF4-FFF2-40B4-BE49-F238E27FC236}">
                <a16:creationId xmlns:a16="http://schemas.microsoft.com/office/drawing/2014/main" id="{060F3015-A5BB-4184-AF21-FB2EE65A96D7}"/>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1233222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CD8E8-5E7A-4A5F-A9F5-5DB85D86AB9A}"/>
              </a:ext>
            </a:extLst>
          </p:cNvPr>
          <p:cNvSpPr>
            <a:spLocks noGrp="1"/>
          </p:cNvSpPr>
          <p:nvPr>
            <p:ph type="title"/>
          </p:nvPr>
        </p:nvSpPr>
        <p:spPr/>
        <p:txBody>
          <a:bodyPr/>
          <a:lstStyle/>
          <a:p>
            <a:r>
              <a:rPr lang="en-US"/>
              <a:t>Facebook Own Posts Table | Estudo - 2 of 17</a:t>
            </a:r>
          </a:p>
        </p:txBody>
      </p:sp>
      <p:graphicFrame>
        <p:nvGraphicFramePr>
          <p:cNvPr id="5" name="Table Placeholder 4">
            <a:extLst>
              <a:ext uri="{FF2B5EF4-FFF2-40B4-BE49-F238E27FC236}">
                <a16:creationId xmlns:a16="http://schemas.microsoft.com/office/drawing/2014/main" id="{CC8C5648-DAC5-4E69-B631-EB59AF311151}"/>
              </a:ext>
            </a:extLst>
          </p:cNvPr>
          <p:cNvGraphicFramePr>
            <a:graphicFrameLocks noGrp="1"/>
          </p:cNvGraphicFramePr>
          <p:nvPr>
            <p:ph type="tbl" sz="quarter" idx="13"/>
            <p:extLst>
              <p:ext uri="{D42A27DB-BD31-4B8C-83A1-F6EECF244321}">
                <p14:modId xmlns:p14="http://schemas.microsoft.com/office/powerpoint/2010/main" val="1188677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06768940"/>
                    </a:ext>
                  </a:extLst>
                </a:gridCol>
                <a:gridCol w="370332">
                  <a:extLst>
                    <a:ext uri="{9D8B030D-6E8A-4147-A177-3AD203B41FA5}">
                      <a16:colId xmlns:a16="http://schemas.microsoft.com/office/drawing/2014/main" val="2642782691"/>
                    </a:ext>
                  </a:extLst>
                </a:gridCol>
                <a:gridCol w="370332">
                  <a:extLst>
                    <a:ext uri="{9D8B030D-6E8A-4147-A177-3AD203B41FA5}">
                      <a16:colId xmlns:a16="http://schemas.microsoft.com/office/drawing/2014/main" val="941644724"/>
                    </a:ext>
                  </a:extLst>
                </a:gridCol>
                <a:gridCol w="370332">
                  <a:extLst>
                    <a:ext uri="{9D8B030D-6E8A-4147-A177-3AD203B41FA5}">
                      <a16:colId xmlns:a16="http://schemas.microsoft.com/office/drawing/2014/main" val="3063640674"/>
                    </a:ext>
                  </a:extLst>
                </a:gridCol>
                <a:gridCol w="329184">
                  <a:extLst>
                    <a:ext uri="{9D8B030D-6E8A-4147-A177-3AD203B41FA5}">
                      <a16:colId xmlns:a16="http://schemas.microsoft.com/office/drawing/2014/main" val="4095423235"/>
                    </a:ext>
                  </a:extLst>
                </a:gridCol>
                <a:gridCol w="329184">
                  <a:extLst>
                    <a:ext uri="{9D8B030D-6E8A-4147-A177-3AD203B41FA5}">
                      <a16:colId xmlns:a16="http://schemas.microsoft.com/office/drawing/2014/main" val="1415159855"/>
                    </a:ext>
                  </a:extLst>
                </a:gridCol>
                <a:gridCol w="329184">
                  <a:extLst>
                    <a:ext uri="{9D8B030D-6E8A-4147-A177-3AD203B41FA5}">
                      <a16:colId xmlns:a16="http://schemas.microsoft.com/office/drawing/2014/main" val="4184118411"/>
                    </a:ext>
                  </a:extLst>
                </a:gridCol>
                <a:gridCol w="329184">
                  <a:extLst>
                    <a:ext uri="{9D8B030D-6E8A-4147-A177-3AD203B41FA5}">
                      <a16:colId xmlns:a16="http://schemas.microsoft.com/office/drawing/2014/main" val="1352574802"/>
                    </a:ext>
                  </a:extLst>
                </a:gridCol>
                <a:gridCol w="329184">
                  <a:extLst>
                    <a:ext uri="{9D8B030D-6E8A-4147-A177-3AD203B41FA5}">
                      <a16:colId xmlns:a16="http://schemas.microsoft.com/office/drawing/2014/main" val="664335641"/>
                    </a:ext>
                  </a:extLst>
                </a:gridCol>
                <a:gridCol w="329184">
                  <a:extLst>
                    <a:ext uri="{9D8B030D-6E8A-4147-A177-3AD203B41FA5}">
                      <a16:colId xmlns:a16="http://schemas.microsoft.com/office/drawing/2014/main" val="3035826014"/>
                    </a:ext>
                  </a:extLst>
                </a:gridCol>
                <a:gridCol w="329184">
                  <a:extLst>
                    <a:ext uri="{9D8B030D-6E8A-4147-A177-3AD203B41FA5}">
                      <a16:colId xmlns:a16="http://schemas.microsoft.com/office/drawing/2014/main" val="2997095355"/>
                    </a:ext>
                  </a:extLst>
                </a:gridCol>
                <a:gridCol w="329184">
                  <a:extLst>
                    <a:ext uri="{9D8B030D-6E8A-4147-A177-3AD203B41FA5}">
                      <a16:colId xmlns:a16="http://schemas.microsoft.com/office/drawing/2014/main" val="496854641"/>
                    </a:ext>
                  </a:extLst>
                </a:gridCol>
                <a:gridCol w="329184">
                  <a:extLst>
                    <a:ext uri="{9D8B030D-6E8A-4147-A177-3AD203B41FA5}">
                      <a16:colId xmlns:a16="http://schemas.microsoft.com/office/drawing/2014/main" val="30963250"/>
                    </a:ext>
                  </a:extLst>
                </a:gridCol>
                <a:gridCol w="370332">
                  <a:extLst>
                    <a:ext uri="{9D8B030D-6E8A-4147-A177-3AD203B41FA5}">
                      <a16:colId xmlns:a16="http://schemas.microsoft.com/office/drawing/2014/main" val="2644872133"/>
                    </a:ext>
                  </a:extLst>
                </a:gridCol>
                <a:gridCol w="370332">
                  <a:extLst>
                    <a:ext uri="{9D8B030D-6E8A-4147-A177-3AD203B41FA5}">
                      <a16:colId xmlns:a16="http://schemas.microsoft.com/office/drawing/2014/main" val="2916999147"/>
                    </a:ext>
                  </a:extLst>
                </a:gridCol>
                <a:gridCol w="329184">
                  <a:extLst>
                    <a:ext uri="{9D8B030D-6E8A-4147-A177-3AD203B41FA5}">
                      <a16:colId xmlns:a16="http://schemas.microsoft.com/office/drawing/2014/main" val="3346405570"/>
                    </a:ext>
                  </a:extLst>
                </a:gridCol>
                <a:gridCol w="329184">
                  <a:extLst>
                    <a:ext uri="{9D8B030D-6E8A-4147-A177-3AD203B41FA5}">
                      <a16:colId xmlns:a16="http://schemas.microsoft.com/office/drawing/2014/main" val="975106492"/>
                    </a:ext>
                  </a:extLst>
                </a:gridCol>
                <a:gridCol w="370332">
                  <a:extLst>
                    <a:ext uri="{9D8B030D-6E8A-4147-A177-3AD203B41FA5}">
                      <a16:colId xmlns:a16="http://schemas.microsoft.com/office/drawing/2014/main" val="4109812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6051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- 2018-06-16 20:22:07 </a:t>
                      </a:r>
                      <a:r>
                        <a:rPr kumimoji="0" lang="es-ES" sz="1000" b="0" i="0" u="none" strike="noStrike" kern="1200" cap="none" spc="0" normalizeH="0" baseline="0" noProof="0">
                          <a:ln>
                            <a:noFill/>
                          </a:ln>
                          <a:solidFill>
                            <a:prstClr val="black"/>
                          </a:solidFill>
                          <a:effectLst/>
                          <a:uLnTx/>
                          <a:uFillTx/>
                          <a:latin typeface="+mn-lt"/>
                          <a:ea typeface="+mn-ea"/>
                          <a:cs typeface="+mn-cs"/>
                        </a:rPr>
                        <a:t> 
 El Domingo Verde promueve diversas actividades para tu bienestar y el cuidado al medio ambiente como clases de yoga, aprender sobre huertos urbanos o adquirir productos locales como hortalizas y miel.    Este fin de semana se realizará en los bosques de Chapultepec y San Juan de Aragón. Asiste y conoce más en: https://goo.gl/K2sPE3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39074452"/>
                  </a:ext>
                </a:extLst>
              </a:tr>
            </a:tbl>
          </a:graphicData>
        </a:graphic>
      </p:graphicFrame>
      <p:sp>
        <p:nvSpPr>
          <p:cNvPr id="4" name="Text Placeholder 3">
            <a:extLst>
              <a:ext uri="{FF2B5EF4-FFF2-40B4-BE49-F238E27FC236}">
                <a16:creationId xmlns:a16="http://schemas.microsoft.com/office/drawing/2014/main" id="{ADBDEF76-39B6-4D1D-8182-6C6486FB455C}"/>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651254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551C-ECCF-48BC-A152-D6A5477F1B30}"/>
              </a:ext>
            </a:extLst>
          </p:cNvPr>
          <p:cNvSpPr>
            <a:spLocks noGrp="1"/>
          </p:cNvSpPr>
          <p:nvPr>
            <p:ph type="title"/>
          </p:nvPr>
        </p:nvSpPr>
        <p:spPr/>
        <p:txBody>
          <a:bodyPr/>
          <a:lstStyle/>
          <a:p>
            <a:r>
              <a:rPr lang="en-US"/>
              <a:t>Facebook Own Posts Table | Estudo - 3 of 17</a:t>
            </a:r>
          </a:p>
        </p:txBody>
      </p:sp>
      <p:graphicFrame>
        <p:nvGraphicFramePr>
          <p:cNvPr id="5" name="Table Placeholder 4">
            <a:extLst>
              <a:ext uri="{FF2B5EF4-FFF2-40B4-BE49-F238E27FC236}">
                <a16:creationId xmlns:a16="http://schemas.microsoft.com/office/drawing/2014/main" id="{F3077585-F488-4625-BC29-31D5ABC43CA4}"/>
              </a:ext>
            </a:extLst>
          </p:cNvPr>
          <p:cNvGraphicFramePr>
            <a:graphicFrameLocks noGrp="1"/>
          </p:cNvGraphicFramePr>
          <p:nvPr>
            <p:ph type="tbl" sz="quarter" idx="13"/>
            <p:extLst>
              <p:ext uri="{D42A27DB-BD31-4B8C-83A1-F6EECF244321}">
                <p14:modId xmlns:p14="http://schemas.microsoft.com/office/powerpoint/2010/main" val="2636447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04687539"/>
                    </a:ext>
                  </a:extLst>
                </a:gridCol>
                <a:gridCol w="370332">
                  <a:extLst>
                    <a:ext uri="{9D8B030D-6E8A-4147-A177-3AD203B41FA5}">
                      <a16:colId xmlns:a16="http://schemas.microsoft.com/office/drawing/2014/main" val="1576237783"/>
                    </a:ext>
                  </a:extLst>
                </a:gridCol>
                <a:gridCol w="370332">
                  <a:extLst>
                    <a:ext uri="{9D8B030D-6E8A-4147-A177-3AD203B41FA5}">
                      <a16:colId xmlns:a16="http://schemas.microsoft.com/office/drawing/2014/main" val="1427275634"/>
                    </a:ext>
                  </a:extLst>
                </a:gridCol>
                <a:gridCol w="370332">
                  <a:extLst>
                    <a:ext uri="{9D8B030D-6E8A-4147-A177-3AD203B41FA5}">
                      <a16:colId xmlns:a16="http://schemas.microsoft.com/office/drawing/2014/main" val="311571779"/>
                    </a:ext>
                  </a:extLst>
                </a:gridCol>
                <a:gridCol w="329184">
                  <a:extLst>
                    <a:ext uri="{9D8B030D-6E8A-4147-A177-3AD203B41FA5}">
                      <a16:colId xmlns:a16="http://schemas.microsoft.com/office/drawing/2014/main" val="1746770699"/>
                    </a:ext>
                  </a:extLst>
                </a:gridCol>
                <a:gridCol w="329184">
                  <a:extLst>
                    <a:ext uri="{9D8B030D-6E8A-4147-A177-3AD203B41FA5}">
                      <a16:colId xmlns:a16="http://schemas.microsoft.com/office/drawing/2014/main" val="395131281"/>
                    </a:ext>
                  </a:extLst>
                </a:gridCol>
                <a:gridCol w="329184">
                  <a:extLst>
                    <a:ext uri="{9D8B030D-6E8A-4147-A177-3AD203B41FA5}">
                      <a16:colId xmlns:a16="http://schemas.microsoft.com/office/drawing/2014/main" val="3140893533"/>
                    </a:ext>
                  </a:extLst>
                </a:gridCol>
                <a:gridCol w="329184">
                  <a:extLst>
                    <a:ext uri="{9D8B030D-6E8A-4147-A177-3AD203B41FA5}">
                      <a16:colId xmlns:a16="http://schemas.microsoft.com/office/drawing/2014/main" val="4123622362"/>
                    </a:ext>
                  </a:extLst>
                </a:gridCol>
                <a:gridCol w="329184">
                  <a:extLst>
                    <a:ext uri="{9D8B030D-6E8A-4147-A177-3AD203B41FA5}">
                      <a16:colId xmlns:a16="http://schemas.microsoft.com/office/drawing/2014/main" val="1596213906"/>
                    </a:ext>
                  </a:extLst>
                </a:gridCol>
                <a:gridCol w="329184">
                  <a:extLst>
                    <a:ext uri="{9D8B030D-6E8A-4147-A177-3AD203B41FA5}">
                      <a16:colId xmlns:a16="http://schemas.microsoft.com/office/drawing/2014/main" val="4002151314"/>
                    </a:ext>
                  </a:extLst>
                </a:gridCol>
                <a:gridCol w="329184">
                  <a:extLst>
                    <a:ext uri="{9D8B030D-6E8A-4147-A177-3AD203B41FA5}">
                      <a16:colId xmlns:a16="http://schemas.microsoft.com/office/drawing/2014/main" val="1447479338"/>
                    </a:ext>
                  </a:extLst>
                </a:gridCol>
                <a:gridCol w="329184">
                  <a:extLst>
                    <a:ext uri="{9D8B030D-6E8A-4147-A177-3AD203B41FA5}">
                      <a16:colId xmlns:a16="http://schemas.microsoft.com/office/drawing/2014/main" val="3569019660"/>
                    </a:ext>
                  </a:extLst>
                </a:gridCol>
                <a:gridCol w="329184">
                  <a:extLst>
                    <a:ext uri="{9D8B030D-6E8A-4147-A177-3AD203B41FA5}">
                      <a16:colId xmlns:a16="http://schemas.microsoft.com/office/drawing/2014/main" val="3040886190"/>
                    </a:ext>
                  </a:extLst>
                </a:gridCol>
                <a:gridCol w="370332">
                  <a:extLst>
                    <a:ext uri="{9D8B030D-6E8A-4147-A177-3AD203B41FA5}">
                      <a16:colId xmlns:a16="http://schemas.microsoft.com/office/drawing/2014/main" val="395668548"/>
                    </a:ext>
                  </a:extLst>
                </a:gridCol>
                <a:gridCol w="370332">
                  <a:extLst>
                    <a:ext uri="{9D8B030D-6E8A-4147-A177-3AD203B41FA5}">
                      <a16:colId xmlns:a16="http://schemas.microsoft.com/office/drawing/2014/main" val="220004368"/>
                    </a:ext>
                  </a:extLst>
                </a:gridCol>
                <a:gridCol w="329184">
                  <a:extLst>
                    <a:ext uri="{9D8B030D-6E8A-4147-A177-3AD203B41FA5}">
                      <a16:colId xmlns:a16="http://schemas.microsoft.com/office/drawing/2014/main" val="424637340"/>
                    </a:ext>
                  </a:extLst>
                </a:gridCol>
                <a:gridCol w="329184">
                  <a:extLst>
                    <a:ext uri="{9D8B030D-6E8A-4147-A177-3AD203B41FA5}">
                      <a16:colId xmlns:a16="http://schemas.microsoft.com/office/drawing/2014/main" val="4163868036"/>
                    </a:ext>
                  </a:extLst>
                </a:gridCol>
                <a:gridCol w="370332">
                  <a:extLst>
                    <a:ext uri="{9D8B030D-6E8A-4147-A177-3AD203B41FA5}">
                      <a16:colId xmlns:a16="http://schemas.microsoft.com/office/drawing/2014/main" val="2362164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1837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- 2018-06-16 17:23:40 </a:t>
                      </a:r>
                      <a:r>
                        <a:rPr kumimoji="0" lang="es-ES" sz="1000" b="0" i="0" u="none" strike="noStrike" kern="1200" cap="none" spc="0" normalizeH="0" baseline="0" noProof="0">
                          <a:ln>
                            <a:noFill/>
                          </a:ln>
                          <a:solidFill>
                            <a:prstClr val="black"/>
                          </a:solidFill>
                          <a:effectLst/>
                          <a:uLnTx/>
                          <a:uFillTx/>
                          <a:latin typeface="+mn-lt"/>
                          <a:ea typeface="+mn-ea"/>
                          <a:cs typeface="+mn-cs"/>
                        </a:rPr>
                        <a:t> 
 Recorridos en 360 grados, instalaciones de luces neón, proyecciones audiovisuales, fotografías, mapas históricos, arte popular, poesía, cine y otros medios interactivos, conforman la exposición “Miradas a la ciudad: Espacio de reflexión urbana" del Museo de la Ciudad de México. Visítala bit.ly/2sDySfm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67411170"/>
                  </a:ext>
                </a:extLst>
              </a:tr>
            </a:tbl>
          </a:graphicData>
        </a:graphic>
      </p:graphicFrame>
      <p:sp>
        <p:nvSpPr>
          <p:cNvPr id="4" name="Text Placeholder 3">
            <a:extLst>
              <a:ext uri="{FF2B5EF4-FFF2-40B4-BE49-F238E27FC236}">
                <a16:creationId xmlns:a16="http://schemas.microsoft.com/office/drawing/2014/main" id="{35A307A2-F104-4545-8755-158563D0BB7E}"/>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2263698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CED69-3057-41FC-96C8-50F7931D8FD2}"/>
              </a:ext>
            </a:extLst>
          </p:cNvPr>
          <p:cNvSpPr>
            <a:spLocks noGrp="1"/>
          </p:cNvSpPr>
          <p:nvPr>
            <p:ph type="title"/>
          </p:nvPr>
        </p:nvSpPr>
        <p:spPr/>
        <p:txBody>
          <a:bodyPr/>
          <a:lstStyle/>
          <a:p>
            <a:r>
              <a:rPr lang="en-US"/>
              <a:t>Facebook Own Posts Table | Estudo - 4 of 17</a:t>
            </a:r>
          </a:p>
        </p:txBody>
      </p:sp>
      <p:graphicFrame>
        <p:nvGraphicFramePr>
          <p:cNvPr id="5" name="Table Placeholder 4">
            <a:extLst>
              <a:ext uri="{FF2B5EF4-FFF2-40B4-BE49-F238E27FC236}">
                <a16:creationId xmlns:a16="http://schemas.microsoft.com/office/drawing/2014/main" id="{D416286F-7F7A-415E-9AA0-E68480438019}"/>
              </a:ext>
            </a:extLst>
          </p:cNvPr>
          <p:cNvGraphicFramePr>
            <a:graphicFrameLocks noGrp="1"/>
          </p:cNvGraphicFramePr>
          <p:nvPr>
            <p:ph type="tbl" sz="quarter" idx="13"/>
            <p:extLst>
              <p:ext uri="{D42A27DB-BD31-4B8C-83A1-F6EECF244321}">
                <p14:modId xmlns:p14="http://schemas.microsoft.com/office/powerpoint/2010/main" val="3921576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02685195"/>
                    </a:ext>
                  </a:extLst>
                </a:gridCol>
                <a:gridCol w="370332">
                  <a:extLst>
                    <a:ext uri="{9D8B030D-6E8A-4147-A177-3AD203B41FA5}">
                      <a16:colId xmlns:a16="http://schemas.microsoft.com/office/drawing/2014/main" val="3108426929"/>
                    </a:ext>
                  </a:extLst>
                </a:gridCol>
                <a:gridCol w="370332">
                  <a:extLst>
                    <a:ext uri="{9D8B030D-6E8A-4147-A177-3AD203B41FA5}">
                      <a16:colId xmlns:a16="http://schemas.microsoft.com/office/drawing/2014/main" val="38814989"/>
                    </a:ext>
                  </a:extLst>
                </a:gridCol>
                <a:gridCol w="370332">
                  <a:extLst>
                    <a:ext uri="{9D8B030D-6E8A-4147-A177-3AD203B41FA5}">
                      <a16:colId xmlns:a16="http://schemas.microsoft.com/office/drawing/2014/main" val="508475932"/>
                    </a:ext>
                  </a:extLst>
                </a:gridCol>
                <a:gridCol w="329184">
                  <a:extLst>
                    <a:ext uri="{9D8B030D-6E8A-4147-A177-3AD203B41FA5}">
                      <a16:colId xmlns:a16="http://schemas.microsoft.com/office/drawing/2014/main" val="1304434198"/>
                    </a:ext>
                  </a:extLst>
                </a:gridCol>
                <a:gridCol w="329184">
                  <a:extLst>
                    <a:ext uri="{9D8B030D-6E8A-4147-A177-3AD203B41FA5}">
                      <a16:colId xmlns:a16="http://schemas.microsoft.com/office/drawing/2014/main" val="1828854902"/>
                    </a:ext>
                  </a:extLst>
                </a:gridCol>
                <a:gridCol w="329184">
                  <a:extLst>
                    <a:ext uri="{9D8B030D-6E8A-4147-A177-3AD203B41FA5}">
                      <a16:colId xmlns:a16="http://schemas.microsoft.com/office/drawing/2014/main" val="1676881202"/>
                    </a:ext>
                  </a:extLst>
                </a:gridCol>
                <a:gridCol w="329184">
                  <a:extLst>
                    <a:ext uri="{9D8B030D-6E8A-4147-A177-3AD203B41FA5}">
                      <a16:colId xmlns:a16="http://schemas.microsoft.com/office/drawing/2014/main" val="337733713"/>
                    </a:ext>
                  </a:extLst>
                </a:gridCol>
                <a:gridCol w="329184">
                  <a:extLst>
                    <a:ext uri="{9D8B030D-6E8A-4147-A177-3AD203B41FA5}">
                      <a16:colId xmlns:a16="http://schemas.microsoft.com/office/drawing/2014/main" val="3060242357"/>
                    </a:ext>
                  </a:extLst>
                </a:gridCol>
                <a:gridCol w="329184">
                  <a:extLst>
                    <a:ext uri="{9D8B030D-6E8A-4147-A177-3AD203B41FA5}">
                      <a16:colId xmlns:a16="http://schemas.microsoft.com/office/drawing/2014/main" val="2381061306"/>
                    </a:ext>
                  </a:extLst>
                </a:gridCol>
                <a:gridCol w="329184">
                  <a:extLst>
                    <a:ext uri="{9D8B030D-6E8A-4147-A177-3AD203B41FA5}">
                      <a16:colId xmlns:a16="http://schemas.microsoft.com/office/drawing/2014/main" val="406515264"/>
                    </a:ext>
                  </a:extLst>
                </a:gridCol>
                <a:gridCol w="329184">
                  <a:extLst>
                    <a:ext uri="{9D8B030D-6E8A-4147-A177-3AD203B41FA5}">
                      <a16:colId xmlns:a16="http://schemas.microsoft.com/office/drawing/2014/main" val="203378574"/>
                    </a:ext>
                  </a:extLst>
                </a:gridCol>
                <a:gridCol w="329184">
                  <a:extLst>
                    <a:ext uri="{9D8B030D-6E8A-4147-A177-3AD203B41FA5}">
                      <a16:colId xmlns:a16="http://schemas.microsoft.com/office/drawing/2014/main" val="1312424881"/>
                    </a:ext>
                  </a:extLst>
                </a:gridCol>
                <a:gridCol w="370332">
                  <a:extLst>
                    <a:ext uri="{9D8B030D-6E8A-4147-A177-3AD203B41FA5}">
                      <a16:colId xmlns:a16="http://schemas.microsoft.com/office/drawing/2014/main" val="2551992276"/>
                    </a:ext>
                  </a:extLst>
                </a:gridCol>
                <a:gridCol w="370332">
                  <a:extLst>
                    <a:ext uri="{9D8B030D-6E8A-4147-A177-3AD203B41FA5}">
                      <a16:colId xmlns:a16="http://schemas.microsoft.com/office/drawing/2014/main" val="3882929755"/>
                    </a:ext>
                  </a:extLst>
                </a:gridCol>
                <a:gridCol w="329184">
                  <a:extLst>
                    <a:ext uri="{9D8B030D-6E8A-4147-A177-3AD203B41FA5}">
                      <a16:colId xmlns:a16="http://schemas.microsoft.com/office/drawing/2014/main" val="3231726537"/>
                    </a:ext>
                  </a:extLst>
                </a:gridCol>
                <a:gridCol w="329184">
                  <a:extLst>
                    <a:ext uri="{9D8B030D-6E8A-4147-A177-3AD203B41FA5}">
                      <a16:colId xmlns:a16="http://schemas.microsoft.com/office/drawing/2014/main" val="29883260"/>
                    </a:ext>
                  </a:extLst>
                </a:gridCol>
                <a:gridCol w="370332">
                  <a:extLst>
                    <a:ext uri="{9D8B030D-6E8A-4147-A177-3AD203B41FA5}">
                      <a16:colId xmlns:a16="http://schemas.microsoft.com/office/drawing/2014/main" val="2181409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391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Prefeitura de São Paulo - 2018-06-16 17:00:01 </a:t>
                      </a:r>
                      <a:r>
                        <a:rPr kumimoji="0" lang="pt-BR" sz="1000" b="0" i="0" u="none" strike="noStrike" kern="1200" cap="none" spc="0" normalizeH="0" baseline="0" noProof="0">
                          <a:ln>
                            <a:noFill/>
                          </a:ln>
                          <a:solidFill>
                            <a:prstClr val="black"/>
                          </a:solidFill>
                          <a:effectLst/>
                          <a:uLnTx/>
                          <a:uFillTx/>
                          <a:latin typeface="+mn-lt"/>
                          <a:ea typeface="+mn-ea"/>
                          <a:cs typeface="+mn-cs"/>
                        </a:rPr>
                        <a:t> 
 Amanhã (17/6), às 18h, na Casa de Cultura Municipal Hip-Hop Sul, cantora Xênia França traz canções de seu primeiro disco solo, lançado no fim do ano passado, entre elas, “Breu” e “Minha história”. Programe-se! https://goo.gl/6aX7nR 
Descrição da imagem #PraCegoVer:  a foto msotra a cantora Xênia França.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9032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- 2018-06-16 16:38:07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07476172"/>
                  </a:ext>
                </a:extLst>
              </a:tr>
            </a:tbl>
          </a:graphicData>
        </a:graphic>
      </p:graphicFrame>
      <p:sp>
        <p:nvSpPr>
          <p:cNvPr id="4" name="Text Placeholder 3">
            <a:extLst>
              <a:ext uri="{FF2B5EF4-FFF2-40B4-BE49-F238E27FC236}">
                <a16:creationId xmlns:a16="http://schemas.microsoft.com/office/drawing/2014/main" id="{C54BDA8E-3293-4455-9F01-4F31FB1AC925}"/>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3133330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69C62-0BF5-4B35-8E7E-9065C72F1090}"/>
              </a:ext>
            </a:extLst>
          </p:cNvPr>
          <p:cNvSpPr>
            <a:spLocks noGrp="1"/>
          </p:cNvSpPr>
          <p:nvPr>
            <p:ph type="title"/>
          </p:nvPr>
        </p:nvSpPr>
        <p:spPr/>
        <p:txBody>
          <a:bodyPr/>
          <a:lstStyle/>
          <a:p>
            <a:r>
              <a:rPr lang="en-US"/>
              <a:t>Facebook Own Posts Table | Estudo - 5 of 17</a:t>
            </a:r>
          </a:p>
        </p:txBody>
      </p:sp>
      <p:graphicFrame>
        <p:nvGraphicFramePr>
          <p:cNvPr id="5" name="Table Placeholder 4">
            <a:extLst>
              <a:ext uri="{FF2B5EF4-FFF2-40B4-BE49-F238E27FC236}">
                <a16:creationId xmlns:a16="http://schemas.microsoft.com/office/drawing/2014/main" id="{B6EC33E5-C9A8-4987-826D-09B080AA8D36}"/>
              </a:ext>
            </a:extLst>
          </p:cNvPr>
          <p:cNvGraphicFramePr>
            <a:graphicFrameLocks noGrp="1"/>
          </p:cNvGraphicFramePr>
          <p:nvPr>
            <p:ph type="tbl" sz="quarter" idx="13"/>
            <p:extLst>
              <p:ext uri="{D42A27DB-BD31-4B8C-83A1-F6EECF244321}">
                <p14:modId xmlns:p14="http://schemas.microsoft.com/office/powerpoint/2010/main" val="4165073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61051389"/>
                    </a:ext>
                  </a:extLst>
                </a:gridCol>
                <a:gridCol w="370332">
                  <a:extLst>
                    <a:ext uri="{9D8B030D-6E8A-4147-A177-3AD203B41FA5}">
                      <a16:colId xmlns:a16="http://schemas.microsoft.com/office/drawing/2014/main" val="1852296371"/>
                    </a:ext>
                  </a:extLst>
                </a:gridCol>
                <a:gridCol w="370332">
                  <a:extLst>
                    <a:ext uri="{9D8B030D-6E8A-4147-A177-3AD203B41FA5}">
                      <a16:colId xmlns:a16="http://schemas.microsoft.com/office/drawing/2014/main" val="3583124638"/>
                    </a:ext>
                  </a:extLst>
                </a:gridCol>
                <a:gridCol w="370332">
                  <a:extLst>
                    <a:ext uri="{9D8B030D-6E8A-4147-A177-3AD203B41FA5}">
                      <a16:colId xmlns:a16="http://schemas.microsoft.com/office/drawing/2014/main" val="2608143741"/>
                    </a:ext>
                  </a:extLst>
                </a:gridCol>
                <a:gridCol w="329184">
                  <a:extLst>
                    <a:ext uri="{9D8B030D-6E8A-4147-A177-3AD203B41FA5}">
                      <a16:colId xmlns:a16="http://schemas.microsoft.com/office/drawing/2014/main" val="3546720289"/>
                    </a:ext>
                  </a:extLst>
                </a:gridCol>
                <a:gridCol w="329184">
                  <a:extLst>
                    <a:ext uri="{9D8B030D-6E8A-4147-A177-3AD203B41FA5}">
                      <a16:colId xmlns:a16="http://schemas.microsoft.com/office/drawing/2014/main" val="1680531124"/>
                    </a:ext>
                  </a:extLst>
                </a:gridCol>
                <a:gridCol w="329184">
                  <a:extLst>
                    <a:ext uri="{9D8B030D-6E8A-4147-A177-3AD203B41FA5}">
                      <a16:colId xmlns:a16="http://schemas.microsoft.com/office/drawing/2014/main" val="3251139939"/>
                    </a:ext>
                  </a:extLst>
                </a:gridCol>
                <a:gridCol w="329184">
                  <a:extLst>
                    <a:ext uri="{9D8B030D-6E8A-4147-A177-3AD203B41FA5}">
                      <a16:colId xmlns:a16="http://schemas.microsoft.com/office/drawing/2014/main" val="3776138823"/>
                    </a:ext>
                  </a:extLst>
                </a:gridCol>
                <a:gridCol w="329184">
                  <a:extLst>
                    <a:ext uri="{9D8B030D-6E8A-4147-A177-3AD203B41FA5}">
                      <a16:colId xmlns:a16="http://schemas.microsoft.com/office/drawing/2014/main" val="4261959923"/>
                    </a:ext>
                  </a:extLst>
                </a:gridCol>
                <a:gridCol w="329184">
                  <a:extLst>
                    <a:ext uri="{9D8B030D-6E8A-4147-A177-3AD203B41FA5}">
                      <a16:colId xmlns:a16="http://schemas.microsoft.com/office/drawing/2014/main" val="2137253138"/>
                    </a:ext>
                  </a:extLst>
                </a:gridCol>
                <a:gridCol w="329184">
                  <a:extLst>
                    <a:ext uri="{9D8B030D-6E8A-4147-A177-3AD203B41FA5}">
                      <a16:colId xmlns:a16="http://schemas.microsoft.com/office/drawing/2014/main" val="830068654"/>
                    </a:ext>
                  </a:extLst>
                </a:gridCol>
                <a:gridCol w="329184">
                  <a:extLst>
                    <a:ext uri="{9D8B030D-6E8A-4147-A177-3AD203B41FA5}">
                      <a16:colId xmlns:a16="http://schemas.microsoft.com/office/drawing/2014/main" val="3027775006"/>
                    </a:ext>
                  </a:extLst>
                </a:gridCol>
                <a:gridCol w="329184">
                  <a:extLst>
                    <a:ext uri="{9D8B030D-6E8A-4147-A177-3AD203B41FA5}">
                      <a16:colId xmlns:a16="http://schemas.microsoft.com/office/drawing/2014/main" val="1670762672"/>
                    </a:ext>
                  </a:extLst>
                </a:gridCol>
                <a:gridCol w="370332">
                  <a:extLst>
                    <a:ext uri="{9D8B030D-6E8A-4147-A177-3AD203B41FA5}">
                      <a16:colId xmlns:a16="http://schemas.microsoft.com/office/drawing/2014/main" val="1694363346"/>
                    </a:ext>
                  </a:extLst>
                </a:gridCol>
                <a:gridCol w="370332">
                  <a:extLst>
                    <a:ext uri="{9D8B030D-6E8A-4147-A177-3AD203B41FA5}">
                      <a16:colId xmlns:a16="http://schemas.microsoft.com/office/drawing/2014/main" val="1326576521"/>
                    </a:ext>
                  </a:extLst>
                </a:gridCol>
                <a:gridCol w="329184">
                  <a:extLst>
                    <a:ext uri="{9D8B030D-6E8A-4147-A177-3AD203B41FA5}">
                      <a16:colId xmlns:a16="http://schemas.microsoft.com/office/drawing/2014/main" val="2914079351"/>
                    </a:ext>
                  </a:extLst>
                </a:gridCol>
                <a:gridCol w="329184">
                  <a:extLst>
                    <a:ext uri="{9D8B030D-6E8A-4147-A177-3AD203B41FA5}">
                      <a16:colId xmlns:a16="http://schemas.microsoft.com/office/drawing/2014/main" val="2837464629"/>
                    </a:ext>
                  </a:extLst>
                </a:gridCol>
                <a:gridCol w="370332">
                  <a:extLst>
                    <a:ext uri="{9D8B030D-6E8A-4147-A177-3AD203B41FA5}">
                      <a16:colId xmlns:a16="http://schemas.microsoft.com/office/drawing/2014/main" val="795241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5559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- 2018-06-16 15:17:06 </a:t>
                      </a:r>
                      <a:r>
                        <a:rPr kumimoji="0" lang="es-ES" sz="1000" b="0" i="0" u="none" strike="noStrike" kern="1200" cap="none" spc="0" normalizeH="0" baseline="0" noProof="0">
                          <a:ln>
                            <a:noFill/>
                          </a:ln>
                          <a:solidFill>
                            <a:prstClr val="black"/>
                          </a:solidFill>
                          <a:effectLst/>
                          <a:uLnTx/>
                          <a:uFillTx/>
                          <a:latin typeface="+mn-lt"/>
                          <a:ea typeface="+mn-ea"/>
                          <a:cs typeface="+mn-cs"/>
                        </a:rPr>
                        <a:t> 
 Recordamos a José Pablo Moncayo, músico, compositor y director de orquesta. Su Huapango es, aún en nuestros días, orgullo del repertorio sinfónico mexicano.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35241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- 2018-06-16 13:32:07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00895582"/>
                  </a:ext>
                </a:extLst>
              </a:tr>
            </a:tbl>
          </a:graphicData>
        </a:graphic>
      </p:graphicFrame>
      <p:sp>
        <p:nvSpPr>
          <p:cNvPr id="4" name="Text Placeholder 3">
            <a:extLst>
              <a:ext uri="{FF2B5EF4-FFF2-40B4-BE49-F238E27FC236}">
                <a16:creationId xmlns:a16="http://schemas.microsoft.com/office/drawing/2014/main" id="{D1FCF474-3A8E-4A3D-BF2B-FEE3A34ED7BB}"/>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1866200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F552C-3F5E-44B7-8497-CF2609997B4B}"/>
              </a:ext>
            </a:extLst>
          </p:cNvPr>
          <p:cNvSpPr>
            <a:spLocks noGrp="1"/>
          </p:cNvSpPr>
          <p:nvPr>
            <p:ph type="title"/>
          </p:nvPr>
        </p:nvSpPr>
        <p:spPr/>
        <p:txBody>
          <a:bodyPr/>
          <a:lstStyle/>
          <a:p>
            <a:r>
              <a:rPr lang="en-US"/>
              <a:t>Facebook Own Posts Table | Estudo - 6 of 17</a:t>
            </a:r>
          </a:p>
        </p:txBody>
      </p:sp>
      <p:graphicFrame>
        <p:nvGraphicFramePr>
          <p:cNvPr id="5" name="Table Placeholder 4">
            <a:extLst>
              <a:ext uri="{FF2B5EF4-FFF2-40B4-BE49-F238E27FC236}">
                <a16:creationId xmlns:a16="http://schemas.microsoft.com/office/drawing/2014/main" id="{0539AF3C-C5D3-4D7D-8B64-DB20AC185F8C}"/>
              </a:ext>
            </a:extLst>
          </p:cNvPr>
          <p:cNvGraphicFramePr>
            <a:graphicFrameLocks noGrp="1"/>
          </p:cNvGraphicFramePr>
          <p:nvPr>
            <p:ph type="tbl" sz="quarter" idx="13"/>
            <p:extLst>
              <p:ext uri="{D42A27DB-BD31-4B8C-83A1-F6EECF244321}">
                <p14:modId xmlns:p14="http://schemas.microsoft.com/office/powerpoint/2010/main" val="971150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67038030"/>
                    </a:ext>
                  </a:extLst>
                </a:gridCol>
                <a:gridCol w="370332">
                  <a:extLst>
                    <a:ext uri="{9D8B030D-6E8A-4147-A177-3AD203B41FA5}">
                      <a16:colId xmlns:a16="http://schemas.microsoft.com/office/drawing/2014/main" val="2045299227"/>
                    </a:ext>
                  </a:extLst>
                </a:gridCol>
                <a:gridCol w="370332">
                  <a:extLst>
                    <a:ext uri="{9D8B030D-6E8A-4147-A177-3AD203B41FA5}">
                      <a16:colId xmlns:a16="http://schemas.microsoft.com/office/drawing/2014/main" val="2193346345"/>
                    </a:ext>
                  </a:extLst>
                </a:gridCol>
                <a:gridCol w="370332">
                  <a:extLst>
                    <a:ext uri="{9D8B030D-6E8A-4147-A177-3AD203B41FA5}">
                      <a16:colId xmlns:a16="http://schemas.microsoft.com/office/drawing/2014/main" val="304218472"/>
                    </a:ext>
                  </a:extLst>
                </a:gridCol>
                <a:gridCol w="329184">
                  <a:extLst>
                    <a:ext uri="{9D8B030D-6E8A-4147-A177-3AD203B41FA5}">
                      <a16:colId xmlns:a16="http://schemas.microsoft.com/office/drawing/2014/main" val="1498160744"/>
                    </a:ext>
                  </a:extLst>
                </a:gridCol>
                <a:gridCol w="329184">
                  <a:extLst>
                    <a:ext uri="{9D8B030D-6E8A-4147-A177-3AD203B41FA5}">
                      <a16:colId xmlns:a16="http://schemas.microsoft.com/office/drawing/2014/main" val="2375756743"/>
                    </a:ext>
                  </a:extLst>
                </a:gridCol>
                <a:gridCol w="329184">
                  <a:extLst>
                    <a:ext uri="{9D8B030D-6E8A-4147-A177-3AD203B41FA5}">
                      <a16:colId xmlns:a16="http://schemas.microsoft.com/office/drawing/2014/main" val="3368459045"/>
                    </a:ext>
                  </a:extLst>
                </a:gridCol>
                <a:gridCol w="329184">
                  <a:extLst>
                    <a:ext uri="{9D8B030D-6E8A-4147-A177-3AD203B41FA5}">
                      <a16:colId xmlns:a16="http://schemas.microsoft.com/office/drawing/2014/main" val="3209916284"/>
                    </a:ext>
                  </a:extLst>
                </a:gridCol>
                <a:gridCol w="329184">
                  <a:extLst>
                    <a:ext uri="{9D8B030D-6E8A-4147-A177-3AD203B41FA5}">
                      <a16:colId xmlns:a16="http://schemas.microsoft.com/office/drawing/2014/main" val="2739402484"/>
                    </a:ext>
                  </a:extLst>
                </a:gridCol>
                <a:gridCol w="329184">
                  <a:extLst>
                    <a:ext uri="{9D8B030D-6E8A-4147-A177-3AD203B41FA5}">
                      <a16:colId xmlns:a16="http://schemas.microsoft.com/office/drawing/2014/main" val="2711562105"/>
                    </a:ext>
                  </a:extLst>
                </a:gridCol>
                <a:gridCol w="329184">
                  <a:extLst>
                    <a:ext uri="{9D8B030D-6E8A-4147-A177-3AD203B41FA5}">
                      <a16:colId xmlns:a16="http://schemas.microsoft.com/office/drawing/2014/main" val="2205919309"/>
                    </a:ext>
                  </a:extLst>
                </a:gridCol>
                <a:gridCol w="329184">
                  <a:extLst>
                    <a:ext uri="{9D8B030D-6E8A-4147-A177-3AD203B41FA5}">
                      <a16:colId xmlns:a16="http://schemas.microsoft.com/office/drawing/2014/main" val="2399645786"/>
                    </a:ext>
                  </a:extLst>
                </a:gridCol>
                <a:gridCol w="329184">
                  <a:extLst>
                    <a:ext uri="{9D8B030D-6E8A-4147-A177-3AD203B41FA5}">
                      <a16:colId xmlns:a16="http://schemas.microsoft.com/office/drawing/2014/main" val="3510602919"/>
                    </a:ext>
                  </a:extLst>
                </a:gridCol>
                <a:gridCol w="370332">
                  <a:extLst>
                    <a:ext uri="{9D8B030D-6E8A-4147-A177-3AD203B41FA5}">
                      <a16:colId xmlns:a16="http://schemas.microsoft.com/office/drawing/2014/main" val="1948904180"/>
                    </a:ext>
                  </a:extLst>
                </a:gridCol>
                <a:gridCol w="370332">
                  <a:extLst>
                    <a:ext uri="{9D8B030D-6E8A-4147-A177-3AD203B41FA5}">
                      <a16:colId xmlns:a16="http://schemas.microsoft.com/office/drawing/2014/main" val="3967274966"/>
                    </a:ext>
                  </a:extLst>
                </a:gridCol>
                <a:gridCol w="329184">
                  <a:extLst>
                    <a:ext uri="{9D8B030D-6E8A-4147-A177-3AD203B41FA5}">
                      <a16:colId xmlns:a16="http://schemas.microsoft.com/office/drawing/2014/main" val="2780982835"/>
                    </a:ext>
                  </a:extLst>
                </a:gridCol>
                <a:gridCol w="329184">
                  <a:extLst>
                    <a:ext uri="{9D8B030D-6E8A-4147-A177-3AD203B41FA5}">
                      <a16:colId xmlns:a16="http://schemas.microsoft.com/office/drawing/2014/main" val="1925304607"/>
                    </a:ext>
                  </a:extLst>
                </a:gridCol>
                <a:gridCol w="370332">
                  <a:extLst>
                    <a:ext uri="{9D8B030D-6E8A-4147-A177-3AD203B41FA5}">
                      <a16:colId xmlns:a16="http://schemas.microsoft.com/office/drawing/2014/main" val="3804156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226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- 2018-06-16 11:00:01 </a:t>
                      </a:r>
                      <a:r>
                        <a:rPr kumimoji="0" lang="es-ES" sz="1000" b="0" i="0" u="none" strike="noStrike" kern="1200" cap="none" spc="0" normalizeH="0" baseline="0" noProof="0">
                          <a:ln>
                            <a:noFill/>
                          </a:ln>
                          <a:solidFill>
                            <a:prstClr val="black"/>
                          </a:solidFill>
                          <a:effectLst/>
                          <a:uLnTx/>
                          <a:uFillTx/>
                          <a:latin typeface="+mn-lt"/>
                          <a:ea typeface="+mn-ea"/>
                          <a:cs typeface="+mn-cs"/>
                        </a:rPr>
                        <a:t> 
 Sigamos apoyando a las personas afectadas por la erupción del Volcán de Fuego, en Guatemala. Acude al centro de acopio ubicado en el Zócalo capitalino: https://bit.ly/2HQRCNi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3253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Prefeitura de São Paulo - 2018-06-16 11:00:01 </a:t>
                      </a:r>
                      <a:r>
                        <a:rPr kumimoji="0" lang="pt-BR" sz="1000" b="0" i="0" u="none" strike="noStrike" kern="1200" cap="none" spc="0" normalizeH="0" baseline="0" noProof="0">
                          <a:ln>
                            <a:noFill/>
                          </a:ln>
                          <a:solidFill>
                            <a:prstClr val="black"/>
                          </a:solidFill>
                          <a:effectLst/>
                          <a:uLnTx/>
                          <a:uFillTx/>
                          <a:latin typeface="+mn-lt"/>
                          <a:ea typeface="+mn-ea"/>
                          <a:cs typeface="+mn-cs"/>
                        </a:rPr>
                        <a:t> 
 Amanhã (17/6), às 15h, vai ter Arraiá do @CCJuventude , com show da banda Bicho de Pé e transmissão do jogo da Copa Brasil x Suiça! Aproveite!
Descrição da imagem #PraCegoVer: a foto de fundo mostra as cores da bandeira do brasil, uma bola de futebol e bandeirinhas de festa junina.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11303744"/>
                  </a:ext>
                </a:extLst>
              </a:tr>
            </a:tbl>
          </a:graphicData>
        </a:graphic>
      </p:graphicFrame>
      <p:sp>
        <p:nvSpPr>
          <p:cNvPr id="4" name="Text Placeholder 3">
            <a:extLst>
              <a:ext uri="{FF2B5EF4-FFF2-40B4-BE49-F238E27FC236}">
                <a16:creationId xmlns:a16="http://schemas.microsoft.com/office/drawing/2014/main" id="{06DC6F49-97BC-4824-9E58-DDA46BB59B13}"/>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781130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158FC-F011-4939-BD82-C7FAA8475857}"/>
              </a:ext>
            </a:extLst>
          </p:cNvPr>
          <p:cNvSpPr>
            <a:spLocks noGrp="1"/>
          </p:cNvSpPr>
          <p:nvPr>
            <p:ph type="title"/>
          </p:nvPr>
        </p:nvSpPr>
        <p:spPr/>
        <p:txBody>
          <a:bodyPr/>
          <a:lstStyle/>
          <a:p>
            <a:r>
              <a:rPr lang="en-US"/>
              <a:t>Facebook Own Posts Table | Estudo - 7 of 17</a:t>
            </a:r>
          </a:p>
        </p:txBody>
      </p:sp>
      <p:graphicFrame>
        <p:nvGraphicFramePr>
          <p:cNvPr id="5" name="Table Placeholder 4">
            <a:extLst>
              <a:ext uri="{FF2B5EF4-FFF2-40B4-BE49-F238E27FC236}">
                <a16:creationId xmlns:a16="http://schemas.microsoft.com/office/drawing/2014/main" id="{01542612-F59E-428E-BD5D-C1841C92B92B}"/>
              </a:ext>
            </a:extLst>
          </p:cNvPr>
          <p:cNvGraphicFramePr>
            <a:graphicFrameLocks noGrp="1"/>
          </p:cNvGraphicFramePr>
          <p:nvPr>
            <p:ph type="tbl" sz="quarter" idx="13"/>
            <p:extLst>
              <p:ext uri="{D42A27DB-BD31-4B8C-83A1-F6EECF244321}">
                <p14:modId xmlns:p14="http://schemas.microsoft.com/office/powerpoint/2010/main" val="1370444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00187716"/>
                    </a:ext>
                  </a:extLst>
                </a:gridCol>
                <a:gridCol w="370332">
                  <a:extLst>
                    <a:ext uri="{9D8B030D-6E8A-4147-A177-3AD203B41FA5}">
                      <a16:colId xmlns:a16="http://schemas.microsoft.com/office/drawing/2014/main" val="4138790489"/>
                    </a:ext>
                  </a:extLst>
                </a:gridCol>
                <a:gridCol w="370332">
                  <a:extLst>
                    <a:ext uri="{9D8B030D-6E8A-4147-A177-3AD203B41FA5}">
                      <a16:colId xmlns:a16="http://schemas.microsoft.com/office/drawing/2014/main" val="1332754216"/>
                    </a:ext>
                  </a:extLst>
                </a:gridCol>
                <a:gridCol w="370332">
                  <a:extLst>
                    <a:ext uri="{9D8B030D-6E8A-4147-A177-3AD203B41FA5}">
                      <a16:colId xmlns:a16="http://schemas.microsoft.com/office/drawing/2014/main" val="1429881303"/>
                    </a:ext>
                  </a:extLst>
                </a:gridCol>
                <a:gridCol w="329184">
                  <a:extLst>
                    <a:ext uri="{9D8B030D-6E8A-4147-A177-3AD203B41FA5}">
                      <a16:colId xmlns:a16="http://schemas.microsoft.com/office/drawing/2014/main" val="1824540433"/>
                    </a:ext>
                  </a:extLst>
                </a:gridCol>
                <a:gridCol w="329184">
                  <a:extLst>
                    <a:ext uri="{9D8B030D-6E8A-4147-A177-3AD203B41FA5}">
                      <a16:colId xmlns:a16="http://schemas.microsoft.com/office/drawing/2014/main" val="537469298"/>
                    </a:ext>
                  </a:extLst>
                </a:gridCol>
                <a:gridCol w="329184">
                  <a:extLst>
                    <a:ext uri="{9D8B030D-6E8A-4147-A177-3AD203B41FA5}">
                      <a16:colId xmlns:a16="http://schemas.microsoft.com/office/drawing/2014/main" val="512776561"/>
                    </a:ext>
                  </a:extLst>
                </a:gridCol>
                <a:gridCol w="329184">
                  <a:extLst>
                    <a:ext uri="{9D8B030D-6E8A-4147-A177-3AD203B41FA5}">
                      <a16:colId xmlns:a16="http://schemas.microsoft.com/office/drawing/2014/main" val="734942829"/>
                    </a:ext>
                  </a:extLst>
                </a:gridCol>
                <a:gridCol w="329184">
                  <a:extLst>
                    <a:ext uri="{9D8B030D-6E8A-4147-A177-3AD203B41FA5}">
                      <a16:colId xmlns:a16="http://schemas.microsoft.com/office/drawing/2014/main" val="3531010376"/>
                    </a:ext>
                  </a:extLst>
                </a:gridCol>
                <a:gridCol w="329184">
                  <a:extLst>
                    <a:ext uri="{9D8B030D-6E8A-4147-A177-3AD203B41FA5}">
                      <a16:colId xmlns:a16="http://schemas.microsoft.com/office/drawing/2014/main" val="3770097391"/>
                    </a:ext>
                  </a:extLst>
                </a:gridCol>
                <a:gridCol w="329184">
                  <a:extLst>
                    <a:ext uri="{9D8B030D-6E8A-4147-A177-3AD203B41FA5}">
                      <a16:colId xmlns:a16="http://schemas.microsoft.com/office/drawing/2014/main" val="3546203834"/>
                    </a:ext>
                  </a:extLst>
                </a:gridCol>
                <a:gridCol w="329184">
                  <a:extLst>
                    <a:ext uri="{9D8B030D-6E8A-4147-A177-3AD203B41FA5}">
                      <a16:colId xmlns:a16="http://schemas.microsoft.com/office/drawing/2014/main" val="1814282264"/>
                    </a:ext>
                  </a:extLst>
                </a:gridCol>
                <a:gridCol w="329184">
                  <a:extLst>
                    <a:ext uri="{9D8B030D-6E8A-4147-A177-3AD203B41FA5}">
                      <a16:colId xmlns:a16="http://schemas.microsoft.com/office/drawing/2014/main" val="746718884"/>
                    </a:ext>
                  </a:extLst>
                </a:gridCol>
                <a:gridCol w="370332">
                  <a:extLst>
                    <a:ext uri="{9D8B030D-6E8A-4147-A177-3AD203B41FA5}">
                      <a16:colId xmlns:a16="http://schemas.microsoft.com/office/drawing/2014/main" val="2814508996"/>
                    </a:ext>
                  </a:extLst>
                </a:gridCol>
                <a:gridCol w="370332">
                  <a:extLst>
                    <a:ext uri="{9D8B030D-6E8A-4147-A177-3AD203B41FA5}">
                      <a16:colId xmlns:a16="http://schemas.microsoft.com/office/drawing/2014/main" val="426514206"/>
                    </a:ext>
                  </a:extLst>
                </a:gridCol>
                <a:gridCol w="329184">
                  <a:extLst>
                    <a:ext uri="{9D8B030D-6E8A-4147-A177-3AD203B41FA5}">
                      <a16:colId xmlns:a16="http://schemas.microsoft.com/office/drawing/2014/main" val="2619893688"/>
                    </a:ext>
                  </a:extLst>
                </a:gridCol>
                <a:gridCol w="329184">
                  <a:extLst>
                    <a:ext uri="{9D8B030D-6E8A-4147-A177-3AD203B41FA5}">
                      <a16:colId xmlns:a16="http://schemas.microsoft.com/office/drawing/2014/main" val="3298662159"/>
                    </a:ext>
                  </a:extLst>
                </a:gridCol>
                <a:gridCol w="370332">
                  <a:extLst>
                    <a:ext uri="{9D8B030D-6E8A-4147-A177-3AD203B41FA5}">
                      <a16:colId xmlns:a16="http://schemas.microsoft.com/office/drawing/2014/main" val="1401636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525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Prefeitura de São Paulo - 2018-06-16 07:00:00 </a:t>
                      </a:r>
                      <a:r>
                        <a:rPr kumimoji="0" lang="pt-BR" sz="1000" b="0" i="0" u="none" strike="noStrike" kern="1200" cap="none" spc="0" normalizeH="0" baseline="0" noProof="0">
                          <a:ln>
                            <a:noFill/>
                          </a:ln>
                          <a:solidFill>
                            <a:prstClr val="black"/>
                          </a:solidFill>
                          <a:effectLst/>
                          <a:uLnTx/>
                          <a:uFillTx/>
                          <a:latin typeface="+mn-lt"/>
                          <a:ea typeface="+mn-ea"/>
                          <a:cs typeface="+mn-cs"/>
                        </a:rPr>
                        <a:t> 
 Hoje (16/6), a partir das 9h, no Parque Villa-Lobos, tem vacinação contra Febre Amarela e Influenza. Aproveite! Av. Prof. Fonseca Rodrigues, 2001 - Alto de Pinheiros – esplanada, em frente à portaria principal. https://goo.gl/vV3d3Q - com Secretaria Municipal da Saúde de São Paulo
Descrição da imagem #PraCegoVer: a foto mostra a entrada do Parque Villa-Lobos.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81087347"/>
                  </a:ext>
                </a:extLst>
              </a:tr>
            </a:tbl>
          </a:graphicData>
        </a:graphic>
      </p:graphicFrame>
      <p:sp>
        <p:nvSpPr>
          <p:cNvPr id="4" name="Text Placeholder 3">
            <a:extLst>
              <a:ext uri="{FF2B5EF4-FFF2-40B4-BE49-F238E27FC236}">
                <a16:creationId xmlns:a16="http://schemas.microsoft.com/office/drawing/2014/main" id="{0A98F7AD-732D-40E7-980A-8F36C64D6A5C}"/>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2255881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34129-1C8B-4FCA-8517-7081614F86D3}"/>
              </a:ext>
            </a:extLst>
          </p:cNvPr>
          <p:cNvSpPr>
            <a:spLocks noGrp="1"/>
          </p:cNvSpPr>
          <p:nvPr>
            <p:ph type="title"/>
          </p:nvPr>
        </p:nvSpPr>
        <p:spPr/>
        <p:txBody>
          <a:bodyPr/>
          <a:lstStyle/>
          <a:p>
            <a:r>
              <a:rPr lang="en-US"/>
              <a:t>Facebook Own Posts Table | Estudo - 8 of 17</a:t>
            </a:r>
          </a:p>
        </p:txBody>
      </p:sp>
      <p:graphicFrame>
        <p:nvGraphicFramePr>
          <p:cNvPr id="5" name="Table Placeholder 4">
            <a:extLst>
              <a:ext uri="{FF2B5EF4-FFF2-40B4-BE49-F238E27FC236}">
                <a16:creationId xmlns:a16="http://schemas.microsoft.com/office/drawing/2014/main" id="{4E3050D7-E53A-4BAA-B53E-63E5D478C816}"/>
              </a:ext>
            </a:extLst>
          </p:cNvPr>
          <p:cNvGraphicFramePr>
            <a:graphicFrameLocks noGrp="1"/>
          </p:cNvGraphicFramePr>
          <p:nvPr>
            <p:ph type="tbl" sz="quarter" idx="13"/>
            <p:extLst>
              <p:ext uri="{D42A27DB-BD31-4B8C-83A1-F6EECF244321}">
                <p14:modId xmlns:p14="http://schemas.microsoft.com/office/powerpoint/2010/main" val="852400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17491929"/>
                    </a:ext>
                  </a:extLst>
                </a:gridCol>
                <a:gridCol w="370332">
                  <a:extLst>
                    <a:ext uri="{9D8B030D-6E8A-4147-A177-3AD203B41FA5}">
                      <a16:colId xmlns:a16="http://schemas.microsoft.com/office/drawing/2014/main" val="2850300217"/>
                    </a:ext>
                  </a:extLst>
                </a:gridCol>
                <a:gridCol w="370332">
                  <a:extLst>
                    <a:ext uri="{9D8B030D-6E8A-4147-A177-3AD203B41FA5}">
                      <a16:colId xmlns:a16="http://schemas.microsoft.com/office/drawing/2014/main" val="3761541659"/>
                    </a:ext>
                  </a:extLst>
                </a:gridCol>
                <a:gridCol w="370332">
                  <a:extLst>
                    <a:ext uri="{9D8B030D-6E8A-4147-A177-3AD203B41FA5}">
                      <a16:colId xmlns:a16="http://schemas.microsoft.com/office/drawing/2014/main" val="4135326076"/>
                    </a:ext>
                  </a:extLst>
                </a:gridCol>
                <a:gridCol w="329184">
                  <a:extLst>
                    <a:ext uri="{9D8B030D-6E8A-4147-A177-3AD203B41FA5}">
                      <a16:colId xmlns:a16="http://schemas.microsoft.com/office/drawing/2014/main" val="3410792581"/>
                    </a:ext>
                  </a:extLst>
                </a:gridCol>
                <a:gridCol w="329184">
                  <a:extLst>
                    <a:ext uri="{9D8B030D-6E8A-4147-A177-3AD203B41FA5}">
                      <a16:colId xmlns:a16="http://schemas.microsoft.com/office/drawing/2014/main" val="551837779"/>
                    </a:ext>
                  </a:extLst>
                </a:gridCol>
                <a:gridCol w="329184">
                  <a:extLst>
                    <a:ext uri="{9D8B030D-6E8A-4147-A177-3AD203B41FA5}">
                      <a16:colId xmlns:a16="http://schemas.microsoft.com/office/drawing/2014/main" val="3792861173"/>
                    </a:ext>
                  </a:extLst>
                </a:gridCol>
                <a:gridCol w="329184">
                  <a:extLst>
                    <a:ext uri="{9D8B030D-6E8A-4147-A177-3AD203B41FA5}">
                      <a16:colId xmlns:a16="http://schemas.microsoft.com/office/drawing/2014/main" val="1638704361"/>
                    </a:ext>
                  </a:extLst>
                </a:gridCol>
                <a:gridCol w="329184">
                  <a:extLst>
                    <a:ext uri="{9D8B030D-6E8A-4147-A177-3AD203B41FA5}">
                      <a16:colId xmlns:a16="http://schemas.microsoft.com/office/drawing/2014/main" val="3855544344"/>
                    </a:ext>
                  </a:extLst>
                </a:gridCol>
                <a:gridCol w="329184">
                  <a:extLst>
                    <a:ext uri="{9D8B030D-6E8A-4147-A177-3AD203B41FA5}">
                      <a16:colId xmlns:a16="http://schemas.microsoft.com/office/drawing/2014/main" val="178010111"/>
                    </a:ext>
                  </a:extLst>
                </a:gridCol>
                <a:gridCol w="329184">
                  <a:extLst>
                    <a:ext uri="{9D8B030D-6E8A-4147-A177-3AD203B41FA5}">
                      <a16:colId xmlns:a16="http://schemas.microsoft.com/office/drawing/2014/main" val="3907665481"/>
                    </a:ext>
                  </a:extLst>
                </a:gridCol>
                <a:gridCol w="329184">
                  <a:extLst>
                    <a:ext uri="{9D8B030D-6E8A-4147-A177-3AD203B41FA5}">
                      <a16:colId xmlns:a16="http://schemas.microsoft.com/office/drawing/2014/main" val="1975272538"/>
                    </a:ext>
                  </a:extLst>
                </a:gridCol>
                <a:gridCol w="329184">
                  <a:extLst>
                    <a:ext uri="{9D8B030D-6E8A-4147-A177-3AD203B41FA5}">
                      <a16:colId xmlns:a16="http://schemas.microsoft.com/office/drawing/2014/main" val="1908262844"/>
                    </a:ext>
                  </a:extLst>
                </a:gridCol>
                <a:gridCol w="370332">
                  <a:extLst>
                    <a:ext uri="{9D8B030D-6E8A-4147-A177-3AD203B41FA5}">
                      <a16:colId xmlns:a16="http://schemas.microsoft.com/office/drawing/2014/main" val="2008515246"/>
                    </a:ext>
                  </a:extLst>
                </a:gridCol>
                <a:gridCol w="370332">
                  <a:extLst>
                    <a:ext uri="{9D8B030D-6E8A-4147-A177-3AD203B41FA5}">
                      <a16:colId xmlns:a16="http://schemas.microsoft.com/office/drawing/2014/main" val="3631192576"/>
                    </a:ext>
                  </a:extLst>
                </a:gridCol>
                <a:gridCol w="329184">
                  <a:extLst>
                    <a:ext uri="{9D8B030D-6E8A-4147-A177-3AD203B41FA5}">
                      <a16:colId xmlns:a16="http://schemas.microsoft.com/office/drawing/2014/main" val="110776436"/>
                    </a:ext>
                  </a:extLst>
                </a:gridCol>
                <a:gridCol w="329184">
                  <a:extLst>
                    <a:ext uri="{9D8B030D-6E8A-4147-A177-3AD203B41FA5}">
                      <a16:colId xmlns:a16="http://schemas.microsoft.com/office/drawing/2014/main" val="364310976"/>
                    </a:ext>
                  </a:extLst>
                </a:gridCol>
                <a:gridCol w="370332">
                  <a:extLst>
                    <a:ext uri="{9D8B030D-6E8A-4147-A177-3AD203B41FA5}">
                      <a16:colId xmlns:a16="http://schemas.microsoft.com/office/drawing/2014/main" val="3791657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7478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- 2018-06-15 22:00:00 </a:t>
                      </a:r>
                      <a:r>
                        <a:rPr kumimoji="0" lang="es-ES" sz="1000" b="0" i="0" u="none" strike="noStrike" kern="1200" cap="none" spc="0" normalizeH="0" baseline="0" noProof="0">
                          <a:ln>
                            <a:noFill/>
                          </a:ln>
                          <a:solidFill>
                            <a:prstClr val="black"/>
                          </a:solidFill>
                          <a:effectLst/>
                          <a:uLnTx/>
                          <a:uFillTx/>
                          <a:latin typeface="+mn-lt"/>
                          <a:ea typeface="+mn-ea"/>
                          <a:cs typeface="+mn-cs"/>
                        </a:rPr>
                        <a:t> 
 Un factor importante en las inundaciones es la basura arrojada a calles y coladeras. Tomemos conciencia de donde la depositamos. Si todos implementamos medidas, las afectaciones serán menores.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8748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Intendencia de Montevideo - 2018-06-15 18:45:28 </a:t>
                      </a:r>
                      <a:r>
                        <a:rPr kumimoji="0" lang="es-ES" sz="1000" b="0" i="0" u="none" strike="noStrike" kern="1200" cap="none" spc="0" normalizeH="0" baseline="0" noProof="0">
                          <a:ln>
                            <a:noFill/>
                          </a:ln>
                          <a:solidFill>
                            <a:prstClr val="black"/>
                          </a:solidFill>
                          <a:effectLst/>
                          <a:uLnTx/>
                          <a:uFillTx/>
                          <a:latin typeface="+mn-lt"/>
                          <a:ea typeface="+mn-ea"/>
                          <a:cs typeface="+mn-cs"/>
                        </a:rPr>
                        <a:t> 
 ¡Montevideo es Celeste!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2689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- 2018-06-15 18:35:16 </a:t>
                      </a:r>
                      <a:r>
                        <a:rPr kumimoji="0" lang="es-ES" sz="1000" b="0" i="0" u="none" strike="noStrike" kern="1200" cap="none" spc="0" normalizeH="0" baseline="0" noProof="0">
                          <a:ln>
                            <a:noFill/>
                          </a:ln>
                          <a:solidFill>
                            <a:prstClr val="black"/>
                          </a:solidFill>
                          <a:effectLst/>
                          <a:uLnTx/>
                          <a:uFillTx/>
                          <a:latin typeface="+mn-lt"/>
                          <a:ea typeface="+mn-ea"/>
                          <a:cs typeface="+mn-cs"/>
                        </a:rPr>
                        <a:t> 
 Esta tarde se pronostican lluvias acompañadas de granizo en 9 delegaciones. Consulta algunas recomendaciones: https://goo.gl/YrenEL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8020475"/>
                  </a:ext>
                </a:extLst>
              </a:tr>
            </a:tbl>
          </a:graphicData>
        </a:graphic>
      </p:graphicFrame>
      <p:sp>
        <p:nvSpPr>
          <p:cNvPr id="4" name="Text Placeholder 3">
            <a:extLst>
              <a:ext uri="{FF2B5EF4-FFF2-40B4-BE49-F238E27FC236}">
                <a16:creationId xmlns:a16="http://schemas.microsoft.com/office/drawing/2014/main" id="{0AF95FB6-481A-430C-8AD6-7BB4525248B3}"/>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2956125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AD720-5B37-4611-B361-0EB8BFA7DE0A}"/>
              </a:ext>
            </a:extLst>
          </p:cNvPr>
          <p:cNvSpPr>
            <a:spLocks noGrp="1"/>
          </p:cNvSpPr>
          <p:nvPr>
            <p:ph type="title"/>
          </p:nvPr>
        </p:nvSpPr>
        <p:spPr/>
        <p:txBody>
          <a:bodyPr/>
          <a:lstStyle/>
          <a:p>
            <a:r>
              <a:rPr lang="en-US"/>
              <a:t>Facebook Own Posts Table | Estudo - 9 of 17</a:t>
            </a:r>
          </a:p>
        </p:txBody>
      </p:sp>
      <p:graphicFrame>
        <p:nvGraphicFramePr>
          <p:cNvPr id="5" name="Table Placeholder 4">
            <a:extLst>
              <a:ext uri="{FF2B5EF4-FFF2-40B4-BE49-F238E27FC236}">
                <a16:creationId xmlns:a16="http://schemas.microsoft.com/office/drawing/2014/main" id="{2AFA577B-8209-42A0-99E3-A18DE98CB2A7}"/>
              </a:ext>
            </a:extLst>
          </p:cNvPr>
          <p:cNvGraphicFramePr>
            <a:graphicFrameLocks noGrp="1"/>
          </p:cNvGraphicFramePr>
          <p:nvPr>
            <p:ph type="tbl" sz="quarter" idx="13"/>
            <p:extLst>
              <p:ext uri="{D42A27DB-BD31-4B8C-83A1-F6EECF244321}">
                <p14:modId xmlns:p14="http://schemas.microsoft.com/office/powerpoint/2010/main" val="3712997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6411845"/>
                    </a:ext>
                  </a:extLst>
                </a:gridCol>
                <a:gridCol w="370332">
                  <a:extLst>
                    <a:ext uri="{9D8B030D-6E8A-4147-A177-3AD203B41FA5}">
                      <a16:colId xmlns:a16="http://schemas.microsoft.com/office/drawing/2014/main" val="1459004886"/>
                    </a:ext>
                  </a:extLst>
                </a:gridCol>
                <a:gridCol w="370332">
                  <a:extLst>
                    <a:ext uri="{9D8B030D-6E8A-4147-A177-3AD203B41FA5}">
                      <a16:colId xmlns:a16="http://schemas.microsoft.com/office/drawing/2014/main" val="1009007747"/>
                    </a:ext>
                  </a:extLst>
                </a:gridCol>
                <a:gridCol w="370332">
                  <a:extLst>
                    <a:ext uri="{9D8B030D-6E8A-4147-A177-3AD203B41FA5}">
                      <a16:colId xmlns:a16="http://schemas.microsoft.com/office/drawing/2014/main" val="2477280775"/>
                    </a:ext>
                  </a:extLst>
                </a:gridCol>
                <a:gridCol w="329184">
                  <a:extLst>
                    <a:ext uri="{9D8B030D-6E8A-4147-A177-3AD203B41FA5}">
                      <a16:colId xmlns:a16="http://schemas.microsoft.com/office/drawing/2014/main" val="2671221620"/>
                    </a:ext>
                  </a:extLst>
                </a:gridCol>
                <a:gridCol w="329184">
                  <a:extLst>
                    <a:ext uri="{9D8B030D-6E8A-4147-A177-3AD203B41FA5}">
                      <a16:colId xmlns:a16="http://schemas.microsoft.com/office/drawing/2014/main" val="2534019955"/>
                    </a:ext>
                  </a:extLst>
                </a:gridCol>
                <a:gridCol w="329184">
                  <a:extLst>
                    <a:ext uri="{9D8B030D-6E8A-4147-A177-3AD203B41FA5}">
                      <a16:colId xmlns:a16="http://schemas.microsoft.com/office/drawing/2014/main" val="2405398853"/>
                    </a:ext>
                  </a:extLst>
                </a:gridCol>
                <a:gridCol w="329184">
                  <a:extLst>
                    <a:ext uri="{9D8B030D-6E8A-4147-A177-3AD203B41FA5}">
                      <a16:colId xmlns:a16="http://schemas.microsoft.com/office/drawing/2014/main" val="2380072592"/>
                    </a:ext>
                  </a:extLst>
                </a:gridCol>
                <a:gridCol w="329184">
                  <a:extLst>
                    <a:ext uri="{9D8B030D-6E8A-4147-A177-3AD203B41FA5}">
                      <a16:colId xmlns:a16="http://schemas.microsoft.com/office/drawing/2014/main" val="3348242135"/>
                    </a:ext>
                  </a:extLst>
                </a:gridCol>
                <a:gridCol w="329184">
                  <a:extLst>
                    <a:ext uri="{9D8B030D-6E8A-4147-A177-3AD203B41FA5}">
                      <a16:colId xmlns:a16="http://schemas.microsoft.com/office/drawing/2014/main" val="1244681638"/>
                    </a:ext>
                  </a:extLst>
                </a:gridCol>
                <a:gridCol w="329184">
                  <a:extLst>
                    <a:ext uri="{9D8B030D-6E8A-4147-A177-3AD203B41FA5}">
                      <a16:colId xmlns:a16="http://schemas.microsoft.com/office/drawing/2014/main" val="1160978124"/>
                    </a:ext>
                  </a:extLst>
                </a:gridCol>
                <a:gridCol w="329184">
                  <a:extLst>
                    <a:ext uri="{9D8B030D-6E8A-4147-A177-3AD203B41FA5}">
                      <a16:colId xmlns:a16="http://schemas.microsoft.com/office/drawing/2014/main" val="862166593"/>
                    </a:ext>
                  </a:extLst>
                </a:gridCol>
                <a:gridCol w="329184">
                  <a:extLst>
                    <a:ext uri="{9D8B030D-6E8A-4147-A177-3AD203B41FA5}">
                      <a16:colId xmlns:a16="http://schemas.microsoft.com/office/drawing/2014/main" val="3708041369"/>
                    </a:ext>
                  </a:extLst>
                </a:gridCol>
                <a:gridCol w="370332">
                  <a:extLst>
                    <a:ext uri="{9D8B030D-6E8A-4147-A177-3AD203B41FA5}">
                      <a16:colId xmlns:a16="http://schemas.microsoft.com/office/drawing/2014/main" val="1337157745"/>
                    </a:ext>
                  </a:extLst>
                </a:gridCol>
                <a:gridCol w="370332">
                  <a:extLst>
                    <a:ext uri="{9D8B030D-6E8A-4147-A177-3AD203B41FA5}">
                      <a16:colId xmlns:a16="http://schemas.microsoft.com/office/drawing/2014/main" val="650822364"/>
                    </a:ext>
                  </a:extLst>
                </a:gridCol>
                <a:gridCol w="329184">
                  <a:extLst>
                    <a:ext uri="{9D8B030D-6E8A-4147-A177-3AD203B41FA5}">
                      <a16:colId xmlns:a16="http://schemas.microsoft.com/office/drawing/2014/main" val="3943486410"/>
                    </a:ext>
                  </a:extLst>
                </a:gridCol>
                <a:gridCol w="329184">
                  <a:extLst>
                    <a:ext uri="{9D8B030D-6E8A-4147-A177-3AD203B41FA5}">
                      <a16:colId xmlns:a16="http://schemas.microsoft.com/office/drawing/2014/main" val="1997101158"/>
                    </a:ext>
                  </a:extLst>
                </a:gridCol>
                <a:gridCol w="370332">
                  <a:extLst>
                    <a:ext uri="{9D8B030D-6E8A-4147-A177-3AD203B41FA5}">
                      <a16:colId xmlns:a16="http://schemas.microsoft.com/office/drawing/2014/main" val="2166010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3213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Prefeitura de São Paulo - 2018-06-15 18:32:03 </a:t>
                      </a:r>
                      <a:r>
                        <a:rPr kumimoji="0" lang="pt-BR" sz="1000" b="0" i="0" u="none" strike="noStrike" kern="1200" cap="none" spc="0" normalizeH="0" baseline="0" noProof="0">
                          <a:ln>
                            <a:noFill/>
                          </a:ln>
                          <a:solidFill>
                            <a:prstClr val="black"/>
                          </a:solidFill>
                          <a:effectLst/>
                          <a:uLnTx/>
                          <a:uFillTx/>
                          <a:latin typeface="+mn-lt"/>
                          <a:ea typeface="+mn-ea"/>
                          <a:cs typeface="+mn-cs"/>
                        </a:rPr>
                        <a:t> 
 Você gosta de Cupcakes? 🍰🎂 Que tal aprender o passo a passo desse delicioso bolinho? 😋💙 Então, anota aí: na segunda-feira (18), a Secretaria Municipal de Trabalho e Empreendedorismo oferece gratuitamente o curso sobre cupcakes, nos sabores chocolate e laranja. Inscreva-se! Saiba mais: https://goo.gl/v7BDg5
Descrição da imagem #PraCegoVer: As duas fotos mostra pessoas decorando diversos cupcakes.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0336356"/>
                  </a:ext>
                </a:extLst>
              </a:tr>
            </a:tbl>
          </a:graphicData>
        </a:graphic>
      </p:graphicFrame>
      <p:sp>
        <p:nvSpPr>
          <p:cNvPr id="4" name="Text Placeholder 3">
            <a:extLst>
              <a:ext uri="{FF2B5EF4-FFF2-40B4-BE49-F238E27FC236}">
                <a16:creationId xmlns:a16="http://schemas.microsoft.com/office/drawing/2014/main" id="{B3960BCE-9A45-4819-9E7E-244BACDDCC28}"/>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3100469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C4DD-D597-4EAE-BA84-C8868864D9E2}"/>
              </a:ext>
            </a:extLst>
          </p:cNvPr>
          <p:cNvSpPr>
            <a:spLocks noGrp="1"/>
          </p:cNvSpPr>
          <p:nvPr>
            <p:ph type="title"/>
          </p:nvPr>
        </p:nvSpPr>
        <p:spPr/>
        <p:txBody>
          <a:bodyPr/>
          <a:lstStyle/>
          <a:p>
            <a:r>
              <a:rPr lang="en-US"/>
              <a:t>Facebook Own Posts Table | Estudo - 10 of 17</a:t>
            </a:r>
          </a:p>
        </p:txBody>
      </p:sp>
      <p:graphicFrame>
        <p:nvGraphicFramePr>
          <p:cNvPr id="5" name="Table Placeholder 4">
            <a:extLst>
              <a:ext uri="{FF2B5EF4-FFF2-40B4-BE49-F238E27FC236}">
                <a16:creationId xmlns:a16="http://schemas.microsoft.com/office/drawing/2014/main" id="{0217A52B-0A59-4484-A073-927E9DC0A1EF}"/>
              </a:ext>
            </a:extLst>
          </p:cNvPr>
          <p:cNvGraphicFramePr>
            <a:graphicFrameLocks noGrp="1"/>
          </p:cNvGraphicFramePr>
          <p:nvPr>
            <p:ph type="tbl" sz="quarter" idx="13"/>
            <p:extLst>
              <p:ext uri="{D42A27DB-BD31-4B8C-83A1-F6EECF244321}">
                <p14:modId xmlns:p14="http://schemas.microsoft.com/office/powerpoint/2010/main" val="1064608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62159399"/>
                    </a:ext>
                  </a:extLst>
                </a:gridCol>
                <a:gridCol w="370332">
                  <a:extLst>
                    <a:ext uri="{9D8B030D-6E8A-4147-A177-3AD203B41FA5}">
                      <a16:colId xmlns:a16="http://schemas.microsoft.com/office/drawing/2014/main" val="1470837928"/>
                    </a:ext>
                  </a:extLst>
                </a:gridCol>
                <a:gridCol w="370332">
                  <a:extLst>
                    <a:ext uri="{9D8B030D-6E8A-4147-A177-3AD203B41FA5}">
                      <a16:colId xmlns:a16="http://schemas.microsoft.com/office/drawing/2014/main" val="1169441187"/>
                    </a:ext>
                  </a:extLst>
                </a:gridCol>
                <a:gridCol w="370332">
                  <a:extLst>
                    <a:ext uri="{9D8B030D-6E8A-4147-A177-3AD203B41FA5}">
                      <a16:colId xmlns:a16="http://schemas.microsoft.com/office/drawing/2014/main" val="2502567051"/>
                    </a:ext>
                  </a:extLst>
                </a:gridCol>
                <a:gridCol w="329184">
                  <a:extLst>
                    <a:ext uri="{9D8B030D-6E8A-4147-A177-3AD203B41FA5}">
                      <a16:colId xmlns:a16="http://schemas.microsoft.com/office/drawing/2014/main" val="2216553182"/>
                    </a:ext>
                  </a:extLst>
                </a:gridCol>
                <a:gridCol w="329184">
                  <a:extLst>
                    <a:ext uri="{9D8B030D-6E8A-4147-A177-3AD203B41FA5}">
                      <a16:colId xmlns:a16="http://schemas.microsoft.com/office/drawing/2014/main" val="640383522"/>
                    </a:ext>
                  </a:extLst>
                </a:gridCol>
                <a:gridCol w="329184">
                  <a:extLst>
                    <a:ext uri="{9D8B030D-6E8A-4147-A177-3AD203B41FA5}">
                      <a16:colId xmlns:a16="http://schemas.microsoft.com/office/drawing/2014/main" val="1583884555"/>
                    </a:ext>
                  </a:extLst>
                </a:gridCol>
                <a:gridCol w="329184">
                  <a:extLst>
                    <a:ext uri="{9D8B030D-6E8A-4147-A177-3AD203B41FA5}">
                      <a16:colId xmlns:a16="http://schemas.microsoft.com/office/drawing/2014/main" val="628050331"/>
                    </a:ext>
                  </a:extLst>
                </a:gridCol>
                <a:gridCol w="329184">
                  <a:extLst>
                    <a:ext uri="{9D8B030D-6E8A-4147-A177-3AD203B41FA5}">
                      <a16:colId xmlns:a16="http://schemas.microsoft.com/office/drawing/2014/main" val="691833021"/>
                    </a:ext>
                  </a:extLst>
                </a:gridCol>
                <a:gridCol w="329184">
                  <a:extLst>
                    <a:ext uri="{9D8B030D-6E8A-4147-A177-3AD203B41FA5}">
                      <a16:colId xmlns:a16="http://schemas.microsoft.com/office/drawing/2014/main" val="912728902"/>
                    </a:ext>
                  </a:extLst>
                </a:gridCol>
                <a:gridCol w="329184">
                  <a:extLst>
                    <a:ext uri="{9D8B030D-6E8A-4147-A177-3AD203B41FA5}">
                      <a16:colId xmlns:a16="http://schemas.microsoft.com/office/drawing/2014/main" val="809634494"/>
                    </a:ext>
                  </a:extLst>
                </a:gridCol>
                <a:gridCol w="329184">
                  <a:extLst>
                    <a:ext uri="{9D8B030D-6E8A-4147-A177-3AD203B41FA5}">
                      <a16:colId xmlns:a16="http://schemas.microsoft.com/office/drawing/2014/main" val="1775987461"/>
                    </a:ext>
                  </a:extLst>
                </a:gridCol>
                <a:gridCol w="329184">
                  <a:extLst>
                    <a:ext uri="{9D8B030D-6E8A-4147-A177-3AD203B41FA5}">
                      <a16:colId xmlns:a16="http://schemas.microsoft.com/office/drawing/2014/main" val="4234867414"/>
                    </a:ext>
                  </a:extLst>
                </a:gridCol>
                <a:gridCol w="370332">
                  <a:extLst>
                    <a:ext uri="{9D8B030D-6E8A-4147-A177-3AD203B41FA5}">
                      <a16:colId xmlns:a16="http://schemas.microsoft.com/office/drawing/2014/main" val="3556464573"/>
                    </a:ext>
                  </a:extLst>
                </a:gridCol>
                <a:gridCol w="370332">
                  <a:extLst>
                    <a:ext uri="{9D8B030D-6E8A-4147-A177-3AD203B41FA5}">
                      <a16:colId xmlns:a16="http://schemas.microsoft.com/office/drawing/2014/main" val="3622359645"/>
                    </a:ext>
                  </a:extLst>
                </a:gridCol>
                <a:gridCol w="329184">
                  <a:extLst>
                    <a:ext uri="{9D8B030D-6E8A-4147-A177-3AD203B41FA5}">
                      <a16:colId xmlns:a16="http://schemas.microsoft.com/office/drawing/2014/main" val="3005889562"/>
                    </a:ext>
                  </a:extLst>
                </a:gridCol>
                <a:gridCol w="329184">
                  <a:extLst>
                    <a:ext uri="{9D8B030D-6E8A-4147-A177-3AD203B41FA5}">
                      <a16:colId xmlns:a16="http://schemas.microsoft.com/office/drawing/2014/main" val="3448030336"/>
                    </a:ext>
                  </a:extLst>
                </a:gridCol>
                <a:gridCol w="370332">
                  <a:extLst>
                    <a:ext uri="{9D8B030D-6E8A-4147-A177-3AD203B41FA5}">
                      <a16:colId xmlns:a16="http://schemas.microsoft.com/office/drawing/2014/main" val="4058029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917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- 2018-06-15 18:19:25 </a:t>
                      </a:r>
                      <a:r>
                        <a:rPr kumimoji="0" lang="es-ES" sz="1000" b="0" i="0" u="none" strike="noStrike" kern="1200" cap="none" spc="0" normalizeH="0" baseline="0" noProof="0">
                          <a:ln>
                            <a:noFill/>
                          </a:ln>
                          <a:solidFill>
                            <a:prstClr val="black"/>
                          </a:solidFill>
                          <a:effectLst/>
                          <a:uLnTx/>
                          <a:uFillTx/>
                          <a:latin typeface="+mn-lt"/>
                          <a:ea typeface="+mn-ea"/>
                          <a:cs typeface="+mn-cs"/>
                        </a:rPr>
                        <a:t> 
 En su primer aniversario, conoce un espacio distinto en la ciudad, el Centro Cultural El Rule, donde podrás realizar actividades relacionadas con la cultura digital, la expresión artística y las humanidades. Además, este sitio es sede de la Casa de Colombia en México. Visítalo: https://goo.gl/hVGB7Y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4019139"/>
                  </a:ext>
                </a:extLst>
              </a:tr>
            </a:tbl>
          </a:graphicData>
        </a:graphic>
      </p:graphicFrame>
      <p:sp>
        <p:nvSpPr>
          <p:cNvPr id="4" name="Text Placeholder 3">
            <a:extLst>
              <a:ext uri="{FF2B5EF4-FFF2-40B4-BE49-F238E27FC236}">
                <a16:creationId xmlns:a16="http://schemas.microsoft.com/office/drawing/2014/main" id="{B2DD192D-03E2-4E7B-8A58-218CE75EC51C}"/>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459503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E30F9-011D-4664-A589-8029BFFF39C1}"/>
              </a:ext>
            </a:extLst>
          </p:cNvPr>
          <p:cNvSpPr>
            <a:spLocks noGrp="1"/>
          </p:cNvSpPr>
          <p:nvPr>
            <p:ph type="title"/>
          </p:nvPr>
        </p:nvSpPr>
        <p:spPr/>
        <p:txBody>
          <a:bodyPr/>
          <a:lstStyle/>
          <a:p>
            <a:r>
              <a:rPr lang="en-US"/>
              <a:t>Facebook Own Posts Table | Estudo - 11 of 17</a:t>
            </a:r>
          </a:p>
        </p:txBody>
      </p:sp>
      <p:graphicFrame>
        <p:nvGraphicFramePr>
          <p:cNvPr id="5" name="Table Placeholder 4">
            <a:extLst>
              <a:ext uri="{FF2B5EF4-FFF2-40B4-BE49-F238E27FC236}">
                <a16:creationId xmlns:a16="http://schemas.microsoft.com/office/drawing/2014/main" id="{A5BF67E7-C430-48A5-A9FA-D86FD346075B}"/>
              </a:ext>
            </a:extLst>
          </p:cNvPr>
          <p:cNvGraphicFramePr>
            <a:graphicFrameLocks noGrp="1"/>
          </p:cNvGraphicFramePr>
          <p:nvPr>
            <p:ph type="tbl" sz="quarter" idx="13"/>
            <p:extLst>
              <p:ext uri="{D42A27DB-BD31-4B8C-83A1-F6EECF244321}">
                <p14:modId xmlns:p14="http://schemas.microsoft.com/office/powerpoint/2010/main" val="2423910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36917049"/>
                    </a:ext>
                  </a:extLst>
                </a:gridCol>
                <a:gridCol w="370332">
                  <a:extLst>
                    <a:ext uri="{9D8B030D-6E8A-4147-A177-3AD203B41FA5}">
                      <a16:colId xmlns:a16="http://schemas.microsoft.com/office/drawing/2014/main" val="4244861259"/>
                    </a:ext>
                  </a:extLst>
                </a:gridCol>
                <a:gridCol w="370332">
                  <a:extLst>
                    <a:ext uri="{9D8B030D-6E8A-4147-A177-3AD203B41FA5}">
                      <a16:colId xmlns:a16="http://schemas.microsoft.com/office/drawing/2014/main" val="2966039267"/>
                    </a:ext>
                  </a:extLst>
                </a:gridCol>
                <a:gridCol w="370332">
                  <a:extLst>
                    <a:ext uri="{9D8B030D-6E8A-4147-A177-3AD203B41FA5}">
                      <a16:colId xmlns:a16="http://schemas.microsoft.com/office/drawing/2014/main" val="363563199"/>
                    </a:ext>
                  </a:extLst>
                </a:gridCol>
                <a:gridCol w="329184">
                  <a:extLst>
                    <a:ext uri="{9D8B030D-6E8A-4147-A177-3AD203B41FA5}">
                      <a16:colId xmlns:a16="http://schemas.microsoft.com/office/drawing/2014/main" val="1650888543"/>
                    </a:ext>
                  </a:extLst>
                </a:gridCol>
                <a:gridCol w="329184">
                  <a:extLst>
                    <a:ext uri="{9D8B030D-6E8A-4147-A177-3AD203B41FA5}">
                      <a16:colId xmlns:a16="http://schemas.microsoft.com/office/drawing/2014/main" val="2761998256"/>
                    </a:ext>
                  </a:extLst>
                </a:gridCol>
                <a:gridCol w="329184">
                  <a:extLst>
                    <a:ext uri="{9D8B030D-6E8A-4147-A177-3AD203B41FA5}">
                      <a16:colId xmlns:a16="http://schemas.microsoft.com/office/drawing/2014/main" val="3740042797"/>
                    </a:ext>
                  </a:extLst>
                </a:gridCol>
                <a:gridCol w="329184">
                  <a:extLst>
                    <a:ext uri="{9D8B030D-6E8A-4147-A177-3AD203B41FA5}">
                      <a16:colId xmlns:a16="http://schemas.microsoft.com/office/drawing/2014/main" val="404115894"/>
                    </a:ext>
                  </a:extLst>
                </a:gridCol>
                <a:gridCol w="329184">
                  <a:extLst>
                    <a:ext uri="{9D8B030D-6E8A-4147-A177-3AD203B41FA5}">
                      <a16:colId xmlns:a16="http://schemas.microsoft.com/office/drawing/2014/main" val="1581848552"/>
                    </a:ext>
                  </a:extLst>
                </a:gridCol>
                <a:gridCol w="329184">
                  <a:extLst>
                    <a:ext uri="{9D8B030D-6E8A-4147-A177-3AD203B41FA5}">
                      <a16:colId xmlns:a16="http://schemas.microsoft.com/office/drawing/2014/main" val="2874713755"/>
                    </a:ext>
                  </a:extLst>
                </a:gridCol>
                <a:gridCol w="329184">
                  <a:extLst>
                    <a:ext uri="{9D8B030D-6E8A-4147-A177-3AD203B41FA5}">
                      <a16:colId xmlns:a16="http://schemas.microsoft.com/office/drawing/2014/main" val="3899061949"/>
                    </a:ext>
                  </a:extLst>
                </a:gridCol>
                <a:gridCol w="329184">
                  <a:extLst>
                    <a:ext uri="{9D8B030D-6E8A-4147-A177-3AD203B41FA5}">
                      <a16:colId xmlns:a16="http://schemas.microsoft.com/office/drawing/2014/main" val="3534674704"/>
                    </a:ext>
                  </a:extLst>
                </a:gridCol>
                <a:gridCol w="329184">
                  <a:extLst>
                    <a:ext uri="{9D8B030D-6E8A-4147-A177-3AD203B41FA5}">
                      <a16:colId xmlns:a16="http://schemas.microsoft.com/office/drawing/2014/main" val="3258359811"/>
                    </a:ext>
                  </a:extLst>
                </a:gridCol>
                <a:gridCol w="370332">
                  <a:extLst>
                    <a:ext uri="{9D8B030D-6E8A-4147-A177-3AD203B41FA5}">
                      <a16:colId xmlns:a16="http://schemas.microsoft.com/office/drawing/2014/main" val="1695942710"/>
                    </a:ext>
                  </a:extLst>
                </a:gridCol>
                <a:gridCol w="370332">
                  <a:extLst>
                    <a:ext uri="{9D8B030D-6E8A-4147-A177-3AD203B41FA5}">
                      <a16:colId xmlns:a16="http://schemas.microsoft.com/office/drawing/2014/main" val="206687772"/>
                    </a:ext>
                  </a:extLst>
                </a:gridCol>
                <a:gridCol w="329184">
                  <a:extLst>
                    <a:ext uri="{9D8B030D-6E8A-4147-A177-3AD203B41FA5}">
                      <a16:colId xmlns:a16="http://schemas.microsoft.com/office/drawing/2014/main" val="4179548784"/>
                    </a:ext>
                  </a:extLst>
                </a:gridCol>
                <a:gridCol w="329184">
                  <a:extLst>
                    <a:ext uri="{9D8B030D-6E8A-4147-A177-3AD203B41FA5}">
                      <a16:colId xmlns:a16="http://schemas.microsoft.com/office/drawing/2014/main" val="940300554"/>
                    </a:ext>
                  </a:extLst>
                </a:gridCol>
                <a:gridCol w="370332">
                  <a:extLst>
                    <a:ext uri="{9D8B030D-6E8A-4147-A177-3AD203B41FA5}">
                      <a16:colId xmlns:a16="http://schemas.microsoft.com/office/drawing/2014/main" val="3656988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165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- 2018-06-15 13:27:35 </a:t>
                      </a:r>
                      <a:r>
                        <a:rPr kumimoji="0" lang="es-ES" sz="1000" b="0" i="0" u="none" strike="noStrike" kern="1200" cap="none" spc="0" normalizeH="0" baseline="0" noProof="0">
                          <a:ln>
                            <a:noFill/>
                          </a:ln>
                          <a:solidFill>
                            <a:prstClr val="black"/>
                          </a:solidFill>
                          <a:effectLst/>
                          <a:uLnTx/>
                          <a:uFillTx/>
                          <a:latin typeface="+mn-lt"/>
                          <a:ea typeface="+mn-ea"/>
                          <a:cs typeface="+mn-cs"/>
                        </a:rPr>
                        <a:t> 
 En Futura CDMX encontrarás sistemas de audio, videos mapping, pantallas táctiles y una Gran Maqueta que muestran, de manera interactiva, la historia, topografía y organización geográfica del Valle de México. Aquí convergen el presente, pasado y futuro de la capital a través de la tecnología. Conócelo: https://bit.ly/2GYCAst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2160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Intendencia de Montevideo - 2018-06-15 11:49:33 </a:t>
                      </a:r>
                      <a:r>
                        <a:rPr kumimoji="0" lang="es-ES" sz="1000" b="0" i="0" u="none" strike="noStrike" kern="1200" cap="none" spc="0" normalizeH="0" baseline="0" noProof="0">
                          <a:ln>
                            <a:noFill/>
                          </a:ln>
                          <a:solidFill>
                            <a:prstClr val="black"/>
                          </a:solidFill>
                          <a:effectLst/>
                          <a:uLnTx/>
                          <a:uFillTx/>
                          <a:latin typeface="+mn-lt"/>
                          <a:ea typeface="+mn-ea"/>
                          <a:cs typeface="+mn-cs"/>
                        </a:rPr>
                        <a:t> 
 ¡Vamos Uruguay! ¡Arriba la celeste! 
#MontevideoCeleste
#ElEquipoQueNosUne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7604441"/>
                  </a:ext>
                </a:extLst>
              </a:tr>
            </a:tbl>
          </a:graphicData>
        </a:graphic>
      </p:graphicFrame>
      <p:sp>
        <p:nvSpPr>
          <p:cNvPr id="4" name="Text Placeholder 3">
            <a:extLst>
              <a:ext uri="{FF2B5EF4-FFF2-40B4-BE49-F238E27FC236}">
                <a16:creationId xmlns:a16="http://schemas.microsoft.com/office/drawing/2014/main" id="{29821465-1D2A-4637-AC7B-1CF722DA9164}"/>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3218602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22C2C-AB64-4C15-A883-B327FB5C4735}"/>
              </a:ext>
            </a:extLst>
          </p:cNvPr>
          <p:cNvSpPr>
            <a:spLocks noGrp="1"/>
          </p:cNvSpPr>
          <p:nvPr>
            <p:ph type="title"/>
          </p:nvPr>
        </p:nvSpPr>
        <p:spPr/>
        <p:txBody>
          <a:bodyPr/>
          <a:lstStyle/>
          <a:p>
            <a:r>
              <a:rPr lang="en-US"/>
              <a:t>Facebook Own Posts Table | Estudo - 12 of 17</a:t>
            </a:r>
          </a:p>
        </p:txBody>
      </p:sp>
      <p:graphicFrame>
        <p:nvGraphicFramePr>
          <p:cNvPr id="5" name="Table Placeholder 4">
            <a:extLst>
              <a:ext uri="{FF2B5EF4-FFF2-40B4-BE49-F238E27FC236}">
                <a16:creationId xmlns:a16="http://schemas.microsoft.com/office/drawing/2014/main" id="{7148301C-FD4E-4BF9-9B81-C03C9F466EFD}"/>
              </a:ext>
            </a:extLst>
          </p:cNvPr>
          <p:cNvGraphicFramePr>
            <a:graphicFrameLocks noGrp="1"/>
          </p:cNvGraphicFramePr>
          <p:nvPr>
            <p:ph type="tbl" sz="quarter" idx="13"/>
            <p:extLst>
              <p:ext uri="{D42A27DB-BD31-4B8C-83A1-F6EECF244321}">
                <p14:modId xmlns:p14="http://schemas.microsoft.com/office/powerpoint/2010/main" val="4029740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23778469"/>
                    </a:ext>
                  </a:extLst>
                </a:gridCol>
                <a:gridCol w="370332">
                  <a:extLst>
                    <a:ext uri="{9D8B030D-6E8A-4147-A177-3AD203B41FA5}">
                      <a16:colId xmlns:a16="http://schemas.microsoft.com/office/drawing/2014/main" val="513190468"/>
                    </a:ext>
                  </a:extLst>
                </a:gridCol>
                <a:gridCol w="370332">
                  <a:extLst>
                    <a:ext uri="{9D8B030D-6E8A-4147-A177-3AD203B41FA5}">
                      <a16:colId xmlns:a16="http://schemas.microsoft.com/office/drawing/2014/main" val="1487738134"/>
                    </a:ext>
                  </a:extLst>
                </a:gridCol>
                <a:gridCol w="370332">
                  <a:extLst>
                    <a:ext uri="{9D8B030D-6E8A-4147-A177-3AD203B41FA5}">
                      <a16:colId xmlns:a16="http://schemas.microsoft.com/office/drawing/2014/main" val="3070066185"/>
                    </a:ext>
                  </a:extLst>
                </a:gridCol>
                <a:gridCol w="329184">
                  <a:extLst>
                    <a:ext uri="{9D8B030D-6E8A-4147-A177-3AD203B41FA5}">
                      <a16:colId xmlns:a16="http://schemas.microsoft.com/office/drawing/2014/main" val="3936960361"/>
                    </a:ext>
                  </a:extLst>
                </a:gridCol>
                <a:gridCol w="329184">
                  <a:extLst>
                    <a:ext uri="{9D8B030D-6E8A-4147-A177-3AD203B41FA5}">
                      <a16:colId xmlns:a16="http://schemas.microsoft.com/office/drawing/2014/main" val="747109181"/>
                    </a:ext>
                  </a:extLst>
                </a:gridCol>
                <a:gridCol w="329184">
                  <a:extLst>
                    <a:ext uri="{9D8B030D-6E8A-4147-A177-3AD203B41FA5}">
                      <a16:colId xmlns:a16="http://schemas.microsoft.com/office/drawing/2014/main" val="201207860"/>
                    </a:ext>
                  </a:extLst>
                </a:gridCol>
                <a:gridCol w="329184">
                  <a:extLst>
                    <a:ext uri="{9D8B030D-6E8A-4147-A177-3AD203B41FA5}">
                      <a16:colId xmlns:a16="http://schemas.microsoft.com/office/drawing/2014/main" val="3161958029"/>
                    </a:ext>
                  </a:extLst>
                </a:gridCol>
                <a:gridCol w="329184">
                  <a:extLst>
                    <a:ext uri="{9D8B030D-6E8A-4147-A177-3AD203B41FA5}">
                      <a16:colId xmlns:a16="http://schemas.microsoft.com/office/drawing/2014/main" val="680379027"/>
                    </a:ext>
                  </a:extLst>
                </a:gridCol>
                <a:gridCol w="329184">
                  <a:extLst>
                    <a:ext uri="{9D8B030D-6E8A-4147-A177-3AD203B41FA5}">
                      <a16:colId xmlns:a16="http://schemas.microsoft.com/office/drawing/2014/main" val="2328597341"/>
                    </a:ext>
                  </a:extLst>
                </a:gridCol>
                <a:gridCol w="329184">
                  <a:extLst>
                    <a:ext uri="{9D8B030D-6E8A-4147-A177-3AD203B41FA5}">
                      <a16:colId xmlns:a16="http://schemas.microsoft.com/office/drawing/2014/main" val="1157165854"/>
                    </a:ext>
                  </a:extLst>
                </a:gridCol>
                <a:gridCol w="329184">
                  <a:extLst>
                    <a:ext uri="{9D8B030D-6E8A-4147-A177-3AD203B41FA5}">
                      <a16:colId xmlns:a16="http://schemas.microsoft.com/office/drawing/2014/main" val="1224564786"/>
                    </a:ext>
                  </a:extLst>
                </a:gridCol>
                <a:gridCol w="329184">
                  <a:extLst>
                    <a:ext uri="{9D8B030D-6E8A-4147-A177-3AD203B41FA5}">
                      <a16:colId xmlns:a16="http://schemas.microsoft.com/office/drawing/2014/main" val="721671843"/>
                    </a:ext>
                  </a:extLst>
                </a:gridCol>
                <a:gridCol w="370332">
                  <a:extLst>
                    <a:ext uri="{9D8B030D-6E8A-4147-A177-3AD203B41FA5}">
                      <a16:colId xmlns:a16="http://schemas.microsoft.com/office/drawing/2014/main" val="3411319465"/>
                    </a:ext>
                  </a:extLst>
                </a:gridCol>
                <a:gridCol w="370332">
                  <a:extLst>
                    <a:ext uri="{9D8B030D-6E8A-4147-A177-3AD203B41FA5}">
                      <a16:colId xmlns:a16="http://schemas.microsoft.com/office/drawing/2014/main" val="3112415936"/>
                    </a:ext>
                  </a:extLst>
                </a:gridCol>
                <a:gridCol w="329184">
                  <a:extLst>
                    <a:ext uri="{9D8B030D-6E8A-4147-A177-3AD203B41FA5}">
                      <a16:colId xmlns:a16="http://schemas.microsoft.com/office/drawing/2014/main" val="4114543984"/>
                    </a:ext>
                  </a:extLst>
                </a:gridCol>
                <a:gridCol w="329184">
                  <a:extLst>
                    <a:ext uri="{9D8B030D-6E8A-4147-A177-3AD203B41FA5}">
                      <a16:colId xmlns:a16="http://schemas.microsoft.com/office/drawing/2014/main" val="4202307688"/>
                    </a:ext>
                  </a:extLst>
                </a:gridCol>
                <a:gridCol w="370332">
                  <a:extLst>
                    <a:ext uri="{9D8B030D-6E8A-4147-A177-3AD203B41FA5}">
                      <a16:colId xmlns:a16="http://schemas.microsoft.com/office/drawing/2014/main" val="3822035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1005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Prefeitura de São Paulo - 2018-06-15 11:22:12 </a:t>
                      </a:r>
                      <a:r>
                        <a:rPr kumimoji="0" lang="pt-BR" sz="1000" b="0" i="0" u="none" strike="noStrike" kern="1200" cap="none" spc="0" normalizeH="0" baseline="0" noProof="0">
                          <a:ln>
                            <a:noFill/>
                          </a:ln>
                          <a:solidFill>
                            <a:prstClr val="black"/>
                          </a:solidFill>
                          <a:effectLst/>
                          <a:uLnTx/>
                          <a:uFillTx/>
                          <a:latin typeface="+mn-lt"/>
                          <a:ea typeface="+mn-ea"/>
                          <a:cs typeface="+mn-cs"/>
                        </a:rPr>
                        <a:t> 
 Se você encontrar alguém nesta situação, passando frio, ligue 156 e solicite atendimento. https://goo.gl/tK2eQG - com @sSecretaria Municipal de Assistência e Desenvolvimento Social - SMADS
Descrição da imagem #PraCegoVer: a ilustração mostra uma pessoa dormindo próximo a um relógio de rua. Escrita: Sua atitude pode salvar uma vida. Encontrou alguém dormindo numa noite com temperatura igual ou abaixo 13ºC? Ligue 156 e informe o local. Ele será atendido e levado a um abrigo municipal.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4497775"/>
                  </a:ext>
                </a:extLst>
              </a:tr>
            </a:tbl>
          </a:graphicData>
        </a:graphic>
      </p:graphicFrame>
      <p:sp>
        <p:nvSpPr>
          <p:cNvPr id="4" name="Text Placeholder 3">
            <a:extLst>
              <a:ext uri="{FF2B5EF4-FFF2-40B4-BE49-F238E27FC236}">
                <a16:creationId xmlns:a16="http://schemas.microsoft.com/office/drawing/2014/main" id="{94838CDD-A37B-40BA-A46D-38B49EC16661}"/>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3607193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B5E93-91F2-4B1E-A70C-4CF603A06F48}"/>
              </a:ext>
            </a:extLst>
          </p:cNvPr>
          <p:cNvSpPr>
            <a:spLocks noGrp="1"/>
          </p:cNvSpPr>
          <p:nvPr>
            <p:ph type="title"/>
          </p:nvPr>
        </p:nvSpPr>
        <p:spPr/>
        <p:txBody>
          <a:bodyPr/>
          <a:lstStyle/>
          <a:p>
            <a:r>
              <a:rPr lang="en-US"/>
              <a:t>Facebook Own Posts Table | Estudo - 13 of 17</a:t>
            </a:r>
          </a:p>
        </p:txBody>
      </p:sp>
      <p:graphicFrame>
        <p:nvGraphicFramePr>
          <p:cNvPr id="5" name="Table Placeholder 4">
            <a:extLst>
              <a:ext uri="{FF2B5EF4-FFF2-40B4-BE49-F238E27FC236}">
                <a16:creationId xmlns:a16="http://schemas.microsoft.com/office/drawing/2014/main" id="{EEB8FF60-EC26-4DF9-877A-A4A82EB6E22F}"/>
              </a:ext>
            </a:extLst>
          </p:cNvPr>
          <p:cNvGraphicFramePr>
            <a:graphicFrameLocks noGrp="1"/>
          </p:cNvGraphicFramePr>
          <p:nvPr>
            <p:ph type="tbl" sz="quarter" idx="13"/>
            <p:extLst>
              <p:ext uri="{D42A27DB-BD31-4B8C-83A1-F6EECF244321}">
                <p14:modId xmlns:p14="http://schemas.microsoft.com/office/powerpoint/2010/main" val="187039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86719624"/>
                    </a:ext>
                  </a:extLst>
                </a:gridCol>
                <a:gridCol w="370332">
                  <a:extLst>
                    <a:ext uri="{9D8B030D-6E8A-4147-A177-3AD203B41FA5}">
                      <a16:colId xmlns:a16="http://schemas.microsoft.com/office/drawing/2014/main" val="2120503635"/>
                    </a:ext>
                  </a:extLst>
                </a:gridCol>
                <a:gridCol w="370332">
                  <a:extLst>
                    <a:ext uri="{9D8B030D-6E8A-4147-A177-3AD203B41FA5}">
                      <a16:colId xmlns:a16="http://schemas.microsoft.com/office/drawing/2014/main" val="3346109080"/>
                    </a:ext>
                  </a:extLst>
                </a:gridCol>
                <a:gridCol w="370332">
                  <a:extLst>
                    <a:ext uri="{9D8B030D-6E8A-4147-A177-3AD203B41FA5}">
                      <a16:colId xmlns:a16="http://schemas.microsoft.com/office/drawing/2014/main" val="3819839074"/>
                    </a:ext>
                  </a:extLst>
                </a:gridCol>
                <a:gridCol w="329184">
                  <a:extLst>
                    <a:ext uri="{9D8B030D-6E8A-4147-A177-3AD203B41FA5}">
                      <a16:colId xmlns:a16="http://schemas.microsoft.com/office/drawing/2014/main" val="3143828333"/>
                    </a:ext>
                  </a:extLst>
                </a:gridCol>
                <a:gridCol w="329184">
                  <a:extLst>
                    <a:ext uri="{9D8B030D-6E8A-4147-A177-3AD203B41FA5}">
                      <a16:colId xmlns:a16="http://schemas.microsoft.com/office/drawing/2014/main" val="3769844643"/>
                    </a:ext>
                  </a:extLst>
                </a:gridCol>
                <a:gridCol w="329184">
                  <a:extLst>
                    <a:ext uri="{9D8B030D-6E8A-4147-A177-3AD203B41FA5}">
                      <a16:colId xmlns:a16="http://schemas.microsoft.com/office/drawing/2014/main" val="4209515421"/>
                    </a:ext>
                  </a:extLst>
                </a:gridCol>
                <a:gridCol w="329184">
                  <a:extLst>
                    <a:ext uri="{9D8B030D-6E8A-4147-A177-3AD203B41FA5}">
                      <a16:colId xmlns:a16="http://schemas.microsoft.com/office/drawing/2014/main" val="1557270091"/>
                    </a:ext>
                  </a:extLst>
                </a:gridCol>
                <a:gridCol w="329184">
                  <a:extLst>
                    <a:ext uri="{9D8B030D-6E8A-4147-A177-3AD203B41FA5}">
                      <a16:colId xmlns:a16="http://schemas.microsoft.com/office/drawing/2014/main" val="3085327848"/>
                    </a:ext>
                  </a:extLst>
                </a:gridCol>
                <a:gridCol w="329184">
                  <a:extLst>
                    <a:ext uri="{9D8B030D-6E8A-4147-A177-3AD203B41FA5}">
                      <a16:colId xmlns:a16="http://schemas.microsoft.com/office/drawing/2014/main" val="305909222"/>
                    </a:ext>
                  </a:extLst>
                </a:gridCol>
                <a:gridCol w="329184">
                  <a:extLst>
                    <a:ext uri="{9D8B030D-6E8A-4147-A177-3AD203B41FA5}">
                      <a16:colId xmlns:a16="http://schemas.microsoft.com/office/drawing/2014/main" val="3383968191"/>
                    </a:ext>
                  </a:extLst>
                </a:gridCol>
                <a:gridCol w="329184">
                  <a:extLst>
                    <a:ext uri="{9D8B030D-6E8A-4147-A177-3AD203B41FA5}">
                      <a16:colId xmlns:a16="http://schemas.microsoft.com/office/drawing/2014/main" val="4040727015"/>
                    </a:ext>
                  </a:extLst>
                </a:gridCol>
                <a:gridCol w="329184">
                  <a:extLst>
                    <a:ext uri="{9D8B030D-6E8A-4147-A177-3AD203B41FA5}">
                      <a16:colId xmlns:a16="http://schemas.microsoft.com/office/drawing/2014/main" val="2891881437"/>
                    </a:ext>
                  </a:extLst>
                </a:gridCol>
                <a:gridCol w="370332">
                  <a:extLst>
                    <a:ext uri="{9D8B030D-6E8A-4147-A177-3AD203B41FA5}">
                      <a16:colId xmlns:a16="http://schemas.microsoft.com/office/drawing/2014/main" val="3483846943"/>
                    </a:ext>
                  </a:extLst>
                </a:gridCol>
                <a:gridCol w="370332">
                  <a:extLst>
                    <a:ext uri="{9D8B030D-6E8A-4147-A177-3AD203B41FA5}">
                      <a16:colId xmlns:a16="http://schemas.microsoft.com/office/drawing/2014/main" val="1248180812"/>
                    </a:ext>
                  </a:extLst>
                </a:gridCol>
                <a:gridCol w="329184">
                  <a:extLst>
                    <a:ext uri="{9D8B030D-6E8A-4147-A177-3AD203B41FA5}">
                      <a16:colId xmlns:a16="http://schemas.microsoft.com/office/drawing/2014/main" val="2725126406"/>
                    </a:ext>
                  </a:extLst>
                </a:gridCol>
                <a:gridCol w="329184">
                  <a:extLst>
                    <a:ext uri="{9D8B030D-6E8A-4147-A177-3AD203B41FA5}">
                      <a16:colId xmlns:a16="http://schemas.microsoft.com/office/drawing/2014/main" val="2401802412"/>
                    </a:ext>
                  </a:extLst>
                </a:gridCol>
                <a:gridCol w="370332">
                  <a:extLst>
                    <a:ext uri="{9D8B030D-6E8A-4147-A177-3AD203B41FA5}">
                      <a16:colId xmlns:a16="http://schemas.microsoft.com/office/drawing/2014/main" val="2503884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704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Prefeitura de São Paulo - 2018-06-15 09:10:40 </a:t>
                      </a:r>
                      <a:r>
                        <a:rPr kumimoji="0" lang="pt-BR" sz="1000" b="0" i="0" u="none" strike="noStrike" kern="1200" cap="none" spc="0" normalizeH="0" baseline="0" noProof="0">
                          <a:ln>
                            <a:noFill/>
                          </a:ln>
                          <a:solidFill>
                            <a:prstClr val="black"/>
                          </a:solidFill>
                          <a:effectLst/>
                          <a:uLnTx/>
                          <a:uFillTx/>
                          <a:latin typeface="+mn-lt"/>
                          <a:ea typeface="+mn-ea"/>
                          <a:cs typeface="+mn-cs"/>
                        </a:rPr>
                        <a:t> 
 A vacinação contra a gripe foi prorrogada até dia 22/6. Acesse e saiba mais informações: https://goo.gl/zFpmmY - com Secretaria Municipal da Saúde de São Paulo
Descrição da imagem #PraCegoVer: a foto mostra uma pessoa sendo vacinada.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9155462"/>
                  </a:ext>
                </a:extLst>
              </a:tr>
            </a:tbl>
          </a:graphicData>
        </a:graphic>
      </p:graphicFrame>
      <p:sp>
        <p:nvSpPr>
          <p:cNvPr id="4" name="Text Placeholder 3">
            <a:extLst>
              <a:ext uri="{FF2B5EF4-FFF2-40B4-BE49-F238E27FC236}">
                <a16:creationId xmlns:a16="http://schemas.microsoft.com/office/drawing/2014/main" id="{F835CCE9-0B03-49F3-B4CA-97CF5B97FB31}"/>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689739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76BAB-E28F-4853-AD57-2C8187D255D1}"/>
              </a:ext>
            </a:extLst>
          </p:cNvPr>
          <p:cNvSpPr>
            <a:spLocks noGrp="1"/>
          </p:cNvSpPr>
          <p:nvPr>
            <p:ph type="title"/>
          </p:nvPr>
        </p:nvSpPr>
        <p:spPr/>
        <p:txBody>
          <a:bodyPr/>
          <a:lstStyle/>
          <a:p>
            <a:r>
              <a:rPr lang="en-US"/>
              <a:t>Facebook Own Posts Table | Estudo - 14 of 17</a:t>
            </a:r>
          </a:p>
        </p:txBody>
      </p:sp>
      <p:graphicFrame>
        <p:nvGraphicFramePr>
          <p:cNvPr id="5" name="Table Placeholder 4">
            <a:extLst>
              <a:ext uri="{FF2B5EF4-FFF2-40B4-BE49-F238E27FC236}">
                <a16:creationId xmlns:a16="http://schemas.microsoft.com/office/drawing/2014/main" id="{D96BD44F-6D4E-4A2C-AC02-8601E31902CE}"/>
              </a:ext>
            </a:extLst>
          </p:cNvPr>
          <p:cNvGraphicFramePr>
            <a:graphicFrameLocks noGrp="1"/>
          </p:cNvGraphicFramePr>
          <p:nvPr>
            <p:ph type="tbl" sz="quarter" idx="13"/>
            <p:extLst>
              <p:ext uri="{D42A27DB-BD31-4B8C-83A1-F6EECF244321}">
                <p14:modId xmlns:p14="http://schemas.microsoft.com/office/powerpoint/2010/main" val="503157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1479753"/>
                    </a:ext>
                  </a:extLst>
                </a:gridCol>
                <a:gridCol w="370332">
                  <a:extLst>
                    <a:ext uri="{9D8B030D-6E8A-4147-A177-3AD203B41FA5}">
                      <a16:colId xmlns:a16="http://schemas.microsoft.com/office/drawing/2014/main" val="1686618058"/>
                    </a:ext>
                  </a:extLst>
                </a:gridCol>
                <a:gridCol w="370332">
                  <a:extLst>
                    <a:ext uri="{9D8B030D-6E8A-4147-A177-3AD203B41FA5}">
                      <a16:colId xmlns:a16="http://schemas.microsoft.com/office/drawing/2014/main" val="1263138461"/>
                    </a:ext>
                  </a:extLst>
                </a:gridCol>
                <a:gridCol w="370332">
                  <a:extLst>
                    <a:ext uri="{9D8B030D-6E8A-4147-A177-3AD203B41FA5}">
                      <a16:colId xmlns:a16="http://schemas.microsoft.com/office/drawing/2014/main" val="837481951"/>
                    </a:ext>
                  </a:extLst>
                </a:gridCol>
                <a:gridCol w="329184">
                  <a:extLst>
                    <a:ext uri="{9D8B030D-6E8A-4147-A177-3AD203B41FA5}">
                      <a16:colId xmlns:a16="http://schemas.microsoft.com/office/drawing/2014/main" val="351260554"/>
                    </a:ext>
                  </a:extLst>
                </a:gridCol>
                <a:gridCol w="329184">
                  <a:extLst>
                    <a:ext uri="{9D8B030D-6E8A-4147-A177-3AD203B41FA5}">
                      <a16:colId xmlns:a16="http://schemas.microsoft.com/office/drawing/2014/main" val="101659555"/>
                    </a:ext>
                  </a:extLst>
                </a:gridCol>
                <a:gridCol w="329184">
                  <a:extLst>
                    <a:ext uri="{9D8B030D-6E8A-4147-A177-3AD203B41FA5}">
                      <a16:colId xmlns:a16="http://schemas.microsoft.com/office/drawing/2014/main" val="4070716554"/>
                    </a:ext>
                  </a:extLst>
                </a:gridCol>
                <a:gridCol w="329184">
                  <a:extLst>
                    <a:ext uri="{9D8B030D-6E8A-4147-A177-3AD203B41FA5}">
                      <a16:colId xmlns:a16="http://schemas.microsoft.com/office/drawing/2014/main" val="3104350821"/>
                    </a:ext>
                  </a:extLst>
                </a:gridCol>
                <a:gridCol w="329184">
                  <a:extLst>
                    <a:ext uri="{9D8B030D-6E8A-4147-A177-3AD203B41FA5}">
                      <a16:colId xmlns:a16="http://schemas.microsoft.com/office/drawing/2014/main" val="1546375586"/>
                    </a:ext>
                  </a:extLst>
                </a:gridCol>
                <a:gridCol w="329184">
                  <a:extLst>
                    <a:ext uri="{9D8B030D-6E8A-4147-A177-3AD203B41FA5}">
                      <a16:colId xmlns:a16="http://schemas.microsoft.com/office/drawing/2014/main" val="2422757456"/>
                    </a:ext>
                  </a:extLst>
                </a:gridCol>
                <a:gridCol w="329184">
                  <a:extLst>
                    <a:ext uri="{9D8B030D-6E8A-4147-A177-3AD203B41FA5}">
                      <a16:colId xmlns:a16="http://schemas.microsoft.com/office/drawing/2014/main" val="1846179472"/>
                    </a:ext>
                  </a:extLst>
                </a:gridCol>
                <a:gridCol w="329184">
                  <a:extLst>
                    <a:ext uri="{9D8B030D-6E8A-4147-A177-3AD203B41FA5}">
                      <a16:colId xmlns:a16="http://schemas.microsoft.com/office/drawing/2014/main" val="3503114277"/>
                    </a:ext>
                  </a:extLst>
                </a:gridCol>
                <a:gridCol w="329184">
                  <a:extLst>
                    <a:ext uri="{9D8B030D-6E8A-4147-A177-3AD203B41FA5}">
                      <a16:colId xmlns:a16="http://schemas.microsoft.com/office/drawing/2014/main" val="3847908916"/>
                    </a:ext>
                  </a:extLst>
                </a:gridCol>
                <a:gridCol w="370332">
                  <a:extLst>
                    <a:ext uri="{9D8B030D-6E8A-4147-A177-3AD203B41FA5}">
                      <a16:colId xmlns:a16="http://schemas.microsoft.com/office/drawing/2014/main" val="2596668109"/>
                    </a:ext>
                  </a:extLst>
                </a:gridCol>
                <a:gridCol w="370332">
                  <a:extLst>
                    <a:ext uri="{9D8B030D-6E8A-4147-A177-3AD203B41FA5}">
                      <a16:colId xmlns:a16="http://schemas.microsoft.com/office/drawing/2014/main" val="1109098342"/>
                    </a:ext>
                  </a:extLst>
                </a:gridCol>
                <a:gridCol w="329184">
                  <a:extLst>
                    <a:ext uri="{9D8B030D-6E8A-4147-A177-3AD203B41FA5}">
                      <a16:colId xmlns:a16="http://schemas.microsoft.com/office/drawing/2014/main" val="3533458045"/>
                    </a:ext>
                  </a:extLst>
                </a:gridCol>
                <a:gridCol w="329184">
                  <a:extLst>
                    <a:ext uri="{9D8B030D-6E8A-4147-A177-3AD203B41FA5}">
                      <a16:colId xmlns:a16="http://schemas.microsoft.com/office/drawing/2014/main" val="2008599157"/>
                    </a:ext>
                  </a:extLst>
                </a:gridCol>
                <a:gridCol w="370332">
                  <a:extLst>
                    <a:ext uri="{9D8B030D-6E8A-4147-A177-3AD203B41FA5}">
                      <a16:colId xmlns:a16="http://schemas.microsoft.com/office/drawing/2014/main" val="1000595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282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Prefeitura de São Paulo - 2018-06-14 20:54:14 </a:t>
                      </a:r>
                      <a:r>
                        <a:rPr kumimoji="0" lang="pt-BR" sz="1000" b="0" i="0" u="none" strike="noStrike" kern="1200" cap="none" spc="0" normalizeH="0" baseline="0" noProof="0">
                          <a:ln>
                            <a:noFill/>
                          </a:ln>
                          <a:solidFill>
                            <a:prstClr val="black"/>
                          </a:solidFill>
                          <a:effectLst/>
                          <a:uLnTx/>
                          <a:uFillTx/>
                          <a:latin typeface="+mn-lt"/>
                          <a:ea typeface="+mn-ea"/>
                          <a:cs typeface="+mn-cs"/>
                        </a:rPr>
                        <a:t> 
 A Secretaria Municipal de Assistência e Desenvolvimento Social - SMADS intensificou as ações de abordagens junto à população com a distribuição de panfletos e cartazes em bares, comércio e equipamentos públicos, para que possa conscientizar sobre a importância de combater qualquer situação de trabalho que envolva crianças e adolescentes. Os orientadores socioeducativos já estão nas ruas no período da Copa do Mundo usando camisetas com os dizeres “Chega de Trabalho Infantil”. Denúncias podem ser feitas pela Central 156 ou pelo site do serviço. Saiba mais: https://tinyurl.com/ybqn6du6  #chegadetrabalhoinfantil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0211684"/>
                  </a:ext>
                </a:extLst>
              </a:tr>
            </a:tbl>
          </a:graphicData>
        </a:graphic>
      </p:graphicFrame>
      <p:sp>
        <p:nvSpPr>
          <p:cNvPr id="4" name="Text Placeholder 3">
            <a:extLst>
              <a:ext uri="{FF2B5EF4-FFF2-40B4-BE49-F238E27FC236}">
                <a16:creationId xmlns:a16="http://schemas.microsoft.com/office/drawing/2014/main" id="{BA923C19-C442-4E48-B3FE-7DFDF63D8CFD}"/>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881453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772B8-D2E5-46C6-95A4-77F447B587C2}"/>
              </a:ext>
            </a:extLst>
          </p:cNvPr>
          <p:cNvSpPr>
            <a:spLocks noGrp="1"/>
          </p:cNvSpPr>
          <p:nvPr>
            <p:ph type="title"/>
          </p:nvPr>
        </p:nvSpPr>
        <p:spPr/>
        <p:txBody>
          <a:bodyPr/>
          <a:lstStyle/>
          <a:p>
            <a:r>
              <a:rPr lang="en-US"/>
              <a:t>Facebook Own Posts Table | Estudo - 15 of 17</a:t>
            </a:r>
          </a:p>
        </p:txBody>
      </p:sp>
      <p:graphicFrame>
        <p:nvGraphicFramePr>
          <p:cNvPr id="5" name="Table Placeholder 4">
            <a:extLst>
              <a:ext uri="{FF2B5EF4-FFF2-40B4-BE49-F238E27FC236}">
                <a16:creationId xmlns:a16="http://schemas.microsoft.com/office/drawing/2014/main" id="{64A11588-9BCB-4A8B-AB9D-23E438E591DE}"/>
              </a:ext>
            </a:extLst>
          </p:cNvPr>
          <p:cNvGraphicFramePr>
            <a:graphicFrameLocks noGrp="1"/>
          </p:cNvGraphicFramePr>
          <p:nvPr>
            <p:ph type="tbl" sz="quarter" idx="13"/>
            <p:extLst>
              <p:ext uri="{D42A27DB-BD31-4B8C-83A1-F6EECF244321}">
                <p14:modId xmlns:p14="http://schemas.microsoft.com/office/powerpoint/2010/main" val="4155977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0328061"/>
                    </a:ext>
                  </a:extLst>
                </a:gridCol>
                <a:gridCol w="370332">
                  <a:extLst>
                    <a:ext uri="{9D8B030D-6E8A-4147-A177-3AD203B41FA5}">
                      <a16:colId xmlns:a16="http://schemas.microsoft.com/office/drawing/2014/main" val="1944285593"/>
                    </a:ext>
                  </a:extLst>
                </a:gridCol>
                <a:gridCol w="370332">
                  <a:extLst>
                    <a:ext uri="{9D8B030D-6E8A-4147-A177-3AD203B41FA5}">
                      <a16:colId xmlns:a16="http://schemas.microsoft.com/office/drawing/2014/main" val="3538913862"/>
                    </a:ext>
                  </a:extLst>
                </a:gridCol>
                <a:gridCol w="370332">
                  <a:extLst>
                    <a:ext uri="{9D8B030D-6E8A-4147-A177-3AD203B41FA5}">
                      <a16:colId xmlns:a16="http://schemas.microsoft.com/office/drawing/2014/main" val="3378129538"/>
                    </a:ext>
                  </a:extLst>
                </a:gridCol>
                <a:gridCol w="329184">
                  <a:extLst>
                    <a:ext uri="{9D8B030D-6E8A-4147-A177-3AD203B41FA5}">
                      <a16:colId xmlns:a16="http://schemas.microsoft.com/office/drawing/2014/main" val="1198040716"/>
                    </a:ext>
                  </a:extLst>
                </a:gridCol>
                <a:gridCol w="329184">
                  <a:extLst>
                    <a:ext uri="{9D8B030D-6E8A-4147-A177-3AD203B41FA5}">
                      <a16:colId xmlns:a16="http://schemas.microsoft.com/office/drawing/2014/main" val="3503709936"/>
                    </a:ext>
                  </a:extLst>
                </a:gridCol>
                <a:gridCol w="329184">
                  <a:extLst>
                    <a:ext uri="{9D8B030D-6E8A-4147-A177-3AD203B41FA5}">
                      <a16:colId xmlns:a16="http://schemas.microsoft.com/office/drawing/2014/main" val="3941080599"/>
                    </a:ext>
                  </a:extLst>
                </a:gridCol>
                <a:gridCol w="329184">
                  <a:extLst>
                    <a:ext uri="{9D8B030D-6E8A-4147-A177-3AD203B41FA5}">
                      <a16:colId xmlns:a16="http://schemas.microsoft.com/office/drawing/2014/main" val="300093304"/>
                    </a:ext>
                  </a:extLst>
                </a:gridCol>
                <a:gridCol w="329184">
                  <a:extLst>
                    <a:ext uri="{9D8B030D-6E8A-4147-A177-3AD203B41FA5}">
                      <a16:colId xmlns:a16="http://schemas.microsoft.com/office/drawing/2014/main" val="669651439"/>
                    </a:ext>
                  </a:extLst>
                </a:gridCol>
                <a:gridCol w="329184">
                  <a:extLst>
                    <a:ext uri="{9D8B030D-6E8A-4147-A177-3AD203B41FA5}">
                      <a16:colId xmlns:a16="http://schemas.microsoft.com/office/drawing/2014/main" val="3540916425"/>
                    </a:ext>
                  </a:extLst>
                </a:gridCol>
                <a:gridCol w="329184">
                  <a:extLst>
                    <a:ext uri="{9D8B030D-6E8A-4147-A177-3AD203B41FA5}">
                      <a16:colId xmlns:a16="http://schemas.microsoft.com/office/drawing/2014/main" val="1246098109"/>
                    </a:ext>
                  </a:extLst>
                </a:gridCol>
                <a:gridCol w="329184">
                  <a:extLst>
                    <a:ext uri="{9D8B030D-6E8A-4147-A177-3AD203B41FA5}">
                      <a16:colId xmlns:a16="http://schemas.microsoft.com/office/drawing/2014/main" val="3402923214"/>
                    </a:ext>
                  </a:extLst>
                </a:gridCol>
                <a:gridCol w="329184">
                  <a:extLst>
                    <a:ext uri="{9D8B030D-6E8A-4147-A177-3AD203B41FA5}">
                      <a16:colId xmlns:a16="http://schemas.microsoft.com/office/drawing/2014/main" val="4254655618"/>
                    </a:ext>
                  </a:extLst>
                </a:gridCol>
                <a:gridCol w="370332">
                  <a:extLst>
                    <a:ext uri="{9D8B030D-6E8A-4147-A177-3AD203B41FA5}">
                      <a16:colId xmlns:a16="http://schemas.microsoft.com/office/drawing/2014/main" val="1580008095"/>
                    </a:ext>
                  </a:extLst>
                </a:gridCol>
                <a:gridCol w="370332">
                  <a:extLst>
                    <a:ext uri="{9D8B030D-6E8A-4147-A177-3AD203B41FA5}">
                      <a16:colId xmlns:a16="http://schemas.microsoft.com/office/drawing/2014/main" val="3278520003"/>
                    </a:ext>
                  </a:extLst>
                </a:gridCol>
                <a:gridCol w="329184">
                  <a:extLst>
                    <a:ext uri="{9D8B030D-6E8A-4147-A177-3AD203B41FA5}">
                      <a16:colId xmlns:a16="http://schemas.microsoft.com/office/drawing/2014/main" val="3170734726"/>
                    </a:ext>
                  </a:extLst>
                </a:gridCol>
                <a:gridCol w="329184">
                  <a:extLst>
                    <a:ext uri="{9D8B030D-6E8A-4147-A177-3AD203B41FA5}">
                      <a16:colId xmlns:a16="http://schemas.microsoft.com/office/drawing/2014/main" val="270864512"/>
                    </a:ext>
                  </a:extLst>
                </a:gridCol>
                <a:gridCol w="370332">
                  <a:extLst>
                    <a:ext uri="{9D8B030D-6E8A-4147-A177-3AD203B41FA5}">
                      <a16:colId xmlns:a16="http://schemas.microsoft.com/office/drawing/2014/main" val="272059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6548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- 2018-06-14 20:11:19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03360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- 2018-06-14 19:26:24 </a:t>
                      </a:r>
                      <a:r>
                        <a:rPr kumimoji="0" lang="es-ES" sz="1000" b="0" i="0" u="none" strike="noStrike" kern="1200" cap="none" spc="0" normalizeH="0" baseline="0" noProof="0">
                          <a:ln>
                            <a:noFill/>
                          </a:ln>
                          <a:solidFill>
                            <a:prstClr val="black"/>
                          </a:solidFill>
                          <a:effectLst/>
                          <a:uLnTx/>
                          <a:uFillTx/>
                          <a:latin typeface="+mn-lt"/>
                          <a:ea typeface="+mn-ea"/>
                          <a:cs typeface="+mn-cs"/>
                        </a:rPr>
                        <a:t> 
 En el #DíaMundialDelDonanteDeSangre consulta los Centros donde puedes donar y los requisitos necesarios. Más información en: https://goo.gl/4GjbNS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23729774"/>
                  </a:ext>
                </a:extLst>
              </a:tr>
            </a:tbl>
          </a:graphicData>
        </a:graphic>
      </p:graphicFrame>
      <p:sp>
        <p:nvSpPr>
          <p:cNvPr id="4" name="Text Placeholder 3">
            <a:extLst>
              <a:ext uri="{FF2B5EF4-FFF2-40B4-BE49-F238E27FC236}">
                <a16:creationId xmlns:a16="http://schemas.microsoft.com/office/drawing/2014/main" id="{85D7BE92-C598-48D1-B924-45584C250568}"/>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36664416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9297A-4F1A-4BC6-956E-2BB801ACE58F}"/>
              </a:ext>
            </a:extLst>
          </p:cNvPr>
          <p:cNvSpPr>
            <a:spLocks noGrp="1"/>
          </p:cNvSpPr>
          <p:nvPr>
            <p:ph type="title"/>
          </p:nvPr>
        </p:nvSpPr>
        <p:spPr/>
        <p:txBody>
          <a:bodyPr/>
          <a:lstStyle/>
          <a:p>
            <a:r>
              <a:rPr lang="en-US"/>
              <a:t>Facebook Own Posts Table | Estudo - 16 of 17</a:t>
            </a:r>
          </a:p>
        </p:txBody>
      </p:sp>
      <p:graphicFrame>
        <p:nvGraphicFramePr>
          <p:cNvPr id="5" name="Table Placeholder 4">
            <a:extLst>
              <a:ext uri="{FF2B5EF4-FFF2-40B4-BE49-F238E27FC236}">
                <a16:creationId xmlns:a16="http://schemas.microsoft.com/office/drawing/2014/main" id="{1101712C-BF2B-4BEA-A408-E1EBC336CF6C}"/>
              </a:ext>
            </a:extLst>
          </p:cNvPr>
          <p:cNvGraphicFramePr>
            <a:graphicFrameLocks noGrp="1"/>
          </p:cNvGraphicFramePr>
          <p:nvPr>
            <p:ph type="tbl" sz="quarter" idx="13"/>
            <p:extLst>
              <p:ext uri="{D42A27DB-BD31-4B8C-83A1-F6EECF244321}">
                <p14:modId xmlns:p14="http://schemas.microsoft.com/office/powerpoint/2010/main" val="1931144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9922061"/>
                    </a:ext>
                  </a:extLst>
                </a:gridCol>
                <a:gridCol w="370332">
                  <a:extLst>
                    <a:ext uri="{9D8B030D-6E8A-4147-A177-3AD203B41FA5}">
                      <a16:colId xmlns:a16="http://schemas.microsoft.com/office/drawing/2014/main" val="3955803019"/>
                    </a:ext>
                  </a:extLst>
                </a:gridCol>
                <a:gridCol w="370332">
                  <a:extLst>
                    <a:ext uri="{9D8B030D-6E8A-4147-A177-3AD203B41FA5}">
                      <a16:colId xmlns:a16="http://schemas.microsoft.com/office/drawing/2014/main" val="211718419"/>
                    </a:ext>
                  </a:extLst>
                </a:gridCol>
                <a:gridCol w="370332">
                  <a:extLst>
                    <a:ext uri="{9D8B030D-6E8A-4147-A177-3AD203B41FA5}">
                      <a16:colId xmlns:a16="http://schemas.microsoft.com/office/drawing/2014/main" val="3897479509"/>
                    </a:ext>
                  </a:extLst>
                </a:gridCol>
                <a:gridCol w="329184">
                  <a:extLst>
                    <a:ext uri="{9D8B030D-6E8A-4147-A177-3AD203B41FA5}">
                      <a16:colId xmlns:a16="http://schemas.microsoft.com/office/drawing/2014/main" val="1887448730"/>
                    </a:ext>
                  </a:extLst>
                </a:gridCol>
                <a:gridCol w="329184">
                  <a:extLst>
                    <a:ext uri="{9D8B030D-6E8A-4147-A177-3AD203B41FA5}">
                      <a16:colId xmlns:a16="http://schemas.microsoft.com/office/drawing/2014/main" val="1278911969"/>
                    </a:ext>
                  </a:extLst>
                </a:gridCol>
                <a:gridCol w="329184">
                  <a:extLst>
                    <a:ext uri="{9D8B030D-6E8A-4147-A177-3AD203B41FA5}">
                      <a16:colId xmlns:a16="http://schemas.microsoft.com/office/drawing/2014/main" val="1006235889"/>
                    </a:ext>
                  </a:extLst>
                </a:gridCol>
                <a:gridCol w="329184">
                  <a:extLst>
                    <a:ext uri="{9D8B030D-6E8A-4147-A177-3AD203B41FA5}">
                      <a16:colId xmlns:a16="http://schemas.microsoft.com/office/drawing/2014/main" val="263131707"/>
                    </a:ext>
                  </a:extLst>
                </a:gridCol>
                <a:gridCol w="329184">
                  <a:extLst>
                    <a:ext uri="{9D8B030D-6E8A-4147-A177-3AD203B41FA5}">
                      <a16:colId xmlns:a16="http://schemas.microsoft.com/office/drawing/2014/main" val="1245603673"/>
                    </a:ext>
                  </a:extLst>
                </a:gridCol>
                <a:gridCol w="329184">
                  <a:extLst>
                    <a:ext uri="{9D8B030D-6E8A-4147-A177-3AD203B41FA5}">
                      <a16:colId xmlns:a16="http://schemas.microsoft.com/office/drawing/2014/main" val="2005298168"/>
                    </a:ext>
                  </a:extLst>
                </a:gridCol>
                <a:gridCol w="329184">
                  <a:extLst>
                    <a:ext uri="{9D8B030D-6E8A-4147-A177-3AD203B41FA5}">
                      <a16:colId xmlns:a16="http://schemas.microsoft.com/office/drawing/2014/main" val="2854731588"/>
                    </a:ext>
                  </a:extLst>
                </a:gridCol>
                <a:gridCol w="329184">
                  <a:extLst>
                    <a:ext uri="{9D8B030D-6E8A-4147-A177-3AD203B41FA5}">
                      <a16:colId xmlns:a16="http://schemas.microsoft.com/office/drawing/2014/main" val="2786838482"/>
                    </a:ext>
                  </a:extLst>
                </a:gridCol>
                <a:gridCol w="329184">
                  <a:extLst>
                    <a:ext uri="{9D8B030D-6E8A-4147-A177-3AD203B41FA5}">
                      <a16:colId xmlns:a16="http://schemas.microsoft.com/office/drawing/2014/main" val="2963326401"/>
                    </a:ext>
                  </a:extLst>
                </a:gridCol>
                <a:gridCol w="370332">
                  <a:extLst>
                    <a:ext uri="{9D8B030D-6E8A-4147-A177-3AD203B41FA5}">
                      <a16:colId xmlns:a16="http://schemas.microsoft.com/office/drawing/2014/main" val="3016009559"/>
                    </a:ext>
                  </a:extLst>
                </a:gridCol>
                <a:gridCol w="370332">
                  <a:extLst>
                    <a:ext uri="{9D8B030D-6E8A-4147-A177-3AD203B41FA5}">
                      <a16:colId xmlns:a16="http://schemas.microsoft.com/office/drawing/2014/main" val="1030124173"/>
                    </a:ext>
                  </a:extLst>
                </a:gridCol>
                <a:gridCol w="329184">
                  <a:extLst>
                    <a:ext uri="{9D8B030D-6E8A-4147-A177-3AD203B41FA5}">
                      <a16:colId xmlns:a16="http://schemas.microsoft.com/office/drawing/2014/main" val="2215098058"/>
                    </a:ext>
                  </a:extLst>
                </a:gridCol>
                <a:gridCol w="329184">
                  <a:extLst>
                    <a:ext uri="{9D8B030D-6E8A-4147-A177-3AD203B41FA5}">
                      <a16:colId xmlns:a16="http://schemas.microsoft.com/office/drawing/2014/main" val="3771328372"/>
                    </a:ext>
                  </a:extLst>
                </a:gridCol>
                <a:gridCol w="370332">
                  <a:extLst>
                    <a:ext uri="{9D8B030D-6E8A-4147-A177-3AD203B41FA5}">
                      <a16:colId xmlns:a16="http://schemas.microsoft.com/office/drawing/2014/main" val="2384038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510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Prefeitura de São Paulo - 2018-06-14 19:24:33 </a:t>
                      </a:r>
                      <a:r>
                        <a:rPr kumimoji="0" lang="pt-BR" sz="1000" b="0" i="0" u="none" strike="noStrike" kern="1200" cap="none" spc="0" normalizeH="0" baseline="0" noProof="0">
                          <a:ln>
                            <a:noFill/>
                          </a:ln>
                          <a:solidFill>
                            <a:prstClr val="black"/>
                          </a:solidFill>
                          <a:effectLst/>
                          <a:uLnTx/>
                          <a:uFillTx/>
                          <a:latin typeface="+mn-lt"/>
                          <a:ea typeface="+mn-ea"/>
                          <a:cs typeface="+mn-cs"/>
                        </a:rPr>
                        <a:t> 
 A Copa do Mundo FIFA 2018 começou hoje e algumas unidades de saúde terão funcionamento especial nos dias dos jogos do Brasil 🇧🇷 ⚽
Os hospitais, prontos-socorros, Unidades de Pronto Atendimento (UPA) e AMA 24 horas funcionarão o dia todo, ininterruptamente.
As AMA tradicionais abrem de segunda-feira a sábado, das 7h às 19h e vão funcionar normalmente nos dias de jogos. As AMA/ UBS Integradas também funcionarão normalmente, das 7h às 19h.
Já as AMA Especialidades, UBS Integrais e as unidades da Rede Hora Certa, assim como os Ambulatórios de Especialidades (AE) e Unidades Básicas de Saúde (UBS) se enquadram no esquema de meio expediente.
Ou seja, no dia em que o jogo for às 9h, o expediente ficará suspenso até 13h, quando o jogo for às 11h, o expediente ficará suspenso até 15h e, por fim, quando o jogo for às 15h, o expediente será suspenso a partir das 13h. ⏰
As duas unidades do Hospital Veterinário das zonas Norte e Leste funcionarão normalmente durante os jogos da seleção bra...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5323420"/>
                  </a:ext>
                </a:extLst>
              </a:tr>
            </a:tbl>
          </a:graphicData>
        </a:graphic>
      </p:graphicFrame>
      <p:sp>
        <p:nvSpPr>
          <p:cNvPr id="4" name="Text Placeholder 3">
            <a:extLst>
              <a:ext uri="{FF2B5EF4-FFF2-40B4-BE49-F238E27FC236}">
                <a16:creationId xmlns:a16="http://schemas.microsoft.com/office/drawing/2014/main" id="{DE460473-C7C8-4015-98B7-2268E706DBBE}"/>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3054369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63343-F8EC-4715-A201-E429C5425292}"/>
              </a:ext>
            </a:extLst>
          </p:cNvPr>
          <p:cNvSpPr>
            <a:spLocks noGrp="1"/>
          </p:cNvSpPr>
          <p:nvPr>
            <p:ph type="title"/>
          </p:nvPr>
        </p:nvSpPr>
        <p:spPr/>
        <p:txBody>
          <a:bodyPr/>
          <a:lstStyle/>
          <a:p>
            <a:r>
              <a:rPr lang="en-US"/>
              <a:t>Facebook Own Posts Table | Estudo - 17 of 17</a:t>
            </a:r>
          </a:p>
        </p:txBody>
      </p:sp>
      <p:graphicFrame>
        <p:nvGraphicFramePr>
          <p:cNvPr id="5" name="Table Placeholder 4">
            <a:extLst>
              <a:ext uri="{FF2B5EF4-FFF2-40B4-BE49-F238E27FC236}">
                <a16:creationId xmlns:a16="http://schemas.microsoft.com/office/drawing/2014/main" id="{49AB7266-04C7-4ECE-8A0B-3A717FE574D0}"/>
              </a:ext>
            </a:extLst>
          </p:cNvPr>
          <p:cNvGraphicFramePr>
            <a:graphicFrameLocks noGrp="1"/>
          </p:cNvGraphicFramePr>
          <p:nvPr>
            <p:ph type="tbl" sz="quarter" idx="13"/>
            <p:extLst>
              <p:ext uri="{D42A27DB-BD31-4B8C-83A1-F6EECF244321}">
                <p14:modId xmlns:p14="http://schemas.microsoft.com/office/powerpoint/2010/main" val="587054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14805336"/>
                    </a:ext>
                  </a:extLst>
                </a:gridCol>
                <a:gridCol w="370332">
                  <a:extLst>
                    <a:ext uri="{9D8B030D-6E8A-4147-A177-3AD203B41FA5}">
                      <a16:colId xmlns:a16="http://schemas.microsoft.com/office/drawing/2014/main" val="3062032413"/>
                    </a:ext>
                  </a:extLst>
                </a:gridCol>
                <a:gridCol w="370332">
                  <a:extLst>
                    <a:ext uri="{9D8B030D-6E8A-4147-A177-3AD203B41FA5}">
                      <a16:colId xmlns:a16="http://schemas.microsoft.com/office/drawing/2014/main" val="4199966463"/>
                    </a:ext>
                  </a:extLst>
                </a:gridCol>
                <a:gridCol w="370332">
                  <a:extLst>
                    <a:ext uri="{9D8B030D-6E8A-4147-A177-3AD203B41FA5}">
                      <a16:colId xmlns:a16="http://schemas.microsoft.com/office/drawing/2014/main" val="3661367090"/>
                    </a:ext>
                  </a:extLst>
                </a:gridCol>
                <a:gridCol w="329184">
                  <a:extLst>
                    <a:ext uri="{9D8B030D-6E8A-4147-A177-3AD203B41FA5}">
                      <a16:colId xmlns:a16="http://schemas.microsoft.com/office/drawing/2014/main" val="2160737947"/>
                    </a:ext>
                  </a:extLst>
                </a:gridCol>
                <a:gridCol w="329184">
                  <a:extLst>
                    <a:ext uri="{9D8B030D-6E8A-4147-A177-3AD203B41FA5}">
                      <a16:colId xmlns:a16="http://schemas.microsoft.com/office/drawing/2014/main" val="1960876835"/>
                    </a:ext>
                  </a:extLst>
                </a:gridCol>
                <a:gridCol w="329184">
                  <a:extLst>
                    <a:ext uri="{9D8B030D-6E8A-4147-A177-3AD203B41FA5}">
                      <a16:colId xmlns:a16="http://schemas.microsoft.com/office/drawing/2014/main" val="624242036"/>
                    </a:ext>
                  </a:extLst>
                </a:gridCol>
                <a:gridCol w="329184">
                  <a:extLst>
                    <a:ext uri="{9D8B030D-6E8A-4147-A177-3AD203B41FA5}">
                      <a16:colId xmlns:a16="http://schemas.microsoft.com/office/drawing/2014/main" val="1868561670"/>
                    </a:ext>
                  </a:extLst>
                </a:gridCol>
                <a:gridCol w="329184">
                  <a:extLst>
                    <a:ext uri="{9D8B030D-6E8A-4147-A177-3AD203B41FA5}">
                      <a16:colId xmlns:a16="http://schemas.microsoft.com/office/drawing/2014/main" val="2599753529"/>
                    </a:ext>
                  </a:extLst>
                </a:gridCol>
                <a:gridCol w="329184">
                  <a:extLst>
                    <a:ext uri="{9D8B030D-6E8A-4147-A177-3AD203B41FA5}">
                      <a16:colId xmlns:a16="http://schemas.microsoft.com/office/drawing/2014/main" val="2554451772"/>
                    </a:ext>
                  </a:extLst>
                </a:gridCol>
                <a:gridCol w="329184">
                  <a:extLst>
                    <a:ext uri="{9D8B030D-6E8A-4147-A177-3AD203B41FA5}">
                      <a16:colId xmlns:a16="http://schemas.microsoft.com/office/drawing/2014/main" val="1591872679"/>
                    </a:ext>
                  </a:extLst>
                </a:gridCol>
                <a:gridCol w="329184">
                  <a:extLst>
                    <a:ext uri="{9D8B030D-6E8A-4147-A177-3AD203B41FA5}">
                      <a16:colId xmlns:a16="http://schemas.microsoft.com/office/drawing/2014/main" val="4248552978"/>
                    </a:ext>
                  </a:extLst>
                </a:gridCol>
                <a:gridCol w="329184">
                  <a:extLst>
                    <a:ext uri="{9D8B030D-6E8A-4147-A177-3AD203B41FA5}">
                      <a16:colId xmlns:a16="http://schemas.microsoft.com/office/drawing/2014/main" val="623813167"/>
                    </a:ext>
                  </a:extLst>
                </a:gridCol>
                <a:gridCol w="370332">
                  <a:extLst>
                    <a:ext uri="{9D8B030D-6E8A-4147-A177-3AD203B41FA5}">
                      <a16:colId xmlns:a16="http://schemas.microsoft.com/office/drawing/2014/main" val="2195288515"/>
                    </a:ext>
                  </a:extLst>
                </a:gridCol>
                <a:gridCol w="370332">
                  <a:extLst>
                    <a:ext uri="{9D8B030D-6E8A-4147-A177-3AD203B41FA5}">
                      <a16:colId xmlns:a16="http://schemas.microsoft.com/office/drawing/2014/main" val="3514866853"/>
                    </a:ext>
                  </a:extLst>
                </a:gridCol>
                <a:gridCol w="329184">
                  <a:extLst>
                    <a:ext uri="{9D8B030D-6E8A-4147-A177-3AD203B41FA5}">
                      <a16:colId xmlns:a16="http://schemas.microsoft.com/office/drawing/2014/main" val="3809178479"/>
                    </a:ext>
                  </a:extLst>
                </a:gridCol>
                <a:gridCol w="329184">
                  <a:extLst>
                    <a:ext uri="{9D8B030D-6E8A-4147-A177-3AD203B41FA5}">
                      <a16:colId xmlns:a16="http://schemas.microsoft.com/office/drawing/2014/main" val="1286944302"/>
                    </a:ext>
                  </a:extLst>
                </a:gridCol>
                <a:gridCol w="370332">
                  <a:extLst>
                    <a:ext uri="{9D8B030D-6E8A-4147-A177-3AD203B41FA5}">
                      <a16:colId xmlns:a16="http://schemas.microsoft.com/office/drawing/2014/main" val="2587440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540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Gobierno de la Ciudad de México - 2018-06-14 17:52:29 </a:t>
                      </a:r>
                      <a:r>
                        <a:rPr kumimoji="0" lang="es-ES" sz="1000" b="0" i="0" u="none" strike="noStrike" kern="1200" cap="none" spc="0" normalizeH="0" baseline="0" noProof="0">
                          <a:ln>
                            <a:noFill/>
                          </a:ln>
                          <a:solidFill>
                            <a:prstClr val="black"/>
                          </a:solidFill>
                          <a:effectLst/>
                          <a:uLnTx/>
                          <a:uFillTx/>
                          <a:latin typeface="+mn-lt"/>
                          <a:ea typeface="+mn-ea"/>
                          <a:cs typeface="+mn-cs"/>
                        </a:rPr>
                        <a:t> 
 Cada donación de sangre puede salvar hasta cuatro vidas. Otorga esta posibilidad a las personas que lo necesitan. 
#DíaMundialDelDonanteDeSangre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77935851"/>
                  </a:ext>
                </a:extLst>
              </a:tr>
            </a:tbl>
          </a:graphicData>
        </a:graphic>
      </p:graphicFrame>
      <p:sp>
        <p:nvSpPr>
          <p:cNvPr id="4" name="Text Placeholder 3">
            <a:extLst>
              <a:ext uri="{FF2B5EF4-FFF2-40B4-BE49-F238E27FC236}">
                <a16:creationId xmlns:a16="http://schemas.microsoft.com/office/drawing/2014/main" id="{6A849299-3CD7-4C42-8818-B935555124B1}"/>
              </a:ext>
            </a:extLst>
          </p:cNvPr>
          <p:cNvSpPr>
            <a:spLocks noGrp="1"/>
          </p:cNvSpPr>
          <p:nvPr>
            <p:ph type="body" sz="quarter" idx="14"/>
          </p:nvPr>
        </p:nvSpPr>
        <p:spPr/>
        <p:txBody>
          <a:bodyPr/>
          <a:lstStyle/>
          <a:p>
            <a:r>
              <a:rPr lang="en-US"/>
              <a:t>16/04/2018 - 16/06/2018</a:t>
            </a:r>
          </a:p>
        </p:txBody>
      </p:sp>
    </p:spTree>
    <p:extLst>
      <p:ext uri="{BB962C8B-B14F-4D97-AF65-F5344CB8AC3E}">
        <p14:creationId xmlns:p14="http://schemas.microsoft.com/office/powerpoint/2010/main" val="20697685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1361</Words>
  <Application>Microsoft Office PowerPoint</Application>
  <PresentationFormat>On-screen Show (4:3)</PresentationFormat>
  <Paragraphs>790</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Facebook Own Posts Table | Estudo - 1 of 17</vt:lpstr>
      <vt:lpstr>Facebook Own Posts Table | Estudo - 2 of 17</vt:lpstr>
      <vt:lpstr>Facebook Own Posts Table | Estudo - 3 of 17</vt:lpstr>
      <vt:lpstr>Facebook Own Posts Table | Estudo - 4 of 17</vt:lpstr>
      <vt:lpstr>Facebook Own Posts Table | Estudo - 5 of 17</vt:lpstr>
      <vt:lpstr>Facebook Own Posts Table | Estudo - 6 of 17</vt:lpstr>
      <vt:lpstr>Facebook Own Posts Table | Estudo - 7 of 17</vt:lpstr>
      <vt:lpstr>Facebook Own Posts Table | Estudo - 8 of 17</vt:lpstr>
      <vt:lpstr>Facebook Own Posts Table | Estudo - 9 of 17</vt:lpstr>
      <vt:lpstr>Facebook Own Posts Table | Estudo - 10 of 17</vt:lpstr>
      <vt:lpstr>Facebook Own Posts Table | Estudo - 11 of 17</vt:lpstr>
      <vt:lpstr>Facebook Own Posts Table | Estudo - 12 of 17</vt:lpstr>
      <vt:lpstr>Facebook Own Posts Table | Estudo - 13 of 17</vt:lpstr>
      <vt:lpstr>Facebook Own Posts Table | Estudo - 14 of 17</vt:lpstr>
      <vt:lpstr>Facebook Own Posts Table | Estudo - 15 of 17</vt:lpstr>
      <vt:lpstr>Facebook Own Posts Table | Estudo - 16 of 17</vt:lpstr>
      <vt:lpstr>Facebook Own Posts Table | Estudo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2018-06-18T00:55:18Z</dcterms:created>
  <dcterms:modified xsi:type="dcterms:W3CDTF">2018-06-18T01:05:14Z</dcterms:modified>
</cp:coreProperties>
</file>