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3</c:v>
                </c:pt>
                <c:pt idx="45">
                  <c:v>3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A8-4FF9-ACA2-82CFAC3287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8</c:v>
                </c:pt>
                <c:pt idx="15">
                  <c:v>7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5</c:v>
                </c:pt>
                <c:pt idx="24">
                  <c:v>4</c:v>
                </c:pt>
                <c:pt idx="25">
                  <c:v>11</c:v>
                </c:pt>
                <c:pt idx="26">
                  <c:v>7</c:v>
                </c:pt>
                <c:pt idx="27">
                  <c:v>9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0</c:v>
                </c:pt>
                <c:pt idx="32">
                  <c:v>3</c:v>
                </c:pt>
                <c:pt idx="33">
                  <c:v>2</c:v>
                </c:pt>
                <c:pt idx="34">
                  <c:v>4</c:v>
                </c:pt>
                <c:pt idx="35">
                  <c:v>5</c:v>
                </c:pt>
                <c:pt idx="36">
                  <c:v>5</c:v>
                </c:pt>
                <c:pt idx="37">
                  <c:v>3</c:v>
                </c:pt>
                <c:pt idx="38">
                  <c:v>2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4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4</c:v>
                </c:pt>
                <c:pt idx="47">
                  <c:v>5</c:v>
                </c:pt>
                <c:pt idx="48">
                  <c:v>4</c:v>
                </c:pt>
                <c:pt idx="4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A8-4FF9-ACA2-82CFAC3287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A8-4FF9-ACA2-82CFAC328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776416"/>
        <c:axId val="289170304"/>
      </c:lineChart>
      <c:dateAx>
        <c:axId val="18077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0304"/>
        <c:crosses val="autoZero"/>
        <c:auto val="1"/>
        <c:lblOffset val="100"/>
        <c:baseTimeUnit val="days"/>
      </c:dateAx>
      <c:valAx>
        <c:axId val="28917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7.2815635771792994E-2</c:v>
                </c:pt>
                <c:pt idx="1">
                  <c:v>0.36000830078723001</c:v>
                </c:pt>
                <c:pt idx="2">
                  <c:v>5.5965581167581997E-2</c:v>
                </c:pt>
                <c:pt idx="3">
                  <c:v>0.19577380535328001</c:v>
                </c:pt>
                <c:pt idx="4">
                  <c:v>1.0508617065994E-2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B-46BF-9E69-C687E34E3A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1.5593733317716001</c:v>
                </c:pt>
                <c:pt idx="1">
                  <c:v>2.9766937978141002</c:v>
                </c:pt>
                <c:pt idx="2">
                  <c:v>1.7099974211838</c:v>
                </c:pt>
                <c:pt idx="3">
                  <c:v>2.6855760548558001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CB-46BF-9E69-C687E34E3A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11.820305201228001</c:v>
                </c:pt>
                <c:pt idx="1">
                  <c:v>12.440349618725</c:v>
                </c:pt>
                <c:pt idx="2">
                  <c:v>0</c:v>
                </c:pt>
                <c:pt idx="3">
                  <c:v>20.567120012545999</c:v>
                </c:pt>
                <c:pt idx="4">
                  <c:v>0</c:v>
                </c:pt>
                <c:pt idx="5">
                  <c:v>5.6392358559881997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CB-46BF-9E69-C687E34E3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26520"/>
        <c:axId val="288326192"/>
      </c:barChart>
      <c:catAx>
        <c:axId val="28832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26192"/>
        <c:crosses val="autoZero"/>
        <c:auto val="1"/>
        <c:lblAlgn val="ctr"/>
        <c:lblOffset val="100"/>
        <c:noMultiLvlLbl val="0"/>
      </c:catAx>
      <c:valAx>
        <c:axId val="28832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2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261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0-4BB0-B89E-BCDC8510F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076696"/>
        <c:axId val="441069480"/>
      </c:barChart>
      <c:catAx>
        <c:axId val="44107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069480"/>
        <c:crosses val="autoZero"/>
        <c:auto val="1"/>
        <c:lblAlgn val="ctr"/>
        <c:lblOffset val="100"/>
        <c:noMultiLvlLbl val="0"/>
      </c:catAx>
      <c:valAx>
        <c:axId val="44106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07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F7EDE-0952-4EED-8A30-1E38693636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606C9D-E534-4932-9B50-4FD0607754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mktpolitico</a:t>
            </a:r>
          </a:p>
        </p:txBody>
      </p:sp>
    </p:spTree>
    <p:extLst>
      <p:ext uri="{BB962C8B-B14F-4D97-AF65-F5344CB8AC3E}">
        <p14:creationId xmlns:p14="http://schemas.microsoft.com/office/powerpoint/2010/main" val="4257164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6517-1849-482A-A99A-2A45265B5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D4ACE-D567-47E1-8024-5683D50845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645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1843C-2080-4E31-B0F5-464B1DB37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E92E6-6995-42AB-988E-C0BB16FA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79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62456-C51A-43E3-8ECD-940F6DF8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BCB57-0B09-4DF8-9FDD-17B2F0A079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936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4D4A0-AC0D-43A5-B6FC-92AD2AE0D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39A7E-93A7-4203-9E34-02372777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11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26689-A322-4A87-A830-312A9751E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1B73F-D20A-4422-A41B-E2B32E5DA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880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9355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583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2989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5258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76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05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688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12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09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244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88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22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764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4412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0017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263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275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769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03:01:33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 chambear una buena comida con mi equipo de trabajo, bonita tarde a 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35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00:09:50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que se hizo la foto con La Güera de la Sansa ¡Saludos amigos!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358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4F359-999B-4F32-A40E-2D692C2DD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51777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CD92-E81F-416C-82C4-8030235D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EEF42-5162-4E38-8051-C3133DDCB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461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83194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0760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9152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9943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36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488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85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26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325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35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52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41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279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4949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255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799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432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0120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7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22:49:05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las activistas de el Roble , Ampliacion el roble , amistad , Oscar Flores Tapia , Curva de Juan Sanchez , Ampliacion las flores y San José por sumarse a el rescate de la prosperidad de 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6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18:57:28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este calor un rico Bon Ice con los vecinos de la colonia Independencia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99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9F56F-92C3-4967-AFDB-A480C4327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28876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4F6A-F33C-4506-868A-CA8451A01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3B1F9-6109-418C-9921-AA2B0428F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090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9909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303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4295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535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14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86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428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77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01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36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917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86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490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9997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053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45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765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907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9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16:24:36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6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14:03:26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y bendecidos días amigos vamos a la Colonia Oscar Flores Tapia con toda la actitud, siempre positivos y a seguir jalando por esta ciudad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9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06:19:53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https://youtu.be/4kTAMasSaB0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14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8832A-61E6-46FC-AB0B-00ADB6F23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645088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EAB9-CA9D-4B16-B15A-8CB6C835B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116CD-11E6-4467-9DEF-FBA52CA71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44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43854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8678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02433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84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08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51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446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832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263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11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43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41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327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3838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232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707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01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950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8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01:43:25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poniendo el corazón y todas las ganas para ver a más ciudadanos felices ¡A jalar por Monclova!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0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20:18:44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embelleciendo nuestra ciudad con Obras de Artes plasmadas en diferentes puentes de la ciudad de manera organizada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16:47:25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echarle ganas y seguir cambiando Monclova, andamos con toda la actitud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69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0847A-603C-4E13-B71B-F379A1FA8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38909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BC7AB-B5F7-4B4A-A033-676D59E0F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25EB6-1829-4819-9E1B-D1C295083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66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67937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2827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9229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349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442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357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53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65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69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678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880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98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294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5866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399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9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581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000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1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14:52:44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mañana más almorzando con Doña Lupita Flores en el fraccionamiento 288 ¡Buen provecho!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10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14:12:52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 nos encontramos en el Fraccionamiento 288 platicando con los vecinos y atendiendo sus peticiones, que tengan un excelente martes ¡A jalar!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1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01:41:04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de manteles largos festejando a la mujer que me dio la vida y siempre apoya cada uno de mis pasos, que sean muchos más mamá ¡Felicidades!👸💙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3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31C4C-0B99-4DC7-8D4C-4EDF0FD62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41533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DA357-D13C-4CB7-9394-C6438C5E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6AFB8-AF08-4095-8472-EA9BD8D8F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715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3777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8028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0811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488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56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32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57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341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00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62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26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868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461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098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518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14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867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148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1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- 2018-04-17 01:07:02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Buenas platicas con las amigas Maria, Sandra , Almendra, Monica, Nancy y Guille además con la participación de Pilar  para la integración del equipo por esta gran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4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23:30:48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Juntos en todo, sigamos transformando Monclova ¡A darle!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8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10DC7-F19F-4AAC-AF21-651EA344E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03575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877C-CF07-49DE-B726-B6C26AEE4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73B4A-A790-4EE2-8233-90C61A5BC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279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83375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580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5851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167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26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411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963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46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7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51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49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190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9326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66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57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576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2703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2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21:12:21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Agradecido por la invitación en la escuela primaria José García Rodríguez por el recibimiento. A darle para adelante a nuestros niños el futuro de esta gran ciudad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3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18:24:46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#Monclova!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17:59:22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la puerta de su casa cómo debe de ser llevamos a mis amigas que fueron a visitarnos a la Ampliación Guerrero desde Estancias ¡Saludos, a echarle ganas!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40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F07E3-B219-4163-9B81-93DC244E3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458844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A2E45-5560-4862-AD5C-90BD20DD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128A8-3B57-4030-930D-B7717AA8A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791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235269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1344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0374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714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48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3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34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294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959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35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92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179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559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5671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032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90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089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450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02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15:01:49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amigos, damos inicio de semana con lunes cívico en la escuela José García Rodríguez en la colonia Ampliación Guerrero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00:04:42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me registré ante el Comité Municipal Electoral ¡#Monclova GRACIAS POR SU RESPALDO! ¡Vamos con todo!🙌🏻
#LK #YoConMonclova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1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22:34:37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Nosotros sí sabemos que necesita Monclova y sus ciudadanos, chamba mata grilla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63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68AF5-CC8C-4538-AF4B-B986ACD20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221652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8A7A-1F48-4179-9C8E-BC9AC9F63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F205C-C86F-4B7F-8887-2CAA1B1C7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338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9862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1607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7085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293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20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54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69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283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66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501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9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895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12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7090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963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06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215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4275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18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- 2018-04-15 20:55:37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comenzamos este gran sueño🙌🏻 ¡Juntos! #Monclova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1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19:12:06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15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B87B6-6139-4BB5-9B6C-A2B39B997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618125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F1F52-824F-4A17-8274-0AA02217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D3F7EE-40D1-4FE2-AB8C-AE7B9AF91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47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87991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352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4423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4585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753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380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558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11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07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318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756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3465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104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0679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14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429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3561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6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12:07:33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fuertes que nunca para que monclova siga prosperando formalmente registrado Gracias a las y los que siguen con la firme idea que monclova no se puede detener en el crecimiento y en la ayuda de quienes más lo necesitan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03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11:55:35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61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754A2-629C-497A-BA07-96134BCE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178578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3FF0-7AA9-495C-B2E3-0582DB052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34D0A1-B71F-426B-B9C8-D4B07D1AE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367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D2029-E62E-4D45-B639-7B4AB4A41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8A0BA-AF1F-4B5A-8FFA-51838279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473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1081</Words>
  <Application>Microsoft Office PowerPoint</Application>
  <PresentationFormat>On-screen Show (4:3)</PresentationFormat>
  <Paragraphs>661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Content Optimization Benchmark</vt:lpstr>
      <vt:lpstr>Facebook Own Posts | Monclova</vt:lpstr>
      <vt:lpstr>Facebook Interaction Rate By Post Type | Monclova</vt:lpstr>
      <vt:lpstr>Facebook Own Posts Table | Monclova - 1 of 10</vt:lpstr>
      <vt:lpstr>Facebook Own Posts Table | Monclova - 2 of 10</vt:lpstr>
      <vt:lpstr>Facebook Own Posts Table | Monclova - 3 of 10</vt:lpstr>
      <vt:lpstr>Facebook Own Posts Table | Monclova - 4 of 10</vt:lpstr>
      <vt:lpstr>Facebook Own Posts Table | Monclova - 5 of 10</vt:lpstr>
      <vt:lpstr>Facebook Own Posts Table | Monclova - 6 of 10</vt:lpstr>
      <vt:lpstr>Facebook Own Posts Table | Monclova - 7 of 10</vt:lpstr>
      <vt:lpstr>Facebook Own Posts Table | Monclova - 8 of 10</vt:lpstr>
      <vt:lpstr>Facebook Own Posts Table | Monclova - 9 of 10</vt:lpstr>
      <vt:lpstr>Facebook Own Posts Table | Monclova - 10 of 10</vt:lpstr>
      <vt:lpstr>Facebook Own Posts App Usage | Monclova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2018-04-19T16:38:31Z</dcterms:created>
  <dcterms:modified xsi:type="dcterms:W3CDTF">2018-04-19T16:39:23Z</dcterms:modified>
</cp:coreProperties>
</file>