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El folklor</c:v>
                </c:pt>
              </c:strCache>
            </c:strRef>
          </c:tx>
          <c:spPr>
            <a:ln w="28575" cap="rnd">
              <a:solidFill>
                <a:schemeClr val="accent1"/>
              </a:solidFill>
              <a:round/>
            </a:ln>
            <a:effectLst/>
          </c:spPr>
          <c:marker>
            <c:symbol val="none"/>
          </c:marker>
          <c:cat>
            <c:numRef>
              <c:f>Sheet1!$A$2:$A$60</c:f>
              <c:numCache>
                <c:formatCode>m/d/yyyy</c:formatCode>
                <c:ptCount val="59"/>
                <c:pt idx="0">
                  <c:v>43140</c:v>
                </c:pt>
                <c:pt idx="1">
                  <c:v>43141</c:v>
                </c:pt>
                <c:pt idx="2">
                  <c:v>43142</c:v>
                </c:pt>
                <c:pt idx="3">
                  <c:v>43143</c:v>
                </c:pt>
                <c:pt idx="4">
                  <c:v>43144</c:v>
                </c:pt>
                <c:pt idx="5">
                  <c:v>43145</c:v>
                </c:pt>
                <c:pt idx="6">
                  <c:v>43146</c:v>
                </c:pt>
                <c:pt idx="7">
                  <c:v>43147</c:v>
                </c:pt>
                <c:pt idx="8">
                  <c:v>43148</c:v>
                </c:pt>
                <c:pt idx="9">
                  <c:v>43149</c:v>
                </c:pt>
                <c:pt idx="10">
                  <c:v>43150</c:v>
                </c:pt>
                <c:pt idx="11">
                  <c:v>43151</c:v>
                </c:pt>
                <c:pt idx="12">
                  <c:v>43152</c:v>
                </c:pt>
                <c:pt idx="13">
                  <c:v>43153</c:v>
                </c:pt>
                <c:pt idx="14">
                  <c:v>43154</c:v>
                </c:pt>
                <c:pt idx="15">
                  <c:v>43155</c:v>
                </c:pt>
                <c:pt idx="16">
                  <c:v>43156</c:v>
                </c:pt>
                <c:pt idx="17">
                  <c:v>43157</c:v>
                </c:pt>
                <c:pt idx="18">
                  <c:v>43158</c:v>
                </c:pt>
                <c:pt idx="19">
                  <c:v>43159</c:v>
                </c:pt>
                <c:pt idx="20">
                  <c:v>43160</c:v>
                </c:pt>
                <c:pt idx="21">
                  <c:v>43161</c:v>
                </c:pt>
                <c:pt idx="22">
                  <c:v>43162</c:v>
                </c:pt>
                <c:pt idx="23">
                  <c:v>43163</c:v>
                </c:pt>
                <c:pt idx="24">
                  <c:v>43164</c:v>
                </c:pt>
                <c:pt idx="25">
                  <c:v>43165</c:v>
                </c:pt>
                <c:pt idx="26">
                  <c:v>43166</c:v>
                </c:pt>
                <c:pt idx="27">
                  <c:v>43167</c:v>
                </c:pt>
                <c:pt idx="28">
                  <c:v>43168</c:v>
                </c:pt>
                <c:pt idx="29">
                  <c:v>43169</c:v>
                </c:pt>
                <c:pt idx="30">
                  <c:v>43170</c:v>
                </c:pt>
                <c:pt idx="31">
                  <c:v>43171</c:v>
                </c:pt>
                <c:pt idx="32">
                  <c:v>43172</c:v>
                </c:pt>
                <c:pt idx="33">
                  <c:v>43173</c:v>
                </c:pt>
                <c:pt idx="34">
                  <c:v>43174</c:v>
                </c:pt>
                <c:pt idx="35">
                  <c:v>43175</c:v>
                </c:pt>
                <c:pt idx="36">
                  <c:v>43176</c:v>
                </c:pt>
                <c:pt idx="37">
                  <c:v>43177</c:v>
                </c:pt>
                <c:pt idx="38">
                  <c:v>43178</c:v>
                </c:pt>
                <c:pt idx="39">
                  <c:v>43179</c:v>
                </c:pt>
                <c:pt idx="40">
                  <c:v>43180</c:v>
                </c:pt>
                <c:pt idx="41">
                  <c:v>43181</c:v>
                </c:pt>
                <c:pt idx="42">
                  <c:v>43182</c:v>
                </c:pt>
                <c:pt idx="43">
                  <c:v>43183</c:v>
                </c:pt>
                <c:pt idx="44">
                  <c:v>43184</c:v>
                </c:pt>
                <c:pt idx="45">
                  <c:v>43185</c:v>
                </c:pt>
                <c:pt idx="46">
                  <c:v>43186</c:v>
                </c:pt>
                <c:pt idx="47">
                  <c:v>43187</c:v>
                </c:pt>
                <c:pt idx="48">
                  <c:v>43188</c:v>
                </c:pt>
                <c:pt idx="49">
                  <c:v>43189</c:v>
                </c:pt>
                <c:pt idx="50">
                  <c:v>43190</c:v>
                </c:pt>
                <c:pt idx="51">
                  <c:v>43191</c:v>
                </c:pt>
                <c:pt idx="52">
                  <c:v>43192</c:v>
                </c:pt>
                <c:pt idx="53">
                  <c:v>43193</c:v>
                </c:pt>
                <c:pt idx="54">
                  <c:v>43194</c:v>
                </c:pt>
                <c:pt idx="55">
                  <c:v>43195</c:v>
                </c:pt>
                <c:pt idx="56">
                  <c:v>43196</c:v>
                </c:pt>
                <c:pt idx="57">
                  <c:v>43197</c:v>
                </c:pt>
                <c:pt idx="58">
                  <c:v>43198</c:v>
                </c:pt>
              </c:numCache>
            </c:numRef>
          </c:cat>
          <c:val>
            <c:numRef>
              <c:f>Sheet1!$B$2:$B$60</c:f>
              <c:numCache>
                <c:formatCode>General</c:formatCode>
                <c:ptCount val="59"/>
                <c:pt idx="0">
                  <c:v>0</c:v>
                </c:pt>
                <c:pt idx="1">
                  <c:v>0</c:v>
                </c:pt>
                <c:pt idx="2">
                  <c:v>0</c:v>
                </c:pt>
                <c:pt idx="3">
                  <c:v>4</c:v>
                </c:pt>
                <c:pt idx="4">
                  <c:v>1</c:v>
                </c:pt>
                <c:pt idx="5">
                  <c:v>3</c:v>
                </c:pt>
                <c:pt idx="6">
                  <c:v>1</c:v>
                </c:pt>
                <c:pt idx="7">
                  <c:v>2</c:v>
                </c:pt>
                <c:pt idx="8">
                  <c:v>0</c:v>
                </c:pt>
                <c:pt idx="9">
                  <c:v>0</c:v>
                </c:pt>
                <c:pt idx="10">
                  <c:v>0</c:v>
                </c:pt>
                <c:pt idx="11">
                  <c:v>0</c:v>
                </c:pt>
                <c:pt idx="12">
                  <c:v>0</c:v>
                </c:pt>
                <c:pt idx="13">
                  <c:v>2</c:v>
                </c:pt>
                <c:pt idx="14">
                  <c:v>1</c:v>
                </c:pt>
                <c:pt idx="15">
                  <c:v>0</c:v>
                </c:pt>
                <c:pt idx="16">
                  <c:v>0</c:v>
                </c:pt>
                <c:pt idx="17">
                  <c:v>0</c:v>
                </c:pt>
                <c:pt idx="18">
                  <c:v>1</c:v>
                </c:pt>
                <c:pt idx="19">
                  <c:v>2</c:v>
                </c:pt>
                <c:pt idx="20">
                  <c:v>0</c:v>
                </c:pt>
                <c:pt idx="21">
                  <c:v>1</c:v>
                </c:pt>
                <c:pt idx="22">
                  <c:v>1</c:v>
                </c:pt>
                <c:pt idx="23">
                  <c:v>0</c:v>
                </c:pt>
                <c:pt idx="24">
                  <c:v>0</c:v>
                </c:pt>
                <c:pt idx="25">
                  <c:v>1</c:v>
                </c:pt>
                <c:pt idx="26">
                  <c:v>0</c:v>
                </c:pt>
                <c:pt idx="27">
                  <c:v>3</c:v>
                </c:pt>
                <c:pt idx="28">
                  <c:v>1</c:v>
                </c:pt>
                <c:pt idx="29">
                  <c:v>0</c:v>
                </c:pt>
                <c:pt idx="30">
                  <c:v>0</c:v>
                </c:pt>
                <c:pt idx="31">
                  <c:v>0</c:v>
                </c:pt>
                <c:pt idx="32">
                  <c:v>0</c:v>
                </c:pt>
                <c:pt idx="33">
                  <c:v>0</c:v>
                </c:pt>
                <c:pt idx="34">
                  <c:v>1</c:v>
                </c:pt>
                <c:pt idx="35">
                  <c:v>2</c:v>
                </c:pt>
                <c:pt idx="36">
                  <c:v>1</c:v>
                </c:pt>
                <c:pt idx="37">
                  <c:v>0</c:v>
                </c:pt>
                <c:pt idx="38">
                  <c:v>0</c:v>
                </c:pt>
                <c:pt idx="39">
                  <c:v>0</c:v>
                </c:pt>
                <c:pt idx="40">
                  <c:v>1</c:v>
                </c:pt>
                <c:pt idx="41">
                  <c:v>2</c:v>
                </c:pt>
                <c:pt idx="42">
                  <c:v>2</c:v>
                </c:pt>
                <c:pt idx="43">
                  <c:v>0</c:v>
                </c:pt>
                <c:pt idx="44">
                  <c:v>1</c:v>
                </c:pt>
                <c:pt idx="45">
                  <c:v>0</c:v>
                </c:pt>
                <c:pt idx="46">
                  <c:v>0</c:v>
                </c:pt>
                <c:pt idx="47">
                  <c:v>1</c:v>
                </c:pt>
                <c:pt idx="48">
                  <c:v>0</c:v>
                </c:pt>
                <c:pt idx="49">
                  <c:v>0</c:v>
                </c:pt>
                <c:pt idx="50">
                  <c:v>1</c:v>
                </c:pt>
                <c:pt idx="51">
                  <c:v>1</c:v>
                </c:pt>
                <c:pt idx="52">
                  <c:v>0</c:v>
                </c:pt>
                <c:pt idx="53">
                  <c:v>1</c:v>
                </c:pt>
                <c:pt idx="54">
                  <c:v>1</c:v>
                </c:pt>
                <c:pt idx="55">
                  <c:v>0</c:v>
                </c:pt>
                <c:pt idx="56">
                  <c:v>3</c:v>
                </c:pt>
                <c:pt idx="57">
                  <c:v>1</c:v>
                </c:pt>
                <c:pt idx="58">
                  <c:v>0</c:v>
                </c:pt>
              </c:numCache>
            </c:numRef>
          </c:val>
          <c:smooth val="0"/>
          <c:extLst>
            <c:ext xmlns:c16="http://schemas.microsoft.com/office/drawing/2014/chart" uri="{C3380CC4-5D6E-409C-BE32-E72D297353CC}">
              <c16:uniqueId val="{00000000-5587-4906-85F6-A0D7E5DB7041}"/>
            </c:ext>
          </c:extLst>
        </c:ser>
        <c:dLbls>
          <c:showLegendKey val="0"/>
          <c:showVal val="0"/>
          <c:showCatName val="0"/>
          <c:showSerName val="0"/>
          <c:showPercent val="0"/>
          <c:showBubbleSize val="0"/>
        </c:dLbls>
        <c:smooth val="0"/>
        <c:axId val="173107808"/>
        <c:axId val="251084912"/>
      </c:lineChart>
      <c:dateAx>
        <c:axId val="1731078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1084912"/>
        <c:crosses val="autoZero"/>
        <c:auto val="1"/>
        <c:lblOffset val="100"/>
        <c:baseTimeUnit val="days"/>
      </c:dateAx>
      <c:valAx>
        <c:axId val="251084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3107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El folklor</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numCache>
            </c:numRef>
          </c:val>
          <c:extLst>
            <c:ext xmlns:c16="http://schemas.microsoft.com/office/drawing/2014/chart" uri="{C3380CC4-5D6E-409C-BE32-E72D297353CC}">
              <c16:uniqueId val="{00000000-2B3C-4D66-A486-B3A3D2C9A674}"/>
            </c:ext>
          </c:extLst>
        </c:ser>
        <c:dLbls>
          <c:showLegendKey val="0"/>
          <c:showVal val="0"/>
          <c:showCatName val="0"/>
          <c:showSerName val="0"/>
          <c:showPercent val="0"/>
          <c:showBubbleSize val="0"/>
        </c:dLbls>
        <c:gapWidth val="219"/>
        <c:overlap val="-27"/>
        <c:axId val="314016376"/>
        <c:axId val="314017032"/>
      </c:barChart>
      <c:catAx>
        <c:axId val="314016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017032"/>
        <c:crosses val="autoZero"/>
        <c:auto val="1"/>
        <c:lblAlgn val="ctr"/>
        <c:lblOffset val="100"/>
        <c:noMultiLvlLbl val="0"/>
      </c:catAx>
      <c:valAx>
        <c:axId val="314017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016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Desktop</c:v>
                </c:pt>
              </c:strCache>
            </c:strRef>
          </c:tx>
          <c:spPr>
            <a:solidFill>
              <a:schemeClr val="accent1"/>
            </a:solidFill>
            <a:ln>
              <a:noFill/>
            </a:ln>
            <a:effectLst/>
          </c:spPr>
          <c:invertIfNegative val="0"/>
          <c:cat>
            <c:strRef>
              <c:f>Sheet1!$A$2</c:f>
              <c:strCache>
                <c:ptCount val="1"/>
                <c:pt idx="0">
                  <c:v>El folklor</c:v>
                </c:pt>
              </c:strCache>
            </c:strRef>
          </c:cat>
          <c:val>
            <c:numRef>
              <c:f>Sheet1!$B$2</c:f>
              <c:numCache>
                <c:formatCode>General</c:formatCode>
                <c:ptCount val="1"/>
                <c:pt idx="0">
                  <c:v>43</c:v>
                </c:pt>
              </c:numCache>
            </c:numRef>
          </c:val>
          <c:extLst>
            <c:ext xmlns:c16="http://schemas.microsoft.com/office/drawing/2014/chart" uri="{C3380CC4-5D6E-409C-BE32-E72D297353CC}">
              <c16:uniqueId val="{00000000-3657-4081-AD31-D7263503FDDD}"/>
            </c:ext>
          </c:extLst>
        </c:ser>
        <c:dLbls>
          <c:showLegendKey val="0"/>
          <c:showVal val="0"/>
          <c:showCatName val="0"/>
          <c:showSerName val="0"/>
          <c:showPercent val="0"/>
          <c:showBubbleSize val="0"/>
        </c:dLbls>
        <c:gapWidth val="150"/>
        <c:overlap val="100"/>
        <c:axId val="430597536"/>
        <c:axId val="430601472"/>
      </c:barChart>
      <c:catAx>
        <c:axId val="430597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601472"/>
        <c:crosses val="autoZero"/>
        <c:auto val="1"/>
        <c:lblAlgn val="ctr"/>
        <c:lblOffset val="100"/>
        <c:noMultiLvlLbl val="0"/>
      </c:catAx>
      <c:valAx>
        <c:axId val="4306014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0597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4/9/2018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9EE61-7C28-4AB4-9CC5-1525C3436BB5}"/>
              </a:ext>
            </a:extLst>
          </p:cNvPr>
          <p:cNvSpPr>
            <a:spLocks noGrp="1"/>
          </p:cNvSpPr>
          <p:nvPr>
            <p:ph type="ctrTitle"/>
          </p:nvPr>
        </p:nvSpPr>
        <p:spPr/>
        <p:txBody>
          <a:bodyPr/>
          <a:lstStyle/>
          <a:p>
            <a:r>
              <a:rPr lang="en-US"/>
              <a:t>Content Optimization Benchmark</a:t>
            </a:r>
          </a:p>
        </p:txBody>
      </p:sp>
      <p:sp>
        <p:nvSpPr>
          <p:cNvPr id="3" name="Subtitle 2">
            <a:extLst>
              <a:ext uri="{FF2B5EF4-FFF2-40B4-BE49-F238E27FC236}">
                <a16:creationId xmlns:a16="http://schemas.microsoft.com/office/drawing/2014/main" id="{8F37D39D-5B9B-4C53-BEE1-10E79D4AFD36}"/>
              </a:ext>
            </a:extLst>
          </p:cNvPr>
          <p:cNvSpPr>
            <a:spLocks noGrp="1"/>
          </p:cNvSpPr>
          <p:nvPr>
            <p:ph type="subTitle" idx="1"/>
          </p:nvPr>
        </p:nvSpPr>
        <p:spPr/>
        <p:txBody>
          <a:bodyPr/>
          <a:lstStyle/>
          <a:p>
            <a:r>
              <a:rPr lang="en-US"/>
              <a:t>Idea Capital</a:t>
            </a:r>
          </a:p>
        </p:txBody>
      </p:sp>
    </p:spTree>
    <p:extLst>
      <p:ext uri="{BB962C8B-B14F-4D97-AF65-F5344CB8AC3E}">
        <p14:creationId xmlns:p14="http://schemas.microsoft.com/office/powerpoint/2010/main" val="17507919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58A8D2-B284-4B4A-BC89-09241AA0CF91}"/>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31CFDDC0-1BC9-449C-B10B-6C365CC8AC39}"/>
              </a:ext>
            </a:extLst>
          </p:cNvPr>
          <p:cNvGraphicFramePr>
            <a:graphicFrameLocks noGrp="1"/>
          </p:cNvGraphicFramePr>
          <p:nvPr>
            <p:ph type="chart" sz="quarter" idx="13"/>
            <p:extLst>
              <p:ext uri="{D42A27DB-BD31-4B8C-83A1-F6EECF244321}">
                <p14:modId xmlns:p14="http://schemas.microsoft.com/office/powerpoint/2010/main" val="12203090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137031-2125-4954-BAD3-4202E44DC500}"/>
              </a:ext>
            </a:extLst>
          </p:cNvPr>
          <p:cNvSpPr>
            <a:spLocks noGrp="1"/>
          </p:cNvSpPr>
          <p:nvPr>
            <p:ph type="body" sz="quarter" idx="14"/>
          </p:nvPr>
        </p:nvSpPr>
        <p:spPr/>
        <p:txBody>
          <a:bodyPr/>
          <a:lstStyle/>
          <a:p>
            <a:r>
              <a:rPr lang="en-US"/>
              <a:t>02/09/2018 - 04/08/2018</a:t>
            </a:r>
          </a:p>
        </p:txBody>
      </p:sp>
      <p:sp>
        <p:nvSpPr>
          <p:cNvPr id="5" name="Footer Placeholder 4">
            <a:extLst>
              <a:ext uri="{FF2B5EF4-FFF2-40B4-BE49-F238E27FC236}">
                <a16:creationId xmlns:a16="http://schemas.microsoft.com/office/drawing/2014/main" id="{75E75FE5-CC41-47D2-A3AE-487B791009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35330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C86883-B6A6-4308-BF9B-E43CE154CB1C}"/>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2FB8057C-6C97-441E-ABEE-CAF7E43F454B}"/>
              </a:ext>
            </a:extLst>
          </p:cNvPr>
          <p:cNvGraphicFramePr>
            <a:graphicFrameLocks noGrp="1"/>
          </p:cNvGraphicFramePr>
          <p:nvPr>
            <p:ph type="chart" sz="quarter" idx="13"/>
            <p:extLst>
              <p:ext uri="{D42A27DB-BD31-4B8C-83A1-F6EECF244321}">
                <p14:modId xmlns:p14="http://schemas.microsoft.com/office/powerpoint/2010/main" val="39246314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0BB5D5-8943-481D-99EC-738ECBCC40FE}"/>
              </a:ext>
            </a:extLst>
          </p:cNvPr>
          <p:cNvSpPr>
            <a:spLocks noGrp="1"/>
          </p:cNvSpPr>
          <p:nvPr>
            <p:ph type="body" sz="quarter" idx="14"/>
          </p:nvPr>
        </p:nvSpPr>
        <p:spPr/>
        <p:txBody>
          <a:bodyPr/>
          <a:lstStyle/>
          <a:p>
            <a:r>
              <a:rPr lang="en-US"/>
              <a:t>02/09/2018 - 04/08/2018</a:t>
            </a:r>
          </a:p>
        </p:txBody>
      </p:sp>
      <p:sp>
        <p:nvSpPr>
          <p:cNvPr id="5" name="Footer Placeholder 4">
            <a:extLst>
              <a:ext uri="{FF2B5EF4-FFF2-40B4-BE49-F238E27FC236}">
                <a16:creationId xmlns:a16="http://schemas.microsoft.com/office/drawing/2014/main" id="{F5DEEB43-E00F-47B3-B756-8FE9E7AAB4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968571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C4199-5DE4-470F-8EC1-0B1BD173330B}"/>
              </a:ext>
            </a:extLst>
          </p:cNvPr>
          <p:cNvSpPr>
            <a:spLocks noGrp="1"/>
          </p:cNvSpPr>
          <p:nvPr>
            <p:ph type="title"/>
          </p:nvPr>
        </p:nvSpPr>
        <p:spPr/>
        <p:txBody>
          <a:bodyPr/>
          <a:lstStyle/>
          <a:p>
            <a:r>
              <a:rPr lang="en-US"/>
              <a:t>Facebook Own Posts Table - 1 of 16</a:t>
            </a:r>
          </a:p>
        </p:txBody>
      </p:sp>
      <p:graphicFrame>
        <p:nvGraphicFramePr>
          <p:cNvPr id="5" name="Table Placeholder 4">
            <a:extLst>
              <a:ext uri="{FF2B5EF4-FFF2-40B4-BE49-F238E27FC236}">
                <a16:creationId xmlns:a16="http://schemas.microsoft.com/office/drawing/2014/main" id="{F0BFA140-9781-4BFF-9D3F-967A5F0BF320}"/>
              </a:ext>
            </a:extLst>
          </p:cNvPr>
          <p:cNvGraphicFramePr>
            <a:graphicFrameLocks noGrp="1"/>
          </p:cNvGraphicFramePr>
          <p:nvPr>
            <p:ph type="tbl" sz="quarter" idx="13"/>
            <p:extLst>
              <p:ext uri="{D42A27DB-BD31-4B8C-83A1-F6EECF244321}">
                <p14:modId xmlns:p14="http://schemas.microsoft.com/office/powerpoint/2010/main" val="7326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56078838"/>
                    </a:ext>
                  </a:extLst>
                </a:gridCol>
                <a:gridCol w="370332">
                  <a:extLst>
                    <a:ext uri="{9D8B030D-6E8A-4147-A177-3AD203B41FA5}">
                      <a16:colId xmlns:a16="http://schemas.microsoft.com/office/drawing/2014/main" val="1724729968"/>
                    </a:ext>
                  </a:extLst>
                </a:gridCol>
                <a:gridCol w="370332">
                  <a:extLst>
                    <a:ext uri="{9D8B030D-6E8A-4147-A177-3AD203B41FA5}">
                      <a16:colId xmlns:a16="http://schemas.microsoft.com/office/drawing/2014/main" val="2254182459"/>
                    </a:ext>
                  </a:extLst>
                </a:gridCol>
                <a:gridCol w="370332">
                  <a:extLst>
                    <a:ext uri="{9D8B030D-6E8A-4147-A177-3AD203B41FA5}">
                      <a16:colId xmlns:a16="http://schemas.microsoft.com/office/drawing/2014/main" val="3942166862"/>
                    </a:ext>
                  </a:extLst>
                </a:gridCol>
                <a:gridCol w="329184">
                  <a:extLst>
                    <a:ext uri="{9D8B030D-6E8A-4147-A177-3AD203B41FA5}">
                      <a16:colId xmlns:a16="http://schemas.microsoft.com/office/drawing/2014/main" val="671696993"/>
                    </a:ext>
                  </a:extLst>
                </a:gridCol>
                <a:gridCol w="329184">
                  <a:extLst>
                    <a:ext uri="{9D8B030D-6E8A-4147-A177-3AD203B41FA5}">
                      <a16:colId xmlns:a16="http://schemas.microsoft.com/office/drawing/2014/main" val="2114188017"/>
                    </a:ext>
                  </a:extLst>
                </a:gridCol>
                <a:gridCol w="329184">
                  <a:extLst>
                    <a:ext uri="{9D8B030D-6E8A-4147-A177-3AD203B41FA5}">
                      <a16:colId xmlns:a16="http://schemas.microsoft.com/office/drawing/2014/main" val="570647940"/>
                    </a:ext>
                  </a:extLst>
                </a:gridCol>
                <a:gridCol w="329184">
                  <a:extLst>
                    <a:ext uri="{9D8B030D-6E8A-4147-A177-3AD203B41FA5}">
                      <a16:colId xmlns:a16="http://schemas.microsoft.com/office/drawing/2014/main" val="2084905297"/>
                    </a:ext>
                  </a:extLst>
                </a:gridCol>
                <a:gridCol w="329184">
                  <a:extLst>
                    <a:ext uri="{9D8B030D-6E8A-4147-A177-3AD203B41FA5}">
                      <a16:colId xmlns:a16="http://schemas.microsoft.com/office/drawing/2014/main" val="666620502"/>
                    </a:ext>
                  </a:extLst>
                </a:gridCol>
                <a:gridCol w="329184">
                  <a:extLst>
                    <a:ext uri="{9D8B030D-6E8A-4147-A177-3AD203B41FA5}">
                      <a16:colId xmlns:a16="http://schemas.microsoft.com/office/drawing/2014/main" val="1206490251"/>
                    </a:ext>
                  </a:extLst>
                </a:gridCol>
                <a:gridCol w="329184">
                  <a:extLst>
                    <a:ext uri="{9D8B030D-6E8A-4147-A177-3AD203B41FA5}">
                      <a16:colId xmlns:a16="http://schemas.microsoft.com/office/drawing/2014/main" val="2979024954"/>
                    </a:ext>
                  </a:extLst>
                </a:gridCol>
                <a:gridCol w="329184">
                  <a:extLst>
                    <a:ext uri="{9D8B030D-6E8A-4147-A177-3AD203B41FA5}">
                      <a16:colId xmlns:a16="http://schemas.microsoft.com/office/drawing/2014/main" val="2069035510"/>
                    </a:ext>
                  </a:extLst>
                </a:gridCol>
                <a:gridCol w="329184">
                  <a:extLst>
                    <a:ext uri="{9D8B030D-6E8A-4147-A177-3AD203B41FA5}">
                      <a16:colId xmlns:a16="http://schemas.microsoft.com/office/drawing/2014/main" val="3884821518"/>
                    </a:ext>
                  </a:extLst>
                </a:gridCol>
                <a:gridCol w="370332">
                  <a:extLst>
                    <a:ext uri="{9D8B030D-6E8A-4147-A177-3AD203B41FA5}">
                      <a16:colId xmlns:a16="http://schemas.microsoft.com/office/drawing/2014/main" val="3839505132"/>
                    </a:ext>
                  </a:extLst>
                </a:gridCol>
                <a:gridCol w="370332">
                  <a:extLst>
                    <a:ext uri="{9D8B030D-6E8A-4147-A177-3AD203B41FA5}">
                      <a16:colId xmlns:a16="http://schemas.microsoft.com/office/drawing/2014/main" val="1954608482"/>
                    </a:ext>
                  </a:extLst>
                </a:gridCol>
                <a:gridCol w="329184">
                  <a:extLst>
                    <a:ext uri="{9D8B030D-6E8A-4147-A177-3AD203B41FA5}">
                      <a16:colId xmlns:a16="http://schemas.microsoft.com/office/drawing/2014/main" val="1195402623"/>
                    </a:ext>
                  </a:extLst>
                </a:gridCol>
                <a:gridCol w="329184">
                  <a:extLst>
                    <a:ext uri="{9D8B030D-6E8A-4147-A177-3AD203B41FA5}">
                      <a16:colId xmlns:a16="http://schemas.microsoft.com/office/drawing/2014/main" val="1215053034"/>
                    </a:ext>
                  </a:extLst>
                </a:gridCol>
                <a:gridCol w="370332">
                  <a:extLst>
                    <a:ext uri="{9D8B030D-6E8A-4147-A177-3AD203B41FA5}">
                      <a16:colId xmlns:a16="http://schemas.microsoft.com/office/drawing/2014/main" val="40418029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59461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El folklor - 2018-04-07 22:08:11</a:t>
                      </a:r>
                      <a:r>
                        <a:rPr kumimoji="0" lang="en-US" sz="1000" b="0" i="0" u="none" strike="noStrike" kern="1200" cap="none" spc="0" normalizeH="0" baseline="0" noProof="0">
                          <a:ln>
                            <a:noFill/>
                          </a:ln>
                          <a:solidFill>
                            <a:prstClr val="black"/>
                          </a:solidFill>
                          <a:effectLst/>
                          <a:uLnTx/>
                          <a:uFillTx/>
                          <a:latin typeface="+mn-lt"/>
                          <a:ea typeface="+mn-ea"/>
                          <a:cs typeface="+mn-cs"/>
                        </a:rPr>
                        <a:t>
Los fines de semana se hicieron para disfrutar de #Exóticas maneras. #ElFolklor #RestauranteCantina #CantinaconEstilo #Gintonic #folkloreandoandamos #tardesynochesdefolklor
📍Blvd. Everardo Márquez 1100. Construplaza. 📞 2120334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72283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El folklor - 2018-04-06 17:39:56</a:t>
                      </a:r>
                      <a:r>
                        <a:rPr kumimoji="0" lang="en-US" sz="1000" b="0" i="0" u="none" strike="noStrike" kern="1200" cap="none" spc="0" normalizeH="0" baseline="0" noProof="0">
                          <a:ln>
                            <a:noFill/>
                          </a:ln>
                          <a:solidFill>
                            <a:prstClr val="black"/>
                          </a:solidFill>
                          <a:effectLst/>
                          <a:uLnTx/>
                          <a:uFillTx/>
                          <a:latin typeface="+mn-lt"/>
                          <a:ea typeface="+mn-ea"/>
                          <a:cs typeface="+mn-cs"/>
                        </a:rPr>
                        <a:t>
#folkloreandoandamos #tardesynochesdefolklor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15449994"/>
                  </a:ext>
                </a:extLst>
              </a:tr>
            </a:tbl>
          </a:graphicData>
        </a:graphic>
      </p:graphicFrame>
      <p:sp>
        <p:nvSpPr>
          <p:cNvPr id="4" name="Text Placeholder 3">
            <a:extLst>
              <a:ext uri="{FF2B5EF4-FFF2-40B4-BE49-F238E27FC236}">
                <a16:creationId xmlns:a16="http://schemas.microsoft.com/office/drawing/2014/main" id="{CC3ECE76-713C-45AF-A4A6-E0CBC3E411E2}"/>
              </a:ext>
            </a:extLst>
          </p:cNvPr>
          <p:cNvSpPr>
            <a:spLocks noGrp="1"/>
          </p:cNvSpPr>
          <p:nvPr>
            <p:ph type="body" sz="quarter" idx="14"/>
          </p:nvPr>
        </p:nvSpPr>
        <p:spPr/>
        <p:txBody>
          <a:bodyPr/>
          <a:lstStyle/>
          <a:p>
            <a:r>
              <a:rPr lang="en-US"/>
              <a:t>02/09/2018 - 04/08/2018</a:t>
            </a:r>
          </a:p>
        </p:txBody>
      </p:sp>
    </p:spTree>
    <p:extLst>
      <p:ext uri="{BB962C8B-B14F-4D97-AF65-F5344CB8AC3E}">
        <p14:creationId xmlns:p14="http://schemas.microsoft.com/office/powerpoint/2010/main" val="1535549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5DDFF-9C30-4F20-988B-0AFD4609E9BC}"/>
              </a:ext>
            </a:extLst>
          </p:cNvPr>
          <p:cNvSpPr>
            <a:spLocks noGrp="1"/>
          </p:cNvSpPr>
          <p:nvPr>
            <p:ph type="title"/>
          </p:nvPr>
        </p:nvSpPr>
        <p:spPr/>
        <p:txBody>
          <a:bodyPr/>
          <a:lstStyle/>
          <a:p>
            <a:r>
              <a:rPr lang="en-US"/>
              <a:t>Facebook Own Posts Table - 2 of 16</a:t>
            </a:r>
          </a:p>
        </p:txBody>
      </p:sp>
      <p:graphicFrame>
        <p:nvGraphicFramePr>
          <p:cNvPr id="5" name="Table Placeholder 4">
            <a:extLst>
              <a:ext uri="{FF2B5EF4-FFF2-40B4-BE49-F238E27FC236}">
                <a16:creationId xmlns:a16="http://schemas.microsoft.com/office/drawing/2014/main" id="{2189F7B0-D07A-4D04-8166-6908EAFEFFEA}"/>
              </a:ext>
            </a:extLst>
          </p:cNvPr>
          <p:cNvGraphicFramePr>
            <a:graphicFrameLocks noGrp="1"/>
          </p:cNvGraphicFramePr>
          <p:nvPr>
            <p:ph type="tbl" sz="quarter" idx="13"/>
            <p:extLst>
              <p:ext uri="{D42A27DB-BD31-4B8C-83A1-F6EECF244321}">
                <p14:modId xmlns:p14="http://schemas.microsoft.com/office/powerpoint/2010/main" val="2859667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545907954"/>
                    </a:ext>
                  </a:extLst>
                </a:gridCol>
                <a:gridCol w="370332">
                  <a:extLst>
                    <a:ext uri="{9D8B030D-6E8A-4147-A177-3AD203B41FA5}">
                      <a16:colId xmlns:a16="http://schemas.microsoft.com/office/drawing/2014/main" val="2018648046"/>
                    </a:ext>
                  </a:extLst>
                </a:gridCol>
                <a:gridCol w="370332">
                  <a:extLst>
                    <a:ext uri="{9D8B030D-6E8A-4147-A177-3AD203B41FA5}">
                      <a16:colId xmlns:a16="http://schemas.microsoft.com/office/drawing/2014/main" val="1020518615"/>
                    </a:ext>
                  </a:extLst>
                </a:gridCol>
                <a:gridCol w="370332">
                  <a:extLst>
                    <a:ext uri="{9D8B030D-6E8A-4147-A177-3AD203B41FA5}">
                      <a16:colId xmlns:a16="http://schemas.microsoft.com/office/drawing/2014/main" val="3450410626"/>
                    </a:ext>
                  </a:extLst>
                </a:gridCol>
                <a:gridCol w="329184">
                  <a:extLst>
                    <a:ext uri="{9D8B030D-6E8A-4147-A177-3AD203B41FA5}">
                      <a16:colId xmlns:a16="http://schemas.microsoft.com/office/drawing/2014/main" val="4199413525"/>
                    </a:ext>
                  </a:extLst>
                </a:gridCol>
                <a:gridCol w="329184">
                  <a:extLst>
                    <a:ext uri="{9D8B030D-6E8A-4147-A177-3AD203B41FA5}">
                      <a16:colId xmlns:a16="http://schemas.microsoft.com/office/drawing/2014/main" val="258458112"/>
                    </a:ext>
                  </a:extLst>
                </a:gridCol>
                <a:gridCol w="329184">
                  <a:extLst>
                    <a:ext uri="{9D8B030D-6E8A-4147-A177-3AD203B41FA5}">
                      <a16:colId xmlns:a16="http://schemas.microsoft.com/office/drawing/2014/main" val="1613910504"/>
                    </a:ext>
                  </a:extLst>
                </a:gridCol>
                <a:gridCol w="329184">
                  <a:extLst>
                    <a:ext uri="{9D8B030D-6E8A-4147-A177-3AD203B41FA5}">
                      <a16:colId xmlns:a16="http://schemas.microsoft.com/office/drawing/2014/main" val="1224633728"/>
                    </a:ext>
                  </a:extLst>
                </a:gridCol>
                <a:gridCol w="329184">
                  <a:extLst>
                    <a:ext uri="{9D8B030D-6E8A-4147-A177-3AD203B41FA5}">
                      <a16:colId xmlns:a16="http://schemas.microsoft.com/office/drawing/2014/main" val="418228165"/>
                    </a:ext>
                  </a:extLst>
                </a:gridCol>
                <a:gridCol w="329184">
                  <a:extLst>
                    <a:ext uri="{9D8B030D-6E8A-4147-A177-3AD203B41FA5}">
                      <a16:colId xmlns:a16="http://schemas.microsoft.com/office/drawing/2014/main" val="3889998468"/>
                    </a:ext>
                  </a:extLst>
                </a:gridCol>
                <a:gridCol w="329184">
                  <a:extLst>
                    <a:ext uri="{9D8B030D-6E8A-4147-A177-3AD203B41FA5}">
                      <a16:colId xmlns:a16="http://schemas.microsoft.com/office/drawing/2014/main" val="2647908519"/>
                    </a:ext>
                  </a:extLst>
                </a:gridCol>
                <a:gridCol w="329184">
                  <a:extLst>
                    <a:ext uri="{9D8B030D-6E8A-4147-A177-3AD203B41FA5}">
                      <a16:colId xmlns:a16="http://schemas.microsoft.com/office/drawing/2014/main" val="2562523754"/>
                    </a:ext>
                  </a:extLst>
                </a:gridCol>
                <a:gridCol w="329184">
                  <a:extLst>
                    <a:ext uri="{9D8B030D-6E8A-4147-A177-3AD203B41FA5}">
                      <a16:colId xmlns:a16="http://schemas.microsoft.com/office/drawing/2014/main" val="91397527"/>
                    </a:ext>
                  </a:extLst>
                </a:gridCol>
                <a:gridCol w="370332">
                  <a:extLst>
                    <a:ext uri="{9D8B030D-6E8A-4147-A177-3AD203B41FA5}">
                      <a16:colId xmlns:a16="http://schemas.microsoft.com/office/drawing/2014/main" val="373483595"/>
                    </a:ext>
                  </a:extLst>
                </a:gridCol>
                <a:gridCol w="370332">
                  <a:extLst>
                    <a:ext uri="{9D8B030D-6E8A-4147-A177-3AD203B41FA5}">
                      <a16:colId xmlns:a16="http://schemas.microsoft.com/office/drawing/2014/main" val="2685856257"/>
                    </a:ext>
                  </a:extLst>
                </a:gridCol>
                <a:gridCol w="329184">
                  <a:extLst>
                    <a:ext uri="{9D8B030D-6E8A-4147-A177-3AD203B41FA5}">
                      <a16:colId xmlns:a16="http://schemas.microsoft.com/office/drawing/2014/main" val="1659506549"/>
                    </a:ext>
                  </a:extLst>
                </a:gridCol>
                <a:gridCol w="329184">
                  <a:extLst>
                    <a:ext uri="{9D8B030D-6E8A-4147-A177-3AD203B41FA5}">
                      <a16:colId xmlns:a16="http://schemas.microsoft.com/office/drawing/2014/main" val="4188789971"/>
                    </a:ext>
                  </a:extLst>
                </a:gridCol>
                <a:gridCol w="370332">
                  <a:extLst>
                    <a:ext uri="{9D8B030D-6E8A-4147-A177-3AD203B41FA5}">
                      <a16:colId xmlns:a16="http://schemas.microsoft.com/office/drawing/2014/main" val="8297460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95183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folklor - 2018-04-06 17:21:01</a:t>
                      </a:r>
                      <a:r>
                        <a:rPr kumimoji="0" lang="es-ES" sz="1000" b="0" i="0" u="none" strike="noStrike" kern="1200" cap="none" spc="0" normalizeH="0" baseline="0" noProof="0">
                          <a:ln>
                            <a:noFill/>
                          </a:ln>
                          <a:solidFill>
                            <a:prstClr val="black"/>
                          </a:solidFill>
                          <a:effectLst/>
                          <a:uLnTx/>
                          <a:uFillTx/>
                          <a:latin typeface="+mn-lt"/>
                          <a:ea typeface="+mn-ea"/>
                          <a:cs typeface="+mn-cs"/>
                        </a:rPr>
                        <a:t>
Hoy te esperamos con el ambiente de ACOUSTIC BAND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94078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folklor - 2018-04-06 13:24:35</a:t>
                      </a:r>
                      <a:r>
                        <a:rPr kumimoji="0" lang="es-ES" sz="1000" b="0" i="0" u="none" strike="noStrike" kern="1200" cap="none" spc="0" normalizeH="0" baseline="0" noProof="0">
                          <a:ln>
                            <a:noFill/>
                          </a:ln>
                          <a:solidFill>
                            <a:prstClr val="black"/>
                          </a:solidFill>
                          <a:effectLst/>
                          <a:uLnTx/>
                          <a:uFillTx/>
                          <a:latin typeface="+mn-lt"/>
                          <a:ea typeface="+mn-ea"/>
                          <a:cs typeface="+mn-cs"/>
                        </a:rPr>
                        <a:t>
Para este calor, nada mejor que un molcajete de mariscos. 
#todoslosdiassondefolklor #comesbienbebesbien #folkloreandoandamos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4189404"/>
                  </a:ext>
                </a:extLst>
              </a:tr>
            </a:tbl>
          </a:graphicData>
        </a:graphic>
      </p:graphicFrame>
      <p:sp>
        <p:nvSpPr>
          <p:cNvPr id="4" name="Text Placeholder 3">
            <a:extLst>
              <a:ext uri="{FF2B5EF4-FFF2-40B4-BE49-F238E27FC236}">
                <a16:creationId xmlns:a16="http://schemas.microsoft.com/office/drawing/2014/main" id="{5578D1C7-C454-438E-960B-33770BE46F1A}"/>
              </a:ext>
            </a:extLst>
          </p:cNvPr>
          <p:cNvSpPr>
            <a:spLocks noGrp="1"/>
          </p:cNvSpPr>
          <p:nvPr>
            <p:ph type="body" sz="quarter" idx="14"/>
          </p:nvPr>
        </p:nvSpPr>
        <p:spPr/>
        <p:txBody>
          <a:bodyPr/>
          <a:lstStyle/>
          <a:p>
            <a:r>
              <a:rPr lang="en-US"/>
              <a:t>02/09/2018 - 04/08/2018</a:t>
            </a:r>
          </a:p>
        </p:txBody>
      </p:sp>
    </p:spTree>
    <p:extLst>
      <p:ext uri="{BB962C8B-B14F-4D97-AF65-F5344CB8AC3E}">
        <p14:creationId xmlns:p14="http://schemas.microsoft.com/office/powerpoint/2010/main" val="1007899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80757-6E30-45B1-A4FE-13418F7A70A1}"/>
              </a:ext>
            </a:extLst>
          </p:cNvPr>
          <p:cNvSpPr>
            <a:spLocks noGrp="1"/>
          </p:cNvSpPr>
          <p:nvPr>
            <p:ph type="title"/>
          </p:nvPr>
        </p:nvSpPr>
        <p:spPr/>
        <p:txBody>
          <a:bodyPr/>
          <a:lstStyle/>
          <a:p>
            <a:r>
              <a:rPr lang="en-US"/>
              <a:t>Facebook Own Posts Table - 3 of 16</a:t>
            </a:r>
          </a:p>
        </p:txBody>
      </p:sp>
      <p:graphicFrame>
        <p:nvGraphicFramePr>
          <p:cNvPr id="5" name="Table Placeholder 4">
            <a:extLst>
              <a:ext uri="{FF2B5EF4-FFF2-40B4-BE49-F238E27FC236}">
                <a16:creationId xmlns:a16="http://schemas.microsoft.com/office/drawing/2014/main" id="{6ED3E890-7488-4FBC-9BE7-5634F2FFCFB0}"/>
              </a:ext>
            </a:extLst>
          </p:cNvPr>
          <p:cNvGraphicFramePr>
            <a:graphicFrameLocks noGrp="1"/>
          </p:cNvGraphicFramePr>
          <p:nvPr>
            <p:ph type="tbl" sz="quarter" idx="13"/>
            <p:extLst>
              <p:ext uri="{D42A27DB-BD31-4B8C-83A1-F6EECF244321}">
                <p14:modId xmlns:p14="http://schemas.microsoft.com/office/powerpoint/2010/main" val="3201693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00003227"/>
                    </a:ext>
                  </a:extLst>
                </a:gridCol>
                <a:gridCol w="370332">
                  <a:extLst>
                    <a:ext uri="{9D8B030D-6E8A-4147-A177-3AD203B41FA5}">
                      <a16:colId xmlns:a16="http://schemas.microsoft.com/office/drawing/2014/main" val="1616252503"/>
                    </a:ext>
                  </a:extLst>
                </a:gridCol>
                <a:gridCol w="370332">
                  <a:extLst>
                    <a:ext uri="{9D8B030D-6E8A-4147-A177-3AD203B41FA5}">
                      <a16:colId xmlns:a16="http://schemas.microsoft.com/office/drawing/2014/main" val="3879249019"/>
                    </a:ext>
                  </a:extLst>
                </a:gridCol>
                <a:gridCol w="370332">
                  <a:extLst>
                    <a:ext uri="{9D8B030D-6E8A-4147-A177-3AD203B41FA5}">
                      <a16:colId xmlns:a16="http://schemas.microsoft.com/office/drawing/2014/main" val="319880955"/>
                    </a:ext>
                  </a:extLst>
                </a:gridCol>
                <a:gridCol w="329184">
                  <a:extLst>
                    <a:ext uri="{9D8B030D-6E8A-4147-A177-3AD203B41FA5}">
                      <a16:colId xmlns:a16="http://schemas.microsoft.com/office/drawing/2014/main" val="2451989009"/>
                    </a:ext>
                  </a:extLst>
                </a:gridCol>
                <a:gridCol w="329184">
                  <a:extLst>
                    <a:ext uri="{9D8B030D-6E8A-4147-A177-3AD203B41FA5}">
                      <a16:colId xmlns:a16="http://schemas.microsoft.com/office/drawing/2014/main" val="1962704102"/>
                    </a:ext>
                  </a:extLst>
                </a:gridCol>
                <a:gridCol w="329184">
                  <a:extLst>
                    <a:ext uri="{9D8B030D-6E8A-4147-A177-3AD203B41FA5}">
                      <a16:colId xmlns:a16="http://schemas.microsoft.com/office/drawing/2014/main" val="2733346277"/>
                    </a:ext>
                  </a:extLst>
                </a:gridCol>
                <a:gridCol w="329184">
                  <a:extLst>
                    <a:ext uri="{9D8B030D-6E8A-4147-A177-3AD203B41FA5}">
                      <a16:colId xmlns:a16="http://schemas.microsoft.com/office/drawing/2014/main" val="4155524638"/>
                    </a:ext>
                  </a:extLst>
                </a:gridCol>
                <a:gridCol w="329184">
                  <a:extLst>
                    <a:ext uri="{9D8B030D-6E8A-4147-A177-3AD203B41FA5}">
                      <a16:colId xmlns:a16="http://schemas.microsoft.com/office/drawing/2014/main" val="3679583062"/>
                    </a:ext>
                  </a:extLst>
                </a:gridCol>
                <a:gridCol w="329184">
                  <a:extLst>
                    <a:ext uri="{9D8B030D-6E8A-4147-A177-3AD203B41FA5}">
                      <a16:colId xmlns:a16="http://schemas.microsoft.com/office/drawing/2014/main" val="564563629"/>
                    </a:ext>
                  </a:extLst>
                </a:gridCol>
                <a:gridCol w="329184">
                  <a:extLst>
                    <a:ext uri="{9D8B030D-6E8A-4147-A177-3AD203B41FA5}">
                      <a16:colId xmlns:a16="http://schemas.microsoft.com/office/drawing/2014/main" val="1789726835"/>
                    </a:ext>
                  </a:extLst>
                </a:gridCol>
                <a:gridCol w="329184">
                  <a:extLst>
                    <a:ext uri="{9D8B030D-6E8A-4147-A177-3AD203B41FA5}">
                      <a16:colId xmlns:a16="http://schemas.microsoft.com/office/drawing/2014/main" val="2235164063"/>
                    </a:ext>
                  </a:extLst>
                </a:gridCol>
                <a:gridCol w="329184">
                  <a:extLst>
                    <a:ext uri="{9D8B030D-6E8A-4147-A177-3AD203B41FA5}">
                      <a16:colId xmlns:a16="http://schemas.microsoft.com/office/drawing/2014/main" val="3195071814"/>
                    </a:ext>
                  </a:extLst>
                </a:gridCol>
                <a:gridCol w="370332">
                  <a:extLst>
                    <a:ext uri="{9D8B030D-6E8A-4147-A177-3AD203B41FA5}">
                      <a16:colId xmlns:a16="http://schemas.microsoft.com/office/drawing/2014/main" val="3494051473"/>
                    </a:ext>
                  </a:extLst>
                </a:gridCol>
                <a:gridCol w="370332">
                  <a:extLst>
                    <a:ext uri="{9D8B030D-6E8A-4147-A177-3AD203B41FA5}">
                      <a16:colId xmlns:a16="http://schemas.microsoft.com/office/drawing/2014/main" val="4083883668"/>
                    </a:ext>
                  </a:extLst>
                </a:gridCol>
                <a:gridCol w="329184">
                  <a:extLst>
                    <a:ext uri="{9D8B030D-6E8A-4147-A177-3AD203B41FA5}">
                      <a16:colId xmlns:a16="http://schemas.microsoft.com/office/drawing/2014/main" val="3549133163"/>
                    </a:ext>
                  </a:extLst>
                </a:gridCol>
                <a:gridCol w="329184">
                  <a:extLst>
                    <a:ext uri="{9D8B030D-6E8A-4147-A177-3AD203B41FA5}">
                      <a16:colId xmlns:a16="http://schemas.microsoft.com/office/drawing/2014/main" val="488932589"/>
                    </a:ext>
                  </a:extLst>
                </a:gridCol>
                <a:gridCol w="370332">
                  <a:extLst>
                    <a:ext uri="{9D8B030D-6E8A-4147-A177-3AD203B41FA5}">
                      <a16:colId xmlns:a16="http://schemas.microsoft.com/office/drawing/2014/main" val="4049876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291751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folklor - 2018-04-04 15:00:00</a:t>
                      </a:r>
                      <a:r>
                        <a:rPr kumimoji="0" lang="es-ES" sz="1000" b="0" i="0" u="none" strike="noStrike" kern="1200" cap="none" spc="0" normalizeH="0" baseline="0" noProof="0">
                          <a:ln>
                            <a:noFill/>
                          </a:ln>
                          <a:solidFill>
                            <a:prstClr val="black"/>
                          </a:solidFill>
                          <a:effectLst/>
                          <a:uLnTx/>
                          <a:uFillTx/>
                          <a:latin typeface="+mn-lt"/>
                          <a:ea typeface="+mn-ea"/>
                          <a:cs typeface="+mn-cs"/>
                        </a:rPr>
                        <a:t>
Tu evento puede ser perfecto en los 2 salones de eventos que El folklor tiene para ti! Ideales para tus eventos sociales, banquetes, convenciones y reunión de negocios.
➡️ Pregunta por nuestros paquetes, ¡contamos con DJ,  meseros, barman, karaoke,  sonido y pantallas! 
📍Blvd. Everardo Márquez 1100. Construplaza. 📞 2120334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44020291"/>
                  </a:ext>
                </a:extLst>
              </a:tr>
            </a:tbl>
          </a:graphicData>
        </a:graphic>
      </p:graphicFrame>
      <p:sp>
        <p:nvSpPr>
          <p:cNvPr id="4" name="Text Placeholder 3">
            <a:extLst>
              <a:ext uri="{FF2B5EF4-FFF2-40B4-BE49-F238E27FC236}">
                <a16:creationId xmlns:a16="http://schemas.microsoft.com/office/drawing/2014/main" id="{E753BB31-10F4-4126-99D0-067F373BC85A}"/>
              </a:ext>
            </a:extLst>
          </p:cNvPr>
          <p:cNvSpPr>
            <a:spLocks noGrp="1"/>
          </p:cNvSpPr>
          <p:nvPr>
            <p:ph type="body" sz="quarter" idx="14"/>
          </p:nvPr>
        </p:nvSpPr>
        <p:spPr/>
        <p:txBody>
          <a:bodyPr/>
          <a:lstStyle/>
          <a:p>
            <a:r>
              <a:rPr lang="en-US"/>
              <a:t>02/09/2018 - 04/08/2018</a:t>
            </a:r>
          </a:p>
        </p:txBody>
      </p:sp>
    </p:spTree>
    <p:extLst>
      <p:ext uri="{BB962C8B-B14F-4D97-AF65-F5344CB8AC3E}">
        <p14:creationId xmlns:p14="http://schemas.microsoft.com/office/powerpoint/2010/main" val="1113939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9A9C9-9602-427F-B4E5-7C1D533DEA9E}"/>
              </a:ext>
            </a:extLst>
          </p:cNvPr>
          <p:cNvSpPr>
            <a:spLocks noGrp="1"/>
          </p:cNvSpPr>
          <p:nvPr>
            <p:ph type="title"/>
          </p:nvPr>
        </p:nvSpPr>
        <p:spPr/>
        <p:txBody>
          <a:bodyPr/>
          <a:lstStyle/>
          <a:p>
            <a:r>
              <a:rPr lang="en-US"/>
              <a:t>Facebook Own Posts Table - 4 of 16</a:t>
            </a:r>
          </a:p>
        </p:txBody>
      </p:sp>
      <p:graphicFrame>
        <p:nvGraphicFramePr>
          <p:cNvPr id="5" name="Table Placeholder 4">
            <a:extLst>
              <a:ext uri="{FF2B5EF4-FFF2-40B4-BE49-F238E27FC236}">
                <a16:creationId xmlns:a16="http://schemas.microsoft.com/office/drawing/2014/main" id="{F19B4BD2-889C-47A0-9DF6-E32B788C465A}"/>
              </a:ext>
            </a:extLst>
          </p:cNvPr>
          <p:cNvGraphicFramePr>
            <a:graphicFrameLocks noGrp="1"/>
          </p:cNvGraphicFramePr>
          <p:nvPr>
            <p:ph type="tbl" sz="quarter" idx="13"/>
            <p:extLst>
              <p:ext uri="{D42A27DB-BD31-4B8C-83A1-F6EECF244321}">
                <p14:modId xmlns:p14="http://schemas.microsoft.com/office/powerpoint/2010/main" val="762423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646946483"/>
                    </a:ext>
                  </a:extLst>
                </a:gridCol>
                <a:gridCol w="370332">
                  <a:extLst>
                    <a:ext uri="{9D8B030D-6E8A-4147-A177-3AD203B41FA5}">
                      <a16:colId xmlns:a16="http://schemas.microsoft.com/office/drawing/2014/main" val="115011901"/>
                    </a:ext>
                  </a:extLst>
                </a:gridCol>
                <a:gridCol w="370332">
                  <a:extLst>
                    <a:ext uri="{9D8B030D-6E8A-4147-A177-3AD203B41FA5}">
                      <a16:colId xmlns:a16="http://schemas.microsoft.com/office/drawing/2014/main" val="2378080785"/>
                    </a:ext>
                  </a:extLst>
                </a:gridCol>
                <a:gridCol w="370332">
                  <a:extLst>
                    <a:ext uri="{9D8B030D-6E8A-4147-A177-3AD203B41FA5}">
                      <a16:colId xmlns:a16="http://schemas.microsoft.com/office/drawing/2014/main" val="2944649116"/>
                    </a:ext>
                  </a:extLst>
                </a:gridCol>
                <a:gridCol w="329184">
                  <a:extLst>
                    <a:ext uri="{9D8B030D-6E8A-4147-A177-3AD203B41FA5}">
                      <a16:colId xmlns:a16="http://schemas.microsoft.com/office/drawing/2014/main" val="870228307"/>
                    </a:ext>
                  </a:extLst>
                </a:gridCol>
                <a:gridCol w="329184">
                  <a:extLst>
                    <a:ext uri="{9D8B030D-6E8A-4147-A177-3AD203B41FA5}">
                      <a16:colId xmlns:a16="http://schemas.microsoft.com/office/drawing/2014/main" val="3259499593"/>
                    </a:ext>
                  </a:extLst>
                </a:gridCol>
                <a:gridCol w="329184">
                  <a:extLst>
                    <a:ext uri="{9D8B030D-6E8A-4147-A177-3AD203B41FA5}">
                      <a16:colId xmlns:a16="http://schemas.microsoft.com/office/drawing/2014/main" val="2391148637"/>
                    </a:ext>
                  </a:extLst>
                </a:gridCol>
                <a:gridCol w="329184">
                  <a:extLst>
                    <a:ext uri="{9D8B030D-6E8A-4147-A177-3AD203B41FA5}">
                      <a16:colId xmlns:a16="http://schemas.microsoft.com/office/drawing/2014/main" val="388237290"/>
                    </a:ext>
                  </a:extLst>
                </a:gridCol>
                <a:gridCol w="329184">
                  <a:extLst>
                    <a:ext uri="{9D8B030D-6E8A-4147-A177-3AD203B41FA5}">
                      <a16:colId xmlns:a16="http://schemas.microsoft.com/office/drawing/2014/main" val="1857200217"/>
                    </a:ext>
                  </a:extLst>
                </a:gridCol>
                <a:gridCol w="329184">
                  <a:extLst>
                    <a:ext uri="{9D8B030D-6E8A-4147-A177-3AD203B41FA5}">
                      <a16:colId xmlns:a16="http://schemas.microsoft.com/office/drawing/2014/main" val="2164092599"/>
                    </a:ext>
                  </a:extLst>
                </a:gridCol>
                <a:gridCol w="329184">
                  <a:extLst>
                    <a:ext uri="{9D8B030D-6E8A-4147-A177-3AD203B41FA5}">
                      <a16:colId xmlns:a16="http://schemas.microsoft.com/office/drawing/2014/main" val="2002272813"/>
                    </a:ext>
                  </a:extLst>
                </a:gridCol>
                <a:gridCol w="329184">
                  <a:extLst>
                    <a:ext uri="{9D8B030D-6E8A-4147-A177-3AD203B41FA5}">
                      <a16:colId xmlns:a16="http://schemas.microsoft.com/office/drawing/2014/main" val="465989022"/>
                    </a:ext>
                  </a:extLst>
                </a:gridCol>
                <a:gridCol w="329184">
                  <a:extLst>
                    <a:ext uri="{9D8B030D-6E8A-4147-A177-3AD203B41FA5}">
                      <a16:colId xmlns:a16="http://schemas.microsoft.com/office/drawing/2014/main" val="672862661"/>
                    </a:ext>
                  </a:extLst>
                </a:gridCol>
                <a:gridCol w="370332">
                  <a:extLst>
                    <a:ext uri="{9D8B030D-6E8A-4147-A177-3AD203B41FA5}">
                      <a16:colId xmlns:a16="http://schemas.microsoft.com/office/drawing/2014/main" val="2082663611"/>
                    </a:ext>
                  </a:extLst>
                </a:gridCol>
                <a:gridCol w="370332">
                  <a:extLst>
                    <a:ext uri="{9D8B030D-6E8A-4147-A177-3AD203B41FA5}">
                      <a16:colId xmlns:a16="http://schemas.microsoft.com/office/drawing/2014/main" val="3659956097"/>
                    </a:ext>
                  </a:extLst>
                </a:gridCol>
                <a:gridCol w="329184">
                  <a:extLst>
                    <a:ext uri="{9D8B030D-6E8A-4147-A177-3AD203B41FA5}">
                      <a16:colId xmlns:a16="http://schemas.microsoft.com/office/drawing/2014/main" val="3533889256"/>
                    </a:ext>
                  </a:extLst>
                </a:gridCol>
                <a:gridCol w="329184">
                  <a:extLst>
                    <a:ext uri="{9D8B030D-6E8A-4147-A177-3AD203B41FA5}">
                      <a16:colId xmlns:a16="http://schemas.microsoft.com/office/drawing/2014/main" val="101888713"/>
                    </a:ext>
                  </a:extLst>
                </a:gridCol>
                <a:gridCol w="370332">
                  <a:extLst>
                    <a:ext uri="{9D8B030D-6E8A-4147-A177-3AD203B41FA5}">
                      <a16:colId xmlns:a16="http://schemas.microsoft.com/office/drawing/2014/main" val="21916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46442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folklor - 2018-04-03 15:22:19</a:t>
                      </a:r>
                      <a:r>
                        <a:rPr kumimoji="0" lang="es-ES" sz="1000" b="0" i="0" u="none" strike="noStrike" kern="1200" cap="none" spc="0" normalizeH="0" baseline="0" noProof="0">
                          <a:ln>
                            <a:noFill/>
                          </a:ln>
                          <a:solidFill>
                            <a:prstClr val="black"/>
                          </a:solidFill>
                          <a:effectLst/>
                          <a:uLnTx/>
                          <a:uFillTx/>
                          <a:latin typeface="+mn-lt"/>
                          <a:ea typeface="+mn-ea"/>
                          <a:cs typeface="+mn-cs"/>
                        </a:rPr>
                        <a:t>
LAS MEJORES VOCES #AcústicBand 🔥 Este viernes 6 de abril en #ElFolklor  a partir de las ⏰10:00 pm📍Blvd. Everardo Márquez 1100. Construplaza. 📞 2120334
Disfruta de la mejor música y karaoke con los mejores platillos de nuestro #SaborMexicanoConEstilo!!  
#folkloreandoando #entreamigos #enfamilia #comoelfolklornohaydos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25480459"/>
                  </a:ext>
                </a:extLst>
              </a:tr>
            </a:tbl>
          </a:graphicData>
        </a:graphic>
      </p:graphicFrame>
      <p:sp>
        <p:nvSpPr>
          <p:cNvPr id="4" name="Text Placeholder 3">
            <a:extLst>
              <a:ext uri="{FF2B5EF4-FFF2-40B4-BE49-F238E27FC236}">
                <a16:creationId xmlns:a16="http://schemas.microsoft.com/office/drawing/2014/main" id="{38F8B692-8BE4-4103-BDC8-5F67BE77753D}"/>
              </a:ext>
            </a:extLst>
          </p:cNvPr>
          <p:cNvSpPr>
            <a:spLocks noGrp="1"/>
          </p:cNvSpPr>
          <p:nvPr>
            <p:ph type="body" sz="quarter" idx="14"/>
          </p:nvPr>
        </p:nvSpPr>
        <p:spPr/>
        <p:txBody>
          <a:bodyPr/>
          <a:lstStyle/>
          <a:p>
            <a:r>
              <a:rPr lang="en-US"/>
              <a:t>02/09/2018 - 04/08/2018</a:t>
            </a:r>
          </a:p>
        </p:txBody>
      </p:sp>
    </p:spTree>
    <p:extLst>
      <p:ext uri="{BB962C8B-B14F-4D97-AF65-F5344CB8AC3E}">
        <p14:creationId xmlns:p14="http://schemas.microsoft.com/office/powerpoint/2010/main" val="42299331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CB216D-4775-4D25-90BB-12F27907EF16}"/>
              </a:ext>
            </a:extLst>
          </p:cNvPr>
          <p:cNvSpPr>
            <a:spLocks noGrp="1"/>
          </p:cNvSpPr>
          <p:nvPr>
            <p:ph type="title"/>
          </p:nvPr>
        </p:nvSpPr>
        <p:spPr/>
        <p:txBody>
          <a:bodyPr/>
          <a:lstStyle/>
          <a:p>
            <a:r>
              <a:rPr lang="en-US"/>
              <a:t>Facebook Own Posts Table - 5 of 16</a:t>
            </a:r>
          </a:p>
        </p:txBody>
      </p:sp>
      <p:graphicFrame>
        <p:nvGraphicFramePr>
          <p:cNvPr id="5" name="Table Placeholder 4">
            <a:extLst>
              <a:ext uri="{FF2B5EF4-FFF2-40B4-BE49-F238E27FC236}">
                <a16:creationId xmlns:a16="http://schemas.microsoft.com/office/drawing/2014/main" id="{BA086397-E2EA-4663-AFF2-15E1E2CC997D}"/>
              </a:ext>
            </a:extLst>
          </p:cNvPr>
          <p:cNvGraphicFramePr>
            <a:graphicFrameLocks noGrp="1"/>
          </p:cNvGraphicFramePr>
          <p:nvPr>
            <p:ph type="tbl" sz="quarter" idx="13"/>
            <p:extLst>
              <p:ext uri="{D42A27DB-BD31-4B8C-83A1-F6EECF244321}">
                <p14:modId xmlns:p14="http://schemas.microsoft.com/office/powerpoint/2010/main" val="160085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061296594"/>
                    </a:ext>
                  </a:extLst>
                </a:gridCol>
                <a:gridCol w="370332">
                  <a:extLst>
                    <a:ext uri="{9D8B030D-6E8A-4147-A177-3AD203B41FA5}">
                      <a16:colId xmlns:a16="http://schemas.microsoft.com/office/drawing/2014/main" val="1990171255"/>
                    </a:ext>
                  </a:extLst>
                </a:gridCol>
                <a:gridCol w="370332">
                  <a:extLst>
                    <a:ext uri="{9D8B030D-6E8A-4147-A177-3AD203B41FA5}">
                      <a16:colId xmlns:a16="http://schemas.microsoft.com/office/drawing/2014/main" val="2614570650"/>
                    </a:ext>
                  </a:extLst>
                </a:gridCol>
                <a:gridCol w="370332">
                  <a:extLst>
                    <a:ext uri="{9D8B030D-6E8A-4147-A177-3AD203B41FA5}">
                      <a16:colId xmlns:a16="http://schemas.microsoft.com/office/drawing/2014/main" val="3619396199"/>
                    </a:ext>
                  </a:extLst>
                </a:gridCol>
                <a:gridCol w="329184">
                  <a:extLst>
                    <a:ext uri="{9D8B030D-6E8A-4147-A177-3AD203B41FA5}">
                      <a16:colId xmlns:a16="http://schemas.microsoft.com/office/drawing/2014/main" val="2879823709"/>
                    </a:ext>
                  </a:extLst>
                </a:gridCol>
                <a:gridCol w="329184">
                  <a:extLst>
                    <a:ext uri="{9D8B030D-6E8A-4147-A177-3AD203B41FA5}">
                      <a16:colId xmlns:a16="http://schemas.microsoft.com/office/drawing/2014/main" val="3555865811"/>
                    </a:ext>
                  </a:extLst>
                </a:gridCol>
                <a:gridCol w="329184">
                  <a:extLst>
                    <a:ext uri="{9D8B030D-6E8A-4147-A177-3AD203B41FA5}">
                      <a16:colId xmlns:a16="http://schemas.microsoft.com/office/drawing/2014/main" val="1672415611"/>
                    </a:ext>
                  </a:extLst>
                </a:gridCol>
                <a:gridCol w="329184">
                  <a:extLst>
                    <a:ext uri="{9D8B030D-6E8A-4147-A177-3AD203B41FA5}">
                      <a16:colId xmlns:a16="http://schemas.microsoft.com/office/drawing/2014/main" val="3687755336"/>
                    </a:ext>
                  </a:extLst>
                </a:gridCol>
                <a:gridCol w="329184">
                  <a:extLst>
                    <a:ext uri="{9D8B030D-6E8A-4147-A177-3AD203B41FA5}">
                      <a16:colId xmlns:a16="http://schemas.microsoft.com/office/drawing/2014/main" val="4123952458"/>
                    </a:ext>
                  </a:extLst>
                </a:gridCol>
                <a:gridCol w="329184">
                  <a:extLst>
                    <a:ext uri="{9D8B030D-6E8A-4147-A177-3AD203B41FA5}">
                      <a16:colId xmlns:a16="http://schemas.microsoft.com/office/drawing/2014/main" val="3816114945"/>
                    </a:ext>
                  </a:extLst>
                </a:gridCol>
                <a:gridCol w="329184">
                  <a:extLst>
                    <a:ext uri="{9D8B030D-6E8A-4147-A177-3AD203B41FA5}">
                      <a16:colId xmlns:a16="http://schemas.microsoft.com/office/drawing/2014/main" val="445518933"/>
                    </a:ext>
                  </a:extLst>
                </a:gridCol>
                <a:gridCol w="329184">
                  <a:extLst>
                    <a:ext uri="{9D8B030D-6E8A-4147-A177-3AD203B41FA5}">
                      <a16:colId xmlns:a16="http://schemas.microsoft.com/office/drawing/2014/main" val="3907789280"/>
                    </a:ext>
                  </a:extLst>
                </a:gridCol>
                <a:gridCol w="329184">
                  <a:extLst>
                    <a:ext uri="{9D8B030D-6E8A-4147-A177-3AD203B41FA5}">
                      <a16:colId xmlns:a16="http://schemas.microsoft.com/office/drawing/2014/main" val="3281498812"/>
                    </a:ext>
                  </a:extLst>
                </a:gridCol>
                <a:gridCol w="370332">
                  <a:extLst>
                    <a:ext uri="{9D8B030D-6E8A-4147-A177-3AD203B41FA5}">
                      <a16:colId xmlns:a16="http://schemas.microsoft.com/office/drawing/2014/main" val="1202654103"/>
                    </a:ext>
                  </a:extLst>
                </a:gridCol>
                <a:gridCol w="370332">
                  <a:extLst>
                    <a:ext uri="{9D8B030D-6E8A-4147-A177-3AD203B41FA5}">
                      <a16:colId xmlns:a16="http://schemas.microsoft.com/office/drawing/2014/main" val="3573188402"/>
                    </a:ext>
                  </a:extLst>
                </a:gridCol>
                <a:gridCol w="329184">
                  <a:extLst>
                    <a:ext uri="{9D8B030D-6E8A-4147-A177-3AD203B41FA5}">
                      <a16:colId xmlns:a16="http://schemas.microsoft.com/office/drawing/2014/main" val="3543823831"/>
                    </a:ext>
                  </a:extLst>
                </a:gridCol>
                <a:gridCol w="329184">
                  <a:extLst>
                    <a:ext uri="{9D8B030D-6E8A-4147-A177-3AD203B41FA5}">
                      <a16:colId xmlns:a16="http://schemas.microsoft.com/office/drawing/2014/main" val="3799237550"/>
                    </a:ext>
                  </a:extLst>
                </a:gridCol>
                <a:gridCol w="370332">
                  <a:extLst>
                    <a:ext uri="{9D8B030D-6E8A-4147-A177-3AD203B41FA5}">
                      <a16:colId xmlns:a16="http://schemas.microsoft.com/office/drawing/2014/main" val="3560572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97779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folklor - 2018-04-01 15:14:21</a:t>
                      </a:r>
                      <a:r>
                        <a:rPr kumimoji="0" lang="es-ES" sz="1000" b="0" i="0" u="none" strike="noStrike" kern="1200" cap="none" spc="0" normalizeH="0" baseline="0" noProof="0">
                          <a:ln>
                            <a:noFill/>
                          </a:ln>
                          <a:solidFill>
                            <a:prstClr val="black"/>
                          </a:solidFill>
                          <a:effectLst/>
                          <a:uLnTx/>
                          <a:uFillTx/>
                          <a:latin typeface="+mn-lt"/>
                          <a:ea typeface="+mn-ea"/>
                          <a:cs typeface="+mn-cs"/>
                        </a:rPr>
                        <a:t>
Porque #ElFolklor es para chicos y grandes, tenemos los mejores platillos de la cocina mexicana, el mejor ambiente con karaoke y  diversión para los pequeños en nuestra Área de niños 👦🏻👧🏻  Te esperamos en 📍Blvd. Everardo Márquez 1100. Construplaza. 📞 2120334 
#FolkloreandoAndamos #ElMejorLugar #Pachuca #ComoElFolklorNoHayOtro #EnFamilia #EntreAmigos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44878739"/>
                  </a:ext>
                </a:extLst>
              </a:tr>
            </a:tbl>
          </a:graphicData>
        </a:graphic>
      </p:graphicFrame>
      <p:sp>
        <p:nvSpPr>
          <p:cNvPr id="4" name="Text Placeholder 3">
            <a:extLst>
              <a:ext uri="{FF2B5EF4-FFF2-40B4-BE49-F238E27FC236}">
                <a16:creationId xmlns:a16="http://schemas.microsoft.com/office/drawing/2014/main" id="{C4D3E997-CACB-421B-86C0-5C05BCD04C04}"/>
              </a:ext>
            </a:extLst>
          </p:cNvPr>
          <p:cNvSpPr>
            <a:spLocks noGrp="1"/>
          </p:cNvSpPr>
          <p:nvPr>
            <p:ph type="body" sz="quarter" idx="14"/>
          </p:nvPr>
        </p:nvSpPr>
        <p:spPr/>
        <p:txBody>
          <a:bodyPr/>
          <a:lstStyle/>
          <a:p>
            <a:r>
              <a:rPr lang="en-US"/>
              <a:t>02/09/2018 - 04/08/2018</a:t>
            </a:r>
          </a:p>
        </p:txBody>
      </p:sp>
    </p:spTree>
    <p:extLst>
      <p:ext uri="{BB962C8B-B14F-4D97-AF65-F5344CB8AC3E}">
        <p14:creationId xmlns:p14="http://schemas.microsoft.com/office/powerpoint/2010/main" val="1269010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D39D6-A644-46A7-968F-8EE33901B4BC}"/>
              </a:ext>
            </a:extLst>
          </p:cNvPr>
          <p:cNvSpPr>
            <a:spLocks noGrp="1"/>
          </p:cNvSpPr>
          <p:nvPr>
            <p:ph type="title"/>
          </p:nvPr>
        </p:nvSpPr>
        <p:spPr/>
        <p:txBody>
          <a:bodyPr/>
          <a:lstStyle/>
          <a:p>
            <a:r>
              <a:rPr lang="en-US"/>
              <a:t>Facebook Own Posts Table - 6 of 16</a:t>
            </a:r>
          </a:p>
        </p:txBody>
      </p:sp>
      <p:graphicFrame>
        <p:nvGraphicFramePr>
          <p:cNvPr id="5" name="Table Placeholder 4">
            <a:extLst>
              <a:ext uri="{FF2B5EF4-FFF2-40B4-BE49-F238E27FC236}">
                <a16:creationId xmlns:a16="http://schemas.microsoft.com/office/drawing/2014/main" id="{B846E5D1-7679-4ACF-8B26-FDDABCD195A3}"/>
              </a:ext>
            </a:extLst>
          </p:cNvPr>
          <p:cNvGraphicFramePr>
            <a:graphicFrameLocks noGrp="1"/>
          </p:cNvGraphicFramePr>
          <p:nvPr>
            <p:ph type="tbl" sz="quarter" idx="13"/>
            <p:extLst>
              <p:ext uri="{D42A27DB-BD31-4B8C-83A1-F6EECF244321}">
                <p14:modId xmlns:p14="http://schemas.microsoft.com/office/powerpoint/2010/main" val="730036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89065234"/>
                    </a:ext>
                  </a:extLst>
                </a:gridCol>
                <a:gridCol w="370332">
                  <a:extLst>
                    <a:ext uri="{9D8B030D-6E8A-4147-A177-3AD203B41FA5}">
                      <a16:colId xmlns:a16="http://schemas.microsoft.com/office/drawing/2014/main" val="707886126"/>
                    </a:ext>
                  </a:extLst>
                </a:gridCol>
                <a:gridCol w="370332">
                  <a:extLst>
                    <a:ext uri="{9D8B030D-6E8A-4147-A177-3AD203B41FA5}">
                      <a16:colId xmlns:a16="http://schemas.microsoft.com/office/drawing/2014/main" val="1662875136"/>
                    </a:ext>
                  </a:extLst>
                </a:gridCol>
                <a:gridCol w="370332">
                  <a:extLst>
                    <a:ext uri="{9D8B030D-6E8A-4147-A177-3AD203B41FA5}">
                      <a16:colId xmlns:a16="http://schemas.microsoft.com/office/drawing/2014/main" val="2007753559"/>
                    </a:ext>
                  </a:extLst>
                </a:gridCol>
                <a:gridCol w="329184">
                  <a:extLst>
                    <a:ext uri="{9D8B030D-6E8A-4147-A177-3AD203B41FA5}">
                      <a16:colId xmlns:a16="http://schemas.microsoft.com/office/drawing/2014/main" val="3376742792"/>
                    </a:ext>
                  </a:extLst>
                </a:gridCol>
                <a:gridCol w="329184">
                  <a:extLst>
                    <a:ext uri="{9D8B030D-6E8A-4147-A177-3AD203B41FA5}">
                      <a16:colId xmlns:a16="http://schemas.microsoft.com/office/drawing/2014/main" val="2047028459"/>
                    </a:ext>
                  </a:extLst>
                </a:gridCol>
                <a:gridCol w="329184">
                  <a:extLst>
                    <a:ext uri="{9D8B030D-6E8A-4147-A177-3AD203B41FA5}">
                      <a16:colId xmlns:a16="http://schemas.microsoft.com/office/drawing/2014/main" val="2543421292"/>
                    </a:ext>
                  </a:extLst>
                </a:gridCol>
                <a:gridCol w="329184">
                  <a:extLst>
                    <a:ext uri="{9D8B030D-6E8A-4147-A177-3AD203B41FA5}">
                      <a16:colId xmlns:a16="http://schemas.microsoft.com/office/drawing/2014/main" val="523983170"/>
                    </a:ext>
                  </a:extLst>
                </a:gridCol>
                <a:gridCol w="329184">
                  <a:extLst>
                    <a:ext uri="{9D8B030D-6E8A-4147-A177-3AD203B41FA5}">
                      <a16:colId xmlns:a16="http://schemas.microsoft.com/office/drawing/2014/main" val="3145471240"/>
                    </a:ext>
                  </a:extLst>
                </a:gridCol>
                <a:gridCol w="329184">
                  <a:extLst>
                    <a:ext uri="{9D8B030D-6E8A-4147-A177-3AD203B41FA5}">
                      <a16:colId xmlns:a16="http://schemas.microsoft.com/office/drawing/2014/main" val="2068536295"/>
                    </a:ext>
                  </a:extLst>
                </a:gridCol>
                <a:gridCol w="329184">
                  <a:extLst>
                    <a:ext uri="{9D8B030D-6E8A-4147-A177-3AD203B41FA5}">
                      <a16:colId xmlns:a16="http://schemas.microsoft.com/office/drawing/2014/main" val="760629144"/>
                    </a:ext>
                  </a:extLst>
                </a:gridCol>
                <a:gridCol w="329184">
                  <a:extLst>
                    <a:ext uri="{9D8B030D-6E8A-4147-A177-3AD203B41FA5}">
                      <a16:colId xmlns:a16="http://schemas.microsoft.com/office/drawing/2014/main" val="1802270119"/>
                    </a:ext>
                  </a:extLst>
                </a:gridCol>
                <a:gridCol w="329184">
                  <a:extLst>
                    <a:ext uri="{9D8B030D-6E8A-4147-A177-3AD203B41FA5}">
                      <a16:colId xmlns:a16="http://schemas.microsoft.com/office/drawing/2014/main" val="3597905762"/>
                    </a:ext>
                  </a:extLst>
                </a:gridCol>
                <a:gridCol w="370332">
                  <a:extLst>
                    <a:ext uri="{9D8B030D-6E8A-4147-A177-3AD203B41FA5}">
                      <a16:colId xmlns:a16="http://schemas.microsoft.com/office/drawing/2014/main" val="2093428212"/>
                    </a:ext>
                  </a:extLst>
                </a:gridCol>
                <a:gridCol w="370332">
                  <a:extLst>
                    <a:ext uri="{9D8B030D-6E8A-4147-A177-3AD203B41FA5}">
                      <a16:colId xmlns:a16="http://schemas.microsoft.com/office/drawing/2014/main" val="3994140051"/>
                    </a:ext>
                  </a:extLst>
                </a:gridCol>
                <a:gridCol w="329184">
                  <a:extLst>
                    <a:ext uri="{9D8B030D-6E8A-4147-A177-3AD203B41FA5}">
                      <a16:colId xmlns:a16="http://schemas.microsoft.com/office/drawing/2014/main" val="1973853715"/>
                    </a:ext>
                  </a:extLst>
                </a:gridCol>
                <a:gridCol w="329184">
                  <a:extLst>
                    <a:ext uri="{9D8B030D-6E8A-4147-A177-3AD203B41FA5}">
                      <a16:colId xmlns:a16="http://schemas.microsoft.com/office/drawing/2014/main" val="1169158680"/>
                    </a:ext>
                  </a:extLst>
                </a:gridCol>
                <a:gridCol w="370332">
                  <a:extLst>
                    <a:ext uri="{9D8B030D-6E8A-4147-A177-3AD203B41FA5}">
                      <a16:colId xmlns:a16="http://schemas.microsoft.com/office/drawing/2014/main" val="28172045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98723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folklor - 2018-03-31 20:27:46</a:t>
                      </a:r>
                      <a:r>
                        <a:rPr kumimoji="0" lang="es-ES" sz="1000" b="0" i="0" u="none" strike="noStrike" kern="1200" cap="none" spc="0" normalizeH="0" baseline="0" noProof="0">
                          <a:ln>
                            <a:noFill/>
                          </a:ln>
                          <a:solidFill>
                            <a:prstClr val="black"/>
                          </a:solidFill>
                          <a:effectLst/>
                          <a:uLnTx/>
                          <a:uFillTx/>
                          <a:latin typeface="+mn-lt"/>
                          <a:ea typeface="+mn-ea"/>
                          <a:cs typeface="+mn-cs"/>
                        </a:rPr>
                        <a:t>
¿Quién dice yo? Empieza tu noche con ésta  buena promo que tenemos para ti. #2x1enGinTonic Te esperamos en #ElFolklor #RestauranteCantina 
#SaborMexicanoConEstilo
📍Blvd. Everardo Márquez 1100. Construplaza. 📞 2120334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97411788"/>
                  </a:ext>
                </a:extLst>
              </a:tr>
            </a:tbl>
          </a:graphicData>
        </a:graphic>
      </p:graphicFrame>
      <p:sp>
        <p:nvSpPr>
          <p:cNvPr id="4" name="Text Placeholder 3">
            <a:extLst>
              <a:ext uri="{FF2B5EF4-FFF2-40B4-BE49-F238E27FC236}">
                <a16:creationId xmlns:a16="http://schemas.microsoft.com/office/drawing/2014/main" id="{716506D0-C15D-472E-8E1C-5F86A8892741}"/>
              </a:ext>
            </a:extLst>
          </p:cNvPr>
          <p:cNvSpPr>
            <a:spLocks noGrp="1"/>
          </p:cNvSpPr>
          <p:nvPr>
            <p:ph type="body" sz="quarter" idx="14"/>
          </p:nvPr>
        </p:nvSpPr>
        <p:spPr/>
        <p:txBody>
          <a:bodyPr/>
          <a:lstStyle/>
          <a:p>
            <a:r>
              <a:rPr lang="en-US"/>
              <a:t>02/09/2018 - 04/08/2018</a:t>
            </a:r>
          </a:p>
        </p:txBody>
      </p:sp>
    </p:spTree>
    <p:extLst>
      <p:ext uri="{BB962C8B-B14F-4D97-AF65-F5344CB8AC3E}">
        <p14:creationId xmlns:p14="http://schemas.microsoft.com/office/powerpoint/2010/main" val="2669236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FE8E4-2EB6-4DF0-9015-56F526DE48CD}"/>
              </a:ext>
            </a:extLst>
          </p:cNvPr>
          <p:cNvSpPr>
            <a:spLocks noGrp="1"/>
          </p:cNvSpPr>
          <p:nvPr>
            <p:ph type="title"/>
          </p:nvPr>
        </p:nvSpPr>
        <p:spPr/>
        <p:txBody>
          <a:bodyPr/>
          <a:lstStyle/>
          <a:p>
            <a:r>
              <a:rPr lang="en-US"/>
              <a:t>Facebook Own Posts Table - 7 of 16</a:t>
            </a:r>
          </a:p>
        </p:txBody>
      </p:sp>
      <p:graphicFrame>
        <p:nvGraphicFramePr>
          <p:cNvPr id="5" name="Table Placeholder 4">
            <a:extLst>
              <a:ext uri="{FF2B5EF4-FFF2-40B4-BE49-F238E27FC236}">
                <a16:creationId xmlns:a16="http://schemas.microsoft.com/office/drawing/2014/main" id="{13585BF1-9A24-4794-A408-897E10D85817}"/>
              </a:ext>
            </a:extLst>
          </p:cNvPr>
          <p:cNvGraphicFramePr>
            <a:graphicFrameLocks noGrp="1"/>
          </p:cNvGraphicFramePr>
          <p:nvPr>
            <p:ph type="tbl" sz="quarter" idx="13"/>
            <p:extLst>
              <p:ext uri="{D42A27DB-BD31-4B8C-83A1-F6EECF244321}">
                <p14:modId xmlns:p14="http://schemas.microsoft.com/office/powerpoint/2010/main" val="879276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429352575"/>
                    </a:ext>
                  </a:extLst>
                </a:gridCol>
                <a:gridCol w="370332">
                  <a:extLst>
                    <a:ext uri="{9D8B030D-6E8A-4147-A177-3AD203B41FA5}">
                      <a16:colId xmlns:a16="http://schemas.microsoft.com/office/drawing/2014/main" val="670599584"/>
                    </a:ext>
                  </a:extLst>
                </a:gridCol>
                <a:gridCol w="370332">
                  <a:extLst>
                    <a:ext uri="{9D8B030D-6E8A-4147-A177-3AD203B41FA5}">
                      <a16:colId xmlns:a16="http://schemas.microsoft.com/office/drawing/2014/main" val="81964752"/>
                    </a:ext>
                  </a:extLst>
                </a:gridCol>
                <a:gridCol w="370332">
                  <a:extLst>
                    <a:ext uri="{9D8B030D-6E8A-4147-A177-3AD203B41FA5}">
                      <a16:colId xmlns:a16="http://schemas.microsoft.com/office/drawing/2014/main" val="802698771"/>
                    </a:ext>
                  </a:extLst>
                </a:gridCol>
                <a:gridCol w="329184">
                  <a:extLst>
                    <a:ext uri="{9D8B030D-6E8A-4147-A177-3AD203B41FA5}">
                      <a16:colId xmlns:a16="http://schemas.microsoft.com/office/drawing/2014/main" val="3219105107"/>
                    </a:ext>
                  </a:extLst>
                </a:gridCol>
                <a:gridCol w="329184">
                  <a:extLst>
                    <a:ext uri="{9D8B030D-6E8A-4147-A177-3AD203B41FA5}">
                      <a16:colId xmlns:a16="http://schemas.microsoft.com/office/drawing/2014/main" val="1493402208"/>
                    </a:ext>
                  </a:extLst>
                </a:gridCol>
                <a:gridCol w="329184">
                  <a:extLst>
                    <a:ext uri="{9D8B030D-6E8A-4147-A177-3AD203B41FA5}">
                      <a16:colId xmlns:a16="http://schemas.microsoft.com/office/drawing/2014/main" val="791458427"/>
                    </a:ext>
                  </a:extLst>
                </a:gridCol>
                <a:gridCol w="329184">
                  <a:extLst>
                    <a:ext uri="{9D8B030D-6E8A-4147-A177-3AD203B41FA5}">
                      <a16:colId xmlns:a16="http://schemas.microsoft.com/office/drawing/2014/main" val="489652600"/>
                    </a:ext>
                  </a:extLst>
                </a:gridCol>
                <a:gridCol w="329184">
                  <a:extLst>
                    <a:ext uri="{9D8B030D-6E8A-4147-A177-3AD203B41FA5}">
                      <a16:colId xmlns:a16="http://schemas.microsoft.com/office/drawing/2014/main" val="342376497"/>
                    </a:ext>
                  </a:extLst>
                </a:gridCol>
                <a:gridCol w="329184">
                  <a:extLst>
                    <a:ext uri="{9D8B030D-6E8A-4147-A177-3AD203B41FA5}">
                      <a16:colId xmlns:a16="http://schemas.microsoft.com/office/drawing/2014/main" val="1412949672"/>
                    </a:ext>
                  </a:extLst>
                </a:gridCol>
                <a:gridCol w="329184">
                  <a:extLst>
                    <a:ext uri="{9D8B030D-6E8A-4147-A177-3AD203B41FA5}">
                      <a16:colId xmlns:a16="http://schemas.microsoft.com/office/drawing/2014/main" val="4013938681"/>
                    </a:ext>
                  </a:extLst>
                </a:gridCol>
                <a:gridCol w="329184">
                  <a:extLst>
                    <a:ext uri="{9D8B030D-6E8A-4147-A177-3AD203B41FA5}">
                      <a16:colId xmlns:a16="http://schemas.microsoft.com/office/drawing/2014/main" val="3063206690"/>
                    </a:ext>
                  </a:extLst>
                </a:gridCol>
                <a:gridCol w="329184">
                  <a:extLst>
                    <a:ext uri="{9D8B030D-6E8A-4147-A177-3AD203B41FA5}">
                      <a16:colId xmlns:a16="http://schemas.microsoft.com/office/drawing/2014/main" val="2277230255"/>
                    </a:ext>
                  </a:extLst>
                </a:gridCol>
                <a:gridCol w="370332">
                  <a:extLst>
                    <a:ext uri="{9D8B030D-6E8A-4147-A177-3AD203B41FA5}">
                      <a16:colId xmlns:a16="http://schemas.microsoft.com/office/drawing/2014/main" val="3268078329"/>
                    </a:ext>
                  </a:extLst>
                </a:gridCol>
                <a:gridCol w="370332">
                  <a:extLst>
                    <a:ext uri="{9D8B030D-6E8A-4147-A177-3AD203B41FA5}">
                      <a16:colId xmlns:a16="http://schemas.microsoft.com/office/drawing/2014/main" val="1119042558"/>
                    </a:ext>
                  </a:extLst>
                </a:gridCol>
                <a:gridCol w="329184">
                  <a:extLst>
                    <a:ext uri="{9D8B030D-6E8A-4147-A177-3AD203B41FA5}">
                      <a16:colId xmlns:a16="http://schemas.microsoft.com/office/drawing/2014/main" val="4151761117"/>
                    </a:ext>
                  </a:extLst>
                </a:gridCol>
                <a:gridCol w="329184">
                  <a:extLst>
                    <a:ext uri="{9D8B030D-6E8A-4147-A177-3AD203B41FA5}">
                      <a16:colId xmlns:a16="http://schemas.microsoft.com/office/drawing/2014/main" val="1549516583"/>
                    </a:ext>
                  </a:extLst>
                </a:gridCol>
                <a:gridCol w="370332">
                  <a:extLst>
                    <a:ext uri="{9D8B030D-6E8A-4147-A177-3AD203B41FA5}">
                      <a16:colId xmlns:a16="http://schemas.microsoft.com/office/drawing/2014/main" val="3408148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18434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folklor - 2018-03-28 12:05:32</a:t>
                      </a:r>
                      <a:r>
                        <a:rPr kumimoji="0" lang="es-ES" sz="1000" b="0" i="0" u="none" strike="noStrike" kern="1200" cap="none" spc="0" normalizeH="0" baseline="0" noProof="0">
                          <a:ln>
                            <a:noFill/>
                          </a:ln>
                          <a:solidFill>
                            <a:prstClr val="black"/>
                          </a:solidFill>
                          <a:effectLst/>
                          <a:uLnTx/>
                          <a:uFillTx/>
                          <a:latin typeface="+mn-lt"/>
                          <a:ea typeface="+mn-ea"/>
                          <a:cs typeface="+mn-cs"/>
                        </a:rPr>
                        <a:t>
¿Quién dijo que no te podemos consentir en cuaresma? Molcajete de Mariscos. GRATIS en el consumo de $240 o más en bebidas. 
De 14:00 a 19:00 hrs 
no aplica con otras promociones.
#folkloreandoando #entreamigos #enfamilia #comoelfolklornohaydos #cuaresma #delmaratupaladar
Blvrd. Everardo Márquez 1100. Construplaza 📞 (771) 2120334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77631703"/>
                  </a:ext>
                </a:extLst>
              </a:tr>
            </a:tbl>
          </a:graphicData>
        </a:graphic>
      </p:graphicFrame>
      <p:sp>
        <p:nvSpPr>
          <p:cNvPr id="4" name="Text Placeholder 3">
            <a:extLst>
              <a:ext uri="{FF2B5EF4-FFF2-40B4-BE49-F238E27FC236}">
                <a16:creationId xmlns:a16="http://schemas.microsoft.com/office/drawing/2014/main" id="{624D3C59-EAE4-4440-81B8-DB29AE60C223}"/>
              </a:ext>
            </a:extLst>
          </p:cNvPr>
          <p:cNvSpPr>
            <a:spLocks noGrp="1"/>
          </p:cNvSpPr>
          <p:nvPr>
            <p:ph type="body" sz="quarter" idx="14"/>
          </p:nvPr>
        </p:nvSpPr>
        <p:spPr/>
        <p:txBody>
          <a:bodyPr/>
          <a:lstStyle/>
          <a:p>
            <a:r>
              <a:rPr lang="en-US"/>
              <a:t>02/09/2018 - 04/08/2018</a:t>
            </a:r>
          </a:p>
        </p:txBody>
      </p:sp>
    </p:spTree>
    <p:extLst>
      <p:ext uri="{BB962C8B-B14F-4D97-AF65-F5344CB8AC3E}">
        <p14:creationId xmlns:p14="http://schemas.microsoft.com/office/powerpoint/2010/main" val="1451537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26A66-46E9-4BEF-ACE6-43ECBBFCC0E4}"/>
              </a:ext>
            </a:extLst>
          </p:cNvPr>
          <p:cNvSpPr>
            <a:spLocks noGrp="1"/>
          </p:cNvSpPr>
          <p:nvPr>
            <p:ph type="title"/>
          </p:nvPr>
        </p:nvSpPr>
        <p:spPr/>
        <p:txBody>
          <a:bodyPr/>
          <a:lstStyle/>
          <a:p>
            <a:r>
              <a:rPr lang="en-US"/>
              <a:t>Facebook Own Posts Table - 8 of 16</a:t>
            </a:r>
          </a:p>
        </p:txBody>
      </p:sp>
      <p:graphicFrame>
        <p:nvGraphicFramePr>
          <p:cNvPr id="5" name="Table Placeholder 4">
            <a:extLst>
              <a:ext uri="{FF2B5EF4-FFF2-40B4-BE49-F238E27FC236}">
                <a16:creationId xmlns:a16="http://schemas.microsoft.com/office/drawing/2014/main" id="{079E73D0-3318-4255-A971-71BDA1472C2A}"/>
              </a:ext>
            </a:extLst>
          </p:cNvPr>
          <p:cNvGraphicFramePr>
            <a:graphicFrameLocks noGrp="1"/>
          </p:cNvGraphicFramePr>
          <p:nvPr>
            <p:ph type="tbl" sz="quarter" idx="13"/>
            <p:extLst>
              <p:ext uri="{D42A27DB-BD31-4B8C-83A1-F6EECF244321}">
                <p14:modId xmlns:p14="http://schemas.microsoft.com/office/powerpoint/2010/main" val="3779797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270930083"/>
                    </a:ext>
                  </a:extLst>
                </a:gridCol>
                <a:gridCol w="370332">
                  <a:extLst>
                    <a:ext uri="{9D8B030D-6E8A-4147-A177-3AD203B41FA5}">
                      <a16:colId xmlns:a16="http://schemas.microsoft.com/office/drawing/2014/main" val="395294028"/>
                    </a:ext>
                  </a:extLst>
                </a:gridCol>
                <a:gridCol w="370332">
                  <a:extLst>
                    <a:ext uri="{9D8B030D-6E8A-4147-A177-3AD203B41FA5}">
                      <a16:colId xmlns:a16="http://schemas.microsoft.com/office/drawing/2014/main" val="962590767"/>
                    </a:ext>
                  </a:extLst>
                </a:gridCol>
                <a:gridCol w="370332">
                  <a:extLst>
                    <a:ext uri="{9D8B030D-6E8A-4147-A177-3AD203B41FA5}">
                      <a16:colId xmlns:a16="http://schemas.microsoft.com/office/drawing/2014/main" val="1946366177"/>
                    </a:ext>
                  </a:extLst>
                </a:gridCol>
                <a:gridCol w="329184">
                  <a:extLst>
                    <a:ext uri="{9D8B030D-6E8A-4147-A177-3AD203B41FA5}">
                      <a16:colId xmlns:a16="http://schemas.microsoft.com/office/drawing/2014/main" val="857748262"/>
                    </a:ext>
                  </a:extLst>
                </a:gridCol>
                <a:gridCol w="329184">
                  <a:extLst>
                    <a:ext uri="{9D8B030D-6E8A-4147-A177-3AD203B41FA5}">
                      <a16:colId xmlns:a16="http://schemas.microsoft.com/office/drawing/2014/main" val="2899097903"/>
                    </a:ext>
                  </a:extLst>
                </a:gridCol>
                <a:gridCol w="329184">
                  <a:extLst>
                    <a:ext uri="{9D8B030D-6E8A-4147-A177-3AD203B41FA5}">
                      <a16:colId xmlns:a16="http://schemas.microsoft.com/office/drawing/2014/main" val="3143534736"/>
                    </a:ext>
                  </a:extLst>
                </a:gridCol>
                <a:gridCol w="329184">
                  <a:extLst>
                    <a:ext uri="{9D8B030D-6E8A-4147-A177-3AD203B41FA5}">
                      <a16:colId xmlns:a16="http://schemas.microsoft.com/office/drawing/2014/main" val="1932133230"/>
                    </a:ext>
                  </a:extLst>
                </a:gridCol>
                <a:gridCol w="329184">
                  <a:extLst>
                    <a:ext uri="{9D8B030D-6E8A-4147-A177-3AD203B41FA5}">
                      <a16:colId xmlns:a16="http://schemas.microsoft.com/office/drawing/2014/main" val="3818541518"/>
                    </a:ext>
                  </a:extLst>
                </a:gridCol>
                <a:gridCol w="329184">
                  <a:extLst>
                    <a:ext uri="{9D8B030D-6E8A-4147-A177-3AD203B41FA5}">
                      <a16:colId xmlns:a16="http://schemas.microsoft.com/office/drawing/2014/main" val="3178771580"/>
                    </a:ext>
                  </a:extLst>
                </a:gridCol>
                <a:gridCol w="329184">
                  <a:extLst>
                    <a:ext uri="{9D8B030D-6E8A-4147-A177-3AD203B41FA5}">
                      <a16:colId xmlns:a16="http://schemas.microsoft.com/office/drawing/2014/main" val="2243052121"/>
                    </a:ext>
                  </a:extLst>
                </a:gridCol>
                <a:gridCol w="329184">
                  <a:extLst>
                    <a:ext uri="{9D8B030D-6E8A-4147-A177-3AD203B41FA5}">
                      <a16:colId xmlns:a16="http://schemas.microsoft.com/office/drawing/2014/main" val="3336671575"/>
                    </a:ext>
                  </a:extLst>
                </a:gridCol>
                <a:gridCol w="329184">
                  <a:extLst>
                    <a:ext uri="{9D8B030D-6E8A-4147-A177-3AD203B41FA5}">
                      <a16:colId xmlns:a16="http://schemas.microsoft.com/office/drawing/2014/main" val="1792726232"/>
                    </a:ext>
                  </a:extLst>
                </a:gridCol>
                <a:gridCol w="370332">
                  <a:extLst>
                    <a:ext uri="{9D8B030D-6E8A-4147-A177-3AD203B41FA5}">
                      <a16:colId xmlns:a16="http://schemas.microsoft.com/office/drawing/2014/main" val="1154069348"/>
                    </a:ext>
                  </a:extLst>
                </a:gridCol>
                <a:gridCol w="370332">
                  <a:extLst>
                    <a:ext uri="{9D8B030D-6E8A-4147-A177-3AD203B41FA5}">
                      <a16:colId xmlns:a16="http://schemas.microsoft.com/office/drawing/2014/main" val="1492323300"/>
                    </a:ext>
                  </a:extLst>
                </a:gridCol>
                <a:gridCol w="329184">
                  <a:extLst>
                    <a:ext uri="{9D8B030D-6E8A-4147-A177-3AD203B41FA5}">
                      <a16:colId xmlns:a16="http://schemas.microsoft.com/office/drawing/2014/main" val="606957405"/>
                    </a:ext>
                  </a:extLst>
                </a:gridCol>
                <a:gridCol w="329184">
                  <a:extLst>
                    <a:ext uri="{9D8B030D-6E8A-4147-A177-3AD203B41FA5}">
                      <a16:colId xmlns:a16="http://schemas.microsoft.com/office/drawing/2014/main" val="3387854533"/>
                    </a:ext>
                  </a:extLst>
                </a:gridCol>
                <a:gridCol w="370332">
                  <a:extLst>
                    <a:ext uri="{9D8B030D-6E8A-4147-A177-3AD203B41FA5}">
                      <a16:colId xmlns:a16="http://schemas.microsoft.com/office/drawing/2014/main" val="22519439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11330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folklor - 2018-03-25 14:25:01</a:t>
                      </a:r>
                      <a:r>
                        <a:rPr kumimoji="0" lang="es-ES" sz="1000" b="0" i="0" u="none" strike="noStrike" kern="1200" cap="none" spc="0" normalizeH="0" baseline="0" noProof="0">
                          <a:ln>
                            <a:noFill/>
                          </a:ln>
                          <a:solidFill>
                            <a:prstClr val="black"/>
                          </a:solidFill>
                          <a:effectLst/>
                          <a:uLnTx/>
                          <a:uFillTx/>
                          <a:latin typeface="+mn-lt"/>
                          <a:ea typeface="+mn-ea"/>
                          <a:cs typeface="+mn-cs"/>
                        </a:rPr>
                        <a:t>
Disfruta La #cuaresma en #ElFolklor Prueba nuestro exquisito menú especial de temporada. Te esperamos para disfrutar de las delicias que van del mar a tu paladar #FolkloreandoAndo #RestauranteCantina
Blvrd. Everardo Márquez 1100. Construplaza 📞 (771) 2120334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276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folklor - 2018-03-23 18:39:03</a:t>
                      </a:r>
                      <a:r>
                        <a:rPr kumimoji="0" lang="es-ES" sz="1000" b="0" i="0" u="none" strike="noStrike" kern="1200" cap="none" spc="0" normalizeH="0" baseline="0" noProof="0">
                          <a:ln>
                            <a:noFill/>
                          </a:ln>
                          <a:solidFill>
                            <a:prstClr val="black"/>
                          </a:solidFill>
                          <a:effectLst/>
                          <a:uLnTx/>
                          <a:uFillTx/>
                          <a:latin typeface="+mn-lt"/>
                          <a:ea typeface="+mn-ea"/>
                          <a:cs typeface="+mn-cs"/>
                        </a:rPr>
                        <a:t>
Disfruta de una noche espectacular con el encuentro entre la Selección Nacional de México vs Islandia. El sabor del fútbol lo vives en El folklor.
Te esperamos en Blvd. Everardo Márquez 1100. Construplaza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56595819"/>
                  </a:ext>
                </a:extLst>
              </a:tr>
            </a:tbl>
          </a:graphicData>
        </a:graphic>
      </p:graphicFrame>
      <p:sp>
        <p:nvSpPr>
          <p:cNvPr id="4" name="Text Placeholder 3">
            <a:extLst>
              <a:ext uri="{FF2B5EF4-FFF2-40B4-BE49-F238E27FC236}">
                <a16:creationId xmlns:a16="http://schemas.microsoft.com/office/drawing/2014/main" id="{FC708042-5F15-49F2-A3E9-244DB4172AFF}"/>
              </a:ext>
            </a:extLst>
          </p:cNvPr>
          <p:cNvSpPr>
            <a:spLocks noGrp="1"/>
          </p:cNvSpPr>
          <p:nvPr>
            <p:ph type="body" sz="quarter" idx="14"/>
          </p:nvPr>
        </p:nvSpPr>
        <p:spPr/>
        <p:txBody>
          <a:bodyPr/>
          <a:lstStyle/>
          <a:p>
            <a:r>
              <a:rPr lang="en-US"/>
              <a:t>02/09/2018 - 04/08/2018</a:t>
            </a:r>
          </a:p>
        </p:txBody>
      </p:sp>
    </p:spTree>
    <p:extLst>
      <p:ext uri="{BB962C8B-B14F-4D97-AF65-F5344CB8AC3E}">
        <p14:creationId xmlns:p14="http://schemas.microsoft.com/office/powerpoint/2010/main" val="24237161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42820-D295-4F89-8D82-27F7D59FCA47}"/>
              </a:ext>
            </a:extLst>
          </p:cNvPr>
          <p:cNvSpPr>
            <a:spLocks noGrp="1"/>
          </p:cNvSpPr>
          <p:nvPr>
            <p:ph type="title"/>
          </p:nvPr>
        </p:nvSpPr>
        <p:spPr/>
        <p:txBody>
          <a:bodyPr/>
          <a:lstStyle/>
          <a:p>
            <a:r>
              <a:rPr lang="en-US"/>
              <a:t>Facebook Own Posts Table - 9 of 16</a:t>
            </a:r>
          </a:p>
        </p:txBody>
      </p:sp>
      <p:graphicFrame>
        <p:nvGraphicFramePr>
          <p:cNvPr id="5" name="Table Placeholder 4">
            <a:extLst>
              <a:ext uri="{FF2B5EF4-FFF2-40B4-BE49-F238E27FC236}">
                <a16:creationId xmlns:a16="http://schemas.microsoft.com/office/drawing/2014/main" id="{CD4BB6C6-6768-4B31-B866-EE244495171D}"/>
              </a:ext>
            </a:extLst>
          </p:cNvPr>
          <p:cNvGraphicFramePr>
            <a:graphicFrameLocks noGrp="1"/>
          </p:cNvGraphicFramePr>
          <p:nvPr>
            <p:ph type="tbl" sz="quarter" idx="13"/>
            <p:extLst>
              <p:ext uri="{D42A27DB-BD31-4B8C-83A1-F6EECF244321}">
                <p14:modId xmlns:p14="http://schemas.microsoft.com/office/powerpoint/2010/main" val="2192450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578099124"/>
                    </a:ext>
                  </a:extLst>
                </a:gridCol>
                <a:gridCol w="370332">
                  <a:extLst>
                    <a:ext uri="{9D8B030D-6E8A-4147-A177-3AD203B41FA5}">
                      <a16:colId xmlns:a16="http://schemas.microsoft.com/office/drawing/2014/main" val="1182536406"/>
                    </a:ext>
                  </a:extLst>
                </a:gridCol>
                <a:gridCol w="370332">
                  <a:extLst>
                    <a:ext uri="{9D8B030D-6E8A-4147-A177-3AD203B41FA5}">
                      <a16:colId xmlns:a16="http://schemas.microsoft.com/office/drawing/2014/main" val="4185267094"/>
                    </a:ext>
                  </a:extLst>
                </a:gridCol>
                <a:gridCol w="370332">
                  <a:extLst>
                    <a:ext uri="{9D8B030D-6E8A-4147-A177-3AD203B41FA5}">
                      <a16:colId xmlns:a16="http://schemas.microsoft.com/office/drawing/2014/main" val="3908850591"/>
                    </a:ext>
                  </a:extLst>
                </a:gridCol>
                <a:gridCol w="329184">
                  <a:extLst>
                    <a:ext uri="{9D8B030D-6E8A-4147-A177-3AD203B41FA5}">
                      <a16:colId xmlns:a16="http://schemas.microsoft.com/office/drawing/2014/main" val="3071451387"/>
                    </a:ext>
                  </a:extLst>
                </a:gridCol>
                <a:gridCol w="329184">
                  <a:extLst>
                    <a:ext uri="{9D8B030D-6E8A-4147-A177-3AD203B41FA5}">
                      <a16:colId xmlns:a16="http://schemas.microsoft.com/office/drawing/2014/main" val="1056508106"/>
                    </a:ext>
                  </a:extLst>
                </a:gridCol>
                <a:gridCol w="329184">
                  <a:extLst>
                    <a:ext uri="{9D8B030D-6E8A-4147-A177-3AD203B41FA5}">
                      <a16:colId xmlns:a16="http://schemas.microsoft.com/office/drawing/2014/main" val="159929778"/>
                    </a:ext>
                  </a:extLst>
                </a:gridCol>
                <a:gridCol w="329184">
                  <a:extLst>
                    <a:ext uri="{9D8B030D-6E8A-4147-A177-3AD203B41FA5}">
                      <a16:colId xmlns:a16="http://schemas.microsoft.com/office/drawing/2014/main" val="1183701313"/>
                    </a:ext>
                  </a:extLst>
                </a:gridCol>
                <a:gridCol w="329184">
                  <a:extLst>
                    <a:ext uri="{9D8B030D-6E8A-4147-A177-3AD203B41FA5}">
                      <a16:colId xmlns:a16="http://schemas.microsoft.com/office/drawing/2014/main" val="3728107602"/>
                    </a:ext>
                  </a:extLst>
                </a:gridCol>
                <a:gridCol w="329184">
                  <a:extLst>
                    <a:ext uri="{9D8B030D-6E8A-4147-A177-3AD203B41FA5}">
                      <a16:colId xmlns:a16="http://schemas.microsoft.com/office/drawing/2014/main" val="1301337132"/>
                    </a:ext>
                  </a:extLst>
                </a:gridCol>
                <a:gridCol w="329184">
                  <a:extLst>
                    <a:ext uri="{9D8B030D-6E8A-4147-A177-3AD203B41FA5}">
                      <a16:colId xmlns:a16="http://schemas.microsoft.com/office/drawing/2014/main" val="3205823604"/>
                    </a:ext>
                  </a:extLst>
                </a:gridCol>
                <a:gridCol w="329184">
                  <a:extLst>
                    <a:ext uri="{9D8B030D-6E8A-4147-A177-3AD203B41FA5}">
                      <a16:colId xmlns:a16="http://schemas.microsoft.com/office/drawing/2014/main" val="1373357504"/>
                    </a:ext>
                  </a:extLst>
                </a:gridCol>
                <a:gridCol w="329184">
                  <a:extLst>
                    <a:ext uri="{9D8B030D-6E8A-4147-A177-3AD203B41FA5}">
                      <a16:colId xmlns:a16="http://schemas.microsoft.com/office/drawing/2014/main" val="2268821461"/>
                    </a:ext>
                  </a:extLst>
                </a:gridCol>
                <a:gridCol w="370332">
                  <a:extLst>
                    <a:ext uri="{9D8B030D-6E8A-4147-A177-3AD203B41FA5}">
                      <a16:colId xmlns:a16="http://schemas.microsoft.com/office/drawing/2014/main" val="4089528597"/>
                    </a:ext>
                  </a:extLst>
                </a:gridCol>
                <a:gridCol w="370332">
                  <a:extLst>
                    <a:ext uri="{9D8B030D-6E8A-4147-A177-3AD203B41FA5}">
                      <a16:colId xmlns:a16="http://schemas.microsoft.com/office/drawing/2014/main" val="1754566885"/>
                    </a:ext>
                  </a:extLst>
                </a:gridCol>
                <a:gridCol w="329184">
                  <a:extLst>
                    <a:ext uri="{9D8B030D-6E8A-4147-A177-3AD203B41FA5}">
                      <a16:colId xmlns:a16="http://schemas.microsoft.com/office/drawing/2014/main" val="883077365"/>
                    </a:ext>
                  </a:extLst>
                </a:gridCol>
                <a:gridCol w="329184">
                  <a:extLst>
                    <a:ext uri="{9D8B030D-6E8A-4147-A177-3AD203B41FA5}">
                      <a16:colId xmlns:a16="http://schemas.microsoft.com/office/drawing/2014/main" val="1741859490"/>
                    </a:ext>
                  </a:extLst>
                </a:gridCol>
                <a:gridCol w="370332">
                  <a:extLst>
                    <a:ext uri="{9D8B030D-6E8A-4147-A177-3AD203B41FA5}">
                      <a16:colId xmlns:a16="http://schemas.microsoft.com/office/drawing/2014/main" val="4285205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25499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El folklor - 2018-03-23 08:00:00</a:t>
                      </a:r>
                      <a:r>
                        <a:rPr kumimoji="0" lang="en-US" sz="1000" b="0" i="0" u="none" strike="noStrike" kern="1200" cap="none" spc="0" normalizeH="0" baseline="0" noProof="0">
                          <a:ln>
                            <a:noFill/>
                          </a:ln>
                          <a:solidFill>
                            <a:prstClr val="black"/>
                          </a:solidFill>
                          <a:effectLst/>
                          <a:uLnTx/>
                          <a:uFillTx/>
                          <a:latin typeface="+mn-lt"/>
                          <a:ea typeface="+mn-ea"/>
                          <a:cs typeface="+mn-cs"/>
                        </a:rPr>
                        <a:t>
¡Todos a cantar hoy en #ElFolklor con LUPO Acoustic Rock &amp; Balada Pop! porque #FolkloreandoAndo 😎🎵¡Te esperamos en Blvd. Everardo Marquez 1100. Construplaza! #EntreAmigos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6175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folklor - 2018-03-22 13:19:18</a:t>
                      </a:r>
                      <a:r>
                        <a:rPr kumimoji="0" lang="es-ES" sz="1000" b="0" i="0" u="none" strike="noStrike" kern="1200" cap="none" spc="0" normalizeH="0" baseline="0" noProof="0">
                          <a:ln>
                            <a:noFill/>
                          </a:ln>
                          <a:solidFill>
                            <a:prstClr val="black"/>
                          </a:solidFill>
                          <a:effectLst/>
                          <a:uLnTx/>
                          <a:uFillTx/>
                          <a:latin typeface="+mn-lt"/>
                          <a:ea typeface="+mn-ea"/>
                          <a:cs typeface="+mn-cs"/>
                        </a:rPr>
                        <a:t>
Ya es jueves y un chamorro lo confirma. Te esperamos a disfrutar nuestros mejores platillos GRATIS al consumir $240 en copeo. 
El mejor restaurante cantina está en Pachuca y es El Folklor. 
#folkloreandoandamos #esjuevesdechamorro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208899"/>
                  </a:ext>
                </a:extLst>
              </a:tr>
            </a:tbl>
          </a:graphicData>
        </a:graphic>
      </p:graphicFrame>
      <p:sp>
        <p:nvSpPr>
          <p:cNvPr id="4" name="Text Placeholder 3">
            <a:extLst>
              <a:ext uri="{FF2B5EF4-FFF2-40B4-BE49-F238E27FC236}">
                <a16:creationId xmlns:a16="http://schemas.microsoft.com/office/drawing/2014/main" id="{69E44648-6B91-4AA3-B432-A1220A2FE6DA}"/>
              </a:ext>
            </a:extLst>
          </p:cNvPr>
          <p:cNvSpPr>
            <a:spLocks noGrp="1"/>
          </p:cNvSpPr>
          <p:nvPr>
            <p:ph type="body" sz="quarter" idx="14"/>
          </p:nvPr>
        </p:nvSpPr>
        <p:spPr/>
        <p:txBody>
          <a:bodyPr/>
          <a:lstStyle/>
          <a:p>
            <a:r>
              <a:rPr lang="en-US"/>
              <a:t>02/09/2018 - 04/08/2018</a:t>
            </a:r>
          </a:p>
        </p:txBody>
      </p:sp>
    </p:spTree>
    <p:extLst>
      <p:ext uri="{BB962C8B-B14F-4D97-AF65-F5344CB8AC3E}">
        <p14:creationId xmlns:p14="http://schemas.microsoft.com/office/powerpoint/2010/main" val="41489796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13641-297E-497B-A932-6BF9889FCEC3}"/>
              </a:ext>
            </a:extLst>
          </p:cNvPr>
          <p:cNvSpPr>
            <a:spLocks noGrp="1"/>
          </p:cNvSpPr>
          <p:nvPr>
            <p:ph type="title"/>
          </p:nvPr>
        </p:nvSpPr>
        <p:spPr/>
        <p:txBody>
          <a:bodyPr/>
          <a:lstStyle/>
          <a:p>
            <a:r>
              <a:rPr lang="en-US"/>
              <a:t>Facebook Own Posts Table - 10 of 16</a:t>
            </a:r>
          </a:p>
        </p:txBody>
      </p:sp>
      <p:graphicFrame>
        <p:nvGraphicFramePr>
          <p:cNvPr id="5" name="Table Placeholder 4">
            <a:extLst>
              <a:ext uri="{FF2B5EF4-FFF2-40B4-BE49-F238E27FC236}">
                <a16:creationId xmlns:a16="http://schemas.microsoft.com/office/drawing/2014/main" id="{28CA6C97-38F5-45BF-920D-BB7494CC400B}"/>
              </a:ext>
            </a:extLst>
          </p:cNvPr>
          <p:cNvGraphicFramePr>
            <a:graphicFrameLocks noGrp="1"/>
          </p:cNvGraphicFramePr>
          <p:nvPr>
            <p:ph type="tbl" sz="quarter" idx="13"/>
            <p:extLst>
              <p:ext uri="{D42A27DB-BD31-4B8C-83A1-F6EECF244321}">
                <p14:modId xmlns:p14="http://schemas.microsoft.com/office/powerpoint/2010/main" val="2778334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021270679"/>
                    </a:ext>
                  </a:extLst>
                </a:gridCol>
                <a:gridCol w="370332">
                  <a:extLst>
                    <a:ext uri="{9D8B030D-6E8A-4147-A177-3AD203B41FA5}">
                      <a16:colId xmlns:a16="http://schemas.microsoft.com/office/drawing/2014/main" val="1782838744"/>
                    </a:ext>
                  </a:extLst>
                </a:gridCol>
                <a:gridCol w="370332">
                  <a:extLst>
                    <a:ext uri="{9D8B030D-6E8A-4147-A177-3AD203B41FA5}">
                      <a16:colId xmlns:a16="http://schemas.microsoft.com/office/drawing/2014/main" val="993358560"/>
                    </a:ext>
                  </a:extLst>
                </a:gridCol>
                <a:gridCol w="370332">
                  <a:extLst>
                    <a:ext uri="{9D8B030D-6E8A-4147-A177-3AD203B41FA5}">
                      <a16:colId xmlns:a16="http://schemas.microsoft.com/office/drawing/2014/main" val="1156515068"/>
                    </a:ext>
                  </a:extLst>
                </a:gridCol>
                <a:gridCol w="329184">
                  <a:extLst>
                    <a:ext uri="{9D8B030D-6E8A-4147-A177-3AD203B41FA5}">
                      <a16:colId xmlns:a16="http://schemas.microsoft.com/office/drawing/2014/main" val="710810131"/>
                    </a:ext>
                  </a:extLst>
                </a:gridCol>
                <a:gridCol w="329184">
                  <a:extLst>
                    <a:ext uri="{9D8B030D-6E8A-4147-A177-3AD203B41FA5}">
                      <a16:colId xmlns:a16="http://schemas.microsoft.com/office/drawing/2014/main" val="3168011001"/>
                    </a:ext>
                  </a:extLst>
                </a:gridCol>
                <a:gridCol w="329184">
                  <a:extLst>
                    <a:ext uri="{9D8B030D-6E8A-4147-A177-3AD203B41FA5}">
                      <a16:colId xmlns:a16="http://schemas.microsoft.com/office/drawing/2014/main" val="119382127"/>
                    </a:ext>
                  </a:extLst>
                </a:gridCol>
                <a:gridCol w="329184">
                  <a:extLst>
                    <a:ext uri="{9D8B030D-6E8A-4147-A177-3AD203B41FA5}">
                      <a16:colId xmlns:a16="http://schemas.microsoft.com/office/drawing/2014/main" val="2257766030"/>
                    </a:ext>
                  </a:extLst>
                </a:gridCol>
                <a:gridCol w="329184">
                  <a:extLst>
                    <a:ext uri="{9D8B030D-6E8A-4147-A177-3AD203B41FA5}">
                      <a16:colId xmlns:a16="http://schemas.microsoft.com/office/drawing/2014/main" val="1993315420"/>
                    </a:ext>
                  </a:extLst>
                </a:gridCol>
                <a:gridCol w="329184">
                  <a:extLst>
                    <a:ext uri="{9D8B030D-6E8A-4147-A177-3AD203B41FA5}">
                      <a16:colId xmlns:a16="http://schemas.microsoft.com/office/drawing/2014/main" val="1000920128"/>
                    </a:ext>
                  </a:extLst>
                </a:gridCol>
                <a:gridCol w="329184">
                  <a:extLst>
                    <a:ext uri="{9D8B030D-6E8A-4147-A177-3AD203B41FA5}">
                      <a16:colId xmlns:a16="http://schemas.microsoft.com/office/drawing/2014/main" val="3977795622"/>
                    </a:ext>
                  </a:extLst>
                </a:gridCol>
                <a:gridCol w="329184">
                  <a:extLst>
                    <a:ext uri="{9D8B030D-6E8A-4147-A177-3AD203B41FA5}">
                      <a16:colId xmlns:a16="http://schemas.microsoft.com/office/drawing/2014/main" val="774335252"/>
                    </a:ext>
                  </a:extLst>
                </a:gridCol>
                <a:gridCol w="329184">
                  <a:extLst>
                    <a:ext uri="{9D8B030D-6E8A-4147-A177-3AD203B41FA5}">
                      <a16:colId xmlns:a16="http://schemas.microsoft.com/office/drawing/2014/main" val="469414875"/>
                    </a:ext>
                  </a:extLst>
                </a:gridCol>
                <a:gridCol w="370332">
                  <a:extLst>
                    <a:ext uri="{9D8B030D-6E8A-4147-A177-3AD203B41FA5}">
                      <a16:colId xmlns:a16="http://schemas.microsoft.com/office/drawing/2014/main" val="1242426014"/>
                    </a:ext>
                  </a:extLst>
                </a:gridCol>
                <a:gridCol w="370332">
                  <a:extLst>
                    <a:ext uri="{9D8B030D-6E8A-4147-A177-3AD203B41FA5}">
                      <a16:colId xmlns:a16="http://schemas.microsoft.com/office/drawing/2014/main" val="2246314078"/>
                    </a:ext>
                  </a:extLst>
                </a:gridCol>
                <a:gridCol w="329184">
                  <a:extLst>
                    <a:ext uri="{9D8B030D-6E8A-4147-A177-3AD203B41FA5}">
                      <a16:colId xmlns:a16="http://schemas.microsoft.com/office/drawing/2014/main" val="3513039743"/>
                    </a:ext>
                  </a:extLst>
                </a:gridCol>
                <a:gridCol w="329184">
                  <a:extLst>
                    <a:ext uri="{9D8B030D-6E8A-4147-A177-3AD203B41FA5}">
                      <a16:colId xmlns:a16="http://schemas.microsoft.com/office/drawing/2014/main" val="2938142193"/>
                    </a:ext>
                  </a:extLst>
                </a:gridCol>
                <a:gridCol w="370332">
                  <a:extLst>
                    <a:ext uri="{9D8B030D-6E8A-4147-A177-3AD203B41FA5}">
                      <a16:colId xmlns:a16="http://schemas.microsoft.com/office/drawing/2014/main" val="9592896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97472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folklor - 2018-03-22 13:09:03</a:t>
                      </a:r>
                      <a:r>
                        <a:rPr kumimoji="0" lang="es-ES" sz="1000" b="0" i="0" u="none" strike="noStrike" kern="1200" cap="none" spc="0" normalizeH="0" baseline="0" noProof="0">
                          <a:ln>
                            <a:noFill/>
                          </a:ln>
                          <a:solidFill>
                            <a:prstClr val="black"/>
                          </a:solidFill>
                          <a:effectLst/>
                          <a:uLnTx/>
                          <a:uFillTx/>
                          <a:latin typeface="+mn-lt"/>
                          <a:ea typeface="+mn-ea"/>
                          <a:cs typeface="+mn-cs"/>
                        </a:rPr>
                        <a:t>
Ya es jueves y un chamorro lo confirma. Te esperamos a disfrutar nuestros mejores platillos GRATIS al consumir $240 en copeo. 
El mejor restaurante cantina está en Pachuca y es El Folklor. 
#folkloreandoandamos #esjuevesdechamorro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455669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folklor - 2018-03-21 11:00:05</a:t>
                      </a:r>
                      <a:r>
                        <a:rPr kumimoji="0" lang="es-ES" sz="1000" b="0" i="0" u="none" strike="noStrike" kern="1200" cap="none" spc="0" normalizeH="0" baseline="0" noProof="0">
                          <a:ln>
                            <a:noFill/>
                          </a:ln>
                          <a:solidFill>
                            <a:prstClr val="black"/>
                          </a:solidFill>
                          <a:effectLst/>
                          <a:uLnTx/>
                          <a:uFillTx/>
                          <a:latin typeface="+mn-lt"/>
                          <a:ea typeface="+mn-ea"/>
                          <a:cs typeface="+mn-cs"/>
                        </a:rPr>
                        <a:t>
Porque no hay nada mejor que los viernes de #ElFolklor cantando con LUPO Acoustic Rock &amp; Balada Pop 😎🎵¡Te esperamos en Blvd. Everardo Marquez 1100. Construplaza!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28306136"/>
                  </a:ext>
                </a:extLst>
              </a:tr>
            </a:tbl>
          </a:graphicData>
        </a:graphic>
      </p:graphicFrame>
      <p:sp>
        <p:nvSpPr>
          <p:cNvPr id="4" name="Text Placeholder 3">
            <a:extLst>
              <a:ext uri="{FF2B5EF4-FFF2-40B4-BE49-F238E27FC236}">
                <a16:creationId xmlns:a16="http://schemas.microsoft.com/office/drawing/2014/main" id="{4DDED57B-6ED9-48A7-B702-B7FDAD3A5ABA}"/>
              </a:ext>
            </a:extLst>
          </p:cNvPr>
          <p:cNvSpPr>
            <a:spLocks noGrp="1"/>
          </p:cNvSpPr>
          <p:nvPr>
            <p:ph type="body" sz="quarter" idx="14"/>
          </p:nvPr>
        </p:nvSpPr>
        <p:spPr/>
        <p:txBody>
          <a:bodyPr/>
          <a:lstStyle/>
          <a:p>
            <a:r>
              <a:rPr lang="en-US"/>
              <a:t>02/09/2018 - 04/08/2018</a:t>
            </a:r>
          </a:p>
        </p:txBody>
      </p:sp>
    </p:spTree>
    <p:extLst>
      <p:ext uri="{BB962C8B-B14F-4D97-AF65-F5344CB8AC3E}">
        <p14:creationId xmlns:p14="http://schemas.microsoft.com/office/powerpoint/2010/main" val="24627327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D8403-35AE-41F8-840B-470BB19E3D41}"/>
              </a:ext>
            </a:extLst>
          </p:cNvPr>
          <p:cNvSpPr>
            <a:spLocks noGrp="1"/>
          </p:cNvSpPr>
          <p:nvPr>
            <p:ph type="title"/>
          </p:nvPr>
        </p:nvSpPr>
        <p:spPr/>
        <p:txBody>
          <a:bodyPr/>
          <a:lstStyle/>
          <a:p>
            <a:r>
              <a:rPr lang="en-US"/>
              <a:t>Facebook Own Posts Table - 11 of 16</a:t>
            </a:r>
          </a:p>
        </p:txBody>
      </p:sp>
      <p:graphicFrame>
        <p:nvGraphicFramePr>
          <p:cNvPr id="5" name="Table Placeholder 4">
            <a:extLst>
              <a:ext uri="{FF2B5EF4-FFF2-40B4-BE49-F238E27FC236}">
                <a16:creationId xmlns:a16="http://schemas.microsoft.com/office/drawing/2014/main" id="{9757B2CA-F2EA-47BB-A117-7094344B51DE}"/>
              </a:ext>
            </a:extLst>
          </p:cNvPr>
          <p:cNvGraphicFramePr>
            <a:graphicFrameLocks noGrp="1"/>
          </p:cNvGraphicFramePr>
          <p:nvPr>
            <p:ph type="tbl" sz="quarter" idx="13"/>
            <p:extLst>
              <p:ext uri="{D42A27DB-BD31-4B8C-83A1-F6EECF244321}">
                <p14:modId xmlns:p14="http://schemas.microsoft.com/office/powerpoint/2010/main" val="2241714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66069373"/>
                    </a:ext>
                  </a:extLst>
                </a:gridCol>
                <a:gridCol w="370332">
                  <a:extLst>
                    <a:ext uri="{9D8B030D-6E8A-4147-A177-3AD203B41FA5}">
                      <a16:colId xmlns:a16="http://schemas.microsoft.com/office/drawing/2014/main" val="3952727766"/>
                    </a:ext>
                  </a:extLst>
                </a:gridCol>
                <a:gridCol w="370332">
                  <a:extLst>
                    <a:ext uri="{9D8B030D-6E8A-4147-A177-3AD203B41FA5}">
                      <a16:colId xmlns:a16="http://schemas.microsoft.com/office/drawing/2014/main" val="4103917793"/>
                    </a:ext>
                  </a:extLst>
                </a:gridCol>
                <a:gridCol w="370332">
                  <a:extLst>
                    <a:ext uri="{9D8B030D-6E8A-4147-A177-3AD203B41FA5}">
                      <a16:colId xmlns:a16="http://schemas.microsoft.com/office/drawing/2014/main" val="3459065513"/>
                    </a:ext>
                  </a:extLst>
                </a:gridCol>
                <a:gridCol w="329184">
                  <a:extLst>
                    <a:ext uri="{9D8B030D-6E8A-4147-A177-3AD203B41FA5}">
                      <a16:colId xmlns:a16="http://schemas.microsoft.com/office/drawing/2014/main" val="3443485327"/>
                    </a:ext>
                  </a:extLst>
                </a:gridCol>
                <a:gridCol w="329184">
                  <a:extLst>
                    <a:ext uri="{9D8B030D-6E8A-4147-A177-3AD203B41FA5}">
                      <a16:colId xmlns:a16="http://schemas.microsoft.com/office/drawing/2014/main" val="689885925"/>
                    </a:ext>
                  </a:extLst>
                </a:gridCol>
                <a:gridCol w="329184">
                  <a:extLst>
                    <a:ext uri="{9D8B030D-6E8A-4147-A177-3AD203B41FA5}">
                      <a16:colId xmlns:a16="http://schemas.microsoft.com/office/drawing/2014/main" val="493115341"/>
                    </a:ext>
                  </a:extLst>
                </a:gridCol>
                <a:gridCol w="329184">
                  <a:extLst>
                    <a:ext uri="{9D8B030D-6E8A-4147-A177-3AD203B41FA5}">
                      <a16:colId xmlns:a16="http://schemas.microsoft.com/office/drawing/2014/main" val="492190643"/>
                    </a:ext>
                  </a:extLst>
                </a:gridCol>
                <a:gridCol w="329184">
                  <a:extLst>
                    <a:ext uri="{9D8B030D-6E8A-4147-A177-3AD203B41FA5}">
                      <a16:colId xmlns:a16="http://schemas.microsoft.com/office/drawing/2014/main" val="3667930383"/>
                    </a:ext>
                  </a:extLst>
                </a:gridCol>
                <a:gridCol w="329184">
                  <a:extLst>
                    <a:ext uri="{9D8B030D-6E8A-4147-A177-3AD203B41FA5}">
                      <a16:colId xmlns:a16="http://schemas.microsoft.com/office/drawing/2014/main" val="2948784478"/>
                    </a:ext>
                  </a:extLst>
                </a:gridCol>
                <a:gridCol w="329184">
                  <a:extLst>
                    <a:ext uri="{9D8B030D-6E8A-4147-A177-3AD203B41FA5}">
                      <a16:colId xmlns:a16="http://schemas.microsoft.com/office/drawing/2014/main" val="3434816680"/>
                    </a:ext>
                  </a:extLst>
                </a:gridCol>
                <a:gridCol w="329184">
                  <a:extLst>
                    <a:ext uri="{9D8B030D-6E8A-4147-A177-3AD203B41FA5}">
                      <a16:colId xmlns:a16="http://schemas.microsoft.com/office/drawing/2014/main" val="87186898"/>
                    </a:ext>
                  </a:extLst>
                </a:gridCol>
                <a:gridCol w="329184">
                  <a:extLst>
                    <a:ext uri="{9D8B030D-6E8A-4147-A177-3AD203B41FA5}">
                      <a16:colId xmlns:a16="http://schemas.microsoft.com/office/drawing/2014/main" val="50637582"/>
                    </a:ext>
                  </a:extLst>
                </a:gridCol>
                <a:gridCol w="370332">
                  <a:extLst>
                    <a:ext uri="{9D8B030D-6E8A-4147-A177-3AD203B41FA5}">
                      <a16:colId xmlns:a16="http://schemas.microsoft.com/office/drawing/2014/main" val="700450995"/>
                    </a:ext>
                  </a:extLst>
                </a:gridCol>
                <a:gridCol w="370332">
                  <a:extLst>
                    <a:ext uri="{9D8B030D-6E8A-4147-A177-3AD203B41FA5}">
                      <a16:colId xmlns:a16="http://schemas.microsoft.com/office/drawing/2014/main" val="3482488092"/>
                    </a:ext>
                  </a:extLst>
                </a:gridCol>
                <a:gridCol w="329184">
                  <a:extLst>
                    <a:ext uri="{9D8B030D-6E8A-4147-A177-3AD203B41FA5}">
                      <a16:colId xmlns:a16="http://schemas.microsoft.com/office/drawing/2014/main" val="3824111158"/>
                    </a:ext>
                  </a:extLst>
                </a:gridCol>
                <a:gridCol w="329184">
                  <a:extLst>
                    <a:ext uri="{9D8B030D-6E8A-4147-A177-3AD203B41FA5}">
                      <a16:colId xmlns:a16="http://schemas.microsoft.com/office/drawing/2014/main" val="3852137306"/>
                    </a:ext>
                  </a:extLst>
                </a:gridCol>
                <a:gridCol w="370332">
                  <a:extLst>
                    <a:ext uri="{9D8B030D-6E8A-4147-A177-3AD203B41FA5}">
                      <a16:colId xmlns:a16="http://schemas.microsoft.com/office/drawing/2014/main" val="2136801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78846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folklor - 2018-03-17 15:00:00</a:t>
                      </a:r>
                      <a:r>
                        <a:rPr kumimoji="0" lang="es-ES" sz="1000" b="0" i="0" u="none" strike="noStrike" kern="1200" cap="none" spc="0" normalizeH="0" baseline="0" noProof="0">
                          <a:ln>
                            <a:noFill/>
                          </a:ln>
                          <a:solidFill>
                            <a:prstClr val="black"/>
                          </a:solidFill>
                          <a:effectLst/>
                          <a:uLnTx/>
                          <a:uFillTx/>
                          <a:latin typeface="+mn-lt"/>
                          <a:ea typeface="+mn-ea"/>
                          <a:cs typeface="+mn-cs"/>
                        </a:rPr>
                        <a:t>
La cuaresma está en #ElFolklor disfrútala con cada uno de nuestros platillos ;)
#folkloreandoando #entreamigos #enfamilia #comoelfolklornohaydos
Blvd. Everardo Marquez 1100. Construplaza. tel 2120334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481182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folklor - 2018-03-16 14:22:08</a:t>
                      </a:r>
                      <a:r>
                        <a:rPr kumimoji="0" lang="es-ES" sz="1000" b="0" i="0" u="none" strike="noStrike" kern="1200" cap="none" spc="0" normalizeH="0" baseline="0" noProof="0">
                          <a:ln>
                            <a:noFill/>
                          </a:ln>
                          <a:solidFill>
                            <a:prstClr val="black"/>
                          </a:solidFill>
                          <a:effectLst/>
                          <a:uLnTx/>
                          <a:uFillTx/>
                          <a:latin typeface="+mn-lt"/>
                          <a:ea typeface="+mn-ea"/>
                          <a:cs typeface="+mn-cs"/>
                        </a:rPr>
                        <a:t>
Es hora de unos ricos camarones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17468189"/>
                  </a:ext>
                </a:extLst>
              </a:tr>
            </a:tbl>
          </a:graphicData>
        </a:graphic>
      </p:graphicFrame>
      <p:sp>
        <p:nvSpPr>
          <p:cNvPr id="4" name="Text Placeholder 3">
            <a:extLst>
              <a:ext uri="{FF2B5EF4-FFF2-40B4-BE49-F238E27FC236}">
                <a16:creationId xmlns:a16="http://schemas.microsoft.com/office/drawing/2014/main" id="{4499B5DE-9966-4E99-BCD2-41B0C4BBE4FF}"/>
              </a:ext>
            </a:extLst>
          </p:cNvPr>
          <p:cNvSpPr>
            <a:spLocks noGrp="1"/>
          </p:cNvSpPr>
          <p:nvPr>
            <p:ph type="body" sz="quarter" idx="14"/>
          </p:nvPr>
        </p:nvSpPr>
        <p:spPr/>
        <p:txBody>
          <a:bodyPr/>
          <a:lstStyle/>
          <a:p>
            <a:r>
              <a:rPr lang="en-US"/>
              <a:t>02/09/2018 - 04/08/2018</a:t>
            </a:r>
          </a:p>
        </p:txBody>
      </p:sp>
    </p:spTree>
    <p:extLst>
      <p:ext uri="{BB962C8B-B14F-4D97-AF65-F5344CB8AC3E}">
        <p14:creationId xmlns:p14="http://schemas.microsoft.com/office/powerpoint/2010/main" val="30239241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6DF7C-F5FF-4650-8FD9-66406F41E3ED}"/>
              </a:ext>
            </a:extLst>
          </p:cNvPr>
          <p:cNvSpPr>
            <a:spLocks noGrp="1"/>
          </p:cNvSpPr>
          <p:nvPr>
            <p:ph type="title"/>
          </p:nvPr>
        </p:nvSpPr>
        <p:spPr/>
        <p:txBody>
          <a:bodyPr/>
          <a:lstStyle/>
          <a:p>
            <a:r>
              <a:rPr lang="en-US"/>
              <a:t>Facebook Own Posts Table - 12 of 16</a:t>
            </a:r>
          </a:p>
        </p:txBody>
      </p:sp>
      <p:graphicFrame>
        <p:nvGraphicFramePr>
          <p:cNvPr id="5" name="Table Placeholder 4">
            <a:extLst>
              <a:ext uri="{FF2B5EF4-FFF2-40B4-BE49-F238E27FC236}">
                <a16:creationId xmlns:a16="http://schemas.microsoft.com/office/drawing/2014/main" id="{0E459BBC-39E9-4C34-B27D-4CF2BC12565F}"/>
              </a:ext>
            </a:extLst>
          </p:cNvPr>
          <p:cNvGraphicFramePr>
            <a:graphicFrameLocks noGrp="1"/>
          </p:cNvGraphicFramePr>
          <p:nvPr>
            <p:ph type="tbl" sz="quarter" idx="13"/>
            <p:extLst>
              <p:ext uri="{D42A27DB-BD31-4B8C-83A1-F6EECF244321}">
                <p14:modId xmlns:p14="http://schemas.microsoft.com/office/powerpoint/2010/main" val="1604379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82098153"/>
                    </a:ext>
                  </a:extLst>
                </a:gridCol>
                <a:gridCol w="370332">
                  <a:extLst>
                    <a:ext uri="{9D8B030D-6E8A-4147-A177-3AD203B41FA5}">
                      <a16:colId xmlns:a16="http://schemas.microsoft.com/office/drawing/2014/main" val="646341018"/>
                    </a:ext>
                  </a:extLst>
                </a:gridCol>
                <a:gridCol w="370332">
                  <a:extLst>
                    <a:ext uri="{9D8B030D-6E8A-4147-A177-3AD203B41FA5}">
                      <a16:colId xmlns:a16="http://schemas.microsoft.com/office/drawing/2014/main" val="2088592902"/>
                    </a:ext>
                  </a:extLst>
                </a:gridCol>
                <a:gridCol w="370332">
                  <a:extLst>
                    <a:ext uri="{9D8B030D-6E8A-4147-A177-3AD203B41FA5}">
                      <a16:colId xmlns:a16="http://schemas.microsoft.com/office/drawing/2014/main" val="1535965381"/>
                    </a:ext>
                  </a:extLst>
                </a:gridCol>
                <a:gridCol w="329184">
                  <a:extLst>
                    <a:ext uri="{9D8B030D-6E8A-4147-A177-3AD203B41FA5}">
                      <a16:colId xmlns:a16="http://schemas.microsoft.com/office/drawing/2014/main" val="1902401546"/>
                    </a:ext>
                  </a:extLst>
                </a:gridCol>
                <a:gridCol w="329184">
                  <a:extLst>
                    <a:ext uri="{9D8B030D-6E8A-4147-A177-3AD203B41FA5}">
                      <a16:colId xmlns:a16="http://schemas.microsoft.com/office/drawing/2014/main" val="3651532920"/>
                    </a:ext>
                  </a:extLst>
                </a:gridCol>
                <a:gridCol w="329184">
                  <a:extLst>
                    <a:ext uri="{9D8B030D-6E8A-4147-A177-3AD203B41FA5}">
                      <a16:colId xmlns:a16="http://schemas.microsoft.com/office/drawing/2014/main" val="2757350834"/>
                    </a:ext>
                  </a:extLst>
                </a:gridCol>
                <a:gridCol w="329184">
                  <a:extLst>
                    <a:ext uri="{9D8B030D-6E8A-4147-A177-3AD203B41FA5}">
                      <a16:colId xmlns:a16="http://schemas.microsoft.com/office/drawing/2014/main" val="2739381924"/>
                    </a:ext>
                  </a:extLst>
                </a:gridCol>
                <a:gridCol w="329184">
                  <a:extLst>
                    <a:ext uri="{9D8B030D-6E8A-4147-A177-3AD203B41FA5}">
                      <a16:colId xmlns:a16="http://schemas.microsoft.com/office/drawing/2014/main" val="1782640073"/>
                    </a:ext>
                  </a:extLst>
                </a:gridCol>
                <a:gridCol w="329184">
                  <a:extLst>
                    <a:ext uri="{9D8B030D-6E8A-4147-A177-3AD203B41FA5}">
                      <a16:colId xmlns:a16="http://schemas.microsoft.com/office/drawing/2014/main" val="3300811998"/>
                    </a:ext>
                  </a:extLst>
                </a:gridCol>
                <a:gridCol w="329184">
                  <a:extLst>
                    <a:ext uri="{9D8B030D-6E8A-4147-A177-3AD203B41FA5}">
                      <a16:colId xmlns:a16="http://schemas.microsoft.com/office/drawing/2014/main" val="4051083471"/>
                    </a:ext>
                  </a:extLst>
                </a:gridCol>
                <a:gridCol w="329184">
                  <a:extLst>
                    <a:ext uri="{9D8B030D-6E8A-4147-A177-3AD203B41FA5}">
                      <a16:colId xmlns:a16="http://schemas.microsoft.com/office/drawing/2014/main" val="1018055876"/>
                    </a:ext>
                  </a:extLst>
                </a:gridCol>
                <a:gridCol w="329184">
                  <a:extLst>
                    <a:ext uri="{9D8B030D-6E8A-4147-A177-3AD203B41FA5}">
                      <a16:colId xmlns:a16="http://schemas.microsoft.com/office/drawing/2014/main" val="120973496"/>
                    </a:ext>
                  </a:extLst>
                </a:gridCol>
                <a:gridCol w="370332">
                  <a:extLst>
                    <a:ext uri="{9D8B030D-6E8A-4147-A177-3AD203B41FA5}">
                      <a16:colId xmlns:a16="http://schemas.microsoft.com/office/drawing/2014/main" val="472953044"/>
                    </a:ext>
                  </a:extLst>
                </a:gridCol>
                <a:gridCol w="370332">
                  <a:extLst>
                    <a:ext uri="{9D8B030D-6E8A-4147-A177-3AD203B41FA5}">
                      <a16:colId xmlns:a16="http://schemas.microsoft.com/office/drawing/2014/main" val="2598866625"/>
                    </a:ext>
                  </a:extLst>
                </a:gridCol>
                <a:gridCol w="329184">
                  <a:extLst>
                    <a:ext uri="{9D8B030D-6E8A-4147-A177-3AD203B41FA5}">
                      <a16:colId xmlns:a16="http://schemas.microsoft.com/office/drawing/2014/main" val="1406275094"/>
                    </a:ext>
                  </a:extLst>
                </a:gridCol>
                <a:gridCol w="329184">
                  <a:extLst>
                    <a:ext uri="{9D8B030D-6E8A-4147-A177-3AD203B41FA5}">
                      <a16:colId xmlns:a16="http://schemas.microsoft.com/office/drawing/2014/main" val="1730855158"/>
                    </a:ext>
                  </a:extLst>
                </a:gridCol>
                <a:gridCol w="370332">
                  <a:extLst>
                    <a:ext uri="{9D8B030D-6E8A-4147-A177-3AD203B41FA5}">
                      <a16:colId xmlns:a16="http://schemas.microsoft.com/office/drawing/2014/main" val="20034525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16239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folklor - 2018-03-16 13:01:47</a:t>
                      </a:r>
                      <a:r>
                        <a:rPr kumimoji="0" lang="es-ES" sz="1000" b="0" i="0" u="none" strike="noStrike" kern="1200" cap="none" spc="0" normalizeH="0" baseline="0" noProof="0">
                          <a:ln>
                            <a:noFill/>
                          </a:ln>
                          <a:solidFill>
                            <a:prstClr val="black"/>
                          </a:solidFill>
                          <a:effectLst/>
                          <a:uLnTx/>
                          <a:uFillTx/>
                          <a:latin typeface="+mn-lt"/>
                          <a:ea typeface="+mn-ea"/>
                          <a:cs typeface="+mn-cs"/>
                        </a:rPr>
                        <a:t>
Viernes para disfrutar de un momento increíble con la Música en Vivo de #ElFolklor  🎼🎤Acustic Band 🎼🎤te esperamos en punto de las 10:00 PM en Blvrd. Everardo Márquez 1100. Construplaza 📞 (771) 2120334
#Folkloreando #EntreAmigos #MúsicaEnVivo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50767671"/>
                  </a:ext>
                </a:extLst>
              </a:tr>
            </a:tbl>
          </a:graphicData>
        </a:graphic>
      </p:graphicFrame>
      <p:sp>
        <p:nvSpPr>
          <p:cNvPr id="4" name="Text Placeholder 3">
            <a:extLst>
              <a:ext uri="{FF2B5EF4-FFF2-40B4-BE49-F238E27FC236}">
                <a16:creationId xmlns:a16="http://schemas.microsoft.com/office/drawing/2014/main" id="{776B72A0-336C-4954-B15D-DB13CE0BF905}"/>
              </a:ext>
            </a:extLst>
          </p:cNvPr>
          <p:cNvSpPr>
            <a:spLocks noGrp="1"/>
          </p:cNvSpPr>
          <p:nvPr>
            <p:ph type="body" sz="quarter" idx="14"/>
          </p:nvPr>
        </p:nvSpPr>
        <p:spPr/>
        <p:txBody>
          <a:bodyPr/>
          <a:lstStyle/>
          <a:p>
            <a:r>
              <a:rPr lang="en-US"/>
              <a:t>02/09/2018 - 04/08/2018</a:t>
            </a:r>
          </a:p>
        </p:txBody>
      </p:sp>
    </p:spTree>
    <p:extLst>
      <p:ext uri="{BB962C8B-B14F-4D97-AF65-F5344CB8AC3E}">
        <p14:creationId xmlns:p14="http://schemas.microsoft.com/office/powerpoint/2010/main" val="38643981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578D5-82ED-42FF-845A-C58E1C21410D}"/>
              </a:ext>
            </a:extLst>
          </p:cNvPr>
          <p:cNvSpPr>
            <a:spLocks noGrp="1"/>
          </p:cNvSpPr>
          <p:nvPr>
            <p:ph type="title"/>
          </p:nvPr>
        </p:nvSpPr>
        <p:spPr/>
        <p:txBody>
          <a:bodyPr/>
          <a:lstStyle/>
          <a:p>
            <a:r>
              <a:rPr lang="en-US"/>
              <a:t>Facebook Own Posts Table - 13 of 16</a:t>
            </a:r>
          </a:p>
        </p:txBody>
      </p:sp>
      <p:graphicFrame>
        <p:nvGraphicFramePr>
          <p:cNvPr id="5" name="Table Placeholder 4">
            <a:extLst>
              <a:ext uri="{FF2B5EF4-FFF2-40B4-BE49-F238E27FC236}">
                <a16:creationId xmlns:a16="http://schemas.microsoft.com/office/drawing/2014/main" id="{CE5588DB-3704-46A2-A7BC-BEF2843169D2}"/>
              </a:ext>
            </a:extLst>
          </p:cNvPr>
          <p:cNvGraphicFramePr>
            <a:graphicFrameLocks noGrp="1"/>
          </p:cNvGraphicFramePr>
          <p:nvPr>
            <p:ph type="tbl" sz="quarter" idx="13"/>
            <p:extLst>
              <p:ext uri="{D42A27DB-BD31-4B8C-83A1-F6EECF244321}">
                <p14:modId xmlns:p14="http://schemas.microsoft.com/office/powerpoint/2010/main" val="2993256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447572930"/>
                    </a:ext>
                  </a:extLst>
                </a:gridCol>
                <a:gridCol w="370332">
                  <a:extLst>
                    <a:ext uri="{9D8B030D-6E8A-4147-A177-3AD203B41FA5}">
                      <a16:colId xmlns:a16="http://schemas.microsoft.com/office/drawing/2014/main" val="1583377507"/>
                    </a:ext>
                  </a:extLst>
                </a:gridCol>
                <a:gridCol w="370332">
                  <a:extLst>
                    <a:ext uri="{9D8B030D-6E8A-4147-A177-3AD203B41FA5}">
                      <a16:colId xmlns:a16="http://schemas.microsoft.com/office/drawing/2014/main" val="4215755394"/>
                    </a:ext>
                  </a:extLst>
                </a:gridCol>
                <a:gridCol w="370332">
                  <a:extLst>
                    <a:ext uri="{9D8B030D-6E8A-4147-A177-3AD203B41FA5}">
                      <a16:colId xmlns:a16="http://schemas.microsoft.com/office/drawing/2014/main" val="2458489115"/>
                    </a:ext>
                  </a:extLst>
                </a:gridCol>
                <a:gridCol w="329184">
                  <a:extLst>
                    <a:ext uri="{9D8B030D-6E8A-4147-A177-3AD203B41FA5}">
                      <a16:colId xmlns:a16="http://schemas.microsoft.com/office/drawing/2014/main" val="4163353554"/>
                    </a:ext>
                  </a:extLst>
                </a:gridCol>
                <a:gridCol w="329184">
                  <a:extLst>
                    <a:ext uri="{9D8B030D-6E8A-4147-A177-3AD203B41FA5}">
                      <a16:colId xmlns:a16="http://schemas.microsoft.com/office/drawing/2014/main" val="598888035"/>
                    </a:ext>
                  </a:extLst>
                </a:gridCol>
                <a:gridCol w="329184">
                  <a:extLst>
                    <a:ext uri="{9D8B030D-6E8A-4147-A177-3AD203B41FA5}">
                      <a16:colId xmlns:a16="http://schemas.microsoft.com/office/drawing/2014/main" val="3454718272"/>
                    </a:ext>
                  </a:extLst>
                </a:gridCol>
                <a:gridCol w="329184">
                  <a:extLst>
                    <a:ext uri="{9D8B030D-6E8A-4147-A177-3AD203B41FA5}">
                      <a16:colId xmlns:a16="http://schemas.microsoft.com/office/drawing/2014/main" val="3657170480"/>
                    </a:ext>
                  </a:extLst>
                </a:gridCol>
                <a:gridCol w="329184">
                  <a:extLst>
                    <a:ext uri="{9D8B030D-6E8A-4147-A177-3AD203B41FA5}">
                      <a16:colId xmlns:a16="http://schemas.microsoft.com/office/drawing/2014/main" val="1697321776"/>
                    </a:ext>
                  </a:extLst>
                </a:gridCol>
                <a:gridCol w="329184">
                  <a:extLst>
                    <a:ext uri="{9D8B030D-6E8A-4147-A177-3AD203B41FA5}">
                      <a16:colId xmlns:a16="http://schemas.microsoft.com/office/drawing/2014/main" val="2834244182"/>
                    </a:ext>
                  </a:extLst>
                </a:gridCol>
                <a:gridCol w="329184">
                  <a:extLst>
                    <a:ext uri="{9D8B030D-6E8A-4147-A177-3AD203B41FA5}">
                      <a16:colId xmlns:a16="http://schemas.microsoft.com/office/drawing/2014/main" val="178880216"/>
                    </a:ext>
                  </a:extLst>
                </a:gridCol>
                <a:gridCol w="329184">
                  <a:extLst>
                    <a:ext uri="{9D8B030D-6E8A-4147-A177-3AD203B41FA5}">
                      <a16:colId xmlns:a16="http://schemas.microsoft.com/office/drawing/2014/main" val="910044347"/>
                    </a:ext>
                  </a:extLst>
                </a:gridCol>
                <a:gridCol w="329184">
                  <a:extLst>
                    <a:ext uri="{9D8B030D-6E8A-4147-A177-3AD203B41FA5}">
                      <a16:colId xmlns:a16="http://schemas.microsoft.com/office/drawing/2014/main" val="1619662556"/>
                    </a:ext>
                  </a:extLst>
                </a:gridCol>
                <a:gridCol w="370332">
                  <a:extLst>
                    <a:ext uri="{9D8B030D-6E8A-4147-A177-3AD203B41FA5}">
                      <a16:colId xmlns:a16="http://schemas.microsoft.com/office/drawing/2014/main" val="2420976872"/>
                    </a:ext>
                  </a:extLst>
                </a:gridCol>
                <a:gridCol w="370332">
                  <a:extLst>
                    <a:ext uri="{9D8B030D-6E8A-4147-A177-3AD203B41FA5}">
                      <a16:colId xmlns:a16="http://schemas.microsoft.com/office/drawing/2014/main" val="1159102864"/>
                    </a:ext>
                  </a:extLst>
                </a:gridCol>
                <a:gridCol w="329184">
                  <a:extLst>
                    <a:ext uri="{9D8B030D-6E8A-4147-A177-3AD203B41FA5}">
                      <a16:colId xmlns:a16="http://schemas.microsoft.com/office/drawing/2014/main" val="3957349381"/>
                    </a:ext>
                  </a:extLst>
                </a:gridCol>
                <a:gridCol w="329184">
                  <a:extLst>
                    <a:ext uri="{9D8B030D-6E8A-4147-A177-3AD203B41FA5}">
                      <a16:colId xmlns:a16="http://schemas.microsoft.com/office/drawing/2014/main" val="1643049535"/>
                    </a:ext>
                  </a:extLst>
                </a:gridCol>
                <a:gridCol w="370332">
                  <a:extLst>
                    <a:ext uri="{9D8B030D-6E8A-4147-A177-3AD203B41FA5}">
                      <a16:colId xmlns:a16="http://schemas.microsoft.com/office/drawing/2014/main" val="422337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83258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folklor - 2018-03-15 17:30:00</a:t>
                      </a:r>
                      <a:r>
                        <a:rPr kumimoji="0" lang="es-ES" sz="1000" b="0" i="0" u="none" strike="noStrike" kern="1200" cap="none" spc="0" normalizeH="0" baseline="0" noProof="0">
                          <a:ln>
                            <a:noFill/>
                          </a:ln>
                          <a:solidFill>
                            <a:prstClr val="black"/>
                          </a:solidFill>
                          <a:effectLst/>
                          <a:uLnTx/>
                          <a:uFillTx/>
                          <a:latin typeface="+mn-lt"/>
                          <a:ea typeface="+mn-ea"/>
                          <a:cs typeface="+mn-cs"/>
                        </a:rPr>
                        <a:t>
Para ésta #Cuaresma ¿qué tal unos deliciosos camarones a la diabla? Recuerda que tu platillo es GRATIS en el consumo de $240 o más en bebidas.
#folkloreandoando #entreamigos #enfamilia #comoelfolklornohaydos 
de 14:00 a 19:00 hrs 
no aplica con otras promociones.
Blvd. Everardo Marquez 1100. Construplaza. 📞 2120334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21571633"/>
                  </a:ext>
                </a:extLst>
              </a:tr>
            </a:tbl>
          </a:graphicData>
        </a:graphic>
      </p:graphicFrame>
      <p:sp>
        <p:nvSpPr>
          <p:cNvPr id="4" name="Text Placeholder 3">
            <a:extLst>
              <a:ext uri="{FF2B5EF4-FFF2-40B4-BE49-F238E27FC236}">
                <a16:creationId xmlns:a16="http://schemas.microsoft.com/office/drawing/2014/main" id="{29A38D8B-B9E0-4241-840F-24E16C0CD751}"/>
              </a:ext>
            </a:extLst>
          </p:cNvPr>
          <p:cNvSpPr>
            <a:spLocks noGrp="1"/>
          </p:cNvSpPr>
          <p:nvPr>
            <p:ph type="body" sz="quarter" idx="14"/>
          </p:nvPr>
        </p:nvSpPr>
        <p:spPr/>
        <p:txBody>
          <a:bodyPr/>
          <a:lstStyle/>
          <a:p>
            <a:r>
              <a:rPr lang="en-US"/>
              <a:t>02/09/2018 - 04/08/2018</a:t>
            </a:r>
          </a:p>
        </p:txBody>
      </p:sp>
    </p:spTree>
    <p:extLst>
      <p:ext uri="{BB962C8B-B14F-4D97-AF65-F5344CB8AC3E}">
        <p14:creationId xmlns:p14="http://schemas.microsoft.com/office/powerpoint/2010/main" val="175487408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B1EB2-5AB8-4BB5-B37D-1DD003F59C73}"/>
              </a:ext>
            </a:extLst>
          </p:cNvPr>
          <p:cNvSpPr>
            <a:spLocks noGrp="1"/>
          </p:cNvSpPr>
          <p:nvPr>
            <p:ph type="title"/>
          </p:nvPr>
        </p:nvSpPr>
        <p:spPr/>
        <p:txBody>
          <a:bodyPr/>
          <a:lstStyle/>
          <a:p>
            <a:r>
              <a:rPr lang="en-US"/>
              <a:t>Facebook Own Posts Table - 14 of 16</a:t>
            </a:r>
          </a:p>
        </p:txBody>
      </p:sp>
      <p:graphicFrame>
        <p:nvGraphicFramePr>
          <p:cNvPr id="5" name="Table Placeholder 4">
            <a:extLst>
              <a:ext uri="{FF2B5EF4-FFF2-40B4-BE49-F238E27FC236}">
                <a16:creationId xmlns:a16="http://schemas.microsoft.com/office/drawing/2014/main" id="{28AA398E-8330-4589-9BE5-99B80340BABF}"/>
              </a:ext>
            </a:extLst>
          </p:cNvPr>
          <p:cNvGraphicFramePr>
            <a:graphicFrameLocks noGrp="1"/>
          </p:cNvGraphicFramePr>
          <p:nvPr>
            <p:ph type="tbl" sz="quarter" idx="13"/>
            <p:extLst>
              <p:ext uri="{D42A27DB-BD31-4B8C-83A1-F6EECF244321}">
                <p14:modId xmlns:p14="http://schemas.microsoft.com/office/powerpoint/2010/main" val="12225756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587216516"/>
                    </a:ext>
                  </a:extLst>
                </a:gridCol>
                <a:gridCol w="370332">
                  <a:extLst>
                    <a:ext uri="{9D8B030D-6E8A-4147-A177-3AD203B41FA5}">
                      <a16:colId xmlns:a16="http://schemas.microsoft.com/office/drawing/2014/main" val="402185155"/>
                    </a:ext>
                  </a:extLst>
                </a:gridCol>
                <a:gridCol w="370332">
                  <a:extLst>
                    <a:ext uri="{9D8B030D-6E8A-4147-A177-3AD203B41FA5}">
                      <a16:colId xmlns:a16="http://schemas.microsoft.com/office/drawing/2014/main" val="1295461002"/>
                    </a:ext>
                  </a:extLst>
                </a:gridCol>
                <a:gridCol w="370332">
                  <a:extLst>
                    <a:ext uri="{9D8B030D-6E8A-4147-A177-3AD203B41FA5}">
                      <a16:colId xmlns:a16="http://schemas.microsoft.com/office/drawing/2014/main" val="1700886592"/>
                    </a:ext>
                  </a:extLst>
                </a:gridCol>
                <a:gridCol w="329184">
                  <a:extLst>
                    <a:ext uri="{9D8B030D-6E8A-4147-A177-3AD203B41FA5}">
                      <a16:colId xmlns:a16="http://schemas.microsoft.com/office/drawing/2014/main" val="3106328269"/>
                    </a:ext>
                  </a:extLst>
                </a:gridCol>
                <a:gridCol w="329184">
                  <a:extLst>
                    <a:ext uri="{9D8B030D-6E8A-4147-A177-3AD203B41FA5}">
                      <a16:colId xmlns:a16="http://schemas.microsoft.com/office/drawing/2014/main" val="3768963076"/>
                    </a:ext>
                  </a:extLst>
                </a:gridCol>
                <a:gridCol w="329184">
                  <a:extLst>
                    <a:ext uri="{9D8B030D-6E8A-4147-A177-3AD203B41FA5}">
                      <a16:colId xmlns:a16="http://schemas.microsoft.com/office/drawing/2014/main" val="808578721"/>
                    </a:ext>
                  </a:extLst>
                </a:gridCol>
                <a:gridCol w="329184">
                  <a:extLst>
                    <a:ext uri="{9D8B030D-6E8A-4147-A177-3AD203B41FA5}">
                      <a16:colId xmlns:a16="http://schemas.microsoft.com/office/drawing/2014/main" val="1119438507"/>
                    </a:ext>
                  </a:extLst>
                </a:gridCol>
                <a:gridCol w="329184">
                  <a:extLst>
                    <a:ext uri="{9D8B030D-6E8A-4147-A177-3AD203B41FA5}">
                      <a16:colId xmlns:a16="http://schemas.microsoft.com/office/drawing/2014/main" val="2389286887"/>
                    </a:ext>
                  </a:extLst>
                </a:gridCol>
                <a:gridCol w="329184">
                  <a:extLst>
                    <a:ext uri="{9D8B030D-6E8A-4147-A177-3AD203B41FA5}">
                      <a16:colId xmlns:a16="http://schemas.microsoft.com/office/drawing/2014/main" val="2336442883"/>
                    </a:ext>
                  </a:extLst>
                </a:gridCol>
                <a:gridCol w="329184">
                  <a:extLst>
                    <a:ext uri="{9D8B030D-6E8A-4147-A177-3AD203B41FA5}">
                      <a16:colId xmlns:a16="http://schemas.microsoft.com/office/drawing/2014/main" val="928515826"/>
                    </a:ext>
                  </a:extLst>
                </a:gridCol>
                <a:gridCol w="329184">
                  <a:extLst>
                    <a:ext uri="{9D8B030D-6E8A-4147-A177-3AD203B41FA5}">
                      <a16:colId xmlns:a16="http://schemas.microsoft.com/office/drawing/2014/main" val="2235075371"/>
                    </a:ext>
                  </a:extLst>
                </a:gridCol>
                <a:gridCol w="329184">
                  <a:extLst>
                    <a:ext uri="{9D8B030D-6E8A-4147-A177-3AD203B41FA5}">
                      <a16:colId xmlns:a16="http://schemas.microsoft.com/office/drawing/2014/main" val="511249607"/>
                    </a:ext>
                  </a:extLst>
                </a:gridCol>
                <a:gridCol w="370332">
                  <a:extLst>
                    <a:ext uri="{9D8B030D-6E8A-4147-A177-3AD203B41FA5}">
                      <a16:colId xmlns:a16="http://schemas.microsoft.com/office/drawing/2014/main" val="1566955364"/>
                    </a:ext>
                  </a:extLst>
                </a:gridCol>
                <a:gridCol w="370332">
                  <a:extLst>
                    <a:ext uri="{9D8B030D-6E8A-4147-A177-3AD203B41FA5}">
                      <a16:colId xmlns:a16="http://schemas.microsoft.com/office/drawing/2014/main" val="1316124847"/>
                    </a:ext>
                  </a:extLst>
                </a:gridCol>
                <a:gridCol w="329184">
                  <a:extLst>
                    <a:ext uri="{9D8B030D-6E8A-4147-A177-3AD203B41FA5}">
                      <a16:colId xmlns:a16="http://schemas.microsoft.com/office/drawing/2014/main" val="3488231437"/>
                    </a:ext>
                  </a:extLst>
                </a:gridCol>
                <a:gridCol w="329184">
                  <a:extLst>
                    <a:ext uri="{9D8B030D-6E8A-4147-A177-3AD203B41FA5}">
                      <a16:colId xmlns:a16="http://schemas.microsoft.com/office/drawing/2014/main" val="2979675123"/>
                    </a:ext>
                  </a:extLst>
                </a:gridCol>
                <a:gridCol w="370332">
                  <a:extLst>
                    <a:ext uri="{9D8B030D-6E8A-4147-A177-3AD203B41FA5}">
                      <a16:colId xmlns:a16="http://schemas.microsoft.com/office/drawing/2014/main" val="1638362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60851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folklor - 2018-03-09 21:59:46</a:t>
                      </a:r>
                      <a:r>
                        <a:rPr kumimoji="0" lang="es-ES" sz="1000" b="0" i="0" u="none" strike="noStrike" kern="1200" cap="none" spc="0" normalizeH="0" baseline="0" noProof="0">
                          <a:ln>
                            <a:noFill/>
                          </a:ln>
                          <a:solidFill>
                            <a:prstClr val="black"/>
                          </a:solidFill>
                          <a:effectLst/>
                          <a:uLnTx/>
                          <a:uFillTx/>
                          <a:latin typeface="+mn-lt"/>
                          <a:ea typeface="+mn-ea"/>
                          <a:cs typeface="+mn-cs"/>
                        </a:rPr>
                        <a:t>
Sácale provecho a tu fin de semana #GinTonic2x1 #Folkloreandoandamos #NochesDeFolklor
Blvd. Everardo Márquez 1100. Construplaza  📞 2120334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51901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folklor - 2018-03-08 15:46:19</a:t>
                      </a:r>
                      <a:r>
                        <a:rPr kumimoji="0" lang="es-ES" sz="1000" b="0" i="0" u="none" strike="noStrike" kern="1200" cap="none" spc="0" normalizeH="0" baseline="0" noProof="0">
                          <a:ln>
                            <a:noFill/>
                          </a:ln>
                          <a:solidFill>
                            <a:prstClr val="black"/>
                          </a:solidFill>
                          <a:effectLst/>
                          <a:uLnTx/>
                          <a:uFillTx/>
                          <a:latin typeface="+mn-lt"/>
                          <a:ea typeface="+mn-ea"/>
                          <a:cs typeface="+mn-cs"/>
                        </a:rPr>
                        <a:t>
Sopa de mariscos 🦐 Menú de Cuaresma 
📍El Folklor. Everardo Márquez 1100. Construplaza  📞 2120334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60940614"/>
                  </a:ext>
                </a:extLst>
              </a:tr>
            </a:tbl>
          </a:graphicData>
        </a:graphic>
      </p:graphicFrame>
      <p:sp>
        <p:nvSpPr>
          <p:cNvPr id="4" name="Text Placeholder 3">
            <a:extLst>
              <a:ext uri="{FF2B5EF4-FFF2-40B4-BE49-F238E27FC236}">
                <a16:creationId xmlns:a16="http://schemas.microsoft.com/office/drawing/2014/main" id="{931EEABA-6A43-4003-BE14-7C8E9DDA14A6}"/>
              </a:ext>
            </a:extLst>
          </p:cNvPr>
          <p:cNvSpPr>
            <a:spLocks noGrp="1"/>
          </p:cNvSpPr>
          <p:nvPr>
            <p:ph type="body" sz="quarter" idx="14"/>
          </p:nvPr>
        </p:nvSpPr>
        <p:spPr/>
        <p:txBody>
          <a:bodyPr/>
          <a:lstStyle/>
          <a:p>
            <a:r>
              <a:rPr lang="en-US"/>
              <a:t>02/09/2018 - 04/08/2018</a:t>
            </a:r>
          </a:p>
        </p:txBody>
      </p:sp>
    </p:spTree>
    <p:extLst>
      <p:ext uri="{BB962C8B-B14F-4D97-AF65-F5344CB8AC3E}">
        <p14:creationId xmlns:p14="http://schemas.microsoft.com/office/powerpoint/2010/main" val="37217495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893577-CAF2-479C-B5A1-9B72034A19DE}"/>
              </a:ext>
            </a:extLst>
          </p:cNvPr>
          <p:cNvSpPr>
            <a:spLocks noGrp="1"/>
          </p:cNvSpPr>
          <p:nvPr>
            <p:ph type="title"/>
          </p:nvPr>
        </p:nvSpPr>
        <p:spPr/>
        <p:txBody>
          <a:bodyPr/>
          <a:lstStyle/>
          <a:p>
            <a:r>
              <a:rPr lang="en-US"/>
              <a:t>Facebook Own Posts Table - 15 of 16</a:t>
            </a:r>
          </a:p>
        </p:txBody>
      </p:sp>
      <p:graphicFrame>
        <p:nvGraphicFramePr>
          <p:cNvPr id="5" name="Table Placeholder 4">
            <a:extLst>
              <a:ext uri="{FF2B5EF4-FFF2-40B4-BE49-F238E27FC236}">
                <a16:creationId xmlns:a16="http://schemas.microsoft.com/office/drawing/2014/main" id="{99F8BD51-419D-4534-9E6C-F9170AD70BCA}"/>
              </a:ext>
            </a:extLst>
          </p:cNvPr>
          <p:cNvGraphicFramePr>
            <a:graphicFrameLocks noGrp="1"/>
          </p:cNvGraphicFramePr>
          <p:nvPr>
            <p:ph type="tbl" sz="quarter" idx="13"/>
            <p:extLst>
              <p:ext uri="{D42A27DB-BD31-4B8C-83A1-F6EECF244321}">
                <p14:modId xmlns:p14="http://schemas.microsoft.com/office/powerpoint/2010/main" val="2593786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972581643"/>
                    </a:ext>
                  </a:extLst>
                </a:gridCol>
                <a:gridCol w="370332">
                  <a:extLst>
                    <a:ext uri="{9D8B030D-6E8A-4147-A177-3AD203B41FA5}">
                      <a16:colId xmlns:a16="http://schemas.microsoft.com/office/drawing/2014/main" val="2765921799"/>
                    </a:ext>
                  </a:extLst>
                </a:gridCol>
                <a:gridCol w="370332">
                  <a:extLst>
                    <a:ext uri="{9D8B030D-6E8A-4147-A177-3AD203B41FA5}">
                      <a16:colId xmlns:a16="http://schemas.microsoft.com/office/drawing/2014/main" val="936254035"/>
                    </a:ext>
                  </a:extLst>
                </a:gridCol>
                <a:gridCol w="370332">
                  <a:extLst>
                    <a:ext uri="{9D8B030D-6E8A-4147-A177-3AD203B41FA5}">
                      <a16:colId xmlns:a16="http://schemas.microsoft.com/office/drawing/2014/main" val="1787497627"/>
                    </a:ext>
                  </a:extLst>
                </a:gridCol>
                <a:gridCol w="329184">
                  <a:extLst>
                    <a:ext uri="{9D8B030D-6E8A-4147-A177-3AD203B41FA5}">
                      <a16:colId xmlns:a16="http://schemas.microsoft.com/office/drawing/2014/main" val="1076968198"/>
                    </a:ext>
                  </a:extLst>
                </a:gridCol>
                <a:gridCol w="329184">
                  <a:extLst>
                    <a:ext uri="{9D8B030D-6E8A-4147-A177-3AD203B41FA5}">
                      <a16:colId xmlns:a16="http://schemas.microsoft.com/office/drawing/2014/main" val="1244248545"/>
                    </a:ext>
                  </a:extLst>
                </a:gridCol>
                <a:gridCol w="329184">
                  <a:extLst>
                    <a:ext uri="{9D8B030D-6E8A-4147-A177-3AD203B41FA5}">
                      <a16:colId xmlns:a16="http://schemas.microsoft.com/office/drawing/2014/main" val="3173264711"/>
                    </a:ext>
                  </a:extLst>
                </a:gridCol>
                <a:gridCol w="329184">
                  <a:extLst>
                    <a:ext uri="{9D8B030D-6E8A-4147-A177-3AD203B41FA5}">
                      <a16:colId xmlns:a16="http://schemas.microsoft.com/office/drawing/2014/main" val="62266083"/>
                    </a:ext>
                  </a:extLst>
                </a:gridCol>
                <a:gridCol w="329184">
                  <a:extLst>
                    <a:ext uri="{9D8B030D-6E8A-4147-A177-3AD203B41FA5}">
                      <a16:colId xmlns:a16="http://schemas.microsoft.com/office/drawing/2014/main" val="3979023012"/>
                    </a:ext>
                  </a:extLst>
                </a:gridCol>
                <a:gridCol w="329184">
                  <a:extLst>
                    <a:ext uri="{9D8B030D-6E8A-4147-A177-3AD203B41FA5}">
                      <a16:colId xmlns:a16="http://schemas.microsoft.com/office/drawing/2014/main" val="3994640492"/>
                    </a:ext>
                  </a:extLst>
                </a:gridCol>
                <a:gridCol w="329184">
                  <a:extLst>
                    <a:ext uri="{9D8B030D-6E8A-4147-A177-3AD203B41FA5}">
                      <a16:colId xmlns:a16="http://schemas.microsoft.com/office/drawing/2014/main" val="1175351128"/>
                    </a:ext>
                  </a:extLst>
                </a:gridCol>
                <a:gridCol w="329184">
                  <a:extLst>
                    <a:ext uri="{9D8B030D-6E8A-4147-A177-3AD203B41FA5}">
                      <a16:colId xmlns:a16="http://schemas.microsoft.com/office/drawing/2014/main" val="432303524"/>
                    </a:ext>
                  </a:extLst>
                </a:gridCol>
                <a:gridCol w="329184">
                  <a:extLst>
                    <a:ext uri="{9D8B030D-6E8A-4147-A177-3AD203B41FA5}">
                      <a16:colId xmlns:a16="http://schemas.microsoft.com/office/drawing/2014/main" val="775095454"/>
                    </a:ext>
                  </a:extLst>
                </a:gridCol>
                <a:gridCol w="370332">
                  <a:extLst>
                    <a:ext uri="{9D8B030D-6E8A-4147-A177-3AD203B41FA5}">
                      <a16:colId xmlns:a16="http://schemas.microsoft.com/office/drawing/2014/main" val="2012499857"/>
                    </a:ext>
                  </a:extLst>
                </a:gridCol>
                <a:gridCol w="370332">
                  <a:extLst>
                    <a:ext uri="{9D8B030D-6E8A-4147-A177-3AD203B41FA5}">
                      <a16:colId xmlns:a16="http://schemas.microsoft.com/office/drawing/2014/main" val="3229191789"/>
                    </a:ext>
                  </a:extLst>
                </a:gridCol>
                <a:gridCol w="329184">
                  <a:extLst>
                    <a:ext uri="{9D8B030D-6E8A-4147-A177-3AD203B41FA5}">
                      <a16:colId xmlns:a16="http://schemas.microsoft.com/office/drawing/2014/main" val="831444309"/>
                    </a:ext>
                  </a:extLst>
                </a:gridCol>
                <a:gridCol w="329184">
                  <a:extLst>
                    <a:ext uri="{9D8B030D-6E8A-4147-A177-3AD203B41FA5}">
                      <a16:colId xmlns:a16="http://schemas.microsoft.com/office/drawing/2014/main" val="1742300944"/>
                    </a:ext>
                  </a:extLst>
                </a:gridCol>
                <a:gridCol w="370332">
                  <a:extLst>
                    <a:ext uri="{9D8B030D-6E8A-4147-A177-3AD203B41FA5}">
                      <a16:colId xmlns:a16="http://schemas.microsoft.com/office/drawing/2014/main" val="474215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80787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folklor - 2018-03-08 10:00:00</a:t>
                      </a:r>
                      <a:r>
                        <a:rPr kumimoji="0" lang="es-ES" sz="1000" b="0" i="0" u="none" strike="noStrike" kern="1200" cap="none" spc="0" normalizeH="0" baseline="0" noProof="0">
                          <a:ln>
                            <a:noFill/>
                          </a:ln>
                          <a:solidFill>
                            <a:prstClr val="black"/>
                          </a:solidFill>
                          <a:effectLst/>
                          <a:uLnTx/>
                          <a:uFillTx/>
                          <a:latin typeface="+mn-lt"/>
                          <a:ea typeface="+mn-ea"/>
                          <a:cs typeface="+mn-cs"/>
                        </a:rPr>
                        <a:t>
¿Ya tienes plan para mañana?  NOVAZUL #envivo en El folklor, recuerda que tenemos la botana estilo cantina GRATIS en el consumo de $240 p/p en bebidas. 
Blvd. Everardo Márquez 1100. Construplaza 📞 (771) 2120334</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58934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folklor - 2018-03-08 08:06:08</a:t>
                      </a:r>
                      <a:r>
                        <a:rPr kumimoji="0" lang="es-ES" sz="1000" b="0" i="0" u="none" strike="noStrike" kern="1200" cap="none" spc="0" normalizeH="0" baseline="0" noProof="0">
                          <a:ln>
                            <a:noFill/>
                          </a:ln>
                          <a:solidFill>
                            <a:prstClr val="black"/>
                          </a:solidFill>
                          <a:effectLst/>
                          <a:uLnTx/>
                          <a:uFillTx/>
                          <a:latin typeface="+mn-lt"/>
                          <a:ea typeface="+mn-ea"/>
                          <a:cs typeface="+mn-cs"/>
                        </a:rPr>
                        <a:t>
¿Qué tal un tiradito de salmón y un rico mezcal? Disfrútalo en  El folklor #RestauranteCantina ¡Qué buena idea! 
#ElFolklor #SaborMexicano #tiraditodesalmon #cuaresama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84289507"/>
                  </a:ext>
                </a:extLst>
              </a:tr>
            </a:tbl>
          </a:graphicData>
        </a:graphic>
      </p:graphicFrame>
      <p:sp>
        <p:nvSpPr>
          <p:cNvPr id="4" name="Text Placeholder 3">
            <a:extLst>
              <a:ext uri="{FF2B5EF4-FFF2-40B4-BE49-F238E27FC236}">
                <a16:creationId xmlns:a16="http://schemas.microsoft.com/office/drawing/2014/main" id="{363565B1-D2D6-46B1-AABE-70F4373C2DE5}"/>
              </a:ext>
            </a:extLst>
          </p:cNvPr>
          <p:cNvSpPr>
            <a:spLocks noGrp="1"/>
          </p:cNvSpPr>
          <p:nvPr>
            <p:ph type="body" sz="quarter" idx="14"/>
          </p:nvPr>
        </p:nvSpPr>
        <p:spPr/>
        <p:txBody>
          <a:bodyPr/>
          <a:lstStyle/>
          <a:p>
            <a:r>
              <a:rPr lang="en-US"/>
              <a:t>02/09/2018 - 04/08/2018</a:t>
            </a:r>
          </a:p>
        </p:txBody>
      </p:sp>
    </p:spTree>
    <p:extLst>
      <p:ext uri="{BB962C8B-B14F-4D97-AF65-F5344CB8AC3E}">
        <p14:creationId xmlns:p14="http://schemas.microsoft.com/office/powerpoint/2010/main" val="31959666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A66D5-C2FE-41EC-8D2E-52E6E25AE66D}"/>
              </a:ext>
            </a:extLst>
          </p:cNvPr>
          <p:cNvSpPr>
            <a:spLocks noGrp="1"/>
          </p:cNvSpPr>
          <p:nvPr>
            <p:ph type="title"/>
          </p:nvPr>
        </p:nvSpPr>
        <p:spPr/>
        <p:txBody>
          <a:bodyPr/>
          <a:lstStyle/>
          <a:p>
            <a:r>
              <a:rPr lang="en-US"/>
              <a:t>Facebook Own Posts Table - 16 of 16</a:t>
            </a:r>
          </a:p>
        </p:txBody>
      </p:sp>
      <p:graphicFrame>
        <p:nvGraphicFramePr>
          <p:cNvPr id="5" name="Table Placeholder 4">
            <a:extLst>
              <a:ext uri="{FF2B5EF4-FFF2-40B4-BE49-F238E27FC236}">
                <a16:creationId xmlns:a16="http://schemas.microsoft.com/office/drawing/2014/main" id="{6BFB1D34-D1C2-4786-BEF1-44FF22CBA773}"/>
              </a:ext>
            </a:extLst>
          </p:cNvPr>
          <p:cNvGraphicFramePr>
            <a:graphicFrameLocks noGrp="1"/>
          </p:cNvGraphicFramePr>
          <p:nvPr>
            <p:ph type="tbl" sz="quarter" idx="13"/>
            <p:extLst>
              <p:ext uri="{D42A27DB-BD31-4B8C-83A1-F6EECF244321}">
                <p14:modId xmlns:p14="http://schemas.microsoft.com/office/powerpoint/2010/main" val="24985299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11924674"/>
                    </a:ext>
                  </a:extLst>
                </a:gridCol>
                <a:gridCol w="370332">
                  <a:extLst>
                    <a:ext uri="{9D8B030D-6E8A-4147-A177-3AD203B41FA5}">
                      <a16:colId xmlns:a16="http://schemas.microsoft.com/office/drawing/2014/main" val="2461392453"/>
                    </a:ext>
                  </a:extLst>
                </a:gridCol>
                <a:gridCol w="370332">
                  <a:extLst>
                    <a:ext uri="{9D8B030D-6E8A-4147-A177-3AD203B41FA5}">
                      <a16:colId xmlns:a16="http://schemas.microsoft.com/office/drawing/2014/main" val="2865826957"/>
                    </a:ext>
                  </a:extLst>
                </a:gridCol>
                <a:gridCol w="370332">
                  <a:extLst>
                    <a:ext uri="{9D8B030D-6E8A-4147-A177-3AD203B41FA5}">
                      <a16:colId xmlns:a16="http://schemas.microsoft.com/office/drawing/2014/main" val="2514034048"/>
                    </a:ext>
                  </a:extLst>
                </a:gridCol>
                <a:gridCol w="329184">
                  <a:extLst>
                    <a:ext uri="{9D8B030D-6E8A-4147-A177-3AD203B41FA5}">
                      <a16:colId xmlns:a16="http://schemas.microsoft.com/office/drawing/2014/main" val="1083835196"/>
                    </a:ext>
                  </a:extLst>
                </a:gridCol>
                <a:gridCol w="329184">
                  <a:extLst>
                    <a:ext uri="{9D8B030D-6E8A-4147-A177-3AD203B41FA5}">
                      <a16:colId xmlns:a16="http://schemas.microsoft.com/office/drawing/2014/main" val="2670390400"/>
                    </a:ext>
                  </a:extLst>
                </a:gridCol>
                <a:gridCol w="329184">
                  <a:extLst>
                    <a:ext uri="{9D8B030D-6E8A-4147-A177-3AD203B41FA5}">
                      <a16:colId xmlns:a16="http://schemas.microsoft.com/office/drawing/2014/main" val="3632293810"/>
                    </a:ext>
                  </a:extLst>
                </a:gridCol>
                <a:gridCol w="329184">
                  <a:extLst>
                    <a:ext uri="{9D8B030D-6E8A-4147-A177-3AD203B41FA5}">
                      <a16:colId xmlns:a16="http://schemas.microsoft.com/office/drawing/2014/main" val="3893091931"/>
                    </a:ext>
                  </a:extLst>
                </a:gridCol>
                <a:gridCol w="329184">
                  <a:extLst>
                    <a:ext uri="{9D8B030D-6E8A-4147-A177-3AD203B41FA5}">
                      <a16:colId xmlns:a16="http://schemas.microsoft.com/office/drawing/2014/main" val="2422296011"/>
                    </a:ext>
                  </a:extLst>
                </a:gridCol>
                <a:gridCol w="329184">
                  <a:extLst>
                    <a:ext uri="{9D8B030D-6E8A-4147-A177-3AD203B41FA5}">
                      <a16:colId xmlns:a16="http://schemas.microsoft.com/office/drawing/2014/main" val="2418664623"/>
                    </a:ext>
                  </a:extLst>
                </a:gridCol>
                <a:gridCol w="329184">
                  <a:extLst>
                    <a:ext uri="{9D8B030D-6E8A-4147-A177-3AD203B41FA5}">
                      <a16:colId xmlns:a16="http://schemas.microsoft.com/office/drawing/2014/main" val="2726054402"/>
                    </a:ext>
                  </a:extLst>
                </a:gridCol>
                <a:gridCol w="329184">
                  <a:extLst>
                    <a:ext uri="{9D8B030D-6E8A-4147-A177-3AD203B41FA5}">
                      <a16:colId xmlns:a16="http://schemas.microsoft.com/office/drawing/2014/main" val="4115987025"/>
                    </a:ext>
                  </a:extLst>
                </a:gridCol>
                <a:gridCol w="329184">
                  <a:extLst>
                    <a:ext uri="{9D8B030D-6E8A-4147-A177-3AD203B41FA5}">
                      <a16:colId xmlns:a16="http://schemas.microsoft.com/office/drawing/2014/main" val="412556855"/>
                    </a:ext>
                  </a:extLst>
                </a:gridCol>
                <a:gridCol w="370332">
                  <a:extLst>
                    <a:ext uri="{9D8B030D-6E8A-4147-A177-3AD203B41FA5}">
                      <a16:colId xmlns:a16="http://schemas.microsoft.com/office/drawing/2014/main" val="3004754062"/>
                    </a:ext>
                  </a:extLst>
                </a:gridCol>
                <a:gridCol w="370332">
                  <a:extLst>
                    <a:ext uri="{9D8B030D-6E8A-4147-A177-3AD203B41FA5}">
                      <a16:colId xmlns:a16="http://schemas.microsoft.com/office/drawing/2014/main" val="1183550935"/>
                    </a:ext>
                  </a:extLst>
                </a:gridCol>
                <a:gridCol w="329184">
                  <a:extLst>
                    <a:ext uri="{9D8B030D-6E8A-4147-A177-3AD203B41FA5}">
                      <a16:colId xmlns:a16="http://schemas.microsoft.com/office/drawing/2014/main" val="3705207898"/>
                    </a:ext>
                  </a:extLst>
                </a:gridCol>
                <a:gridCol w="329184">
                  <a:extLst>
                    <a:ext uri="{9D8B030D-6E8A-4147-A177-3AD203B41FA5}">
                      <a16:colId xmlns:a16="http://schemas.microsoft.com/office/drawing/2014/main" val="2706764510"/>
                    </a:ext>
                  </a:extLst>
                </a:gridCol>
                <a:gridCol w="370332">
                  <a:extLst>
                    <a:ext uri="{9D8B030D-6E8A-4147-A177-3AD203B41FA5}">
                      <a16:colId xmlns:a16="http://schemas.microsoft.com/office/drawing/2014/main" val="2156981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08159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El folklor - 2018-03-06 12:57:35</a:t>
                      </a:r>
                      <a:r>
                        <a:rPr kumimoji="0" lang="es-ES" sz="1000" b="0" i="0" u="none" strike="noStrike" kern="1200" cap="none" spc="0" normalizeH="0" baseline="0" noProof="0">
                          <a:ln>
                            <a:noFill/>
                          </a:ln>
                          <a:solidFill>
                            <a:prstClr val="black"/>
                          </a:solidFill>
                          <a:effectLst/>
                          <a:uLnTx/>
                          <a:uFillTx/>
                          <a:latin typeface="+mn-lt"/>
                          <a:ea typeface="+mn-ea"/>
                          <a:cs typeface="+mn-cs"/>
                        </a:rPr>
                        <a:t>
Ya probaste el molcajete de mariscos? 
Es gratis en el consumo de $240 p/p en bebidas.
📍El Folklor. Blvd. Everardo Márquez 1100. Construplaza. 
Te esperamos!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92787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El folklor - 2018-03-03 09:00:00</a:t>
                      </a:r>
                      <a:r>
                        <a:rPr kumimoji="0" lang="en-US" sz="1000" b="0" i="0" u="none" strike="noStrike" kern="1200" cap="none" spc="0" normalizeH="0" baseline="0" noProof="0">
                          <a:ln>
                            <a:noFill/>
                          </a:ln>
                          <a:solidFill>
                            <a:prstClr val="black"/>
                          </a:solidFill>
                          <a:effectLst/>
                          <a:uLnTx/>
                          <a:uFillTx/>
                          <a:latin typeface="+mn-lt"/>
                          <a:ea typeface="+mn-ea"/>
                          <a:cs typeface="+mn-cs"/>
                        </a:rPr>
                        <a:t>
La #Cuaresma sabe mejor en #ElFolklor :D Disfruta de los mejores mariscos en
Blvd. Everardo Márquez 1100. Construplaza. 
#CuresmaEnElFolklor #FolkloreandoAndamos #ElMejorLugar #Pachuca #ComoElFolklorNoHayOtro #EnFamilia #EntreAmigos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93815166"/>
                  </a:ext>
                </a:extLst>
              </a:tr>
            </a:tbl>
          </a:graphicData>
        </a:graphic>
      </p:graphicFrame>
      <p:sp>
        <p:nvSpPr>
          <p:cNvPr id="4" name="Text Placeholder 3">
            <a:extLst>
              <a:ext uri="{FF2B5EF4-FFF2-40B4-BE49-F238E27FC236}">
                <a16:creationId xmlns:a16="http://schemas.microsoft.com/office/drawing/2014/main" id="{41C7D08A-A566-414C-A478-835E3CBEFE65}"/>
              </a:ext>
            </a:extLst>
          </p:cNvPr>
          <p:cNvSpPr>
            <a:spLocks noGrp="1"/>
          </p:cNvSpPr>
          <p:nvPr>
            <p:ph type="body" sz="quarter" idx="14"/>
          </p:nvPr>
        </p:nvSpPr>
        <p:spPr/>
        <p:txBody>
          <a:bodyPr/>
          <a:lstStyle/>
          <a:p>
            <a:r>
              <a:rPr lang="en-US"/>
              <a:t>02/09/2018 - 04/08/2018</a:t>
            </a:r>
          </a:p>
        </p:txBody>
      </p:sp>
    </p:spTree>
    <p:extLst>
      <p:ext uri="{BB962C8B-B14F-4D97-AF65-F5344CB8AC3E}">
        <p14:creationId xmlns:p14="http://schemas.microsoft.com/office/powerpoint/2010/main" val="579311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78F1E-FD4E-478C-87D5-D405CD430D20}"/>
              </a:ext>
            </a:extLst>
          </p:cNvPr>
          <p:cNvSpPr>
            <a:spLocks noGrp="1"/>
          </p:cNvSpPr>
          <p:nvPr>
            <p:ph type="title"/>
          </p:nvPr>
        </p:nvSpPr>
        <p:spPr/>
        <p:txBody>
          <a:bodyPr/>
          <a:lstStyle/>
          <a:p>
            <a:r>
              <a:rPr lang="en-US"/>
              <a:t>Facebook Own Posts App Usage</a:t>
            </a:r>
          </a:p>
        </p:txBody>
      </p:sp>
      <p:graphicFrame>
        <p:nvGraphicFramePr>
          <p:cNvPr id="6" name="Chart Placeholder 5">
            <a:extLst>
              <a:ext uri="{FF2B5EF4-FFF2-40B4-BE49-F238E27FC236}">
                <a16:creationId xmlns:a16="http://schemas.microsoft.com/office/drawing/2014/main" id="{32920E8A-A8BB-4CFA-A9ED-3347935CF2A7}"/>
              </a:ext>
            </a:extLst>
          </p:cNvPr>
          <p:cNvGraphicFramePr>
            <a:graphicFrameLocks noGrp="1"/>
          </p:cNvGraphicFramePr>
          <p:nvPr>
            <p:ph type="chart" sz="quarter" idx="13"/>
            <p:extLst>
              <p:ext uri="{D42A27DB-BD31-4B8C-83A1-F6EECF244321}">
                <p14:modId xmlns:p14="http://schemas.microsoft.com/office/powerpoint/2010/main" val="21871190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286D03-CEAE-4CF3-AD52-35F1B83C2BFB}"/>
              </a:ext>
            </a:extLst>
          </p:cNvPr>
          <p:cNvSpPr>
            <a:spLocks noGrp="1"/>
          </p:cNvSpPr>
          <p:nvPr>
            <p:ph type="body" sz="quarter" idx="14"/>
          </p:nvPr>
        </p:nvSpPr>
        <p:spPr/>
        <p:txBody>
          <a:bodyPr/>
          <a:lstStyle/>
          <a:p>
            <a:r>
              <a:rPr lang="en-US"/>
              <a:t>02/09/2018 - 04/08/2018</a:t>
            </a:r>
          </a:p>
        </p:txBody>
      </p:sp>
      <p:sp>
        <p:nvSpPr>
          <p:cNvPr id="5" name="Footer Placeholder 4">
            <a:extLst>
              <a:ext uri="{FF2B5EF4-FFF2-40B4-BE49-F238E27FC236}">
                <a16:creationId xmlns:a16="http://schemas.microsoft.com/office/drawing/2014/main" id="{DEE37CD3-B7F8-4834-A5AF-66EB930438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905828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1239</Words>
  <Application>Microsoft Office PowerPoint</Application>
  <PresentationFormat>On-screen Show (4:3)</PresentationFormat>
  <Paragraphs>781</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Calibri</vt:lpstr>
      <vt:lpstr>Arial</vt:lpstr>
      <vt:lpstr>quintly_template</vt:lpstr>
      <vt:lpstr>Content Optimization Benchmark</vt:lpstr>
      <vt:lpstr>Facebook Own Posts</vt:lpstr>
      <vt:lpstr>Facebook Interaction Rate By Post Type</vt:lpstr>
      <vt:lpstr>Facebook Own Posts Table - 1 of 16</vt:lpstr>
      <vt:lpstr>Facebook Own Posts Table - 2 of 16</vt:lpstr>
      <vt:lpstr>Facebook Own Posts Table - 3 of 16</vt:lpstr>
      <vt:lpstr>Facebook Own Posts Table - 4 of 16</vt:lpstr>
      <vt:lpstr>Facebook Own Posts Table - 5 of 16</vt:lpstr>
      <vt:lpstr>Facebook Own Posts Table - 6 of 16</vt:lpstr>
      <vt:lpstr>Facebook Own Posts Table - 7 of 16</vt:lpstr>
      <vt:lpstr>Facebook Own Posts Table - 8 of 16</vt:lpstr>
      <vt:lpstr>Facebook Own Posts Table - 9 of 16</vt:lpstr>
      <vt:lpstr>Facebook Own Posts Table - 10 of 16</vt:lpstr>
      <vt:lpstr>Facebook Own Posts Table - 11 of 16</vt:lpstr>
      <vt:lpstr>Facebook Own Posts Table - 12 of 16</vt:lpstr>
      <vt:lpstr>Facebook Own Posts Table - 13 of 16</vt:lpstr>
      <vt:lpstr>Facebook Own Posts Table - 14 of 16</vt:lpstr>
      <vt:lpstr>Facebook Own Posts Table - 15 of 16</vt:lpstr>
      <vt:lpstr>Facebook Own Posts Table - 16 of 16</vt:lpstr>
      <vt:lpstr>Facebook Own Posts App Usage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Optimization Benchmark</dc:title>
  <dc:creator>Administrator</dc:creator>
  <cp:lastModifiedBy>Administrator</cp:lastModifiedBy>
  <cp:revision>1</cp:revision>
  <dcterms:created xsi:type="dcterms:W3CDTF">2018-04-09T16:43:57Z</dcterms:created>
  <dcterms:modified xsi:type="dcterms:W3CDTF">2018-04-09T16:44:55Z</dcterms:modified>
</cp:coreProperties>
</file>