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7" r:id="rId31"/>
    <p:sldId id="288" r:id="rId32"/>
    <p:sldId id="289" r:id="rId33"/>
  </p:sldIdLst>
  <p:sldSz cx="9144000" cy="6858000" type="screen4x3"/>
  <p:notesSz cx="6858000" cy="9144000"/>
  <p:embeddedFontLst>
    <p:embeddedFont>
      <p:font typeface="Calibri" panose="020F0502020204030204" pitchFamily="34" charset="0"/>
      <p:regular r:id="rId34"/>
      <p:bold r:id="rId35"/>
      <p:italic r:id="rId36"/>
      <p:boldItalic r:id="rId3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1.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4.fntdata"/><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2.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19.xml"/><Relationship Id="rId1" Type="http://schemas.microsoft.com/office/2011/relationships/chartStyle" Target="style1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L'express Maurice</c:v>
                </c:pt>
              </c:strCache>
            </c:strRef>
          </c:tx>
          <c:spPr>
            <a:ln w="28575" cap="rnd">
              <a:solidFill>
                <a:schemeClr val="accent1"/>
              </a:solidFill>
              <a:round/>
            </a:ln>
            <a:effectLst/>
          </c:spPr>
          <c:marker>
            <c:symbol val="none"/>
          </c:marker>
          <c:cat>
            <c:numRef>
              <c:f>Sheet1!$A$2:$A$33</c:f>
              <c:numCache>
                <c:formatCode>m/d/yyyy</c:formatCode>
                <c:ptCount val="32"/>
                <c:pt idx="0">
                  <c:v>43391</c:v>
                </c:pt>
                <c:pt idx="1">
                  <c:v>43392</c:v>
                </c:pt>
                <c:pt idx="2">
                  <c:v>43393</c:v>
                </c:pt>
                <c:pt idx="3">
                  <c:v>43394</c:v>
                </c:pt>
                <c:pt idx="4">
                  <c:v>43395</c:v>
                </c:pt>
                <c:pt idx="5">
                  <c:v>43396</c:v>
                </c:pt>
                <c:pt idx="6">
                  <c:v>43397</c:v>
                </c:pt>
                <c:pt idx="7">
                  <c:v>43398</c:v>
                </c:pt>
                <c:pt idx="8">
                  <c:v>43399</c:v>
                </c:pt>
                <c:pt idx="9">
                  <c:v>43400</c:v>
                </c:pt>
                <c:pt idx="10">
                  <c:v>43401</c:v>
                </c:pt>
                <c:pt idx="11">
                  <c:v>43402</c:v>
                </c:pt>
                <c:pt idx="12">
                  <c:v>43403</c:v>
                </c:pt>
                <c:pt idx="13">
                  <c:v>43404</c:v>
                </c:pt>
                <c:pt idx="14">
                  <c:v>43405</c:v>
                </c:pt>
                <c:pt idx="15">
                  <c:v>43406</c:v>
                </c:pt>
                <c:pt idx="16">
                  <c:v>43407</c:v>
                </c:pt>
                <c:pt idx="17">
                  <c:v>43408</c:v>
                </c:pt>
                <c:pt idx="18">
                  <c:v>43409</c:v>
                </c:pt>
                <c:pt idx="19">
                  <c:v>43410</c:v>
                </c:pt>
                <c:pt idx="20">
                  <c:v>43411</c:v>
                </c:pt>
                <c:pt idx="21">
                  <c:v>43412</c:v>
                </c:pt>
                <c:pt idx="22">
                  <c:v>43413</c:v>
                </c:pt>
                <c:pt idx="23">
                  <c:v>43414</c:v>
                </c:pt>
                <c:pt idx="24">
                  <c:v>43415</c:v>
                </c:pt>
                <c:pt idx="25">
                  <c:v>43416</c:v>
                </c:pt>
                <c:pt idx="26">
                  <c:v>43417</c:v>
                </c:pt>
                <c:pt idx="27">
                  <c:v>43418</c:v>
                </c:pt>
                <c:pt idx="28">
                  <c:v>43419</c:v>
                </c:pt>
                <c:pt idx="29">
                  <c:v>43420</c:v>
                </c:pt>
                <c:pt idx="30">
                  <c:v>43421</c:v>
                </c:pt>
                <c:pt idx="31">
                  <c:v>43422</c:v>
                </c:pt>
              </c:numCache>
            </c:numRef>
          </c:cat>
          <c:val>
            <c:numRef>
              <c:f>Sheet1!$B$2:$B$33</c:f>
              <c:numCache>
                <c:formatCode>General</c:formatCode>
                <c:ptCount val="32"/>
                <c:pt idx="0">
                  <c:v>327</c:v>
                </c:pt>
                <c:pt idx="1">
                  <c:v>318</c:v>
                </c:pt>
                <c:pt idx="2">
                  <c:v>261</c:v>
                </c:pt>
                <c:pt idx="3">
                  <c:v>1077</c:v>
                </c:pt>
                <c:pt idx="4">
                  <c:v>396</c:v>
                </c:pt>
                <c:pt idx="5">
                  <c:v>341</c:v>
                </c:pt>
                <c:pt idx="6">
                  <c:v>256</c:v>
                </c:pt>
                <c:pt idx="7">
                  <c:v>479</c:v>
                </c:pt>
                <c:pt idx="8">
                  <c:v>310</c:v>
                </c:pt>
                <c:pt idx="9">
                  <c:v>269</c:v>
                </c:pt>
                <c:pt idx="10">
                  <c:v>692</c:v>
                </c:pt>
                <c:pt idx="11">
                  <c:v>348</c:v>
                </c:pt>
                <c:pt idx="12">
                  <c:v>265</c:v>
                </c:pt>
                <c:pt idx="13">
                  <c:v>327</c:v>
                </c:pt>
                <c:pt idx="14">
                  <c:v>386</c:v>
                </c:pt>
                <c:pt idx="15">
                  <c:v>335</c:v>
                </c:pt>
                <c:pt idx="16">
                  <c:v>385</c:v>
                </c:pt>
                <c:pt idx="17">
                  <c:v>722</c:v>
                </c:pt>
                <c:pt idx="18">
                  <c:v>374</c:v>
                </c:pt>
                <c:pt idx="19">
                  <c:v>301</c:v>
                </c:pt>
                <c:pt idx="20">
                  <c:v>256</c:v>
                </c:pt>
                <c:pt idx="21">
                  <c:v>330</c:v>
                </c:pt>
                <c:pt idx="22">
                  <c:v>503</c:v>
                </c:pt>
                <c:pt idx="23">
                  <c:v>268</c:v>
                </c:pt>
                <c:pt idx="24">
                  <c:v>396</c:v>
                </c:pt>
                <c:pt idx="25">
                  <c:v>324</c:v>
                </c:pt>
                <c:pt idx="26">
                  <c:v>342</c:v>
                </c:pt>
                <c:pt idx="27">
                  <c:v>337</c:v>
                </c:pt>
                <c:pt idx="28">
                  <c:v>426</c:v>
                </c:pt>
                <c:pt idx="29">
                  <c:v>298</c:v>
                </c:pt>
                <c:pt idx="30">
                  <c:v>359</c:v>
                </c:pt>
                <c:pt idx="31">
                  <c:v>516</c:v>
                </c:pt>
              </c:numCache>
            </c:numRef>
          </c:val>
          <c:smooth val="0"/>
          <c:extLst>
            <c:ext xmlns:c16="http://schemas.microsoft.com/office/drawing/2014/chart" uri="{C3380CC4-5D6E-409C-BE32-E72D297353CC}">
              <c16:uniqueId val="{00000000-CC29-4EB0-BCCB-7C3FDF97F4D5}"/>
            </c:ext>
          </c:extLst>
        </c:ser>
        <c:ser>
          <c:idx val="1"/>
          <c:order val="1"/>
          <c:tx>
            <c:strRef>
              <c:f>Sheet1!$C$1</c:f>
              <c:strCache>
                <c:ptCount val="1"/>
                <c:pt idx="0">
                  <c:v>Defimedia.info</c:v>
                </c:pt>
              </c:strCache>
            </c:strRef>
          </c:tx>
          <c:spPr>
            <a:ln w="28575" cap="rnd">
              <a:solidFill>
                <a:schemeClr val="accent2"/>
              </a:solidFill>
              <a:round/>
            </a:ln>
            <a:effectLst/>
          </c:spPr>
          <c:marker>
            <c:symbol val="none"/>
          </c:marker>
          <c:cat>
            <c:numRef>
              <c:f>Sheet1!$A$2:$A$33</c:f>
              <c:numCache>
                <c:formatCode>m/d/yyyy</c:formatCode>
                <c:ptCount val="32"/>
                <c:pt idx="0">
                  <c:v>43391</c:v>
                </c:pt>
                <c:pt idx="1">
                  <c:v>43392</c:v>
                </c:pt>
                <c:pt idx="2">
                  <c:v>43393</c:v>
                </c:pt>
                <c:pt idx="3">
                  <c:v>43394</c:v>
                </c:pt>
                <c:pt idx="4">
                  <c:v>43395</c:v>
                </c:pt>
                <c:pt idx="5">
                  <c:v>43396</c:v>
                </c:pt>
                <c:pt idx="6">
                  <c:v>43397</c:v>
                </c:pt>
                <c:pt idx="7">
                  <c:v>43398</c:v>
                </c:pt>
                <c:pt idx="8">
                  <c:v>43399</c:v>
                </c:pt>
                <c:pt idx="9">
                  <c:v>43400</c:v>
                </c:pt>
                <c:pt idx="10">
                  <c:v>43401</c:v>
                </c:pt>
                <c:pt idx="11">
                  <c:v>43402</c:v>
                </c:pt>
                <c:pt idx="12">
                  <c:v>43403</c:v>
                </c:pt>
                <c:pt idx="13">
                  <c:v>43404</c:v>
                </c:pt>
                <c:pt idx="14">
                  <c:v>43405</c:v>
                </c:pt>
                <c:pt idx="15">
                  <c:v>43406</c:v>
                </c:pt>
                <c:pt idx="16">
                  <c:v>43407</c:v>
                </c:pt>
                <c:pt idx="17">
                  <c:v>43408</c:v>
                </c:pt>
                <c:pt idx="18">
                  <c:v>43409</c:v>
                </c:pt>
                <c:pt idx="19">
                  <c:v>43410</c:v>
                </c:pt>
                <c:pt idx="20">
                  <c:v>43411</c:v>
                </c:pt>
                <c:pt idx="21">
                  <c:v>43412</c:v>
                </c:pt>
                <c:pt idx="22">
                  <c:v>43413</c:v>
                </c:pt>
                <c:pt idx="23">
                  <c:v>43414</c:v>
                </c:pt>
                <c:pt idx="24">
                  <c:v>43415</c:v>
                </c:pt>
                <c:pt idx="25">
                  <c:v>43416</c:v>
                </c:pt>
                <c:pt idx="26">
                  <c:v>43417</c:v>
                </c:pt>
                <c:pt idx="27">
                  <c:v>43418</c:v>
                </c:pt>
                <c:pt idx="28">
                  <c:v>43419</c:v>
                </c:pt>
                <c:pt idx="29">
                  <c:v>43420</c:v>
                </c:pt>
                <c:pt idx="30">
                  <c:v>43421</c:v>
                </c:pt>
                <c:pt idx="31">
                  <c:v>43422</c:v>
                </c:pt>
              </c:numCache>
            </c:numRef>
          </c:cat>
          <c:val>
            <c:numRef>
              <c:f>Sheet1!$C$2:$C$33</c:f>
              <c:numCache>
                <c:formatCode>General</c:formatCode>
                <c:ptCount val="32"/>
                <c:pt idx="0">
                  <c:v>418</c:v>
                </c:pt>
                <c:pt idx="1">
                  <c:v>230</c:v>
                </c:pt>
                <c:pt idx="2">
                  <c:v>318</c:v>
                </c:pt>
                <c:pt idx="3">
                  <c:v>581</c:v>
                </c:pt>
                <c:pt idx="4">
                  <c:v>565</c:v>
                </c:pt>
                <c:pt idx="5">
                  <c:v>367</c:v>
                </c:pt>
                <c:pt idx="6">
                  <c:v>613</c:v>
                </c:pt>
                <c:pt idx="7">
                  <c:v>362</c:v>
                </c:pt>
                <c:pt idx="8">
                  <c:v>264</c:v>
                </c:pt>
                <c:pt idx="9">
                  <c:v>375</c:v>
                </c:pt>
                <c:pt idx="10">
                  <c:v>324</c:v>
                </c:pt>
                <c:pt idx="11">
                  <c:v>347</c:v>
                </c:pt>
                <c:pt idx="12">
                  <c:v>368</c:v>
                </c:pt>
                <c:pt idx="13">
                  <c:v>228</c:v>
                </c:pt>
                <c:pt idx="14">
                  <c:v>298</c:v>
                </c:pt>
                <c:pt idx="15">
                  <c:v>242</c:v>
                </c:pt>
                <c:pt idx="16">
                  <c:v>467</c:v>
                </c:pt>
                <c:pt idx="17">
                  <c:v>290</c:v>
                </c:pt>
                <c:pt idx="18">
                  <c:v>306</c:v>
                </c:pt>
                <c:pt idx="19">
                  <c:v>345</c:v>
                </c:pt>
                <c:pt idx="20">
                  <c:v>218</c:v>
                </c:pt>
                <c:pt idx="21">
                  <c:v>237</c:v>
                </c:pt>
                <c:pt idx="22">
                  <c:v>275</c:v>
                </c:pt>
                <c:pt idx="23">
                  <c:v>322</c:v>
                </c:pt>
                <c:pt idx="24">
                  <c:v>322</c:v>
                </c:pt>
                <c:pt idx="25">
                  <c:v>330</c:v>
                </c:pt>
                <c:pt idx="26">
                  <c:v>424</c:v>
                </c:pt>
                <c:pt idx="27">
                  <c:v>405</c:v>
                </c:pt>
                <c:pt idx="28">
                  <c:v>400</c:v>
                </c:pt>
                <c:pt idx="29">
                  <c:v>365</c:v>
                </c:pt>
                <c:pt idx="30">
                  <c:v>476</c:v>
                </c:pt>
                <c:pt idx="31">
                  <c:v>441</c:v>
                </c:pt>
              </c:numCache>
            </c:numRef>
          </c:val>
          <c:smooth val="0"/>
          <c:extLst>
            <c:ext xmlns:c16="http://schemas.microsoft.com/office/drawing/2014/chart" uri="{C3380CC4-5D6E-409C-BE32-E72D297353CC}">
              <c16:uniqueId val="{00000001-CC29-4EB0-BCCB-7C3FDF97F4D5}"/>
            </c:ext>
          </c:extLst>
        </c:ser>
        <c:dLbls>
          <c:showLegendKey val="0"/>
          <c:showVal val="0"/>
          <c:showCatName val="0"/>
          <c:showSerName val="0"/>
          <c:showPercent val="0"/>
          <c:showBubbleSize val="0"/>
        </c:dLbls>
        <c:smooth val="0"/>
        <c:axId val="297554448"/>
        <c:axId val="297554776"/>
      </c:lineChart>
      <c:dateAx>
        <c:axId val="2975544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7554776"/>
        <c:crosses val="autoZero"/>
        <c:auto val="1"/>
        <c:lblOffset val="100"/>
        <c:baseTimeUnit val="days"/>
      </c:dateAx>
      <c:valAx>
        <c:axId val="2975547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75544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L'express Maurice</c:v>
                </c:pt>
              </c:strCache>
            </c:strRef>
          </c:tx>
          <c:spPr>
            <a:ln w="28575" cap="rnd">
              <a:solidFill>
                <a:schemeClr val="accent1"/>
              </a:solidFill>
              <a:round/>
            </a:ln>
            <a:effectLst/>
          </c:spPr>
          <c:marker>
            <c:symbol val="none"/>
          </c:marker>
          <c:cat>
            <c:numRef>
              <c:f>Sheet1!$A$2:$A$33</c:f>
              <c:numCache>
                <c:formatCode>m/d/yyyy</c:formatCode>
                <c:ptCount val="32"/>
                <c:pt idx="0">
                  <c:v>43391</c:v>
                </c:pt>
                <c:pt idx="1">
                  <c:v>43392</c:v>
                </c:pt>
                <c:pt idx="2">
                  <c:v>43393</c:v>
                </c:pt>
                <c:pt idx="3">
                  <c:v>43394</c:v>
                </c:pt>
                <c:pt idx="4">
                  <c:v>43395</c:v>
                </c:pt>
                <c:pt idx="5">
                  <c:v>43396</c:v>
                </c:pt>
                <c:pt idx="6">
                  <c:v>43397</c:v>
                </c:pt>
                <c:pt idx="7">
                  <c:v>43398</c:v>
                </c:pt>
                <c:pt idx="8">
                  <c:v>43399</c:v>
                </c:pt>
                <c:pt idx="9">
                  <c:v>43400</c:v>
                </c:pt>
                <c:pt idx="10">
                  <c:v>43401</c:v>
                </c:pt>
                <c:pt idx="11">
                  <c:v>43402</c:v>
                </c:pt>
                <c:pt idx="12">
                  <c:v>43403</c:v>
                </c:pt>
                <c:pt idx="13">
                  <c:v>43404</c:v>
                </c:pt>
                <c:pt idx="14">
                  <c:v>43405</c:v>
                </c:pt>
                <c:pt idx="15">
                  <c:v>43406</c:v>
                </c:pt>
                <c:pt idx="16">
                  <c:v>43407</c:v>
                </c:pt>
                <c:pt idx="17">
                  <c:v>43408</c:v>
                </c:pt>
                <c:pt idx="18">
                  <c:v>43409</c:v>
                </c:pt>
                <c:pt idx="19">
                  <c:v>43410</c:v>
                </c:pt>
                <c:pt idx="20">
                  <c:v>43411</c:v>
                </c:pt>
                <c:pt idx="21">
                  <c:v>43412</c:v>
                </c:pt>
                <c:pt idx="22">
                  <c:v>43413</c:v>
                </c:pt>
                <c:pt idx="23">
                  <c:v>43414</c:v>
                </c:pt>
                <c:pt idx="24">
                  <c:v>43415</c:v>
                </c:pt>
                <c:pt idx="25">
                  <c:v>43416</c:v>
                </c:pt>
                <c:pt idx="26">
                  <c:v>43417</c:v>
                </c:pt>
                <c:pt idx="27">
                  <c:v>43418</c:v>
                </c:pt>
                <c:pt idx="28">
                  <c:v>43419</c:v>
                </c:pt>
                <c:pt idx="29">
                  <c:v>43420</c:v>
                </c:pt>
                <c:pt idx="30">
                  <c:v>43421</c:v>
                </c:pt>
                <c:pt idx="31">
                  <c:v>43422</c:v>
                </c:pt>
              </c:numCache>
            </c:numRef>
          </c:cat>
          <c:val>
            <c:numRef>
              <c:f>Sheet1!$B$2:$B$33</c:f>
              <c:numCache>
                <c:formatCode>General</c:formatCode>
                <c:ptCount val="32"/>
                <c:pt idx="2">
                  <c:v>580233</c:v>
                </c:pt>
                <c:pt idx="3">
                  <c:v>580493</c:v>
                </c:pt>
                <c:pt idx="4">
                  <c:v>580919</c:v>
                </c:pt>
                <c:pt idx="5">
                  <c:v>581146</c:v>
                </c:pt>
                <c:pt idx="6">
                  <c:v>581263</c:v>
                </c:pt>
                <c:pt idx="7">
                  <c:v>581415</c:v>
                </c:pt>
                <c:pt idx="8">
                  <c:v>581544</c:v>
                </c:pt>
                <c:pt idx="9">
                  <c:v>581653</c:v>
                </c:pt>
                <c:pt idx="10">
                  <c:v>581753</c:v>
                </c:pt>
                <c:pt idx="11">
                  <c:v>581873</c:v>
                </c:pt>
                <c:pt idx="12">
                  <c:v>581970</c:v>
                </c:pt>
                <c:pt idx="13">
                  <c:v>582093</c:v>
                </c:pt>
                <c:pt idx="14">
                  <c:v>582189</c:v>
                </c:pt>
                <c:pt idx="15">
                  <c:v>582239</c:v>
                </c:pt>
                <c:pt idx="16">
                  <c:v>582309</c:v>
                </c:pt>
                <c:pt idx="17">
                  <c:v>582375</c:v>
                </c:pt>
                <c:pt idx="18">
                  <c:v>582461</c:v>
                </c:pt>
                <c:pt idx="19">
                  <c:v>582527</c:v>
                </c:pt>
                <c:pt idx="20">
                  <c:v>582569</c:v>
                </c:pt>
                <c:pt idx="21">
                  <c:v>582609</c:v>
                </c:pt>
                <c:pt idx="22">
                  <c:v>582677</c:v>
                </c:pt>
                <c:pt idx="23">
                  <c:v>582808</c:v>
                </c:pt>
                <c:pt idx="24">
                  <c:v>582900</c:v>
                </c:pt>
                <c:pt idx="25">
                  <c:v>582993</c:v>
                </c:pt>
                <c:pt idx="26">
                  <c:v>583088</c:v>
                </c:pt>
                <c:pt idx="27">
                  <c:v>583156</c:v>
                </c:pt>
                <c:pt idx="28">
                  <c:v>583270</c:v>
                </c:pt>
                <c:pt idx="29">
                  <c:v>583384</c:v>
                </c:pt>
                <c:pt idx="30">
                  <c:v>583436</c:v>
                </c:pt>
                <c:pt idx="31">
                  <c:v>583516</c:v>
                </c:pt>
              </c:numCache>
            </c:numRef>
          </c:val>
          <c:smooth val="0"/>
          <c:extLst>
            <c:ext xmlns:c16="http://schemas.microsoft.com/office/drawing/2014/chart" uri="{C3380CC4-5D6E-409C-BE32-E72D297353CC}">
              <c16:uniqueId val="{00000000-BCD6-4466-896C-4518AB00D6AF}"/>
            </c:ext>
          </c:extLst>
        </c:ser>
        <c:ser>
          <c:idx val="1"/>
          <c:order val="1"/>
          <c:tx>
            <c:strRef>
              <c:f>Sheet1!$C$1</c:f>
              <c:strCache>
                <c:ptCount val="1"/>
                <c:pt idx="0">
                  <c:v>Defimedia.info</c:v>
                </c:pt>
              </c:strCache>
            </c:strRef>
          </c:tx>
          <c:spPr>
            <a:ln w="28575" cap="rnd">
              <a:solidFill>
                <a:schemeClr val="accent2"/>
              </a:solidFill>
              <a:round/>
            </a:ln>
            <a:effectLst/>
          </c:spPr>
          <c:marker>
            <c:symbol val="none"/>
          </c:marker>
          <c:cat>
            <c:numRef>
              <c:f>Sheet1!$A$2:$A$33</c:f>
              <c:numCache>
                <c:formatCode>m/d/yyyy</c:formatCode>
                <c:ptCount val="32"/>
                <c:pt idx="0">
                  <c:v>43391</c:v>
                </c:pt>
                <c:pt idx="1">
                  <c:v>43392</c:v>
                </c:pt>
                <c:pt idx="2">
                  <c:v>43393</c:v>
                </c:pt>
                <c:pt idx="3">
                  <c:v>43394</c:v>
                </c:pt>
                <c:pt idx="4">
                  <c:v>43395</c:v>
                </c:pt>
                <c:pt idx="5">
                  <c:v>43396</c:v>
                </c:pt>
                <c:pt idx="6">
                  <c:v>43397</c:v>
                </c:pt>
                <c:pt idx="7">
                  <c:v>43398</c:v>
                </c:pt>
                <c:pt idx="8">
                  <c:v>43399</c:v>
                </c:pt>
                <c:pt idx="9">
                  <c:v>43400</c:v>
                </c:pt>
                <c:pt idx="10">
                  <c:v>43401</c:v>
                </c:pt>
                <c:pt idx="11">
                  <c:v>43402</c:v>
                </c:pt>
                <c:pt idx="12">
                  <c:v>43403</c:v>
                </c:pt>
                <c:pt idx="13">
                  <c:v>43404</c:v>
                </c:pt>
                <c:pt idx="14">
                  <c:v>43405</c:v>
                </c:pt>
                <c:pt idx="15">
                  <c:v>43406</c:v>
                </c:pt>
                <c:pt idx="16">
                  <c:v>43407</c:v>
                </c:pt>
                <c:pt idx="17">
                  <c:v>43408</c:v>
                </c:pt>
                <c:pt idx="18">
                  <c:v>43409</c:v>
                </c:pt>
                <c:pt idx="19">
                  <c:v>43410</c:v>
                </c:pt>
                <c:pt idx="20">
                  <c:v>43411</c:v>
                </c:pt>
                <c:pt idx="21">
                  <c:v>43412</c:v>
                </c:pt>
                <c:pt idx="22">
                  <c:v>43413</c:v>
                </c:pt>
                <c:pt idx="23">
                  <c:v>43414</c:v>
                </c:pt>
                <c:pt idx="24">
                  <c:v>43415</c:v>
                </c:pt>
                <c:pt idx="25">
                  <c:v>43416</c:v>
                </c:pt>
                <c:pt idx="26">
                  <c:v>43417</c:v>
                </c:pt>
                <c:pt idx="27">
                  <c:v>43418</c:v>
                </c:pt>
                <c:pt idx="28">
                  <c:v>43419</c:v>
                </c:pt>
                <c:pt idx="29">
                  <c:v>43420</c:v>
                </c:pt>
                <c:pt idx="30">
                  <c:v>43421</c:v>
                </c:pt>
                <c:pt idx="31">
                  <c:v>43422</c:v>
                </c:pt>
              </c:numCache>
            </c:numRef>
          </c:cat>
          <c:val>
            <c:numRef>
              <c:f>Sheet1!$C$2:$C$33</c:f>
              <c:numCache>
                <c:formatCode>General</c:formatCode>
                <c:ptCount val="32"/>
                <c:pt idx="2">
                  <c:v>356423</c:v>
                </c:pt>
                <c:pt idx="3">
                  <c:v>356719</c:v>
                </c:pt>
                <c:pt idx="4">
                  <c:v>357132</c:v>
                </c:pt>
                <c:pt idx="5">
                  <c:v>357512</c:v>
                </c:pt>
                <c:pt idx="6">
                  <c:v>357791</c:v>
                </c:pt>
                <c:pt idx="7">
                  <c:v>358190</c:v>
                </c:pt>
                <c:pt idx="8">
                  <c:v>358464</c:v>
                </c:pt>
                <c:pt idx="9">
                  <c:v>358623</c:v>
                </c:pt>
                <c:pt idx="10">
                  <c:v>358795</c:v>
                </c:pt>
                <c:pt idx="11">
                  <c:v>358969</c:v>
                </c:pt>
                <c:pt idx="12">
                  <c:v>359170</c:v>
                </c:pt>
                <c:pt idx="13">
                  <c:v>359355</c:v>
                </c:pt>
                <c:pt idx="14">
                  <c:v>359462</c:v>
                </c:pt>
                <c:pt idx="15">
                  <c:v>359531</c:v>
                </c:pt>
                <c:pt idx="16">
                  <c:v>359661</c:v>
                </c:pt>
                <c:pt idx="17">
                  <c:v>359817</c:v>
                </c:pt>
                <c:pt idx="18">
                  <c:v>359931</c:v>
                </c:pt>
                <c:pt idx="19">
                  <c:v>360048</c:v>
                </c:pt>
                <c:pt idx="20">
                  <c:v>360166</c:v>
                </c:pt>
                <c:pt idx="21">
                  <c:v>360280</c:v>
                </c:pt>
                <c:pt idx="22">
                  <c:v>360407</c:v>
                </c:pt>
                <c:pt idx="23">
                  <c:v>360510</c:v>
                </c:pt>
                <c:pt idx="24">
                  <c:v>360634</c:v>
                </c:pt>
                <c:pt idx="25">
                  <c:v>360707</c:v>
                </c:pt>
                <c:pt idx="26">
                  <c:v>360982</c:v>
                </c:pt>
                <c:pt idx="27">
                  <c:v>361163</c:v>
                </c:pt>
                <c:pt idx="28">
                  <c:v>361490</c:v>
                </c:pt>
                <c:pt idx="29">
                  <c:v>361785</c:v>
                </c:pt>
                <c:pt idx="30">
                  <c:v>362078</c:v>
                </c:pt>
                <c:pt idx="31">
                  <c:v>362318</c:v>
                </c:pt>
              </c:numCache>
            </c:numRef>
          </c:val>
          <c:smooth val="0"/>
          <c:extLst>
            <c:ext xmlns:c16="http://schemas.microsoft.com/office/drawing/2014/chart" uri="{C3380CC4-5D6E-409C-BE32-E72D297353CC}">
              <c16:uniqueId val="{00000001-BCD6-4466-896C-4518AB00D6AF}"/>
            </c:ext>
          </c:extLst>
        </c:ser>
        <c:dLbls>
          <c:showLegendKey val="0"/>
          <c:showVal val="0"/>
          <c:showCatName val="0"/>
          <c:showSerName val="0"/>
          <c:showPercent val="0"/>
          <c:showBubbleSize val="0"/>
        </c:dLbls>
        <c:smooth val="0"/>
        <c:axId val="297560024"/>
        <c:axId val="297557400"/>
      </c:lineChart>
      <c:dateAx>
        <c:axId val="2975600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7557400"/>
        <c:crosses val="autoZero"/>
        <c:auto val="1"/>
        <c:lblOffset val="100"/>
        <c:baseTimeUnit val="days"/>
      </c:dateAx>
      <c:valAx>
        <c:axId val="2975574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75600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L'express Maurice</c:v>
                </c:pt>
              </c:strCache>
            </c:strRef>
          </c:tx>
          <c:spPr>
            <a:ln w="28575" cap="rnd">
              <a:solidFill>
                <a:schemeClr val="accent1"/>
              </a:solidFill>
              <a:round/>
            </a:ln>
            <a:effectLst/>
          </c:spPr>
          <c:marker>
            <c:symbol val="none"/>
          </c:marker>
          <c:cat>
            <c:numRef>
              <c:f>Sheet1!$A$2:$A$33</c:f>
              <c:numCache>
                <c:formatCode>m/d/yyyy</c:formatCode>
                <c:ptCount val="32"/>
                <c:pt idx="0">
                  <c:v>43391</c:v>
                </c:pt>
                <c:pt idx="1">
                  <c:v>43392</c:v>
                </c:pt>
                <c:pt idx="2">
                  <c:v>43393</c:v>
                </c:pt>
                <c:pt idx="3">
                  <c:v>43394</c:v>
                </c:pt>
                <c:pt idx="4">
                  <c:v>43395</c:v>
                </c:pt>
                <c:pt idx="5">
                  <c:v>43396</c:v>
                </c:pt>
                <c:pt idx="6">
                  <c:v>43397</c:v>
                </c:pt>
                <c:pt idx="7">
                  <c:v>43398</c:v>
                </c:pt>
                <c:pt idx="8">
                  <c:v>43399</c:v>
                </c:pt>
                <c:pt idx="9">
                  <c:v>43400</c:v>
                </c:pt>
                <c:pt idx="10">
                  <c:v>43401</c:v>
                </c:pt>
                <c:pt idx="11">
                  <c:v>43402</c:v>
                </c:pt>
                <c:pt idx="12">
                  <c:v>43403</c:v>
                </c:pt>
                <c:pt idx="13">
                  <c:v>43404</c:v>
                </c:pt>
                <c:pt idx="14">
                  <c:v>43405</c:v>
                </c:pt>
                <c:pt idx="15">
                  <c:v>43406</c:v>
                </c:pt>
                <c:pt idx="16">
                  <c:v>43407</c:v>
                </c:pt>
                <c:pt idx="17">
                  <c:v>43408</c:v>
                </c:pt>
                <c:pt idx="18">
                  <c:v>43409</c:v>
                </c:pt>
                <c:pt idx="19">
                  <c:v>43410</c:v>
                </c:pt>
                <c:pt idx="20">
                  <c:v>43411</c:v>
                </c:pt>
                <c:pt idx="21">
                  <c:v>43412</c:v>
                </c:pt>
                <c:pt idx="22">
                  <c:v>43413</c:v>
                </c:pt>
                <c:pt idx="23">
                  <c:v>43414</c:v>
                </c:pt>
                <c:pt idx="24">
                  <c:v>43415</c:v>
                </c:pt>
                <c:pt idx="25">
                  <c:v>43416</c:v>
                </c:pt>
                <c:pt idx="26">
                  <c:v>43417</c:v>
                </c:pt>
                <c:pt idx="27">
                  <c:v>43418</c:v>
                </c:pt>
                <c:pt idx="28">
                  <c:v>43419</c:v>
                </c:pt>
                <c:pt idx="29">
                  <c:v>43420</c:v>
                </c:pt>
                <c:pt idx="30">
                  <c:v>43421</c:v>
                </c:pt>
                <c:pt idx="31">
                  <c:v>43422</c:v>
                </c:pt>
              </c:numCache>
            </c:numRef>
          </c:cat>
          <c:val>
            <c:numRef>
              <c:f>Sheet1!$B$2:$B$33</c:f>
              <c:numCache>
                <c:formatCode>General</c:formatCode>
                <c:ptCount val="32"/>
                <c:pt idx="0">
                  <c:v>40</c:v>
                </c:pt>
                <c:pt idx="1">
                  <c:v>48</c:v>
                </c:pt>
                <c:pt idx="2">
                  <c:v>36</c:v>
                </c:pt>
                <c:pt idx="3">
                  <c:v>32</c:v>
                </c:pt>
                <c:pt idx="4">
                  <c:v>42</c:v>
                </c:pt>
                <c:pt idx="5">
                  <c:v>45</c:v>
                </c:pt>
                <c:pt idx="6">
                  <c:v>62</c:v>
                </c:pt>
                <c:pt idx="7">
                  <c:v>46</c:v>
                </c:pt>
                <c:pt idx="8">
                  <c:v>43</c:v>
                </c:pt>
                <c:pt idx="9">
                  <c:v>35</c:v>
                </c:pt>
                <c:pt idx="10">
                  <c:v>27</c:v>
                </c:pt>
                <c:pt idx="11">
                  <c:v>34</c:v>
                </c:pt>
                <c:pt idx="12">
                  <c:v>43</c:v>
                </c:pt>
                <c:pt idx="13">
                  <c:v>46</c:v>
                </c:pt>
                <c:pt idx="14">
                  <c:v>40</c:v>
                </c:pt>
                <c:pt idx="15">
                  <c:v>42</c:v>
                </c:pt>
                <c:pt idx="16">
                  <c:v>38</c:v>
                </c:pt>
                <c:pt idx="17">
                  <c:v>29</c:v>
                </c:pt>
                <c:pt idx="18">
                  <c:v>37</c:v>
                </c:pt>
                <c:pt idx="19">
                  <c:v>45</c:v>
                </c:pt>
                <c:pt idx="20">
                  <c:v>30</c:v>
                </c:pt>
                <c:pt idx="21">
                  <c:v>37</c:v>
                </c:pt>
                <c:pt idx="22">
                  <c:v>49</c:v>
                </c:pt>
                <c:pt idx="23">
                  <c:v>36</c:v>
                </c:pt>
                <c:pt idx="24">
                  <c:v>33</c:v>
                </c:pt>
                <c:pt idx="25">
                  <c:v>38</c:v>
                </c:pt>
                <c:pt idx="26">
                  <c:v>43</c:v>
                </c:pt>
                <c:pt idx="27">
                  <c:v>41</c:v>
                </c:pt>
                <c:pt idx="28">
                  <c:v>43</c:v>
                </c:pt>
                <c:pt idx="29">
                  <c:v>40</c:v>
                </c:pt>
                <c:pt idx="30">
                  <c:v>34</c:v>
                </c:pt>
                <c:pt idx="31">
                  <c:v>35</c:v>
                </c:pt>
              </c:numCache>
            </c:numRef>
          </c:val>
          <c:smooth val="0"/>
          <c:extLst>
            <c:ext xmlns:c16="http://schemas.microsoft.com/office/drawing/2014/chart" uri="{C3380CC4-5D6E-409C-BE32-E72D297353CC}">
              <c16:uniqueId val="{00000000-EA49-4E67-BB16-8F00104B415B}"/>
            </c:ext>
          </c:extLst>
        </c:ser>
        <c:ser>
          <c:idx val="1"/>
          <c:order val="1"/>
          <c:tx>
            <c:strRef>
              <c:f>Sheet1!$C$1</c:f>
              <c:strCache>
                <c:ptCount val="1"/>
                <c:pt idx="0">
                  <c:v>Defimedia.info</c:v>
                </c:pt>
              </c:strCache>
            </c:strRef>
          </c:tx>
          <c:spPr>
            <a:ln w="28575" cap="rnd">
              <a:solidFill>
                <a:schemeClr val="accent2"/>
              </a:solidFill>
              <a:round/>
            </a:ln>
            <a:effectLst/>
          </c:spPr>
          <c:marker>
            <c:symbol val="none"/>
          </c:marker>
          <c:cat>
            <c:numRef>
              <c:f>Sheet1!$A$2:$A$33</c:f>
              <c:numCache>
                <c:formatCode>m/d/yyyy</c:formatCode>
                <c:ptCount val="32"/>
                <c:pt idx="0">
                  <c:v>43391</c:v>
                </c:pt>
                <c:pt idx="1">
                  <c:v>43392</c:v>
                </c:pt>
                <c:pt idx="2">
                  <c:v>43393</c:v>
                </c:pt>
                <c:pt idx="3">
                  <c:v>43394</c:v>
                </c:pt>
                <c:pt idx="4">
                  <c:v>43395</c:v>
                </c:pt>
                <c:pt idx="5">
                  <c:v>43396</c:v>
                </c:pt>
                <c:pt idx="6">
                  <c:v>43397</c:v>
                </c:pt>
                <c:pt idx="7">
                  <c:v>43398</c:v>
                </c:pt>
                <c:pt idx="8">
                  <c:v>43399</c:v>
                </c:pt>
                <c:pt idx="9">
                  <c:v>43400</c:v>
                </c:pt>
                <c:pt idx="10">
                  <c:v>43401</c:v>
                </c:pt>
                <c:pt idx="11">
                  <c:v>43402</c:v>
                </c:pt>
                <c:pt idx="12">
                  <c:v>43403</c:v>
                </c:pt>
                <c:pt idx="13">
                  <c:v>43404</c:v>
                </c:pt>
                <c:pt idx="14">
                  <c:v>43405</c:v>
                </c:pt>
                <c:pt idx="15">
                  <c:v>43406</c:v>
                </c:pt>
                <c:pt idx="16">
                  <c:v>43407</c:v>
                </c:pt>
                <c:pt idx="17">
                  <c:v>43408</c:v>
                </c:pt>
                <c:pt idx="18">
                  <c:v>43409</c:v>
                </c:pt>
                <c:pt idx="19">
                  <c:v>43410</c:v>
                </c:pt>
                <c:pt idx="20">
                  <c:v>43411</c:v>
                </c:pt>
                <c:pt idx="21">
                  <c:v>43412</c:v>
                </c:pt>
                <c:pt idx="22">
                  <c:v>43413</c:v>
                </c:pt>
                <c:pt idx="23">
                  <c:v>43414</c:v>
                </c:pt>
                <c:pt idx="24">
                  <c:v>43415</c:v>
                </c:pt>
                <c:pt idx="25">
                  <c:v>43416</c:v>
                </c:pt>
                <c:pt idx="26">
                  <c:v>43417</c:v>
                </c:pt>
                <c:pt idx="27">
                  <c:v>43418</c:v>
                </c:pt>
                <c:pt idx="28">
                  <c:v>43419</c:v>
                </c:pt>
                <c:pt idx="29">
                  <c:v>43420</c:v>
                </c:pt>
                <c:pt idx="30">
                  <c:v>43421</c:v>
                </c:pt>
                <c:pt idx="31">
                  <c:v>43422</c:v>
                </c:pt>
              </c:numCache>
            </c:numRef>
          </c:cat>
          <c:val>
            <c:numRef>
              <c:f>Sheet1!$C$2:$C$33</c:f>
              <c:numCache>
                <c:formatCode>General</c:formatCode>
                <c:ptCount val="32"/>
                <c:pt idx="0">
                  <c:v>75</c:v>
                </c:pt>
                <c:pt idx="1">
                  <c:v>76</c:v>
                </c:pt>
                <c:pt idx="2">
                  <c:v>53</c:v>
                </c:pt>
                <c:pt idx="3">
                  <c:v>42</c:v>
                </c:pt>
                <c:pt idx="4">
                  <c:v>66</c:v>
                </c:pt>
                <c:pt idx="5">
                  <c:v>74</c:v>
                </c:pt>
                <c:pt idx="6">
                  <c:v>71</c:v>
                </c:pt>
                <c:pt idx="7">
                  <c:v>75</c:v>
                </c:pt>
                <c:pt idx="8">
                  <c:v>69</c:v>
                </c:pt>
                <c:pt idx="9">
                  <c:v>58</c:v>
                </c:pt>
                <c:pt idx="10">
                  <c:v>47</c:v>
                </c:pt>
                <c:pt idx="11">
                  <c:v>64</c:v>
                </c:pt>
                <c:pt idx="12">
                  <c:v>56</c:v>
                </c:pt>
                <c:pt idx="13">
                  <c:v>58</c:v>
                </c:pt>
                <c:pt idx="14">
                  <c:v>65</c:v>
                </c:pt>
                <c:pt idx="15">
                  <c:v>71</c:v>
                </c:pt>
                <c:pt idx="16">
                  <c:v>59</c:v>
                </c:pt>
                <c:pt idx="17">
                  <c:v>52</c:v>
                </c:pt>
                <c:pt idx="18">
                  <c:v>64</c:v>
                </c:pt>
                <c:pt idx="19">
                  <c:v>79</c:v>
                </c:pt>
                <c:pt idx="20">
                  <c:v>69</c:v>
                </c:pt>
                <c:pt idx="21">
                  <c:v>63</c:v>
                </c:pt>
                <c:pt idx="22">
                  <c:v>62</c:v>
                </c:pt>
                <c:pt idx="23">
                  <c:v>53</c:v>
                </c:pt>
                <c:pt idx="24">
                  <c:v>43</c:v>
                </c:pt>
                <c:pt idx="25">
                  <c:v>59</c:v>
                </c:pt>
                <c:pt idx="26">
                  <c:v>69</c:v>
                </c:pt>
                <c:pt idx="27">
                  <c:v>59</c:v>
                </c:pt>
                <c:pt idx="28">
                  <c:v>75</c:v>
                </c:pt>
                <c:pt idx="29">
                  <c:v>69</c:v>
                </c:pt>
                <c:pt idx="30">
                  <c:v>57</c:v>
                </c:pt>
                <c:pt idx="31">
                  <c:v>56</c:v>
                </c:pt>
              </c:numCache>
            </c:numRef>
          </c:val>
          <c:smooth val="0"/>
          <c:extLst>
            <c:ext xmlns:c16="http://schemas.microsoft.com/office/drawing/2014/chart" uri="{C3380CC4-5D6E-409C-BE32-E72D297353CC}">
              <c16:uniqueId val="{00000001-EA49-4E67-BB16-8F00104B415B}"/>
            </c:ext>
          </c:extLst>
        </c:ser>
        <c:dLbls>
          <c:showLegendKey val="0"/>
          <c:showVal val="0"/>
          <c:showCatName val="0"/>
          <c:showSerName val="0"/>
          <c:showPercent val="0"/>
          <c:showBubbleSize val="0"/>
        </c:dLbls>
        <c:smooth val="0"/>
        <c:axId val="298091408"/>
        <c:axId val="298096328"/>
      </c:lineChart>
      <c:dateAx>
        <c:axId val="2980914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8096328"/>
        <c:crosses val="autoZero"/>
        <c:auto val="1"/>
        <c:lblOffset val="100"/>
        <c:baseTimeUnit val="days"/>
      </c:dateAx>
      <c:valAx>
        <c:axId val="2980963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80914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L'express Maurice</c:v>
                </c:pt>
              </c:strCache>
            </c:strRef>
          </c:tx>
          <c:spPr>
            <a:ln w="28575" cap="rnd">
              <a:solidFill>
                <a:schemeClr val="accent1"/>
              </a:solidFill>
              <a:round/>
            </a:ln>
            <a:effectLst/>
          </c:spPr>
          <c:marker>
            <c:symbol val="none"/>
          </c:marker>
          <c:cat>
            <c:numRef>
              <c:f>Sheet1!$A$2:$A$33</c:f>
              <c:numCache>
                <c:formatCode>m/d/yyyy</c:formatCode>
                <c:ptCount val="32"/>
                <c:pt idx="0">
                  <c:v>43391</c:v>
                </c:pt>
                <c:pt idx="1">
                  <c:v>43392</c:v>
                </c:pt>
                <c:pt idx="2">
                  <c:v>43393</c:v>
                </c:pt>
                <c:pt idx="3">
                  <c:v>43394</c:v>
                </c:pt>
                <c:pt idx="4">
                  <c:v>43395</c:v>
                </c:pt>
                <c:pt idx="5">
                  <c:v>43396</c:v>
                </c:pt>
                <c:pt idx="6">
                  <c:v>43397</c:v>
                </c:pt>
                <c:pt idx="7">
                  <c:v>43398</c:v>
                </c:pt>
                <c:pt idx="8">
                  <c:v>43399</c:v>
                </c:pt>
                <c:pt idx="9">
                  <c:v>43400</c:v>
                </c:pt>
                <c:pt idx="10">
                  <c:v>43401</c:v>
                </c:pt>
                <c:pt idx="11">
                  <c:v>43402</c:v>
                </c:pt>
                <c:pt idx="12">
                  <c:v>43403</c:v>
                </c:pt>
                <c:pt idx="13">
                  <c:v>43404</c:v>
                </c:pt>
                <c:pt idx="14">
                  <c:v>43405</c:v>
                </c:pt>
                <c:pt idx="15">
                  <c:v>43406</c:v>
                </c:pt>
                <c:pt idx="16">
                  <c:v>43407</c:v>
                </c:pt>
                <c:pt idx="17">
                  <c:v>43408</c:v>
                </c:pt>
                <c:pt idx="18">
                  <c:v>43409</c:v>
                </c:pt>
                <c:pt idx="19">
                  <c:v>43410</c:v>
                </c:pt>
                <c:pt idx="20">
                  <c:v>43411</c:v>
                </c:pt>
                <c:pt idx="21">
                  <c:v>43412</c:v>
                </c:pt>
                <c:pt idx="22">
                  <c:v>43413</c:v>
                </c:pt>
                <c:pt idx="23">
                  <c:v>43414</c:v>
                </c:pt>
                <c:pt idx="24">
                  <c:v>43415</c:v>
                </c:pt>
                <c:pt idx="25">
                  <c:v>43416</c:v>
                </c:pt>
                <c:pt idx="26">
                  <c:v>43417</c:v>
                </c:pt>
                <c:pt idx="27">
                  <c:v>43418</c:v>
                </c:pt>
                <c:pt idx="28">
                  <c:v>43419</c:v>
                </c:pt>
                <c:pt idx="29">
                  <c:v>43420</c:v>
                </c:pt>
                <c:pt idx="30">
                  <c:v>43421</c:v>
                </c:pt>
                <c:pt idx="31">
                  <c:v>43422</c:v>
                </c:pt>
              </c:numCache>
            </c:numRef>
          </c:cat>
          <c:val>
            <c:numRef>
              <c:f>Sheet1!$B$2:$B$33</c:f>
              <c:numCache>
                <c:formatCode>General</c:formatCode>
                <c:ptCount val="32"/>
                <c:pt idx="0">
                  <c:v>40</c:v>
                </c:pt>
                <c:pt idx="1">
                  <c:v>48</c:v>
                </c:pt>
                <c:pt idx="2">
                  <c:v>36</c:v>
                </c:pt>
                <c:pt idx="3">
                  <c:v>32</c:v>
                </c:pt>
                <c:pt idx="4">
                  <c:v>42</c:v>
                </c:pt>
                <c:pt idx="5">
                  <c:v>45</c:v>
                </c:pt>
                <c:pt idx="6">
                  <c:v>62</c:v>
                </c:pt>
                <c:pt idx="7">
                  <c:v>46</c:v>
                </c:pt>
                <c:pt idx="8">
                  <c:v>43</c:v>
                </c:pt>
                <c:pt idx="9">
                  <c:v>35</c:v>
                </c:pt>
                <c:pt idx="10">
                  <c:v>27</c:v>
                </c:pt>
                <c:pt idx="11">
                  <c:v>34</c:v>
                </c:pt>
                <c:pt idx="12">
                  <c:v>43</c:v>
                </c:pt>
                <c:pt idx="13">
                  <c:v>46</c:v>
                </c:pt>
                <c:pt idx="14">
                  <c:v>40</c:v>
                </c:pt>
                <c:pt idx="15">
                  <c:v>42</c:v>
                </c:pt>
                <c:pt idx="16">
                  <c:v>38</c:v>
                </c:pt>
                <c:pt idx="17">
                  <c:v>29</c:v>
                </c:pt>
                <c:pt idx="18">
                  <c:v>37</c:v>
                </c:pt>
                <c:pt idx="19">
                  <c:v>45</c:v>
                </c:pt>
                <c:pt idx="20">
                  <c:v>30</c:v>
                </c:pt>
                <c:pt idx="21">
                  <c:v>37</c:v>
                </c:pt>
                <c:pt idx="22">
                  <c:v>49</c:v>
                </c:pt>
                <c:pt idx="23">
                  <c:v>36</c:v>
                </c:pt>
                <c:pt idx="24">
                  <c:v>33</c:v>
                </c:pt>
                <c:pt idx="25">
                  <c:v>38</c:v>
                </c:pt>
                <c:pt idx="26">
                  <c:v>43</c:v>
                </c:pt>
                <c:pt idx="27">
                  <c:v>41</c:v>
                </c:pt>
                <c:pt idx="28">
                  <c:v>43</c:v>
                </c:pt>
                <c:pt idx="29">
                  <c:v>40</c:v>
                </c:pt>
                <c:pt idx="30">
                  <c:v>34</c:v>
                </c:pt>
                <c:pt idx="31">
                  <c:v>35</c:v>
                </c:pt>
              </c:numCache>
            </c:numRef>
          </c:val>
          <c:smooth val="0"/>
          <c:extLst>
            <c:ext xmlns:c16="http://schemas.microsoft.com/office/drawing/2014/chart" uri="{C3380CC4-5D6E-409C-BE32-E72D297353CC}">
              <c16:uniqueId val="{00000000-6D26-4781-98DD-A4031075A352}"/>
            </c:ext>
          </c:extLst>
        </c:ser>
        <c:ser>
          <c:idx val="1"/>
          <c:order val="1"/>
          <c:tx>
            <c:strRef>
              <c:f>Sheet1!$C$1</c:f>
              <c:strCache>
                <c:ptCount val="1"/>
                <c:pt idx="0">
                  <c:v>Defimedia.info</c:v>
                </c:pt>
              </c:strCache>
            </c:strRef>
          </c:tx>
          <c:spPr>
            <a:ln w="28575" cap="rnd">
              <a:solidFill>
                <a:schemeClr val="accent2"/>
              </a:solidFill>
              <a:round/>
            </a:ln>
            <a:effectLst/>
          </c:spPr>
          <c:marker>
            <c:symbol val="none"/>
          </c:marker>
          <c:cat>
            <c:numRef>
              <c:f>Sheet1!$A$2:$A$33</c:f>
              <c:numCache>
                <c:formatCode>m/d/yyyy</c:formatCode>
                <c:ptCount val="32"/>
                <c:pt idx="0">
                  <c:v>43391</c:v>
                </c:pt>
                <c:pt idx="1">
                  <c:v>43392</c:v>
                </c:pt>
                <c:pt idx="2">
                  <c:v>43393</c:v>
                </c:pt>
                <c:pt idx="3">
                  <c:v>43394</c:v>
                </c:pt>
                <c:pt idx="4">
                  <c:v>43395</c:v>
                </c:pt>
                <c:pt idx="5">
                  <c:v>43396</c:v>
                </c:pt>
                <c:pt idx="6">
                  <c:v>43397</c:v>
                </c:pt>
                <c:pt idx="7">
                  <c:v>43398</c:v>
                </c:pt>
                <c:pt idx="8">
                  <c:v>43399</c:v>
                </c:pt>
                <c:pt idx="9">
                  <c:v>43400</c:v>
                </c:pt>
                <c:pt idx="10">
                  <c:v>43401</c:v>
                </c:pt>
                <c:pt idx="11">
                  <c:v>43402</c:v>
                </c:pt>
                <c:pt idx="12">
                  <c:v>43403</c:v>
                </c:pt>
                <c:pt idx="13">
                  <c:v>43404</c:v>
                </c:pt>
                <c:pt idx="14">
                  <c:v>43405</c:v>
                </c:pt>
                <c:pt idx="15">
                  <c:v>43406</c:v>
                </c:pt>
                <c:pt idx="16">
                  <c:v>43407</c:v>
                </c:pt>
                <c:pt idx="17">
                  <c:v>43408</c:v>
                </c:pt>
                <c:pt idx="18">
                  <c:v>43409</c:v>
                </c:pt>
                <c:pt idx="19">
                  <c:v>43410</c:v>
                </c:pt>
                <c:pt idx="20">
                  <c:v>43411</c:v>
                </c:pt>
                <c:pt idx="21">
                  <c:v>43412</c:v>
                </c:pt>
                <c:pt idx="22">
                  <c:v>43413</c:v>
                </c:pt>
                <c:pt idx="23">
                  <c:v>43414</c:v>
                </c:pt>
                <c:pt idx="24">
                  <c:v>43415</c:v>
                </c:pt>
                <c:pt idx="25">
                  <c:v>43416</c:v>
                </c:pt>
                <c:pt idx="26">
                  <c:v>43417</c:v>
                </c:pt>
                <c:pt idx="27">
                  <c:v>43418</c:v>
                </c:pt>
                <c:pt idx="28">
                  <c:v>43419</c:v>
                </c:pt>
                <c:pt idx="29">
                  <c:v>43420</c:v>
                </c:pt>
                <c:pt idx="30">
                  <c:v>43421</c:v>
                </c:pt>
                <c:pt idx="31">
                  <c:v>43422</c:v>
                </c:pt>
              </c:numCache>
            </c:numRef>
          </c:cat>
          <c:val>
            <c:numRef>
              <c:f>Sheet1!$C$2:$C$33</c:f>
              <c:numCache>
                <c:formatCode>General</c:formatCode>
                <c:ptCount val="32"/>
                <c:pt idx="0">
                  <c:v>75</c:v>
                </c:pt>
                <c:pt idx="1">
                  <c:v>76</c:v>
                </c:pt>
                <c:pt idx="2">
                  <c:v>53</c:v>
                </c:pt>
                <c:pt idx="3">
                  <c:v>42</c:v>
                </c:pt>
                <c:pt idx="4">
                  <c:v>66</c:v>
                </c:pt>
                <c:pt idx="5">
                  <c:v>74</c:v>
                </c:pt>
                <c:pt idx="6">
                  <c:v>71</c:v>
                </c:pt>
                <c:pt idx="7">
                  <c:v>75</c:v>
                </c:pt>
                <c:pt idx="8">
                  <c:v>69</c:v>
                </c:pt>
                <c:pt idx="9">
                  <c:v>58</c:v>
                </c:pt>
                <c:pt idx="10">
                  <c:v>47</c:v>
                </c:pt>
                <c:pt idx="11">
                  <c:v>64</c:v>
                </c:pt>
                <c:pt idx="12">
                  <c:v>56</c:v>
                </c:pt>
                <c:pt idx="13">
                  <c:v>58</c:v>
                </c:pt>
                <c:pt idx="14">
                  <c:v>65</c:v>
                </c:pt>
                <c:pt idx="15">
                  <c:v>71</c:v>
                </c:pt>
                <c:pt idx="16">
                  <c:v>59</c:v>
                </c:pt>
                <c:pt idx="17">
                  <c:v>52</c:v>
                </c:pt>
                <c:pt idx="18">
                  <c:v>64</c:v>
                </c:pt>
                <c:pt idx="19">
                  <c:v>79</c:v>
                </c:pt>
                <c:pt idx="20">
                  <c:v>69</c:v>
                </c:pt>
                <c:pt idx="21">
                  <c:v>63</c:v>
                </c:pt>
                <c:pt idx="22">
                  <c:v>62</c:v>
                </c:pt>
                <c:pt idx="23">
                  <c:v>53</c:v>
                </c:pt>
                <c:pt idx="24">
                  <c:v>43</c:v>
                </c:pt>
                <c:pt idx="25">
                  <c:v>59</c:v>
                </c:pt>
                <c:pt idx="26">
                  <c:v>69</c:v>
                </c:pt>
                <c:pt idx="27">
                  <c:v>59</c:v>
                </c:pt>
                <c:pt idx="28">
                  <c:v>75</c:v>
                </c:pt>
                <c:pt idx="29">
                  <c:v>69</c:v>
                </c:pt>
                <c:pt idx="30">
                  <c:v>57</c:v>
                </c:pt>
                <c:pt idx="31">
                  <c:v>56</c:v>
                </c:pt>
              </c:numCache>
            </c:numRef>
          </c:val>
          <c:smooth val="0"/>
          <c:extLst>
            <c:ext xmlns:c16="http://schemas.microsoft.com/office/drawing/2014/chart" uri="{C3380CC4-5D6E-409C-BE32-E72D297353CC}">
              <c16:uniqueId val="{00000001-6D26-4781-98DD-A4031075A352}"/>
            </c:ext>
          </c:extLst>
        </c:ser>
        <c:dLbls>
          <c:showLegendKey val="0"/>
          <c:showVal val="0"/>
          <c:showCatName val="0"/>
          <c:showSerName val="0"/>
          <c:showPercent val="0"/>
          <c:showBubbleSize val="0"/>
        </c:dLbls>
        <c:smooth val="0"/>
        <c:axId val="299186624"/>
        <c:axId val="299183344"/>
      </c:lineChart>
      <c:dateAx>
        <c:axId val="2991866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9183344"/>
        <c:crosses val="autoZero"/>
        <c:auto val="1"/>
        <c:lblOffset val="100"/>
        <c:baseTimeUnit val="days"/>
      </c:dateAx>
      <c:valAx>
        <c:axId val="2991833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91866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L'express Maurice</c:v>
                </c:pt>
              </c:strCache>
            </c:strRef>
          </c:tx>
          <c:spPr>
            <a:ln w="28575" cap="rnd">
              <a:solidFill>
                <a:schemeClr val="accent1"/>
              </a:solidFill>
              <a:round/>
            </a:ln>
            <a:effectLst/>
          </c:spPr>
          <c:marker>
            <c:symbol val="none"/>
          </c:marker>
          <c:cat>
            <c:numRef>
              <c:f>Sheet1!$A$2:$A$33</c:f>
              <c:numCache>
                <c:formatCode>m/d/yyyy</c:formatCode>
                <c:ptCount val="32"/>
                <c:pt idx="0">
                  <c:v>43391</c:v>
                </c:pt>
                <c:pt idx="1">
                  <c:v>43392</c:v>
                </c:pt>
                <c:pt idx="2">
                  <c:v>43393</c:v>
                </c:pt>
                <c:pt idx="3">
                  <c:v>43394</c:v>
                </c:pt>
                <c:pt idx="4">
                  <c:v>43395</c:v>
                </c:pt>
                <c:pt idx="5">
                  <c:v>43396</c:v>
                </c:pt>
                <c:pt idx="6">
                  <c:v>43397</c:v>
                </c:pt>
                <c:pt idx="7">
                  <c:v>43398</c:v>
                </c:pt>
                <c:pt idx="8">
                  <c:v>43399</c:v>
                </c:pt>
                <c:pt idx="9">
                  <c:v>43400</c:v>
                </c:pt>
                <c:pt idx="10">
                  <c:v>43401</c:v>
                </c:pt>
                <c:pt idx="11">
                  <c:v>43402</c:v>
                </c:pt>
                <c:pt idx="12">
                  <c:v>43403</c:v>
                </c:pt>
                <c:pt idx="13">
                  <c:v>43404</c:v>
                </c:pt>
                <c:pt idx="14">
                  <c:v>43405</c:v>
                </c:pt>
                <c:pt idx="15">
                  <c:v>43406</c:v>
                </c:pt>
                <c:pt idx="16">
                  <c:v>43407</c:v>
                </c:pt>
                <c:pt idx="17">
                  <c:v>43408</c:v>
                </c:pt>
                <c:pt idx="18">
                  <c:v>43409</c:v>
                </c:pt>
                <c:pt idx="19">
                  <c:v>43410</c:v>
                </c:pt>
                <c:pt idx="20">
                  <c:v>43411</c:v>
                </c:pt>
                <c:pt idx="21">
                  <c:v>43412</c:v>
                </c:pt>
                <c:pt idx="22">
                  <c:v>43413</c:v>
                </c:pt>
                <c:pt idx="23">
                  <c:v>43414</c:v>
                </c:pt>
                <c:pt idx="24">
                  <c:v>43415</c:v>
                </c:pt>
                <c:pt idx="25">
                  <c:v>43416</c:v>
                </c:pt>
                <c:pt idx="26">
                  <c:v>43417</c:v>
                </c:pt>
                <c:pt idx="27">
                  <c:v>43418</c:v>
                </c:pt>
                <c:pt idx="28">
                  <c:v>43419</c:v>
                </c:pt>
                <c:pt idx="29">
                  <c:v>43420</c:v>
                </c:pt>
                <c:pt idx="30">
                  <c:v>43421</c:v>
                </c:pt>
                <c:pt idx="31">
                  <c:v>43422</c:v>
                </c:pt>
              </c:numCache>
            </c:numRef>
          </c:cat>
          <c:val>
            <c:numRef>
              <c:f>Sheet1!$B$2:$B$33</c:f>
              <c:numCache>
                <c:formatCode>General</c:formatCode>
                <c:ptCount val="32"/>
                <c:pt idx="2">
                  <c:v>580233</c:v>
                </c:pt>
                <c:pt idx="3">
                  <c:v>580493</c:v>
                </c:pt>
                <c:pt idx="4">
                  <c:v>580919</c:v>
                </c:pt>
                <c:pt idx="5">
                  <c:v>581146</c:v>
                </c:pt>
                <c:pt idx="6">
                  <c:v>581263</c:v>
                </c:pt>
                <c:pt idx="7">
                  <c:v>581415</c:v>
                </c:pt>
                <c:pt idx="8">
                  <c:v>581544</c:v>
                </c:pt>
                <c:pt idx="9">
                  <c:v>581653</c:v>
                </c:pt>
                <c:pt idx="10">
                  <c:v>581753</c:v>
                </c:pt>
                <c:pt idx="11">
                  <c:v>581873</c:v>
                </c:pt>
                <c:pt idx="12">
                  <c:v>581970</c:v>
                </c:pt>
                <c:pt idx="13">
                  <c:v>582093</c:v>
                </c:pt>
                <c:pt idx="14">
                  <c:v>582189</c:v>
                </c:pt>
                <c:pt idx="15">
                  <c:v>582239</c:v>
                </c:pt>
                <c:pt idx="16">
                  <c:v>582309</c:v>
                </c:pt>
                <c:pt idx="17">
                  <c:v>582375</c:v>
                </c:pt>
                <c:pt idx="18">
                  <c:v>582461</c:v>
                </c:pt>
                <c:pt idx="19">
                  <c:v>582527</c:v>
                </c:pt>
                <c:pt idx="20">
                  <c:v>582569</c:v>
                </c:pt>
                <c:pt idx="21">
                  <c:v>582609</c:v>
                </c:pt>
                <c:pt idx="22">
                  <c:v>582677</c:v>
                </c:pt>
                <c:pt idx="23">
                  <c:v>582808</c:v>
                </c:pt>
                <c:pt idx="24">
                  <c:v>582900</c:v>
                </c:pt>
                <c:pt idx="25">
                  <c:v>582993</c:v>
                </c:pt>
                <c:pt idx="26">
                  <c:v>583088</c:v>
                </c:pt>
                <c:pt idx="27">
                  <c:v>583156</c:v>
                </c:pt>
                <c:pt idx="28">
                  <c:v>583270</c:v>
                </c:pt>
                <c:pt idx="29">
                  <c:v>583384</c:v>
                </c:pt>
                <c:pt idx="30">
                  <c:v>583436</c:v>
                </c:pt>
                <c:pt idx="31">
                  <c:v>583516</c:v>
                </c:pt>
              </c:numCache>
            </c:numRef>
          </c:val>
          <c:smooth val="0"/>
          <c:extLst>
            <c:ext xmlns:c16="http://schemas.microsoft.com/office/drawing/2014/chart" uri="{C3380CC4-5D6E-409C-BE32-E72D297353CC}">
              <c16:uniqueId val="{00000000-3433-4A57-BB45-B0FE3E46C245}"/>
            </c:ext>
          </c:extLst>
        </c:ser>
        <c:ser>
          <c:idx val="1"/>
          <c:order val="1"/>
          <c:tx>
            <c:strRef>
              <c:f>Sheet1!$C$1</c:f>
              <c:strCache>
                <c:ptCount val="1"/>
                <c:pt idx="0">
                  <c:v>Defimedia.info</c:v>
                </c:pt>
              </c:strCache>
            </c:strRef>
          </c:tx>
          <c:spPr>
            <a:ln w="28575" cap="rnd">
              <a:solidFill>
                <a:schemeClr val="accent2"/>
              </a:solidFill>
              <a:round/>
            </a:ln>
            <a:effectLst/>
          </c:spPr>
          <c:marker>
            <c:symbol val="none"/>
          </c:marker>
          <c:cat>
            <c:numRef>
              <c:f>Sheet1!$A$2:$A$33</c:f>
              <c:numCache>
                <c:formatCode>m/d/yyyy</c:formatCode>
                <c:ptCount val="32"/>
                <c:pt idx="0">
                  <c:v>43391</c:v>
                </c:pt>
                <c:pt idx="1">
                  <c:v>43392</c:v>
                </c:pt>
                <c:pt idx="2">
                  <c:v>43393</c:v>
                </c:pt>
                <c:pt idx="3">
                  <c:v>43394</c:v>
                </c:pt>
                <c:pt idx="4">
                  <c:v>43395</c:v>
                </c:pt>
                <c:pt idx="5">
                  <c:v>43396</c:v>
                </c:pt>
                <c:pt idx="6">
                  <c:v>43397</c:v>
                </c:pt>
                <c:pt idx="7">
                  <c:v>43398</c:v>
                </c:pt>
                <c:pt idx="8">
                  <c:v>43399</c:v>
                </c:pt>
                <c:pt idx="9">
                  <c:v>43400</c:v>
                </c:pt>
                <c:pt idx="10">
                  <c:v>43401</c:v>
                </c:pt>
                <c:pt idx="11">
                  <c:v>43402</c:v>
                </c:pt>
                <c:pt idx="12">
                  <c:v>43403</c:v>
                </c:pt>
                <c:pt idx="13">
                  <c:v>43404</c:v>
                </c:pt>
                <c:pt idx="14">
                  <c:v>43405</c:v>
                </c:pt>
                <c:pt idx="15">
                  <c:v>43406</c:v>
                </c:pt>
                <c:pt idx="16">
                  <c:v>43407</c:v>
                </c:pt>
                <c:pt idx="17">
                  <c:v>43408</c:v>
                </c:pt>
                <c:pt idx="18">
                  <c:v>43409</c:v>
                </c:pt>
                <c:pt idx="19">
                  <c:v>43410</c:v>
                </c:pt>
                <c:pt idx="20">
                  <c:v>43411</c:v>
                </c:pt>
                <c:pt idx="21">
                  <c:v>43412</c:v>
                </c:pt>
                <c:pt idx="22">
                  <c:v>43413</c:v>
                </c:pt>
                <c:pt idx="23">
                  <c:v>43414</c:v>
                </c:pt>
                <c:pt idx="24">
                  <c:v>43415</c:v>
                </c:pt>
                <c:pt idx="25">
                  <c:v>43416</c:v>
                </c:pt>
                <c:pt idx="26">
                  <c:v>43417</c:v>
                </c:pt>
                <c:pt idx="27">
                  <c:v>43418</c:v>
                </c:pt>
                <c:pt idx="28">
                  <c:v>43419</c:v>
                </c:pt>
                <c:pt idx="29">
                  <c:v>43420</c:v>
                </c:pt>
                <c:pt idx="30">
                  <c:v>43421</c:v>
                </c:pt>
                <c:pt idx="31">
                  <c:v>43422</c:v>
                </c:pt>
              </c:numCache>
            </c:numRef>
          </c:cat>
          <c:val>
            <c:numRef>
              <c:f>Sheet1!$C$2:$C$33</c:f>
              <c:numCache>
                <c:formatCode>General</c:formatCode>
                <c:ptCount val="32"/>
                <c:pt idx="2">
                  <c:v>356423</c:v>
                </c:pt>
                <c:pt idx="3">
                  <c:v>356719</c:v>
                </c:pt>
                <c:pt idx="4">
                  <c:v>357132</c:v>
                </c:pt>
                <c:pt idx="5">
                  <c:v>357512</c:v>
                </c:pt>
                <c:pt idx="6">
                  <c:v>357791</c:v>
                </c:pt>
                <c:pt idx="7">
                  <c:v>358190</c:v>
                </c:pt>
                <c:pt idx="8">
                  <c:v>358464</c:v>
                </c:pt>
                <c:pt idx="9">
                  <c:v>358623</c:v>
                </c:pt>
                <c:pt idx="10">
                  <c:v>358795</c:v>
                </c:pt>
                <c:pt idx="11">
                  <c:v>358969</c:v>
                </c:pt>
                <c:pt idx="12">
                  <c:v>359170</c:v>
                </c:pt>
                <c:pt idx="13">
                  <c:v>359355</c:v>
                </c:pt>
                <c:pt idx="14">
                  <c:v>359462</c:v>
                </c:pt>
                <c:pt idx="15">
                  <c:v>359531</c:v>
                </c:pt>
                <c:pt idx="16">
                  <c:v>359661</c:v>
                </c:pt>
                <c:pt idx="17">
                  <c:v>359817</c:v>
                </c:pt>
                <c:pt idx="18">
                  <c:v>359931</c:v>
                </c:pt>
                <c:pt idx="19">
                  <c:v>360048</c:v>
                </c:pt>
                <c:pt idx="20">
                  <c:v>360166</c:v>
                </c:pt>
                <c:pt idx="21">
                  <c:v>360280</c:v>
                </c:pt>
                <c:pt idx="22">
                  <c:v>360407</c:v>
                </c:pt>
                <c:pt idx="23">
                  <c:v>360510</c:v>
                </c:pt>
                <c:pt idx="24">
                  <c:v>360634</c:v>
                </c:pt>
                <c:pt idx="25">
                  <c:v>360707</c:v>
                </c:pt>
                <c:pt idx="26">
                  <c:v>360982</c:v>
                </c:pt>
                <c:pt idx="27">
                  <c:v>361163</c:v>
                </c:pt>
                <c:pt idx="28">
                  <c:v>361490</c:v>
                </c:pt>
                <c:pt idx="29">
                  <c:v>361785</c:v>
                </c:pt>
                <c:pt idx="30">
                  <c:v>362078</c:v>
                </c:pt>
                <c:pt idx="31">
                  <c:v>362318</c:v>
                </c:pt>
              </c:numCache>
            </c:numRef>
          </c:val>
          <c:smooth val="0"/>
          <c:extLst>
            <c:ext xmlns:c16="http://schemas.microsoft.com/office/drawing/2014/chart" uri="{C3380CC4-5D6E-409C-BE32-E72D297353CC}">
              <c16:uniqueId val="{00000001-3433-4A57-BB45-B0FE3E46C245}"/>
            </c:ext>
          </c:extLst>
        </c:ser>
        <c:dLbls>
          <c:showLegendKey val="0"/>
          <c:showVal val="0"/>
          <c:showCatName val="0"/>
          <c:showSerName val="0"/>
          <c:showPercent val="0"/>
          <c:showBubbleSize val="0"/>
        </c:dLbls>
        <c:smooth val="0"/>
        <c:axId val="254186200"/>
        <c:axId val="254186856"/>
      </c:lineChart>
      <c:dateAx>
        <c:axId val="2541862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4186856"/>
        <c:crosses val="autoZero"/>
        <c:auto val="1"/>
        <c:lblOffset val="100"/>
        <c:baseTimeUnit val="days"/>
      </c:dateAx>
      <c:valAx>
        <c:axId val="2541868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41862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L'express Maurice</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100</c:v>
                </c:pt>
                <c:pt idx="1">
                  <c:v>63.197200000000002</c:v>
                </c:pt>
                <c:pt idx="2">
                  <c:v>67.052400000000006</c:v>
                </c:pt>
                <c:pt idx="3">
                  <c:v>0</c:v>
                </c:pt>
                <c:pt idx="4">
                  <c:v>0</c:v>
                </c:pt>
                <c:pt idx="5">
                  <c:v>0</c:v>
                </c:pt>
              </c:numCache>
            </c:numRef>
          </c:val>
          <c:extLst>
            <c:ext xmlns:c16="http://schemas.microsoft.com/office/drawing/2014/chart" uri="{C3380CC4-5D6E-409C-BE32-E72D297353CC}">
              <c16:uniqueId val="{00000000-F26F-40DD-A8F8-52BB62BB9CF5}"/>
            </c:ext>
          </c:extLst>
        </c:ser>
        <c:ser>
          <c:idx val="1"/>
          <c:order val="1"/>
          <c:tx>
            <c:strRef>
              <c:f>Sheet1!$C$1</c:f>
              <c:strCache>
                <c:ptCount val="1"/>
                <c:pt idx="0">
                  <c:v>Defimedia.info</c:v>
                </c:pt>
              </c:strCache>
            </c:strRef>
          </c:tx>
          <c:spPr>
            <a:ln w="28575" cap="rnd">
              <a:solidFill>
                <a:schemeClr val="accent2"/>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Sheet1!$C$2:$C$7</c:f>
              <c:numCache>
                <c:formatCode>General</c:formatCode>
                <c:ptCount val="6"/>
                <c:pt idx="0">
                  <c:v>62.092199999999998</c:v>
                </c:pt>
                <c:pt idx="1">
                  <c:v>100</c:v>
                </c:pt>
                <c:pt idx="2">
                  <c:v>100</c:v>
                </c:pt>
                <c:pt idx="3">
                  <c:v>0</c:v>
                </c:pt>
                <c:pt idx="4">
                  <c:v>0</c:v>
                </c:pt>
                <c:pt idx="5">
                  <c:v>0</c:v>
                </c:pt>
              </c:numCache>
            </c:numRef>
          </c:val>
          <c:extLst>
            <c:ext xmlns:c16="http://schemas.microsoft.com/office/drawing/2014/chart" uri="{C3380CC4-5D6E-409C-BE32-E72D297353CC}">
              <c16:uniqueId val="{00000001-F26F-40DD-A8F8-52BB62BB9CF5}"/>
            </c:ext>
          </c:extLst>
        </c:ser>
        <c:dLbls>
          <c:showLegendKey val="0"/>
          <c:showVal val="0"/>
          <c:showCatName val="0"/>
          <c:showSerName val="0"/>
          <c:showPercent val="0"/>
          <c:showBubbleSize val="0"/>
        </c:dLbls>
        <c:axId val="254190464"/>
        <c:axId val="254184232"/>
      </c:radarChart>
      <c:catAx>
        <c:axId val="2541904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4184232"/>
        <c:crosses val="autoZero"/>
        <c:auto val="1"/>
        <c:lblAlgn val="ctr"/>
        <c:lblOffset val="100"/>
        <c:noMultiLvlLbl val="0"/>
      </c:catAx>
      <c:valAx>
        <c:axId val="2541842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41904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L'express Maurice</c:v>
                </c:pt>
              </c:strCache>
            </c:strRef>
          </c:tx>
          <c:spPr>
            <a:solidFill>
              <a:schemeClr val="accent1"/>
            </a:solidFill>
            <a:ln>
              <a:noFill/>
            </a:ln>
            <a:effectLst/>
          </c:spPr>
          <c:invertIfNegative val="0"/>
          <c:cat>
            <c:strRef>
              <c:f>Sheet1!$A$2:$A$7</c:f>
              <c:strCache>
                <c:ptCount val="6"/>
                <c:pt idx="0">
                  <c:v>Link</c:v>
                </c:pt>
                <c:pt idx="1">
                  <c:v>Live Video</c:v>
                </c:pt>
                <c:pt idx="2">
                  <c:v>Photo</c:v>
                </c:pt>
                <c:pt idx="3">
                  <c:v>Video</c:v>
                </c:pt>
                <c:pt idx="4">
                  <c:v>YouTube Video</c:v>
                </c:pt>
                <c:pt idx="5">
                  <c:v>Status</c:v>
                </c:pt>
              </c:strCache>
            </c:strRef>
          </c:cat>
          <c:val>
            <c:numRef>
              <c:f>Sheet1!$B$2:$B$7</c:f>
              <c:numCache>
                <c:formatCode>General</c:formatCode>
                <c:ptCount val="6"/>
                <c:pt idx="0">
                  <c:v>6.8394607033399002E-2</c:v>
                </c:pt>
                <c:pt idx="1">
                  <c:v>3.6503216151211E-2</c:v>
                </c:pt>
                <c:pt idx="2">
                  <c:v>1.7825734316017E-2</c:v>
                </c:pt>
                <c:pt idx="3">
                  <c:v>9.4486515345407002E-2</c:v>
                </c:pt>
                <c:pt idx="4">
                  <c:v>1.7192381024424999E-3</c:v>
                </c:pt>
                <c:pt idx="5">
                  <c:v>0</c:v>
                </c:pt>
              </c:numCache>
            </c:numRef>
          </c:val>
          <c:extLst>
            <c:ext xmlns:c16="http://schemas.microsoft.com/office/drawing/2014/chart" uri="{C3380CC4-5D6E-409C-BE32-E72D297353CC}">
              <c16:uniqueId val="{00000000-5EBD-4613-AA6C-29CEE1903959}"/>
            </c:ext>
          </c:extLst>
        </c:ser>
        <c:ser>
          <c:idx val="1"/>
          <c:order val="1"/>
          <c:tx>
            <c:strRef>
              <c:f>Sheet1!$C$1</c:f>
              <c:strCache>
                <c:ptCount val="1"/>
                <c:pt idx="0">
                  <c:v>Defimedia.info</c:v>
                </c:pt>
              </c:strCache>
            </c:strRef>
          </c:tx>
          <c:spPr>
            <a:solidFill>
              <a:schemeClr val="accent2"/>
            </a:solidFill>
            <a:ln>
              <a:noFill/>
            </a:ln>
            <a:effectLst/>
          </c:spPr>
          <c:invertIfNegative val="0"/>
          <c:cat>
            <c:strRef>
              <c:f>Sheet1!$A$2:$A$7</c:f>
              <c:strCache>
                <c:ptCount val="6"/>
                <c:pt idx="0">
                  <c:v>Link</c:v>
                </c:pt>
                <c:pt idx="1">
                  <c:v>Live Video</c:v>
                </c:pt>
                <c:pt idx="2">
                  <c:v>Photo</c:v>
                </c:pt>
                <c:pt idx="3">
                  <c:v>Video</c:v>
                </c:pt>
                <c:pt idx="4">
                  <c:v>YouTube Video</c:v>
                </c:pt>
                <c:pt idx="5">
                  <c:v>Status</c:v>
                </c:pt>
              </c:strCache>
            </c:strRef>
          </c:cat>
          <c:val>
            <c:numRef>
              <c:f>Sheet1!$C$2:$C$7</c:f>
              <c:numCache>
                <c:formatCode>General</c:formatCode>
                <c:ptCount val="6"/>
                <c:pt idx="0">
                  <c:v>9.8499785324087999E-2</c:v>
                </c:pt>
                <c:pt idx="1">
                  <c:v>0.26856742915588</c:v>
                </c:pt>
                <c:pt idx="2">
                  <c:v>1.9101430045922001E-2</c:v>
                </c:pt>
                <c:pt idx="3">
                  <c:v>0.28492286002653</c:v>
                </c:pt>
                <c:pt idx="4">
                  <c:v>0</c:v>
                </c:pt>
                <c:pt idx="5">
                  <c:v>0.22799968849662</c:v>
                </c:pt>
              </c:numCache>
            </c:numRef>
          </c:val>
          <c:extLst>
            <c:ext xmlns:c16="http://schemas.microsoft.com/office/drawing/2014/chart" uri="{C3380CC4-5D6E-409C-BE32-E72D297353CC}">
              <c16:uniqueId val="{00000001-5EBD-4613-AA6C-29CEE1903959}"/>
            </c:ext>
          </c:extLst>
        </c:ser>
        <c:dLbls>
          <c:showLegendKey val="0"/>
          <c:showVal val="0"/>
          <c:showCatName val="0"/>
          <c:showSerName val="0"/>
          <c:showPercent val="0"/>
          <c:showBubbleSize val="0"/>
        </c:dLbls>
        <c:gapWidth val="219"/>
        <c:overlap val="-27"/>
        <c:axId val="299188264"/>
        <c:axId val="299185312"/>
      </c:barChart>
      <c:catAx>
        <c:axId val="2991882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9185312"/>
        <c:crosses val="autoZero"/>
        <c:auto val="1"/>
        <c:lblAlgn val="ctr"/>
        <c:lblOffset val="100"/>
        <c:noMultiLvlLbl val="0"/>
      </c:catAx>
      <c:valAx>
        <c:axId val="2991853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91882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Sheet1!$A$2:$A$3</c:f>
              <c:strCache>
                <c:ptCount val="2"/>
                <c:pt idx="0">
                  <c:v>L'express Maurice</c:v>
                </c:pt>
                <c:pt idx="1">
                  <c:v>Defimedia.info</c:v>
                </c:pt>
              </c:strCache>
            </c:strRef>
          </c:cat>
          <c:val>
            <c:numRef>
              <c:f>Sheet1!$B$2:$B$3</c:f>
              <c:numCache>
                <c:formatCode>General</c:formatCode>
                <c:ptCount val="2"/>
                <c:pt idx="0">
                  <c:v>288497</c:v>
                </c:pt>
                <c:pt idx="1">
                  <c:v>464372</c:v>
                </c:pt>
              </c:numCache>
            </c:numRef>
          </c:val>
          <c:extLst>
            <c:ext xmlns:c16="http://schemas.microsoft.com/office/drawing/2014/chart" uri="{C3380CC4-5D6E-409C-BE32-E72D297353CC}">
              <c16:uniqueId val="{00000000-0BA4-404D-8DFB-5A4DCCEA8852}"/>
            </c:ext>
          </c:extLst>
        </c:ser>
        <c:ser>
          <c:idx val="1"/>
          <c:order val="1"/>
          <c:tx>
            <c:strRef>
              <c:f>Sheet1!$C$1</c:f>
              <c:strCache>
                <c:ptCount val="1"/>
                <c:pt idx="0">
                  <c:v>Love</c:v>
                </c:pt>
              </c:strCache>
            </c:strRef>
          </c:tx>
          <c:spPr>
            <a:solidFill>
              <a:schemeClr val="accent2"/>
            </a:solidFill>
            <a:ln>
              <a:noFill/>
            </a:ln>
            <a:effectLst/>
          </c:spPr>
          <c:invertIfNegative val="0"/>
          <c:cat>
            <c:strRef>
              <c:f>Sheet1!$A$2:$A$3</c:f>
              <c:strCache>
                <c:ptCount val="2"/>
                <c:pt idx="0">
                  <c:v>L'express Maurice</c:v>
                </c:pt>
                <c:pt idx="1">
                  <c:v>Defimedia.info</c:v>
                </c:pt>
              </c:strCache>
            </c:strRef>
          </c:cat>
          <c:val>
            <c:numRef>
              <c:f>Sheet1!$C$2:$C$3</c:f>
              <c:numCache>
                <c:formatCode>General</c:formatCode>
                <c:ptCount val="2"/>
                <c:pt idx="0">
                  <c:v>6966</c:v>
                </c:pt>
                <c:pt idx="1">
                  <c:v>10863</c:v>
                </c:pt>
              </c:numCache>
            </c:numRef>
          </c:val>
          <c:extLst>
            <c:ext xmlns:c16="http://schemas.microsoft.com/office/drawing/2014/chart" uri="{C3380CC4-5D6E-409C-BE32-E72D297353CC}">
              <c16:uniqueId val="{00000001-0BA4-404D-8DFB-5A4DCCEA8852}"/>
            </c:ext>
          </c:extLst>
        </c:ser>
        <c:ser>
          <c:idx val="2"/>
          <c:order val="2"/>
          <c:tx>
            <c:strRef>
              <c:f>Sheet1!$D$1</c:f>
              <c:strCache>
                <c:ptCount val="1"/>
                <c:pt idx="0">
                  <c:v>Haha</c:v>
                </c:pt>
              </c:strCache>
            </c:strRef>
          </c:tx>
          <c:spPr>
            <a:solidFill>
              <a:schemeClr val="accent3"/>
            </a:solidFill>
            <a:ln>
              <a:noFill/>
            </a:ln>
            <a:effectLst/>
          </c:spPr>
          <c:invertIfNegative val="0"/>
          <c:cat>
            <c:strRef>
              <c:f>Sheet1!$A$2:$A$3</c:f>
              <c:strCache>
                <c:ptCount val="2"/>
                <c:pt idx="0">
                  <c:v>L'express Maurice</c:v>
                </c:pt>
                <c:pt idx="1">
                  <c:v>Defimedia.info</c:v>
                </c:pt>
              </c:strCache>
            </c:strRef>
          </c:cat>
          <c:val>
            <c:numRef>
              <c:f>Sheet1!$D$2:$D$3</c:f>
              <c:numCache>
                <c:formatCode>General</c:formatCode>
                <c:ptCount val="2"/>
                <c:pt idx="0">
                  <c:v>23463</c:v>
                </c:pt>
                <c:pt idx="1">
                  <c:v>22153</c:v>
                </c:pt>
              </c:numCache>
            </c:numRef>
          </c:val>
          <c:extLst>
            <c:ext xmlns:c16="http://schemas.microsoft.com/office/drawing/2014/chart" uri="{C3380CC4-5D6E-409C-BE32-E72D297353CC}">
              <c16:uniqueId val="{00000002-0BA4-404D-8DFB-5A4DCCEA8852}"/>
            </c:ext>
          </c:extLst>
        </c:ser>
        <c:ser>
          <c:idx val="3"/>
          <c:order val="3"/>
          <c:tx>
            <c:strRef>
              <c:f>Sheet1!$E$1</c:f>
              <c:strCache>
                <c:ptCount val="1"/>
                <c:pt idx="0">
                  <c:v>Wow</c:v>
                </c:pt>
              </c:strCache>
            </c:strRef>
          </c:tx>
          <c:spPr>
            <a:solidFill>
              <a:schemeClr val="accent4"/>
            </a:solidFill>
            <a:ln>
              <a:noFill/>
            </a:ln>
            <a:effectLst/>
          </c:spPr>
          <c:invertIfNegative val="0"/>
          <c:cat>
            <c:strRef>
              <c:f>Sheet1!$A$2:$A$3</c:f>
              <c:strCache>
                <c:ptCount val="2"/>
                <c:pt idx="0">
                  <c:v>L'express Maurice</c:v>
                </c:pt>
                <c:pt idx="1">
                  <c:v>Defimedia.info</c:v>
                </c:pt>
              </c:strCache>
            </c:strRef>
          </c:cat>
          <c:val>
            <c:numRef>
              <c:f>Sheet1!$E$2:$E$3</c:f>
              <c:numCache>
                <c:formatCode>General</c:formatCode>
                <c:ptCount val="2"/>
                <c:pt idx="0">
                  <c:v>12008</c:v>
                </c:pt>
                <c:pt idx="1">
                  <c:v>15830</c:v>
                </c:pt>
              </c:numCache>
            </c:numRef>
          </c:val>
          <c:extLst>
            <c:ext xmlns:c16="http://schemas.microsoft.com/office/drawing/2014/chart" uri="{C3380CC4-5D6E-409C-BE32-E72D297353CC}">
              <c16:uniqueId val="{00000003-0BA4-404D-8DFB-5A4DCCEA8852}"/>
            </c:ext>
          </c:extLst>
        </c:ser>
        <c:ser>
          <c:idx val="4"/>
          <c:order val="4"/>
          <c:tx>
            <c:strRef>
              <c:f>Sheet1!$F$1</c:f>
              <c:strCache>
                <c:ptCount val="1"/>
                <c:pt idx="0">
                  <c:v>Sad</c:v>
                </c:pt>
              </c:strCache>
            </c:strRef>
          </c:tx>
          <c:spPr>
            <a:solidFill>
              <a:schemeClr val="accent5"/>
            </a:solidFill>
            <a:ln>
              <a:noFill/>
            </a:ln>
            <a:effectLst/>
          </c:spPr>
          <c:invertIfNegative val="0"/>
          <c:cat>
            <c:strRef>
              <c:f>Sheet1!$A$2:$A$3</c:f>
              <c:strCache>
                <c:ptCount val="2"/>
                <c:pt idx="0">
                  <c:v>L'express Maurice</c:v>
                </c:pt>
                <c:pt idx="1">
                  <c:v>Defimedia.info</c:v>
                </c:pt>
              </c:strCache>
            </c:strRef>
          </c:cat>
          <c:val>
            <c:numRef>
              <c:f>Sheet1!$F$2:$F$3</c:f>
              <c:numCache>
                <c:formatCode>General</c:formatCode>
                <c:ptCount val="2"/>
                <c:pt idx="0">
                  <c:v>23846</c:v>
                </c:pt>
                <c:pt idx="1">
                  <c:v>40880</c:v>
                </c:pt>
              </c:numCache>
            </c:numRef>
          </c:val>
          <c:extLst>
            <c:ext xmlns:c16="http://schemas.microsoft.com/office/drawing/2014/chart" uri="{C3380CC4-5D6E-409C-BE32-E72D297353CC}">
              <c16:uniqueId val="{00000004-0BA4-404D-8DFB-5A4DCCEA8852}"/>
            </c:ext>
          </c:extLst>
        </c:ser>
        <c:ser>
          <c:idx val="5"/>
          <c:order val="5"/>
          <c:tx>
            <c:strRef>
              <c:f>Sheet1!$G$1</c:f>
              <c:strCache>
                <c:ptCount val="1"/>
                <c:pt idx="0">
                  <c:v>Angry</c:v>
                </c:pt>
              </c:strCache>
            </c:strRef>
          </c:tx>
          <c:spPr>
            <a:solidFill>
              <a:schemeClr val="accent6"/>
            </a:solidFill>
            <a:ln>
              <a:noFill/>
            </a:ln>
            <a:effectLst/>
          </c:spPr>
          <c:invertIfNegative val="0"/>
          <c:cat>
            <c:strRef>
              <c:f>Sheet1!$A$2:$A$3</c:f>
              <c:strCache>
                <c:ptCount val="2"/>
                <c:pt idx="0">
                  <c:v>L'express Maurice</c:v>
                </c:pt>
                <c:pt idx="1">
                  <c:v>Defimedia.info</c:v>
                </c:pt>
              </c:strCache>
            </c:strRef>
          </c:cat>
          <c:val>
            <c:numRef>
              <c:f>Sheet1!$G$2:$G$3</c:f>
              <c:numCache>
                <c:formatCode>General</c:formatCode>
                <c:ptCount val="2"/>
                <c:pt idx="0">
                  <c:v>20394</c:v>
                </c:pt>
                <c:pt idx="1">
                  <c:v>22881</c:v>
                </c:pt>
              </c:numCache>
            </c:numRef>
          </c:val>
          <c:extLst>
            <c:ext xmlns:c16="http://schemas.microsoft.com/office/drawing/2014/chart" uri="{C3380CC4-5D6E-409C-BE32-E72D297353CC}">
              <c16:uniqueId val="{00000005-0BA4-404D-8DFB-5A4DCCEA8852}"/>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Sheet1!$A$2:$A$3</c:f>
              <c:strCache>
                <c:ptCount val="2"/>
                <c:pt idx="0">
                  <c:v>L'express Maurice</c:v>
                </c:pt>
                <c:pt idx="1">
                  <c:v>Defimedia.info</c:v>
                </c:pt>
              </c:strCache>
            </c:strRef>
          </c:cat>
          <c:val>
            <c:numRef>
              <c:f>Sheet1!$H$2:$H$3</c:f>
              <c:numCache>
                <c:formatCode>General</c:formatCode>
                <c:ptCount val="2"/>
                <c:pt idx="0">
                  <c:v>52435</c:v>
                </c:pt>
                <c:pt idx="1">
                  <c:v>61488</c:v>
                </c:pt>
              </c:numCache>
            </c:numRef>
          </c:val>
          <c:extLst>
            <c:ext xmlns:c16="http://schemas.microsoft.com/office/drawing/2014/chart" uri="{C3380CC4-5D6E-409C-BE32-E72D297353CC}">
              <c16:uniqueId val="{00000006-0BA4-404D-8DFB-5A4DCCEA8852}"/>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Sheet1!$A$2:$A$3</c:f>
              <c:strCache>
                <c:ptCount val="2"/>
                <c:pt idx="0">
                  <c:v>L'express Maurice</c:v>
                </c:pt>
                <c:pt idx="1">
                  <c:v>Defimedia.info</c:v>
                </c:pt>
              </c:strCache>
            </c:strRef>
          </c:cat>
          <c:val>
            <c:numRef>
              <c:f>Sheet1!$I$2:$I$3</c:f>
              <c:numCache>
                <c:formatCode>General</c:formatCode>
                <c:ptCount val="2"/>
                <c:pt idx="0">
                  <c:v>55943</c:v>
                </c:pt>
                <c:pt idx="1">
                  <c:v>82688</c:v>
                </c:pt>
              </c:numCache>
            </c:numRef>
          </c:val>
          <c:extLst>
            <c:ext xmlns:c16="http://schemas.microsoft.com/office/drawing/2014/chart" uri="{C3380CC4-5D6E-409C-BE32-E72D297353CC}">
              <c16:uniqueId val="{00000007-0BA4-404D-8DFB-5A4DCCEA8852}"/>
            </c:ext>
          </c:extLst>
        </c:ser>
        <c:dLbls>
          <c:showLegendKey val="0"/>
          <c:showVal val="0"/>
          <c:showCatName val="0"/>
          <c:showSerName val="0"/>
          <c:showPercent val="0"/>
          <c:showBubbleSize val="0"/>
        </c:dLbls>
        <c:gapWidth val="150"/>
        <c:overlap val="100"/>
        <c:axId val="443485192"/>
        <c:axId val="443478960"/>
      </c:barChart>
      <c:catAx>
        <c:axId val="4434851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3478960"/>
        <c:crosses val="autoZero"/>
        <c:auto val="1"/>
        <c:lblAlgn val="ctr"/>
        <c:lblOffset val="100"/>
        <c:noMultiLvlLbl val="0"/>
      </c:catAx>
      <c:valAx>
        <c:axId val="44347896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34851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L'express Maurice</c:v>
                </c:pt>
              </c:strCache>
            </c:strRef>
          </c:tx>
          <c:spPr>
            <a:ln w="28575" cap="rnd">
              <a:solidFill>
                <a:schemeClr val="accent1"/>
              </a:solidFill>
              <a:round/>
            </a:ln>
            <a:effectLst/>
          </c:spPr>
          <c:marker>
            <c:symbol val="none"/>
          </c:marker>
          <c:cat>
            <c:numRef>
              <c:f>Sheet1!$A$2:$A$33</c:f>
              <c:numCache>
                <c:formatCode>m/d/yyyy</c:formatCode>
                <c:ptCount val="32"/>
                <c:pt idx="0">
                  <c:v>43391</c:v>
                </c:pt>
                <c:pt idx="1">
                  <c:v>43392</c:v>
                </c:pt>
                <c:pt idx="2">
                  <c:v>43393</c:v>
                </c:pt>
                <c:pt idx="3">
                  <c:v>43394</c:v>
                </c:pt>
                <c:pt idx="4">
                  <c:v>43395</c:v>
                </c:pt>
                <c:pt idx="5">
                  <c:v>43396</c:v>
                </c:pt>
                <c:pt idx="6">
                  <c:v>43397</c:v>
                </c:pt>
                <c:pt idx="7">
                  <c:v>43398</c:v>
                </c:pt>
                <c:pt idx="8">
                  <c:v>43399</c:v>
                </c:pt>
                <c:pt idx="9">
                  <c:v>43400</c:v>
                </c:pt>
                <c:pt idx="10">
                  <c:v>43401</c:v>
                </c:pt>
                <c:pt idx="11">
                  <c:v>43402</c:v>
                </c:pt>
                <c:pt idx="12">
                  <c:v>43403</c:v>
                </c:pt>
                <c:pt idx="13">
                  <c:v>43404</c:v>
                </c:pt>
                <c:pt idx="14">
                  <c:v>43405</c:v>
                </c:pt>
                <c:pt idx="15">
                  <c:v>43406</c:v>
                </c:pt>
                <c:pt idx="16">
                  <c:v>43407</c:v>
                </c:pt>
                <c:pt idx="17">
                  <c:v>43408</c:v>
                </c:pt>
                <c:pt idx="18">
                  <c:v>43409</c:v>
                </c:pt>
                <c:pt idx="19">
                  <c:v>43410</c:v>
                </c:pt>
                <c:pt idx="20">
                  <c:v>43411</c:v>
                </c:pt>
                <c:pt idx="21">
                  <c:v>43412</c:v>
                </c:pt>
                <c:pt idx="22">
                  <c:v>43413</c:v>
                </c:pt>
                <c:pt idx="23">
                  <c:v>43414</c:v>
                </c:pt>
                <c:pt idx="24">
                  <c:v>43415</c:v>
                </c:pt>
                <c:pt idx="25">
                  <c:v>43416</c:v>
                </c:pt>
                <c:pt idx="26">
                  <c:v>43417</c:v>
                </c:pt>
                <c:pt idx="27">
                  <c:v>43418</c:v>
                </c:pt>
                <c:pt idx="28">
                  <c:v>43419</c:v>
                </c:pt>
                <c:pt idx="29">
                  <c:v>43420</c:v>
                </c:pt>
                <c:pt idx="30">
                  <c:v>43421</c:v>
                </c:pt>
                <c:pt idx="31">
                  <c:v>43422</c:v>
                </c:pt>
              </c:numCache>
            </c:numRef>
          </c:cat>
          <c:val>
            <c:numRef>
              <c:f>Sheet1!$B$2:$B$33</c:f>
              <c:numCache>
                <c:formatCode>General</c:formatCode>
                <c:ptCount val="32"/>
                <c:pt idx="0">
                  <c:v>0</c:v>
                </c:pt>
                <c:pt idx="1">
                  <c:v>0</c:v>
                </c:pt>
                <c:pt idx="2">
                  <c:v>0</c:v>
                </c:pt>
                <c:pt idx="3">
                  <c:v>0.18572427945958001</c:v>
                </c:pt>
                <c:pt idx="4">
                  <c:v>6.8356858884250998E-2</c:v>
                </c:pt>
                <c:pt idx="5">
                  <c:v>5.8853136411686997E-2</c:v>
                </c:pt>
                <c:pt idx="6">
                  <c:v>4.4154725751726999E-2</c:v>
                </c:pt>
                <c:pt idx="7">
                  <c:v>8.2470775676274005E-2</c:v>
                </c:pt>
                <c:pt idx="8">
                  <c:v>5.3348324243108002E-2</c:v>
                </c:pt>
                <c:pt idx="9">
                  <c:v>4.6394343073493001E-2</c:v>
                </c:pt>
                <c:pt idx="10">
                  <c:v>0.11908839059464001</c:v>
                </c:pt>
                <c:pt idx="11">
                  <c:v>5.9893915783128998E-2</c:v>
                </c:pt>
                <c:pt idx="12">
                  <c:v>4.5590780463567002E-2</c:v>
                </c:pt>
                <c:pt idx="13">
                  <c:v>5.6335711387851997E-2</c:v>
                </c:pt>
                <c:pt idx="14">
                  <c:v>6.6362788396626002E-2</c:v>
                </c:pt>
                <c:pt idx="15">
                  <c:v>5.7596233229247999E-2</c:v>
                </c:pt>
                <c:pt idx="16">
                  <c:v>6.6205944280528006E-2</c:v>
                </c:pt>
                <c:pt idx="17">
                  <c:v>0.12405318405738</c:v>
                </c:pt>
                <c:pt idx="18">
                  <c:v>6.4326419967901005E-2</c:v>
                </c:pt>
                <c:pt idx="19">
                  <c:v>5.1704872115038998E-2</c:v>
                </c:pt>
                <c:pt idx="20">
                  <c:v>4.4087926374021001E-2</c:v>
                </c:pt>
                <c:pt idx="21">
                  <c:v>5.669473630592E-2</c:v>
                </c:pt>
                <c:pt idx="22">
                  <c:v>8.6498866687961001E-2</c:v>
                </c:pt>
                <c:pt idx="23">
                  <c:v>4.6075278596702997E-2</c:v>
                </c:pt>
                <c:pt idx="24">
                  <c:v>6.8035126214362002E-2</c:v>
                </c:pt>
                <c:pt idx="25">
                  <c:v>5.5674561894059997E-2</c:v>
                </c:pt>
                <c:pt idx="26">
                  <c:v>5.8709921374416003E-2</c:v>
                </c:pt>
                <c:pt idx="27">
                  <c:v>5.7821644820005999E-2</c:v>
                </c:pt>
                <c:pt idx="28">
                  <c:v>7.3195165562192993E-2</c:v>
                </c:pt>
                <c:pt idx="29">
                  <c:v>5.1180555674604E-2</c:v>
                </c:pt>
                <c:pt idx="30">
                  <c:v>6.1696093051299999E-2</c:v>
                </c:pt>
                <c:pt idx="31">
                  <c:v>8.8450204341861002E-2</c:v>
                </c:pt>
              </c:numCache>
            </c:numRef>
          </c:val>
          <c:smooth val="0"/>
          <c:extLst>
            <c:ext xmlns:c16="http://schemas.microsoft.com/office/drawing/2014/chart" uri="{C3380CC4-5D6E-409C-BE32-E72D297353CC}">
              <c16:uniqueId val="{00000000-7308-41D8-A89D-B993BAFA0830}"/>
            </c:ext>
          </c:extLst>
        </c:ser>
        <c:ser>
          <c:idx val="1"/>
          <c:order val="1"/>
          <c:tx>
            <c:strRef>
              <c:f>Sheet1!$C$1</c:f>
              <c:strCache>
                <c:ptCount val="1"/>
                <c:pt idx="0">
                  <c:v>Defimedia.info</c:v>
                </c:pt>
              </c:strCache>
            </c:strRef>
          </c:tx>
          <c:spPr>
            <a:ln w="28575" cap="rnd">
              <a:solidFill>
                <a:schemeClr val="accent2"/>
              </a:solidFill>
              <a:round/>
            </a:ln>
            <a:effectLst/>
          </c:spPr>
          <c:marker>
            <c:symbol val="none"/>
          </c:marker>
          <c:cat>
            <c:numRef>
              <c:f>Sheet1!$A$2:$A$33</c:f>
              <c:numCache>
                <c:formatCode>m/d/yyyy</c:formatCode>
                <c:ptCount val="32"/>
                <c:pt idx="0">
                  <c:v>43391</c:v>
                </c:pt>
                <c:pt idx="1">
                  <c:v>43392</c:v>
                </c:pt>
                <c:pt idx="2">
                  <c:v>43393</c:v>
                </c:pt>
                <c:pt idx="3">
                  <c:v>43394</c:v>
                </c:pt>
                <c:pt idx="4">
                  <c:v>43395</c:v>
                </c:pt>
                <c:pt idx="5">
                  <c:v>43396</c:v>
                </c:pt>
                <c:pt idx="6">
                  <c:v>43397</c:v>
                </c:pt>
                <c:pt idx="7">
                  <c:v>43398</c:v>
                </c:pt>
                <c:pt idx="8">
                  <c:v>43399</c:v>
                </c:pt>
                <c:pt idx="9">
                  <c:v>43400</c:v>
                </c:pt>
                <c:pt idx="10">
                  <c:v>43401</c:v>
                </c:pt>
                <c:pt idx="11">
                  <c:v>43402</c:v>
                </c:pt>
                <c:pt idx="12">
                  <c:v>43403</c:v>
                </c:pt>
                <c:pt idx="13">
                  <c:v>43404</c:v>
                </c:pt>
                <c:pt idx="14">
                  <c:v>43405</c:v>
                </c:pt>
                <c:pt idx="15">
                  <c:v>43406</c:v>
                </c:pt>
                <c:pt idx="16">
                  <c:v>43407</c:v>
                </c:pt>
                <c:pt idx="17">
                  <c:v>43408</c:v>
                </c:pt>
                <c:pt idx="18">
                  <c:v>43409</c:v>
                </c:pt>
                <c:pt idx="19">
                  <c:v>43410</c:v>
                </c:pt>
                <c:pt idx="20">
                  <c:v>43411</c:v>
                </c:pt>
                <c:pt idx="21">
                  <c:v>43412</c:v>
                </c:pt>
                <c:pt idx="22">
                  <c:v>43413</c:v>
                </c:pt>
                <c:pt idx="23">
                  <c:v>43414</c:v>
                </c:pt>
                <c:pt idx="24">
                  <c:v>43415</c:v>
                </c:pt>
                <c:pt idx="25">
                  <c:v>43416</c:v>
                </c:pt>
                <c:pt idx="26">
                  <c:v>43417</c:v>
                </c:pt>
                <c:pt idx="27">
                  <c:v>43418</c:v>
                </c:pt>
                <c:pt idx="28">
                  <c:v>43419</c:v>
                </c:pt>
                <c:pt idx="29">
                  <c:v>43420</c:v>
                </c:pt>
                <c:pt idx="30">
                  <c:v>43421</c:v>
                </c:pt>
                <c:pt idx="31">
                  <c:v>43422</c:v>
                </c:pt>
              </c:numCache>
            </c:numRef>
          </c:cat>
          <c:val>
            <c:numRef>
              <c:f>Sheet1!$C$2:$C$33</c:f>
              <c:numCache>
                <c:formatCode>General</c:formatCode>
                <c:ptCount val="32"/>
                <c:pt idx="0">
                  <c:v>0</c:v>
                </c:pt>
                <c:pt idx="1">
                  <c:v>0</c:v>
                </c:pt>
                <c:pt idx="2">
                  <c:v>0</c:v>
                </c:pt>
                <c:pt idx="3">
                  <c:v>0.16316125379957999</c:v>
                </c:pt>
                <c:pt idx="4">
                  <c:v>0.15854277169680001</c:v>
                </c:pt>
                <c:pt idx="5">
                  <c:v>0.10283328368977</c:v>
                </c:pt>
                <c:pt idx="6">
                  <c:v>0.17155759799042</c:v>
                </c:pt>
                <c:pt idx="7">
                  <c:v>0.10136595994302</c:v>
                </c:pt>
                <c:pt idx="8">
                  <c:v>7.3841547775788996E-2</c:v>
                </c:pt>
                <c:pt idx="9">
                  <c:v>0.10468614018018001</c:v>
                </c:pt>
                <c:pt idx="10">
                  <c:v>9.0424745999586997E-2</c:v>
                </c:pt>
                <c:pt idx="11">
                  <c:v>9.6863314404177003E-2</c:v>
                </c:pt>
                <c:pt idx="12">
                  <c:v>0.10276079050464999</c:v>
                </c:pt>
                <c:pt idx="13">
                  <c:v>6.3482629812571995E-2</c:v>
                </c:pt>
                <c:pt idx="14">
                  <c:v>8.3153835880541996E-2</c:v>
                </c:pt>
                <c:pt idx="15">
                  <c:v>6.7406575778860001E-2</c:v>
                </c:pt>
                <c:pt idx="16">
                  <c:v>0.12988681648577</c:v>
                </c:pt>
                <c:pt idx="17">
                  <c:v>8.0881288506817001E-2</c:v>
                </c:pt>
                <c:pt idx="18">
                  <c:v>8.5294610057965001E-2</c:v>
                </c:pt>
                <c:pt idx="19">
                  <c:v>9.6019108319449001E-2</c:v>
                </c:pt>
                <c:pt idx="20">
                  <c:v>6.0642201233023003E-2</c:v>
                </c:pt>
                <c:pt idx="21">
                  <c:v>6.5951210381187994E-2</c:v>
                </c:pt>
                <c:pt idx="22">
                  <c:v>7.6383316863064002E-2</c:v>
                </c:pt>
                <c:pt idx="23">
                  <c:v>8.9503532036862996E-2</c:v>
                </c:pt>
                <c:pt idx="24">
                  <c:v>8.9392848417333998E-2</c:v>
                </c:pt>
                <c:pt idx="25">
                  <c:v>9.1684355810490004E-2</c:v>
                </c:pt>
                <c:pt idx="26">
                  <c:v>0.11774729743906</c:v>
                </c:pt>
                <c:pt idx="27">
                  <c:v>0.11234437114941</c:v>
                </c:pt>
                <c:pt idx="28">
                  <c:v>0.11075132521140001</c:v>
                </c:pt>
                <c:pt idx="29">
                  <c:v>0.10107821707515</c:v>
                </c:pt>
                <c:pt idx="30">
                  <c:v>0.13166704693688</c:v>
                </c:pt>
                <c:pt idx="31">
                  <c:v>0.12189958452086</c:v>
                </c:pt>
              </c:numCache>
            </c:numRef>
          </c:val>
          <c:smooth val="0"/>
          <c:extLst>
            <c:ext xmlns:c16="http://schemas.microsoft.com/office/drawing/2014/chart" uri="{C3380CC4-5D6E-409C-BE32-E72D297353CC}">
              <c16:uniqueId val="{00000001-7308-41D8-A89D-B993BAFA0830}"/>
            </c:ext>
          </c:extLst>
        </c:ser>
        <c:dLbls>
          <c:showLegendKey val="0"/>
          <c:showVal val="0"/>
          <c:showCatName val="0"/>
          <c:showSerName val="0"/>
          <c:showPercent val="0"/>
          <c:showBubbleSize val="0"/>
        </c:dLbls>
        <c:smooth val="0"/>
        <c:axId val="443484864"/>
        <c:axId val="443484208"/>
      </c:lineChart>
      <c:dateAx>
        <c:axId val="4434848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3484208"/>
        <c:crosses val="autoZero"/>
        <c:auto val="1"/>
        <c:lblOffset val="100"/>
        <c:baseTimeUnit val="days"/>
      </c:dateAx>
      <c:valAx>
        <c:axId val="4434842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34848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Sheet1!$A$2:$A$3</c:f>
              <c:strCache>
                <c:ptCount val="2"/>
                <c:pt idx="0">
                  <c:v>L'express Maurice</c:v>
                </c:pt>
                <c:pt idx="1">
                  <c:v>Defimedia.info</c:v>
                </c:pt>
              </c:strCache>
            </c:strRef>
          </c:cat>
          <c:val>
            <c:numRef>
              <c:f>Sheet1!$B$2:$B$3</c:f>
              <c:numCache>
                <c:formatCode>General</c:formatCode>
                <c:ptCount val="2"/>
                <c:pt idx="0">
                  <c:v>288497</c:v>
                </c:pt>
                <c:pt idx="1">
                  <c:v>464372</c:v>
                </c:pt>
              </c:numCache>
            </c:numRef>
          </c:val>
          <c:extLst>
            <c:ext xmlns:c16="http://schemas.microsoft.com/office/drawing/2014/chart" uri="{C3380CC4-5D6E-409C-BE32-E72D297353CC}">
              <c16:uniqueId val="{00000000-6579-4610-B857-70C51D2FDD63}"/>
            </c:ext>
          </c:extLst>
        </c:ser>
        <c:ser>
          <c:idx val="1"/>
          <c:order val="1"/>
          <c:tx>
            <c:strRef>
              <c:f>Sheet1!$C$1</c:f>
              <c:strCache>
                <c:ptCount val="1"/>
                <c:pt idx="0">
                  <c:v>Love</c:v>
                </c:pt>
              </c:strCache>
            </c:strRef>
          </c:tx>
          <c:spPr>
            <a:solidFill>
              <a:schemeClr val="accent2"/>
            </a:solidFill>
            <a:ln>
              <a:noFill/>
            </a:ln>
            <a:effectLst/>
          </c:spPr>
          <c:invertIfNegative val="0"/>
          <c:cat>
            <c:strRef>
              <c:f>Sheet1!$A$2:$A$3</c:f>
              <c:strCache>
                <c:ptCount val="2"/>
                <c:pt idx="0">
                  <c:v>L'express Maurice</c:v>
                </c:pt>
                <c:pt idx="1">
                  <c:v>Defimedia.info</c:v>
                </c:pt>
              </c:strCache>
            </c:strRef>
          </c:cat>
          <c:val>
            <c:numRef>
              <c:f>Sheet1!$C$2:$C$3</c:f>
              <c:numCache>
                <c:formatCode>General</c:formatCode>
                <c:ptCount val="2"/>
                <c:pt idx="0">
                  <c:v>6966</c:v>
                </c:pt>
                <c:pt idx="1">
                  <c:v>10863</c:v>
                </c:pt>
              </c:numCache>
            </c:numRef>
          </c:val>
          <c:extLst>
            <c:ext xmlns:c16="http://schemas.microsoft.com/office/drawing/2014/chart" uri="{C3380CC4-5D6E-409C-BE32-E72D297353CC}">
              <c16:uniqueId val="{00000001-6579-4610-B857-70C51D2FDD63}"/>
            </c:ext>
          </c:extLst>
        </c:ser>
        <c:ser>
          <c:idx val="2"/>
          <c:order val="2"/>
          <c:tx>
            <c:strRef>
              <c:f>Sheet1!$D$1</c:f>
              <c:strCache>
                <c:ptCount val="1"/>
                <c:pt idx="0">
                  <c:v>Haha</c:v>
                </c:pt>
              </c:strCache>
            </c:strRef>
          </c:tx>
          <c:spPr>
            <a:solidFill>
              <a:schemeClr val="accent3"/>
            </a:solidFill>
            <a:ln>
              <a:noFill/>
            </a:ln>
            <a:effectLst/>
          </c:spPr>
          <c:invertIfNegative val="0"/>
          <c:cat>
            <c:strRef>
              <c:f>Sheet1!$A$2:$A$3</c:f>
              <c:strCache>
                <c:ptCount val="2"/>
                <c:pt idx="0">
                  <c:v>L'express Maurice</c:v>
                </c:pt>
                <c:pt idx="1">
                  <c:v>Defimedia.info</c:v>
                </c:pt>
              </c:strCache>
            </c:strRef>
          </c:cat>
          <c:val>
            <c:numRef>
              <c:f>Sheet1!$D$2:$D$3</c:f>
              <c:numCache>
                <c:formatCode>General</c:formatCode>
                <c:ptCount val="2"/>
                <c:pt idx="0">
                  <c:v>23463</c:v>
                </c:pt>
                <c:pt idx="1">
                  <c:v>22153</c:v>
                </c:pt>
              </c:numCache>
            </c:numRef>
          </c:val>
          <c:extLst>
            <c:ext xmlns:c16="http://schemas.microsoft.com/office/drawing/2014/chart" uri="{C3380CC4-5D6E-409C-BE32-E72D297353CC}">
              <c16:uniqueId val="{00000002-6579-4610-B857-70C51D2FDD63}"/>
            </c:ext>
          </c:extLst>
        </c:ser>
        <c:ser>
          <c:idx val="3"/>
          <c:order val="3"/>
          <c:tx>
            <c:strRef>
              <c:f>Sheet1!$E$1</c:f>
              <c:strCache>
                <c:ptCount val="1"/>
                <c:pt idx="0">
                  <c:v>Wow</c:v>
                </c:pt>
              </c:strCache>
            </c:strRef>
          </c:tx>
          <c:spPr>
            <a:solidFill>
              <a:schemeClr val="accent4"/>
            </a:solidFill>
            <a:ln>
              <a:noFill/>
            </a:ln>
            <a:effectLst/>
          </c:spPr>
          <c:invertIfNegative val="0"/>
          <c:cat>
            <c:strRef>
              <c:f>Sheet1!$A$2:$A$3</c:f>
              <c:strCache>
                <c:ptCount val="2"/>
                <c:pt idx="0">
                  <c:v>L'express Maurice</c:v>
                </c:pt>
                <c:pt idx="1">
                  <c:v>Defimedia.info</c:v>
                </c:pt>
              </c:strCache>
            </c:strRef>
          </c:cat>
          <c:val>
            <c:numRef>
              <c:f>Sheet1!$E$2:$E$3</c:f>
              <c:numCache>
                <c:formatCode>General</c:formatCode>
                <c:ptCount val="2"/>
                <c:pt idx="0">
                  <c:v>12008</c:v>
                </c:pt>
                <c:pt idx="1">
                  <c:v>15830</c:v>
                </c:pt>
              </c:numCache>
            </c:numRef>
          </c:val>
          <c:extLst>
            <c:ext xmlns:c16="http://schemas.microsoft.com/office/drawing/2014/chart" uri="{C3380CC4-5D6E-409C-BE32-E72D297353CC}">
              <c16:uniqueId val="{00000003-6579-4610-B857-70C51D2FDD63}"/>
            </c:ext>
          </c:extLst>
        </c:ser>
        <c:ser>
          <c:idx val="4"/>
          <c:order val="4"/>
          <c:tx>
            <c:strRef>
              <c:f>Sheet1!$F$1</c:f>
              <c:strCache>
                <c:ptCount val="1"/>
                <c:pt idx="0">
                  <c:v>Sad</c:v>
                </c:pt>
              </c:strCache>
            </c:strRef>
          </c:tx>
          <c:spPr>
            <a:solidFill>
              <a:schemeClr val="accent5"/>
            </a:solidFill>
            <a:ln>
              <a:noFill/>
            </a:ln>
            <a:effectLst/>
          </c:spPr>
          <c:invertIfNegative val="0"/>
          <c:cat>
            <c:strRef>
              <c:f>Sheet1!$A$2:$A$3</c:f>
              <c:strCache>
                <c:ptCount val="2"/>
                <c:pt idx="0">
                  <c:v>L'express Maurice</c:v>
                </c:pt>
                <c:pt idx="1">
                  <c:v>Defimedia.info</c:v>
                </c:pt>
              </c:strCache>
            </c:strRef>
          </c:cat>
          <c:val>
            <c:numRef>
              <c:f>Sheet1!$F$2:$F$3</c:f>
              <c:numCache>
                <c:formatCode>General</c:formatCode>
                <c:ptCount val="2"/>
                <c:pt idx="0">
                  <c:v>23846</c:v>
                </c:pt>
                <c:pt idx="1">
                  <c:v>40880</c:v>
                </c:pt>
              </c:numCache>
            </c:numRef>
          </c:val>
          <c:extLst>
            <c:ext xmlns:c16="http://schemas.microsoft.com/office/drawing/2014/chart" uri="{C3380CC4-5D6E-409C-BE32-E72D297353CC}">
              <c16:uniqueId val="{00000004-6579-4610-B857-70C51D2FDD63}"/>
            </c:ext>
          </c:extLst>
        </c:ser>
        <c:ser>
          <c:idx val="5"/>
          <c:order val="5"/>
          <c:tx>
            <c:strRef>
              <c:f>Sheet1!$G$1</c:f>
              <c:strCache>
                <c:ptCount val="1"/>
                <c:pt idx="0">
                  <c:v>Angry</c:v>
                </c:pt>
              </c:strCache>
            </c:strRef>
          </c:tx>
          <c:spPr>
            <a:solidFill>
              <a:schemeClr val="accent6"/>
            </a:solidFill>
            <a:ln>
              <a:noFill/>
            </a:ln>
            <a:effectLst/>
          </c:spPr>
          <c:invertIfNegative val="0"/>
          <c:cat>
            <c:strRef>
              <c:f>Sheet1!$A$2:$A$3</c:f>
              <c:strCache>
                <c:ptCount val="2"/>
                <c:pt idx="0">
                  <c:v>L'express Maurice</c:v>
                </c:pt>
                <c:pt idx="1">
                  <c:v>Defimedia.info</c:v>
                </c:pt>
              </c:strCache>
            </c:strRef>
          </c:cat>
          <c:val>
            <c:numRef>
              <c:f>Sheet1!$G$2:$G$3</c:f>
              <c:numCache>
                <c:formatCode>General</c:formatCode>
                <c:ptCount val="2"/>
                <c:pt idx="0">
                  <c:v>20394</c:v>
                </c:pt>
                <c:pt idx="1">
                  <c:v>22881</c:v>
                </c:pt>
              </c:numCache>
            </c:numRef>
          </c:val>
          <c:extLst>
            <c:ext xmlns:c16="http://schemas.microsoft.com/office/drawing/2014/chart" uri="{C3380CC4-5D6E-409C-BE32-E72D297353CC}">
              <c16:uniqueId val="{00000005-6579-4610-B857-70C51D2FDD63}"/>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Sheet1!$A$2:$A$3</c:f>
              <c:strCache>
                <c:ptCount val="2"/>
                <c:pt idx="0">
                  <c:v>L'express Maurice</c:v>
                </c:pt>
                <c:pt idx="1">
                  <c:v>Defimedia.info</c:v>
                </c:pt>
              </c:strCache>
            </c:strRef>
          </c:cat>
          <c:val>
            <c:numRef>
              <c:f>Sheet1!$H$2:$H$3</c:f>
              <c:numCache>
                <c:formatCode>General</c:formatCode>
                <c:ptCount val="2"/>
                <c:pt idx="0">
                  <c:v>52435</c:v>
                </c:pt>
                <c:pt idx="1">
                  <c:v>61488</c:v>
                </c:pt>
              </c:numCache>
            </c:numRef>
          </c:val>
          <c:extLst>
            <c:ext xmlns:c16="http://schemas.microsoft.com/office/drawing/2014/chart" uri="{C3380CC4-5D6E-409C-BE32-E72D297353CC}">
              <c16:uniqueId val="{00000006-6579-4610-B857-70C51D2FDD63}"/>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Sheet1!$A$2:$A$3</c:f>
              <c:strCache>
                <c:ptCount val="2"/>
                <c:pt idx="0">
                  <c:v>L'express Maurice</c:v>
                </c:pt>
                <c:pt idx="1">
                  <c:v>Defimedia.info</c:v>
                </c:pt>
              </c:strCache>
            </c:strRef>
          </c:cat>
          <c:val>
            <c:numRef>
              <c:f>Sheet1!$I$2:$I$3</c:f>
              <c:numCache>
                <c:formatCode>General</c:formatCode>
                <c:ptCount val="2"/>
                <c:pt idx="0">
                  <c:v>55943</c:v>
                </c:pt>
                <c:pt idx="1">
                  <c:v>82688</c:v>
                </c:pt>
              </c:numCache>
            </c:numRef>
          </c:val>
          <c:extLst>
            <c:ext xmlns:c16="http://schemas.microsoft.com/office/drawing/2014/chart" uri="{C3380CC4-5D6E-409C-BE32-E72D297353CC}">
              <c16:uniqueId val="{00000007-6579-4610-B857-70C51D2FDD63}"/>
            </c:ext>
          </c:extLst>
        </c:ser>
        <c:dLbls>
          <c:showLegendKey val="0"/>
          <c:showVal val="0"/>
          <c:showCatName val="0"/>
          <c:showSerName val="0"/>
          <c:showPercent val="0"/>
          <c:showBubbleSize val="0"/>
        </c:dLbls>
        <c:gapWidth val="150"/>
        <c:overlap val="100"/>
        <c:axId val="443427136"/>
        <c:axId val="443426152"/>
      </c:barChart>
      <c:catAx>
        <c:axId val="4434271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3426152"/>
        <c:crosses val="autoZero"/>
        <c:auto val="1"/>
        <c:lblAlgn val="ctr"/>
        <c:lblOffset val="100"/>
        <c:noMultiLvlLbl val="0"/>
      </c:catAx>
      <c:valAx>
        <c:axId val="44342615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34271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L'express Maurice</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151</c:v>
                </c:pt>
                <c:pt idx="1">
                  <c:v>176</c:v>
                </c:pt>
                <c:pt idx="2">
                  <c:v>179</c:v>
                </c:pt>
                <c:pt idx="3">
                  <c:v>206</c:v>
                </c:pt>
                <c:pt idx="4">
                  <c:v>222</c:v>
                </c:pt>
                <c:pt idx="5">
                  <c:v>179</c:v>
                </c:pt>
                <c:pt idx="6">
                  <c:v>156</c:v>
                </c:pt>
              </c:numCache>
            </c:numRef>
          </c:val>
          <c:extLst>
            <c:ext xmlns:c16="http://schemas.microsoft.com/office/drawing/2014/chart" uri="{C3380CC4-5D6E-409C-BE32-E72D297353CC}">
              <c16:uniqueId val="{00000000-5783-4B48-BCFA-56B17CBC7E27}"/>
            </c:ext>
          </c:extLst>
        </c:ser>
        <c:ser>
          <c:idx val="1"/>
          <c:order val="1"/>
          <c:tx>
            <c:strRef>
              <c:f>Sheet1!$C$1</c:f>
              <c:strCache>
                <c:ptCount val="1"/>
                <c:pt idx="0">
                  <c:v>Defimedia.info</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253</c:v>
                </c:pt>
                <c:pt idx="1">
                  <c:v>278</c:v>
                </c:pt>
                <c:pt idx="2">
                  <c:v>257</c:v>
                </c:pt>
                <c:pt idx="3">
                  <c:v>353</c:v>
                </c:pt>
                <c:pt idx="4">
                  <c:v>347</c:v>
                </c:pt>
                <c:pt idx="5">
                  <c:v>280</c:v>
                </c:pt>
                <c:pt idx="6">
                  <c:v>240</c:v>
                </c:pt>
              </c:numCache>
            </c:numRef>
          </c:val>
          <c:extLst>
            <c:ext xmlns:c16="http://schemas.microsoft.com/office/drawing/2014/chart" uri="{C3380CC4-5D6E-409C-BE32-E72D297353CC}">
              <c16:uniqueId val="{00000001-5783-4B48-BCFA-56B17CBC7E27}"/>
            </c:ext>
          </c:extLst>
        </c:ser>
        <c:dLbls>
          <c:showLegendKey val="0"/>
          <c:showVal val="0"/>
          <c:showCatName val="0"/>
          <c:showSerName val="0"/>
          <c:showPercent val="0"/>
          <c:showBubbleSize val="0"/>
        </c:dLbls>
        <c:gapWidth val="219"/>
        <c:overlap val="-27"/>
        <c:axId val="443430416"/>
        <c:axId val="443428776"/>
      </c:barChart>
      <c:catAx>
        <c:axId val="4434304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3428776"/>
        <c:crosses val="autoZero"/>
        <c:auto val="1"/>
        <c:lblAlgn val="ctr"/>
        <c:lblOffset val="100"/>
        <c:noMultiLvlLbl val="0"/>
      </c:catAx>
      <c:valAx>
        <c:axId val="4434287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34304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Sheet1!$A$2:$A$3</c:f>
              <c:strCache>
                <c:ptCount val="2"/>
                <c:pt idx="0">
                  <c:v>L'express Maurice</c:v>
                </c:pt>
                <c:pt idx="1">
                  <c:v>Defimedia.info</c:v>
                </c:pt>
              </c:strCache>
            </c:strRef>
          </c:cat>
          <c:val>
            <c:numRef>
              <c:f>Sheet1!$B$2:$B$3</c:f>
              <c:numCache>
                <c:formatCode>General</c:formatCode>
                <c:ptCount val="2"/>
                <c:pt idx="0">
                  <c:v>1170</c:v>
                </c:pt>
                <c:pt idx="1">
                  <c:v>1914</c:v>
                </c:pt>
              </c:numCache>
            </c:numRef>
          </c:val>
          <c:extLst>
            <c:ext xmlns:c16="http://schemas.microsoft.com/office/drawing/2014/chart" uri="{C3380CC4-5D6E-409C-BE32-E72D297353CC}">
              <c16:uniqueId val="{00000000-3344-401E-A23A-8AAD755790DD}"/>
            </c:ext>
          </c:extLst>
        </c:ser>
        <c:ser>
          <c:idx val="1"/>
          <c:order val="1"/>
          <c:tx>
            <c:strRef>
              <c:f>Sheet1!$C$1</c:f>
              <c:strCache>
                <c:ptCount val="1"/>
                <c:pt idx="0">
                  <c:v>Live Video</c:v>
                </c:pt>
              </c:strCache>
            </c:strRef>
          </c:tx>
          <c:spPr>
            <a:solidFill>
              <a:schemeClr val="accent2"/>
            </a:solidFill>
            <a:ln>
              <a:noFill/>
            </a:ln>
            <a:effectLst/>
          </c:spPr>
          <c:invertIfNegative val="0"/>
          <c:cat>
            <c:strRef>
              <c:f>Sheet1!$A$2:$A$3</c:f>
              <c:strCache>
                <c:ptCount val="2"/>
                <c:pt idx="0">
                  <c:v>L'express Maurice</c:v>
                </c:pt>
                <c:pt idx="1">
                  <c:v>Defimedia.info</c:v>
                </c:pt>
              </c:strCache>
            </c:strRef>
          </c:cat>
          <c:val>
            <c:numRef>
              <c:f>Sheet1!$C$2:$C$3</c:f>
              <c:numCache>
                <c:formatCode>General</c:formatCode>
                <c:ptCount val="2"/>
                <c:pt idx="0">
                  <c:v>35</c:v>
                </c:pt>
                <c:pt idx="1">
                  <c:v>40</c:v>
                </c:pt>
              </c:numCache>
            </c:numRef>
          </c:val>
          <c:extLst>
            <c:ext xmlns:c16="http://schemas.microsoft.com/office/drawing/2014/chart" uri="{C3380CC4-5D6E-409C-BE32-E72D297353CC}">
              <c16:uniqueId val="{00000001-3344-401E-A23A-8AAD755790DD}"/>
            </c:ext>
          </c:extLst>
        </c:ser>
        <c:ser>
          <c:idx val="2"/>
          <c:order val="2"/>
          <c:tx>
            <c:strRef>
              <c:f>Sheet1!$D$1</c:f>
              <c:strCache>
                <c:ptCount val="1"/>
                <c:pt idx="0">
                  <c:v>Photo</c:v>
                </c:pt>
              </c:strCache>
            </c:strRef>
          </c:tx>
          <c:spPr>
            <a:solidFill>
              <a:schemeClr val="accent3"/>
            </a:solidFill>
            <a:ln>
              <a:noFill/>
            </a:ln>
            <a:effectLst/>
          </c:spPr>
          <c:invertIfNegative val="0"/>
          <c:cat>
            <c:strRef>
              <c:f>Sheet1!$A$2:$A$3</c:f>
              <c:strCache>
                <c:ptCount val="2"/>
                <c:pt idx="0">
                  <c:v>L'express Maurice</c:v>
                </c:pt>
                <c:pt idx="1">
                  <c:v>Defimedia.info</c:v>
                </c:pt>
              </c:strCache>
            </c:strRef>
          </c:cat>
          <c:val>
            <c:numRef>
              <c:f>Sheet1!$D$2:$D$3</c:f>
              <c:numCache>
                <c:formatCode>General</c:formatCode>
                <c:ptCount val="2"/>
                <c:pt idx="0">
                  <c:v>42</c:v>
                </c:pt>
                <c:pt idx="1">
                  <c:v>45</c:v>
                </c:pt>
              </c:numCache>
            </c:numRef>
          </c:val>
          <c:extLst>
            <c:ext xmlns:c16="http://schemas.microsoft.com/office/drawing/2014/chart" uri="{C3380CC4-5D6E-409C-BE32-E72D297353CC}">
              <c16:uniqueId val="{00000002-3344-401E-A23A-8AAD755790DD}"/>
            </c:ext>
          </c:extLst>
        </c:ser>
        <c:ser>
          <c:idx val="3"/>
          <c:order val="3"/>
          <c:tx>
            <c:strRef>
              <c:f>Sheet1!$E$1</c:f>
              <c:strCache>
                <c:ptCount val="1"/>
                <c:pt idx="0">
                  <c:v>Video</c:v>
                </c:pt>
              </c:strCache>
            </c:strRef>
          </c:tx>
          <c:spPr>
            <a:solidFill>
              <a:schemeClr val="accent4"/>
            </a:solidFill>
            <a:ln>
              <a:noFill/>
            </a:ln>
            <a:effectLst/>
          </c:spPr>
          <c:invertIfNegative val="0"/>
          <c:cat>
            <c:strRef>
              <c:f>Sheet1!$A$2:$A$3</c:f>
              <c:strCache>
                <c:ptCount val="2"/>
                <c:pt idx="0">
                  <c:v>L'express Maurice</c:v>
                </c:pt>
                <c:pt idx="1">
                  <c:v>Defimedia.info</c:v>
                </c:pt>
              </c:strCache>
            </c:strRef>
          </c:cat>
          <c:val>
            <c:numRef>
              <c:f>Sheet1!$E$2:$E$3</c:f>
              <c:numCache>
                <c:formatCode>General</c:formatCode>
                <c:ptCount val="2"/>
                <c:pt idx="0">
                  <c:v>21</c:v>
                </c:pt>
                <c:pt idx="1">
                  <c:v>7</c:v>
                </c:pt>
              </c:numCache>
            </c:numRef>
          </c:val>
          <c:extLst>
            <c:ext xmlns:c16="http://schemas.microsoft.com/office/drawing/2014/chart" uri="{C3380CC4-5D6E-409C-BE32-E72D297353CC}">
              <c16:uniqueId val="{00000003-3344-401E-A23A-8AAD755790DD}"/>
            </c:ext>
          </c:extLst>
        </c:ser>
        <c:ser>
          <c:idx val="4"/>
          <c:order val="4"/>
          <c:tx>
            <c:strRef>
              <c:f>Sheet1!$F$1</c:f>
              <c:strCache>
                <c:ptCount val="1"/>
                <c:pt idx="0">
                  <c:v>YouTube Video</c:v>
                </c:pt>
              </c:strCache>
            </c:strRef>
          </c:tx>
          <c:spPr>
            <a:solidFill>
              <a:schemeClr val="accent5"/>
            </a:solidFill>
            <a:ln>
              <a:noFill/>
            </a:ln>
            <a:effectLst/>
          </c:spPr>
          <c:invertIfNegative val="0"/>
          <c:cat>
            <c:strRef>
              <c:f>Sheet1!$A$2:$A$3</c:f>
              <c:strCache>
                <c:ptCount val="2"/>
                <c:pt idx="0">
                  <c:v>L'express Maurice</c:v>
                </c:pt>
                <c:pt idx="1">
                  <c:v>Defimedia.info</c:v>
                </c:pt>
              </c:strCache>
            </c:strRef>
          </c:cat>
          <c:val>
            <c:numRef>
              <c:f>Sheet1!$F$2:$F$3</c:f>
              <c:numCache>
                <c:formatCode>General</c:formatCode>
                <c:ptCount val="2"/>
                <c:pt idx="0">
                  <c:v>1</c:v>
                </c:pt>
                <c:pt idx="1">
                  <c:v>0</c:v>
                </c:pt>
              </c:numCache>
            </c:numRef>
          </c:val>
          <c:extLst>
            <c:ext xmlns:c16="http://schemas.microsoft.com/office/drawing/2014/chart" uri="{C3380CC4-5D6E-409C-BE32-E72D297353CC}">
              <c16:uniqueId val="{00000004-3344-401E-A23A-8AAD755790DD}"/>
            </c:ext>
          </c:extLst>
        </c:ser>
        <c:ser>
          <c:idx val="5"/>
          <c:order val="5"/>
          <c:tx>
            <c:strRef>
              <c:f>Sheet1!$G$1</c:f>
              <c:strCache>
                <c:ptCount val="1"/>
                <c:pt idx="0">
                  <c:v>Status</c:v>
                </c:pt>
              </c:strCache>
            </c:strRef>
          </c:tx>
          <c:spPr>
            <a:solidFill>
              <a:schemeClr val="accent6"/>
            </a:solidFill>
            <a:ln>
              <a:noFill/>
            </a:ln>
            <a:effectLst/>
          </c:spPr>
          <c:invertIfNegative val="0"/>
          <c:cat>
            <c:strRef>
              <c:f>Sheet1!$A$2:$A$3</c:f>
              <c:strCache>
                <c:ptCount val="2"/>
                <c:pt idx="0">
                  <c:v>L'express Maurice</c:v>
                </c:pt>
                <c:pt idx="1">
                  <c:v>Defimedia.info</c:v>
                </c:pt>
              </c:strCache>
            </c:strRef>
          </c:cat>
          <c:val>
            <c:numRef>
              <c:f>Sheet1!$G$2:$G$3</c:f>
              <c:numCache>
                <c:formatCode>General</c:formatCode>
                <c:ptCount val="2"/>
                <c:pt idx="0">
                  <c:v>0</c:v>
                </c:pt>
                <c:pt idx="1">
                  <c:v>2</c:v>
                </c:pt>
              </c:numCache>
            </c:numRef>
          </c:val>
          <c:extLst>
            <c:ext xmlns:c16="http://schemas.microsoft.com/office/drawing/2014/chart" uri="{C3380CC4-5D6E-409C-BE32-E72D297353CC}">
              <c16:uniqueId val="{00000005-3344-401E-A23A-8AAD755790DD}"/>
            </c:ext>
          </c:extLst>
        </c:ser>
        <c:dLbls>
          <c:showLegendKey val="0"/>
          <c:showVal val="0"/>
          <c:showCatName val="0"/>
          <c:showSerName val="0"/>
          <c:showPercent val="0"/>
          <c:showBubbleSize val="0"/>
        </c:dLbls>
        <c:gapWidth val="150"/>
        <c:overlap val="100"/>
        <c:axId val="443424840"/>
        <c:axId val="443428120"/>
      </c:barChart>
      <c:catAx>
        <c:axId val="4434248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3428120"/>
        <c:crosses val="autoZero"/>
        <c:auto val="1"/>
        <c:lblAlgn val="ctr"/>
        <c:lblOffset val="100"/>
        <c:noMultiLvlLbl val="0"/>
      </c:catAx>
      <c:valAx>
        <c:axId val="44342812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34248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Organic Posts</c:v>
                </c:pt>
              </c:strCache>
            </c:strRef>
          </c:tx>
          <c:spPr>
            <a:solidFill>
              <a:schemeClr val="accent1"/>
            </a:solidFill>
            <a:ln>
              <a:noFill/>
            </a:ln>
            <a:effectLst/>
          </c:spPr>
          <c:invertIfNegative val="0"/>
          <c:cat>
            <c:strRef>
              <c:f>Sheet1!$A$2:$A$3</c:f>
              <c:strCache>
                <c:ptCount val="2"/>
                <c:pt idx="0">
                  <c:v>L'express Maurice</c:v>
                </c:pt>
                <c:pt idx="1">
                  <c:v>Defimedia.info</c:v>
                </c:pt>
              </c:strCache>
            </c:strRef>
          </c:cat>
          <c:val>
            <c:numRef>
              <c:f>Sheet1!$B$2:$B$3</c:f>
              <c:numCache>
                <c:formatCode>General</c:formatCode>
                <c:ptCount val="2"/>
                <c:pt idx="0">
                  <c:v>1267</c:v>
                </c:pt>
                <c:pt idx="1">
                  <c:v>1673</c:v>
                </c:pt>
              </c:numCache>
            </c:numRef>
          </c:val>
          <c:extLst>
            <c:ext xmlns:c16="http://schemas.microsoft.com/office/drawing/2014/chart" uri="{C3380CC4-5D6E-409C-BE32-E72D297353CC}">
              <c16:uniqueId val="{00000000-2351-4BA9-91FE-720FAF88257A}"/>
            </c:ext>
          </c:extLst>
        </c:ser>
        <c:ser>
          <c:idx val="1"/>
          <c:order val="1"/>
          <c:tx>
            <c:strRef>
              <c:f>Sheet1!$C$1</c:f>
              <c:strCache>
                <c:ptCount val="1"/>
                <c:pt idx="0">
                  <c:v>Sponsored Posts</c:v>
                </c:pt>
              </c:strCache>
            </c:strRef>
          </c:tx>
          <c:spPr>
            <a:solidFill>
              <a:schemeClr val="accent2"/>
            </a:solidFill>
            <a:ln>
              <a:noFill/>
            </a:ln>
            <a:effectLst/>
          </c:spPr>
          <c:invertIfNegative val="0"/>
          <c:cat>
            <c:strRef>
              <c:f>Sheet1!$A$2:$A$3</c:f>
              <c:strCache>
                <c:ptCount val="2"/>
                <c:pt idx="0">
                  <c:v>L'express Maurice</c:v>
                </c:pt>
                <c:pt idx="1">
                  <c:v>Defimedia.info</c:v>
                </c:pt>
              </c:strCache>
            </c:strRef>
          </c:cat>
          <c:val>
            <c:numRef>
              <c:f>Sheet1!$C$2:$C$3</c:f>
              <c:numCache>
                <c:formatCode>General</c:formatCode>
                <c:ptCount val="2"/>
                <c:pt idx="0">
                  <c:v>2</c:v>
                </c:pt>
                <c:pt idx="1">
                  <c:v>335</c:v>
                </c:pt>
              </c:numCache>
            </c:numRef>
          </c:val>
          <c:extLst>
            <c:ext xmlns:c16="http://schemas.microsoft.com/office/drawing/2014/chart" uri="{C3380CC4-5D6E-409C-BE32-E72D297353CC}">
              <c16:uniqueId val="{00000001-2351-4BA9-91FE-720FAF88257A}"/>
            </c:ext>
          </c:extLst>
        </c:ser>
        <c:ser>
          <c:idx val="2"/>
          <c:order val="2"/>
          <c:tx>
            <c:strRef>
              <c:f>Sheet1!$D$1</c:f>
              <c:strCache>
                <c:ptCount val="1"/>
                <c:pt idx="0">
                  <c:v>Not yet tagged</c:v>
                </c:pt>
              </c:strCache>
            </c:strRef>
          </c:tx>
          <c:spPr>
            <a:solidFill>
              <a:schemeClr val="accent3"/>
            </a:solidFill>
            <a:ln>
              <a:noFill/>
            </a:ln>
            <a:effectLst/>
          </c:spPr>
          <c:invertIfNegative val="0"/>
          <c:cat>
            <c:strRef>
              <c:f>Sheet1!$A$2:$A$3</c:f>
              <c:strCache>
                <c:ptCount val="2"/>
                <c:pt idx="0">
                  <c:v>L'express Maurice</c:v>
                </c:pt>
                <c:pt idx="1">
                  <c:v>Defimedia.info</c:v>
                </c:pt>
              </c:strCache>
            </c:strRef>
          </c:cat>
          <c:val>
            <c:numRef>
              <c:f>Sheet1!$D$2:$D$3</c:f>
              <c:numCache>
                <c:formatCode>General</c:formatCode>
                <c:ptCount val="2"/>
                <c:pt idx="0">
                  <c:v>0</c:v>
                </c:pt>
                <c:pt idx="1">
                  <c:v>0</c:v>
                </c:pt>
              </c:numCache>
            </c:numRef>
          </c:val>
          <c:extLst>
            <c:ext xmlns:c16="http://schemas.microsoft.com/office/drawing/2014/chart" uri="{C3380CC4-5D6E-409C-BE32-E72D297353CC}">
              <c16:uniqueId val="{00000002-2351-4BA9-91FE-720FAF88257A}"/>
            </c:ext>
          </c:extLst>
        </c:ser>
        <c:dLbls>
          <c:showLegendKey val="0"/>
          <c:showVal val="0"/>
          <c:showCatName val="0"/>
          <c:showSerName val="0"/>
          <c:showPercent val="0"/>
          <c:showBubbleSize val="0"/>
        </c:dLbls>
        <c:gapWidth val="150"/>
        <c:overlap val="100"/>
        <c:axId val="443437960"/>
        <c:axId val="443437632"/>
      </c:barChart>
      <c:catAx>
        <c:axId val="4434379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3437632"/>
        <c:crosses val="autoZero"/>
        <c:auto val="1"/>
        <c:lblAlgn val="ctr"/>
        <c:lblOffset val="100"/>
        <c:noMultiLvlLbl val="0"/>
      </c:catAx>
      <c:valAx>
        <c:axId val="44343763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34379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L'express Maurice</c:v>
                </c:pt>
              </c:strCache>
            </c:strRef>
          </c:tx>
          <c:spPr>
            <a:ln w="28575" cap="rnd">
              <a:solidFill>
                <a:schemeClr val="accent1"/>
              </a:solidFill>
              <a:round/>
            </a:ln>
            <a:effectLst/>
          </c:spPr>
          <c:marker>
            <c:symbol val="none"/>
          </c:marker>
          <c:cat>
            <c:numRef>
              <c:f>Sheet1!$A$2:$A$33</c:f>
              <c:numCache>
                <c:formatCode>m/d/yyyy</c:formatCode>
                <c:ptCount val="32"/>
                <c:pt idx="0">
                  <c:v>43391</c:v>
                </c:pt>
                <c:pt idx="1">
                  <c:v>43392</c:v>
                </c:pt>
                <c:pt idx="2">
                  <c:v>43393</c:v>
                </c:pt>
                <c:pt idx="3">
                  <c:v>43394</c:v>
                </c:pt>
                <c:pt idx="4">
                  <c:v>43395</c:v>
                </c:pt>
                <c:pt idx="5">
                  <c:v>43396</c:v>
                </c:pt>
                <c:pt idx="6">
                  <c:v>43397</c:v>
                </c:pt>
                <c:pt idx="7">
                  <c:v>43398</c:v>
                </c:pt>
                <c:pt idx="8">
                  <c:v>43399</c:v>
                </c:pt>
                <c:pt idx="9">
                  <c:v>43400</c:v>
                </c:pt>
                <c:pt idx="10">
                  <c:v>43401</c:v>
                </c:pt>
                <c:pt idx="11">
                  <c:v>43402</c:v>
                </c:pt>
                <c:pt idx="12">
                  <c:v>43403</c:v>
                </c:pt>
                <c:pt idx="13">
                  <c:v>43404</c:v>
                </c:pt>
                <c:pt idx="14">
                  <c:v>43405</c:v>
                </c:pt>
                <c:pt idx="15">
                  <c:v>43406</c:v>
                </c:pt>
                <c:pt idx="16">
                  <c:v>43407</c:v>
                </c:pt>
                <c:pt idx="17">
                  <c:v>43408</c:v>
                </c:pt>
                <c:pt idx="18">
                  <c:v>43409</c:v>
                </c:pt>
                <c:pt idx="19">
                  <c:v>43410</c:v>
                </c:pt>
                <c:pt idx="20">
                  <c:v>43411</c:v>
                </c:pt>
                <c:pt idx="21">
                  <c:v>43412</c:v>
                </c:pt>
                <c:pt idx="22">
                  <c:v>43413</c:v>
                </c:pt>
                <c:pt idx="23">
                  <c:v>43414</c:v>
                </c:pt>
                <c:pt idx="24">
                  <c:v>43415</c:v>
                </c:pt>
                <c:pt idx="25">
                  <c:v>43416</c:v>
                </c:pt>
                <c:pt idx="26">
                  <c:v>43417</c:v>
                </c:pt>
                <c:pt idx="27">
                  <c:v>43418</c:v>
                </c:pt>
                <c:pt idx="28">
                  <c:v>43419</c:v>
                </c:pt>
                <c:pt idx="29">
                  <c:v>43420</c:v>
                </c:pt>
                <c:pt idx="30">
                  <c:v>43421</c:v>
                </c:pt>
                <c:pt idx="31">
                  <c:v>43422</c:v>
                </c:pt>
              </c:numCache>
            </c:numRef>
          </c:cat>
          <c:val>
            <c:numRef>
              <c:f>Sheet1!$B$2:$B$33</c:f>
              <c:numCache>
                <c:formatCode>General</c:formatCode>
                <c:ptCount val="32"/>
                <c:pt idx="0">
                  <c:v>2</c:v>
                </c:pt>
                <c:pt idx="1">
                  <c:v>2</c:v>
                </c:pt>
                <c:pt idx="2">
                  <c:v>1</c:v>
                </c:pt>
                <c:pt idx="3">
                  <c:v>1</c:v>
                </c:pt>
                <c:pt idx="4">
                  <c:v>1</c:v>
                </c:pt>
                <c:pt idx="5">
                  <c:v>5</c:v>
                </c:pt>
                <c:pt idx="6">
                  <c:v>1</c:v>
                </c:pt>
                <c:pt idx="7">
                  <c:v>1</c:v>
                </c:pt>
                <c:pt idx="8">
                  <c:v>1</c:v>
                </c:pt>
                <c:pt idx="9">
                  <c:v>3</c:v>
                </c:pt>
                <c:pt idx="10">
                  <c:v>1</c:v>
                </c:pt>
                <c:pt idx="11">
                  <c:v>3</c:v>
                </c:pt>
                <c:pt idx="12">
                  <c:v>6</c:v>
                </c:pt>
                <c:pt idx="13">
                  <c:v>1</c:v>
                </c:pt>
                <c:pt idx="14">
                  <c:v>1</c:v>
                </c:pt>
                <c:pt idx="15">
                  <c:v>1</c:v>
                </c:pt>
                <c:pt idx="16">
                  <c:v>2</c:v>
                </c:pt>
                <c:pt idx="17">
                  <c:v>1</c:v>
                </c:pt>
                <c:pt idx="18">
                  <c:v>1</c:v>
                </c:pt>
                <c:pt idx="19">
                  <c:v>4</c:v>
                </c:pt>
                <c:pt idx="20">
                  <c:v>1</c:v>
                </c:pt>
                <c:pt idx="21">
                  <c:v>1</c:v>
                </c:pt>
                <c:pt idx="22">
                  <c:v>4</c:v>
                </c:pt>
                <c:pt idx="23">
                  <c:v>2</c:v>
                </c:pt>
                <c:pt idx="24">
                  <c:v>1</c:v>
                </c:pt>
                <c:pt idx="25">
                  <c:v>2</c:v>
                </c:pt>
                <c:pt idx="26">
                  <c:v>0</c:v>
                </c:pt>
                <c:pt idx="27">
                  <c:v>1</c:v>
                </c:pt>
                <c:pt idx="28">
                  <c:v>1</c:v>
                </c:pt>
                <c:pt idx="29">
                  <c:v>2</c:v>
                </c:pt>
                <c:pt idx="30">
                  <c:v>2</c:v>
                </c:pt>
                <c:pt idx="31">
                  <c:v>1</c:v>
                </c:pt>
              </c:numCache>
            </c:numRef>
          </c:val>
          <c:smooth val="0"/>
          <c:extLst>
            <c:ext xmlns:c16="http://schemas.microsoft.com/office/drawing/2014/chart" uri="{C3380CC4-5D6E-409C-BE32-E72D297353CC}">
              <c16:uniqueId val="{00000000-AD47-4D31-A7B5-D338C437B9B1}"/>
            </c:ext>
          </c:extLst>
        </c:ser>
        <c:ser>
          <c:idx val="1"/>
          <c:order val="1"/>
          <c:tx>
            <c:strRef>
              <c:f>Sheet1!$C$1</c:f>
              <c:strCache>
                <c:ptCount val="1"/>
                <c:pt idx="0">
                  <c:v>Defimedia.info</c:v>
                </c:pt>
              </c:strCache>
            </c:strRef>
          </c:tx>
          <c:spPr>
            <a:ln w="28575" cap="rnd">
              <a:solidFill>
                <a:schemeClr val="accent2"/>
              </a:solidFill>
              <a:round/>
            </a:ln>
            <a:effectLst/>
          </c:spPr>
          <c:marker>
            <c:symbol val="none"/>
          </c:marker>
          <c:cat>
            <c:numRef>
              <c:f>Sheet1!$A$2:$A$33</c:f>
              <c:numCache>
                <c:formatCode>m/d/yyyy</c:formatCode>
                <c:ptCount val="32"/>
                <c:pt idx="0">
                  <c:v>43391</c:v>
                </c:pt>
                <c:pt idx="1">
                  <c:v>43392</c:v>
                </c:pt>
                <c:pt idx="2">
                  <c:v>43393</c:v>
                </c:pt>
                <c:pt idx="3">
                  <c:v>43394</c:v>
                </c:pt>
                <c:pt idx="4">
                  <c:v>43395</c:v>
                </c:pt>
                <c:pt idx="5">
                  <c:v>43396</c:v>
                </c:pt>
                <c:pt idx="6">
                  <c:v>43397</c:v>
                </c:pt>
                <c:pt idx="7">
                  <c:v>43398</c:v>
                </c:pt>
                <c:pt idx="8">
                  <c:v>43399</c:v>
                </c:pt>
                <c:pt idx="9">
                  <c:v>43400</c:v>
                </c:pt>
                <c:pt idx="10">
                  <c:v>43401</c:v>
                </c:pt>
                <c:pt idx="11">
                  <c:v>43402</c:v>
                </c:pt>
                <c:pt idx="12">
                  <c:v>43403</c:v>
                </c:pt>
                <c:pt idx="13">
                  <c:v>43404</c:v>
                </c:pt>
                <c:pt idx="14">
                  <c:v>43405</c:v>
                </c:pt>
                <c:pt idx="15">
                  <c:v>43406</c:v>
                </c:pt>
                <c:pt idx="16">
                  <c:v>43407</c:v>
                </c:pt>
                <c:pt idx="17">
                  <c:v>43408</c:v>
                </c:pt>
                <c:pt idx="18">
                  <c:v>43409</c:v>
                </c:pt>
                <c:pt idx="19">
                  <c:v>43410</c:v>
                </c:pt>
                <c:pt idx="20">
                  <c:v>43411</c:v>
                </c:pt>
                <c:pt idx="21">
                  <c:v>43412</c:v>
                </c:pt>
                <c:pt idx="22">
                  <c:v>43413</c:v>
                </c:pt>
                <c:pt idx="23">
                  <c:v>43414</c:v>
                </c:pt>
                <c:pt idx="24">
                  <c:v>43415</c:v>
                </c:pt>
                <c:pt idx="25">
                  <c:v>43416</c:v>
                </c:pt>
                <c:pt idx="26">
                  <c:v>43417</c:v>
                </c:pt>
                <c:pt idx="27">
                  <c:v>43418</c:v>
                </c:pt>
                <c:pt idx="28">
                  <c:v>43419</c:v>
                </c:pt>
                <c:pt idx="29">
                  <c:v>43420</c:v>
                </c:pt>
                <c:pt idx="30">
                  <c:v>43421</c:v>
                </c:pt>
                <c:pt idx="31">
                  <c:v>43422</c:v>
                </c:pt>
              </c:numCache>
            </c:numRef>
          </c:cat>
          <c:val>
            <c:numRef>
              <c:f>Sheet1!$C$2:$C$33</c:f>
              <c:numCache>
                <c:formatCode>General</c:formatCode>
                <c:ptCount val="32"/>
                <c:pt idx="0">
                  <c:v>6</c:v>
                </c:pt>
                <c:pt idx="1">
                  <c:v>1</c:v>
                </c:pt>
                <c:pt idx="2">
                  <c:v>0</c:v>
                </c:pt>
                <c:pt idx="3">
                  <c:v>0</c:v>
                </c:pt>
                <c:pt idx="4">
                  <c:v>1</c:v>
                </c:pt>
                <c:pt idx="5">
                  <c:v>2</c:v>
                </c:pt>
                <c:pt idx="6">
                  <c:v>2</c:v>
                </c:pt>
                <c:pt idx="7">
                  <c:v>2</c:v>
                </c:pt>
                <c:pt idx="8">
                  <c:v>6</c:v>
                </c:pt>
                <c:pt idx="9">
                  <c:v>1</c:v>
                </c:pt>
                <c:pt idx="10">
                  <c:v>0</c:v>
                </c:pt>
                <c:pt idx="11">
                  <c:v>1</c:v>
                </c:pt>
                <c:pt idx="12">
                  <c:v>2</c:v>
                </c:pt>
                <c:pt idx="13">
                  <c:v>1</c:v>
                </c:pt>
                <c:pt idx="14">
                  <c:v>1</c:v>
                </c:pt>
                <c:pt idx="15">
                  <c:v>1</c:v>
                </c:pt>
                <c:pt idx="16">
                  <c:v>1</c:v>
                </c:pt>
                <c:pt idx="17">
                  <c:v>0</c:v>
                </c:pt>
                <c:pt idx="18">
                  <c:v>1</c:v>
                </c:pt>
                <c:pt idx="19">
                  <c:v>1</c:v>
                </c:pt>
                <c:pt idx="20">
                  <c:v>1</c:v>
                </c:pt>
                <c:pt idx="21">
                  <c:v>1</c:v>
                </c:pt>
                <c:pt idx="22">
                  <c:v>2</c:v>
                </c:pt>
                <c:pt idx="23">
                  <c:v>1</c:v>
                </c:pt>
                <c:pt idx="24">
                  <c:v>0</c:v>
                </c:pt>
                <c:pt idx="25">
                  <c:v>1</c:v>
                </c:pt>
                <c:pt idx="26">
                  <c:v>2</c:v>
                </c:pt>
                <c:pt idx="27">
                  <c:v>1</c:v>
                </c:pt>
                <c:pt idx="28">
                  <c:v>2</c:v>
                </c:pt>
                <c:pt idx="29">
                  <c:v>4</c:v>
                </c:pt>
                <c:pt idx="30">
                  <c:v>2</c:v>
                </c:pt>
                <c:pt idx="31">
                  <c:v>0</c:v>
                </c:pt>
              </c:numCache>
            </c:numRef>
          </c:val>
          <c:smooth val="0"/>
          <c:extLst>
            <c:ext xmlns:c16="http://schemas.microsoft.com/office/drawing/2014/chart" uri="{C3380CC4-5D6E-409C-BE32-E72D297353CC}">
              <c16:uniqueId val="{00000001-AD47-4D31-A7B5-D338C437B9B1}"/>
            </c:ext>
          </c:extLst>
        </c:ser>
        <c:dLbls>
          <c:showLegendKey val="0"/>
          <c:showVal val="0"/>
          <c:showCatName val="0"/>
          <c:showSerName val="0"/>
          <c:showPercent val="0"/>
          <c:showBubbleSize val="0"/>
        </c:dLbls>
        <c:smooth val="0"/>
        <c:axId val="443435992"/>
        <c:axId val="443442552"/>
      </c:lineChart>
      <c:dateAx>
        <c:axId val="4434359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3442552"/>
        <c:crosses val="autoZero"/>
        <c:auto val="1"/>
        <c:lblOffset val="100"/>
        <c:baseTimeUnit val="days"/>
      </c:dateAx>
      <c:valAx>
        <c:axId val="4434425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34359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Live Video</c:v>
                </c:pt>
              </c:strCache>
            </c:strRef>
          </c:tx>
          <c:spPr>
            <a:solidFill>
              <a:schemeClr val="accent1"/>
            </a:solidFill>
            <a:ln>
              <a:noFill/>
            </a:ln>
            <a:effectLst/>
          </c:spPr>
          <c:invertIfNegative val="0"/>
          <c:cat>
            <c:strRef>
              <c:f>Sheet1!$A$2:$A$3</c:f>
              <c:strCache>
                <c:ptCount val="2"/>
                <c:pt idx="0">
                  <c:v>L'express Maurice</c:v>
                </c:pt>
                <c:pt idx="1">
                  <c:v>Defimedia.info</c:v>
                </c:pt>
              </c:strCache>
            </c:strRef>
          </c:cat>
          <c:val>
            <c:numRef>
              <c:f>Sheet1!$B$2:$B$3</c:f>
              <c:numCache>
                <c:formatCode>General</c:formatCode>
                <c:ptCount val="2"/>
                <c:pt idx="0">
                  <c:v>35</c:v>
                </c:pt>
                <c:pt idx="1">
                  <c:v>40</c:v>
                </c:pt>
              </c:numCache>
            </c:numRef>
          </c:val>
          <c:extLst>
            <c:ext xmlns:c16="http://schemas.microsoft.com/office/drawing/2014/chart" uri="{C3380CC4-5D6E-409C-BE32-E72D297353CC}">
              <c16:uniqueId val="{00000000-EC7C-4F1B-A056-10A55095F638}"/>
            </c:ext>
          </c:extLst>
        </c:ser>
        <c:ser>
          <c:idx val="1"/>
          <c:order val="1"/>
          <c:tx>
            <c:strRef>
              <c:f>Sheet1!$C$1</c:f>
              <c:strCache>
                <c:ptCount val="1"/>
                <c:pt idx="0">
                  <c:v>Video</c:v>
                </c:pt>
              </c:strCache>
            </c:strRef>
          </c:tx>
          <c:spPr>
            <a:solidFill>
              <a:schemeClr val="accent2"/>
            </a:solidFill>
            <a:ln>
              <a:noFill/>
            </a:ln>
            <a:effectLst/>
          </c:spPr>
          <c:invertIfNegative val="0"/>
          <c:cat>
            <c:strRef>
              <c:f>Sheet1!$A$2:$A$3</c:f>
              <c:strCache>
                <c:ptCount val="2"/>
                <c:pt idx="0">
                  <c:v>L'express Maurice</c:v>
                </c:pt>
                <c:pt idx="1">
                  <c:v>Defimedia.info</c:v>
                </c:pt>
              </c:strCache>
            </c:strRef>
          </c:cat>
          <c:val>
            <c:numRef>
              <c:f>Sheet1!$C$2:$C$3</c:f>
              <c:numCache>
                <c:formatCode>General</c:formatCode>
                <c:ptCount val="2"/>
                <c:pt idx="0">
                  <c:v>21</c:v>
                </c:pt>
                <c:pt idx="1">
                  <c:v>7</c:v>
                </c:pt>
              </c:numCache>
            </c:numRef>
          </c:val>
          <c:extLst>
            <c:ext xmlns:c16="http://schemas.microsoft.com/office/drawing/2014/chart" uri="{C3380CC4-5D6E-409C-BE32-E72D297353CC}">
              <c16:uniqueId val="{00000001-EC7C-4F1B-A056-10A55095F638}"/>
            </c:ext>
          </c:extLst>
        </c:ser>
        <c:ser>
          <c:idx val="2"/>
          <c:order val="2"/>
          <c:tx>
            <c:strRef>
              <c:f>Sheet1!$D$1</c:f>
              <c:strCache>
                <c:ptCount val="1"/>
                <c:pt idx="0">
                  <c:v>YouTube Video</c:v>
                </c:pt>
              </c:strCache>
            </c:strRef>
          </c:tx>
          <c:spPr>
            <a:solidFill>
              <a:schemeClr val="accent3"/>
            </a:solidFill>
            <a:ln>
              <a:noFill/>
            </a:ln>
            <a:effectLst/>
          </c:spPr>
          <c:invertIfNegative val="0"/>
          <c:cat>
            <c:strRef>
              <c:f>Sheet1!$A$2:$A$3</c:f>
              <c:strCache>
                <c:ptCount val="2"/>
                <c:pt idx="0">
                  <c:v>L'express Maurice</c:v>
                </c:pt>
                <c:pt idx="1">
                  <c:v>Defimedia.info</c:v>
                </c:pt>
              </c:strCache>
            </c:strRef>
          </c:cat>
          <c:val>
            <c:numRef>
              <c:f>Sheet1!$D$2:$D$3</c:f>
              <c:numCache>
                <c:formatCode>General</c:formatCode>
                <c:ptCount val="2"/>
                <c:pt idx="0">
                  <c:v>1</c:v>
                </c:pt>
                <c:pt idx="1">
                  <c:v>0</c:v>
                </c:pt>
              </c:numCache>
            </c:numRef>
          </c:val>
          <c:extLst>
            <c:ext xmlns:c16="http://schemas.microsoft.com/office/drawing/2014/chart" uri="{C3380CC4-5D6E-409C-BE32-E72D297353CC}">
              <c16:uniqueId val="{00000002-EC7C-4F1B-A056-10A55095F638}"/>
            </c:ext>
          </c:extLst>
        </c:ser>
        <c:dLbls>
          <c:showLegendKey val="0"/>
          <c:showVal val="0"/>
          <c:showCatName val="0"/>
          <c:showSerName val="0"/>
          <c:showPercent val="0"/>
          <c:showBubbleSize val="0"/>
        </c:dLbls>
        <c:gapWidth val="219"/>
        <c:overlap val="-27"/>
        <c:axId val="443438616"/>
        <c:axId val="443439272"/>
      </c:barChart>
      <c:catAx>
        <c:axId val="4434386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3439272"/>
        <c:crosses val="autoZero"/>
        <c:auto val="1"/>
        <c:lblAlgn val="ctr"/>
        <c:lblOffset val="100"/>
        <c:noMultiLvlLbl val="0"/>
      </c:catAx>
      <c:valAx>
        <c:axId val="4434392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34386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Organic Posts</c:v>
                </c:pt>
              </c:strCache>
            </c:strRef>
          </c:tx>
          <c:spPr>
            <a:solidFill>
              <a:schemeClr val="accent1"/>
            </a:solidFill>
            <a:ln>
              <a:noFill/>
            </a:ln>
            <a:effectLst/>
          </c:spPr>
          <c:invertIfNegative val="0"/>
          <c:cat>
            <c:strRef>
              <c:f>Sheet1!$A$2:$A$3</c:f>
              <c:strCache>
                <c:ptCount val="2"/>
                <c:pt idx="0">
                  <c:v>L'express Maurice</c:v>
                </c:pt>
                <c:pt idx="1">
                  <c:v>Defimedia.info</c:v>
                </c:pt>
              </c:strCache>
            </c:strRef>
          </c:cat>
          <c:val>
            <c:numRef>
              <c:f>Sheet1!$B$2:$B$3</c:f>
              <c:numCache>
                <c:formatCode>General</c:formatCode>
                <c:ptCount val="2"/>
                <c:pt idx="0">
                  <c:v>1267</c:v>
                </c:pt>
                <c:pt idx="1">
                  <c:v>1673</c:v>
                </c:pt>
              </c:numCache>
            </c:numRef>
          </c:val>
          <c:extLst>
            <c:ext xmlns:c16="http://schemas.microsoft.com/office/drawing/2014/chart" uri="{C3380CC4-5D6E-409C-BE32-E72D297353CC}">
              <c16:uniqueId val="{00000000-24EE-4FF4-8F89-A1F1CA56981C}"/>
            </c:ext>
          </c:extLst>
        </c:ser>
        <c:ser>
          <c:idx val="1"/>
          <c:order val="1"/>
          <c:tx>
            <c:strRef>
              <c:f>Sheet1!$C$1</c:f>
              <c:strCache>
                <c:ptCount val="1"/>
                <c:pt idx="0">
                  <c:v>Sponsored Posts</c:v>
                </c:pt>
              </c:strCache>
            </c:strRef>
          </c:tx>
          <c:spPr>
            <a:solidFill>
              <a:schemeClr val="accent2"/>
            </a:solidFill>
            <a:ln>
              <a:noFill/>
            </a:ln>
            <a:effectLst/>
          </c:spPr>
          <c:invertIfNegative val="0"/>
          <c:cat>
            <c:strRef>
              <c:f>Sheet1!$A$2:$A$3</c:f>
              <c:strCache>
                <c:ptCount val="2"/>
                <c:pt idx="0">
                  <c:v>L'express Maurice</c:v>
                </c:pt>
                <c:pt idx="1">
                  <c:v>Defimedia.info</c:v>
                </c:pt>
              </c:strCache>
            </c:strRef>
          </c:cat>
          <c:val>
            <c:numRef>
              <c:f>Sheet1!$C$2:$C$3</c:f>
              <c:numCache>
                <c:formatCode>General</c:formatCode>
                <c:ptCount val="2"/>
                <c:pt idx="0">
                  <c:v>2</c:v>
                </c:pt>
                <c:pt idx="1">
                  <c:v>335</c:v>
                </c:pt>
              </c:numCache>
            </c:numRef>
          </c:val>
          <c:extLst>
            <c:ext xmlns:c16="http://schemas.microsoft.com/office/drawing/2014/chart" uri="{C3380CC4-5D6E-409C-BE32-E72D297353CC}">
              <c16:uniqueId val="{00000001-24EE-4FF4-8F89-A1F1CA56981C}"/>
            </c:ext>
          </c:extLst>
        </c:ser>
        <c:ser>
          <c:idx val="2"/>
          <c:order val="2"/>
          <c:tx>
            <c:strRef>
              <c:f>Sheet1!$D$1</c:f>
              <c:strCache>
                <c:ptCount val="1"/>
                <c:pt idx="0">
                  <c:v>Not yet tagged</c:v>
                </c:pt>
              </c:strCache>
            </c:strRef>
          </c:tx>
          <c:spPr>
            <a:solidFill>
              <a:schemeClr val="accent3"/>
            </a:solidFill>
            <a:ln>
              <a:noFill/>
            </a:ln>
            <a:effectLst/>
          </c:spPr>
          <c:invertIfNegative val="0"/>
          <c:cat>
            <c:strRef>
              <c:f>Sheet1!$A$2:$A$3</c:f>
              <c:strCache>
                <c:ptCount val="2"/>
                <c:pt idx="0">
                  <c:v>L'express Maurice</c:v>
                </c:pt>
                <c:pt idx="1">
                  <c:v>Defimedia.info</c:v>
                </c:pt>
              </c:strCache>
            </c:strRef>
          </c:cat>
          <c:val>
            <c:numRef>
              <c:f>Sheet1!$D$2:$D$3</c:f>
              <c:numCache>
                <c:formatCode>General</c:formatCode>
                <c:ptCount val="2"/>
                <c:pt idx="0">
                  <c:v>0</c:v>
                </c:pt>
                <c:pt idx="1">
                  <c:v>0</c:v>
                </c:pt>
              </c:numCache>
            </c:numRef>
          </c:val>
          <c:extLst>
            <c:ext xmlns:c16="http://schemas.microsoft.com/office/drawing/2014/chart" uri="{C3380CC4-5D6E-409C-BE32-E72D297353CC}">
              <c16:uniqueId val="{00000002-24EE-4FF4-8F89-A1F1CA56981C}"/>
            </c:ext>
          </c:extLst>
        </c:ser>
        <c:dLbls>
          <c:showLegendKey val="0"/>
          <c:showVal val="0"/>
          <c:showCatName val="0"/>
          <c:showSerName val="0"/>
          <c:showPercent val="0"/>
          <c:showBubbleSize val="0"/>
        </c:dLbls>
        <c:gapWidth val="150"/>
        <c:overlap val="100"/>
        <c:axId val="301937360"/>
        <c:axId val="301938344"/>
      </c:barChart>
      <c:catAx>
        <c:axId val="3019373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1938344"/>
        <c:crosses val="autoZero"/>
        <c:auto val="1"/>
        <c:lblAlgn val="ctr"/>
        <c:lblOffset val="100"/>
        <c:noMultiLvlLbl val="0"/>
      </c:catAx>
      <c:valAx>
        <c:axId val="30193834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19373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L'express Maurice</c:v>
                </c:pt>
              </c:strCache>
            </c:strRef>
          </c:tx>
          <c:spPr>
            <a:ln w="28575" cap="rnd">
              <a:solidFill>
                <a:schemeClr val="accent1"/>
              </a:solidFill>
              <a:round/>
            </a:ln>
            <a:effectLst/>
          </c:spPr>
          <c:marker>
            <c:symbol val="none"/>
          </c:marker>
          <c:cat>
            <c:numRef>
              <c:f>Sheet1!$A$2:$A$33</c:f>
              <c:numCache>
                <c:formatCode>m/d/yyyy</c:formatCode>
                <c:ptCount val="32"/>
                <c:pt idx="0">
                  <c:v>43391</c:v>
                </c:pt>
                <c:pt idx="1">
                  <c:v>43392</c:v>
                </c:pt>
                <c:pt idx="2">
                  <c:v>43393</c:v>
                </c:pt>
                <c:pt idx="3">
                  <c:v>43394</c:v>
                </c:pt>
                <c:pt idx="4">
                  <c:v>43395</c:v>
                </c:pt>
                <c:pt idx="5">
                  <c:v>43396</c:v>
                </c:pt>
                <c:pt idx="6">
                  <c:v>43397</c:v>
                </c:pt>
                <c:pt idx="7">
                  <c:v>43398</c:v>
                </c:pt>
                <c:pt idx="8">
                  <c:v>43399</c:v>
                </c:pt>
                <c:pt idx="9">
                  <c:v>43400</c:v>
                </c:pt>
                <c:pt idx="10">
                  <c:v>43401</c:v>
                </c:pt>
                <c:pt idx="11">
                  <c:v>43402</c:v>
                </c:pt>
                <c:pt idx="12">
                  <c:v>43403</c:v>
                </c:pt>
                <c:pt idx="13">
                  <c:v>43404</c:v>
                </c:pt>
                <c:pt idx="14">
                  <c:v>43405</c:v>
                </c:pt>
                <c:pt idx="15">
                  <c:v>43406</c:v>
                </c:pt>
                <c:pt idx="16">
                  <c:v>43407</c:v>
                </c:pt>
                <c:pt idx="17">
                  <c:v>43408</c:v>
                </c:pt>
                <c:pt idx="18">
                  <c:v>43409</c:v>
                </c:pt>
                <c:pt idx="19">
                  <c:v>43410</c:v>
                </c:pt>
                <c:pt idx="20">
                  <c:v>43411</c:v>
                </c:pt>
                <c:pt idx="21">
                  <c:v>43412</c:v>
                </c:pt>
                <c:pt idx="22">
                  <c:v>43413</c:v>
                </c:pt>
                <c:pt idx="23">
                  <c:v>43414</c:v>
                </c:pt>
                <c:pt idx="24">
                  <c:v>43415</c:v>
                </c:pt>
                <c:pt idx="25">
                  <c:v>43416</c:v>
                </c:pt>
                <c:pt idx="26">
                  <c:v>43417</c:v>
                </c:pt>
                <c:pt idx="27">
                  <c:v>43418</c:v>
                </c:pt>
                <c:pt idx="28">
                  <c:v>43419</c:v>
                </c:pt>
                <c:pt idx="29">
                  <c:v>43420</c:v>
                </c:pt>
                <c:pt idx="30">
                  <c:v>43421</c:v>
                </c:pt>
                <c:pt idx="31">
                  <c:v>43422</c:v>
                </c:pt>
              </c:numCache>
            </c:numRef>
          </c:cat>
          <c:val>
            <c:numRef>
              <c:f>Sheet1!$B$2:$B$33</c:f>
              <c:numCache>
                <c:formatCode>General</c:formatCode>
                <c:ptCount val="32"/>
                <c:pt idx="3">
                  <c:v>260</c:v>
                </c:pt>
                <c:pt idx="4">
                  <c:v>426</c:v>
                </c:pt>
                <c:pt idx="5">
                  <c:v>227</c:v>
                </c:pt>
                <c:pt idx="6">
                  <c:v>117</c:v>
                </c:pt>
                <c:pt idx="7">
                  <c:v>152</c:v>
                </c:pt>
                <c:pt idx="8">
                  <c:v>129</c:v>
                </c:pt>
                <c:pt idx="9">
                  <c:v>109</c:v>
                </c:pt>
                <c:pt idx="10">
                  <c:v>100</c:v>
                </c:pt>
                <c:pt idx="11">
                  <c:v>120</c:v>
                </c:pt>
                <c:pt idx="12">
                  <c:v>97</c:v>
                </c:pt>
                <c:pt idx="13">
                  <c:v>123</c:v>
                </c:pt>
                <c:pt idx="14">
                  <c:v>96</c:v>
                </c:pt>
                <c:pt idx="15">
                  <c:v>50</c:v>
                </c:pt>
                <c:pt idx="16">
                  <c:v>70</c:v>
                </c:pt>
                <c:pt idx="17">
                  <c:v>66</c:v>
                </c:pt>
                <c:pt idx="18">
                  <c:v>86</c:v>
                </c:pt>
                <c:pt idx="19">
                  <c:v>66</c:v>
                </c:pt>
                <c:pt idx="20">
                  <c:v>42</c:v>
                </c:pt>
                <c:pt idx="21">
                  <c:v>40</c:v>
                </c:pt>
                <c:pt idx="22">
                  <c:v>68</c:v>
                </c:pt>
                <c:pt idx="23">
                  <c:v>131</c:v>
                </c:pt>
                <c:pt idx="24">
                  <c:v>92</c:v>
                </c:pt>
                <c:pt idx="25">
                  <c:v>93</c:v>
                </c:pt>
                <c:pt idx="26">
                  <c:v>95</c:v>
                </c:pt>
                <c:pt idx="27">
                  <c:v>68</c:v>
                </c:pt>
                <c:pt idx="28">
                  <c:v>114</c:v>
                </c:pt>
                <c:pt idx="29">
                  <c:v>114</c:v>
                </c:pt>
                <c:pt idx="30">
                  <c:v>52</c:v>
                </c:pt>
                <c:pt idx="31">
                  <c:v>80</c:v>
                </c:pt>
              </c:numCache>
            </c:numRef>
          </c:val>
          <c:smooth val="0"/>
          <c:extLst>
            <c:ext xmlns:c16="http://schemas.microsoft.com/office/drawing/2014/chart" uri="{C3380CC4-5D6E-409C-BE32-E72D297353CC}">
              <c16:uniqueId val="{00000000-9BF4-4A73-91BA-1933690A28B0}"/>
            </c:ext>
          </c:extLst>
        </c:ser>
        <c:ser>
          <c:idx val="1"/>
          <c:order val="1"/>
          <c:tx>
            <c:strRef>
              <c:f>Sheet1!$C$1</c:f>
              <c:strCache>
                <c:ptCount val="1"/>
                <c:pt idx="0">
                  <c:v>Defimedia.info</c:v>
                </c:pt>
              </c:strCache>
            </c:strRef>
          </c:tx>
          <c:spPr>
            <a:ln w="28575" cap="rnd">
              <a:solidFill>
                <a:schemeClr val="accent2"/>
              </a:solidFill>
              <a:round/>
            </a:ln>
            <a:effectLst/>
          </c:spPr>
          <c:marker>
            <c:symbol val="none"/>
          </c:marker>
          <c:cat>
            <c:numRef>
              <c:f>Sheet1!$A$2:$A$33</c:f>
              <c:numCache>
                <c:formatCode>m/d/yyyy</c:formatCode>
                <c:ptCount val="32"/>
                <c:pt idx="0">
                  <c:v>43391</c:v>
                </c:pt>
                <c:pt idx="1">
                  <c:v>43392</c:v>
                </c:pt>
                <c:pt idx="2">
                  <c:v>43393</c:v>
                </c:pt>
                <c:pt idx="3">
                  <c:v>43394</c:v>
                </c:pt>
                <c:pt idx="4">
                  <c:v>43395</c:v>
                </c:pt>
                <c:pt idx="5">
                  <c:v>43396</c:v>
                </c:pt>
                <c:pt idx="6">
                  <c:v>43397</c:v>
                </c:pt>
                <c:pt idx="7">
                  <c:v>43398</c:v>
                </c:pt>
                <c:pt idx="8">
                  <c:v>43399</c:v>
                </c:pt>
                <c:pt idx="9">
                  <c:v>43400</c:v>
                </c:pt>
                <c:pt idx="10">
                  <c:v>43401</c:v>
                </c:pt>
                <c:pt idx="11">
                  <c:v>43402</c:v>
                </c:pt>
                <c:pt idx="12">
                  <c:v>43403</c:v>
                </c:pt>
                <c:pt idx="13">
                  <c:v>43404</c:v>
                </c:pt>
                <c:pt idx="14">
                  <c:v>43405</c:v>
                </c:pt>
                <c:pt idx="15">
                  <c:v>43406</c:v>
                </c:pt>
                <c:pt idx="16">
                  <c:v>43407</c:v>
                </c:pt>
                <c:pt idx="17">
                  <c:v>43408</c:v>
                </c:pt>
                <c:pt idx="18">
                  <c:v>43409</c:v>
                </c:pt>
                <c:pt idx="19">
                  <c:v>43410</c:v>
                </c:pt>
                <c:pt idx="20">
                  <c:v>43411</c:v>
                </c:pt>
                <c:pt idx="21">
                  <c:v>43412</c:v>
                </c:pt>
                <c:pt idx="22">
                  <c:v>43413</c:v>
                </c:pt>
                <c:pt idx="23">
                  <c:v>43414</c:v>
                </c:pt>
                <c:pt idx="24">
                  <c:v>43415</c:v>
                </c:pt>
                <c:pt idx="25">
                  <c:v>43416</c:v>
                </c:pt>
                <c:pt idx="26">
                  <c:v>43417</c:v>
                </c:pt>
                <c:pt idx="27">
                  <c:v>43418</c:v>
                </c:pt>
                <c:pt idx="28">
                  <c:v>43419</c:v>
                </c:pt>
                <c:pt idx="29">
                  <c:v>43420</c:v>
                </c:pt>
                <c:pt idx="30">
                  <c:v>43421</c:v>
                </c:pt>
                <c:pt idx="31">
                  <c:v>43422</c:v>
                </c:pt>
              </c:numCache>
            </c:numRef>
          </c:cat>
          <c:val>
            <c:numRef>
              <c:f>Sheet1!$C$2:$C$33</c:f>
              <c:numCache>
                <c:formatCode>General</c:formatCode>
                <c:ptCount val="32"/>
                <c:pt idx="3">
                  <c:v>296</c:v>
                </c:pt>
                <c:pt idx="4">
                  <c:v>413</c:v>
                </c:pt>
                <c:pt idx="5">
                  <c:v>380</c:v>
                </c:pt>
                <c:pt idx="6">
                  <c:v>279</c:v>
                </c:pt>
                <c:pt idx="7">
                  <c:v>399</c:v>
                </c:pt>
                <c:pt idx="8">
                  <c:v>274</c:v>
                </c:pt>
                <c:pt idx="9">
                  <c:v>159</c:v>
                </c:pt>
                <c:pt idx="10">
                  <c:v>172</c:v>
                </c:pt>
                <c:pt idx="11">
                  <c:v>174</c:v>
                </c:pt>
                <c:pt idx="12">
                  <c:v>201</c:v>
                </c:pt>
                <c:pt idx="13">
                  <c:v>185</c:v>
                </c:pt>
                <c:pt idx="14">
                  <c:v>107</c:v>
                </c:pt>
                <c:pt idx="15">
                  <c:v>69</c:v>
                </c:pt>
                <c:pt idx="16">
                  <c:v>130</c:v>
                </c:pt>
                <c:pt idx="17">
                  <c:v>156</c:v>
                </c:pt>
                <c:pt idx="18">
                  <c:v>114</c:v>
                </c:pt>
                <c:pt idx="19">
                  <c:v>117</c:v>
                </c:pt>
                <c:pt idx="20">
                  <c:v>118</c:v>
                </c:pt>
                <c:pt idx="21">
                  <c:v>114</c:v>
                </c:pt>
                <c:pt idx="22">
                  <c:v>127</c:v>
                </c:pt>
                <c:pt idx="23">
                  <c:v>103</c:v>
                </c:pt>
                <c:pt idx="24">
                  <c:v>124</c:v>
                </c:pt>
                <c:pt idx="25">
                  <c:v>73</c:v>
                </c:pt>
                <c:pt idx="26">
                  <c:v>275</c:v>
                </c:pt>
                <c:pt idx="27">
                  <c:v>181</c:v>
                </c:pt>
                <c:pt idx="28">
                  <c:v>327</c:v>
                </c:pt>
                <c:pt idx="29">
                  <c:v>295</c:v>
                </c:pt>
                <c:pt idx="30">
                  <c:v>293</c:v>
                </c:pt>
                <c:pt idx="31">
                  <c:v>240</c:v>
                </c:pt>
              </c:numCache>
            </c:numRef>
          </c:val>
          <c:smooth val="0"/>
          <c:extLst>
            <c:ext xmlns:c16="http://schemas.microsoft.com/office/drawing/2014/chart" uri="{C3380CC4-5D6E-409C-BE32-E72D297353CC}">
              <c16:uniqueId val="{00000001-9BF4-4A73-91BA-1933690A28B0}"/>
            </c:ext>
          </c:extLst>
        </c:ser>
        <c:dLbls>
          <c:showLegendKey val="0"/>
          <c:showVal val="0"/>
          <c:showCatName val="0"/>
          <c:showSerName val="0"/>
          <c:showPercent val="0"/>
          <c:showBubbleSize val="0"/>
        </c:dLbls>
        <c:smooth val="0"/>
        <c:axId val="301938016"/>
        <c:axId val="301940312"/>
      </c:lineChart>
      <c:dateAx>
        <c:axId val="3019380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1940312"/>
        <c:crosses val="autoZero"/>
        <c:auto val="1"/>
        <c:lblOffset val="100"/>
        <c:baseTimeUnit val="days"/>
      </c:dateAx>
      <c:valAx>
        <c:axId val="3019403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19380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L'express Maurice</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6.2273102660967999E-2</c:v>
                </c:pt>
                <c:pt idx="1">
                  <c:v>5.3772184981003002E-2</c:v>
                </c:pt>
                <c:pt idx="2">
                  <c:v>5.0427511970904997E-2</c:v>
                </c:pt>
                <c:pt idx="3">
                  <c:v>6.7732276206595998E-2</c:v>
                </c:pt>
                <c:pt idx="4">
                  <c:v>6.1441740568149002E-2</c:v>
                </c:pt>
                <c:pt idx="5">
                  <c:v>5.3184928995455003E-2</c:v>
                </c:pt>
                <c:pt idx="6">
                  <c:v>0.11599898753303001</c:v>
                </c:pt>
              </c:numCache>
            </c:numRef>
          </c:val>
          <c:extLst>
            <c:ext xmlns:c16="http://schemas.microsoft.com/office/drawing/2014/chart" uri="{C3380CC4-5D6E-409C-BE32-E72D297353CC}">
              <c16:uniqueId val="{00000000-DDF5-4E4C-95A5-682126692EF7}"/>
            </c:ext>
          </c:extLst>
        </c:ser>
        <c:ser>
          <c:idx val="1"/>
          <c:order val="1"/>
          <c:tx>
            <c:strRef>
              <c:f>Sheet1!$C$1</c:f>
              <c:strCache>
                <c:ptCount val="1"/>
                <c:pt idx="0">
                  <c:v>Defimedia.info</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0.10861233773069</c:v>
                </c:pt>
                <c:pt idx="1">
                  <c:v>0.10457749502877001</c:v>
                </c:pt>
                <c:pt idx="2">
                  <c:v>0.10371912195239</c:v>
                </c:pt>
                <c:pt idx="3">
                  <c:v>9.6957525843344994E-2</c:v>
                </c:pt>
                <c:pt idx="4">
                  <c:v>7.6413743263005998E-2</c:v>
                </c:pt>
                <c:pt idx="5">
                  <c:v>0.10976649613013</c:v>
                </c:pt>
                <c:pt idx="6">
                  <c:v>0.10828556455278</c:v>
                </c:pt>
              </c:numCache>
            </c:numRef>
          </c:val>
          <c:extLst>
            <c:ext xmlns:c16="http://schemas.microsoft.com/office/drawing/2014/chart" uri="{C3380CC4-5D6E-409C-BE32-E72D297353CC}">
              <c16:uniqueId val="{00000001-DDF5-4E4C-95A5-682126692EF7}"/>
            </c:ext>
          </c:extLst>
        </c:ser>
        <c:dLbls>
          <c:showLegendKey val="0"/>
          <c:showVal val="0"/>
          <c:showCatName val="0"/>
          <c:showSerName val="0"/>
          <c:showPercent val="0"/>
          <c:showBubbleSize val="0"/>
        </c:dLbls>
        <c:gapWidth val="219"/>
        <c:overlap val="-27"/>
        <c:axId val="301946872"/>
        <c:axId val="301942280"/>
      </c:barChart>
      <c:catAx>
        <c:axId val="3019468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1942280"/>
        <c:crosses val="autoZero"/>
        <c:auto val="1"/>
        <c:lblAlgn val="ctr"/>
        <c:lblOffset val="100"/>
        <c:noMultiLvlLbl val="0"/>
      </c:catAx>
      <c:valAx>
        <c:axId val="3019422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19468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L'express Maurice</c:v>
                </c:pt>
              </c:strCache>
            </c:strRef>
          </c:tx>
          <c:spPr>
            <a:ln w="28575" cap="rnd">
              <a:solidFill>
                <a:schemeClr val="accent1"/>
              </a:solidFill>
              <a:round/>
            </a:ln>
            <a:effectLst/>
          </c:spPr>
          <c:marker>
            <c:symbol val="none"/>
          </c:marker>
          <c:cat>
            <c:numRef>
              <c:f>Sheet1!$A$2:$A$33</c:f>
              <c:numCache>
                <c:formatCode>m/d/yyyy</c:formatCode>
                <c:ptCount val="32"/>
                <c:pt idx="0">
                  <c:v>43391</c:v>
                </c:pt>
                <c:pt idx="1">
                  <c:v>43392</c:v>
                </c:pt>
                <c:pt idx="2">
                  <c:v>43393</c:v>
                </c:pt>
                <c:pt idx="3">
                  <c:v>43394</c:v>
                </c:pt>
                <c:pt idx="4">
                  <c:v>43395</c:v>
                </c:pt>
                <c:pt idx="5">
                  <c:v>43396</c:v>
                </c:pt>
                <c:pt idx="6">
                  <c:v>43397</c:v>
                </c:pt>
                <c:pt idx="7">
                  <c:v>43398</c:v>
                </c:pt>
                <c:pt idx="8">
                  <c:v>43399</c:v>
                </c:pt>
                <c:pt idx="9">
                  <c:v>43400</c:v>
                </c:pt>
                <c:pt idx="10">
                  <c:v>43401</c:v>
                </c:pt>
                <c:pt idx="11">
                  <c:v>43402</c:v>
                </c:pt>
                <c:pt idx="12">
                  <c:v>43403</c:v>
                </c:pt>
                <c:pt idx="13">
                  <c:v>43404</c:v>
                </c:pt>
                <c:pt idx="14">
                  <c:v>43405</c:v>
                </c:pt>
                <c:pt idx="15">
                  <c:v>43406</c:v>
                </c:pt>
                <c:pt idx="16">
                  <c:v>43407</c:v>
                </c:pt>
                <c:pt idx="17">
                  <c:v>43408</c:v>
                </c:pt>
                <c:pt idx="18">
                  <c:v>43409</c:v>
                </c:pt>
                <c:pt idx="19">
                  <c:v>43410</c:v>
                </c:pt>
                <c:pt idx="20">
                  <c:v>43411</c:v>
                </c:pt>
                <c:pt idx="21">
                  <c:v>43412</c:v>
                </c:pt>
                <c:pt idx="22">
                  <c:v>43413</c:v>
                </c:pt>
                <c:pt idx="23">
                  <c:v>43414</c:v>
                </c:pt>
                <c:pt idx="24">
                  <c:v>43415</c:v>
                </c:pt>
                <c:pt idx="25">
                  <c:v>43416</c:v>
                </c:pt>
                <c:pt idx="26">
                  <c:v>43417</c:v>
                </c:pt>
                <c:pt idx="27">
                  <c:v>43418</c:v>
                </c:pt>
                <c:pt idx="28">
                  <c:v>43419</c:v>
                </c:pt>
                <c:pt idx="29">
                  <c:v>43420</c:v>
                </c:pt>
                <c:pt idx="30">
                  <c:v>43421</c:v>
                </c:pt>
                <c:pt idx="31">
                  <c:v>43422</c:v>
                </c:pt>
              </c:numCache>
            </c:numRef>
          </c:cat>
          <c:val>
            <c:numRef>
              <c:f>Sheet1!$B$2:$B$33</c:f>
              <c:numCache>
                <c:formatCode>General</c:formatCode>
                <c:ptCount val="32"/>
                <c:pt idx="0">
                  <c:v>42</c:v>
                </c:pt>
                <c:pt idx="1">
                  <c:v>37</c:v>
                </c:pt>
                <c:pt idx="2">
                  <c:v>30</c:v>
                </c:pt>
                <c:pt idx="3">
                  <c:v>255</c:v>
                </c:pt>
                <c:pt idx="4">
                  <c:v>37</c:v>
                </c:pt>
                <c:pt idx="5">
                  <c:v>34</c:v>
                </c:pt>
                <c:pt idx="6">
                  <c:v>25</c:v>
                </c:pt>
                <c:pt idx="7">
                  <c:v>27</c:v>
                </c:pt>
                <c:pt idx="8">
                  <c:v>38</c:v>
                </c:pt>
                <c:pt idx="9">
                  <c:v>26</c:v>
                </c:pt>
                <c:pt idx="10">
                  <c:v>55</c:v>
                </c:pt>
                <c:pt idx="11">
                  <c:v>42</c:v>
                </c:pt>
                <c:pt idx="12">
                  <c:v>42</c:v>
                </c:pt>
                <c:pt idx="13">
                  <c:v>35</c:v>
                </c:pt>
                <c:pt idx="14">
                  <c:v>34</c:v>
                </c:pt>
                <c:pt idx="15">
                  <c:v>28</c:v>
                </c:pt>
                <c:pt idx="16">
                  <c:v>39</c:v>
                </c:pt>
                <c:pt idx="17">
                  <c:v>61</c:v>
                </c:pt>
                <c:pt idx="18">
                  <c:v>34</c:v>
                </c:pt>
                <c:pt idx="19">
                  <c:v>28</c:v>
                </c:pt>
                <c:pt idx="20">
                  <c:v>24</c:v>
                </c:pt>
                <c:pt idx="21">
                  <c:v>30</c:v>
                </c:pt>
                <c:pt idx="22">
                  <c:v>53</c:v>
                </c:pt>
                <c:pt idx="23">
                  <c:v>39</c:v>
                </c:pt>
                <c:pt idx="24">
                  <c:v>35</c:v>
                </c:pt>
                <c:pt idx="25">
                  <c:v>27</c:v>
                </c:pt>
                <c:pt idx="26">
                  <c:v>36</c:v>
                </c:pt>
                <c:pt idx="27">
                  <c:v>20</c:v>
                </c:pt>
                <c:pt idx="28">
                  <c:v>36</c:v>
                </c:pt>
                <c:pt idx="29">
                  <c:v>33</c:v>
                </c:pt>
                <c:pt idx="30">
                  <c:v>35</c:v>
                </c:pt>
                <c:pt idx="31">
                  <c:v>47</c:v>
                </c:pt>
              </c:numCache>
            </c:numRef>
          </c:val>
          <c:smooth val="0"/>
          <c:extLst>
            <c:ext xmlns:c16="http://schemas.microsoft.com/office/drawing/2014/chart" uri="{C3380CC4-5D6E-409C-BE32-E72D297353CC}">
              <c16:uniqueId val="{00000000-716A-4528-9111-47087EAAF074}"/>
            </c:ext>
          </c:extLst>
        </c:ser>
        <c:ser>
          <c:idx val="1"/>
          <c:order val="1"/>
          <c:tx>
            <c:strRef>
              <c:f>Sheet1!$C$1</c:f>
              <c:strCache>
                <c:ptCount val="1"/>
                <c:pt idx="0">
                  <c:v>Defimedia.info</c:v>
                </c:pt>
              </c:strCache>
            </c:strRef>
          </c:tx>
          <c:spPr>
            <a:ln w="28575" cap="rnd">
              <a:solidFill>
                <a:schemeClr val="accent2"/>
              </a:solidFill>
              <a:round/>
            </a:ln>
            <a:effectLst/>
          </c:spPr>
          <c:marker>
            <c:symbol val="none"/>
          </c:marker>
          <c:cat>
            <c:numRef>
              <c:f>Sheet1!$A$2:$A$33</c:f>
              <c:numCache>
                <c:formatCode>m/d/yyyy</c:formatCode>
                <c:ptCount val="32"/>
                <c:pt idx="0">
                  <c:v>43391</c:v>
                </c:pt>
                <c:pt idx="1">
                  <c:v>43392</c:v>
                </c:pt>
                <c:pt idx="2">
                  <c:v>43393</c:v>
                </c:pt>
                <c:pt idx="3">
                  <c:v>43394</c:v>
                </c:pt>
                <c:pt idx="4">
                  <c:v>43395</c:v>
                </c:pt>
                <c:pt idx="5">
                  <c:v>43396</c:v>
                </c:pt>
                <c:pt idx="6">
                  <c:v>43397</c:v>
                </c:pt>
                <c:pt idx="7">
                  <c:v>43398</c:v>
                </c:pt>
                <c:pt idx="8">
                  <c:v>43399</c:v>
                </c:pt>
                <c:pt idx="9">
                  <c:v>43400</c:v>
                </c:pt>
                <c:pt idx="10">
                  <c:v>43401</c:v>
                </c:pt>
                <c:pt idx="11">
                  <c:v>43402</c:v>
                </c:pt>
                <c:pt idx="12">
                  <c:v>43403</c:v>
                </c:pt>
                <c:pt idx="13">
                  <c:v>43404</c:v>
                </c:pt>
                <c:pt idx="14">
                  <c:v>43405</c:v>
                </c:pt>
                <c:pt idx="15">
                  <c:v>43406</c:v>
                </c:pt>
                <c:pt idx="16">
                  <c:v>43407</c:v>
                </c:pt>
                <c:pt idx="17">
                  <c:v>43408</c:v>
                </c:pt>
                <c:pt idx="18">
                  <c:v>43409</c:v>
                </c:pt>
                <c:pt idx="19">
                  <c:v>43410</c:v>
                </c:pt>
                <c:pt idx="20">
                  <c:v>43411</c:v>
                </c:pt>
                <c:pt idx="21">
                  <c:v>43412</c:v>
                </c:pt>
                <c:pt idx="22">
                  <c:v>43413</c:v>
                </c:pt>
                <c:pt idx="23">
                  <c:v>43414</c:v>
                </c:pt>
                <c:pt idx="24">
                  <c:v>43415</c:v>
                </c:pt>
                <c:pt idx="25">
                  <c:v>43416</c:v>
                </c:pt>
                <c:pt idx="26">
                  <c:v>43417</c:v>
                </c:pt>
                <c:pt idx="27">
                  <c:v>43418</c:v>
                </c:pt>
                <c:pt idx="28">
                  <c:v>43419</c:v>
                </c:pt>
                <c:pt idx="29">
                  <c:v>43420</c:v>
                </c:pt>
                <c:pt idx="30">
                  <c:v>43421</c:v>
                </c:pt>
                <c:pt idx="31">
                  <c:v>43422</c:v>
                </c:pt>
              </c:numCache>
            </c:numRef>
          </c:cat>
          <c:val>
            <c:numRef>
              <c:f>Sheet1!$C$2:$C$33</c:f>
              <c:numCache>
                <c:formatCode>General</c:formatCode>
                <c:ptCount val="32"/>
                <c:pt idx="0">
                  <c:v>59</c:v>
                </c:pt>
                <c:pt idx="1">
                  <c:v>22</c:v>
                </c:pt>
                <c:pt idx="2">
                  <c:v>24</c:v>
                </c:pt>
                <c:pt idx="3">
                  <c:v>40</c:v>
                </c:pt>
                <c:pt idx="4">
                  <c:v>37</c:v>
                </c:pt>
                <c:pt idx="5">
                  <c:v>37</c:v>
                </c:pt>
                <c:pt idx="6">
                  <c:v>107</c:v>
                </c:pt>
                <c:pt idx="7">
                  <c:v>21</c:v>
                </c:pt>
                <c:pt idx="8">
                  <c:v>33</c:v>
                </c:pt>
                <c:pt idx="9">
                  <c:v>27</c:v>
                </c:pt>
                <c:pt idx="10">
                  <c:v>31</c:v>
                </c:pt>
                <c:pt idx="11">
                  <c:v>17</c:v>
                </c:pt>
                <c:pt idx="12">
                  <c:v>24</c:v>
                </c:pt>
                <c:pt idx="13">
                  <c:v>18</c:v>
                </c:pt>
                <c:pt idx="14">
                  <c:v>19</c:v>
                </c:pt>
                <c:pt idx="15">
                  <c:v>17</c:v>
                </c:pt>
                <c:pt idx="16">
                  <c:v>55</c:v>
                </c:pt>
                <c:pt idx="17">
                  <c:v>18</c:v>
                </c:pt>
                <c:pt idx="18">
                  <c:v>18</c:v>
                </c:pt>
                <c:pt idx="19">
                  <c:v>27</c:v>
                </c:pt>
                <c:pt idx="20">
                  <c:v>8</c:v>
                </c:pt>
                <c:pt idx="21">
                  <c:v>16</c:v>
                </c:pt>
                <c:pt idx="22">
                  <c:v>21</c:v>
                </c:pt>
                <c:pt idx="23">
                  <c:v>52</c:v>
                </c:pt>
                <c:pt idx="24">
                  <c:v>19</c:v>
                </c:pt>
                <c:pt idx="25">
                  <c:v>23</c:v>
                </c:pt>
                <c:pt idx="26">
                  <c:v>21</c:v>
                </c:pt>
                <c:pt idx="27">
                  <c:v>27</c:v>
                </c:pt>
                <c:pt idx="28">
                  <c:v>27</c:v>
                </c:pt>
                <c:pt idx="29">
                  <c:v>30</c:v>
                </c:pt>
                <c:pt idx="30">
                  <c:v>37</c:v>
                </c:pt>
                <c:pt idx="31">
                  <c:v>25</c:v>
                </c:pt>
              </c:numCache>
            </c:numRef>
          </c:val>
          <c:smooth val="0"/>
          <c:extLst>
            <c:ext xmlns:c16="http://schemas.microsoft.com/office/drawing/2014/chart" uri="{C3380CC4-5D6E-409C-BE32-E72D297353CC}">
              <c16:uniqueId val="{00000001-716A-4528-9111-47087EAAF074}"/>
            </c:ext>
          </c:extLst>
        </c:ser>
        <c:dLbls>
          <c:showLegendKey val="0"/>
          <c:showVal val="0"/>
          <c:showCatName val="0"/>
          <c:showSerName val="0"/>
          <c:showPercent val="0"/>
          <c:showBubbleSize val="0"/>
        </c:dLbls>
        <c:smooth val="0"/>
        <c:axId val="298096984"/>
        <c:axId val="298097312"/>
      </c:lineChart>
      <c:dateAx>
        <c:axId val="2980969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8097312"/>
        <c:crosses val="autoZero"/>
        <c:auto val="1"/>
        <c:lblOffset val="100"/>
        <c:baseTimeUnit val="days"/>
      </c:dateAx>
      <c:valAx>
        <c:axId val="2980973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80969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11/23/2018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11/23/2018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11/23/2018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chart" Target="../charts/chart1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chart" Target="../charts/chart1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793E98-B4DA-4AF3-AF94-055F5A60E3A8}"/>
              </a:ext>
            </a:extLst>
          </p:cNvPr>
          <p:cNvSpPr>
            <a:spLocks noGrp="1"/>
          </p:cNvSpPr>
          <p:nvPr>
            <p:ph type="ctrTitle"/>
          </p:nvPr>
        </p:nvSpPr>
        <p:spPr/>
        <p:txBody>
          <a:bodyPr/>
          <a:lstStyle/>
          <a:p>
            <a:r>
              <a:rPr lang="en-US"/>
              <a:t>Latest</a:t>
            </a:r>
          </a:p>
        </p:txBody>
      </p:sp>
      <p:sp>
        <p:nvSpPr>
          <p:cNvPr id="3" name="Subtitle 2">
            <a:extLst>
              <a:ext uri="{FF2B5EF4-FFF2-40B4-BE49-F238E27FC236}">
                <a16:creationId xmlns:a16="http://schemas.microsoft.com/office/drawing/2014/main" id="{6B73A9F1-99C9-40AE-B5D5-E29C7D9BCEA6}"/>
              </a:ext>
            </a:extLst>
          </p:cNvPr>
          <p:cNvSpPr>
            <a:spLocks noGrp="1"/>
          </p:cNvSpPr>
          <p:nvPr>
            <p:ph type="subTitle" idx="1"/>
          </p:nvPr>
        </p:nvSpPr>
        <p:spPr/>
        <p:txBody>
          <a:bodyPr/>
          <a:lstStyle/>
          <a:p>
            <a:r>
              <a:rPr lang="en-US"/>
              <a:t>VERDE</a:t>
            </a:r>
          </a:p>
        </p:txBody>
      </p:sp>
    </p:spTree>
    <p:extLst>
      <p:ext uri="{BB962C8B-B14F-4D97-AF65-F5344CB8AC3E}">
        <p14:creationId xmlns:p14="http://schemas.microsoft.com/office/powerpoint/2010/main" val="15034246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3D0908-6F34-4076-8E1D-F9440AE8224E}"/>
              </a:ext>
            </a:extLst>
          </p:cNvPr>
          <p:cNvSpPr>
            <a:spLocks noGrp="1"/>
          </p:cNvSpPr>
          <p:nvPr>
            <p:ph type="title"/>
          </p:nvPr>
        </p:nvSpPr>
        <p:spPr/>
        <p:txBody>
          <a:bodyPr/>
          <a:lstStyle/>
          <a:p>
            <a:r>
              <a:rPr lang="en-US"/>
              <a:t>Facebook Average Interactions Per Post | PRESS</a:t>
            </a:r>
          </a:p>
        </p:txBody>
      </p:sp>
      <p:graphicFrame>
        <p:nvGraphicFramePr>
          <p:cNvPr id="6" name="Chart Placeholder 5">
            <a:extLst>
              <a:ext uri="{FF2B5EF4-FFF2-40B4-BE49-F238E27FC236}">
                <a16:creationId xmlns:a16="http://schemas.microsoft.com/office/drawing/2014/main" id="{323BBDD8-C6FA-4EAB-A47F-CE570DD38C94}"/>
              </a:ext>
            </a:extLst>
          </p:cNvPr>
          <p:cNvGraphicFramePr>
            <a:graphicFrameLocks noGrp="1"/>
          </p:cNvGraphicFramePr>
          <p:nvPr>
            <p:ph type="chart" sz="quarter" idx="13"/>
            <p:extLst>
              <p:ext uri="{D42A27DB-BD31-4B8C-83A1-F6EECF244321}">
                <p14:modId xmlns:p14="http://schemas.microsoft.com/office/powerpoint/2010/main" val="292361594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2E0A5A3-70EC-43B8-83CD-70396A225DDD}"/>
              </a:ext>
            </a:extLst>
          </p:cNvPr>
          <p:cNvSpPr>
            <a:spLocks noGrp="1"/>
          </p:cNvSpPr>
          <p:nvPr>
            <p:ph type="body" sz="quarter" idx="14"/>
          </p:nvPr>
        </p:nvSpPr>
        <p:spPr/>
        <p:txBody>
          <a:bodyPr/>
          <a:lstStyle/>
          <a:p>
            <a:r>
              <a:rPr lang="en-US"/>
              <a:t>10/18/2018 - 11/18/2018</a:t>
            </a:r>
          </a:p>
        </p:txBody>
      </p:sp>
      <p:sp>
        <p:nvSpPr>
          <p:cNvPr id="5" name="Footer Placeholder 4">
            <a:extLst>
              <a:ext uri="{FF2B5EF4-FFF2-40B4-BE49-F238E27FC236}">
                <a16:creationId xmlns:a16="http://schemas.microsoft.com/office/drawing/2014/main" id="{38BD4159-6FFF-4ED9-B089-1B936C3A9ED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08476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416E1E-118E-41B7-A639-EE6F3E7C9445}"/>
              </a:ext>
            </a:extLst>
          </p:cNvPr>
          <p:cNvSpPr>
            <a:spLocks noGrp="1"/>
          </p:cNvSpPr>
          <p:nvPr>
            <p:ph type="title"/>
          </p:nvPr>
        </p:nvSpPr>
        <p:spPr/>
        <p:txBody>
          <a:bodyPr/>
          <a:lstStyle/>
          <a:p>
            <a:r>
              <a:rPr lang="en-US"/>
              <a:t>Facebook Fans Total | PRESS</a:t>
            </a:r>
          </a:p>
        </p:txBody>
      </p:sp>
      <p:graphicFrame>
        <p:nvGraphicFramePr>
          <p:cNvPr id="6" name="Chart Placeholder 5">
            <a:extLst>
              <a:ext uri="{FF2B5EF4-FFF2-40B4-BE49-F238E27FC236}">
                <a16:creationId xmlns:a16="http://schemas.microsoft.com/office/drawing/2014/main" id="{9D3D0FBC-66FD-483B-B2E3-418970624A08}"/>
              </a:ext>
            </a:extLst>
          </p:cNvPr>
          <p:cNvGraphicFramePr>
            <a:graphicFrameLocks noGrp="1"/>
          </p:cNvGraphicFramePr>
          <p:nvPr>
            <p:ph type="chart" sz="quarter" idx="13"/>
            <p:extLst>
              <p:ext uri="{D42A27DB-BD31-4B8C-83A1-F6EECF244321}">
                <p14:modId xmlns:p14="http://schemas.microsoft.com/office/powerpoint/2010/main" val="192402863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60382A2-A50E-438F-9229-5ECD5E255D41}"/>
              </a:ext>
            </a:extLst>
          </p:cNvPr>
          <p:cNvSpPr>
            <a:spLocks noGrp="1"/>
          </p:cNvSpPr>
          <p:nvPr>
            <p:ph type="body" sz="quarter" idx="14"/>
          </p:nvPr>
        </p:nvSpPr>
        <p:spPr/>
        <p:txBody>
          <a:bodyPr/>
          <a:lstStyle/>
          <a:p>
            <a:r>
              <a:rPr lang="en-US"/>
              <a:t>10/18/2018 - 11/18/2018</a:t>
            </a:r>
          </a:p>
        </p:txBody>
      </p:sp>
      <p:sp>
        <p:nvSpPr>
          <p:cNvPr id="5" name="Footer Placeholder 4">
            <a:extLst>
              <a:ext uri="{FF2B5EF4-FFF2-40B4-BE49-F238E27FC236}">
                <a16:creationId xmlns:a16="http://schemas.microsoft.com/office/drawing/2014/main" id="{73AED3C6-1690-4659-8117-224B1D86973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297638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5E03C9-9A34-4AF6-8977-E0800EA07CC6}"/>
              </a:ext>
            </a:extLst>
          </p:cNvPr>
          <p:cNvSpPr>
            <a:spLocks noGrp="1"/>
          </p:cNvSpPr>
          <p:nvPr>
            <p:ph type="title"/>
          </p:nvPr>
        </p:nvSpPr>
        <p:spPr/>
        <p:txBody>
          <a:bodyPr/>
          <a:lstStyle/>
          <a:p>
            <a:r>
              <a:rPr lang="en-US"/>
              <a:t>Facebook Own Posts | PRESS</a:t>
            </a:r>
          </a:p>
        </p:txBody>
      </p:sp>
      <p:graphicFrame>
        <p:nvGraphicFramePr>
          <p:cNvPr id="6" name="Chart Placeholder 5">
            <a:extLst>
              <a:ext uri="{FF2B5EF4-FFF2-40B4-BE49-F238E27FC236}">
                <a16:creationId xmlns:a16="http://schemas.microsoft.com/office/drawing/2014/main" id="{EEAD0D74-D396-4E18-8000-753A936A77E8}"/>
              </a:ext>
            </a:extLst>
          </p:cNvPr>
          <p:cNvGraphicFramePr>
            <a:graphicFrameLocks noGrp="1"/>
          </p:cNvGraphicFramePr>
          <p:nvPr>
            <p:ph type="chart" sz="quarter" idx="13"/>
            <p:extLst>
              <p:ext uri="{D42A27DB-BD31-4B8C-83A1-F6EECF244321}">
                <p14:modId xmlns:p14="http://schemas.microsoft.com/office/powerpoint/2010/main" val="206343001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A42BA73-9EA4-4AEA-AF7D-C8DA216F0297}"/>
              </a:ext>
            </a:extLst>
          </p:cNvPr>
          <p:cNvSpPr>
            <a:spLocks noGrp="1"/>
          </p:cNvSpPr>
          <p:nvPr>
            <p:ph type="body" sz="quarter" idx="14"/>
          </p:nvPr>
        </p:nvSpPr>
        <p:spPr/>
        <p:txBody>
          <a:bodyPr/>
          <a:lstStyle/>
          <a:p>
            <a:r>
              <a:rPr lang="en-US"/>
              <a:t>10/18/2018 - 11/18/2018</a:t>
            </a:r>
          </a:p>
        </p:txBody>
      </p:sp>
      <p:sp>
        <p:nvSpPr>
          <p:cNvPr id="5" name="Footer Placeholder 4">
            <a:extLst>
              <a:ext uri="{FF2B5EF4-FFF2-40B4-BE49-F238E27FC236}">
                <a16:creationId xmlns:a16="http://schemas.microsoft.com/office/drawing/2014/main" id="{E89B70C4-5981-40D7-8720-C9A878F7A91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515728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4756EB-2F80-47AC-A550-CBFCAECF139E}"/>
              </a:ext>
            </a:extLst>
          </p:cNvPr>
          <p:cNvSpPr>
            <a:spLocks noGrp="1"/>
          </p:cNvSpPr>
          <p:nvPr>
            <p:ph type="title"/>
          </p:nvPr>
        </p:nvSpPr>
        <p:spPr/>
        <p:txBody>
          <a:bodyPr/>
          <a:lstStyle/>
          <a:p>
            <a:r>
              <a:rPr lang="en-US"/>
              <a:t>Facebook Own Posts | PRESS</a:t>
            </a:r>
          </a:p>
        </p:txBody>
      </p:sp>
      <p:graphicFrame>
        <p:nvGraphicFramePr>
          <p:cNvPr id="6" name="Chart Placeholder 5">
            <a:extLst>
              <a:ext uri="{FF2B5EF4-FFF2-40B4-BE49-F238E27FC236}">
                <a16:creationId xmlns:a16="http://schemas.microsoft.com/office/drawing/2014/main" id="{FB441578-0C23-4E31-89D0-77D3DB950ADA}"/>
              </a:ext>
            </a:extLst>
          </p:cNvPr>
          <p:cNvGraphicFramePr>
            <a:graphicFrameLocks noGrp="1"/>
          </p:cNvGraphicFramePr>
          <p:nvPr>
            <p:ph type="chart" sz="quarter" idx="13"/>
            <p:extLst>
              <p:ext uri="{D42A27DB-BD31-4B8C-83A1-F6EECF244321}">
                <p14:modId xmlns:p14="http://schemas.microsoft.com/office/powerpoint/2010/main" val="275936252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FC21037-E9D6-43F2-9CDB-D80D3C76BE03}"/>
              </a:ext>
            </a:extLst>
          </p:cNvPr>
          <p:cNvSpPr>
            <a:spLocks noGrp="1"/>
          </p:cNvSpPr>
          <p:nvPr>
            <p:ph type="body" sz="quarter" idx="14"/>
          </p:nvPr>
        </p:nvSpPr>
        <p:spPr/>
        <p:txBody>
          <a:bodyPr/>
          <a:lstStyle/>
          <a:p>
            <a:r>
              <a:rPr lang="en-US"/>
              <a:t>10/18/2018 - 11/18/2018</a:t>
            </a:r>
          </a:p>
        </p:txBody>
      </p:sp>
      <p:sp>
        <p:nvSpPr>
          <p:cNvPr id="5" name="Footer Placeholder 4">
            <a:extLst>
              <a:ext uri="{FF2B5EF4-FFF2-40B4-BE49-F238E27FC236}">
                <a16:creationId xmlns:a16="http://schemas.microsoft.com/office/drawing/2014/main" id="{C7372F94-EBBD-4EA4-AF46-07CC9E738F3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053475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4C3A85-4191-4547-A53D-70D02CF33DB2}"/>
              </a:ext>
            </a:extLst>
          </p:cNvPr>
          <p:cNvSpPr>
            <a:spLocks noGrp="1"/>
          </p:cNvSpPr>
          <p:nvPr>
            <p:ph type="title"/>
          </p:nvPr>
        </p:nvSpPr>
        <p:spPr/>
        <p:txBody>
          <a:bodyPr/>
          <a:lstStyle/>
          <a:p>
            <a:r>
              <a:rPr lang="en-US"/>
              <a:t>Facebook Fans Total | PRESS</a:t>
            </a:r>
          </a:p>
        </p:txBody>
      </p:sp>
      <p:graphicFrame>
        <p:nvGraphicFramePr>
          <p:cNvPr id="6" name="Chart Placeholder 5">
            <a:extLst>
              <a:ext uri="{FF2B5EF4-FFF2-40B4-BE49-F238E27FC236}">
                <a16:creationId xmlns:a16="http://schemas.microsoft.com/office/drawing/2014/main" id="{91C1C508-4AC6-45B8-B1B0-042D504ECC4D}"/>
              </a:ext>
            </a:extLst>
          </p:cNvPr>
          <p:cNvGraphicFramePr>
            <a:graphicFrameLocks noGrp="1"/>
          </p:cNvGraphicFramePr>
          <p:nvPr>
            <p:ph type="chart" sz="quarter" idx="13"/>
            <p:extLst>
              <p:ext uri="{D42A27DB-BD31-4B8C-83A1-F6EECF244321}">
                <p14:modId xmlns:p14="http://schemas.microsoft.com/office/powerpoint/2010/main" val="419193460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0FE90CE-C042-455D-B716-94B7BA9B6A1C}"/>
              </a:ext>
            </a:extLst>
          </p:cNvPr>
          <p:cNvSpPr>
            <a:spLocks noGrp="1"/>
          </p:cNvSpPr>
          <p:nvPr>
            <p:ph type="body" sz="quarter" idx="14"/>
          </p:nvPr>
        </p:nvSpPr>
        <p:spPr/>
        <p:txBody>
          <a:bodyPr/>
          <a:lstStyle/>
          <a:p>
            <a:r>
              <a:rPr lang="en-US"/>
              <a:t>10/18/2018 - 11/18/2018</a:t>
            </a:r>
          </a:p>
        </p:txBody>
      </p:sp>
      <p:sp>
        <p:nvSpPr>
          <p:cNvPr id="5" name="Footer Placeholder 4">
            <a:extLst>
              <a:ext uri="{FF2B5EF4-FFF2-40B4-BE49-F238E27FC236}">
                <a16:creationId xmlns:a16="http://schemas.microsoft.com/office/drawing/2014/main" id="{33B4EC76-2BB5-4470-A08D-6917484CDC0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249615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153B3B-9850-4DD2-A841-C6344FB896ED}"/>
              </a:ext>
            </a:extLst>
          </p:cNvPr>
          <p:cNvSpPr>
            <a:spLocks noGrp="1"/>
          </p:cNvSpPr>
          <p:nvPr>
            <p:ph type="title"/>
          </p:nvPr>
        </p:nvSpPr>
        <p:spPr/>
        <p:txBody>
          <a:bodyPr/>
          <a:lstStyle/>
          <a:p>
            <a:r>
              <a:rPr lang="en-US"/>
              <a:t>Facebook Key Metrics Radar | PRESS</a:t>
            </a:r>
          </a:p>
        </p:txBody>
      </p:sp>
      <p:graphicFrame>
        <p:nvGraphicFramePr>
          <p:cNvPr id="6" name="Chart Placeholder 5">
            <a:extLst>
              <a:ext uri="{FF2B5EF4-FFF2-40B4-BE49-F238E27FC236}">
                <a16:creationId xmlns:a16="http://schemas.microsoft.com/office/drawing/2014/main" id="{EC06F498-27BD-429A-AA60-CFB92052B271}"/>
              </a:ext>
            </a:extLst>
          </p:cNvPr>
          <p:cNvGraphicFramePr>
            <a:graphicFrameLocks noGrp="1"/>
          </p:cNvGraphicFramePr>
          <p:nvPr>
            <p:ph type="chart" sz="quarter" idx="13"/>
            <p:extLst>
              <p:ext uri="{D42A27DB-BD31-4B8C-83A1-F6EECF244321}">
                <p14:modId xmlns:p14="http://schemas.microsoft.com/office/powerpoint/2010/main" val="222872936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68A481F-06F1-4A15-A964-BC85F93FAA96}"/>
              </a:ext>
            </a:extLst>
          </p:cNvPr>
          <p:cNvSpPr>
            <a:spLocks noGrp="1"/>
          </p:cNvSpPr>
          <p:nvPr>
            <p:ph type="body" sz="quarter" idx="14"/>
          </p:nvPr>
        </p:nvSpPr>
        <p:spPr/>
        <p:txBody>
          <a:bodyPr/>
          <a:lstStyle/>
          <a:p>
            <a:r>
              <a:rPr lang="en-US"/>
              <a:t>10/18/2018 - 11/18/2018</a:t>
            </a:r>
          </a:p>
        </p:txBody>
      </p:sp>
      <p:sp>
        <p:nvSpPr>
          <p:cNvPr id="5" name="Footer Placeholder 4">
            <a:extLst>
              <a:ext uri="{FF2B5EF4-FFF2-40B4-BE49-F238E27FC236}">
                <a16:creationId xmlns:a16="http://schemas.microsoft.com/office/drawing/2014/main" id="{0586D318-0D9B-4112-80FB-FD42C7C0AAB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593770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32FE57-49E4-4CDD-BC57-2342CBD0D4B2}"/>
              </a:ext>
            </a:extLst>
          </p:cNvPr>
          <p:cNvSpPr>
            <a:spLocks noGrp="1"/>
          </p:cNvSpPr>
          <p:nvPr>
            <p:ph type="title"/>
          </p:nvPr>
        </p:nvSpPr>
        <p:spPr/>
        <p:txBody>
          <a:bodyPr/>
          <a:lstStyle/>
          <a:p>
            <a:r>
              <a:rPr lang="en-US"/>
              <a:t>Facebook Interaction Rate By Post Type | PRESS</a:t>
            </a:r>
          </a:p>
        </p:txBody>
      </p:sp>
      <p:graphicFrame>
        <p:nvGraphicFramePr>
          <p:cNvPr id="6" name="Chart Placeholder 5">
            <a:extLst>
              <a:ext uri="{FF2B5EF4-FFF2-40B4-BE49-F238E27FC236}">
                <a16:creationId xmlns:a16="http://schemas.microsoft.com/office/drawing/2014/main" id="{553A306A-93F5-4084-A8E9-22577E117236}"/>
              </a:ext>
            </a:extLst>
          </p:cNvPr>
          <p:cNvGraphicFramePr>
            <a:graphicFrameLocks noGrp="1"/>
          </p:cNvGraphicFramePr>
          <p:nvPr>
            <p:ph type="chart" sz="quarter" idx="13"/>
            <p:extLst>
              <p:ext uri="{D42A27DB-BD31-4B8C-83A1-F6EECF244321}">
                <p14:modId xmlns:p14="http://schemas.microsoft.com/office/powerpoint/2010/main" val="287102073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4080EC6-E726-4570-B746-2A8391159F51}"/>
              </a:ext>
            </a:extLst>
          </p:cNvPr>
          <p:cNvSpPr>
            <a:spLocks noGrp="1"/>
          </p:cNvSpPr>
          <p:nvPr>
            <p:ph type="body" sz="quarter" idx="14"/>
          </p:nvPr>
        </p:nvSpPr>
        <p:spPr/>
        <p:txBody>
          <a:bodyPr/>
          <a:lstStyle/>
          <a:p>
            <a:r>
              <a:rPr lang="en-US"/>
              <a:t>10/18/2018 - 11/18/2018</a:t>
            </a:r>
          </a:p>
        </p:txBody>
      </p:sp>
      <p:sp>
        <p:nvSpPr>
          <p:cNvPr id="5" name="Footer Placeholder 4">
            <a:extLst>
              <a:ext uri="{FF2B5EF4-FFF2-40B4-BE49-F238E27FC236}">
                <a16:creationId xmlns:a16="http://schemas.microsoft.com/office/drawing/2014/main" id="{80D135F7-7038-4F2C-9089-8235175C15E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673630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B5FBDD-22A9-47CB-BD93-0484C624CF0A}"/>
              </a:ext>
            </a:extLst>
          </p:cNvPr>
          <p:cNvSpPr>
            <a:spLocks noGrp="1"/>
          </p:cNvSpPr>
          <p:nvPr>
            <p:ph type="title"/>
          </p:nvPr>
        </p:nvSpPr>
        <p:spPr/>
        <p:txBody>
          <a:bodyPr/>
          <a:lstStyle/>
          <a:p>
            <a:r>
              <a:rPr lang="en-US"/>
              <a:t>Facebook Own Posts Table  | PRESS - 1 of 8</a:t>
            </a:r>
          </a:p>
        </p:txBody>
      </p:sp>
      <p:graphicFrame>
        <p:nvGraphicFramePr>
          <p:cNvPr id="5" name="Table Placeholder 4">
            <a:extLst>
              <a:ext uri="{FF2B5EF4-FFF2-40B4-BE49-F238E27FC236}">
                <a16:creationId xmlns:a16="http://schemas.microsoft.com/office/drawing/2014/main" id="{056F9042-557B-49BA-8759-8760C24A141D}"/>
              </a:ext>
            </a:extLst>
          </p:cNvPr>
          <p:cNvGraphicFramePr>
            <a:graphicFrameLocks noGrp="1"/>
          </p:cNvGraphicFramePr>
          <p:nvPr>
            <p:ph type="tbl" sz="quarter" idx="13"/>
            <p:extLst>
              <p:ext uri="{D42A27DB-BD31-4B8C-83A1-F6EECF244321}">
                <p14:modId xmlns:p14="http://schemas.microsoft.com/office/powerpoint/2010/main" val="8470537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7">
                  <a:extLst>
                    <a:ext uri="{9D8B030D-6E8A-4147-A177-3AD203B41FA5}">
                      <a16:colId xmlns:a16="http://schemas.microsoft.com/office/drawing/2014/main" val="2438047652"/>
                    </a:ext>
                  </a:extLst>
                </a:gridCol>
                <a:gridCol w="370332">
                  <a:extLst>
                    <a:ext uri="{9D8B030D-6E8A-4147-A177-3AD203B41FA5}">
                      <a16:colId xmlns:a16="http://schemas.microsoft.com/office/drawing/2014/main" val="1100302949"/>
                    </a:ext>
                  </a:extLst>
                </a:gridCol>
                <a:gridCol w="370332">
                  <a:extLst>
                    <a:ext uri="{9D8B030D-6E8A-4147-A177-3AD203B41FA5}">
                      <a16:colId xmlns:a16="http://schemas.microsoft.com/office/drawing/2014/main" val="780988083"/>
                    </a:ext>
                  </a:extLst>
                </a:gridCol>
                <a:gridCol w="370332">
                  <a:extLst>
                    <a:ext uri="{9D8B030D-6E8A-4147-A177-3AD203B41FA5}">
                      <a16:colId xmlns:a16="http://schemas.microsoft.com/office/drawing/2014/main" val="2232359550"/>
                    </a:ext>
                  </a:extLst>
                </a:gridCol>
                <a:gridCol w="329184">
                  <a:extLst>
                    <a:ext uri="{9D8B030D-6E8A-4147-A177-3AD203B41FA5}">
                      <a16:colId xmlns:a16="http://schemas.microsoft.com/office/drawing/2014/main" val="268224168"/>
                    </a:ext>
                  </a:extLst>
                </a:gridCol>
                <a:gridCol w="329184">
                  <a:extLst>
                    <a:ext uri="{9D8B030D-6E8A-4147-A177-3AD203B41FA5}">
                      <a16:colId xmlns:a16="http://schemas.microsoft.com/office/drawing/2014/main" val="346751340"/>
                    </a:ext>
                  </a:extLst>
                </a:gridCol>
                <a:gridCol w="329184">
                  <a:extLst>
                    <a:ext uri="{9D8B030D-6E8A-4147-A177-3AD203B41FA5}">
                      <a16:colId xmlns:a16="http://schemas.microsoft.com/office/drawing/2014/main" val="2316530903"/>
                    </a:ext>
                  </a:extLst>
                </a:gridCol>
                <a:gridCol w="329184">
                  <a:extLst>
                    <a:ext uri="{9D8B030D-6E8A-4147-A177-3AD203B41FA5}">
                      <a16:colId xmlns:a16="http://schemas.microsoft.com/office/drawing/2014/main" val="1267649001"/>
                    </a:ext>
                  </a:extLst>
                </a:gridCol>
                <a:gridCol w="329184">
                  <a:extLst>
                    <a:ext uri="{9D8B030D-6E8A-4147-A177-3AD203B41FA5}">
                      <a16:colId xmlns:a16="http://schemas.microsoft.com/office/drawing/2014/main" val="1298907638"/>
                    </a:ext>
                  </a:extLst>
                </a:gridCol>
                <a:gridCol w="329184">
                  <a:extLst>
                    <a:ext uri="{9D8B030D-6E8A-4147-A177-3AD203B41FA5}">
                      <a16:colId xmlns:a16="http://schemas.microsoft.com/office/drawing/2014/main" val="762715879"/>
                    </a:ext>
                  </a:extLst>
                </a:gridCol>
                <a:gridCol w="329184">
                  <a:extLst>
                    <a:ext uri="{9D8B030D-6E8A-4147-A177-3AD203B41FA5}">
                      <a16:colId xmlns:a16="http://schemas.microsoft.com/office/drawing/2014/main" val="1510558341"/>
                    </a:ext>
                  </a:extLst>
                </a:gridCol>
                <a:gridCol w="329184">
                  <a:extLst>
                    <a:ext uri="{9D8B030D-6E8A-4147-A177-3AD203B41FA5}">
                      <a16:colId xmlns:a16="http://schemas.microsoft.com/office/drawing/2014/main" val="3385886537"/>
                    </a:ext>
                  </a:extLst>
                </a:gridCol>
                <a:gridCol w="370332">
                  <a:extLst>
                    <a:ext uri="{9D8B030D-6E8A-4147-A177-3AD203B41FA5}">
                      <a16:colId xmlns:a16="http://schemas.microsoft.com/office/drawing/2014/main" val="1816862688"/>
                    </a:ext>
                  </a:extLst>
                </a:gridCol>
                <a:gridCol w="370332">
                  <a:extLst>
                    <a:ext uri="{9D8B030D-6E8A-4147-A177-3AD203B41FA5}">
                      <a16:colId xmlns:a16="http://schemas.microsoft.com/office/drawing/2014/main" val="1528985624"/>
                    </a:ext>
                  </a:extLst>
                </a:gridCol>
                <a:gridCol w="329184">
                  <a:extLst>
                    <a:ext uri="{9D8B030D-6E8A-4147-A177-3AD203B41FA5}">
                      <a16:colId xmlns:a16="http://schemas.microsoft.com/office/drawing/2014/main" val="564860166"/>
                    </a:ext>
                  </a:extLst>
                </a:gridCol>
                <a:gridCol w="329184">
                  <a:extLst>
                    <a:ext uri="{9D8B030D-6E8A-4147-A177-3AD203B41FA5}">
                      <a16:colId xmlns:a16="http://schemas.microsoft.com/office/drawing/2014/main" val="1363177064"/>
                    </a:ext>
                  </a:extLst>
                </a:gridCol>
                <a:gridCol w="370332">
                  <a:extLst>
                    <a:ext uri="{9D8B030D-6E8A-4147-A177-3AD203B41FA5}">
                      <a16:colId xmlns:a16="http://schemas.microsoft.com/office/drawing/2014/main" val="8526531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7731727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L'express Maurice - 2018-11-18 21:01:39 </a:t>
                      </a:r>
                      <a:r>
                        <a:rPr kumimoji="0" lang="fr-FR" sz="1000" b="0" i="0" u="none" strike="noStrike" kern="1200" cap="none" spc="0" normalizeH="0" baseline="0" noProof="0">
                          <a:ln>
                            <a:noFill/>
                          </a:ln>
                          <a:solidFill>
                            <a:prstClr val="black"/>
                          </a:solidFill>
                          <a:effectLst/>
                          <a:uLnTx/>
                          <a:uFillTx/>
                          <a:latin typeface="+mn-lt"/>
                          <a:ea typeface="+mn-ea"/>
                          <a:cs typeface="+mn-cs"/>
                        </a:rPr>
                        <a:t> 
 «Pou bann infirmié, enn lisien pli bon ki ou.» Cri du coeur de Doreen, dont le frère atteint du SIDA est décédé à l’hôpital. Mais silence, on couvre.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6169999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Defimedia.info - 2018-11-18 20:36:44 </a:t>
                      </a:r>
                      <a:r>
                        <a:rPr kumimoji="0" lang="pt-BR"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4076252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L'express Maurice - 2018-11-18 20:34:21 </a:t>
                      </a:r>
                      <a:r>
                        <a:rPr kumimoji="0" lang="fr-FR" sz="1000" b="0" i="0" u="none" strike="noStrike" kern="1200" cap="none" spc="0" normalizeH="0" baseline="0" noProof="0">
                          <a:ln>
                            <a:noFill/>
                          </a:ln>
                          <a:solidFill>
                            <a:prstClr val="black"/>
                          </a:solidFill>
                          <a:effectLst/>
                          <a:uLnTx/>
                          <a:uFillTx/>
                          <a:latin typeface="+mn-lt"/>
                          <a:ea typeface="+mn-ea"/>
                          <a:cs typeface="+mn-cs"/>
                        </a:rPr>
                        <a:t> 
 «Le Web, le streaming, YouTube, le replay, Netﬂix et Amazon ont tout change.»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327652506"/>
                  </a:ext>
                </a:extLst>
              </a:tr>
            </a:tbl>
          </a:graphicData>
        </a:graphic>
      </p:graphicFrame>
      <p:sp>
        <p:nvSpPr>
          <p:cNvPr id="4" name="Text Placeholder 3">
            <a:extLst>
              <a:ext uri="{FF2B5EF4-FFF2-40B4-BE49-F238E27FC236}">
                <a16:creationId xmlns:a16="http://schemas.microsoft.com/office/drawing/2014/main" id="{8D5461A4-445F-4EC7-83E8-1A20A69E919B}"/>
              </a:ext>
            </a:extLst>
          </p:cNvPr>
          <p:cNvSpPr>
            <a:spLocks noGrp="1"/>
          </p:cNvSpPr>
          <p:nvPr>
            <p:ph type="body" sz="quarter" idx="14"/>
          </p:nvPr>
        </p:nvSpPr>
        <p:spPr/>
        <p:txBody>
          <a:bodyPr/>
          <a:lstStyle/>
          <a:p>
            <a:r>
              <a:rPr lang="en-US"/>
              <a:t>10/18/2018 - 11/18/2018</a:t>
            </a:r>
          </a:p>
        </p:txBody>
      </p:sp>
    </p:spTree>
    <p:extLst>
      <p:ext uri="{BB962C8B-B14F-4D97-AF65-F5344CB8AC3E}">
        <p14:creationId xmlns:p14="http://schemas.microsoft.com/office/powerpoint/2010/main" val="7409317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B41341-22B2-49AF-893D-C46FA3655A88}"/>
              </a:ext>
            </a:extLst>
          </p:cNvPr>
          <p:cNvSpPr>
            <a:spLocks noGrp="1"/>
          </p:cNvSpPr>
          <p:nvPr>
            <p:ph type="title"/>
          </p:nvPr>
        </p:nvSpPr>
        <p:spPr/>
        <p:txBody>
          <a:bodyPr/>
          <a:lstStyle/>
          <a:p>
            <a:r>
              <a:rPr lang="en-US"/>
              <a:t>Facebook Own Posts Table  | PRESS - 2 of 8</a:t>
            </a:r>
          </a:p>
        </p:txBody>
      </p:sp>
      <p:graphicFrame>
        <p:nvGraphicFramePr>
          <p:cNvPr id="5" name="Table Placeholder 4">
            <a:extLst>
              <a:ext uri="{FF2B5EF4-FFF2-40B4-BE49-F238E27FC236}">
                <a16:creationId xmlns:a16="http://schemas.microsoft.com/office/drawing/2014/main" id="{5C099484-B3CF-4A15-A113-6254FB2C6BF7}"/>
              </a:ext>
            </a:extLst>
          </p:cNvPr>
          <p:cNvGraphicFramePr>
            <a:graphicFrameLocks noGrp="1"/>
          </p:cNvGraphicFramePr>
          <p:nvPr>
            <p:ph type="tbl" sz="quarter" idx="13"/>
            <p:extLst>
              <p:ext uri="{D42A27DB-BD31-4B8C-83A1-F6EECF244321}">
                <p14:modId xmlns:p14="http://schemas.microsoft.com/office/powerpoint/2010/main" val="36608138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7">
                  <a:extLst>
                    <a:ext uri="{9D8B030D-6E8A-4147-A177-3AD203B41FA5}">
                      <a16:colId xmlns:a16="http://schemas.microsoft.com/office/drawing/2014/main" val="4236982500"/>
                    </a:ext>
                  </a:extLst>
                </a:gridCol>
                <a:gridCol w="370332">
                  <a:extLst>
                    <a:ext uri="{9D8B030D-6E8A-4147-A177-3AD203B41FA5}">
                      <a16:colId xmlns:a16="http://schemas.microsoft.com/office/drawing/2014/main" val="1180476607"/>
                    </a:ext>
                  </a:extLst>
                </a:gridCol>
                <a:gridCol w="370332">
                  <a:extLst>
                    <a:ext uri="{9D8B030D-6E8A-4147-A177-3AD203B41FA5}">
                      <a16:colId xmlns:a16="http://schemas.microsoft.com/office/drawing/2014/main" val="403441983"/>
                    </a:ext>
                  </a:extLst>
                </a:gridCol>
                <a:gridCol w="370332">
                  <a:extLst>
                    <a:ext uri="{9D8B030D-6E8A-4147-A177-3AD203B41FA5}">
                      <a16:colId xmlns:a16="http://schemas.microsoft.com/office/drawing/2014/main" val="166862886"/>
                    </a:ext>
                  </a:extLst>
                </a:gridCol>
                <a:gridCol w="329184">
                  <a:extLst>
                    <a:ext uri="{9D8B030D-6E8A-4147-A177-3AD203B41FA5}">
                      <a16:colId xmlns:a16="http://schemas.microsoft.com/office/drawing/2014/main" val="1823424559"/>
                    </a:ext>
                  </a:extLst>
                </a:gridCol>
                <a:gridCol w="329184">
                  <a:extLst>
                    <a:ext uri="{9D8B030D-6E8A-4147-A177-3AD203B41FA5}">
                      <a16:colId xmlns:a16="http://schemas.microsoft.com/office/drawing/2014/main" val="927851724"/>
                    </a:ext>
                  </a:extLst>
                </a:gridCol>
                <a:gridCol w="329184">
                  <a:extLst>
                    <a:ext uri="{9D8B030D-6E8A-4147-A177-3AD203B41FA5}">
                      <a16:colId xmlns:a16="http://schemas.microsoft.com/office/drawing/2014/main" val="1785999178"/>
                    </a:ext>
                  </a:extLst>
                </a:gridCol>
                <a:gridCol w="329184">
                  <a:extLst>
                    <a:ext uri="{9D8B030D-6E8A-4147-A177-3AD203B41FA5}">
                      <a16:colId xmlns:a16="http://schemas.microsoft.com/office/drawing/2014/main" val="1463440666"/>
                    </a:ext>
                  </a:extLst>
                </a:gridCol>
                <a:gridCol w="329184">
                  <a:extLst>
                    <a:ext uri="{9D8B030D-6E8A-4147-A177-3AD203B41FA5}">
                      <a16:colId xmlns:a16="http://schemas.microsoft.com/office/drawing/2014/main" val="765383190"/>
                    </a:ext>
                  </a:extLst>
                </a:gridCol>
                <a:gridCol w="329184">
                  <a:extLst>
                    <a:ext uri="{9D8B030D-6E8A-4147-A177-3AD203B41FA5}">
                      <a16:colId xmlns:a16="http://schemas.microsoft.com/office/drawing/2014/main" val="3145755786"/>
                    </a:ext>
                  </a:extLst>
                </a:gridCol>
                <a:gridCol w="329184">
                  <a:extLst>
                    <a:ext uri="{9D8B030D-6E8A-4147-A177-3AD203B41FA5}">
                      <a16:colId xmlns:a16="http://schemas.microsoft.com/office/drawing/2014/main" val="1855650233"/>
                    </a:ext>
                  </a:extLst>
                </a:gridCol>
                <a:gridCol w="329184">
                  <a:extLst>
                    <a:ext uri="{9D8B030D-6E8A-4147-A177-3AD203B41FA5}">
                      <a16:colId xmlns:a16="http://schemas.microsoft.com/office/drawing/2014/main" val="624720462"/>
                    </a:ext>
                  </a:extLst>
                </a:gridCol>
                <a:gridCol w="370332">
                  <a:extLst>
                    <a:ext uri="{9D8B030D-6E8A-4147-A177-3AD203B41FA5}">
                      <a16:colId xmlns:a16="http://schemas.microsoft.com/office/drawing/2014/main" val="261638637"/>
                    </a:ext>
                  </a:extLst>
                </a:gridCol>
                <a:gridCol w="370332">
                  <a:extLst>
                    <a:ext uri="{9D8B030D-6E8A-4147-A177-3AD203B41FA5}">
                      <a16:colId xmlns:a16="http://schemas.microsoft.com/office/drawing/2014/main" val="2290626015"/>
                    </a:ext>
                  </a:extLst>
                </a:gridCol>
                <a:gridCol w="329184">
                  <a:extLst>
                    <a:ext uri="{9D8B030D-6E8A-4147-A177-3AD203B41FA5}">
                      <a16:colId xmlns:a16="http://schemas.microsoft.com/office/drawing/2014/main" val="1009616904"/>
                    </a:ext>
                  </a:extLst>
                </a:gridCol>
                <a:gridCol w="329184">
                  <a:extLst>
                    <a:ext uri="{9D8B030D-6E8A-4147-A177-3AD203B41FA5}">
                      <a16:colId xmlns:a16="http://schemas.microsoft.com/office/drawing/2014/main" val="1924216522"/>
                    </a:ext>
                  </a:extLst>
                </a:gridCol>
                <a:gridCol w="370332">
                  <a:extLst>
                    <a:ext uri="{9D8B030D-6E8A-4147-A177-3AD203B41FA5}">
                      <a16:colId xmlns:a16="http://schemas.microsoft.com/office/drawing/2014/main" val="32852045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158595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Defimedia.info - 2018-11-18 20:32:05 </a:t>
                      </a:r>
                      <a:r>
                        <a:rPr kumimoji="0" lang="pt-BR"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0.5677 %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4475086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Defimedia.info - 2018-11-18 19:59:05 </a:t>
                      </a:r>
                      <a:r>
                        <a:rPr kumimoji="0" lang="pt-BR"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0720080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L'express Maurice - 2018-11-18 19:57:18 </a:t>
                      </a:r>
                      <a:r>
                        <a:rPr kumimoji="0" lang="fr-FR" sz="1000" b="0" i="0" u="none" strike="noStrike" kern="1200" cap="none" spc="0" normalizeH="0" baseline="0" noProof="0">
                          <a:ln>
                            <a:noFill/>
                          </a:ln>
                          <a:solidFill>
                            <a:prstClr val="black"/>
                          </a:solidFill>
                          <a:effectLst/>
                          <a:uLnTx/>
                          <a:uFillTx/>
                          <a:latin typeface="+mn-lt"/>
                          <a:ea typeface="+mn-ea"/>
                          <a:cs typeface="+mn-cs"/>
                        </a:rPr>
                        <a:t> 
 [Diapo] L’assistance a un droit à un show, outre le défilé de personnalités…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5443015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Defimedia.info - 2018-11-18 19:38:21 </a:t>
                      </a:r>
                      <a:r>
                        <a:rPr kumimoji="0" lang="fr-FR" sz="1000" b="0" i="0" u="none" strike="noStrike" kern="1200" cap="none" spc="0" normalizeH="0" baseline="0" noProof="0">
                          <a:ln>
                            <a:noFill/>
                          </a:ln>
                          <a:solidFill>
                            <a:prstClr val="black"/>
                          </a:solidFill>
                          <a:effectLst/>
                          <a:uLnTx/>
                          <a:uFillTx/>
                          <a:latin typeface="+mn-lt"/>
                          <a:ea typeface="+mn-ea"/>
                          <a:cs typeface="+mn-cs"/>
                        </a:rPr>
                        <a:t> 
 À 7 ans, elle fait la fierté de ses parents, étant très appliquée dans tout ce qu’elle fait.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0.2890 %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375899933"/>
                  </a:ext>
                </a:extLst>
              </a:tr>
            </a:tbl>
          </a:graphicData>
        </a:graphic>
      </p:graphicFrame>
      <p:sp>
        <p:nvSpPr>
          <p:cNvPr id="4" name="Text Placeholder 3">
            <a:extLst>
              <a:ext uri="{FF2B5EF4-FFF2-40B4-BE49-F238E27FC236}">
                <a16:creationId xmlns:a16="http://schemas.microsoft.com/office/drawing/2014/main" id="{0EA6DD8C-2FC1-4500-91DD-75130160A429}"/>
              </a:ext>
            </a:extLst>
          </p:cNvPr>
          <p:cNvSpPr>
            <a:spLocks noGrp="1"/>
          </p:cNvSpPr>
          <p:nvPr>
            <p:ph type="body" sz="quarter" idx="14"/>
          </p:nvPr>
        </p:nvSpPr>
        <p:spPr/>
        <p:txBody>
          <a:bodyPr/>
          <a:lstStyle/>
          <a:p>
            <a:r>
              <a:rPr lang="en-US"/>
              <a:t>10/18/2018 - 11/18/2018</a:t>
            </a:r>
          </a:p>
        </p:txBody>
      </p:sp>
    </p:spTree>
    <p:extLst>
      <p:ext uri="{BB962C8B-B14F-4D97-AF65-F5344CB8AC3E}">
        <p14:creationId xmlns:p14="http://schemas.microsoft.com/office/powerpoint/2010/main" val="16565033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C5D482-0768-4B7D-8F6C-5C4FF42376C6}"/>
              </a:ext>
            </a:extLst>
          </p:cNvPr>
          <p:cNvSpPr>
            <a:spLocks noGrp="1"/>
          </p:cNvSpPr>
          <p:nvPr>
            <p:ph type="title"/>
          </p:nvPr>
        </p:nvSpPr>
        <p:spPr/>
        <p:txBody>
          <a:bodyPr/>
          <a:lstStyle/>
          <a:p>
            <a:r>
              <a:rPr lang="en-US"/>
              <a:t>Facebook Own Posts Table  | PRESS - 3 of 8</a:t>
            </a:r>
          </a:p>
        </p:txBody>
      </p:sp>
      <p:graphicFrame>
        <p:nvGraphicFramePr>
          <p:cNvPr id="5" name="Table Placeholder 4">
            <a:extLst>
              <a:ext uri="{FF2B5EF4-FFF2-40B4-BE49-F238E27FC236}">
                <a16:creationId xmlns:a16="http://schemas.microsoft.com/office/drawing/2014/main" id="{BA9E9EDD-9E4B-4500-B680-1453C703D20A}"/>
              </a:ext>
            </a:extLst>
          </p:cNvPr>
          <p:cNvGraphicFramePr>
            <a:graphicFrameLocks noGrp="1"/>
          </p:cNvGraphicFramePr>
          <p:nvPr>
            <p:ph type="tbl" sz="quarter" idx="13"/>
            <p:extLst>
              <p:ext uri="{D42A27DB-BD31-4B8C-83A1-F6EECF244321}">
                <p14:modId xmlns:p14="http://schemas.microsoft.com/office/powerpoint/2010/main" val="2786457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7">
                  <a:extLst>
                    <a:ext uri="{9D8B030D-6E8A-4147-A177-3AD203B41FA5}">
                      <a16:colId xmlns:a16="http://schemas.microsoft.com/office/drawing/2014/main" val="3231333856"/>
                    </a:ext>
                  </a:extLst>
                </a:gridCol>
                <a:gridCol w="370332">
                  <a:extLst>
                    <a:ext uri="{9D8B030D-6E8A-4147-A177-3AD203B41FA5}">
                      <a16:colId xmlns:a16="http://schemas.microsoft.com/office/drawing/2014/main" val="3154563436"/>
                    </a:ext>
                  </a:extLst>
                </a:gridCol>
                <a:gridCol w="370332">
                  <a:extLst>
                    <a:ext uri="{9D8B030D-6E8A-4147-A177-3AD203B41FA5}">
                      <a16:colId xmlns:a16="http://schemas.microsoft.com/office/drawing/2014/main" val="1530631161"/>
                    </a:ext>
                  </a:extLst>
                </a:gridCol>
                <a:gridCol w="370332">
                  <a:extLst>
                    <a:ext uri="{9D8B030D-6E8A-4147-A177-3AD203B41FA5}">
                      <a16:colId xmlns:a16="http://schemas.microsoft.com/office/drawing/2014/main" val="3673757090"/>
                    </a:ext>
                  </a:extLst>
                </a:gridCol>
                <a:gridCol w="329184">
                  <a:extLst>
                    <a:ext uri="{9D8B030D-6E8A-4147-A177-3AD203B41FA5}">
                      <a16:colId xmlns:a16="http://schemas.microsoft.com/office/drawing/2014/main" val="3974015795"/>
                    </a:ext>
                  </a:extLst>
                </a:gridCol>
                <a:gridCol w="329184">
                  <a:extLst>
                    <a:ext uri="{9D8B030D-6E8A-4147-A177-3AD203B41FA5}">
                      <a16:colId xmlns:a16="http://schemas.microsoft.com/office/drawing/2014/main" val="3075188292"/>
                    </a:ext>
                  </a:extLst>
                </a:gridCol>
                <a:gridCol w="329184">
                  <a:extLst>
                    <a:ext uri="{9D8B030D-6E8A-4147-A177-3AD203B41FA5}">
                      <a16:colId xmlns:a16="http://schemas.microsoft.com/office/drawing/2014/main" val="2838286186"/>
                    </a:ext>
                  </a:extLst>
                </a:gridCol>
                <a:gridCol w="329184">
                  <a:extLst>
                    <a:ext uri="{9D8B030D-6E8A-4147-A177-3AD203B41FA5}">
                      <a16:colId xmlns:a16="http://schemas.microsoft.com/office/drawing/2014/main" val="1469615919"/>
                    </a:ext>
                  </a:extLst>
                </a:gridCol>
                <a:gridCol w="329184">
                  <a:extLst>
                    <a:ext uri="{9D8B030D-6E8A-4147-A177-3AD203B41FA5}">
                      <a16:colId xmlns:a16="http://schemas.microsoft.com/office/drawing/2014/main" val="4292017242"/>
                    </a:ext>
                  </a:extLst>
                </a:gridCol>
                <a:gridCol w="329184">
                  <a:extLst>
                    <a:ext uri="{9D8B030D-6E8A-4147-A177-3AD203B41FA5}">
                      <a16:colId xmlns:a16="http://schemas.microsoft.com/office/drawing/2014/main" val="381307302"/>
                    </a:ext>
                  </a:extLst>
                </a:gridCol>
                <a:gridCol w="329184">
                  <a:extLst>
                    <a:ext uri="{9D8B030D-6E8A-4147-A177-3AD203B41FA5}">
                      <a16:colId xmlns:a16="http://schemas.microsoft.com/office/drawing/2014/main" val="1958514902"/>
                    </a:ext>
                  </a:extLst>
                </a:gridCol>
                <a:gridCol w="329184">
                  <a:extLst>
                    <a:ext uri="{9D8B030D-6E8A-4147-A177-3AD203B41FA5}">
                      <a16:colId xmlns:a16="http://schemas.microsoft.com/office/drawing/2014/main" val="1865945300"/>
                    </a:ext>
                  </a:extLst>
                </a:gridCol>
                <a:gridCol w="370332">
                  <a:extLst>
                    <a:ext uri="{9D8B030D-6E8A-4147-A177-3AD203B41FA5}">
                      <a16:colId xmlns:a16="http://schemas.microsoft.com/office/drawing/2014/main" val="2156342573"/>
                    </a:ext>
                  </a:extLst>
                </a:gridCol>
                <a:gridCol w="370332">
                  <a:extLst>
                    <a:ext uri="{9D8B030D-6E8A-4147-A177-3AD203B41FA5}">
                      <a16:colId xmlns:a16="http://schemas.microsoft.com/office/drawing/2014/main" val="2867588947"/>
                    </a:ext>
                  </a:extLst>
                </a:gridCol>
                <a:gridCol w="329184">
                  <a:extLst>
                    <a:ext uri="{9D8B030D-6E8A-4147-A177-3AD203B41FA5}">
                      <a16:colId xmlns:a16="http://schemas.microsoft.com/office/drawing/2014/main" val="1407385606"/>
                    </a:ext>
                  </a:extLst>
                </a:gridCol>
                <a:gridCol w="329184">
                  <a:extLst>
                    <a:ext uri="{9D8B030D-6E8A-4147-A177-3AD203B41FA5}">
                      <a16:colId xmlns:a16="http://schemas.microsoft.com/office/drawing/2014/main" val="998265520"/>
                    </a:ext>
                  </a:extLst>
                </a:gridCol>
                <a:gridCol w="370332">
                  <a:extLst>
                    <a:ext uri="{9D8B030D-6E8A-4147-A177-3AD203B41FA5}">
                      <a16:colId xmlns:a16="http://schemas.microsoft.com/office/drawing/2014/main" val="24222885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0856188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L'express Maurice - 2018-11-18 19:31:33 </a:t>
                      </a:r>
                      <a:r>
                        <a:rPr kumimoji="0" lang="fr-FR" sz="1000" b="0" i="0" u="none" strike="noStrike" kern="1200" cap="none" spc="0" normalizeH="0" baseline="0" noProof="0">
                          <a:ln>
                            <a:noFill/>
                          </a:ln>
                          <a:solidFill>
                            <a:prstClr val="black"/>
                          </a:solidFill>
                          <a:effectLst/>
                          <a:uLnTx/>
                          <a:uFillTx/>
                          <a:latin typeface="+mn-lt"/>
                          <a:ea typeface="+mn-ea"/>
                          <a:cs typeface="+mn-cs"/>
                        </a:rPr>
                        <a:t> 
 «Nous aurons des Jeux cinq étoiles, c’est sûr. Ce n’est pas de la prétention, c’est de l’optimisme.»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858263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L'express Maurice - 2018-11-18 19:05:20 </a:t>
                      </a:r>
                      <a:r>
                        <a:rPr kumimoji="0" lang="fr-FR" sz="1000" b="0" i="0" u="none" strike="noStrike" kern="1200" cap="none" spc="0" normalizeH="0" baseline="0" noProof="0">
                          <a:ln>
                            <a:noFill/>
                          </a:ln>
                          <a:solidFill>
                            <a:prstClr val="black"/>
                          </a:solidFill>
                          <a:effectLst/>
                          <a:uLnTx/>
                          <a:uFillTx/>
                          <a:latin typeface="+mn-lt"/>
                          <a:ea typeface="+mn-ea"/>
                          <a:cs typeface="+mn-cs"/>
                        </a:rPr>
                        <a:t> 
 En 1977, SAJ, alors dans l’opposition, avait présenté une motion privée pour l’introduction de la langue créole au Parlement.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1981206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Defimedia.info - 2018-11-18 19:04:25 </a:t>
                      </a:r>
                      <a:r>
                        <a:rPr kumimoji="0" lang="pt-BR"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796914764"/>
                  </a:ext>
                </a:extLst>
              </a:tr>
            </a:tbl>
          </a:graphicData>
        </a:graphic>
      </p:graphicFrame>
      <p:sp>
        <p:nvSpPr>
          <p:cNvPr id="4" name="Text Placeholder 3">
            <a:extLst>
              <a:ext uri="{FF2B5EF4-FFF2-40B4-BE49-F238E27FC236}">
                <a16:creationId xmlns:a16="http://schemas.microsoft.com/office/drawing/2014/main" id="{9D45B699-703C-42CC-A7B7-5C1460048AE7}"/>
              </a:ext>
            </a:extLst>
          </p:cNvPr>
          <p:cNvSpPr>
            <a:spLocks noGrp="1"/>
          </p:cNvSpPr>
          <p:nvPr>
            <p:ph type="body" sz="quarter" idx="14"/>
          </p:nvPr>
        </p:nvSpPr>
        <p:spPr/>
        <p:txBody>
          <a:bodyPr/>
          <a:lstStyle/>
          <a:p>
            <a:r>
              <a:rPr lang="en-US"/>
              <a:t>10/18/2018 - 11/18/2018</a:t>
            </a:r>
          </a:p>
        </p:txBody>
      </p:sp>
    </p:spTree>
    <p:extLst>
      <p:ext uri="{BB962C8B-B14F-4D97-AF65-F5344CB8AC3E}">
        <p14:creationId xmlns:p14="http://schemas.microsoft.com/office/powerpoint/2010/main" val="12303885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BAA231-CF9F-4536-B271-7CCA64BD2C82}"/>
              </a:ext>
            </a:extLst>
          </p:cNvPr>
          <p:cNvSpPr>
            <a:spLocks noGrp="1"/>
          </p:cNvSpPr>
          <p:nvPr>
            <p:ph type="title"/>
          </p:nvPr>
        </p:nvSpPr>
        <p:spPr/>
        <p:txBody>
          <a:bodyPr/>
          <a:lstStyle/>
          <a:p>
            <a:r>
              <a:rPr lang="en-US"/>
              <a:t>Facebook Own Posts Table  | PRESS - 4 of 8</a:t>
            </a:r>
          </a:p>
        </p:txBody>
      </p:sp>
      <p:graphicFrame>
        <p:nvGraphicFramePr>
          <p:cNvPr id="5" name="Table Placeholder 4">
            <a:extLst>
              <a:ext uri="{FF2B5EF4-FFF2-40B4-BE49-F238E27FC236}">
                <a16:creationId xmlns:a16="http://schemas.microsoft.com/office/drawing/2014/main" id="{F44BC081-1D71-4A5A-B367-5C22C029B194}"/>
              </a:ext>
            </a:extLst>
          </p:cNvPr>
          <p:cNvGraphicFramePr>
            <a:graphicFrameLocks noGrp="1"/>
          </p:cNvGraphicFramePr>
          <p:nvPr>
            <p:ph type="tbl" sz="quarter" idx="13"/>
            <p:extLst>
              <p:ext uri="{D42A27DB-BD31-4B8C-83A1-F6EECF244321}">
                <p14:modId xmlns:p14="http://schemas.microsoft.com/office/powerpoint/2010/main" val="18279714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7">
                  <a:extLst>
                    <a:ext uri="{9D8B030D-6E8A-4147-A177-3AD203B41FA5}">
                      <a16:colId xmlns:a16="http://schemas.microsoft.com/office/drawing/2014/main" val="1956063519"/>
                    </a:ext>
                  </a:extLst>
                </a:gridCol>
                <a:gridCol w="370332">
                  <a:extLst>
                    <a:ext uri="{9D8B030D-6E8A-4147-A177-3AD203B41FA5}">
                      <a16:colId xmlns:a16="http://schemas.microsoft.com/office/drawing/2014/main" val="643247881"/>
                    </a:ext>
                  </a:extLst>
                </a:gridCol>
                <a:gridCol w="370332">
                  <a:extLst>
                    <a:ext uri="{9D8B030D-6E8A-4147-A177-3AD203B41FA5}">
                      <a16:colId xmlns:a16="http://schemas.microsoft.com/office/drawing/2014/main" val="3934250642"/>
                    </a:ext>
                  </a:extLst>
                </a:gridCol>
                <a:gridCol w="370332">
                  <a:extLst>
                    <a:ext uri="{9D8B030D-6E8A-4147-A177-3AD203B41FA5}">
                      <a16:colId xmlns:a16="http://schemas.microsoft.com/office/drawing/2014/main" val="480439450"/>
                    </a:ext>
                  </a:extLst>
                </a:gridCol>
                <a:gridCol w="329184">
                  <a:extLst>
                    <a:ext uri="{9D8B030D-6E8A-4147-A177-3AD203B41FA5}">
                      <a16:colId xmlns:a16="http://schemas.microsoft.com/office/drawing/2014/main" val="3328268863"/>
                    </a:ext>
                  </a:extLst>
                </a:gridCol>
                <a:gridCol w="329184">
                  <a:extLst>
                    <a:ext uri="{9D8B030D-6E8A-4147-A177-3AD203B41FA5}">
                      <a16:colId xmlns:a16="http://schemas.microsoft.com/office/drawing/2014/main" val="1478809464"/>
                    </a:ext>
                  </a:extLst>
                </a:gridCol>
                <a:gridCol w="329184">
                  <a:extLst>
                    <a:ext uri="{9D8B030D-6E8A-4147-A177-3AD203B41FA5}">
                      <a16:colId xmlns:a16="http://schemas.microsoft.com/office/drawing/2014/main" val="2908484575"/>
                    </a:ext>
                  </a:extLst>
                </a:gridCol>
                <a:gridCol w="329184">
                  <a:extLst>
                    <a:ext uri="{9D8B030D-6E8A-4147-A177-3AD203B41FA5}">
                      <a16:colId xmlns:a16="http://schemas.microsoft.com/office/drawing/2014/main" val="2026198752"/>
                    </a:ext>
                  </a:extLst>
                </a:gridCol>
                <a:gridCol w="329184">
                  <a:extLst>
                    <a:ext uri="{9D8B030D-6E8A-4147-A177-3AD203B41FA5}">
                      <a16:colId xmlns:a16="http://schemas.microsoft.com/office/drawing/2014/main" val="673029311"/>
                    </a:ext>
                  </a:extLst>
                </a:gridCol>
                <a:gridCol w="329184">
                  <a:extLst>
                    <a:ext uri="{9D8B030D-6E8A-4147-A177-3AD203B41FA5}">
                      <a16:colId xmlns:a16="http://schemas.microsoft.com/office/drawing/2014/main" val="627470386"/>
                    </a:ext>
                  </a:extLst>
                </a:gridCol>
                <a:gridCol w="329184">
                  <a:extLst>
                    <a:ext uri="{9D8B030D-6E8A-4147-A177-3AD203B41FA5}">
                      <a16:colId xmlns:a16="http://schemas.microsoft.com/office/drawing/2014/main" val="49220399"/>
                    </a:ext>
                  </a:extLst>
                </a:gridCol>
                <a:gridCol w="329184">
                  <a:extLst>
                    <a:ext uri="{9D8B030D-6E8A-4147-A177-3AD203B41FA5}">
                      <a16:colId xmlns:a16="http://schemas.microsoft.com/office/drawing/2014/main" val="2696822058"/>
                    </a:ext>
                  </a:extLst>
                </a:gridCol>
                <a:gridCol w="370332">
                  <a:extLst>
                    <a:ext uri="{9D8B030D-6E8A-4147-A177-3AD203B41FA5}">
                      <a16:colId xmlns:a16="http://schemas.microsoft.com/office/drawing/2014/main" val="5685033"/>
                    </a:ext>
                  </a:extLst>
                </a:gridCol>
                <a:gridCol w="370332">
                  <a:extLst>
                    <a:ext uri="{9D8B030D-6E8A-4147-A177-3AD203B41FA5}">
                      <a16:colId xmlns:a16="http://schemas.microsoft.com/office/drawing/2014/main" val="3204226702"/>
                    </a:ext>
                  </a:extLst>
                </a:gridCol>
                <a:gridCol w="329184">
                  <a:extLst>
                    <a:ext uri="{9D8B030D-6E8A-4147-A177-3AD203B41FA5}">
                      <a16:colId xmlns:a16="http://schemas.microsoft.com/office/drawing/2014/main" val="2435774117"/>
                    </a:ext>
                  </a:extLst>
                </a:gridCol>
                <a:gridCol w="329184">
                  <a:extLst>
                    <a:ext uri="{9D8B030D-6E8A-4147-A177-3AD203B41FA5}">
                      <a16:colId xmlns:a16="http://schemas.microsoft.com/office/drawing/2014/main" val="1696153889"/>
                    </a:ext>
                  </a:extLst>
                </a:gridCol>
                <a:gridCol w="370332">
                  <a:extLst>
                    <a:ext uri="{9D8B030D-6E8A-4147-A177-3AD203B41FA5}">
                      <a16:colId xmlns:a16="http://schemas.microsoft.com/office/drawing/2014/main" val="39879358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1896368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Defimedia.info - 2018-11-18 18:48:56 </a:t>
                      </a:r>
                      <a:r>
                        <a:rPr kumimoji="0" lang="pt-BR"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134126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L'express Maurice - 2018-11-18 18:48:55 </a:t>
                      </a:r>
                      <a:r>
                        <a:rPr kumimoji="0" lang="fr-FR" sz="1000" b="0" i="0" u="none" strike="noStrike" kern="1200" cap="none" spc="0" normalizeH="0" baseline="0" noProof="0">
                          <a:ln>
                            <a:noFill/>
                          </a:ln>
                          <a:solidFill>
                            <a:prstClr val="black"/>
                          </a:solidFill>
                          <a:effectLst/>
                          <a:uLnTx/>
                          <a:uFillTx/>
                          <a:latin typeface="+mn-lt"/>
                          <a:ea typeface="+mn-ea"/>
                          <a:cs typeface="+mn-cs"/>
                        </a:rPr>
                        <a:t> 
 La gamine au sourire espiègle n’avait jamais travaillé le bois avant de suivre une formation de huit mois dans le cadre du programme Classes des Métiers, du Rotary Club de Port-Louis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8154978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L'express Maurice - 2018-11-18 18:48:15 </a:t>
                      </a:r>
                      <a:r>
                        <a:rPr kumimoji="0" lang="fr-FR" sz="1000" b="0" i="0" u="none" strike="noStrike" kern="1200" cap="none" spc="0" normalizeH="0" baseline="0" noProof="0">
                          <a:ln>
                            <a:noFill/>
                          </a:ln>
                          <a:solidFill>
                            <a:prstClr val="black"/>
                          </a:solidFill>
                          <a:effectLst/>
                          <a:uLnTx/>
                          <a:uFillTx/>
                          <a:latin typeface="+mn-lt"/>
                          <a:ea typeface="+mn-ea"/>
                          <a:cs typeface="+mn-cs"/>
                        </a:rPr>
                        <a:t> 
 Il a été blessé à la jambe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614400851"/>
                  </a:ext>
                </a:extLst>
              </a:tr>
            </a:tbl>
          </a:graphicData>
        </a:graphic>
      </p:graphicFrame>
      <p:sp>
        <p:nvSpPr>
          <p:cNvPr id="4" name="Text Placeholder 3">
            <a:extLst>
              <a:ext uri="{FF2B5EF4-FFF2-40B4-BE49-F238E27FC236}">
                <a16:creationId xmlns:a16="http://schemas.microsoft.com/office/drawing/2014/main" id="{13CDF32F-16C4-44C6-B740-4DCF908F9E9C}"/>
              </a:ext>
            </a:extLst>
          </p:cNvPr>
          <p:cNvSpPr>
            <a:spLocks noGrp="1"/>
          </p:cNvSpPr>
          <p:nvPr>
            <p:ph type="body" sz="quarter" idx="14"/>
          </p:nvPr>
        </p:nvSpPr>
        <p:spPr/>
        <p:txBody>
          <a:bodyPr/>
          <a:lstStyle/>
          <a:p>
            <a:r>
              <a:rPr lang="en-US"/>
              <a:t>10/18/2018 - 11/18/2018</a:t>
            </a:r>
          </a:p>
        </p:txBody>
      </p:sp>
    </p:spTree>
    <p:extLst>
      <p:ext uri="{BB962C8B-B14F-4D97-AF65-F5344CB8AC3E}">
        <p14:creationId xmlns:p14="http://schemas.microsoft.com/office/powerpoint/2010/main" val="237375383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F8343-3428-416B-A02F-7CD866BE59F5}"/>
              </a:ext>
            </a:extLst>
          </p:cNvPr>
          <p:cNvSpPr>
            <a:spLocks noGrp="1"/>
          </p:cNvSpPr>
          <p:nvPr>
            <p:ph type="title"/>
          </p:nvPr>
        </p:nvSpPr>
        <p:spPr/>
        <p:txBody>
          <a:bodyPr/>
          <a:lstStyle/>
          <a:p>
            <a:r>
              <a:rPr lang="en-US"/>
              <a:t>Facebook Own Posts Table  | PRESS - 5 of 8</a:t>
            </a:r>
          </a:p>
        </p:txBody>
      </p:sp>
      <p:graphicFrame>
        <p:nvGraphicFramePr>
          <p:cNvPr id="5" name="Table Placeholder 4">
            <a:extLst>
              <a:ext uri="{FF2B5EF4-FFF2-40B4-BE49-F238E27FC236}">
                <a16:creationId xmlns:a16="http://schemas.microsoft.com/office/drawing/2014/main" id="{CD832E26-C534-4D97-9E15-305D0F4310E1}"/>
              </a:ext>
            </a:extLst>
          </p:cNvPr>
          <p:cNvGraphicFramePr>
            <a:graphicFrameLocks noGrp="1"/>
          </p:cNvGraphicFramePr>
          <p:nvPr>
            <p:ph type="tbl" sz="quarter" idx="13"/>
            <p:extLst>
              <p:ext uri="{D42A27DB-BD31-4B8C-83A1-F6EECF244321}">
                <p14:modId xmlns:p14="http://schemas.microsoft.com/office/powerpoint/2010/main" val="10237740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7">
                  <a:extLst>
                    <a:ext uri="{9D8B030D-6E8A-4147-A177-3AD203B41FA5}">
                      <a16:colId xmlns:a16="http://schemas.microsoft.com/office/drawing/2014/main" val="1435188761"/>
                    </a:ext>
                  </a:extLst>
                </a:gridCol>
                <a:gridCol w="370332">
                  <a:extLst>
                    <a:ext uri="{9D8B030D-6E8A-4147-A177-3AD203B41FA5}">
                      <a16:colId xmlns:a16="http://schemas.microsoft.com/office/drawing/2014/main" val="1848157442"/>
                    </a:ext>
                  </a:extLst>
                </a:gridCol>
                <a:gridCol w="370332">
                  <a:extLst>
                    <a:ext uri="{9D8B030D-6E8A-4147-A177-3AD203B41FA5}">
                      <a16:colId xmlns:a16="http://schemas.microsoft.com/office/drawing/2014/main" val="758899808"/>
                    </a:ext>
                  </a:extLst>
                </a:gridCol>
                <a:gridCol w="370332">
                  <a:extLst>
                    <a:ext uri="{9D8B030D-6E8A-4147-A177-3AD203B41FA5}">
                      <a16:colId xmlns:a16="http://schemas.microsoft.com/office/drawing/2014/main" val="2580579111"/>
                    </a:ext>
                  </a:extLst>
                </a:gridCol>
                <a:gridCol w="329184">
                  <a:extLst>
                    <a:ext uri="{9D8B030D-6E8A-4147-A177-3AD203B41FA5}">
                      <a16:colId xmlns:a16="http://schemas.microsoft.com/office/drawing/2014/main" val="200910704"/>
                    </a:ext>
                  </a:extLst>
                </a:gridCol>
                <a:gridCol w="329184">
                  <a:extLst>
                    <a:ext uri="{9D8B030D-6E8A-4147-A177-3AD203B41FA5}">
                      <a16:colId xmlns:a16="http://schemas.microsoft.com/office/drawing/2014/main" val="3652901896"/>
                    </a:ext>
                  </a:extLst>
                </a:gridCol>
                <a:gridCol w="329184">
                  <a:extLst>
                    <a:ext uri="{9D8B030D-6E8A-4147-A177-3AD203B41FA5}">
                      <a16:colId xmlns:a16="http://schemas.microsoft.com/office/drawing/2014/main" val="2260476277"/>
                    </a:ext>
                  </a:extLst>
                </a:gridCol>
                <a:gridCol w="329184">
                  <a:extLst>
                    <a:ext uri="{9D8B030D-6E8A-4147-A177-3AD203B41FA5}">
                      <a16:colId xmlns:a16="http://schemas.microsoft.com/office/drawing/2014/main" val="1471675804"/>
                    </a:ext>
                  </a:extLst>
                </a:gridCol>
                <a:gridCol w="329184">
                  <a:extLst>
                    <a:ext uri="{9D8B030D-6E8A-4147-A177-3AD203B41FA5}">
                      <a16:colId xmlns:a16="http://schemas.microsoft.com/office/drawing/2014/main" val="3935673320"/>
                    </a:ext>
                  </a:extLst>
                </a:gridCol>
                <a:gridCol w="329184">
                  <a:extLst>
                    <a:ext uri="{9D8B030D-6E8A-4147-A177-3AD203B41FA5}">
                      <a16:colId xmlns:a16="http://schemas.microsoft.com/office/drawing/2014/main" val="667708250"/>
                    </a:ext>
                  </a:extLst>
                </a:gridCol>
                <a:gridCol w="329184">
                  <a:extLst>
                    <a:ext uri="{9D8B030D-6E8A-4147-A177-3AD203B41FA5}">
                      <a16:colId xmlns:a16="http://schemas.microsoft.com/office/drawing/2014/main" val="852359792"/>
                    </a:ext>
                  </a:extLst>
                </a:gridCol>
                <a:gridCol w="329184">
                  <a:extLst>
                    <a:ext uri="{9D8B030D-6E8A-4147-A177-3AD203B41FA5}">
                      <a16:colId xmlns:a16="http://schemas.microsoft.com/office/drawing/2014/main" val="662366778"/>
                    </a:ext>
                  </a:extLst>
                </a:gridCol>
                <a:gridCol w="370332">
                  <a:extLst>
                    <a:ext uri="{9D8B030D-6E8A-4147-A177-3AD203B41FA5}">
                      <a16:colId xmlns:a16="http://schemas.microsoft.com/office/drawing/2014/main" val="674212136"/>
                    </a:ext>
                  </a:extLst>
                </a:gridCol>
                <a:gridCol w="370332">
                  <a:extLst>
                    <a:ext uri="{9D8B030D-6E8A-4147-A177-3AD203B41FA5}">
                      <a16:colId xmlns:a16="http://schemas.microsoft.com/office/drawing/2014/main" val="2558847241"/>
                    </a:ext>
                  </a:extLst>
                </a:gridCol>
                <a:gridCol w="329184">
                  <a:extLst>
                    <a:ext uri="{9D8B030D-6E8A-4147-A177-3AD203B41FA5}">
                      <a16:colId xmlns:a16="http://schemas.microsoft.com/office/drawing/2014/main" val="2161475442"/>
                    </a:ext>
                  </a:extLst>
                </a:gridCol>
                <a:gridCol w="329184">
                  <a:extLst>
                    <a:ext uri="{9D8B030D-6E8A-4147-A177-3AD203B41FA5}">
                      <a16:colId xmlns:a16="http://schemas.microsoft.com/office/drawing/2014/main" val="3397447526"/>
                    </a:ext>
                  </a:extLst>
                </a:gridCol>
                <a:gridCol w="370332">
                  <a:extLst>
                    <a:ext uri="{9D8B030D-6E8A-4147-A177-3AD203B41FA5}">
                      <a16:colId xmlns:a16="http://schemas.microsoft.com/office/drawing/2014/main" val="9818207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8052129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L'express Maurice - 2018-11-18 18:40:24 </a:t>
                      </a:r>
                      <a:r>
                        <a:rPr kumimoji="0" lang="fr-FR" sz="1000" b="0" i="0" u="none" strike="noStrike" kern="1200" cap="none" spc="0" normalizeH="0" baseline="0" noProof="0">
                          <a:ln>
                            <a:noFill/>
                          </a:ln>
                          <a:solidFill>
                            <a:prstClr val="black"/>
                          </a:solidFill>
                          <a:effectLst/>
                          <a:uLnTx/>
                          <a:uFillTx/>
                          <a:latin typeface="+mn-lt"/>
                          <a:ea typeface="+mn-ea"/>
                          <a:cs typeface="+mn-cs"/>
                        </a:rPr>
                        <a:t> 
 Selon Beejaye Ramdenee, cela permettra d’accéder à davantage de grandes productions de ﬁlms, de séries et de matchs de football.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6244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L'express Maurice - 2018-11-18 18:07:02 </a:t>
                      </a:r>
                      <a:r>
                        <a:rPr kumimoji="0" lang="fr-FR" sz="1000" b="0" i="0" u="none" strike="noStrike" kern="1200" cap="none" spc="0" normalizeH="0" baseline="0" noProof="0">
                          <a:ln>
                            <a:noFill/>
                          </a:ln>
                          <a:solidFill>
                            <a:prstClr val="black"/>
                          </a:solidFill>
                          <a:effectLst/>
                          <a:uLnTx/>
                          <a:uFillTx/>
                          <a:latin typeface="+mn-lt"/>
                          <a:ea typeface="+mn-ea"/>
                          <a:cs typeface="+mn-cs"/>
                        </a:rPr>
                        <a:t> 
 À la Une de LaMinuteInfo de ce dimanche 18 novembre: Keshav Sewtohul est décédé ce matin, 15 jours après avoir été retrouvé gisant sur l’asphalte, à Arsenal. Autres titres : un «tree-hugging» à Anse-La-Raie pour contester l’abattage d’arbres pour un projet routier et découvrez le couple Sheryl Smith et Vincent Duvergé sur lexpress.mu.</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764538399"/>
                  </a:ext>
                </a:extLst>
              </a:tr>
            </a:tbl>
          </a:graphicData>
        </a:graphic>
      </p:graphicFrame>
      <p:sp>
        <p:nvSpPr>
          <p:cNvPr id="4" name="Text Placeholder 3">
            <a:extLst>
              <a:ext uri="{FF2B5EF4-FFF2-40B4-BE49-F238E27FC236}">
                <a16:creationId xmlns:a16="http://schemas.microsoft.com/office/drawing/2014/main" id="{4FF3D898-AD8F-4AAB-89E1-7F72AB208867}"/>
              </a:ext>
            </a:extLst>
          </p:cNvPr>
          <p:cNvSpPr>
            <a:spLocks noGrp="1"/>
          </p:cNvSpPr>
          <p:nvPr>
            <p:ph type="body" sz="quarter" idx="14"/>
          </p:nvPr>
        </p:nvSpPr>
        <p:spPr/>
        <p:txBody>
          <a:bodyPr/>
          <a:lstStyle/>
          <a:p>
            <a:r>
              <a:rPr lang="en-US"/>
              <a:t>10/18/2018 - 11/18/2018</a:t>
            </a:r>
          </a:p>
        </p:txBody>
      </p:sp>
    </p:spTree>
    <p:extLst>
      <p:ext uri="{BB962C8B-B14F-4D97-AF65-F5344CB8AC3E}">
        <p14:creationId xmlns:p14="http://schemas.microsoft.com/office/powerpoint/2010/main" val="411413796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42C9C8-C04B-4D87-8276-106342745D0F}"/>
              </a:ext>
            </a:extLst>
          </p:cNvPr>
          <p:cNvSpPr>
            <a:spLocks noGrp="1"/>
          </p:cNvSpPr>
          <p:nvPr>
            <p:ph type="title"/>
          </p:nvPr>
        </p:nvSpPr>
        <p:spPr/>
        <p:txBody>
          <a:bodyPr/>
          <a:lstStyle/>
          <a:p>
            <a:r>
              <a:rPr lang="en-US"/>
              <a:t>Facebook Own Posts Table  | PRESS - 6 of 8</a:t>
            </a:r>
          </a:p>
        </p:txBody>
      </p:sp>
      <p:graphicFrame>
        <p:nvGraphicFramePr>
          <p:cNvPr id="5" name="Table Placeholder 4">
            <a:extLst>
              <a:ext uri="{FF2B5EF4-FFF2-40B4-BE49-F238E27FC236}">
                <a16:creationId xmlns:a16="http://schemas.microsoft.com/office/drawing/2014/main" id="{2A1FE752-B51C-447B-A50D-730542341F6E}"/>
              </a:ext>
            </a:extLst>
          </p:cNvPr>
          <p:cNvGraphicFramePr>
            <a:graphicFrameLocks noGrp="1"/>
          </p:cNvGraphicFramePr>
          <p:nvPr>
            <p:ph type="tbl" sz="quarter" idx="13"/>
            <p:extLst>
              <p:ext uri="{D42A27DB-BD31-4B8C-83A1-F6EECF244321}">
                <p14:modId xmlns:p14="http://schemas.microsoft.com/office/powerpoint/2010/main" val="41124497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7">
                  <a:extLst>
                    <a:ext uri="{9D8B030D-6E8A-4147-A177-3AD203B41FA5}">
                      <a16:colId xmlns:a16="http://schemas.microsoft.com/office/drawing/2014/main" val="4186690839"/>
                    </a:ext>
                  </a:extLst>
                </a:gridCol>
                <a:gridCol w="370332">
                  <a:extLst>
                    <a:ext uri="{9D8B030D-6E8A-4147-A177-3AD203B41FA5}">
                      <a16:colId xmlns:a16="http://schemas.microsoft.com/office/drawing/2014/main" val="2381898458"/>
                    </a:ext>
                  </a:extLst>
                </a:gridCol>
                <a:gridCol w="370332">
                  <a:extLst>
                    <a:ext uri="{9D8B030D-6E8A-4147-A177-3AD203B41FA5}">
                      <a16:colId xmlns:a16="http://schemas.microsoft.com/office/drawing/2014/main" val="353862332"/>
                    </a:ext>
                  </a:extLst>
                </a:gridCol>
                <a:gridCol w="370332">
                  <a:extLst>
                    <a:ext uri="{9D8B030D-6E8A-4147-A177-3AD203B41FA5}">
                      <a16:colId xmlns:a16="http://schemas.microsoft.com/office/drawing/2014/main" val="1139281086"/>
                    </a:ext>
                  </a:extLst>
                </a:gridCol>
                <a:gridCol w="329184">
                  <a:extLst>
                    <a:ext uri="{9D8B030D-6E8A-4147-A177-3AD203B41FA5}">
                      <a16:colId xmlns:a16="http://schemas.microsoft.com/office/drawing/2014/main" val="4288032055"/>
                    </a:ext>
                  </a:extLst>
                </a:gridCol>
                <a:gridCol w="329184">
                  <a:extLst>
                    <a:ext uri="{9D8B030D-6E8A-4147-A177-3AD203B41FA5}">
                      <a16:colId xmlns:a16="http://schemas.microsoft.com/office/drawing/2014/main" val="159331518"/>
                    </a:ext>
                  </a:extLst>
                </a:gridCol>
                <a:gridCol w="329184">
                  <a:extLst>
                    <a:ext uri="{9D8B030D-6E8A-4147-A177-3AD203B41FA5}">
                      <a16:colId xmlns:a16="http://schemas.microsoft.com/office/drawing/2014/main" val="458775213"/>
                    </a:ext>
                  </a:extLst>
                </a:gridCol>
                <a:gridCol w="329184">
                  <a:extLst>
                    <a:ext uri="{9D8B030D-6E8A-4147-A177-3AD203B41FA5}">
                      <a16:colId xmlns:a16="http://schemas.microsoft.com/office/drawing/2014/main" val="2025316375"/>
                    </a:ext>
                  </a:extLst>
                </a:gridCol>
                <a:gridCol w="329184">
                  <a:extLst>
                    <a:ext uri="{9D8B030D-6E8A-4147-A177-3AD203B41FA5}">
                      <a16:colId xmlns:a16="http://schemas.microsoft.com/office/drawing/2014/main" val="2613141469"/>
                    </a:ext>
                  </a:extLst>
                </a:gridCol>
                <a:gridCol w="329184">
                  <a:extLst>
                    <a:ext uri="{9D8B030D-6E8A-4147-A177-3AD203B41FA5}">
                      <a16:colId xmlns:a16="http://schemas.microsoft.com/office/drawing/2014/main" val="3930688884"/>
                    </a:ext>
                  </a:extLst>
                </a:gridCol>
                <a:gridCol w="329184">
                  <a:extLst>
                    <a:ext uri="{9D8B030D-6E8A-4147-A177-3AD203B41FA5}">
                      <a16:colId xmlns:a16="http://schemas.microsoft.com/office/drawing/2014/main" val="2680619468"/>
                    </a:ext>
                  </a:extLst>
                </a:gridCol>
                <a:gridCol w="329184">
                  <a:extLst>
                    <a:ext uri="{9D8B030D-6E8A-4147-A177-3AD203B41FA5}">
                      <a16:colId xmlns:a16="http://schemas.microsoft.com/office/drawing/2014/main" val="3348414117"/>
                    </a:ext>
                  </a:extLst>
                </a:gridCol>
                <a:gridCol w="370332">
                  <a:extLst>
                    <a:ext uri="{9D8B030D-6E8A-4147-A177-3AD203B41FA5}">
                      <a16:colId xmlns:a16="http://schemas.microsoft.com/office/drawing/2014/main" val="1824495103"/>
                    </a:ext>
                  </a:extLst>
                </a:gridCol>
                <a:gridCol w="370332">
                  <a:extLst>
                    <a:ext uri="{9D8B030D-6E8A-4147-A177-3AD203B41FA5}">
                      <a16:colId xmlns:a16="http://schemas.microsoft.com/office/drawing/2014/main" val="3958788801"/>
                    </a:ext>
                  </a:extLst>
                </a:gridCol>
                <a:gridCol w="329184">
                  <a:extLst>
                    <a:ext uri="{9D8B030D-6E8A-4147-A177-3AD203B41FA5}">
                      <a16:colId xmlns:a16="http://schemas.microsoft.com/office/drawing/2014/main" val="3615204691"/>
                    </a:ext>
                  </a:extLst>
                </a:gridCol>
                <a:gridCol w="329184">
                  <a:extLst>
                    <a:ext uri="{9D8B030D-6E8A-4147-A177-3AD203B41FA5}">
                      <a16:colId xmlns:a16="http://schemas.microsoft.com/office/drawing/2014/main" val="2945499222"/>
                    </a:ext>
                  </a:extLst>
                </a:gridCol>
                <a:gridCol w="370332">
                  <a:extLst>
                    <a:ext uri="{9D8B030D-6E8A-4147-A177-3AD203B41FA5}">
                      <a16:colId xmlns:a16="http://schemas.microsoft.com/office/drawing/2014/main" val="18183875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9119336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L'express Maurice - 2018-11-18 17:54:33 </a:t>
                      </a:r>
                      <a:r>
                        <a:rPr kumimoji="0" lang="fr-FR"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5015881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Defimedia.info - 2018-11-18 17:46:48 </a:t>
                      </a:r>
                      <a:r>
                        <a:rPr kumimoji="0" lang="pt-BR"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3125975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Defimedia.info - 2018-11-18 17:31:18 </a:t>
                      </a:r>
                      <a:r>
                        <a:rPr kumimoji="0" lang="pt-BR"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0.7568 %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493209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Defimedia.info - 2018-11-18 17:18:21 </a:t>
                      </a:r>
                      <a:r>
                        <a:rPr kumimoji="0" lang="pt-BR"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70716376"/>
                  </a:ext>
                </a:extLst>
              </a:tr>
            </a:tbl>
          </a:graphicData>
        </a:graphic>
      </p:graphicFrame>
      <p:sp>
        <p:nvSpPr>
          <p:cNvPr id="4" name="Text Placeholder 3">
            <a:extLst>
              <a:ext uri="{FF2B5EF4-FFF2-40B4-BE49-F238E27FC236}">
                <a16:creationId xmlns:a16="http://schemas.microsoft.com/office/drawing/2014/main" id="{571A29C8-61B8-40DE-8389-D4237E597FAF}"/>
              </a:ext>
            </a:extLst>
          </p:cNvPr>
          <p:cNvSpPr>
            <a:spLocks noGrp="1"/>
          </p:cNvSpPr>
          <p:nvPr>
            <p:ph type="body" sz="quarter" idx="14"/>
          </p:nvPr>
        </p:nvSpPr>
        <p:spPr/>
        <p:txBody>
          <a:bodyPr/>
          <a:lstStyle/>
          <a:p>
            <a:r>
              <a:rPr lang="en-US"/>
              <a:t>10/18/2018 - 11/18/2018</a:t>
            </a:r>
          </a:p>
        </p:txBody>
      </p:sp>
    </p:spTree>
    <p:extLst>
      <p:ext uri="{BB962C8B-B14F-4D97-AF65-F5344CB8AC3E}">
        <p14:creationId xmlns:p14="http://schemas.microsoft.com/office/powerpoint/2010/main" val="9223481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2CEC67-A22C-4149-BB1A-4D8E3EC80E8E}"/>
              </a:ext>
            </a:extLst>
          </p:cNvPr>
          <p:cNvSpPr>
            <a:spLocks noGrp="1"/>
          </p:cNvSpPr>
          <p:nvPr>
            <p:ph type="title"/>
          </p:nvPr>
        </p:nvSpPr>
        <p:spPr/>
        <p:txBody>
          <a:bodyPr/>
          <a:lstStyle/>
          <a:p>
            <a:r>
              <a:rPr lang="en-US"/>
              <a:t>Facebook Own Posts Table  | PRESS - 7 of 8</a:t>
            </a:r>
          </a:p>
        </p:txBody>
      </p:sp>
      <p:graphicFrame>
        <p:nvGraphicFramePr>
          <p:cNvPr id="5" name="Table Placeholder 4">
            <a:extLst>
              <a:ext uri="{FF2B5EF4-FFF2-40B4-BE49-F238E27FC236}">
                <a16:creationId xmlns:a16="http://schemas.microsoft.com/office/drawing/2014/main" id="{CA15A5E2-7BE9-4AED-983C-A7677C2CE6B1}"/>
              </a:ext>
            </a:extLst>
          </p:cNvPr>
          <p:cNvGraphicFramePr>
            <a:graphicFrameLocks noGrp="1"/>
          </p:cNvGraphicFramePr>
          <p:nvPr>
            <p:ph type="tbl" sz="quarter" idx="13"/>
            <p:extLst>
              <p:ext uri="{D42A27DB-BD31-4B8C-83A1-F6EECF244321}">
                <p14:modId xmlns:p14="http://schemas.microsoft.com/office/powerpoint/2010/main" val="29887031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7">
                  <a:extLst>
                    <a:ext uri="{9D8B030D-6E8A-4147-A177-3AD203B41FA5}">
                      <a16:colId xmlns:a16="http://schemas.microsoft.com/office/drawing/2014/main" val="2051229326"/>
                    </a:ext>
                  </a:extLst>
                </a:gridCol>
                <a:gridCol w="370332">
                  <a:extLst>
                    <a:ext uri="{9D8B030D-6E8A-4147-A177-3AD203B41FA5}">
                      <a16:colId xmlns:a16="http://schemas.microsoft.com/office/drawing/2014/main" val="3485011516"/>
                    </a:ext>
                  </a:extLst>
                </a:gridCol>
                <a:gridCol w="370332">
                  <a:extLst>
                    <a:ext uri="{9D8B030D-6E8A-4147-A177-3AD203B41FA5}">
                      <a16:colId xmlns:a16="http://schemas.microsoft.com/office/drawing/2014/main" val="2780189518"/>
                    </a:ext>
                  </a:extLst>
                </a:gridCol>
                <a:gridCol w="370332">
                  <a:extLst>
                    <a:ext uri="{9D8B030D-6E8A-4147-A177-3AD203B41FA5}">
                      <a16:colId xmlns:a16="http://schemas.microsoft.com/office/drawing/2014/main" val="32718457"/>
                    </a:ext>
                  </a:extLst>
                </a:gridCol>
                <a:gridCol w="329184">
                  <a:extLst>
                    <a:ext uri="{9D8B030D-6E8A-4147-A177-3AD203B41FA5}">
                      <a16:colId xmlns:a16="http://schemas.microsoft.com/office/drawing/2014/main" val="723825489"/>
                    </a:ext>
                  </a:extLst>
                </a:gridCol>
                <a:gridCol w="329184">
                  <a:extLst>
                    <a:ext uri="{9D8B030D-6E8A-4147-A177-3AD203B41FA5}">
                      <a16:colId xmlns:a16="http://schemas.microsoft.com/office/drawing/2014/main" val="2305178251"/>
                    </a:ext>
                  </a:extLst>
                </a:gridCol>
                <a:gridCol w="329184">
                  <a:extLst>
                    <a:ext uri="{9D8B030D-6E8A-4147-A177-3AD203B41FA5}">
                      <a16:colId xmlns:a16="http://schemas.microsoft.com/office/drawing/2014/main" val="3876027330"/>
                    </a:ext>
                  </a:extLst>
                </a:gridCol>
                <a:gridCol w="329184">
                  <a:extLst>
                    <a:ext uri="{9D8B030D-6E8A-4147-A177-3AD203B41FA5}">
                      <a16:colId xmlns:a16="http://schemas.microsoft.com/office/drawing/2014/main" val="4124632144"/>
                    </a:ext>
                  </a:extLst>
                </a:gridCol>
                <a:gridCol w="329184">
                  <a:extLst>
                    <a:ext uri="{9D8B030D-6E8A-4147-A177-3AD203B41FA5}">
                      <a16:colId xmlns:a16="http://schemas.microsoft.com/office/drawing/2014/main" val="1568512982"/>
                    </a:ext>
                  </a:extLst>
                </a:gridCol>
                <a:gridCol w="329184">
                  <a:extLst>
                    <a:ext uri="{9D8B030D-6E8A-4147-A177-3AD203B41FA5}">
                      <a16:colId xmlns:a16="http://schemas.microsoft.com/office/drawing/2014/main" val="2242162410"/>
                    </a:ext>
                  </a:extLst>
                </a:gridCol>
                <a:gridCol w="329184">
                  <a:extLst>
                    <a:ext uri="{9D8B030D-6E8A-4147-A177-3AD203B41FA5}">
                      <a16:colId xmlns:a16="http://schemas.microsoft.com/office/drawing/2014/main" val="2675773856"/>
                    </a:ext>
                  </a:extLst>
                </a:gridCol>
                <a:gridCol w="329184">
                  <a:extLst>
                    <a:ext uri="{9D8B030D-6E8A-4147-A177-3AD203B41FA5}">
                      <a16:colId xmlns:a16="http://schemas.microsoft.com/office/drawing/2014/main" val="3296067328"/>
                    </a:ext>
                  </a:extLst>
                </a:gridCol>
                <a:gridCol w="370332">
                  <a:extLst>
                    <a:ext uri="{9D8B030D-6E8A-4147-A177-3AD203B41FA5}">
                      <a16:colId xmlns:a16="http://schemas.microsoft.com/office/drawing/2014/main" val="792568684"/>
                    </a:ext>
                  </a:extLst>
                </a:gridCol>
                <a:gridCol w="370332">
                  <a:extLst>
                    <a:ext uri="{9D8B030D-6E8A-4147-A177-3AD203B41FA5}">
                      <a16:colId xmlns:a16="http://schemas.microsoft.com/office/drawing/2014/main" val="288437980"/>
                    </a:ext>
                  </a:extLst>
                </a:gridCol>
                <a:gridCol w="329184">
                  <a:extLst>
                    <a:ext uri="{9D8B030D-6E8A-4147-A177-3AD203B41FA5}">
                      <a16:colId xmlns:a16="http://schemas.microsoft.com/office/drawing/2014/main" val="3190682404"/>
                    </a:ext>
                  </a:extLst>
                </a:gridCol>
                <a:gridCol w="329184">
                  <a:extLst>
                    <a:ext uri="{9D8B030D-6E8A-4147-A177-3AD203B41FA5}">
                      <a16:colId xmlns:a16="http://schemas.microsoft.com/office/drawing/2014/main" val="2383240698"/>
                    </a:ext>
                  </a:extLst>
                </a:gridCol>
                <a:gridCol w="370332">
                  <a:extLst>
                    <a:ext uri="{9D8B030D-6E8A-4147-A177-3AD203B41FA5}">
                      <a16:colId xmlns:a16="http://schemas.microsoft.com/office/drawing/2014/main" val="31720100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1209678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Defimedia.info - 2018-11-18 17:00:42 </a:t>
                      </a:r>
                      <a:r>
                        <a:rPr kumimoji="0" lang="pt-BR"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5293346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Defimedia.info - 2018-11-18 16:04:34 </a:t>
                      </a:r>
                      <a:r>
                        <a:rPr kumimoji="0" lang="pt-BR"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358666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Defimedia.info - 2018-11-18 15:54:00 </a:t>
                      </a:r>
                      <a:r>
                        <a:rPr kumimoji="0" lang="pt-BR"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252246797"/>
                  </a:ext>
                </a:extLst>
              </a:tr>
            </a:tbl>
          </a:graphicData>
        </a:graphic>
      </p:graphicFrame>
      <p:sp>
        <p:nvSpPr>
          <p:cNvPr id="4" name="Text Placeholder 3">
            <a:extLst>
              <a:ext uri="{FF2B5EF4-FFF2-40B4-BE49-F238E27FC236}">
                <a16:creationId xmlns:a16="http://schemas.microsoft.com/office/drawing/2014/main" id="{D464C068-A20F-4736-A528-3B535D4FAF21}"/>
              </a:ext>
            </a:extLst>
          </p:cNvPr>
          <p:cNvSpPr>
            <a:spLocks noGrp="1"/>
          </p:cNvSpPr>
          <p:nvPr>
            <p:ph type="body" sz="quarter" idx="14"/>
          </p:nvPr>
        </p:nvSpPr>
        <p:spPr/>
        <p:txBody>
          <a:bodyPr/>
          <a:lstStyle/>
          <a:p>
            <a:r>
              <a:rPr lang="en-US"/>
              <a:t>10/18/2018 - 11/18/2018</a:t>
            </a:r>
          </a:p>
        </p:txBody>
      </p:sp>
    </p:spTree>
    <p:extLst>
      <p:ext uri="{BB962C8B-B14F-4D97-AF65-F5344CB8AC3E}">
        <p14:creationId xmlns:p14="http://schemas.microsoft.com/office/powerpoint/2010/main" val="18365697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1E4893-175C-4256-9233-9F50217F1B29}"/>
              </a:ext>
            </a:extLst>
          </p:cNvPr>
          <p:cNvSpPr>
            <a:spLocks noGrp="1"/>
          </p:cNvSpPr>
          <p:nvPr>
            <p:ph type="title"/>
          </p:nvPr>
        </p:nvSpPr>
        <p:spPr/>
        <p:txBody>
          <a:bodyPr/>
          <a:lstStyle/>
          <a:p>
            <a:r>
              <a:rPr lang="en-US"/>
              <a:t>Facebook Own Posts Table  | PRESS - 8 of 8</a:t>
            </a:r>
          </a:p>
        </p:txBody>
      </p:sp>
      <p:graphicFrame>
        <p:nvGraphicFramePr>
          <p:cNvPr id="5" name="Table Placeholder 4">
            <a:extLst>
              <a:ext uri="{FF2B5EF4-FFF2-40B4-BE49-F238E27FC236}">
                <a16:creationId xmlns:a16="http://schemas.microsoft.com/office/drawing/2014/main" id="{DF8FF734-D501-4042-A4F0-D4F0B5AD4B2D}"/>
              </a:ext>
            </a:extLst>
          </p:cNvPr>
          <p:cNvGraphicFramePr>
            <a:graphicFrameLocks noGrp="1"/>
          </p:cNvGraphicFramePr>
          <p:nvPr>
            <p:ph type="tbl" sz="quarter" idx="13"/>
            <p:extLst>
              <p:ext uri="{D42A27DB-BD31-4B8C-83A1-F6EECF244321}">
                <p14:modId xmlns:p14="http://schemas.microsoft.com/office/powerpoint/2010/main" val="32552406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7">
                  <a:extLst>
                    <a:ext uri="{9D8B030D-6E8A-4147-A177-3AD203B41FA5}">
                      <a16:colId xmlns:a16="http://schemas.microsoft.com/office/drawing/2014/main" val="1131490650"/>
                    </a:ext>
                  </a:extLst>
                </a:gridCol>
                <a:gridCol w="370332">
                  <a:extLst>
                    <a:ext uri="{9D8B030D-6E8A-4147-A177-3AD203B41FA5}">
                      <a16:colId xmlns:a16="http://schemas.microsoft.com/office/drawing/2014/main" val="955177438"/>
                    </a:ext>
                  </a:extLst>
                </a:gridCol>
                <a:gridCol w="370332">
                  <a:extLst>
                    <a:ext uri="{9D8B030D-6E8A-4147-A177-3AD203B41FA5}">
                      <a16:colId xmlns:a16="http://schemas.microsoft.com/office/drawing/2014/main" val="861872124"/>
                    </a:ext>
                  </a:extLst>
                </a:gridCol>
                <a:gridCol w="370332">
                  <a:extLst>
                    <a:ext uri="{9D8B030D-6E8A-4147-A177-3AD203B41FA5}">
                      <a16:colId xmlns:a16="http://schemas.microsoft.com/office/drawing/2014/main" val="339559269"/>
                    </a:ext>
                  </a:extLst>
                </a:gridCol>
                <a:gridCol w="329184">
                  <a:extLst>
                    <a:ext uri="{9D8B030D-6E8A-4147-A177-3AD203B41FA5}">
                      <a16:colId xmlns:a16="http://schemas.microsoft.com/office/drawing/2014/main" val="2677638961"/>
                    </a:ext>
                  </a:extLst>
                </a:gridCol>
                <a:gridCol w="329184">
                  <a:extLst>
                    <a:ext uri="{9D8B030D-6E8A-4147-A177-3AD203B41FA5}">
                      <a16:colId xmlns:a16="http://schemas.microsoft.com/office/drawing/2014/main" val="4035690016"/>
                    </a:ext>
                  </a:extLst>
                </a:gridCol>
                <a:gridCol w="329184">
                  <a:extLst>
                    <a:ext uri="{9D8B030D-6E8A-4147-A177-3AD203B41FA5}">
                      <a16:colId xmlns:a16="http://schemas.microsoft.com/office/drawing/2014/main" val="507678101"/>
                    </a:ext>
                  </a:extLst>
                </a:gridCol>
                <a:gridCol w="329184">
                  <a:extLst>
                    <a:ext uri="{9D8B030D-6E8A-4147-A177-3AD203B41FA5}">
                      <a16:colId xmlns:a16="http://schemas.microsoft.com/office/drawing/2014/main" val="1906669217"/>
                    </a:ext>
                  </a:extLst>
                </a:gridCol>
                <a:gridCol w="329184">
                  <a:extLst>
                    <a:ext uri="{9D8B030D-6E8A-4147-A177-3AD203B41FA5}">
                      <a16:colId xmlns:a16="http://schemas.microsoft.com/office/drawing/2014/main" val="2570343710"/>
                    </a:ext>
                  </a:extLst>
                </a:gridCol>
                <a:gridCol w="329184">
                  <a:extLst>
                    <a:ext uri="{9D8B030D-6E8A-4147-A177-3AD203B41FA5}">
                      <a16:colId xmlns:a16="http://schemas.microsoft.com/office/drawing/2014/main" val="3582744365"/>
                    </a:ext>
                  </a:extLst>
                </a:gridCol>
                <a:gridCol w="329184">
                  <a:extLst>
                    <a:ext uri="{9D8B030D-6E8A-4147-A177-3AD203B41FA5}">
                      <a16:colId xmlns:a16="http://schemas.microsoft.com/office/drawing/2014/main" val="863531631"/>
                    </a:ext>
                  </a:extLst>
                </a:gridCol>
                <a:gridCol w="329184">
                  <a:extLst>
                    <a:ext uri="{9D8B030D-6E8A-4147-A177-3AD203B41FA5}">
                      <a16:colId xmlns:a16="http://schemas.microsoft.com/office/drawing/2014/main" val="1651405113"/>
                    </a:ext>
                  </a:extLst>
                </a:gridCol>
                <a:gridCol w="370332">
                  <a:extLst>
                    <a:ext uri="{9D8B030D-6E8A-4147-A177-3AD203B41FA5}">
                      <a16:colId xmlns:a16="http://schemas.microsoft.com/office/drawing/2014/main" val="3900783876"/>
                    </a:ext>
                  </a:extLst>
                </a:gridCol>
                <a:gridCol w="370332">
                  <a:extLst>
                    <a:ext uri="{9D8B030D-6E8A-4147-A177-3AD203B41FA5}">
                      <a16:colId xmlns:a16="http://schemas.microsoft.com/office/drawing/2014/main" val="533798485"/>
                    </a:ext>
                  </a:extLst>
                </a:gridCol>
                <a:gridCol w="329184">
                  <a:extLst>
                    <a:ext uri="{9D8B030D-6E8A-4147-A177-3AD203B41FA5}">
                      <a16:colId xmlns:a16="http://schemas.microsoft.com/office/drawing/2014/main" val="3377076838"/>
                    </a:ext>
                  </a:extLst>
                </a:gridCol>
                <a:gridCol w="329184">
                  <a:extLst>
                    <a:ext uri="{9D8B030D-6E8A-4147-A177-3AD203B41FA5}">
                      <a16:colId xmlns:a16="http://schemas.microsoft.com/office/drawing/2014/main" val="866129310"/>
                    </a:ext>
                  </a:extLst>
                </a:gridCol>
                <a:gridCol w="370332">
                  <a:extLst>
                    <a:ext uri="{9D8B030D-6E8A-4147-A177-3AD203B41FA5}">
                      <a16:colId xmlns:a16="http://schemas.microsoft.com/office/drawing/2014/main" val="11159087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5045133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L'express Maurice - 2018-11-18 15:53:28 </a:t>
                      </a:r>
                      <a:r>
                        <a:rPr kumimoji="0" lang="fr-FR" sz="1000" b="0" i="0" u="none" strike="noStrike" kern="1200" cap="none" spc="0" normalizeH="0" baseline="0" noProof="0">
                          <a:ln>
                            <a:noFill/>
                          </a:ln>
                          <a:solidFill>
                            <a:prstClr val="black"/>
                          </a:solidFill>
                          <a:effectLst/>
                          <a:uLnTx/>
                          <a:uFillTx/>
                          <a:latin typeface="+mn-lt"/>
                          <a:ea typeface="+mn-ea"/>
                          <a:cs typeface="+mn-cs"/>
                        </a:rPr>
                        <a:t> 
 Les autorités craignent qu’ils soient utilisés à de mauvaises fin…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0.2625 %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7016930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Defimedia.info - 2018-11-18 15:45:55 </a:t>
                      </a:r>
                      <a:r>
                        <a:rPr kumimoji="0" lang="pt-BR"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845310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L'express Maurice - 2018-11-18 15:36:20 </a:t>
                      </a:r>
                      <a:r>
                        <a:rPr kumimoji="0" lang="fr-FR"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205898892"/>
                  </a:ext>
                </a:extLst>
              </a:tr>
            </a:tbl>
          </a:graphicData>
        </a:graphic>
      </p:graphicFrame>
      <p:sp>
        <p:nvSpPr>
          <p:cNvPr id="4" name="Text Placeholder 3">
            <a:extLst>
              <a:ext uri="{FF2B5EF4-FFF2-40B4-BE49-F238E27FC236}">
                <a16:creationId xmlns:a16="http://schemas.microsoft.com/office/drawing/2014/main" id="{8347F9E1-F68F-45A0-BD51-92040AA77787}"/>
              </a:ext>
            </a:extLst>
          </p:cNvPr>
          <p:cNvSpPr>
            <a:spLocks noGrp="1"/>
          </p:cNvSpPr>
          <p:nvPr>
            <p:ph type="body" sz="quarter" idx="14"/>
          </p:nvPr>
        </p:nvSpPr>
        <p:spPr/>
        <p:txBody>
          <a:bodyPr/>
          <a:lstStyle/>
          <a:p>
            <a:r>
              <a:rPr lang="en-US"/>
              <a:t>10/18/2018 - 11/18/2018</a:t>
            </a:r>
          </a:p>
        </p:txBody>
      </p:sp>
    </p:spTree>
    <p:extLst>
      <p:ext uri="{BB962C8B-B14F-4D97-AF65-F5344CB8AC3E}">
        <p14:creationId xmlns:p14="http://schemas.microsoft.com/office/powerpoint/2010/main" val="419885178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442F36-975C-43D1-8A47-5D8FF59B5064}"/>
              </a:ext>
            </a:extLst>
          </p:cNvPr>
          <p:cNvSpPr>
            <a:spLocks noGrp="1"/>
          </p:cNvSpPr>
          <p:nvPr>
            <p:ph type="title"/>
          </p:nvPr>
        </p:nvSpPr>
        <p:spPr/>
        <p:txBody>
          <a:bodyPr/>
          <a:lstStyle/>
          <a:p>
            <a:r>
              <a:rPr lang="en-US"/>
              <a:t>Facebook Interactions Distribution | PRESS</a:t>
            </a:r>
          </a:p>
        </p:txBody>
      </p:sp>
      <p:graphicFrame>
        <p:nvGraphicFramePr>
          <p:cNvPr id="6" name="Chart Placeholder 5">
            <a:extLst>
              <a:ext uri="{FF2B5EF4-FFF2-40B4-BE49-F238E27FC236}">
                <a16:creationId xmlns:a16="http://schemas.microsoft.com/office/drawing/2014/main" id="{040D57BA-B301-456A-B57E-4E66836CE765}"/>
              </a:ext>
            </a:extLst>
          </p:cNvPr>
          <p:cNvGraphicFramePr>
            <a:graphicFrameLocks noGrp="1"/>
          </p:cNvGraphicFramePr>
          <p:nvPr>
            <p:ph type="chart" sz="quarter" idx="13"/>
            <p:extLst>
              <p:ext uri="{D42A27DB-BD31-4B8C-83A1-F6EECF244321}">
                <p14:modId xmlns:p14="http://schemas.microsoft.com/office/powerpoint/2010/main" val="171481788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C45859C-5E29-41CC-B1E8-37D9E78AB232}"/>
              </a:ext>
            </a:extLst>
          </p:cNvPr>
          <p:cNvSpPr>
            <a:spLocks noGrp="1"/>
          </p:cNvSpPr>
          <p:nvPr>
            <p:ph type="body" sz="quarter" idx="14"/>
          </p:nvPr>
        </p:nvSpPr>
        <p:spPr/>
        <p:txBody>
          <a:bodyPr/>
          <a:lstStyle/>
          <a:p>
            <a:r>
              <a:rPr lang="en-US"/>
              <a:t>10/18/2018 - 11/18/2018</a:t>
            </a:r>
          </a:p>
        </p:txBody>
      </p:sp>
      <p:sp>
        <p:nvSpPr>
          <p:cNvPr id="5" name="Footer Placeholder 4">
            <a:extLst>
              <a:ext uri="{FF2B5EF4-FFF2-40B4-BE49-F238E27FC236}">
                <a16:creationId xmlns:a16="http://schemas.microsoft.com/office/drawing/2014/main" id="{7B27518F-69A7-4BD0-8B1A-34F7625DEF6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2585474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57D57B-A3F4-4736-97E3-B3A29609ECCD}"/>
              </a:ext>
            </a:extLst>
          </p:cNvPr>
          <p:cNvSpPr>
            <a:spLocks noGrp="1"/>
          </p:cNvSpPr>
          <p:nvPr>
            <p:ph type="title"/>
          </p:nvPr>
        </p:nvSpPr>
        <p:spPr/>
        <p:txBody>
          <a:bodyPr/>
          <a:lstStyle/>
          <a:p>
            <a:r>
              <a:rPr lang="en-US"/>
              <a:t>Facebook Interaction Rate | PRESS</a:t>
            </a:r>
          </a:p>
        </p:txBody>
      </p:sp>
      <p:graphicFrame>
        <p:nvGraphicFramePr>
          <p:cNvPr id="6" name="Chart Placeholder 5">
            <a:extLst>
              <a:ext uri="{FF2B5EF4-FFF2-40B4-BE49-F238E27FC236}">
                <a16:creationId xmlns:a16="http://schemas.microsoft.com/office/drawing/2014/main" id="{CB9B766F-5AD0-43A4-8B34-588DCAE99FBD}"/>
              </a:ext>
            </a:extLst>
          </p:cNvPr>
          <p:cNvGraphicFramePr>
            <a:graphicFrameLocks noGrp="1"/>
          </p:cNvGraphicFramePr>
          <p:nvPr>
            <p:ph type="chart" sz="quarter" idx="13"/>
            <p:extLst>
              <p:ext uri="{D42A27DB-BD31-4B8C-83A1-F6EECF244321}">
                <p14:modId xmlns:p14="http://schemas.microsoft.com/office/powerpoint/2010/main" val="205934186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0071E7D-9FDD-4CBE-815B-752B16F48763}"/>
              </a:ext>
            </a:extLst>
          </p:cNvPr>
          <p:cNvSpPr>
            <a:spLocks noGrp="1"/>
          </p:cNvSpPr>
          <p:nvPr>
            <p:ph type="body" sz="quarter" idx="14"/>
          </p:nvPr>
        </p:nvSpPr>
        <p:spPr/>
        <p:txBody>
          <a:bodyPr/>
          <a:lstStyle/>
          <a:p>
            <a:r>
              <a:rPr lang="en-US"/>
              <a:t>10/18/2018 - 11/18/2018</a:t>
            </a:r>
          </a:p>
        </p:txBody>
      </p:sp>
      <p:sp>
        <p:nvSpPr>
          <p:cNvPr id="5" name="Footer Placeholder 4">
            <a:extLst>
              <a:ext uri="{FF2B5EF4-FFF2-40B4-BE49-F238E27FC236}">
                <a16:creationId xmlns:a16="http://schemas.microsoft.com/office/drawing/2014/main" id="{39229A61-33BD-4916-8923-8D9E83B9184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038083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96D37D-D146-47D3-B625-1FEF631C1A75}"/>
              </a:ext>
            </a:extLst>
          </p:cNvPr>
          <p:cNvSpPr>
            <a:spLocks noGrp="1"/>
          </p:cNvSpPr>
          <p:nvPr>
            <p:ph type="title"/>
          </p:nvPr>
        </p:nvSpPr>
        <p:spPr/>
        <p:txBody>
          <a:bodyPr/>
          <a:lstStyle/>
          <a:p>
            <a:r>
              <a:rPr lang="en-US"/>
              <a:t>Facebook Interactions Distribution | PRESS</a:t>
            </a:r>
          </a:p>
        </p:txBody>
      </p:sp>
      <p:graphicFrame>
        <p:nvGraphicFramePr>
          <p:cNvPr id="6" name="Chart Placeholder 5">
            <a:extLst>
              <a:ext uri="{FF2B5EF4-FFF2-40B4-BE49-F238E27FC236}">
                <a16:creationId xmlns:a16="http://schemas.microsoft.com/office/drawing/2014/main" id="{1A928407-9195-4209-B2B9-47616E610181}"/>
              </a:ext>
            </a:extLst>
          </p:cNvPr>
          <p:cNvGraphicFramePr>
            <a:graphicFrameLocks noGrp="1"/>
          </p:cNvGraphicFramePr>
          <p:nvPr>
            <p:ph type="chart" sz="quarter" idx="13"/>
            <p:extLst>
              <p:ext uri="{D42A27DB-BD31-4B8C-83A1-F6EECF244321}">
                <p14:modId xmlns:p14="http://schemas.microsoft.com/office/powerpoint/2010/main" val="172680519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3170C09-CDA2-4B74-9148-421915BD1C44}"/>
              </a:ext>
            </a:extLst>
          </p:cNvPr>
          <p:cNvSpPr>
            <a:spLocks noGrp="1"/>
          </p:cNvSpPr>
          <p:nvPr>
            <p:ph type="body" sz="quarter" idx="14"/>
          </p:nvPr>
        </p:nvSpPr>
        <p:spPr/>
        <p:txBody>
          <a:bodyPr/>
          <a:lstStyle/>
          <a:p>
            <a:r>
              <a:rPr lang="en-US"/>
              <a:t>10/18/2018 - 11/18/2018</a:t>
            </a:r>
          </a:p>
        </p:txBody>
      </p:sp>
      <p:sp>
        <p:nvSpPr>
          <p:cNvPr id="5" name="Footer Placeholder 4">
            <a:extLst>
              <a:ext uri="{FF2B5EF4-FFF2-40B4-BE49-F238E27FC236}">
                <a16:creationId xmlns:a16="http://schemas.microsoft.com/office/drawing/2014/main" id="{542D201C-1E84-4E11-B70C-76A4B563E31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791971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E98EAE-8DB3-4F14-82E0-CEB1417F858A}"/>
              </a:ext>
            </a:extLst>
          </p:cNvPr>
          <p:cNvSpPr>
            <a:spLocks noGrp="1"/>
          </p:cNvSpPr>
          <p:nvPr>
            <p:ph type="title"/>
          </p:nvPr>
        </p:nvSpPr>
        <p:spPr/>
        <p:txBody>
          <a:bodyPr/>
          <a:lstStyle/>
          <a:p>
            <a:r>
              <a:rPr lang="en-US"/>
              <a:t>Facebook Own Posts By Weekday | PRESS</a:t>
            </a:r>
          </a:p>
        </p:txBody>
      </p:sp>
      <p:graphicFrame>
        <p:nvGraphicFramePr>
          <p:cNvPr id="6" name="Chart Placeholder 5">
            <a:extLst>
              <a:ext uri="{FF2B5EF4-FFF2-40B4-BE49-F238E27FC236}">
                <a16:creationId xmlns:a16="http://schemas.microsoft.com/office/drawing/2014/main" id="{DF7575AE-C869-436F-86BE-ED84EE861070}"/>
              </a:ext>
            </a:extLst>
          </p:cNvPr>
          <p:cNvGraphicFramePr>
            <a:graphicFrameLocks noGrp="1"/>
          </p:cNvGraphicFramePr>
          <p:nvPr>
            <p:ph type="chart" sz="quarter" idx="13"/>
            <p:extLst>
              <p:ext uri="{D42A27DB-BD31-4B8C-83A1-F6EECF244321}">
                <p14:modId xmlns:p14="http://schemas.microsoft.com/office/powerpoint/2010/main" val="133133837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3779679-C7F8-4518-9BA0-8181C903CB3B}"/>
              </a:ext>
            </a:extLst>
          </p:cNvPr>
          <p:cNvSpPr>
            <a:spLocks noGrp="1"/>
          </p:cNvSpPr>
          <p:nvPr>
            <p:ph type="body" sz="quarter" idx="14"/>
          </p:nvPr>
        </p:nvSpPr>
        <p:spPr/>
        <p:txBody>
          <a:bodyPr/>
          <a:lstStyle/>
          <a:p>
            <a:r>
              <a:rPr lang="en-US"/>
              <a:t>10/18/2018 - 11/18/2018</a:t>
            </a:r>
          </a:p>
        </p:txBody>
      </p:sp>
      <p:sp>
        <p:nvSpPr>
          <p:cNvPr id="5" name="Footer Placeholder 4">
            <a:extLst>
              <a:ext uri="{FF2B5EF4-FFF2-40B4-BE49-F238E27FC236}">
                <a16:creationId xmlns:a16="http://schemas.microsoft.com/office/drawing/2014/main" id="{2B2B4764-2AEB-4958-9ED6-BA508730141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9076754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81E86F-E3EC-4985-B74D-D75DCBD25A7A}"/>
              </a:ext>
            </a:extLst>
          </p:cNvPr>
          <p:cNvSpPr>
            <a:spLocks noGrp="1"/>
          </p:cNvSpPr>
          <p:nvPr>
            <p:ph type="title"/>
          </p:nvPr>
        </p:nvSpPr>
        <p:spPr/>
        <p:txBody>
          <a:bodyPr/>
          <a:lstStyle/>
          <a:p>
            <a:r>
              <a:rPr lang="en-US"/>
              <a:t>Facebook Post Type Distribution Per Profile | PRESS</a:t>
            </a:r>
          </a:p>
        </p:txBody>
      </p:sp>
      <p:graphicFrame>
        <p:nvGraphicFramePr>
          <p:cNvPr id="6" name="Chart Placeholder 5">
            <a:extLst>
              <a:ext uri="{FF2B5EF4-FFF2-40B4-BE49-F238E27FC236}">
                <a16:creationId xmlns:a16="http://schemas.microsoft.com/office/drawing/2014/main" id="{F62FABC5-51B4-426A-9F6C-82A8301CB224}"/>
              </a:ext>
            </a:extLst>
          </p:cNvPr>
          <p:cNvGraphicFramePr>
            <a:graphicFrameLocks noGrp="1"/>
          </p:cNvGraphicFramePr>
          <p:nvPr>
            <p:ph type="chart" sz="quarter" idx="13"/>
            <p:extLst>
              <p:ext uri="{D42A27DB-BD31-4B8C-83A1-F6EECF244321}">
                <p14:modId xmlns:p14="http://schemas.microsoft.com/office/powerpoint/2010/main" val="160379642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6B2CED6-E87E-4F62-9C29-9CBA92719F30}"/>
              </a:ext>
            </a:extLst>
          </p:cNvPr>
          <p:cNvSpPr>
            <a:spLocks noGrp="1"/>
          </p:cNvSpPr>
          <p:nvPr>
            <p:ph type="body" sz="quarter" idx="14"/>
          </p:nvPr>
        </p:nvSpPr>
        <p:spPr/>
        <p:txBody>
          <a:bodyPr/>
          <a:lstStyle/>
          <a:p>
            <a:r>
              <a:rPr lang="en-US"/>
              <a:t>10/18/2018 - 11/18/2018</a:t>
            </a:r>
          </a:p>
        </p:txBody>
      </p:sp>
      <p:sp>
        <p:nvSpPr>
          <p:cNvPr id="5" name="Footer Placeholder 4">
            <a:extLst>
              <a:ext uri="{FF2B5EF4-FFF2-40B4-BE49-F238E27FC236}">
                <a16:creationId xmlns:a16="http://schemas.microsoft.com/office/drawing/2014/main" id="{D633979F-6322-4E6C-97E1-4BA38BDC7E1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7553880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C982A8-56A9-43B0-BCB6-1C003EA8A7D7}"/>
              </a:ext>
            </a:extLst>
          </p:cNvPr>
          <p:cNvSpPr>
            <a:spLocks noGrp="1"/>
          </p:cNvSpPr>
          <p:nvPr>
            <p:ph type="title"/>
          </p:nvPr>
        </p:nvSpPr>
        <p:spPr/>
        <p:txBody>
          <a:bodyPr/>
          <a:lstStyle/>
          <a:p>
            <a:r>
              <a:rPr lang="en-US"/>
              <a:t>Facebook Sponsored Posts Distribution | PRESS</a:t>
            </a:r>
          </a:p>
        </p:txBody>
      </p:sp>
      <p:graphicFrame>
        <p:nvGraphicFramePr>
          <p:cNvPr id="6" name="Chart Placeholder 5">
            <a:extLst>
              <a:ext uri="{FF2B5EF4-FFF2-40B4-BE49-F238E27FC236}">
                <a16:creationId xmlns:a16="http://schemas.microsoft.com/office/drawing/2014/main" id="{A5447190-FE50-465E-B03B-4BFF9DD49511}"/>
              </a:ext>
            </a:extLst>
          </p:cNvPr>
          <p:cNvGraphicFramePr>
            <a:graphicFrameLocks noGrp="1"/>
          </p:cNvGraphicFramePr>
          <p:nvPr>
            <p:ph type="chart" sz="quarter" idx="13"/>
            <p:extLst>
              <p:ext uri="{D42A27DB-BD31-4B8C-83A1-F6EECF244321}">
                <p14:modId xmlns:p14="http://schemas.microsoft.com/office/powerpoint/2010/main" val="342273871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0630F75-7CBA-48B8-8EE8-32D54CA12CFF}"/>
              </a:ext>
            </a:extLst>
          </p:cNvPr>
          <p:cNvSpPr>
            <a:spLocks noGrp="1"/>
          </p:cNvSpPr>
          <p:nvPr>
            <p:ph type="body" sz="quarter" idx="14"/>
          </p:nvPr>
        </p:nvSpPr>
        <p:spPr/>
        <p:txBody>
          <a:bodyPr/>
          <a:lstStyle/>
          <a:p>
            <a:r>
              <a:rPr lang="en-US"/>
              <a:t>10/18/2018 - 11/18/2018</a:t>
            </a:r>
          </a:p>
        </p:txBody>
      </p:sp>
      <p:sp>
        <p:nvSpPr>
          <p:cNvPr id="5" name="Footer Placeholder 4">
            <a:extLst>
              <a:ext uri="{FF2B5EF4-FFF2-40B4-BE49-F238E27FC236}">
                <a16:creationId xmlns:a16="http://schemas.microsoft.com/office/drawing/2014/main" id="{C967E53B-039D-4036-95E3-6EC07688EC3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3926474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0D46A7-B8AD-452A-A0B9-384DC5A1F308}"/>
              </a:ext>
            </a:extLst>
          </p:cNvPr>
          <p:cNvSpPr>
            <a:spLocks noGrp="1"/>
          </p:cNvSpPr>
          <p:nvPr>
            <p:ph type="title"/>
          </p:nvPr>
        </p:nvSpPr>
        <p:spPr/>
        <p:txBody>
          <a:bodyPr/>
          <a:lstStyle/>
          <a:p>
            <a:r>
              <a:rPr lang="en-US"/>
              <a:t>Facebook Own Video Posts | PRESS</a:t>
            </a:r>
          </a:p>
        </p:txBody>
      </p:sp>
      <p:graphicFrame>
        <p:nvGraphicFramePr>
          <p:cNvPr id="6" name="Chart Placeholder 5">
            <a:extLst>
              <a:ext uri="{FF2B5EF4-FFF2-40B4-BE49-F238E27FC236}">
                <a16:creationId xmlns:a16="http://schemas.microsoft.com/office/drawing/2014/main" id="{83E1DA20-E9F6-4CE8-9F91-5BA57A1570E6}"/>
              </a:ext>
            </a:extLst>
          </p:cNvPr>
          <p:cNvGraphicFramePr>
            <a:graphicFrameLocks noGrp="1"/>
          </p:cNvGraphicFramePr>
          <p:nvPr>
            <p:ph type="chart" sz="quarter" idx="13"/>
            <p:extLst>
              <p:ext uri="{D42A27DB-BD31-4B8C-83A1-F6EECF244321}">
                <p14:modId xmlns:p14="http://schemas.microsoft.com/office/powerpoint/2010/main" val="89219941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14308C9-7472-48F5-AC1E-974BAB24D2A5}"/>
              </a:ext>
            </a:extLst>
          </p:cNvPr>
          <p:cNvSpPr>
            <a:spLocks noGrp="1"/>
          </p:cNvSpPr>
          <p:nvPr>
            <p:ph type="body" sz="quarter" idx="14"/>
          </p:nvPr>
        </p:nvSpPr>
        <p:spPr/>
        <p:txBody>
          <a:bodyPr/>
          <a:lstStyle/>
          <a:p>
            <a:r>
              <a:rPr lang="en-US"/>
              <a:t>10/18/2018 - 11/18/2018</a:t>
            </a:r>
          </a:p>
        </p:txBody>
      </p:sp>
      <p:sp>
        <p:nvSpPr>
          <p:cNvPr id="5" name="Footer Placeholder 4">
            <a:extLst>
              <a:ext uri="{FF2B5EF4-FFF2-40B4-BE49-F238E27FC236}">
                <a16:creationId xmlns:a16="http://schemas.microsoft.com/office/drawing/2014/main" id="{30054DA9-0C80-4CBE-AB2C-4E96F0740E8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7871591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BD6632-5A2F-4B5D-8C9A-EAD3567D205A}"/>
              </a:ext>
            </a:extLst>
          </p:cNvPr>
          <p:cNvSpPr>
            <a:spLocks noGrp="1"/>
          </p:cNvSpPr>
          <p:nvPr>
            <p:ph type="title"/>
          </p:nvPr>
        </p:nvSpPr>
        <p:spPr/>
        <p:txBody>
          <a:bodyPr/>
          <a:lstStyle/>
          <a:p>
            <a:r>
              <a:rPr lang="en-US"/>
              <a:t>Facebook Video Type Distribution | PRESS</a:t>
            </a:r>
          </a:p>
        </p:txBody>
      </p:sp>
      <p:graphicFrame>
        <p:nvGraphicFramePr>
          <p:cNvPr id="6" name="Chart Placeholder 5">
            <a:extLst>
              <a:ext uri="{FF2B5EF4-FFF2-40B4-BE49-F238E27FC236}">
                <a16:creationId xmlns:a16="http://schemas.microsoft.com/office/drawing/2014/main" id="{C9A25F0C-7091-4083-82D8-E736C34C1177}"/>
              </a:ext>
            </a:extLst>
          </p:cNvPr>
          <p:cNvGraphicFramePr>
            <a:graphicFrameLocks noGrp="1"/>
          </p:cNvGraphicFramePr>
          <p:nvPr>
            <p:ph type="chart" sz="quarter" idx="13"/>
            <p:extLst>
              <p:ext uri="{D42A27DB-BD31-4B8C-83A1-F6EECF244321}">
                <p14:modId xmlns:p14="http://schemas.microsoft.com/office/powerpoint/2010/main" val="120972100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F00DD05-646B-4EA7-927A-726518380FA8}"/>
              </a:ext>
            </a:extLst>
          </p:cNvPr>
          <p:cNvSpPr>
            <a:spLocks noGrp="1"/>
          </p:cNvSpPr>
          <p:nvPr>
            <p:ph type="body" sz="quarter" idx="14"/>
          </p:nvPr>
        </p:nvSpPr>
        <p:spPr/>
        <p:txBody>
          <a:bodyPr/>
          <a:lstStyle/>
          <a:p>
            <a:r>
              <a:rPr lang="en-US"/>
              <a:t>10/18/2018 - 11/18/2018</a:t>
            </a:r>
          </a:p>
        </p:txBody>
      </p:sp>
      <p:sp>
        <p:nvSpPr>
          <p:cNvPr id="5" name="Footer Placeholder 4">
            <a:extLst>
              <a:ext uri="{FF2B5EF4-FFF2-40B4-BE49-F238E27FC236}">
                <a16:creationId xmlns:a16="http://schemas.microsoft.com/office/drawing/2014/main" id="{39CB93A1-8A91-4D93-B8B7-8ACC946CFE1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2089769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663A08-0BD2-44CB-A201-867574192A45}"/>
              </a:ext>
            </a:extLst>
          </p:cNvPr>
          <p:cNvSpPr>
            <a:spLocks noGrp="1"/>
          </p:cNvSpPr>
          <p:nvPr>
            <p:ph type="title"/>
          </p:nvPr>
        </p:nvSpPr>
        <p:spPr/>
        <p:txBody>
          <a:bodyPr/>
          <a:lstStyle/>
          <a:p>
            <a:r>
              <a:rPr lang="en-US"/>
              <a:t>Facebook Key Metrics Table | PRESS</a:t>
            </a:r>
          </a:p>
        </p:txBody>
      </p:sp>
      <p:graphicFrame>
        <p:nvGraphicFramePr>
          <p:cNvPr id="5" name="Table Placeholder 4">
            <a:extLst>
              <a:ext uri="{FF2B5EF4-FFF2-40B4-BE49-F238E27FC236}">
                <a16:creationId xmlns:a16="http://schemas.microsoft.com/office/drawing/2014/main" id="{BAAEB242-7A9E-47F7-9D1F-2DD9448EEF45}"/>
              </a:ext>
            </a:extLst>
          </p:cNvPr>
          <p:cNvGraphicFramePr>
            <a:graphicFrameLocks noGrp="1"/>
          </p:cNvGraphicFramePr>
          <p:nvPr>
            <p:ph type="tbl" sz="quarter" idx="13"/>
            <p:extLst>
              <p:ext uri="{D42A27DB-BD31-4B8C-83A1-F6EECF244321}">
                <p14:modId xmlns:p14="http://schemas.microsoft.com/office/powerpoint/2010/main" val="41783842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3">
                  <a:extLst>
                    <a:ext uri="{9D8B030D-6E8A-4147-A177-3AD203B41FA5}">
                      <a16:colId xmlns:a16="http://schemas.microsoft.com/office/drawing/2014/main" val="3330916042"/>
                    </a:ext>
                  </a:extLst>
                </a:gridCol>
                <a:gridCol w="411480">
                  <a:extLst>
                    <a:ext uri="{9D8B030D-6E8A-4147-A177-3AD203B41FA5}">
                      <a16:colId xmlns:a16="http://schemas.microsoft.com/office/drawing/2014/main" val="3525578611"/>
                    </a:ext>
                  </a:extLst>
                </a:gridCol>
                <a:gridCol w="304495">
                  <a:extLst>
                    <a:ext uri="{9D8B030D-6E8A-4147-A177-3AD203B41FA5}">
                      <a16:colId xmlns:a16="http://schemas.microsoft.com/office/drawing/2014/main" val="2493103441"/>
                    </a:ext>
                  </a:extLst>
                </a:gridCol>
                <a:gridCol w="304495">
                  <a:extLst>
                    <a:ext uri="{9D8B030D-6E8A-4147-A177-3AD203B41FA5}">
                      <a16:colId xmlns:a16="http://schemas.microsoft.com/office/drawing/2014/main" val="798939293"/>
                    </a:ext>
                  </a:extLst>
                </a:gridCol>
                <a:gridCol w="304495">
                  <a:extLst>
                    <a:ext uri="{9D8B030D-6E8A-4147-A177-3AD203B41FA5}">
                      <a16:colId xmlns:a16="http://schemas.microsoft.com/office/drawing/2014/main" val="3416708794"/>
                    </a:ext>
                  </a:extLst>
                </a:gridCol>
                <a:gridCol w="304495">
                  <a:extLst>
                    <a:ext uri="{9D8B030D-6E8A-4147-A177-3AD203B41FA5}">
                      <a16:colId xmlns:a16="http://schemas.microsoft.com/office/drawing/2014/main" val="4285239778"/>
                    </a:ext>
                  </a:extLst>
                </a:gridCol>
                <a:gridCol w="304495">
                  <a:extLst>
                    <a:ext uri="{9D8B030D-6E8A-4147-A177-3AD203B41FA5}">
                      <a16:colId xmlns:a16="http://schemas.microsoft.com/office/drawing/2014/main" val="725890260"/>
                    </a:ext>
                  </a:extLst>
                </a:gridCol>
                <a:gridCol w="304495">
                  <a:extLst>
                    <a:ext uri="{9D8B030D-6E8A-4147-A177-3AD203B41FA5}">
                      <a16:colId xmlns:a16="http://schemas.microsoft.com/office/drawing/2014/main" val="1508536174"/>
                    </a:ext>
                  </a:extLst>
                </a:gridCol>
                <a:gridCol w="304495">
                  <a:extLst>
                    <a:ext uri="{9D8B030D-6E8A-4147-A177-3AD203B41FA5}">
                      <a16:colId xmlns:a16="http://schemas.microsoft.com/office/drawing/2014/main" val="4252228785"/>
                    </a:ext>
                  </a:extLst>
                </a:gridCol>
                <a:gridCol w="304495">
                  <a:extLst>
                    <a:ext uri="{9D8B030D-6E8A-4147-A177-3AD203B41FA5}">
                      <a16:colId xmlns:a16="http://schemas.microsoft.com/office/drawing/2014/main" val="3943232277"/>
                    </a:ext>
                  </a:extLst>
                </a:gridCol>
                <a:gridCol w="304495">
                  <a:extLst>
                    <a:ext uri="{9D8B030D-6E8A-4147-A177-3AD203B41FA5}">
                      <a16:colId xmlns:a16="http://schemas.microsoft.com/office/drawing/2014/main" val="4096929549"/>
                    </a:ext>
                  </a:extLst>
                </a:gridCol>
                <a:gridCol w="304495">
                  <a:extLst>
                    <a:ext uri="{9D8B030D-6E8A-4147-A177-3AD203B41FA5}">
                      <a16:colId xmlns:a16="http://schemas.microsoft.com/office/drawing/2014/main" val="1893305007"/>
                    </a:ext>
                  </a:extLst>
                </a:gridCol>
                <a:gridCol w="304495">
                  <a:extLst>
                    <a:ext uri="{9D8B030D-6E8A-4147-A177-3AD203B41FA5}">
                      <a16:colId xmlns:a16="http://schemas.microsoft.com/office/drawing/2014/main" val="209683247"/>
                    </a:ext>
                  </a:extLst>
                </a:gridCol>
                <a:gridCol w="304495">
                  <a:extLst>
                    <a:ext uri="{9D8B030D-6E8A-4147-A177-3AD203B41FA5}">
                      <a16:colId xmlns:a16="http://schemas.microsoft.com/office/drawing/2014/main" val="666811654"/>
                    </a:ext>
                  </a:extLst>
                </a:gridCol>
                <a:gridCol w="304495">
                  <a:extLst>
                    <a:ext uri="{9D8B030D-6E8A-4147-A177-3AD203B41FA5}">
                      <a16:colId xmlns:a16="http://schemas.microsoft.com/office/drawing/2014/main" val="3021449311"/>
                    </a:ext>
                  </a:extLst>
                </a:gridCol>
                <a:gridCol w="304495">
                  <a:extLst>
                    <a:ext uri="{9D8B030D-6E8A-4147-A177-3AD203B41FA5}">
                      <a16:colId xmlns:a16="http://schemas.microsoft.com/office/drawing/2014/main" val="4210544760"/>
                    </a:ext>
                  </a:extLst>
                </a:gridCol>
                <a:gridCol w="304495">
                  <a:extLst>
                    <a:ext uri="{9D8B030D-6E8A-4147-A177-3AD203B41FA5}">
                      <a16:colId xmlns:a16="http://schemas.microsoft.com/office/drawing/2014/main" val="741423148"/>
                    </a:ext>
                  </a:extLst>
                </a:gridCol>
                <a:gridCol w="304495">
                  <a:extLst>
                    <a:ext uri="{9D8B030D-6E8A-4147-A177-3AD203B41FA5}">
                      <a16:colId xmlns:a16="http://schemas.microsoft.com/office/drawing/2014/main" val="3148708608"/>
                    </a:ext>
                  </a:extLst>
                </a:gridCol>
                <a:gridCol w="304495">
                  <a:extLst>
                    <a:ext uri="{9D8B030D-6E8A-4147-A177-3AD203B41FA5}">
                      <a16:colId xmlns:a16="http://schemas.microsoft.com/office/drawing/2014/main" val="2365460378"/>
                    </a:ext>
                  </a:extLst>
                </a:gridCol>
                <a:gridCol w="304495">
                  <a:extLst>
                    <a:ext uri="{9D8B030D-6E8A-4147-A177-3AD203B41FA5}">
                      <a16:colId xmlns:a16="http://schemas.microsoft.com/office/drawing/2014/main" val="2154094283"/>
                    </a:ext>
                  </a:extLst>
                </a:gridCol>
                <a:gridCol w="304495">
                  <a:extLst>
                    <a:ext uri="{9D8B030D-6E8A-4147-A177-3AD203B41FA5}">
                      <a16:colId xmlns:a16="http://schemas.microsoft.com/office/drawing/2014/main" val="2791890244"/>
                    </a:ext>
                  </a:extLst>
                </a:gridCol>
                <a:gridCol w="304495">
                  <a:extLst>
                    <a:ext uri="{9D8B030D-6E8A-4147-A177-3AD203B41FA5}">
                      <a16:colId xmlns:a16="http://schemas.microsoft.com/office/drawing/2014/main" val="1748828772"/>
                    </a:ext>
                  </a:extLst>
                </a:gridCol>
                <a:gridCol w="304495">
                  <a:extLst>
                    <a:ext uri="{9D8B030D-6E8A-4147-A177-3AD203B41FA5}">
                      <a16:colId xmlns:a16="http://schemas.microsoft.com/office/drawing/2014/main" val="1671674675"/>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Link Posts</a:t>
                      </a:r>
                    </a:p>
                  </a:txBody>
                  <a:tcPr/>
                </a:tc>
                <a:tc>
                  <a:txBody>
                    <a:bodyPr/>
                    <a:lstStyle/>
                    <a:p>
                      <a:r>
                        <a:rPr lang="en-US" sz="1000"/>
                        <a:t>Photo Posts</a:t>
                      </a:r>
                    </a:p>
                  </a:txBody>
                  <a:tcPr/>
                </a:tc>
                <a:tc>
                  <a:txBody>
                    <a:bodyPr/>
                    <a:lstStyle/>
                    <a:p>
                      <a:r>
                        <a:rPr lang="en-US" sz="1000"/>
                        <a:t>Status Posts</a:t>
                      </a:r>
                    </a:p>
                  </a:txBody>
                  <a:tcPr/>
                </a:tc>
                <a:tc>
                  <a:txBody>
                    <a:bodyPr/>
                    <a:lstStyle/>
                    <a:p>
                      <a:r>
                        <a:rPr lang="en-US" sz="1000"/>
                        <a:t>Video Posts</a:t>
                      </a:r>
                    </a:p>
                  </a:txBody>
                  <a:tcPr/>
                </a:tc>
                <a:tc>
                  <a:txBody>
                    <a:bodyPr/>
                    <a:lstStyle/>
                    <a:p>
                      <a:r>
                        <a:rPr lang="en-US" sz="1000"/>
                        <a:t>Reactions</a:t>
                      </a:r>
                    </a:p>
                  </a:txBody>
                  <a:tcPr/>
                </a:tc>
                <a:tc>
                  <a:txBody>
                    <a:bodyPr/>
                    <a:lstStyle/>
                    <a:p>
                      <a:r>
                        <a:rPr lang="en-US" sz="1000"/>
                        <a:t>Negative Reactions</a:t>
                      </a:r>
                    </a:p>
                  </a:txBody>
                  <a:tcPr/>
                </a:tc>
                <a:tc>
                  <a:txBody>
                    <a:bodyPr/>
                    <a:lstStyle/>
                    <a:p>
                      <a:r>
                        <a:rPr lang="en-US" sz="1000"/>
                        <a:t>Likes</a:t>
                      </a:r>
                    </a:p>
                  </a:txBody>
                  <a:tcPr/>
                </a:tc>
                <a:tc>
                  <a:txBody>
                    <a:bodyPr/>
                    <a:lstStyle/>
                    <a:p>
                      <a:r>
                        <a:rPr lang="en-US" sz="1000"/>
                        <a:t>Love</a:t>
                      </a:r>
                    </a:p>
                  </a:txBody>
                  <a:tcPr/>
                </a:tc>
                <a:tc>
                  <a:txBody>
                    <a:bodyPr/>
                    <a:lstStyle/>
                    <a:p>
                      <a:r>
                        <a:rPr lang="en-US" sz="1000"/>
                        <a:t>Haha</a:t>
                      </a:r>
                    </a:p>
                  </a:txBody>
                  <a:tcPr/>
                </a:tc>
                <a:tc>
                  <a:txBody>
                    <a:bodyPr/>
                    <a:lstStyle/>
                    <a:p>
                      <a:r>
                        <a:rPr lang="en-US" sz="1000"/>
                        <a:t>Wow</a:t>
                      </a:r>
                    </a:p>
                  </a:txBody>
                  <a:tcPr/>
                </a:tc>
                <a:tc>
                  <a:txBody>
                    <a:bodyPr/>
                    <a:lstStyle/>
                    <a:p>
                      <a:r>
                        <a:rPr lang="en-US" sz="1000"/>
                        <a:t>Sad</a:t>
                      </a:r>
                    </a:p>
                  </a:txBody>
                  <a:tcPr/>
                </a:tc>
                <a:tc>
                  <a:txBody>
                    <a:bodyPr/>
                    <a:lstStyle/>
                    <a:p>
                      <a:r>
                        <a:rPr lang="en-US" sz="1000"/>
                        <a:t>Angry</a:t>
                      </a:r>
                    </a:p>
                  </a:txBody>
                  <a:tcPr/>
                </a:tc>
                <a:tc>
                  <a:txBody>
                    <a:bodyPr/>
                    <a:lstStyle/>
                    <a:p>
                      <a:r>
                        <a:rPr lang="en-US" sz="1000"/>
                        <a:t>Comments</a:t>
                      </a:r>
                    </a:p>
                  </a:txBody>
                  <a:tcPr/>
                </a:tc>
                <a:tc>
                  <a:txBody>
                    <a:bodyPr/>
                    <a:lstStyle/>
                    <a:p>
                      <a:r>
                        <a:rPr lang="en-US" sz="1000"/>
                        <a:t>Shares</a:t>
                      </a:r>
                    </a:p>
                  </a:txBody>
                  <a:tcPr/>
                </a:tc>
                <a:tc>
                  <a:txBody>
                    <a:bodyPr/>
                    <a:lstStyle/>
                    <a:p>
                      <a:r>
                        <a:rPr lang="en-US" sz="1000"/>
                        <a:t>Total Interactions</a:t>
                      </a:r>
                    </a:p>
                  </a:txBody>
                  <a:tcPr/>
                </a:tc>
                <a:tc>
                  <a:txBody>
                    <a:bodyPr/>
                    <a:lstStyle/>
                    <a:p>
                      <a:r>
                        <a:rPr lang="en-US" sz="1000"/>
                        <a:t>User Posts</a:t>
                      </a:r>
                    </a:p>
                  </a:txBody>
                  <a:tcPr/>
                </a:tc>
                <a:tc>
                  <a:txBody>
                    <a:bodyPr/>
                    <a:lstStyle/>
                    <a:p>
                      <a:r>
                        <a:rPr lang="en-US" sz="1000"/>
                        <a:t>User Questions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519711831"/>
                  </a:ext>
                </a:extLst>
              </a:tr>
              <a:tr h="370840">
                <a:tc>
                  <a:txBody>
                    <a:bodyPr/>
                    <a:lstStyle/>
                    <a:p>
                      <a:r>
                        <a:rPr lang="en-US" sz="1000"/>
                        <a:t>L'express Maurice</a:t>
                      </a:r>
                    </a:p>
                  </a:txBody>
                  <a:tcPr/>
                </a:tc>
                <a:tc>
                  <a:txBody>
                    <a:bodyPr/>
                    <a:lstStyle/>
                    <a:p>
                      <a:r>
                        <a:rPr lang="en-US" sz="1000"/>
                        <a:t>583516</a:t>
                      </a:r>
                    </a:p>
                  </a:txBody>
                  <a:tcPr/>
                </a:tc>
                <a:tc>
                  <a:txBody>
                    <a:bodyPr/>
                    <a:lstStyle/>
                    <a:p>
                      <a:r>
                        <a:rPr lang="en-US" sz="1000"/>
                        <a:t>n/a</a:t>
                      </a:r>
                    </a:p>
                  </a:txBody>
                  <a:tcPr/>
                </a:tc>
                <a:tc>
                  <a:txBody>
                    <a:bodyPr/>
                    <a:lstStyle/>
                    <a:p>
                      <a:r>
                        <a:rPr lang="en-US" sz="1000"/>
                        <a:t>1269</a:t>
                      </a:r>
                    </a:p>
                  </a:txBody>
                  <a:tcPr/>
                </a:tc>
                <a:tc>
                  <a:txBody>
                    <a:bodyPr/>
                    <a:lstStyle/>
                    <a:p>
                      <a:r>
                        <a:rPr lang="en-US" sz="1000"/>
                        <a:t>1170</a:t>
                      </a:r>
                    </a:p>
                  </a:txBody>
                  <a:tcPr/>
                </a:tc>
                <a:tc>
                  <a:txBody>
                    <a:bodyPr/>
                    <a:lstStyle/>
                    <a:p>
                      <a:r>
                        <a:rPr lang="en-US" sz="1000"/>
                        <a:t>42</a:t>
                      </a:r>
                    </a:p>
                  </a:txBody>
                  <a:tcPr/>
                </a:tc>
                <a:tc>
                  <a:txBody>
                    <a:bodyPr/>
                    <a:lstStyle/>
                    <a:p>
                      <a:r>
                        <a:rPr lang="en-US" sz="1000"/>
                        <a:t>0</a:t>
                      </a:r>
                    </a:p>
                  </a:txBody>
                  <a:tcPr/>
                </a:tc>
                <a:tc>
                  <a:txBody>
                    <a:bodyPr/>
                    <a:lstStyle/>
                    <a:p>
                      <a:r>
                        <a:rPr lang="en-US" sz="1000"/>
                        <a:t>57</a:t>
                      </a:r>
                    </a:p>
                  </a:txBody>
                  <a:tcPr/>
                </a:tc>
                <a:tc>
                  <a:txBody>
                    <a:bodyPr/>
                    <a:lstStyle/>
                    <a:p>
                      <a:r>
                        <a:rPr lang="en-US" sz="1000"/>
                        <a:t>375174</a:t>
                      </a:r>
                    </a:p>
                  </a:txBody>
                  <a:tcPr/>
                </a:tc>
                <a:tc>
                  <a:txBody>
                    <a:bodyPr/>
                    <a:lstStyle/>
                    <a:p>
                      <a:r>
                        <a:rPr lang="en-US" sz="1000"/>
                        <a:t>20394</a:t>
                      </a:r>
                    </a:p>
                  </a:txBody>
                  <a:tcPr/>
                </a:tc>
                <a:tc>
                  <a:txBody>
                    <a:bodyPr/>
                    <a:lstStyle/>
                    <a:p>
                      <a:r>
                        <a:rPr lang="en-US" sz="1000"/>
                        <a:t>288497</a:t>
                      </a:r>
                    </a:p>
                  </a:txBody>
                  <a:tcPr/>
                </a:tc>
                <a:tc>
                  <a:txBody>
                    <a:bodyPr/>
                    <a:lstStyle/>
                    <a:p>
                      <a:r>
                        <a:rPr lang="en-US" sz="1000"/>
                        <a:t>6966</a:t>
                      </a:r>
                    </a:p>
                  </a:txBody>
                  <a:tcPr/>
                </a:tc>
                <a:tc>
                  <a:txBody>
                    <a:bodyPr/>
                    <a:lstStyle/>
                    <a:p>
                      <a:r>
                        <a:rPr lang="en-US" sz="1000"/>
                        <a:t>23463</a:t>
                      </a:r>
                    </a:p>
                  </a:txBody>
                  <a:tcPr/>
                </a:tc>
                <a:tc>
                  <a:txBody>
                    <a:bodyPr/>
                    <a:lstStyle/>
                    <a:p>
                      <a:r>
                        <a:rPr lang="en-US" sz="1000"/>
                        <a:t>12008</a:t>
                      </a:r>
                    </a:p>
                  </a:txBody>
                  <a:tcPr/>
                </a:tc>
                <a:tc>
                  <a:txBody>
                    <a:bodyPr/>
                    <a:lstStyle/>
                    <a:p>
                      <a:r>
                        <a:rPr lang="en-US" sz="1000"/>
                        <a:t>23846</a:t>
                      </a:r>
                    </a:p>
                  </a:txBody>
                  <a:tcPr/>
                </a:tc>
                <a:tc>
                  <a:txBody>
                    <a:bodyPr/>
                    <a:lstStyle/>
                    <a:p>
                      <a:r>
                        <a:rPr lang="en-US" sz="1000"/>
                        <a:t>20394</a:t>
                      </a:r>
                    </a:p>
                  </a:txBody>
                  <a:tcPr/>
                </a:tc>
                <a:tc>
                  <a:txBody>
                    <a:bodyPr/>
                    <a:lstStyle/>
                    <a:p>
                      <a:r>
                        <a:rPr lang="en-US" sz="1000"/>
                        <a:t>52435</a:t>
                      </a:r>
                    </a:p>
                  </a:txBody>
                  <a:tcPr/>
                </a:tc>
                <a:tc>
                  <a:txBody>
                    <a:bodyPr/>
                    <a:lstStyle/>
                    <a:p>
                      <a:r>
                        <a:rPr lang="en-US" sz="1000"/>
                        <a:t>55943</a:t>
                      </a:r>
                    </a:p>
                  </a:txBody>
                  <a:tcPr/>
                </a:tc>
                <a:tc>
                  <a:txBody>
                    <a:bodyPr/>
                    <a:lstStyle/>
                    <a:p>
                      <a:r>
                        <a:rPr lang="en-US" sz="1000"/>
                        <a:t>483552</a:t>
                      </a:r>
                    </a:p>
                  </a:txBody>
                  <a:tcPr/>
                </a:tc>
                <a:tc>
                  <a:txBody>
                    <a:bodyPr/>
                    <a:lstStyle/>
                    <a:p>
                      <a:r>
                        <a:rPr lang="en-US" sz="1000"/>
                        <a:t>0</a:t>
                      </a:r>
                    </a:p>
                  </a:txBody>
                  <a:tcPr/>
                </a:tc>
                <a:tc>
                  <a:txBody>
                    <a:bodyPr/>
                    <a:lstStyle/>
                    <a:p>
                      <a:r>
                        <a:rPr lang="en-US" sz="1000"/>
                        <a:t>0</a:t>
                      </a:r>
                    </a:p>
                  </a:txBody>
                  <a:tcPr/>
                </a:tc>
                <a:tc>
                  <a:txBody>
                    <a:bodyPr/>
                    <a:lstStyle/>
                    <a:p>
                      <a:r>
                        <a:rPr lang="en-US" sz="1000"/>
                        <a:t>n/a</a:t>
                      </a:r>
                    </a:p>
                  </a:txBody>
                  <a:tcPr/>
                </a:tc>
                <a:tc>
                  <a:txBody>
                    <a:bodyPr/>
                    <a:lstStyle/>
                    <a:p>
                      <a:r>
                        <a:rPr lang="en-US" sz="1000"/>
                        <a:t>0.0 %</a:t>
                      </a:r>
                    </a:p>
                  </a:txBody>
                  <a:tcPr/>
                </a:tc>
                <a:extLst>
                  <a:ext uri="{0D108BD9-81ED-4DB2-BD59-A6C34878D82A}">
                    <a16:rowId xmlns:a16="http://schemas.microsoft.com/office/drawing/2014/main" val="1413064635"/>
                  </a:ext>
                </a:extLst>
              </a:tr>
              <a:tr h="370840">
                <a:tc>
                  <a:txBody>
                    <a:bodyPr/>
                    <a:lstStyle/>
                    <a:p>
                      <a:r>
                        <a:rPr lang="en-US" sz="1000"/>
                        <a:t>Defimedia.info</a:t>
                      </a:r>
                    </a:p>
                  </a:txBody>
                  <a:tcPr/>
                </a:tc>
                <a:tc>
                  <a:txBody>
                    <a:bodyPr/>
                    <a:lstStyle/>
                    <a:p>
                      <a:r>
                        <a:rPr lang="en-US" sz="1000"/>
                        <a:t>362318</a:t>
                      </a:r>
                    </a:p>
                  </a:txBody>
                  <a:tcPr/>
                </a:tc>
                <a:tc>
                  <a:txBody>
                    <a:bodyPr/>
                    <a:lstStyle/>
                    <a:p>
                      <a:r>
                        <a:rPr lang="en-US" sz="1000"/>
                        <a:t>n/a</a:t>
                      </a:r>
                    </a:p>
                  </a:txBody>
                  <a:tcPr/>
                </a:tc>
                <a:tc>
                  <a:txBody>
                    <a:bodyPr/>
                    <a:lstStyle/>
                    <a:p>
                      <a:r>
                        <a:rPr lang="en-US" sz="1000"/>
                        <a:t>2008</a:t>
                      </a:r>
                    </a:p>
                  </a:txBody>
                  <a:tcPr/>
                </a:tc>
                <a:tc>
                  <a:txBody>
                    <a:bodyPr/>
                    <a:lstStyle/>
                    <a:p>
                      <a:r>
                        <a:rPr lang="en-US" sz="1000"/>
                        <a:t>1914</a:t>
                      </a:r>
                    </a:p>
                  </a:txBody>
                  <a:tcPr/>
                </a:tc>
                <a:tc>
                  <a:txBody>
                    <a:bodyPr/>
                    <a:lstStyle/>
                    <a:p>
                      <a:r>
                        <a:rPr lang="en-US" sz="1000"/>
                        <a:t>45</a:t>
                      </a:r>
                    </a:p>
                  </a:txBody>
                  <a:tcPr/>
                </a:tc>
                <a:tc>
                  <a:txBody>
                    <a:bodyPr/>
                    <a:lstStyle/>
                    <a:p>
                      <a:r>
                        <a:rPr lang="en-US" sz="1000"/>
                        <a:t>2</a:t>
                      </a:r>
                    </a:p>
                  </a:txBody>
                  <a:tcPr/>
                </a:tc>
                <a:tc>
                  <a:txBody>
                    <a:bodyPr/>
                    <a:lstStyle/>
                    <a:p>
                      <a:r>
                        <a:rPr lang="en-US" sz="1000"/>
                        <a:t>47</a:t>
                      </a:r>
                    </a:p>
                  </a:txBody>
                  <a:tcPr/>
                </a:tc>
                <a:tc>
                  <a:txBody>
                    <a:bodyPr/>
                    <a:lstStyle/>
                    <a:p>
                      <a:r>
                        <a:rPr lang="en-US" sz="1000"/>
                        <a:t>576979</a:t>
                      </a:r>
                    </a:p>
                  </a:txBody>
                  <a:tcPr/>
                </a:tc>
                <a:tc>
                  <a:txBody>
                    <a:bodyPr/>
                    <a:lstStyle/>
                    <a:p>
                      <a:r>
                        <a:rPr lang="en-US" sz="1000"/>
                        <a:t>22881</a:t>
                      </a:r>
                    </a:p>
                  </a:txBody>
                  <a:tcPr/>
                </a:tc>
                <a:tc>
                  <a:txBody>
                    <a:bodyPr/>
                    <a:lstStyle/>
                    <a:p>
                      <a:r>
                        <a:rPr lang="en-US" sz="1000"/>
                        <a:t>464372</a:t>
                      </a:r>
                    </a:p>
                  </a:txBody>
                  <a:tcPr/>
                </a:tc>
                <a:tc>
                  <a:txBody>
                    <a:bodyPr/>
                    <a:lstStyle/>
                    <a:p>
                      <a:r>
                        <a:rPr lang="en-US" sz="1000"/>
                        <a:t>10863</a:t>
                      </a:r>
                    </a:p>
                  </a:txBody>
                  <a:tcPr/>
                </a:tc>
                <a:tc>
                  <a:txBody>
                    <a:bodyPr/>
                    <a:lstStyle/>
                    <a:p>
                      <a:r>
                        <a:rPr lang="en-US" sz="1000"/>
                        <a:t>22153</a:t>
                      </a:r>
                    </a:p>
                  </a:txBody>
                  <a:tcPr/>
                </a:tc>
                <a:tc>
                  <a:txBody>
                    <a:bodyPr/>
                    <a:lstStyle/>
                    <a:p>
                      <a:r>
                        <a:rPr lang="en-US" sz="1000"/>
                        <a:t>15830</a:t>
                      </a:r>
                    </a:p>
                  </a:txBody>
                  <a:tcPr/>
                </a:tc>
                <a:tc>
                  <a:txBody>
                    <a:bodyPr/>
                    <a:lstStyle/>
                    <a:p>
                      <a:r>
                        <a:rPr lang="en-US" sz="1000"/>
                        <a:t>40880</a:t>
                      </a:r>
                    </a:p>
                  </a:txBody>
                  <a:tcPr/>
                </a:tc>
                <a:tc>
                  <a:txBody>
                    <a:bodyPr/>
                    <a:lstStyle/>
                    <a:p>
                      <a:r>
                        <a:rPr lang="en-US" sz="1000"/>
                        <a:t>22881</a:t>
                      </a:r>
                    </a:p>
                  </a:txBody>
                  <a:tcPr/>
                </a:tc>
                <a:tc>
                  <a:txBody>
                    <a:bodyPr/>
                    <a:lstStyle/>
                    <a:p>
                      <a:r>
                        <a:rPr lang="en-US" sz="1000"/>
                        <a:t>61488</a:t>
                      </a:r>
                    </a:p>
                  </a:txBody>
                  <a:tcPr/>
                </a:tc>
                <a:tc>
                  <a:txBody>
                    <a:bodyPr/>
                    <a:lstStyle/>
                    <a:p>
                      <a:r>
                        <a:rPr lang="en-US" sz="1000"/>
                        <a:t>82688</a:t>
                      </a:r>
                    </a:p>
                  </a:txBody>
                  <a:tcPr/>
                </a:tc>
                <a:tc>
                  <a:txBody>
                    <a:bodyPr/>
                    <a:lstStyle/>
                    <a:p>
                      <a:r>
                        <a:rPr lang="en-US" sz="1000"/>
                        <a:t>721155</a:t>
                      </a:r>
                    </a:p>
                  </a:txBody>
                  <a:tcPr/>
                </a:tc>
                <a:tc>
                  <a:txBody>
                    <a:bodyPr/>
                    <a:lstStyle/>
                    <a:p>
                      <a:r>
                        <a:rPr lang="en-US" sz="1000"/>
                        <a:t>0</a:t>
                      </a:r>
                    </a:p>
                  </a:txBody>
                  <a:tcPr/>
                </a:tc>
                <a:tc>
                  <a:txBody>
                    <a:bodyPr/>
                    <a:lstStyle/>
                    <a:p>
                      <a:r>
                        <a:rPr lang="en-US" sz="1000"/>
                        <a:t>0</a:t>
                      </a:r>
                    </a:p>
                  </a:txBody>
                  <a:tcPr/>
                </a:tc>
                <a:tc>
                  <a:txBody>
                    <a:bodyPr/>
                    <a:lstStyle/>
                    <a:p>
                      <a:r>
                        <a:rPr lang="en-US" sz="1000"/>
                        <a:t>n/a</a:t>
                      </a:r>
                    </a:p>
                  </a:txBody>
                  <a:tcPr/>
                </a:tc>
                <a:tc>
                  <a:txBody>
                    <a:bodyPr/>
                    <a:lstStyle/>
                    <a:p>
                      <a:r>
                        <a:rPr lang="en-US" sz="1000"/>
                        <a:t>0.0 %</a:t>
                      </a:r>
                    </a:p>
                  </a:txBody>
                  <a:tcPr/>
                </a:tc>
                <a:extLst>
                  <a:ext uri="{0D108BD9-81ED-4DB2-BD59-A6C34878D82A}">
                    <a16:rowId xmlns:a16="http://schemas.microsoft.com/office/drawing/2014/main" val="820414516"/>
                  </a:ext>
                </a:extLst>
              </a:tr>
            </a:tbl>
          </a:graphicData>
        </a:graphic>
      </p:graphicFrame>
      <p:sp>
        <p:nvSpPr>
          <p:cNvPr id="4" name="Text Placeholder 3">
            <a:extLst>
              <a:ext uri="{FF2B5EF4-FFF2-40B4-BE49-F238E27FC236}">
                <a16:creationId xmlns:a16="http://schemas.microsoft.com/office/drawing/2014/main" id="{3B045C69-409B-4DDC-8B25-CE4FFAD789DA}"/>
              </a:ext>
            </a:extLst>
          </p:cNvPr>
          <p:cNvSpPr>
            <a:spLocks noGrp="1"/>
          </p:cNvSpPr>
          <p:nvPr>
            <p:ph type="body" sz="quarter" idx="14"/>
          </p:nvPr>
        </p:nvSpPr>
        <p:spPr/>
        <p:txBody>
          <a:bodyPr/>
          <a:lstStyle/>
          <a:p>
            <a:r>
              <a:rPr lang="en-US"/>
              <a:t>10/18/2018 - 11/18/2018</a:t>
            </a:r>
          </a:p>
        </p:txBody>
      </p:sp>
    </p:spTree>
    <p:extLst>
      <p:ext uri="{BB962C8B-B14F-4D97-AF65-F5344CB8AC3E}">
        <p14:creationId xmlns:p14="http://schemas.microsoft.com/office/powerpoint/2010/main" val="407721231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F1AA00-814E-4E83-A706-44BAD0A1A980}"/>
              </a:ext>
            </a:extLst>
          </p:cNvPr>
          <p:cNvSpPr>
            <a:spLocks noGrp="1"/>
          </p:cNvSpPr>
          <p:nvPr>
            <p:ph type="title"/>
          </p:nvPr>
        </p:nvSpPr>
        <p:spPr/>
        <p:txBody>
          <a:bodyPr/>
          <a:lstStyle/>
          <a:p>
            <a:r>
              <a:rPr lang="en-US"/>
              <a:t>Facebook Sponsored Posts Distribution | PRESS</a:t>
            </a:r>
          </a:p>
        </p:txBody>
      </p:sp>
      <p:graphicFrame>
        <p:nvGraphicFramePr>
          <p:cNvPr id="6" name="Chart Placeholder 5">
            <a:extLst>
              <a:ext uri="{FF2B5EF4-FFF2-40B4-BE49-F238E27FC236}">
                <a16:creationId xmlns:a16="http://schemas.microsoft.com/office/drawing/2014/main" id="{BB8685D7-FA5C-4F02-9BFB-1E1BA316722D}"/>
              </a:ext>
            </a:extLst>
          </p:cNvPr>
          <p:cNvGraphicFramePr>
            <a:graphicFrameLocks noGrp="1"/>
          </p:cNvGraphicFramePr>
          <p:nvPr>
            <p:ph type="chart" sz="quarter" idx="13"/>
            <p:extLst>
              <p:ext uri="{D42A27DB-BD31-4B8C-83A1-F6EECF244321}">
                <p14:modId xmlns:p14="http://schemas.microsoft.com/office/powerpoint/2010/main" val="216525577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2D82449-1B51-4CDA-84B7-FE46EC29E4E9}"/>
              </a:ext>
            </a:extLst>
          </p:cNvPr>
          <p:cNvSpPr>
            <a:spLocks noGrp="1"/>
          </p:cNvSpPr>
          <p:nvPr>
            <p:ph type="body" sz="quarter" idx="14"/>
          </p:nvPr>
        </p:nvSpPr>
        <p:spPr/>
        <p:txBody>
          <a:bodyPr/>
          <a:lstStyle/>
          <a:p>
            <a:r>
              <a:rPr lang="en-US"/>
              <a:t>10/18/2018 - 11/18/2018</a:t>
            </a:r>
          </a:p>
        </p:txBody>
      </p:sp>
      <p:sp>
        <p:nvSpPr>
          <p:cNvPr id="5" name="Footer Placeholder 4">
            <a:extLst>
              <a:ext uri="{FF2B5EF4-FFF2-40B4-BE49-F238E27FC236}">
                <a16:creationId xmlns:a16="http://schemas.microsoft.com/office/drawing/2014/main" id="{152C12C4-134C-4837-9132-A528E5A4961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79929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96828F-EAAB-4EBC-98E6-6FA04DAAA36B}"/>
              </a:ext>
            </a:extLst>
          </p:cNvPr>
          <p:cNvSpPr>
            <a:spLocks noGrp="1"/>
          </p:cNvSpPr>
          <p:nvPr>
            <p:ph type="title"/>
          </p:nvPr>
        </p:nvSpPr>
        <p:spPr/>
        <p:txBody>
          <a:bodyPr/>
          <a:lstStyle/>
          <a:p>
            <a:r>
              <a:rPr lang="en-US"/>
              <a:t>Facebook Fans Change | PRESS</a:t>
            </a:r>
          </a:p>
        </p:txBody>
      </p:sp>
      <p:graphicFrame>
        <p:nvGraphicFramePr>
          <p:cNvPr id="6" name="Chart Placeholder 5">
            <a:extLst>
              <a:ext uri="{FF2B5EF4-FFF2-40B4-BE49-F238E27FC236}">
                <a16:creationId xmlns:a16="http://schemas.microsoft.com/office/drawing/2014/main" id="{55F3BD0B-84EB-4308-B070-7043BA0E77F7}"/>
              </a:ext>
            </a:extLst>
          </p:cNvPr>
          <p:cNvGraphicFramePr>
            <a:graphicFrameLocks noGrp="1"/>
          </p:cNvGraphicFramePr>
          <p:nvPr>
            <p:ph type="chart" sz="quarter" idx="13"/>
            <p:extLst>
              <p:ext uri="{D42A27DB-BD31-4B8C-83A1-F6EECF244321}">
                <p14:modId xmlns:p14="http://schemas.microsoft.com/office/powerpoint/2010/main" val="193069300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4AC448A-C915-4718-96C2-C46E6395BABD}"/>
              </a:ext>
            </a:extLst>
          </p:cNvPr>
          <p:cNvSpPr>
            <a:spLocks noGrp="1"/>
          </p:cNvSpPr>
          <p:nvPr>
            <p:ph type="body" sz="quarter" idx="14"/>
          </p:nvPr>
        </p:nvSpPr>
        <p:spPr/>
        <p:txBody>
          <a:bodyPr/>
          <a:lstStyle/>
          <a:p>
            <a:r>
              <a:rPr lang="en-US"/>
              <a:t>10/18/2018 - 11/18/2018</a:t>
            </a:r>
          </a:p>
        </p:txBody>
      </p:sp>
      <p:sp>
        <p:nvSpPr>
          <p:cNvPr id="5" name="Footer Placeholder 4">
            <a:extLst>
              <a:ext uri="{FF2B5EF4-FFF2-40B4-BE49-F238E27FC236}">
                <a16:creationId xmlns:a16="http://schemas.microsoft.com/office/drawing/2014/main" id="{DA4249F6-1CD7-4BDC-B96B-64A5CFB9FF5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2006470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1330E1-16F5-4520-B4F5-844144F4E951}"/>
              </a:ext>
            </a:extLst>
          </p:cNvPr>
          <p:cNvSpPr>
            <a:spLocks noGrp="1"/>
          </p:cNvSpPr>
          <p:nvPr>
            <p:ph type="title"/>
          </p:nvPr>
        </p:nvSpPr>
        <p:spPr/>
        <p:txBody>
          <a:bodyPr/>
          <a:lstStyle/>
          <a:p>
            <a:r>
              <a:rPr lang="en-US"/>
              <a:t>Facebook Interaction Rate By Weekday | PRESS</a:t>
            </a:r>
          </a:p>
        </p:txBody>
      </p:sp>
      <p:graphicFrame>
        <p:nvGraphicFramePr>
          <p:cNvPr id="6" name="Chart Placeholder 5">
            <a:extLst>
              <a:ext uri="{FF2B5EF4-FFF2-40B4-BE49-F238E27FC236}">
                <a16:creationId xmlns:a16="http://schemas.microsoft.com/office/drawing/2014/main" id="{83CFCEEB-BCCD-4B76-9678-ECFA8F5C961A}"/>
              </a:ext>
            </a:extLst>
          </p:cNvPr>
          <p:cNvGraphicFramePr>
            <a:graphicFrameLocks noGrp="1"/>
          </p:cNvGraphicFramePr>
          <p:nvPr>
            <p:ph type="chart" sz="quarter" idx="13"/>
            <p:extLst>
              <p:ext uri="{D42A27DB-BD31-4B8C-83A1-F6EECF244321}">
                <p14:modId xmlns:p14="http://schemas.microsoft.com/office/powerpoint/2010/main" val="61027876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7F666E6-8778-443E-AF2C-60C912A89DC0}"/>
              </a:ext>
            </a:extLst>
          </p:cNvPr>
          <p:cNvSpPr>
            <a:spLocks noGrp="1"/>
          </p:cNvSpPr>
          <p:nvPr>
            <p:ph type="body" sz="quarter" idx="14"/>
          </p:nvPr>
        </p:nvSpPr>
        <p:spPr/>
        <p:txBody>
          <a:bodyPr/>
          <a:lstStyle/>
          <a:p>
            <a:r>
              <a:rPr lang="en-US"/>
              <a:t>10/18/2018 - 11/18/2018</a:t>
            </a:r>
          </a:p>
        </p:txBody>
      </p:sp>
      <p:sp>
        <p:nvSpPr>
          <p:cNvPr id="5" name="Footer Placeholder 4">
            <a:extLst>
              <a:ext uri="{FF2B5EF4-FFF2-40B4-BE49-F238E27FC236}">
                <a16:creationId xmlns:a16="http://schemas.microsoft.com/office/drawing/2014/main" id="{A30914B4-F8EE-4881-99CE-51AC7AC5925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0117636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A67638-52E0-4448-8B0A-DD2315F85483}"/>
              </a:ext>
            </a:extLst>
          </p:cNvPr>
          <p:cNvSpPr>
            <a:spLocks noGrp="1"/>
          </p:cNvSpPr>
          <p:nvPr>
            <p:ph type="title"/>
          </p:nvPr>
        </p:nvSpPr>
        <p:spPr/>
        <p:txBody>
          <a:bodyPr/>
          <a:lstStyle/>
          <a:p>
            <a:r>
              <a:rPr lang="en-US"/>
              <a:t>Facebook Average Comments Per Post | PRESS</a:t>
            </a:r>
          </a:p>
        </p:txBody>
      </p:sp>
      <p:graphicFrame>
        <p:nvGraphicFramePr>
          <p:cNvPr id="6" name="Chart Placeholder 5">
            <a:extLst>
              <a:ext uri="{FF2B5EF4-FFF2-40B4-BE49-F238E27FC236}">
                <a16:creationId xmlns:a16="http://schemas.microsoft.com/office/drawing/2014/main" id="{FE706AE3-99EF-49BE-8B54-9249056E73EC}"/>
              </a:ext>
            </a:extLst>
          </p:cNvPr>
          <p:cNvGraphicFramePr>
            <a:graphicFrameLocks noGrp="1"/>
          </p:cNvGraphicFramePr>
          <p:nvPr>
            <p:ph type="chart" sz="quarter" idx="13"/>
            <p:extLst>
              <p:ext uri="{D42A27DB-BD31-4B8C-83A1-F6EECF244321}">
                <p14:modId xmlns:p14="http://schemas.microsoft.com/office/powerpoint/2010/main" val="170803373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C1DC92A-AD15-48DB-A765-664AAF77B607}"/>
              </a:ext>
            </a:extLst>
          </p:cNvPr>
          <p:cNvSpPr>
            <a:spLocks noGrp="1"/>
          </p:cNvSpPr>
          <p:nvPr>
            <p:ph type="body" sz="quarter" idx="14"/>
          </p:nvPr>
        </p:nvSpPr>
        <p:spPr/>
        <p:txBody>
          <a:bodyPr/>
          <a:lstStyle/>
          <a:p>
            <a:r>
              <a:rPr lang="en-US"/>
              <a:t>10/18/2018 - 11/18/2018</a:t>
            </a:r>
          </a:p>
        </p:txBody>
      </p:sp>
      <p:sp>
        <p:nvSpPr>
          <p:cNvPr id="5" name="Footer Placeholder 4">
            <a:extLst>
              <a:ext uri="{FF2B5EF4-FFF2-40B4-BE49-F238E27FC236}">
                <a16:creationId xmlns:a16="http://schemas.microsoft.com/office/drawing/2014/main" id="{623723CE-75C2-4ECD-9364-99722FC3BB5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389917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ECC971-80AD-4F7A-BBF7-504DB5445630}"/>
              </a:ext>
            </a:extLst>
          </p:cNvPr>
          <p:cNvSpPr>
            <a:spLocks noGrp="1"/>
          </p:cNvSpPr>
          <p:nvPr>
            <p:ph type="title"/>
          </p:nvPr>
        </p:nvSpPr>
        <p:spPr/>
        <p:txBody>
          <a:bodyPr/>
          <a:lstStyle/>
          <a:p>
            <a:r>
              <a:rPr lang="en-US"/>
              <a:t>Facebook Comments Table | PRESS - 1 of 3</a:t>
            </a:r>
          </a:p>
        </p:txBody>
      </p:sp>
      <p:graphicFrame>
        <p:nvGraphicFramePr>
          <p:cNvPr id="5" name="Table Placeholder 4">
            <a:extLst>
              <a:ext uri="{FF2B5EF4-FFF2-40B4-BE49-F238E27FC236}">
                <a16:creationId xmlns:a16="http://schemas.microsoft.com/office/drawing/2014/main" id="{D3463C9E-9BF7-45DF-9FA2-FCC9A4230E2A}"/>
              </a:ext>
            </a:extLst>
          </p:cNvPr>
          <p:cNvGraphicFramePr>
            <a:graphicFrameLocks noGrp="1"/>
          </p:cNvGraphicFramePr>
          <p:nvPr>
            <p:ph type="tbl" sz="quarter" idx="13"/>
            <p:extLst>
              <p:ext uri="{D42A27DB-BD31-4B8C-83A1-F6EECF244321}">
                <p14:modId xmlns:p14="http://schemas.microsoft.com/office/powerpoint/2010/main" val="23251637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0">
                  <a:extLst>
                    <a:ext uri="{9D8B030D-6E8A-4147-A177-3AD203B41FA5}">
                      <a16:colId xmlns:a16="http://schemas.microsoft.com/office/drawing/2014/main" val="16356156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extLst>
                  <a:ext uri="{0D108BD9-81ED-4DB2-BD59-A6C34878D82A}">
                    <a16:rowId xmlns:a16="http://schemas.microsoft.com/office/drawing/2014/main" val="17752695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L'express Maurice </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 n/a  -  2018-11-22 09:08:47 </a:t>
                      </a:r>
                      <a:r>
                        <a:rPr kumimoji="0" lang="en-US" sz="1000" b="0" i="0" u="none" strike="noStrike" kern="1200" cap="none" spc="0" normalizeH="0" baseline="0" noProof="0">
                          <a:ln>
                            <a:noFill/>
                          </a:ln>
                          <a:solidFill>
                            <a:prstClr val="black"/>
                          </a:solidFill>
                          <a:effectLst/>
                          <a:uLnTx/>
                          <a:uFillTx/>
                          <a:latin typeface="+mn-lt"/>
                          <a:ea typeface="+mn-ea"/>
                          <a:cs typeface="+mn-cs"/>
                        </a:rPr>
                        <a:t>
 Clarel Ah-pew 700 pou toi mam.. Kan perdi lerla paye 3000</a:t>
                      </a:r>
                    </a:p>
                  </a:txBody>
                  <a:tcPr/>
                </a:tc>
                <a:extLst>
                  <a:ext uri="{0D108BD9-81ED-4DB2-BD59-A6C34878D82A}">
                    <a16:rowId xmlns:a16="http://schemas.microsoft.com/office/drawing/2014/main" val="37995169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Defimedia.info </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 n/a  -  2018-11-22 08:49:10 </a:t>
                      </a:r>
                      <a:r>
                        <a:rPr kumimoji="0" lang="en-US" sz="1000" b="0" i="0" u="none" strike="noStrike" kern="1200" cap="none" spc="0" normalizeH="0" baseline="0" noProof="0">
                          <a:ln>
                            <a:noFill/>
                          </a:ln>
                          <a:solidFill>
                            <a:prstClr val="black"/>
                          </a:solidFill>
                          <a:effectLst/>
                          <a:uLnTx/>
                          <a:uFillTx/>
                          <a:latin typeface="+mn-lt"/>
                          <a:ea typeface="+mn-ea"/>
                          <a:cs typeface="+mn-cs"/>
                        </a:rPr>
                        <a:t>
 Madtuner Dk Pa ban :'(</a:t>
                      </a:r>
                    </a:p>
                  </a:txBody>
                  <a:tcPr/>
                </a:tc>
                <a:extLst>
                  <a:ext uri="{0D108BD9-81ED-4DB2-BD59-A6C34878D82A}">
                    <a16:rowId xmlns:a16="http://schemas.microsoft.com/office/drawing/2014/main" val="19374500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Defimedia.info </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 n/a  -  2018-11-22 08:45:43 </a:t>
                      </a:r>
                      <a:r>
                        <a:rPr kumimoji="0" lang="en-US" sz="1000" b="0" i="0" u="none" strike="noStrike" kern="1200" cap="none" spc="0" normalizeH="0" baseline="0" noProof="0">
                          <a:ln>
                            <a:noFill/>
                          </a:ln>
                          <a:solidFill>
                            <a:prstClr val="black"/>
                          </a:solidFill>
                          <a:effectLst/>
                          <a:uLnTx/>
                          <a:uFillTx/>
                          <a:latin typeface="+mn-lt"/>
                          <a:ea typeface="+mn-ea"/>
                          <a:cs typeface="+mn-cs"/>
                        </a:rPr>
                        <a:t>
 Couma toi non??1 ta GALON tone garder akoz sa meme to pas kone ecrire</a:t>
                      </a:r>
                    </a:p>
                  </a:txBody>
                  <a:tcPr/>
                </a:tc>
                <a:extLst>
                  <a:ext uri="{0D108BD9-81ED-4DB2-BD59-A6C34878D82A}">
                    <a16:rowId xmlns:a16="http://schemas.microsoft.com/office/drawing/2014/main" val="9088251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L'express Maurice </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 n/a  -  2018-11-22 08:20:24 </a:t>
                      </a:r>
                      <a:r>
                        <a:rPr kumimoji="0" lang="en-US" sz="1000" b="0" i="0" u="none" strike="noStrike" kern="1200" cap="none" spc="0" normalizeH="0" baseline="0" noProof="0">
                          <a:ln>
                            <a:noFill/>
                          </a:ln>
                          <a:solidFill>
                            <a:prstClr val="black"/>
                          </a:solidFill>
                          <a:effectLst/>
                          <a:uLnTx/>
                          <a:uFillTx/>
                          <a:latin typeface="+mn-lt"/>
                          <a:ea typeface="+mn-ea"/>
                          <a:cs typeface="+mn-cs"/>
                        </a:rPr>
                        <a:t>
 Jose Denis Mooteealloo  en chance nu bien pisse dans zot kili ban dodot</a:t>
                      </a:r>
                    </a:p>
                  </a:txBody>
                  <a:tcPr/>
                </a:tc>
                <a:extLst>
                  <a:ext uri="{0D108BD9-81ED-4DB2-BD59-A6C34878D82A}">
                    <a16:rowId xmlns:a16="http://schemas.microsoft.com/office/drawing/2014/main" val="14740894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L'express Maurice </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 n/a  -  2018-11-22 07:52:30 </a:t>
                      </a:r>
                      <a:r>
                        <a:rPr kumimoji="0" lang="en-US" sz="1000" b="0" i="0" u="none" strike="noStrike" kern="1200" cap="none" spc="0" normalizeH="0" baseline="0" noProof="0">
                          <a:ln>
                            <a:noFill/>
                          </a:ln>
                          <a:solidFill>
                            <a:prstClr val="black"/>
                          </a:solidFill>
                          <a:effectLst/>
                          <a:uLnTx/>
                          <a:uFillTx/>
                          <a:latin typeface="+mn-lt"/>
                          <a:ea typeface="+mn-ea"/>
                          <a:cs typeface="+mn-cs"/>
                        </a:rPr>
                        <a:t>
 Zot manque l’affection ki sa.</a:t>
                      </a:r>
                    </a:p>
                  </a:txBody>
                  <a:tcPr/>
                </a:tc>
                <a:extLst>
                  <a:ext uri="{0D108BD9-81ED-4DB2-BD59-A6C34878D82A}">
                    <a16:rowId xmlns:a16="http://schemas.microsoft.com/office/drawing/2014/main" val="14924261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L'express Maurice </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 n/a  -  2018-11-22 05:42:08 </a:t>
                      </a:r>
                      <a:r>
                        <a:rPr kumimoji="0" lang="en-US" sz="1000" b="0" i="0" u="none" strike="noStrike" kern="1200" cap="none" spc="0" normalizeH="0" baseline="0" noProof="0">
                          <a:ln>
                            <a:noFill/>
                          </a:ln>
                          <a:solidFill>
                            <a:prstClr val="black"/>
                          </a:solidFill>
                          <a:effectLst/>
                          <a:uLnTx/>
                          <a:uFillTx/>
                          <a:latin typeface="+mn-lt"/>
                          <a:ea typeface="+mn-ea"/>
                          <a:cs typeface="+mn-cs"/>
                        </a:rPr>
                        <a:t>
 Avnt don fake news 
Google inP Dan bn l'endroit la 🤣🤣🤣🤣....
Moi mo kne ene la rivière ki ress sèche astr p découver la plage 🤣🤣🤣</a:t>
                      </a:r>
                    </a:p>
                  </a:txBody>
                  <a:tcPr/>
                </a:tc>
                <a:extLst>
                  <a:ext uri="{0D108BD9-81ED-4DB2-BD59-A6C34878D82A}">
                    <a16:rowId xmlns:a16="http://schemas.microsoft.com/office/drawing/2014/main" val="3850418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L'express Maurice </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 n/a  -  2018-11-22 05:40:49 </a:t>
                      </a:r>
                      <a:r>
                        <a:rPr kumimoji="0" lang="en-US" sz="1000" b="0" i="0" u="none" strike="noStrike" kern="1200" cap="none" spc="0" normalizeH="0" baseline="0" noProof="0">
                          <a:ln>
                            <a:noFill/>
                          </a:ln>
                          <a:solidFill>
                            <a:prstClr val="black"/>
                          </a:solidFill>
                          <a:effectLst/>
                          <a:uLnTx/>
                          <a:uFillTx/>
                          <a:latin typeface="+mn-lt"/>
                          <a:ea typeface="+mn-ea"/>
                          <a:cs typeface="+mn-cs"/>
                        </a:rPr>
                        <a:t>
 kan election vini lerla to koze  ki sana pu Dan karo canne  lepep fini dside</a:t>
                      </a:r>
                    </a:p>
                  </a:txBody>
                  <a:tcPr/>
                </a:tc>
                <a:extLst>
                  <a:ext uri="{0D108BD9-81ED-4DB2-BD59-A6C34878D82A}">
                    <a16:rowId xmlns:a16="http://schemas.microsoft.com/office/drawing/2014/main" val="27500655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L'express Maurice </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 n/a  -  2018-11-22 05:38:38 </a:t>
                      </a:r>
                      <a:r>
                        <a:rPr kumimoji="0" lang="en-US" sz="1000" b="0" i="0" u="none" strike="noStrike" kern="1200" cap="none" spc="0" normalizeH="0" baseline="0" noProof="0">
                          <a:ln>
                            <a:noFill/>
                          </a:ln>
                          <a:solidFill>
                            <a:prstClr val="black"/>
                          </a:solidFill>
                          <a:effectLst/>
                          <a:uLnTx/>
                          <a:uFillTx/>
                          <a:latin typeface="+mn-lt"/>
                          <a:ea typeface="+mn-ea"/>
                          <a:cs typeface="+mn-cs"/>
                        </a:rPr>
                        <a:t>
 Ashou Jaunky  exams fess ki ete sa sa ausi pinokio fer</a:t>
                      </a:r>
                    </a:p>
                  </a:txBody>
                  <a:tcPr/>
                </a:tc>
                <a:extLst>
                  <a:ext uri="{0D108BD9-81ED-4DB2-BD59-A6C34878D82A}">
                    <a16:rowId xmlns:a16="http://schemas.microsoft.com/office/drawing/2014/main" val="1433973624"/>
                  </a:ext>
                </a:extLst>
              </a:tr>
            </a:tbl>
          </a:graphicData>
        </a:graphic>
      </p:graphicFrame>
      <p:sp>
        <p:nvSpPr>
          <p:cNvPr id="4" name="Text Placeholder 3">
            <a:extLst>
              <a:ext uri="{FF2B5EF4-FFF2-40B4-BE49-F238E27FC236}">
                <a16:creationId xmlns:a16="http://schemas.microsoft.com/office/drawing/2014/main" id="{0666C92A-BC65-43C2-9857-0F3542E34596}"/>
              </a:ext>
            </a:extLst>
          </p:cNvPr>
          <p:cNvSpPr>
            <a:spLocks noGrp="1"/>
          </p:cNvSpPr>
          <p:nvPr>
            <p:ph type="body" sz="quarter" idx="14"/>
          </p:nvPr>
        </p:nvSpPr>
        <p:spPr/>
        <p:txBody>
          <a:bodyPr/>
          <a:lstStyle/>
          <a:p>
            <a:r>
              <a:rPr lang="en-US"/>
              <a:t>10/18/2018 - 11/18/2018</a:t>
            </a:r>
          </a:p>
        </p:txBody>
      </p:sp>
    </p:spTree>
    <p:extLst>
      <p:ext uri="{BB962C8B-B14F-4D97-AF65-F5344CB8AC3E}">
        <p14:creationId xmlns:p14="http://schemas.microsoft.com/office/powerpoint/2010/main" val="164818865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5BA0B6-1BFE-43E4-98D4-14004A640C47}"/>
              </a:ext>
            </a:extLst>
          </p:cNvPr>
          <p:cNvSpPr>
            <a:spLocks noGrp="1"/>
          </p:cNvSpPr>
          <p:nvPr>
            <p:ph type="title"/>
          </p:nvPr>
        </p:nvSpPr>
        <p:spPr/>
        <p:txBody>
          <a:bodyPr/>
          <a:lstStyle/>
          <a:p>
            <a:r>
              <a:rPr lang="en-US"/>
              <a:t>Facebook Comments Table | PRESS - 2 of 3</a:t>
            </a:r>
          </a:p>
        </p:txBody>
      </p:sp>
      <p:graphicFrame>
        <p:nvGraphicFramePr>
          <p:cNvPr id="5" name="Table Placeholder 4">
            <a:extLst>
              <a:ext uri="{FF2B5EF4-FFF2-40B4-BE49-F238E27FC236}">
                <a16:creationId xmlns:a16="http://schemas.microsoft.com/office/drawing/2014/main" id="{816ECB08-CACE-45D7-967C-C370F70B239A}"/>
              </a:ext>
            </a:extLst>
          </p:cNvPr>
          <p:cNvGraphicFramePr>
            <a:graphicFrameLocks noGrp="1"/>
          </p:cNvGraphicFramePr>
          <p:nvPr>
            <p:ph type="tbl" sz="quarter" idx="13"/>
            <p:extLst>
              <p:ext uri="{D42A27DB-BD31-4B8C-83A1-F6EECF244321}">
                <p14:modId xmlns:p14="http://schemas.microsoft.com/office/powerpoint/2010/main" val="14499664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0">
                  <a:extLst>
                    <a:ext uri="{9D8B030D-6E8A-4147-A177-3AD203B41FA5}">
                      <a16:colId xmlns:a16="http://schemas.microsoft.com/office/drawing/2014/main" val="14705263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extLst>
                  <a:ext uri="{0D108BD9-81ED-4DB2-BD59-A6C34878D82A}">
                    <a16:rowId xmlns:a16="http://schemas.microsoft.com/office/drawing/2014/main" val="22348540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L'express Maurice </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 n/a  -  2018-11-22 05:17:54 </a:t>
                      </a:r>
                      <a:r>
                        <a:rPr kumimoji="0" lang="en-US" sz="1000" b="0" i="0" u="none" strike="noStrike" kern="1200" cap="none" spc="0" normalizeH="0" baseline="0" noProof="0">
                          <a:ln>
                            <a:noFill/>
                          </a:ln>
                          <a:solidFill>
                            <a:prstClr val="black"/>
                          </a:solidFill>
                          <a:effectLst/>
                          <a:uLnTx/>
                          <a:uFillTx/>
                          <a:latin typeface="+mn-lt"/>
                          <a:ea typeface="+mn-ea"/>
                          <a:cs typeface="+mn-cs"/>
                        </a:rPr>
                        <a:t>
 Ene sel linge li Ena sa cholo la</a:t>
                      </a:r>
                    </a:p>
                  </a:txBody>
                  <a:tcPr/>
                </a:tc>
                <a:extLst>
                  <a:ext uri="{0D108BD9-81ED-4DB2-BD59-A6C34878D82A}">
                    <a16:rowId xmlns:a16="http://schemas.microsoft.com/office/drawing/2014/main" val="36185095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Defimedia.info </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 n/a  -  2018-11-22 04:46:56 </a:t>
                      </a:r>
                      <a:r>
                        <a:rPr kumimoji="0" lang="en-US" sz="1000" b="0" i="0" u="none" strike="noStrike" kern="1200" cap="none" spc="0" normalizeH="0" baseline="0" noProof="0">
                          <a:ln>
                            <a:noFill/>
                          </a:ln>
                          <a:solidFill>
                            <a:prstClr val="black"/>
                          </a:solidFill>
                          <a:effectLst/>
                          <a:uLnTx/>
                          <a:uFillTx/>
                          <a:latin typeface="+mn-lt"/>
                          <a:ea typeface="+mn-ea"/>
                          <a:cs typeface="+mn-cs"/>
                        </a:rPr>
                        <a:t>
 Deesha Seegoolam excuse twa créole zamé Ti ekrir coumsa heiin.mo croir to bien bzin termine to syllabus toi heiin</a:t>
                      </a:r>
                    </a:p>
                  </a:txBody>
                  <a:tcPr/>
                </a:tc>
                <a:extLst>
                  <a:ext uri="{0D108BD9-81ED-4DB2-BD59-A6C34878D82A}">
                    <a16:rowId xmlns:a16="http://schemas.microsoft.com/office/drawing/2014/main" val="13827916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Defimedia.info </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 n/a  -  2018-11-22 04:32:54 </a:t>
                      </a:r>
                      <a:r>
                        <a:rPr kumimoji="0" lang="en-US" sz="1000" b="0" i="0" u="none" strike="noStrike" kern="1200" cap="none" spc="0" normalizeH="0" baseline="0" noProof="0">
                          <a:ln>
                            <a:noFill/>
                          </a:ln>
                          <a:solidFill>
                            <a:prstClr val="black"/>
                          </a:solidFill>
                          <a:effectLst/>
                          <a:uLnTx/>
                          <a:uFillTx/>
                          <a:latin typeface="+mn-lt"/>
                          <a:ea typeface="+mn-ea"/>
                          <a:cs typeface="+mn-cs"/>
                        </a:rPr>
                        <a:t>
 Bethanie Sarah  sa oui</a:t>
                      </a:r>
                    </a:p>
                  </a:txBody>
                  <a:tcPr/>
                </a:tc>
                <a:extLst>
                  <a:ext uri="{0D108BD9-81ED-4DB2-BD59-A6C34878D82A}">
                    <a16:rowId xmlns:a16="http://schemas.microsoft.com/office/drawing/2014/main" val="26572277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Defimedia.info </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 n/a  -  2018-11-22 03:54:35 </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extLst>
                  <a:ext uri="{0D108BD9-81ED-4DB2-BD59-A6C34878D82A}">
                    <a16:rowId xmlns:a16="http://schemas.microsoft.com/office/drawing/2014/main" val="31829253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Defimedia.info </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 n/a  -  2018-11-22 03:18:27 </a:t>
                      </a:r>
                      <a:r>
                        <a:rPr kumimoji="0" lang="en-US" sz="1000" b="0" i="0" u="none" strike="noStrike" kern="1200" cap="none" spc="0" normalizeH="0" baseline="0" noProof="0">
                          <a:ln>
                            <a:noFill/>
                          </a:ln>
                          <a:solidFill>
                            <a:prstClr val="black"/>
                          </a:solidFill>
                          <a:effectLst/>
                          <a:uLnTx/>
                          <a:uFillTx/>
                          <a:latin typeface="+mn-lt"/>
                          <a:ea typeface="+mn-ea"/>
                          <a:cs typeface="+mn-cs"/>
                        </a:rPr>
                        <a:t>
 li p gagn 60 ans aster li p koner bizin fer activiter physics</a:t>
                      </a:r>
                    </a:p>
                  </a:txBody>
                  <a:tcPr/>
                </a:tc>
                <a:extLst>
                  <a:ext uri="{0D108BD9-81ED-4DB2-BD59-A6C34878D82A}">
                    <a16:rowId xmlns:a16="http://schemas.microsoft.com/office/drawing/2014/main" val="7269814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Defimedia.info </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 n/a  -  2018-11-22 02:57:54 </a:t>
                      </a:r>
                      <a:r>
                        <a:rPr kumimoji="0" lang="en-US" sz="1000" b="0" i="0" u="none" strike="noStrike" kern="1200" cap="none" spc="0" normalizeH="0" baseline="0" noProof="0">
                          <a:ln>
                            <a:noFill/>
                          </a:ln>
                          <a:solidFill>
                            <a:prstClr val="black"/>
                          </a:solidFill>
                          <a:effectLst/>
                          <a:uLnTx/>
                          <a:uFillTx/>
                          <a:latin typeface="+mn-lt"/>
                          <a:ea typeface="+mn-ea"/>
                          <a:cs typeface="+mn-cs"/>
                        </a:rPr>
                        <a:t>
 Rez Jon mo p koze toi fitness et ferail mo pas p koze toi tire dimoune so lavie. Visiblement to konne tou toi donc mo pas pou diskite r toi. Kifer to fine vine guette rallye si to ena tou ca la pou critiké. Reste to lacaze personne pas ine force toi vine gueté. ASter si to vini to bizin koné ena banne risques. Si risque la trop for pou toi pas vini. Li simple ca!</a:t>
                      </a:r>
                    </a:p>
                  </a:txBody>
                  <a:tcPr/>
                </a:tc>
                <a:extLst>
                  <a:ext uri="{0D108BD9-81ED-4DB2-BD59-A6C34878D82A}">
                    <a16:rowId xmlns:a16="http://schemas.microsoft.com/office/drawing/2014/main" val="27991614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L'express Maurice </a:t>
                      </a:r>
                      <a:r>
                        <a:rPr kumimoji="0" lang="fr-FR" sz="1000" b="0" i="0" u="none" strike="noStrike" kern="1200" cap="none" spc="0" normalizeH="0" baseline="0" noProof="0">
                          <a:ln>
                            <a:noFill/>
                          </a:ln>
                          <a:solidFill>
                            <a:prstClr val="black"/>
                          </a:solidFill>
                          <a:effectLst/>
                          <a:uLnTx/>
                          <a:uFillTx/>
                          <a:latin typeface="+mn-lt"/>
                          <a:ea typeface="+mn-ea"/>
                          <a:cs typeface="+mn-cs"/>
                        </a:rPr>
                        <a:t> got a comment by </a:t>
                      </a:r>
                      <a:r>
                        <a:rPr kumimoji="0" lang="fr-FR" sz="1000" b="1" i="0" u="none" strike="noStrike" kern="1200" cap="none" spc="0" normalizeH="0" baseline="0" noProof="0">
                          <a:ln>
                            <a:noFill/>
                          </a:ln>
                          <a:solidFill>
                            <a:prstClr val="black"/>
                          </a:solidFill>
                          <a:effectLst/>
                          <a:uLnTx/>
                          <a:uFillTx/>
                          <a:latin typeface="+mn-lt"/>
                          <a:ea typeface="+mn-ea"/>
                          <a:cs typeface="+mn-cs"/>
                        </a:rPr>
                        <a:t> n/a  -  2018-11-22 02:27:44 </a:t>
                      </a:r>
                      <a:r>
                        <a:rPr kumimoji="0" lang="fr-FR" sz="1000" b="0" i="0" u="none" strike="noStrike" kern="1200" cap="none" spc="0" normalizeH="0" baseline="0" noProof="0">
                          <a:ln>
                            <a:noFill/>
                          </a:ln>
                          <a:solidFill>
                            <a:prstClr val="black"/>
                          </a:solidFill>
                          <a:effectLst/>
                          <a:uLnTx/>
                          <a:uFillTx/>
                          <a:latin typeface="+mn-lt"/>
                          <a:ea typeface="+mn-ea"/>
                          <a:cs typeface="+mn-cs"/>
                        </a:rPr>
                        <a:t>
 Bakka Origi  bel air truv riv des anguilles . cest pas bel air riv sech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6880703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L'express Maurice </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 n/a  -  2018-11-22 02:18:36 </a:t>
                      </a:r>
                      <a:r>
                        <a:rPr kumimoji="0" lang="en-US" sz="1000" b="0" i="0" u="none" strike="noStrike" kern="1200" cap="none" spc="0" normalizeH="0" baseline="0" noProof="0">
                          <a:ln>
                            <a:noFill/>
                          </a:ln>
                          <a:solidFill>
                            <a:prstClr val="black"/>
                          </a:solidFill>
                          <a:effectLst/>
                          <a:uLnTx/>
                          <a:uFillTx/>
                          <a:latin typeface="+mn-lt"/>
                          <a:ea typeface="+mn-ea"/>
                          <a:cs typeface="+mn-cs"/>
                        </a:rPr>
                        <a:t>
 Ahmed wadiré bel miracle fine fer car c So travay sa, bouffon la</a:t>
                      </a:r>
                    </a:p>
                  </a:txBody>
                  <a:tcPr/>
                </a:tc>
                <a:extLst>
                  <a:ext uri="{0D108BD9-81ED-4DB2-BD59-A6C34878D82A}">
                    <a16:rowId xmlns:a16="http://schemas.microsoft.com/office/drawing/2014/main" val="20900991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Defimedia.info </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 n/a  -  2018-11-22 01:40:02 </a:t>
                      </a:r>
                      <a:r>
                        <a:rPr kumimoji="0" lang="en-US" sz="1000" b="0" i="0" u="none" strike="noStrike" kern="1200" cap="none" spc="0" normalizeH="0" baseline="0" noProof="0">
                          <a:ln>
                            <a:noFill/>
                          </a:ln>
                          <a:solidFill>
                            <a:prstClr val="black"/>
                          </a:solidFill>
                          <a:effectLst/>
                          <a:uLnTx/>
                          <a:uFillTx/>
                          <a:latin typeface="+mn-lt"/>
                          <a:ea typeface="+mn-ea"/>
                          <a:cs typeface="+mn-cs"/>
                        </a:rPr>
                        <a:t>
 Subrottee Sidick 😂😂😂😂😂😂😂😂</a:t>
                      </a:r>
                    </a:p>
                  </a:txBody>
                  <a:tcPr/>
                </a:tc>
                <a:extLst>
                  <a:ext uri="{0D108BD9-81ED-4DB2-BD59-A6C34878D82A}">
                    <a16:rowId xmlns:a16="http://schemas.microsoft.com/office/drawing/2014/main" val="2944719966"/>
                  </a:ext>
                </a:extLst>
              </a:tr>
            </a:tbl>
          </a:graphicData>
        </a:graphic>
      </p:graphicFrame>
      <p:sp>
        <p:nvSpPr>
          <p:cNvPr id="4" name="Text Placeholder 3">
            <a:extLst>
              <a:ext uri="{FF2B5EF4-FFF2-40B4-BE49-F238E27FC236}">
                <a16:creationId xmlns:a16="http://schemas.microsoft.com/office/drawing/2014/main" id="{BDC0317C-837A-4343-8928-4CA2E845C635}"/>
              </a:ext>
            </a:extLst>
          </p:cNvPr>
          <p:cNvSpPr>
            <a:spLocks noGrp="1"/>
          </p:cNvSpPr>
          <p:nvPr>
            <p:ph type="body" sz="quarter" idx="14"/>
          </p:nvPr>
        </p:nvSpPr>
        <p:spPr/>
        <p:txBody>
          <a:bodyPr/>
          <a:lstStyle/>
          <a:p>
            <a:r>
              <a:rPr lang="en-US"/>
              <a:t>10/18/2018 - 11/18/2018</a:t>
            </a:r>
          </a:p>
        </p:txBody>
      </p:sp>
    </p:spTree>
    <p:extLst>
      <p:ext uri="{BB962C8B-B14F-4D97-AF65-F5344CB8AC3E}">
        <p14:creationId xmlns:p14="http://schemas.microsoft.com/office/powerpoint/2010/main" val="400735542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752E61-798C-4505-AA14-94ADBFB386F1}"/>
              </a:ext>
            </a:extLst>
          </p:cNvPr>
          <p:cNvSpPr>
            <a:spLocks noGrp="1"/>
          </p:cNvSpPr>
          <p:nvPr>
            <p:ph type="title"/>
          </p:nvPr>
        </p:nvSpPr>
        <p:spPr/>
        <p:txBody>
          <a:bodyPr/>
          <a:lstStyle/>
          <a:p>
            <a:r>
              <a:rPr lang="en-US"/>
              <a:t>Facebook Comments Table | PRESS - 3 of 3</a:t>
            </a:r>
          </a:p>
        </p:txBody>
      </p:sp>
      <p:graphicFrame>
        <p:nvGraphicFramePr>
          <p:cNvPr id="5" name="Table Placeholder 4">
            <a:extLst>
              <a:ext uri="{FF2B5EF4-FFF2-40B4-BE49-F238E27FC236}">
                <a16:creationId xmlns:a16="http://schemas.microsoft.com/office/drawing/2014/main" id="{DBBC7242-5FFE-48EF-B24C-AEEA456FDB5E}"/>
              </a:ext>
            </a:extLst>
          </p:cNvPr>
          <p:cNvGraphicFramePr>
            <a:graphicFrameLocks noGrp="1"/>
          </p:cNvGraphicFramePr>
          <p:nvPr>
            <p:ph type="tbl" sz="quarter" idx="13"/>
            <p:extLst>
              <p:ext uri="{D42A27DB-BD31-4B8C-83A1-F6EECF244321}">
                <p14:modId xmlns:p14="http://schemas.microsoft.com/office/powerpoint/2010/main" val="40130428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0">
                  <a:extLst>
                    <a:ext uri="{9D8B030D-6E8A-4147-A177-3AD203B41FA5}">
                      <a16:colId xmlns:a16="http://schemas.microsoft.com/office/drawing/2014/main" val="12771209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extLst>
                  <a:ext uri="{0D108BD9-81ED-4DB2-BD59-A6C34878D82A}">
                    <a16:rowId xmlns:a16="http://schemas.microsoft.com/office/drawing/2014/main" val="7491065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Defimedia.info </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 n/a  -  2018-11-22 00:43:00 </a:t>
                      </a:r>
                      <a:r>
                        <a:rPr kumimoji="0" lang="en-US" sz="1000" b="0" i="0" u="none" strike="noStrike" kern="1200" cap="none" spc="0" normalizeH="0" baseline="0" noProof="0">
                          <a:ln>
                            <a:noFill/>
                          </a:ln>
                          <a:solidFill>
                            <a:prstClr val="black"/>
                          </a:solidFill>
                          <a:effectLst/>
                          <a:uLnTx/>
                          <a:uFillTx/>
                          <a:latin typeface="+mn-lt"/>
                          <a:ea typeface="+mn-ea"/>
                          <a:cs typeface="+mn-cs"/>
                        </a:rPr>
                        <a:t>
 Deesha Seegoolam l'article la bien claire: li montrer ki system la pa bon pou maurice. Tro boucou élèves p fail. C'est ene fact! Pa ve dir ki kan ene system bon pou ene lot pays ki li pou bon pou maurice.</a:t>
                      </a:r>
                    </a:p>
                  </a:txBody>
                  <a:tcPr/>
                </a:tc>
                <a:extLst>
                  <a:ext uri="{0D108BD9-81ED-4DB2-BD59-A6C34878D82A}">
                    <a16:rowId xmlns:a16="http://schemas.microsoft.com/office/drawing/2014/main" val="17776605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L'express Maurice </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 n/a  -  2018-11-21 23:34:40 </a:t>
                      </a:r>
                      <a:r>
                        <a:rPr kumimoji="0" lang="en-US" sz="1000" b="0" i="0" u="none" strike="noStrike" kern="1200" cap="none" spc="0" normalizeH="0" baseline="0" noProof="0">
                          <a:ln>
                            <a:noFill/>
                          </a:ln>
                          <a:solidFill>
                            <a:prstClr val="black"/>
                          </a:solidFill>
                          <a:effectLst/>
                          <a:uLnTx/>
                          <a:uFillTx/>
                          <a:latin typeface="+mn-lt"/>
                          <a:ea typeface="+mn-ea"/>
                          <a:cs typeface="+mn-cs"/>
                        </a:rPr>
                        <a:t>
 😂😂😂😂 sem pu ena</a:t>
                      </a:r>
                    </a:p>
                  </a:txBody>
                  <a:tcPr/>
                </a:tc>
                <a:extLst>
                  <a:ext uri="{0D108BD9-81ED-4DB2-BD59-A6C34878D82A}">
                    <a16:rowId xmlns:a16="http://schemas.microsoft.com/office/drawing/2014/main" val="17935715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L'express Maurice </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 n/a  -  2018-11-21 22:51:35 </a:t>
                      </a:r>
                      <a:r>
                        <a:rPr kumimoji="0" lang="en-US" sz="1000" b="0" i="0" u="none" strike="noStrike" kern="1200" cap="none" spc="0" normalizeH="0" baseline="0" noProof="0">
                          <a:ln>
                            <a:noFill/>
                          </a:ln>
                          <a:solidFill>
                            <a:prstClr val="black"/>
                          </a:solidFill>
                          <a:effectLst/>
                          <a:uLnTx/>
                          <a:uFillTx/>
                          <a:latin typeface="+mn-lt"/>
                          <a:ea typeface="+mn-ea"/>
                          <a:cs typeface="+mn-cs"/>
                        </a:rPr>
                        <a:t>
 Ala kumens ggn lagerre dans cockpit. 🤣🤣</a:t>
                      </a:r>
                    </a:p>
                  </a:txBody>
                  <a:tcPr/>
                </a:tc>
                <a:extLst>
                  <a:ext uri="{0D108BD9-81ED-4DB2-BD59-A6C34878D82A}">
                    <a16:rowId xmlns:a16="http://schemas.microsoft.com/office/drawing/2014/main" val="21375947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Defimedia.info </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 n/a  -  2018-11-21 22:17:52 </a:t>
                      </a:r>
                      <a:r>
                        <a:rPr kumimoji="0" lang="en-US" sz="1000" b="0" i="0" u="none" strike="noStrike" kern="1200" cap="none" spc="0" normalizeH="0" baseline="0" noProof="0">
                          <a:ln>
                            <a:noFill/>
                          </a:ln>
                          <a:solidFill>
                            <a:prstClr val="black"/>
                          </a:solidFill>
                          <a:effectLst/>
                          <a:uLnTx/>
                          <a:uFillTx/>
                          <a:latin typeface="+mn-lt"/>
                          <a:ea typeface="+mn-ea"/>
                          <a:cs typeface="+mn-cs"/>
                        </a:rPr>
                        <a:t>
 Kushal KR koz bro</a:t>
                      </a:r>
                    </a:p>
                  </a:txBody>
                  <a:tcPr/>
                </a:tc>
                <a:extLst>
                  <a:ext uri="{0D108BD9-81ED-4DB2-BD59-A6C34878D82A}">
                    <a16:rowId xmlns:a16="http://schemas.microsoft.com/office/drawing/2014/main" val="40609848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L'express Maurice </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 n/a  -  2018-11-21 22:09:13 </a:t>
                      </a:r>
                      <a:r>
                        <a:rPr kumimoji="0" lang="en-US" sz="1000" b="0" i="0" u="none" strike="noStrike" kern="1200" cap="none" spc="0" normalizeH="0" baseline="0" noProof="0">
                          <a:ln>
                            <a:noFill/>
                          </a:ln>
                          <a:solidFill>
                            <a:prstClr val="black"/>
                          </a:solidFill>
                          <a:effectLst/>
                          <a:uLnTx/>
                          <a:uFillTx/>
                          <a:latin typeface="+mn-lt"/>
                          <a:ea typeface="+mn-ea"/>
                          <a:cs typeface="+mn-cs"/>
                        </a:rPr>
                        <a:t>
 Bel air ena la plage</a:t>
                      </a:r>
                    </a:p>
                  </a:txBody>
                  <a:tcPr/>
                </a:tc>
                <a:extLst>
                  <a:ext uri="{0D108BD9-81ED-4DB2-BD59-A6C34878D82A}">
                    <a16:rowId xmlns:a16="http://schemas.microsoft.com/office/drawing/2014/main" val="3882802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L'express Maurice </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 n/a  -  2018-11-21 21:48:35 </a:t>
                      </a:r>
                      <a:r>
                        <a:rPr kumimoji="0" lang="en-US" sz="1000" b="0" i="0" u="none" strike="noStrike" kern="1200" cap="none" spc="0" normalizeH="0" baseline="0" noProof="0">
                          <a:ln>
                            <a:noFill/>
                          </a:ln>
                          <a:solidFill>
                            <a:prstClr val="black"/>
                          </a:solidFill>
                          <a:effectLst/>
                          <a:uLnTx/>
                          <a:uFillTx/>
                          <a:latin typeface="+mn-lt"/>
                          <a:ea typeface="+mn-ea"/>
                          <a:cs typeface="+mn-cs"/>
                        </a:rPr>
                        <a:t>
 Esseéd Gio pas annoyed moi</a:t>
                      </a:r>
                    </a:p>
                  </a:txBody>
                  <a:tcPr/>
                </a:tc>
                <a:extLst>
                  <a:ext uri="{0D108BD9-81ED-4DB2-BD59-A6C34878D82A}">
                    <a16:rowId xmlns:a16="http://schemas.microsoft.com/office/drawing/2014/main" val="1422102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L'express Maurice </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 n/a  -  2018-11-21 21:13:05 </a:t>
                      </a:r>
                      <a:r>
                        <a:rPr kumimoji="0" lang="en-US" sz="1000" b="0" i="0" u="none" strike="noStrike" kern="1200" cap="none" spc="0" normalizeH="0" baseline="0" noProof="0">
                          <a:ln>
                            <a:noFill/>
                          </a:ln>
                          <a:solidFill>
                            <a:prstClr val="black"/>
                          </a:solidFill>
                          <a:effectLst/>
                          <a:uLnTx/>
                          <a:uFillTx/>
                          <a:latin typeface="+mn-lt"/>
                          <a:ea typeface="+mn-ea"/>
                          <a:cs typeface="+mn-cs"/>
                        </a:rPr>
                        <a:t>
 Pratiksha Meenakshii wehhh bnla kne zis tou zot... La plage dan bel air lol...</a:t>
                      </a:r>
                    </a:p>
                  </a:txBody>
                  <a:tcPr/>
                </a:tc>
                <a:extLst>
                  <a:ext uri="{0D108BD9-81ED-4DB2-BD59-A6C34878D82A}">
                    <a16:rowId xmlns:a16="http://schemas.microsoft.com/office/drawing/2014/main" val="26309738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L'express Maurice </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 n/a  -  2018-11-21 21:11:32 </a:t>
                      </a:r>
                      <a:r>
                        <a:rPr kumimoji="0" lang="en-US" sz="1000" b="0" i="0" u="none" strike="noStrike" kern="1200" cap="none" spc="0" normalizeH="0" baseline="0" noProof="0">
                          <a:ln>
                            <a:noFill/>
                          </a:ln>
                          <a:solidFill>
                            <a:prstClr val="black"/>
                          </a:solidFill>
                          <a:effectLst/>
                          <a:uLnTx/>
                          <a:uFillTx/>
                          <a:latin typeface="+mn-lt"/>
                          <a:ea typeface="+mn-ea"/>
                          <a:cs typeface="+mn-cs"/>
                        </a:rPr>
                        <a:t>
 Dr lexpress amn tw 😂</a:t>
                      </a:r>
                    </a:p>
                  </a:txBody>
                  <a:tcPr/>
                </a:tc>
                <a:extLst>
                  <a:ext uri="{0D108BD9-81ED-4DB2-BD59-A6C34878D82A}">
                    <a16:rowId xmlns:a16="http://schemas.microsoft.com/office/drawing/2014/main" val="1247142495"/>
                  </a:ext>
                </a:extLst>
              </a:tr>
            </a:tbl>
          </a:graphicData>
        </a:graphic>
      </p:graphicFrame>
      <p:sp>
        <p:nvSpPr>
          <p:cNvPr id="4" name="Text Placeholder 3">
            <a:extLst>
              <a:ext uri="{FF2B5EF4-FFF2-40B4-BE49-F238E27FC236}">
                <a16:creationId xmlns:a16="http://schemas.microsoft.com/office/drawing/2014/main" id="{70F5C94F-ED5F-4A8F-8D90-EFDDF0FFBDE5}"/>
              </a:ext>
            </a:extLst>
          </p:cNvPr>
          <p:cNvSpPr>
            <a:spLocks noGrp="1"/>
          </p:cNvSpPr>
          <p:nvPr>
            <p:ph type="body" sz="quarter" idx="14"/>
          </p:nvPr>
        </p:nvSpPr>
        <p:spPr/>
        <p:txBody>
          <a:bodyPr/>
          <a:lstStyle/>
          <a:p>
            <a:r>
              <a:rPr lang="en-US"/>
              <a:t>10/18/2018 - 11/18/2018</a:t>
            </a:r>
          </a:p>
        </p:txBody>
      </p:sp>
    </p:spTree>
    <p:extLst>
      <p:ext uri="{BB962C8B-B14F-4D97-AF65-F5344CB8AC3E}">
        <p14:creationId xmlns:p14="http://schemas.microsoft.com/office/powerpoint/2010/main" val="1575257574"/>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2</TotalTime>
  <Words>1614</Words>
  <Application>Microsoft Office PowerPoint</Application>
  <PresentationFormat>On-screen Show (4:3)</PresentationFormat>
  <Paragraphs>741</Paragraphs>
  <Slides>32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32</vt:i4>
      </vt:variant>
    </vt:vector>
  </HeadingPairs>
  <TitlesOfParts>
    <vt:vector size="35" baseType="lpstr">
      <vt:lpstr>Calibri</vt:lpstr>
      <vt:lpstr>Arial</vt:lpstr>
      <vt:lpstr>quintly_template</vt:lpstr>
      <vt:lpstr>Latest</vt:lpstr>
      <vt:lpstr>Facebook Average Interactions Per Post | PRESS</vt:lpstr>
      <vt:lpstr>Facebook Fans Total | PRESS</vt:lpstr>
      <vt:lpstr>Facebook Own Posts | PRESS</vt:lpstr>
      <vt:lpstr>Facebook Own Posts | PRESS</vt:lpstr>
      <vt:lpstr>Facebook Fans Total | PRESS</vt:lpstr>
      <vt:lpstr>Facebook Key Metrics Radar | PRESS</vt:lpstr>
      <vt:lpstr>Facebook Interaction Rate By Post Type | PRESS</vt:lpstr>
      <vt:lpstr>Facebook Own Posts Table  | PRESS - 1 of 8</vt:lpstr>
      <vt:lpstr>Facebook Own Posts Table  | PRESS - 2 of 8</vt:lpstr>
      <vt:lpstr>Facebook Own Posts Table  | PRESS - 3 of 8</vt:lpstr>
      <vt:lpstr>Facebook Own Posts Table  | PRESS - 4 of 8</vt:lpstr>
      <vt:lpstr>Facebook Own Posts Table  | PRESS - 5 of 8</vt:lpstr>
      <vt:lpstr>Facebook Own Posts Table  | PRESS - 6 of 8</vt:lpstr>
      <vt:lpstr>Facebook Own Posts Table  | PRESS - 7 of 8</vt:lpstr>
      <vt:lpstr>Facebook Own Posts Table  | PRESS - 8 of 8</vt:lpstr>
      <vt:lpstr>Facebook Interactions Distribution | PRESS</vt:lpstr>
      <vt:lpstr>Facebook Interaction Rate | PRESS</vt:lpstr>
      <vt:lpstr>Facebook Interactions Distribution | PRESS</vt:lpstr>
      <vt:lpstr>Facebook Own Posts By Weekday | PRESS</vt:lpstr>
      <vt:lpstr>Facebook Post Type Distribution Per Profile | PRESS</vt:lpstr>
      <vt:lpstr>Facebook Sponsored Posts Distribution | PRESS</vt:lpstr>
      <vt:lpstr>Facebook Own Video Posts | PRESS</vt:lpstr>
      <vt:lpstr>Facebook Video Type Distribution | PRESS</vt:lpstr>
      <vt:lpstr>Facebook Key Metrics Table | PRESS</vt:lpstr>
      <vt:lpstr>Facebook Sponsored Posts Distribution | PRESS</vt:lpstr>
      <vt:lpstr>Facebook Fans Change | PRESS</vt:lpstr>
      <vt:lpstr>Facebook Interaction Rate By Weekday | PRESS</vt:lpstr>
      <vt:lpstr>Facebook Average Comments Per Post | PRESS</vt:lpstr>
      <vt:lpstr>Facebook Comments Table | PRESS - 1 of 3</vt:lpstr>
      <vt:lpstr>Facebook Comments Table | PRESS - 2 of 3</vt:lpstr>
      <vt:lpstr>Facebook Comments Table | PRESS - 3 of 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Latest</dc:title>
  <dc:creator>Administrator</dc:creator>
  <cp:lastModifiedBy>Administrator</cp:lastModifiedBy>
  <cp:revision>1</cp:revision>
  <dcterms:created xsi:type="dcterms:W3CDTF">2018-11-23T06:07:56Z</dcterms:created>
  <dcterms:modified xsi:type="dcterms:W3CDTF">2018-11-23T06:10:38Z</dcterms:modified>
</cp:coreProperties>
</file>