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327</c:v>
                </c:pt>
                <c:pt idx="1">
                  <c:v>318</c:v>
                </c:pt>
                <c:pt idx="2">
                  <c:v>261</c:v>
                </c:pt>
                <c:pt idx="3">
                  <c:v>1077</c:v>
                </c:pt>
                <c:pt idx="4">
                  <c:v>396</c:v>
                </c:pt>
                <c:pt idx="5">
                  <c:v>341</c:v>
                </c:pt>
                <c:pt idx="6">
                  <c:v>256</c:v>
                </c:pt>
                <c:pt idx="7">
                  <c:v>479</c:v>
                </c:pt>
                <c:pt idx="8">
                  <c:v>310</c:v>
                </c:pt>
                <c:pt idx="9">
                  <c:v>269</c:v>
                </c:pt>
                <c:pt idx="10">
                  <c:v>692</c:v>
                </c:pt>
                <c:pt idx="11">
                  <c:v>348</c:v>
                </c:pt>
                <c:pt idx="12">
                  <c:v>265</c:v>
                </c:pt>
                <c:pt idx="13">
                  <c:v>327</c:v>
                </c:pt>
                <c:pt idx="14">
                  <c:v>386</c:v>
                </c:pt>
                <c:pt idx="15">
                  <c:v>335</c:v>
                </c:pt>
                <c:pt idx="16">
                  <c:v>385</c:v>
                </c:pt>
                <c:pt idx="17">
                  <c:v>722</c:v>
                </c:pt>
                <c:pt idx="18">
                  <c:v>374</c:v>
                </c:pt>
                <c:pt idx="19">
                  <c:v>301</c:v>
                </c:pt>
                <c:pt idx="20">
                  <c:v>256</c:v>
                </c:pt>
                <c:pt idx="21">
                  <c:v>330</c:v>
                </c:pt>
                <c:pt idx="22">
                  <c:v>503</c:v>
                </c:pt>
                <c:pt idx="23">
                  <c:v>268</c:v>
                </c:pt>
                <c:pt idx="24">
                  <c:v>396</c:v>
                </c:pt>
                <c:pt idx="25">
                  <c:v>324</c:v>
                </c:pt>
                <c:pt idx="26">
                  <c:v>342</c:v>
                </c:pt>
                <c:pt idx="27">
                  <c:v>337</c:v>
                </c:pt>
                <c:pt idx="28">
                  <c:v>426</c:v>
                </c:pt>
                <c:pt idx="29">
                  <c:v>298</c:v>
                </c:pt>
                <c:pt idx="30">
                  <c:v>359</c:v>
                </c:pt>
                <c:pt idx="31">
                  <c:v>516</c:v>
                </c:pt>
              </c:numCache>
            </c:numRef>
          </c:val>
          <c:smooth val="0"/>
          <c:extLst>
            <c:ext xmlns:c16="http://schemas.microsoft.com/office/drawing/2014/chart" uri="{C3380CC4-5D6E-409C-BE32-E72D297353CC}">
              <c16:uniqueId val="{00000000-BB99-496E-85D7-4A0B60C08BEE}"/>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418</c:v>
                </c:pt>
                <c:pt idx="1">
                  <c:v>230</c:v>
                </c:pt>
                <c:pt idx="2">
                  <c:v>318</c:v>
                </c:pt>
                <c:pt idx="3">
                  <c:v>581</c:v>
                </c:pt>
                <c:pt idx="4">
                  <c:v>565</c:v>
                </c:pt>
                <c:pt idx="5">
                  <c:v>367</c:v>
                </c:pt>
                <c:pt idx="6">
                  <c:v>613</c:v>
                </c:pt>
                <c:pt idx="7">
                  <c:v>362</c:v>
                </c:pt>
                <c:pt idx="8">
                  <c:v>264</c:v>
                </c:pt>
                <c:pt idx="9">
                  <c:v>375</c:v>
                </c:pt>
                <c:pt idx="10">
                  <c:v>324</c:v>
                </c:pt>
                <c:pt idx="11">
                  <c:v>347</c:v>
                </c:pt>
                <c:pt idx="12">
                  <c:v>368</c:v>
                </c:pt>
                <c:pt idx="13">
                  <c:v>228</c:v>
                </c:pt>
                <c:pt idx="14">
                  <c:v>298</c:v>
                </c:pt>
                <c:pt idx="15">
                  <c:v>242</c:v>
                </c:pt>
                <c:pt idx="16">
                  <c:v>467</c:v>
                </c:pt>
                <c:pt idx="17">
                  <c:v>290</c:v>
                </c:pt>
                <c:pt idx="18">
                  <c:v>306</c:v>
                </c:pt>
                <c:pt idx="19">
                  <c:v>345</c:v>
                </c:pt>
                <c:pt idx="20">
                  <c:v>218</c:v>
                </c:pt>
                <c:pt idx="21">
                  <c:v>237</c:v>
                </c:pt>
                <c:pt idx="22">
                  <c:v>275</c:v>
                </c:pt>
                <c:pt idx="23">
                  <c:v>322</c:v>
                </c:pt>
                <c:pt idx="24">
                  <c:v>322</c:v>
                </c:pt>
                <c:pt idx="25">
                  <c:v>330</c:v>
                </c:pt>
                <c:pt idx="26">
                  <c:v>424</c:v>
                </c:pt>
                <c:pt idx="27">
                  <c:v>405</c:v>
                </c:pt>
                <c:pt idx="28">
                  <c:v>400</c:v>
                </c:pt>
                <c:pt idx="29">
                  <c:v>365</c:v>
                </c:pt>
                <c:pt idx="30">
                  <c:v>476</c:v>
                </c:pt>
                <c:pt idx="31">
                  <c:v>441</c:v>
                </c:pt>
              </c:numCache>
            </c:numRef>
          </c:val>
          <c:smooth val="0"/>
          <c:extLst>
            <c:ext xmlns:c16="http://schemas.microsoft.com/office/drawing/2014/chart" uri="{C3380CC4-5D6E-409C-BE32-E72D297353CC}">
              <c16:uniqueId val="{00000001-BB99-496E-85D7-4A0B60C08BEE}"/>
            </c:ext>
          </c:extLst>
        </c:ser>
        <c:dLbls>
          <c:showLegendKey val="0"/>
          <c:showVal val="0"/>
          <c:showCatName val="0"/>
          <c:showSerName val="0"/>
          <c:showPercent val="0"/>
          <c:showBubbleSize val="0"/>
        </c:dLbls>
        <c:smooth val="0"/>
        <c:axId val="257532336"/>
        <c:axId val="257532664"/>
      </c:lineChart>
      <c:dateAx>
        <c:axId val="25753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32664"/>
        <c:crosses val="autoZero"/>
        <c:auto val="1"/>
        <c:lblOffset val="100"/>
        <c:baseTimeUnit val="days"/>
      </c:dateAx>
      <c:valAx>
        <c:axId val="25753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3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2">
                  <c:v>580233</c:v>
                </c:pt>
                <c:pt idx="3">
                  <c:v>580493</c:v>
                </c:pt>
                <c:pt idx="4">
                  <c:v>580919</c:v>
                </c:pt>
                <c:pt idx="5">
                  <c:v>581146</c:v>
                </c:pt>
                <c:pt idx="6">
                  <c:v>581263</c:v>
                </c:pt>
                <c:pt idx="7">
                  <c:v>581415</c:v>
                </c:pt>
                <c:pt idx="8">
                  <c:v>581544</c:v>
                </c:pt>
                <c:pt idx="9">
                  <c:v>581653</c:v>
                </c:pt>
                <c:pt idx="10">
                  <c:v>581753</c:v>
                </c:pt>
                <c:pt idx="11">
                  <c:v>581873</c:v>
                </c:pt>
                <c:pt idx="12">
                  <c:v>581970</c:v>
                </c:pt>
                <c:pt idx="13">
                  <c:v>582093</c:v>
                </c:pt>
                <c:pt idx="14">
                  <c:v>582189</c:v>
                </c:pt>
                <c:pt idx="15">
                  <c:v>582239</c:v>
                </c:pt>
                <c:pt idx="16">
                  <c:v>582309</c:v>
                </c:pt>
                <c:pt idx="17">
                  <c:v>582375</c:v>
                </c:pt>
                <c:pt idx="18">
                  <c:v>582461</c:v>
                </c:pt>
                <c:pt idx="19">
                  <c:v>582527</c:v>
                </c:pt>
                <c:pt idx="20">
                  <c:v>582569</c:v>
                </c:pt>
                <c:pt idx="21">
                  <c:v>582609</c:v>
                </c:pt>
                <c:pt idx="22">
                  <c:v>582677</c:v>
                </c:pt>
                <c:pt idx="23">
                  <c:v>582808</c:v>
                </c:pt>
                <c:pt idx="24">
                  <c:v>582900</c:v>
                </c:pt>
                <c:pt idx="25">
                  <c:v>582993</c:v>
                </c:pt>
                <c:pt idx="26">
                  <c:v>583088</c:v>
                </c:pt>
                <c:pt idx="27">
                  <c:v>583156</c:v>
                </c:pt>
                <c:pt idx="28">
                  <c:v>583270</c:v>
                </c:pt>
                <c:pt idx="29">
                  <c:v>583384</c:v>
                </c:pt>
                <c:pt idx="30">
                  <c:v>583436</c:v>
                </c:pt>
                <c:pt idx="31">
                  <c:v>583516</c:v>
                </c:pt>
              </c:numCache>
            </c:numRef>
          </c:val>
          <c:smooth val="0"/>
          <c:extLst>
            <c:ext xmlns:c16="http://schemas.microsoft.com/office/drawing/2014/chart" uri="{C3380CC4-5D6E-409C-BE32-E72D297353CC}">
              <c16:uniqueId val="{00000000-9769-495F-B0E7-CDD507AFF512}"/>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2">
                  <c:v>356423</c:v>
                </c:pt>
                <c:pt idx="3">
                  <c:v>356719</c:v>
                </c:pt>
                <c:pt idx="4">
                  <c:v>357132</c:v>
                </c:pt>
                <c:pt idx="5">
                  <c:v>357512</c:v>
                </c:pt>
                <c:pt idx="6">
                  <c:v>357791</c:v>
                </c:pt>
                <c:pt idx="7">
                  <c:v>358190</c:v>
                </c:pt>
                <c:pt idx="8">
                  <c:v>358464</c:v>
                </c:pt>
                <c:pt idx="9">
                  <c:v>358623</c:v>
                </c:pt>
                <c:pt idx="10">
                  <c:v>358795</c:v>
                </c:pt>
                <c:pt idx="11">
                  <c:v>358969</c:v>
                </c:pt>
                <c:pt idx="12">
                  <c:v>359170</c:v>
                </c:pt>
                <c:pt idx="13">
                  <c:v>359355</c:v>
                </c:pt>
                <c:pt idx="14">
                  <c:v>359462</c:v>
                </c:pt>
                <c:pt idx="15">
                  <c:v>359531</c:v>
                </c:pt>
                <c:pt idx="16">
                  <c:v>359661</c:v>
                </c:pt>
                <c:pt idx="17">
                  <c:v>359817</c:v>
                </c:pt>
                <c:pt idx="18">
                  <c:v>359931</c:v>
                </c:pt>
                <c:pt idx="19">
                  <c:v>360048</c:v>
                </c:pt>
                <c:pt idx="20">
                  <c:v>360166</c:v>
                </c:pt>
                <c:pt idx="21">
                  <c:v>360280</c:v>
                </c:pt>
                <c:pt idx="22">
                  <c:v>360407</c:v>
                </c:pt>
                <c:pt idx="23">
                  <c:v>360510</c:v>
                </c:pt>
                <c:pt idx="24">
                  <c:v>360634</c:v>
                </c:pt>
                <c:pt idx="25">
                  <c:v>360707</c:v>
                </c:pt>
                <c:pt idx="26">
                  <c:v>360982</c:v>
                </c:pt>
                <c:pt idx="27">
                  <c:v>361163</c:v>
                </c:pt>
                <c:pt idx="28">
                  <c:v>361490</c:v>
                </c:pt>
                <c:pt idx="29">
                  <c:v>361785</c:v>
                </c:pt>
                <c:pt idx="30">
                  <c:v>362078</c:v>
                </c:pt>
                <c:pt idx="31">
                  <c:v>362318</c:v>
                </c:pt>
              </c:numCache>
            </c:numRef>
          </c:val>
          <c:smooth val="0"/>
          <c:extLst>
            <c:ext xmlns:c16="http://schemas.microsoft.com/office/drawing/2014/chart" uri="{C3380CC4-5D6E-409C-BE32-E72D297353CC}">
              <c16:uniqueId val="{00000001-9769-495F-B0E7-CDD507AFF512}"/>
            </c:ext>
          </c:extLst>
        </c:ser>
        <c:dLbls>
          <c:showLegendKey val="0"/>
          <c:showVal val="0"/>
          <c:showCatName val="0"/>
          <c:showSerName val="0"/>
          <c:showPercent val="0"/>
          <c:showBubbleSize val="0"/>
        </c:dLbls>
        <c:smooth val="0"/>
        <c:axId val="256325568"/>
        <c:axId val="253467320"/>
      </c:lineChart>
      <c:dateAx>
        <c:axId val="25632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67320"/>
        <c:crosses val="autoZero"/>
        <c:auto val="1"/>
        <c:lblOffset val="100"/>
        <c:baseTimeUnit val="days"/>
      </c:dateAx>
      <c:valAx>
        <c:axId val="25346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40</c:v>
                </c:pt>
                <c:pt idx="1">
                  <c:v>48</c:v>
                </c:pt>
                <c:pt idx="2">
                  <c:v>36</c:v>
                </c:pt>
                <c:pt idx="3">
                  <c:v>32</c:v>
                </c:pt>
                <c:pt idx="4">
                  <c:v>42</c:v>
                </c:pt>
                <c:pt idx="5">
                  <c:v>45</c:v>
                </c:pt>
                <c:pt idx="6">
                  <c:v>62</c:v>
                </c:pt>
                <c:pt idx="7">
                  <c:v>46</c:v>
                </c:pt>
                <c:pt idx="8">
                  <c:v>43</c:v>
                </c:pt>
                <c:pt idx="9">
                  <c:v>35</c:v>
                </c:pt>
                <c:pt idx="10">
                  <c:v>27</c:v>
                </c:pt>
                <c:pt idx="11">
                  <c:v>34</c:v>
                </c:pt>
                <c:pt idx="12">
                  <c:v>43</c:v>
                </c:pt>
                <c:pt idx="13">
                  <c:v>46</c:v>
                </c:pt>
                <c:pt idx="14">
                  <c:v>40</c:v>
                </c:pt>
                <c:pt idx="15">
                  <c:v>42</c:v>
                </c:pt>
                <c:pt idx="16">
                  <c:v>38</c:v>
                </c:pt>
                <c:pt idx="17">
                  <c:v>29</c:v>
                </c:pt>
                <c:pt idx="18">
                  <c:v>37</c:v>
                </c:pt>
                <c:pt idx="19">
                  <c:v>45</c:v>
                </c:pt>
                <c:pt idx="20">
                  <c:v>30</c:v>
                </c:pt>
                <c:pt idx="21">
                  <c:v>37</c:v>
                </c:pt>
                <c:pt idx="22">
                  <c:v>49</c:v>
                </c:pt>
                <c:pt idx="23">
                  <c:v>36</c:v>
                </c:pt>
                <c:pt idx="24">
                  <c:v>33</c:v>
                </c:pt>
                <c:pt idx="25">
                  <c:v>38</c:v>
                </c:pt>
                <c:pt idx="26">
                  <c:v>43</c:v>
                </c:pt>
                <c:pt idx="27">
                  <c:v>41</c:v>
                </c:pt>
                <c:pt idx="28">
                  <c:v>43</c:v>
                </c:pt>
                <c:pt idx="29">
                  <c:v>40</c:v>
                </c:pt>
                <c:pt idx="30">
                  <c:v>34</c:v>
                </c:pt>
                <c:pt idx="31">
                  <c:v>35</c:v>
                </c:pt>
              </c:numCache>
            </c:numRef>
          </c:val>
          <c:smooth val="0"/>
          <c:extLst>
            <c:ext xmlns:c16="http://schemas.microsoft.com/office/drawing/2014/chart" uri="{C3380CC4-5D6E-409C-BE32-E72D297353CC}">
              <c16:uniqueId val="{00000000-1E93-4B01-8CE9-74FA53AC2AC3}"/>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75</c:v>
                </c:pt>
                <c:pt idx="1">
                  <c:v>76</c:v>
                </c:pt>
                <c:pt idx="2">
                  <c:v>53</c:v>
                </c:pt>
                <c:pt idx="3">
                  <c:v>42</c:v>
                </c:pt>
                <c:pt idx="4">
                  <c:v>66</c:v>
                </c:pt>
                <c:pt idx="5">
                  <c:v>74</c:v>
                </c:pt>
                <c:pt idx="6">
                  <c:v>71</c:v>
                </c:pt>
                <c:pt idx="7">
                  <c:v>75</c:v>
                </c:pt>
                <c:pt idx="8">
                  <c:v>69</c:v>
                </c:pt>
                <c:pt idx="9">
                  <c:v>58</c:v>
                </c:pt>
                <c:pt idx="10">
                  <c:v>47</c:v>
                </c:pt>
                <c:pt idx="11">
                  <c:v>64</c:v>
                </c:pt>
                <c:pt idx="12">
                  <c:v>56</c:v>
                </c:pt>
                <c:pt idx="13">
                  <c:v>58</c:v>
                </c:pt>
                <c:pt idx="14">
                  <c:v>65</c:v>
                </c:pt>
                <c:pt idx="15">
                  <c:v>71</c:v>
                </c:pt>
                <c:pt idx="16">
                  <c:v>59</c:v>
                </c:pt>
                <c:pt idx="17">
                  <c:v>52</c:v>
                </c:pt>
                <c:pt idx="18">
                  <c:v>64</c:v>
                </c:pt>
                <c:pt idx="19">
                  <c:v>79</c:v>
                </c:pt>
                <c:pt idx="20">
                  <c:v>69</c:v>
                </c:pt>
                <c:pt idx="21">
                  <c:v>63</c:v>
                </c:pt>
                <c:pt idx="22">
                  <c:v>62</c:v>
                </c:pt>
                <c:pt idx="23">
                  <c:v>53</c:v>
                </c:pt>
                <c:pt idx="24">
                  <c:v>43</c:v>
                </c:pt>
                <c:pt idx="25">
                  <c:v>59</c:v>
                </c:pt>
                <c:pt idx="26">
                  <c:v>69</c:v>
                </c:pt>
                <c:pt idx="27">
                  <c:v>59</c:v>
                </c:pt>
                <c:pt idx="28">
                  <c:v>75</c:v>
                </c:pt>
                <c:pt idx="29">
                  <c:v>69</c:v>
                </c:pt>
                <c:pt idx="30">
                  <c:v>57</c:v>
                </c:pt>
                <c:pt idx="31">
                  <c:v>56</c:v>
                </c:pt>
              </c:numCache>
            </c:numRef>
          </c:val>
          <c:smooth val="0"/>
          <c:extLst>
            <c:ext xmlns:c16="http://schemas.microsoft.com/office/drawing/2014/chart" uri="{C3380CC4-5D6E-409C-BE32-E72D297353CC}">
              <c16:uniqueId val="{00000001-1E93-4B01-8CE9-74FA53AC2AC3}"/>
            </c:ext>
          </c:extLst>
        </c:ser>
        <c:dLbls>
          <c:showLegendKey val="0"/>
          <c:showVal val="0"/>
          <c:showCatName val="0"/>
          <c:showSerName val="0"/>
          <c:showPercent val="0"/>
          <c:showBubbleSize val="0"/>
        </c:dLbls>
        <c:smooth val="0"/>
        <c:axId val="258399656"/>
        <c:axId val="258401952"/>
      </c:lineChart>
      <c:dateAx>
        <c:axId val="25839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01952"/>
        <c:crosses val="autoZero"/>
        <c:auto val="1"/>
        <c:lblOffset val="100"/>
        <c:baseTimeUnit val="days"/>
      </c:dateAx>
      <c:valAx>
        <c:axId val="25840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9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40</c:v>
                </c:pt>
                <c:pt idx="1">
                  <c:v>48</c:v>
                </c:pt>
                <c:pt idx="2">
                  <c:v>36</c:v>
                </c:pt>
                <c:pt idx="3">
                  <c:v>32</c:v>
                </c:pt>
                <c:pt idx="4">
                  <c:v>42</c:v>
                </c:pt>
                <c:pt idx="5">
                  <c:v>45</c:v>
                </c:pt>
                <c:pt idx="6">
                  <c:v>62</c:v>
                </c:pt>
                <c:pt idx="7">
                  <c:v>46</c:v>
                </c:pt>
                <c:pt idx="8">
                  <c:v>43</c:v>
                </c:pt>
                <c:pt idx="9">
                  <c:v>35</c:v>
                </c:pt>
                <c:pt idx="10">
                  <c:v>27</c:v>
                </c:pt>
                <c:pt idx="11">
                  <c:v>34</c:v>
                </c:pt>
                <c:pt idx="12">
                  <c:v>43</c:v>
                </c:pt>
                <c:pt idx="13">
                  <c:v>46</c:v>
                </c:pt>
                <c:pt idx="14">
                  <c:v>40</c:v>
                </c:pt>
                <c:pt idx="15">
                  <c:v>42</c:v>
                </c:pt>
                <c:pt idx="16">
                  <c:v>38</c:v>
                </c:pt>
                <c:pt idx="17">
                  <c:v>29</c:v>
                </c:pt>
                <c:pt idx="18">
                  <c:v>37</c:v>
                </c:pt>
                <c:pt idx="19">
                  <c:v>45</c:v>
                </c:pt>
                <c:pt idx="20">
                  <c:v>30</c:v>
                </c:pt>
                <c:pt idx="21">
                  <c:v>37</c:v>
                </c:pt>
                <c:pt idx="22">
                  <c:v>49</c:v>
                </c:pt>
                <c:pt idx="23">
                  <c:v>36</c:v>
                </c:pt>
                <c:pt idx="24">
                  <c:v>33</c:v>
                </c:pt>
                <c:pt idx="25">
                  <c:v>38</c:v>
                </c:pt>
                <c:pt idx="26">
                  <c:v>43</c:v>
                </c:pt>
                <c:pt idx="27">
                  <c:v>41</c:v>
                </c:pt>
                <c:pt idx="28">
                  <c:v>43</c:v>
                </c:pt>
                <c:pt idx="29">
                  <c:v>40</c:v>
                </c:pt>
                <c:pt idx="30">
                  <c:v>34</c:v>
                </c:pt>
                <c:pt idx="31">
                  <c:v>35</c:v>
                </c:pt>
              </c:numCache>
            </c:numRef>
          </c:val>
          <c:smooth val="0"/>
          <c:extLst>
            <c:ext xmlns:c16="http://schemas.microsoft.com/office/drawing/2014/chart" uri="{C3380CC4-5D6E-409C-BE32-E72D297353CC}">
              <c16:uniqueId val="{00000000-E3A8-45D6-8BC9-87D90972A6E0}"/>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75</c:v>
                </c:pt>
                <c:pt idx="1">
                  <c:v>76</c:v>
                </c:pt>
                <c:pt idx="2">
                  <c:v>53</c:v>
                </c:pt>
                <c:pt idx="3">
                  <c:v>42</c:v>
                </c:pt>
                <c:pt idx="4">
                  <c:v>66</c:v>
                </c:pt>
                <c:pt idx="5">
                  <c:v>74</c:v>
                </c:pt>
                <c:pt idx="6">
                  <c:v>71</c:v>
                </c:pt>
                <c:pt idx="7">
                  <c:v>75</c:v>
                </c:pt>
                <c:pt idx="8">
                  <c:v>69</c:v>
                </c:pt>
                <c:pt idx="9">
                  <c:v>58</c:v>
                </c:pt>
                <c:pt idx="10">
                  <c:v>47</c:v>
                </c:pt>
                <c:pt idx="11">
                  <c:v>64</c:v>
                </c:pt>
                <c:pt idx="12">
                  <c:v>56</c:v>
                </c:pt>
                <c:pt idx="13">
                  <c:v>58</c:v>
                </c:pt>
                <c:pt idx="14">
                  <c:v>65</c:v>
                </c:pt>
                <c:pt idx="15">
                  <c:v>71</c:v>
                </c:pt>
                <c:pt idx="16">
                  <c:v>59</c:v>
                </c:pt>
                <c:pt idx="17">
                  <c:v>52</c:v>
                </c:pt>
                <c:pt idx="18">
                  <c:v>64</c:v>
                </c:pt>
                <c:pt idx="19">
                  <c:v>79</c:v>
                </c:pt>
                <c:pt idx="20">
                  <c:v>69</c:v>
                </c:pt>
                <c:pt idx="21">
                  <c:v>63</c:v>
                </c:pt>
                <c:pt idx="22">
                  <c:v>62</c:v>
                </c:pt>
                <c:pt idx="23">
                  <c:v>53</c:v>
                </c:pt>
                <c:pt idx="24">
                  <c:v>43</c:v>
                </c:pt>
                <c:pt idx="25">
                  <c:v>59</c:v>
                </c:pt>
                <c:pt idx="26">
                  <c:v>69</c:v>
                </c:pt>
                <c:pt idx="27">
                  <c:v>59</c:v>
                </c:pt>
                <c:pt idx="28">
                  <c:v>75</c:v>
                </c:pt>
                <c:pt idx="29">
                  <c:v>69</c:v>
                </c:pt>
                <c:pt idx="30">
                  <c:v>57</c:v>
                </c:pt>
                <c:pt idx="31">
                  <c:v>56</c:v>
                </c:pt>
              </c:numCache>
            </c:numRef>
          </c:val>
          <c:smooth val="0"/>
          <c:extLst>
            <c:ext xmlns:c16="http://schemas.microsoft.com/office/drawing/2014/chart" uri="{C3380CC4-5D6E-409C-BE32-E72D297353CC}">
              <c16:uniqueId val="{00000001-E3A8-45D6-8BC9-87D90972A6E0}"/>
            </c:ext>
          </c:extLst>
        </c:ser>
        <c:dLbls>
          <c:showLegendKey val="0"/>
          <c:showVal val="0"/>
          <c:showCatName val="0"/>
          <c:showSerName val="0"/>
          <c:showPercent val="0"/>
          <c:showBubbleSize val="0"/>
        </c:dLbls>
        <c:smooth val="0"/>
        <c:axId val="258403592"/>
        <c:axId val="258403920"/>
      </c:lineChart>
      <c:dateAx>
        <c:axId val="25840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03920"/>
        <c:crosses val="autoZero"/>
        <c:auto val="1"/>
        <c:lblOffset val="100"/>
        <c:baseTimeUnit val="days"/>
      </c:dateAx>
      <c:valAx>
        <c:axId val="25840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0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2">
                  <c:v>580233</c:v>
                </c:pt>
                <c:pt idx="3">
                  <c:v>580493</c:v>
                </c:pt>
                <c:pt idx="4">
                  <c:v>580919</c:v>
                </c:pt>
                <c:pt idx="5">
                  <c:v>581146</c:v>
                </c:pt>
                <c:pt idx="6">
                  <c:v>581263</c:v>
                </c:pt>
                <c:pt idx="7">
                  <c:v>581415</c:v>
                </c:pt>
                <c:pt idx="8">
                  <c:v>581544</c:v>
                </c:pt>
                <c:pt idx="9">
                  <c:v>581653</c:v>
                </c:pt>
                <c:pt idx="10">
                  <c:v>581753</c:v>
                </c:pt>
                <c:pt idx="11">
                  <c:v>581873</c:v>
                </c:pt>
                <c:pt idx="12">
                  <c:v>581970</c:v>
                </c:pt>
                <c:pt idx="13">
                  <c:v>582093</c:v>
                </c:pt>
                <c:pt idx="14">
                  <c:v>582189</c:v>
                </c:pt>
                <c:pt idx="15">
                  <c:v>582239</c:v>
                </c:pt>
                <c:pt idx="16">
                  <c:v>582309</c:v>
                </c:pt>
                <c:pt idx="17">
                  <c:v>582375</c:v>
                </c:pt>
                <c:pt idx="18">
                  <c:v>582461</c:v>
                </c:pt>
                <c:pt idx="19">
                  <c:v>582527</c:v>
                </c:pt>
                <c:pt idx="20">
                  <c:v>582569</c:v>
                </c:pt>
                <c:pt idx="21">
                  <c:v>582609</c:v>
                </c:pt>
                <c:pt idx="22">
                  <c:v>582677</c:v>
                </c:pt>
                <c:pt idx="23">
                  <c:v>582808</c:v>
                </c:pt>
                <c:pt idx="24">
                  <c:v>582900</c:v>
                </c:pt>
                <c:pt idx="25">
                  <c:v>582993</c:v>
                </c:pt>
                <c:pt idx="26">
                  <c:v>583088</c:v>
                </c:pt>
                <c:pt idx="27">
                  <c:v>583156</c:v>
                </c:pt>
                <c:pt idx="28">
                  <c:v>583270</c:v>
                </c:pt>
                <c:pt idx="29">
                  <c:v>583384</c:v>
                </c:pt>
                <c:pt idx="30">
                  <c:v>583436</c:v>
                </c:pt>
                <c:pt idx="31">
                  <c:v>583516</c:v>
                </c:pt>
              </c:numCache>
            </c:numRef>
          </c:val>
          <c:smooth val="0"/>
          <c:extLst>
            <c:ext xmlns:c16="http://schemas.microsoft.com/office/drawing/2014/chart" uri="{C3380CC4-5D6E-409C-BE32-E72D297353CC}">
              <c16:uniqueId val="{00000000-5206-40D5-AEE9-EFFB491FB4E7}"/>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2">
                  <c:v>356423</c:v>
                </c:pt>
                <c:pt idx="3">
                  <c:v>356719</c:v>
                </c:pt>
                <c:pt idx="4">
                  <c:v>357132</c:v>
                </c:pt>
                <c:pt idx="5">
                  <c:v>357512</c:v>
                </c:pt>
                <c:pt idx="6">
                  <c:v>357791</c:v>
                </c:pt>
                <c:pt idx="7">
                  <c:v>358190</c:v>
                </c:pt>
                <c:pt idx="8">
                  <c:v>358464</c:v>
                </c:pt>
                <c:pt idx="9">
                  <c:v>358623</c:v>
                </c:pt>
                <c:pt idx="10">
                  <c:v>358795</c:v>
                </c:pt>
                <c:pt idx="11">
                  <c:v>358969</c:v>
                </c:pt>
                <c:pt idx="12">
                  <c:v>359170</c:v>
                </c:pt>
                <c:pt idx="13">
                  <c:v>359355</c:v>
                </c:pt>
                <c:pt idx="14">
                  <c:v>359462</c:v>
                </c:pt>
                <c:pt idx="15">
                  <c:v>359531</c:v>
                </c:pt>
                <c:pt idx="16">
                  <c:v>359661</c:v>
                </c:pt>
                <c:pt idx="17">
                  <c:v>359817</c:v>
                </c:pt>
                <c:pt idx="18">
                  <c:v>359931</c:v>
                </c:pt>
                <c:pt idx="19">
                  <c:v>360048</c:v>
                </c:pt>
                <c:pt idx="20">
                  <c:v>360166</c:v>
                </c:pt>
                <c:pt idx="21">
                  <c:v>360280</c:v>
                </c:pt>
                <c:pt idx="22">
                  <c:v>360407</c:v>
                </c:pt>
                <c:pt idx="23">
                  <c:v>360510</c:v>
                </c:pt>
                <c:pt idx="24">
                  <c:v>360634</c:v>
                </c:pt>
                <c:pt idx="25">
                  <c:v>360707</c:v>
                </c:pt>
                <c:pt idx="26">
                  <c:v>360982</c:v>
                </c:pt>
                <c:pt idx="27">
                  <c:v>361163</c:v>
                </c:pt>
                <c:pt idx="28">
                  <c:v>361490</c:v>
                </c:pt>
                <c:pt idx="29">
                  <c:v>361785</c:v>
                </c:pt>
                <c:pt idx="30">
                  <c:v>362078</c:v>
                </c:pt>
                <c:pt idx="31">
                  <c:v>362318</c:v>
                </c:pt>
              </c:numCache>
            </c:numRef>
          </c:val>
          <c:smooth val="0"/>
          <c:extLst>
            <c:ext xmlns:c16="http://schemas.microsoft.com/office/drawing/2014/chart" uri="{C3380CC4-5D6E-409C-BE32-E72D297353CC}">
              <c16:uniqueId val="{00000001-5206-40D5-AEE9-EFFB491FB4E7}"/>
            </c:ext>
          </c:extLst>
        </c:ser>
        <c:dLbls>
          <c:showLegendKey val="0"/>
          <c:showVal val="0"/>
          <c:showCatName val="0"/>
          <c:showSerName val="0"/>
          <c:showPercent val="0"/>
          <c:showBubbleSize val="0"/>
        </c:dLbls>
        <c:smooth val="0"/>
        <c:axId val="304313424"/>
        <c:axId val="304311456"/>
      </c:lineChart>
      <c:dateAx>
        <c:axId val="30431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11456"/>
        <c:crosses val="autoZero"/>
        <c:auto val="1"/>
        <c:lblOffset val="100"/>
        <c:baseTimeUnit val="days"/>
      </c:dateAx>
      <c:valAx>
        <c:axId val="30431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1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63.197200000000002</c:v>
                </c:pt>
                <c:pt idx="2">
                  <c:v>67.052400000000006</c:v>
                </c:pt>
                <c:pt idx="3">
                  <c:v>0</c:v>
                </c:pt>
                <c:pt idx="4">
                  <c:v>0</c:v>
                </c:pt>
                <c:pt idx="5">
                  <c:v>0</c:v>
                </c:pt>
              </c:numCache>
            </c:numRef>
          </c:val>
          <c:extLst>
            <c:ext xmlns:c16="http://schemas.microsoft.com/office/drawing/2014/chart" uri="{C3380CC4-5D6E-409C-BE32-E72D297353CC}">
              <c16:uniqueId val="{00000000-6D80-41B3-A838-6B21924BFF17}"/>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62.092199999999998</c:v>
                </c:pt>
                <c:pt idx="1">
                  <c:v>100</c:v>
                </c:pt>
                <c:pt idx="2">
                  <c:v>100</c:v>
                </c:pt>
                <c:pt idx="3">
                  <c:v>0</c:v>
                </c:pt>
                <c:pt idx="4">
                  <c:v>0</c:v>
                </c:pt>
                <c:pt idx="5">
                  <c:v>0</c:v>
                </c:pt>
              </c:numCache>
            </c:numRef>
          </c:val>
          <c:extLst>
            <c:ext xmlns:c16="http://schemas.microsoft.com/office/drawing/2014/chart" uri="{C3380CC4-5D6E-409C-BE32-E72D297353CC}">
              <c16:uniqueId val="{00000001-6D80-41B3-A838-6B21924BFF17}"/>
            </c:ext>
          </c:extLst>
        </c:ser>
        <c:dLbls>
          <c:showLegendKey val="0"/>
          <c:showVal val="0"/>
          <c:showCatName val="0"/>
          <c:showSerName val="0"/>
          <c:showPercent val="0"/>
          <c:showBubbleSize val="0"/>
        </c:dLbls>
        <c:axId val="304310800"/>
        <c:axId val="304313752"/>
      </c:radarChart>
      <c:catAx>
        <c:axId val="30431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13752"/>
        <c:crosses val="autoZero"/>
        <c:auto val="1"/>
        <c:lblAlgn val="ctr"/>
        <c:lblOffset val="100"/>
        <c:noMultiLvlLbl val="0"/>
      </c:catAx>
      <c:valAx>
        <c:axId val="30431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1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Sheet1!$A$2:$A$7</c:f>
              <c:strCache>
                <c:ptCount val="6"/>
                <c:pt idx="0">
                  <c:v>Link</c:v>
                </c:pt>
                <c:pt idx="1">
                  <c:v>Live Video</c:v>
                </c:pt>
                <c:pt idx="2">
                  <c:v>Photo</c:v>
                </c:pt>
                <c:pt idx="3">
                  <c:v>Video</c:v>
                </c:pt>
                <c:pt idx="4">
                  <c:v>YouTube Video</c:v>
                </c:pt>
                <c:pt idx="5">
                  <c:v>Status</c:v>
                </c:pt>
              </c:strCache>
            </c:strRef>
          </c:cat>
          <c:val>
            <c:numRef>
              <c:f>Sheet1!$B$2:$B$7</c:f>
              <c:numCache>
                <c:formatCode>General</c:formatCode>
                <c:ptCount val="6"/>
                <c:pt idx="0">
                  <c:v>6.8394607033399002E-2</c:v>
                </c:pt>
                <c:pt idx="1">
                  <c:v>3.6503216151211E-2</c:v>
                </c:pt>
                <c:pt idx="2">
                  <c:v>1.7825734316017E-2</c:v>
                </c:pt>
                <c:pt idx="3">
                  <c:v>9.4486515345407002E-2</c:v>
                </c:pt>
                <c:pt idx="4">
                  <c:v>1.7192381024424999E-3</c:v>
                </c:pt>
                <c:pt idx="5">
                  <c:v>0</c:v>
                </c:pt>
              </c:numCache>
            </c:numRef>
          </c:val>
          <c:extLst>
            <c:ext xmlns:c16="http://schemas.microsoft.com/office/drawing/2014/chart" uri="{C3380CC4-5D6E-409C-BE32-E72D297353CC}">
              <c16:uniqueId val="{00000000-E160-4E65-A7AB-5CDD7CAB110F}"/>
            </c:ext>
          </c:extLst>
        </c:ser>
        <c:ser>
          <c:idx val="1"/>
          <c:order val="1"/>
          <c:tx>
            <c:strRef>
              <c:f>Sheet1!$C$1</c:f>
              <c:strCache>
                <c:ptCount val="1"/>
                <c:pt idx="0">
                  <c:v>Defimedia.info</c:v>
                </c:pt>
              </c:strCache>
            </c:strRef>
          </c:tx>
          <c:spPr>
            <a:solidFill>
              <a:schemeClr val="accent2"/>
            </a:solidFill>
            <a:ln>
              <a:noFill/>
            </a:ln>
            <a:effectLst/>
          </c:spPr>
          <c:invertIfNegative val="0"/>
          <c:cat>
            <c:strRef>
              <c:f>Sheet1!$A$2:$A$7</c:f>
              <c:strCache>
                <c:ptCount val="6"/>
                <c:pt idx="0">
                  <c:v>Link</c:v>
                </c:pt>
                <c:pt idx="1">
                  <c:v>Live Video</c:v>
                </c:pt>
                <c:pt idx="2">
                  <c:v>Photo</c:v>
                </c:pt>
                <c:pt idx="3">
                  <c:v>Video</c:v>
                </c:pt>
                <c:pt idx="4">
                  <c:v>YouTube Video</c:v>
                </c:pt>
                <c:pt idx="5">
                  <c:v>Status</c:v>
                </c:pt>
              </c:strCache>
            </c:strRef>
          </c:cat>
          <c:val>
            <c:numRef>
              <c:f>Sheet1!$C$2:$C$7</c:f>
              <c:numCache>
                <c:formatCode>General</c:formatCode>
                <c:ptCount val="6"/>
                <c:pt idx="0">
                  <c:v>9.8499785324087999E-2</c:v>
                </c:pt>
                <c:pt idx="1">
                  <c:v>0.26856742915588</c:v>
                </c:pt>
                <c:pt idx="2">
                  <c:v>1.9101430045922001E-2</c:v>
                </c:pt>
                <c:pt idx="3">
                  <c:v>0.28492286002653</c:v>
                </c:pt>
                <c:pt idx="4">
                  <c:v>0</c:v>
                </c:pt>
                <c:pt idx="5">
                  <c:v>0.22799968849662</c:v>
                </c:pt>
              </c:numCache>
            </c:numRef>
          </c:val>
          <c:extLst>
            <c:ext xmlns:c16="http://schemas.microsoft.com/office/drawing/2014/chart" uri="{C3380CC4-5D6E-409C-BE32-E72D297353CC}">
              <c16:uniqueId val="{00000001-E160-4E65-A7AB-5CDD7CAB110F}"/>
            </c:ext>
          </c:extLst>
        </c:ser>
        <c:dLbls>
          <c:showLegendKey val="0"/>
          <c:showVal val="0"/>
          <c:showCatName val="0"/>
          <c:showSerName val="0"/>
          <c:showPercent val="0"/>
          <c:showBubbleSize val="0"/>
        </c:dLbls>
        <c:gapWidth val="219"/>
        <c:overlap val="-27"/>
        <c:axId val="302475552"/>
        <c:axId val="302473256"/>
      </c:barChart>
      <c:catAx>
        <c:axId val="30247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73256"/>
        <c:crosses val="autoZero"/>
        <c:auto val="1"/>
        <c:lblAlgn val="ctr"/>
        <c:lblOffset val="100"/>
        <c:noMultiLvlLbl val="0"/>
      </c:catAx>
      <c:valAx>
        <c:axId val="30247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7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288497</c:v>
                </c:pt>
                <c:pt idx="1">
                  <c:v>464372</c:v>
                </c:pt>
              </c:numCache>
            </c:numRef>
          </c:val>
          <c:extLst>
            <c:ext xmlns:c16="http://schemas.microsoft.com/office/drawing/2014/chart" uri="{C3380CC4-5D6E-409C-BE32-E72D297353CC}">
              <c16:uniqueId val="{00000000-D8B5-4CBA-A96E-11DAB963FFA4}"/>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6966</c:v>
                </c:pt>
                <c:pt idx="1">
                  <c:v>10863</c:v>
                </c:pt>
              </c:numCache>
            </c:numRef>
          </c:val>
          <c:extLst>
            <c:ext xmlns:c16="http://schemas.microsoft.com/office/drawing/2014/chart" uri="{C3380CC4-5D6E-409C-BE32-E72D297353CC}">
              <c16:uniqueId val="{00000001-D8B5-4CBA-A96E-11DAB963FFA4}"/>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23463</c:v>
                </c:pt>
                <c:pt idx="1">
                  <c:v>22153</c:v>
                </c:pt>
              </c:numCache>
            </c:numRef>
          </c:val>
          <c:extLst>
            <c:ext xmlns:c16="http://schemas.microsoft.com/office/drawing/2014/chart" uri="{C3380CC4-5D6E-409C-BE32-E72D297353CC}">
              <c16:uniqueId val="{00000002-D8B5-4CBA-A96E-11DAB963FFA4}"/>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12008</c:v>
                </c:pt>
                <c:pt idx="1">
                  <c:v>15830</c:v>
                </c:pt>
              </c:numCache>
            </c:numRef>
          </c:val>
          <c:extLst>
            <c:ext xmlns:c16="http://schemas.microsoft.com/office/drawing/2014/chart" uri="{C3380CC4-5D6E-409C-BE32-E72D297353CC}">
              <c16:uniqueId val="{00000003-D8B5-4CBA-A96E-11DAB963FFA4}"/>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23846</c:v>
                </c:pt>
                <c:pt idx="1">
                  <c:v>40880</c:v>
                </c:pt>
              </c:numCache>
            </c:numRef>
          </c:val>
          <c:extLst>
            <c:ext xmlns:c16="http://schemas.microsoft.com/office/drawing/2014/chart" uri="{C3380CC4-5D6E-409C-BE32-E72D297353CC}">
              <c16:uniqueId val="{00000004-D8B5-4CBA-A96E-11DAB963FFA4}"/>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L'express Maurice</c:v>
                </c:pt>
                <c:pt idx="1">
                  <c:v>Defimedia.info</c:v>
                </c:pt>
              </c:strCache>
            </c:strRef>
          </c:cat>
          <c:val>
            <c:numRef>
              <c:f>Sheet1!$G$2:$G$3</c:f>
              <c:numCache>
                <c:formatCode>General</c:formatCode>
                <c:ptCount val="2"/>
                <c:pt idx="0">
                  <c:v>20394</c:v>
                </c:pt>
                <c:pt idx="1">
                  <c:v>22881</c:v>
                </c:pt>
              </c:numCache>
            </c:numRef>
          </c:val>
          <c:extLst>
            <c:ext xmlns:c16="http://schemas.microsoft.com/office/drawing/2014/chart" uri="{C3380CC4-5D6E-409C-BE32-E72D297353CC}">
              <c16:uniqueId val="{00000005-D8B5-4CBA-A96E-11DAB963FFA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L'express Maurice</c:v>
                </c:pt>
                <c:pt idx="1">
                  <c:v>Defimedia.info</c:v>
                </c:pt>
              </c:strCache>
            </c:strRef>
          </c:cat>
          <c:val>
            <c:numRef>
              <c:f>Sheet1!$H$2:$H$3</c:f>
              <c:numCache>
                <c:formatCode>General</c:formatCode>
                <c:ptCount val="2"/>
                <c:pt idx="0">
                  <c:v>52435</c:v>
                </c:pt>
                <c:pt idx="1">
                  <c:v>61488</c:v>
                </c:pt>
              </c:numCache>
            </c:numRef>
          </c:val>
          <c:extLst>
            <c:ext xmlns:c16="http://schemas.microsoft.com/office/drawing/2014/chart" uri="{C3380CC4-5D6E-409C-BE32-E72D297353CC}">
              <c16:uniqueId val="{00000006-D8B5-4CBA-A96E-11DAB963FFA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L'express Maurice</c:v>
                </c:pt>
                <c:pt idx="1">
                  <c:v>Defimedia.info</c:v>
                </c:pt>
              </c:strCache>
            </c:strRef>
          </c:cat>
          <c:val>
            <c:numRef>
              <c:f>Sheet1!$I$2:$I$3</c:f>
              <c:numCache>
                <c:formatCode>General</c:formatCode>
                <c:ptCount val="2"/>
                <c:pt idx="0">
                  <c:v>55943</c:v>
                </c:pt>
                <c:pt idx="1">
                  <c:v>82688</c:v>
                </c:pt>
              </c:numCache>
            </c:numRef>
          </c:val>
          <c:extLst>
            <c:ext xmlns:c16="http://schemas.microsoft.com/office/drawing/2014/chart" uri="{C3380CC4-5D6E-409C-BE32-E72D297353CC}">
              <c16:uniqueId val="{00000007-D8B5-4CBA-A96E-11DAB963FFA4}"/>
            </c:ext>
          </c:extLst>
        </c:ser>
        <c:dLbls>
          <c:showLegendKey val="0"/>
          <c:showVal val="0"/>
          <c:showCatName val="0"/>
          <c:showSerName val="0"/>
          <c:showPercent val="0"/>
          <c:showBubbleSize val="0"/>
        </c:dLbls>
        <c:gapWidth val="150"/>
        <c:overlap val="100"/>
        <c:axId val="438106960"/>
        <c:axId val="438106632"/>
      </c:barChart>
      <c:catAx>
        <c:axId val="43810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6632"/>
        <c:crosses val="autoZero"/>
        <c:auto val="1"/>
        <c:lblAlgn val="ctr"/>
        <c:lblOffset val="100"/>
        <c:noMultiLvlLbl val="0"/>
      </c:catAx>
      <c:valAx>
        <c:axId val="438106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0</c:v>
                </c:pt>
                <c:pt idx="1">
                  <c:v>0</c:v>
                </c:pt>
                <c:pt idx="2">
                  <c:v>0</c:v>
                </c:pt>
                <c:pt idx="3">
                  <c:v>0.18572427945958001</c:v>
                </c:pt>
                <c:pt idx="4">
                  <c:v>6.8356858884250998E-2</c:v>
                </c:pt>
                <c:pt idx="5">
                  <c:v>5.8853136411686997E-2</c:v>
                </c:pt>
                <c:pt idx="6">
                  <c:v>4.4154725751726999E-2</c:v>
                </c:pt>
                <c:pt idx="7">
                  <c:v>8.2470775676274005E-2</c:v>
                </c:pt>
                <c:pt idx="8">
                  <c:v>5.3348324243108002E-2</c:v>
                </c:pt>
                <c:pt idx="9">
                  <c:v>4.6394343073493001E-2</c:v>
                </c:pt>
                <c:pt idx="10">
                  <c:v>0.11908839059464001</c:v>
                </c:pt>
                <c:pt idx="11">
                  <c:v>5.9893915783128998E-2</c:v>
                </c:pt>
                <c:pt idx="12">
                  <c:v>4.5590780463567002E-2</c:v>
                </c:pt>
                <c:pt idx="13">
                  <c:v>5.6335711387851997E-2</c:v>
                </c:pt>
                <c:pt idx="14">
                  <c:v>6.6362788396626002E-2</c:v>
                </c:pt>
                <c:pt idx="15">
                  <c:v>5.7596233229247999E-2</c:v>
                </c:pt>
                <c:pt idx="16">
                  <c:v>6.6205944280528006E-2</c:v>
                </c:pt>
                <c:pt idx="17">
                  <c:v>0.12405318405738</c:v>
                </c:pt>
                <c:pt idx="18">
                  <c:v>6.4326419967901005E-2</c:v>
                </c:pt>
                <c:pt idx="19">
                  <c:v>5.1704872115038998E-2</c:v>
                </c:pt>
                <c:pt idx="20">
                  <c:v>4.4087926374021001E-2</c:v>
                </c:pt>
                <c:pt idx="21">
                  <c:v>5.669473630592E-2</c:v>
                </c:pt>
                <c:pt idx="22">
                  <c:v>8.6498866687961001E-2</c:v>
                </c:pt>
                <c:pt idx="23">
                  <c:v>4.6075278596702997E-2</c:v>
                </c:pt>
                <c:pt idx="24">
                  <c:v>6.8035126214362002E-2</c:v>
                </c:pt>
                <c:pt idx="25">
                  <c:v>5.5674561894059997E-2</c:v>
                </c:pt>
                <c:pt idx="26">
                  <c:v>5.8709921374416003E-2</c:v>
                </c:pt>
                <c:pt idx="27">
                  <c:v>5.7821644820005999E-2</c:v>
                </c:pt>
                <c:pt idx="28">
                  <c:v>7.3195165562192993E-2</c:v>
                </c:pt>
                <c:pt idx="29">
                  <c:v>5.1180555674604E-2</c:v>
                </c:pt>
                <c:pt idx="30">
                  <c:v>6.1696093051299999E-2</c:v>
                </c:pt>
                <c:pt idx="31">
                  <c:v>8.8450204341861002E-2</c:v>
                </c:pt>
              </c:numCache>
            </c:numRef>
          </c:val>
          <c:smooth val="0"/>
          <c:extLst>
            <c:ext xmlns:c16="http://schemas.microsoft.com/office/drawing/2014/chart" uri="{C3380CC4-5D6E-409C-BE32-E72D297353CC}">
              <c16:uniqueId val="{00000000-BFE0-4CE2-94A2-DB66BFE52091}"/>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0</c:v>
                </c:pt>
                <c:pt idx="1">
                  <c:v>0</c:v>
                </c:pt>
                <c:pt idx="2">
                  <c:v>0</c:v>
                </c:pt>
                <c:pt idx="3">
                  <c:v>0.16316125379957999</c:v>
                </c:pt>
                <c:pt idx="4">
                  <c:v>0.15854277169680001</c:v>
                </c:pt>
                <c:pt idx="5">
                  <c:v>0.10283328368977</c:v>
                </c:pt>
                <c:pt idx="6">
                  <c:v>0.17155759799042</c:v>
                </c:pt>
                <c:pt idx="7">
                  <c:v>0.10136595994302</c:v>
                </c:pt>
                <c:pt idx="8">
                  <c:v>7.3841547775788996E-2</c:v>
                </c:pt>
                <c:pt idx="9">
                  <c:v>0.10468614018018001</c:v>
                </c:pt>
                <c:pt idx="10">
                  <c:v>9.0424745999586997E-2</c:v>
                </c:pt>
                <c:pt idx="11">
                  <c:v>9.6863314404177003E-2</c:v>
                </c:pt>
                <c:pt idx="12">
                  <c:v>0.10276079050464999</c:v>
                </c:pt>
                <c:pt idx="13">
                  <c:v>6.3482629812571995E-2</c:v>
                </c:pt>
                <c:pt idx="14">
                  <c:v>8.3153835880541996E-2</c:v>
                </c:pt>
                <c:pt idx="15">
                  <c:v>6.7406575778860001E-2</c:v>
                </c:pt>
                <c:pt idx="16">
                  <c:v>0.12988681648577</c:v>
                </c:pt>
                <c:pt idx="17">
                  <c:v>8.0881288506817001E-2</c:v>
                </c:pt>
                <c:pt idx="18">
                  <c:v>8.5294610057965001E-2</c:v>
                </c:pt>
                <c:pt idx="19">
                  <c:v>9.6019108319449001E-2</c:v>
                </c:pt>
                <c:pt idx="20">
                  <c:v>6.0642201233023003E-2</c:v>
                </c:pt>
                <c:pt idx="21">
                  <c:v>6.5951210381187994E-2</c:v>
                </c:pt>
                <c:pt idx="22">
                  <c:v>7.6383316863064002E-2</c:v>
                </c:pt>
                <c:pt idx="23">
                  <c:v>8.9503532036862996E-2</c:v>
                </c:pt>
                <c:pt idx="24">
                  <c:v>8.9392848417333998E-2</c:v>
                </c:pt>
                <c:pt idx="25">
                  <c:v>9.1684355810490004E-2</c:v>
                </c:pt>
                <c:pt idx="26">
                  <c:v>0.11774729743906</c:v>
                </c:pt>
                <c:pt idx="27">
                  <c:v>0.11234437114941</c:v>
                </c:pt>
                <c:pt idx="28">
                  <c:v>0.11075132521140001</c:v>
                </c:pt>
                <c:pt idx="29">
                  <c:v>0.10107821707515</c:v>
                </c:pt>
                <c:pt idx="30">
                  <c:v>0.13166704693688</c:v>
                </c:pt>
                <c:pt idx="31">
                  <c:v>0.12189958452086</c:v>
                </c:pt>
              </c:numCache>
            </c:numRef>
          </c:val>
          <c:smooth val="0"/>
          <c:extLst>
            <c:ext xmlns:c16="http://schemas.microsoft.com/office/drawing/2014/chart" uri="{C3380CC4-5D6E-409C-BE32-E72D297353CC}">
              <c16:uniqueId val="{00000001-BFE0-4CE2-94A2-DB66BFE52091}"/>
            </c:ext>
          </c:extLst>
        </c:ser>
        <c:dLbls>
          <c:showLegendKey val="0"/>
          <c:showVal val="0"/>
          <c:showCatName val="0"/>
          <c:showSerName val="0"/>
          <c:showPercent val="0"/>
          <c:showBubbleSize val="0"/>
        </c:dLbls>
        <c:smooth val="0"/>
        <c:axId val="438111224"/>
        <c:axId val="438107616"/>
      </c:lineChart>
      <c:dateAx>
        <c:axId val="43811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7616"/>
        <c:crosses val="autoZero"/>
        <c:auto val="1"/>
        <c:lblOffset val="100"/>
        <c:baseTimeUnit val="days"/>
      </c:dateAx>
      <c:valAx>
        <c:axId val="43810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1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288497</c:v>
                </c:pt>
                <c:pt idx="1">
                  <c:v>464372</c:v>
                </c:pt>
              </c:numCache>
            </c:numRef>
          </c:val>
          <c:extLst>
            <c:ext xmlns:c16="http://schemas.microsoft.com/office/drawing/2014/chart" uri="{C3380CC4-5D6E-409C-BE32-E72D297353CC}">
              <c16:uniqueId val="{00000000-D59D-41D4-8F52-21A70C32FE50}"/>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6966</c:v>
                </c:pt>
                <c:pt idx="1">
                  <c:v>10863</c:v>
                </c:pt>
              </c:numCache>
            </c:numRef>
          </c:val>
          <c:extLst>
            <c:ext xmlns:c16="http://schemas.microsoft.com/office/drawing/2014/chart" uri="{C3380CC4-5D6E-409C-BE32-E72D297353CC}">
              <c16:uniqueId val="{00000001-D59D-41D4-8F52-21A70C32FE50}"/>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23463</c:v>
                </c:pt>
                <c:pt idx="1">
                  <c:v>22153</c:v>
                </c:pt>
              </c:numCache>
            </c:numRef>
          </c:val>
          <c:extLst>
            <c:ext xmlns:c16="http://schemas.microsoft.com/office/drawing/2014/chart" uri="{C3380CC4-5D6E-409C-BE32-E72D297353CC}">
              <c16:uniqueId val="{00000002-D59D-41D4-8F52-21A70C32FE50}"/>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12008</c:v>
                </c:pt>
                <c:pt idx="1">
                  <c:v>15830</c:v>
                </c:pt>
              </c:numCache>
            </c:numRef>
          </c:val>
          <c:extLst>
            <c:ext xmlns:c16="http://schemas.microsoft.com/office/drawing/2014/chart" uri="{C3380CC4-5D6E-409C-BE32-E72D297353CC}">
              <c16:uniqueId val="{00000003-D59D-41D4-8F52-21A70C32FE50}"/>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23846</c:v>
                </c:pt>
                <c:pt idx="1">
                  <c:v>40880</c:v>
                </c:pt>
              </c:numCache>
            </c:numRef>
          </c:val>
          <c:extLst>
            <c:ext xmlns:c16="http://schemas.microsoft.com/office/drawing/2014/chart" uri="{C3380CC4-5D6E-409C-BE32-E72D297353CC}">
              <c16:uniqueId val="{00000004-D59D-41D4-8F52-21A70C32FE50}"/>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L'express Maurice</c:v>
                </c:pt>
                <c:pt idx="1">
                  <c:v>Defimedia.info</c:v>
                </c:pt>
              </c:strCache>
            </c:strRef>
          </c:cat>
          <c:val>
            <c:numRef>
              <c:f>Sheet1!$G$2:$G$3</c:f>
              <c:numCache>
                <c:formatCode>General</c:formatCode>
                <c:ptCount val="2"/>
                <c:pt idx="0">
                  <c:v>20394</c:v>
                </c:pt>
                <c:pt idx="1">
                  <c:v>22881</c:v>
                </c:pt>
              </c:numCache>
            </c:numRef>
          </c:val>
          <c:extLst>
            <c:ext xmlns:c16="http://schemas.microsoft.com/office/drawing/2014/chart" uri="{C3380CC4-5D6E-409C-BE32-E72D297353CC}">
              <c16:uniqueId val="{00000005-D59D-41D4-8F52-21A70C32FE5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L'express Maurice</c:v>
                </c:pt>
                <c:pt idx="1">
                  <c:v>Defimedia.info</c:v>
                </c:pt>
              </c:strCache>
            </c:strRef>
          </c:cat>
          <c:val>
            <c:numRef>
              <c:f>Sheet1!$H$2:$H$3</c:f>
              <c:numCache>
                <c:formatCode>General</c:formatCode>
                <c:ptCount val="2"/>
                <c:pt idx="0">
                  <c:v>52435</c:v>
                </c:pt>
                <c:pt idx="1">
                  <c:v>61488</c:v>
                </c:pt>
              </c:numCache>
            </c:numRef>
          </c:val>
          <c:extLst>
            <c:ext xmlns:c16="http://schemas.microsoft.com/office/drawing/2014/chart" uri="{C3380CC4-5D6E-409C-BE32-E72D297353CC}">
              <c16:uniqueId val="{00000006-D59D-41D4-8F52-21A70C32FE5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L'express Maurice</c:v>
                </c:pt>
                <c:pt idx="1">
                  <c:v>Defimedia.info</c:v>
                </c:pt>
              </c:strCache>
            </c:strRef>
          </c:cat>
          <c:val>
            <c:numRef>
              <c:f>Sheet1!$I$2:$I$3</c:f>
              <c:numCache>
                <c:formatCode>General</c:formatCode>
                <c:ptCount val="2"/>
                <c:pt idx="0">
                  <c:v>55943</c:v>
                </c:pt>
                <c:pt idx="1">
                  <c:v>82688</c:v>
                </c:pt>
              </c:numCache>
            </c:numRef>
          </c:val>
          <c:extLst>
            <c:ext xmlns:c16="http://schemas.microsoft.com/office/drawing/2014/chart" uri="{C3380CC4-5D6E-409C-BE32-E72D297353CC}">
              <c16:uniqueId val="{00000007-D59D-41D4-8F52-21A70C32FE50}"/>
            </c:ext>
          </c:extLst>
        </c:ser>
        <c:dLbls>
          <c:showLegendKey val="0"/>
          <c:showVal val="0"/>
          <c:showCatName val="0"/>
          <c:showSerName val="0"/>
          <c:showPercent val="0"/>
          <c:showBubbleSize val="0"/>
        </c:dLbls>
        <c:gapWidth val="150"/>
        <c:overlap val="100"/>
        <c:axId val="438104992"/>
        <c:axId val="438106304"/>
      </c:barChart>
      <c:catAx>
        <c:axId val="43810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6304"/>
        <c:crosses val="autoZero"/>
        <c:auto val="1"/>
        <c:lblAlgn val="ctr"/>
        <c:lblOffset val="100"/>
        <c:noMultiLvlLbl val="0"/>
      </c:catAx>
      <c:valAx>
        <c:axId val="43810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151</c:v>
                </c:pt>
                <c:pt idx="1">
                  <c:v>176</c:v>
                </c:pt>
                <c:pt idx="2">
                  <c:v>179</c:v>
                </c:pt>
                <c:pt idx="3">
                  <c:v>206</c:v>
                </c:pt>
                <c:pt idx="4">
                  <c:v>222</c:v>
                </c:pt>
                <c:pt idx="5">
                  <c:v>179</c:v>
                </c:pt>
                <c:pt idx="6">
                  <c:v>156</c:v>
                </c:pt>
              </c:numCache>
            </c:numRef>
          </c:val>
          <c:extLst>
            <c:ext xmlns:c16="http://schemas.microsoft.com/office/drawing/2014/chart" uri="{C3380CC4-5D6E-409C-BE32-E72D297353CC}">
              <c16:uniqueId val="{00000000-91DC-44A9-9A42-84CE3C6BE4D0}"/>
            </c:ext>
          </c:extLst>
        </c:ser>
        <c:ser>
          <c:idx val="1"/>
          <c:order val="1"/>
          <c:tx>
            <c:strRef>
              <c:f>Sheet1!$C$1</c:f>
              <c:strCache>
                <c:ptCount val="1"/>
                <c:pt idx="0">
                  <c:v>Defimedia.info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253</c:v>
                </c:pt>
                <c:pt idx="1">
                  <c:v>278</c:v>
                </c:pt>
                <c:pt idx="2">
                  <c:v>257</c:v>
                </c:pt>
                <c:pt idx="3">
                  <c:v>353</c:v>
                </c:pt>
                <c:pt idx="4">
                  <c:v>347</c:v>
                </c:pt>
                <c:pt idx="5">
                  <c:v>280</c:v>
                </c:pt>
                <c:pt idx="6">
                  <c:v>240</c:v>
                </c:pt>
              </c:numCache>
            </c:numRef>
          </c:val>
          <c:extLst>
            <c:ext xmlns:c16="http://schemas.microsoft.com/office/drawing/2014/chart" uri="{C3380CC4-5D6E-409C-BE32-E72D297353CC}">
              <c16:uniqueId val="{00000001-91DC-44A9-9A42-84CE3C6BE4D0}"/>
            </c:ext>
          </c:extLst>
        </c:ser>
        <c:dLbls>
          <c:showLegendKey val="0"/>
          <c:showVal val="0"/>
          <c:showCatName val="0"/>
          <c:showSerName val="0"/>
          <c:showPercent val="0"/>
          <c:showBubbleSize val="0"/>
        </c:dLbls>
        <c:gapWidth val="219"/>
        <c:overlap val="-27"/>
        <c:axId val="438119752"/>
        <c:axId val="438117784"/>
      </c:barChart>
      <c:catAx>
        <c:axId val="43811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17784"/>
        <c:crosses val="autoZero"/>
        <c:auto val="1"/>
        <c:lblAlgn val="ctr"/>
        <c:lblOffset val="100"/>
        <c:noMultiLvlLbl val="0"/>
      </c:catAx>
      <c:valAx>
        <c:axId val="43811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1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1170</c:v>
                </c:pt>
                <c:pt idx="1">
                  <c:v>1914</c:v>
                </c:pt>
              </c:numCache>
            </c:numRef>
          </c:val>
          <c:extLst>
            <c:ext xmlns:c16="http://schemas.microsoft.com/office/drawing/2014/chart" uri="{C3380CC4-5D6E-409C-BE32-E72D297353CC}">
              <c16:uniqueId val="{00000000-5F1B-47A4-AF77-21FEA430C608}"/>
            </c:ext>
          </c:extLst>
        </c:ser>
        <c:ser>
          <c:idx val="1"/>
          <c:order val="1"/>
          <c:tx>
            <c:strRef>
              <c:f>Sheet1!$C$1</c:f>
              <c:strCache>
                <c:ptCount val="1"/>
                <c:pt idx="0">
                  <c:v>Live Video</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35</c:v>
                </c:pt>
                <c:pt idx="1">
                  <c:v>40</c:v>
                </c:pt>
              </c:numCache>
            </c:numRef>
          </c:val>
          <c:extLst>
            <c:ext xmlns:c16="http://schemas.microsoft.com/office/drawing/2014/chart" uri="{C3380CC4-5D6E-409C-BE32-E72D297353CC}">
              <c16:uniqueId val="{00000001-5F1B-47A4-AF77-21FEA430C608}"/>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42</c:v>
                </c:pt>
                <c:pt idx="1">
                  <c:v>45</c:v>
                </c:pt>
              </c:numCache>
            </c:numRef>
          </c:val>
          <c:extLst>
            <c:ext xmlns:c16="http://schemas.microsoft.com/office/drawing/2014/chart" uri="{C3380CC4-5D6E-409C-BE32-E72D297353CC}">
              <c16:uniqueId val="{00000002-5F1B-47A4-AF77-21FEA430C608}"/>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21</c:v>
                </c:pt>
                <c:pt idx="1">
                  <c:v>7</c:v>
                </c:pt>
              </c:numCache>
            </c:numRef>
          </c:val>
          <c:extLst>
            <c:ext xmlns:c16="http://schemas.microsoft.com/office/drawing/2014/chart" uri="{C3380CC4-5D6E-409C-BE32-E72D297353CC}">
              <c16:uniqueId val="{00000003-5F1B-47A4-AF77-21FEA430C608}"/>
            </c:ext>
          </c:extLst>
        </c:ser>
        <c:ser>
          <c:idx val="4"/>
          <c:order val="4"/>
          <c:tx>
            <c:strRef>
              <c:f>Sheet1!$F$1</c:f>
              <c:strCache>
                <c:ptCount val="1"/>
                <c:pt idx="0">
                  <c:v>YouTube Video</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1</c:v>
                </c:pt>
                <c:pt idx="1">
                  <c:v>0</c:v>
                </c:pt>
              </c:numCache>
            </c:numRef>
          </c:val>
          <c:extLst>
            <c:ext xmlns:c16="http://schemas.microsoft.com/office/drawing/2014/chart" uri="{C3380CC4-5D6E-409C-BE32-E72D297353CC}">
              <c16:uniqueId val="{00000004-5F1B-47A4-AF77-21FEA430C608}"/>
            </c:ext>
          </c:extLst>
        </c:ser>
        <c:ser>
          <c:idx val="5"/>
          <c:order val="5"/>
          <c:tx>
            <c:strRef>
              <c:f>Sheet1!$G$1</c:f>
              <c:strCache>
                <c:ptCount val="1"/>
                <c:pt idx="0">
                  <c:v>Status</c:v>
                </c:pt>
              </c:strCache>
            </c:strRef>
          </c:tx>
          <c:spPr>
            <a:solidFill>
              <a:schemeClr val="accent6"/>
            </a:solidFill>
            <a:ln>
              <a:noFill/>
            </a:ln>
            <a:effectLst/>
          </c:spPr>
          <c:invertIfNegative val="0"/>
          <c:cat>
            <c:strRef>
              <c:f>Sheet1!$A$2:$A$3</c:f>
              <c:strCache>
                <c:ptCount val="2"/>
                <c:pt idx="0">
                  <c:v>L'express Maurice</c:v>
                </c:pt>
                <c:pt idx="1">
                  <c:v>Defimedia.info</c:v>
                </c:pt>
              </c:strCache>
            </c:strRef>
          </c:cat>
          <c:val>
            <c:numRef>
              <c:f>Sheet1!$G$2:$G$3</c:f>
              <c:numCache>
                <c:formatCode>General</c:formatCode>
                <c:ptCount val="2"/>
                <c:pt idx="0">
                  <c:v>0</c:v>
                </c:pt>
                <c:pt idx="1">
                  <c:v>2</c:v>
                </c:pt>
              </c:numCache>
            </c:numRef>
          </c:val>
          <c:extLst>
            <c:ext xmlns:c16="http://schemas.microsoft.com/office/drawing/2014/chart" uri="{C3380CC4-5D6E-409C-BE32-E72D297353CC}">
              <c16:uniqueId val="{00000005-5F1B-47A4-AF77-21FEA430C608}"/>
            </c:ext>
          </c:extLst>
        </c:ser>
        <c:dLbls>
          <c:showLegendKey val="0"/>
          <c:showVal val="0"/>
          <c:showCatName val="0"/>
          <c:showSerName val="0"/>
          <c:showPercent val="0"/>
          <c:showBubbleSize val="0"/>
        </c:dLbls>
        <c:gapWidth val="150"/>
        <c:overlap val="100"/>
        <c:axId val="438124344"/>
        <c:axId val="438117128"/>
      </c:barChart>
      <c:catAx>
        <c:axId val="43812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17128"/>
        <c:crosses val="autoZero"/>
        <c:auto val="1"/>
        <c:lblAlgn val="ctr"/>
        <c:lblOffset val="100"/>
        <c:noMultiLvlLbl val="0"/>
      </c:catAx>
      <c:valAx>
        <c:axId val="438117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2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1267</c:v>
                </c:pt>
                <c:pt idx="1">
                  <c:v>1673</c:v>
                </c:pt>
              </c:numCache>
            </c:numRef>
          </c:val>
          <c:extLst>
            <c:ext xmlns:c16="http://schemas.microsoft.com/office/drawing/2014/chart" uri="{C3380CC4-5D6E-409C-BE32-E72D297353CC}">
              <c16:uniqueId val="{00000000-6931-4D57-AF20-F6D977E62607}"/>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2</c:v>
                </c:pt>
                <c:pt idx="1">
                  <c:v>335</c:v>
                </c:pt>
              </c:numCache>
            </c:numRef>
          </c:val>
          <c:extLst>
            <c:ext xmlns:c16="http://schemas.microsoft.com/office/drawing/2014/chart" uri="{C3380CC4-5D6E-409C-BE32-E72D297353CC}">
              <c16:uniqueId val="{00000001-6931-4D57-AF20-F6D977E62607}"/>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6931-4D57-AF20-F6D977E62607}"/>
            </c:ext>
          </c:extLst>
        </c:ser>
        <c:dLbls>
          <c:showLegendKey val="0"/>
          <c:showVal val="0"/>
          <c:showCatName val="0"/>
          <c:showSerName val="0"/>
          <c:showPercent val="0"/>
          <c:showBubbleSize val="0"/>
        </c:dLbls>
        <c:gapWidth val="150"/>
        <c:overlap val="100"/>
        <c:axId val="256323928"/>
        <c:axId val="256327208"/>
      </c:barChart>
      <c:catAx>
        <c:axId val="25632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7208"/>
        <c:crosses val="autoZero"/>
        <c:auto val="1"/>
        <c:lblAlgn val="ctr"/>
        <c:lblOffset val="100"/>
        <c:noMultiLvlLbl val="0"/>
      </c:catAx>
      <c:valAx>
        <c:axId val="256327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2</c:v>
                </c:pt>
                <c:pt idx="1">
                  <c:v>2</c:v>
                </c:pt>
                <c:pt idx="2">
                  <c:v>1</c:v>
                </c:pt>
                <c:pt idx="3">
                  <c:v>1</c:v>
                </c:pt>
                <c:pt idx="4">
                  <c:v>1</c:v>
                </c:pt>
                <c:pt idx="5">
                  <c:v>5</c:v>
                </c:pt>
                <c:pt idx="6">
                  <c:v>1</c:v>
                </c:pt>
                <c:pt idx="7">
                  <c:v>1</c:v>
                </c:pt>
                <c:pt idx="8">
                  <c:v>1</c:v>
                </c:pt>
                <c:pt idx="9">
                  <c:v>3</c:v>
                </c:pt>
                <c:pt idx="10">
                  <c:v>1</c:v>
                </c:pt>
                <c:pt idx="11">
                  <c:v>3</c:v>
                </c:pt>
                <c:pt idx="12">
                  <c:v>6</c:v>
                </c:pt>
                <c:pt idx="13">
                  <c:v>1</c:v>
                </c:pt>
                <c:pt idx="14">
                  <c:v>1</c:v>
                </c:pt>
                <c:pt idx="15">
                  <c:v>1</c:v>
                </c:pt>
                <c:pt idx="16">
                  <c:v>2</c:v>
                </c:pt>
                <c:pt idx="17">
                  <c:v>1</c:v>
                </c:pt>
                <c:pt idx="18">
                  <c:v>1</c:v>
                </c:pt>
                <c:pt idx="19">
                  <c:v>4</c:v>
                </c:pt>
                <c:pt idx="20">
                  <c:v>1</c:v>
                </c:pt>
                <c:pt idx="21">
                  <c:v>1</c:v>
                </c:pt>
                <c:pt idx="22">
                  <c:v>4</c:v>
                </c:pt>
                <c:pt idx="23">
                  <c:v>2</c:v>
                </c:pt>
                <c:pt idx="24">
                  <c:v>1</c:v>
                </c:pt>
                <c:pt idx="25">
                  <c:v>2</c:v>
                </c:pt>
                <c:pt idx="26">
                  <c:v>0</c:v>
                </c:pt>
                <c:pt idx="27">
                  <c:v>1</c:v>
                </c:pt>
                <c:pt idx="28">
                  <c:v>1</c:v>
                </c:pt>
                <c:pt idx="29">
                  <c:v>2</c:v>
                </c:pt>
                <c:pt idx="30">
                  <c:v>2</c:v>
                </c:pt>
                <c:pt idx="31">
                  <c:v>1</c:v>
                </c:pt>
              </c:numCache>
            </c:numRef>
          </c:val>
          <c:smooth val="0"/>
          <c:extLst>
            <c:ext xmlns:c16="http://schemas.microsoft.com/office/drawing/2014/chart" uri="{C3380CC4-5D6E-409C-BE32-E72D297353CC}">
              <c16:uniqueId val="{00000000-9692-4ECD-A4F5-78B6E31D8085}"/>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6</c:v>
                </c:pt>
                <c:pt idx="1">
                  <c:v>1</c:v>
                </c:pt>
                <c:pt idx="2">
                  <c:v>0</c:v>
                </c:pt>
                <c:pt idx="3">
                  <c:v>0</c:v>
                </c:pt>
                <c:pt idx="4">
                  <c:v>1</c:v>
                </c:pt>
                <c:pt idx="5">
                  <c:v>2</c:v>
                </c:pt>
                <c:pt idx="6">
                  <c:v>2</c:v>
                </c:pt>
                <c:pt idx="7">
                  <c:v>2</c:v>
                </c:pt>
                <c:pt idx="8">
                  <c:v>6</c:v>
                </c:pt>
                <c:pt idx="9">
                  <c:v>1</c:v>
                </c:pt>
                <c:pt idx="10">
                  <c:v>0</c:v>
                </c:pt>
                <c:pt idx="11">
                  <c:v>1</c:v>
                </c:pt>
                <c:pt idx="12">
                  <c:v>2</c:v>
                </c:pt>
                <c:pt idx="13">
                  <c:v>1</c:v>
                </c:pt>
                <c:pt idx="14">
                  <c:v>1</c:v>
                </c:pt>
                <c:pt idx="15">
                  <c:v>1</c:v>
                </c:pt>
                <c:pt idx="16">
                  <c:v>1</c:v>
                </c:pt>
                <c:pt idx="17">
                  <c:v>0</c:v>
                </c:pt>
                <c:pt idx="18">
                  <c:v>1</c:v>
                </c:pt>
                <c:pt idx="19">
                  <c:v>1</c:v>
                </c:pt>
                <c:pt idx="20">
                  <c:v>1</c:v>
                </c:pt>
                <c:pt idx="21">
                  <c:v>1</c:v>
                </c:pt>
                <c:pt idx="22">
                  <c:v>2</c:v>
                </c:pt>
                <c:pt idx="23">
                  <c:v>1</c:v>
                </c:pt>
                <c:pt idx="24">
                  <c:v>0</c:v>
                </c:pt>
                <c:pt idx="25">
                  <c:v>1</c:v>
                </c:pt>
                <c:pt idx="26">
                  <c:v>2</c:v>
                </c:pt>
                <c:pt idx="27">
                  <c:v>1</c:v>
                </c:pt>
                <c:pt idx="28">
                  <c:v>2</c:v>
                </c:pt>
                <c:pt idx="29">
                  <c:v>4</c:v>
                </c:pt>
                <c:pt idx="30">
                  <c:v>2</c:v>
                </c:pt>
                <c:pt idx="31">
                  <c:v>0</c:v>
                </c:pt>
              </c:numCache>
            </c:numRef>
          </c:val>
          <c:smooth val="0"/>
          <c:extLst>
            <c:ext xmlns:c16="http://schemas.microsoft.com/office/drawing/2014/chart" uri="{C3380CC4-5D6E-409C-BE32-E72D297353CC}">
              <c16:uniqueId val="{00000001-9692-4ECD-A4F5-78B6E31D8085}"/>
            </c:ext>
          </c:extLst>
        </c:ser>
        <c:dLbls>
          <c:showLegendKey val="0"/>
          <c:showVal val="0"/>
          <c:showCatName val="0"/>
          <c:showSerName val="0"/>
          <c:showPercent val="0"/>
          <c:showBubbleSize val="0"/>
        </c:dLbls>
        <c:smooth val="0"/>
        <c:axId val="450160840"/>
        <c:axId val="450157232"/>
      </c:lineChart>
      <c:dateAx>
        <c:axId val="45016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7232"/>
        <c:crosses val="autoZero"/>
        <c:auto val="1"/>
        <c:lblOffset val="100"/>
        <c:baseTimeUnit val="days"/>
      </c:dateAx>
      <c:valAx>
        <c:axId val="45015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35</c:v>
                </c:pt>
                <c:pt idx="1">
                  <c:v>40</c:v>
                </c:pt>
              </c:numCache>
            </c:numRef>
          </c:val>
          <c:extLst>
            <c:ext xmlns:c16="http://schemas.microsoft.com/office/drawing/2014/chart" uri="{C3380CC4-5D6E-409C-BE32-E72D297353CC}">
              <c16:uniqueId val="{00000000-5830-453C-9F6E-74C99535EF5F}"/>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21</c:v>
                </c:pt>
                <c:pt idx="1">
                  <c:v>7</c:v>
                </c:pt>
              </c:numCache>
            </c:numRef>
          </c:val>
          <c:extLst>
            <c:ext xmlns:c16="http://schemas.microsoft.com/office/drawing/2014/chart" uri="{C3380CC4-5D6E-409C-BE32-E72D297353CC}">
              <c16:uniqueId val="{00000001-5830-453C-9F6E-74C99535EF5F}"/>
            </c:ext>
          </c:extLst>
        </c:ser>
        <c:ser>
          <c:idx val="2"/>
          <c:order val="2"/>
          <c:tx>
            <c:strRef>
              <c:f>Sheet1!$D$1</c:f>
              <c:strCache>
                <c:ptCount val="1"/>
                <c:pt idx="0">
                  <c:v>YouTube Video</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5830-453C-9F6E-74C99535EF5F}"/>
            </c:ext>
          </c:extLst>
        </c:ser>
        <c:dLbls>
          <c:showLegendKey val="0"/>
          <c:showVal val="0"/>
          <c:showCatName val="0"/>
          <c:showSerName val="0"/>
          <c:showPercent val="0"/>
          <c:showBubbleSize val="0"/>
        </c:dLbls>
        <c:gapWidth val="219"/>
        <c:overlap val="-27"/>
        <c:axId val="450164448"/>
        <c:axId val="450165104"/>
      </c:barChart>
      <c:catAx>
        <c:axId val="45016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5104"/>
        <c:crosses val="autoZero"/>
        <c:auto val="1"/>
        <c:lblAlgn val="ctr"/>
        <c:lblOffset val="100"/>
        <c:noMultiLvlLbl val="0"/>
      </c:catAx>
      <c:valAx>
        <c:axId val="45016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D31-4325-B31C-D8D0769014A5}"/>
            </c:ext>
          </c:extLst>
        </c:ser>
        <c:ser>
          <c:idx val="1"/>
          <c:order val="1"/>
          <c:tx>
            <c:strRef>
              <c:f>Sheet1!$C$1</c:f>
              <c:strCache>
                <c:ptCount val="1"/>
                <c:pt idx="0">
                  <c:v>Defimedia.info</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D31-4325-B31C-D8D0769014A5}"/>
            </c:ext>
          </c:extLst>
        </c:ser>
        <c:dLbls>
          <c:showLegendKey val="0"/>
          <c:showVal val="0"/>
          <c:showCatName val="0"/>
          <c:showSerName val="0"/>
          <c:showPercent val="0"/>
          <c:showBubbleSize val="0"/>
        </c:dLbls>
        <c:gapWidth val="219"/>
        <c:overlap val="-27"/>
        <c:axId val="450156248"/>
        <c:axId val="450156904"/>
      </c:barChart>
      <c:catAx>
        <c:axId val="45015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6904"/>
        <c:crosses val="autoZero"/>
        <c:auto val="1"/>
        <c:lblAlgn val="ctr"/>
        <c:lblOffset val="100"/>
        <c:noMultiLvlLbl val="0"/>
      </c:catAx>
      <c:valAx>
        <c:axId val="4501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88DA-4251-AEC1-FEB2BDB2E7AF}"/>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88DA-4251-AEC1-FEB2BDB2E7AF}"/>
            </c:ext>
          </c:extLst>
        </c:ser>
        <c:dLbls>
          <c:showLegendKey val="0"/>
          <c:showVal val="0"/>
          <c:showCatName val="0"/>
          <c:showSerName val="0"/>
          <c:showPercent val="0"/>
          <c:showBubbleSize val="0"/>
        </c:dLbls>
        <c:smooth val="0"/>
        <c:axId val="450174944"/>
        <c:axId val="450167728"/>
      </c:lineChart>
      <c:dateAx>
        <c:axId val="45017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7728"/>
        <c:crosses val="autoZero"/>
        <c:auto val="1"/>
        <c:lblOffset val="100"/>
        <c:baseTimeUnit val="days"/>
      </c:dateAx>
      <c:valAx>
        <c:axId val="45016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7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B716-4F78-8538-383383774511}"/>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B716-4F78-8538-383383774511}"/>
            </c:ext>
          </c:extLst>
        </c:ser>
        <c:dLbls>
          <c:showLegendKey val="0"/>
          <c:showVal val="0"/>
          <c:showCatName val="0"/>
          <c:showSerName val="0"/>
          <c:showPercent val="0"/>
          <c:showBubbleSize val="0"/>
        </c:dLbls>
        <c:gapWidth val="150"/>
        <c:overlap val="100"/>
        <c:axId val="450172648"/>
        <c:axId val="450168712"/>
      </c:barChart>
      <c:catAx>
        <c:axId val="45017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8712"/>
        <c:crosses val="autoZero"/>
        <c:auto val="1"/>
        <c:lblAlgn val="ctr"/>
        <c:lblOffset val="100"/>
        <c:noMultiLvlLbl val="0"/>
      </c:catAx>
      <c:valAx>
        <c:axId val="450168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7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Negative Feedback</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C050-4934-97A1-7342A2712CBF}"/>
            </c:ext>
          </c:extLst>
        </c:ser>
        <c:ser>
          <c:idx val="1"/>
          <c:order val="1"/>
          <c:tx>
            <c:strRef>
              <c:f>Sheet1!$C$1</c:f>
              <c:strCache>
                <c:ptCount val="1"/>
                <c:pt idx="0">
                  <c:v>Other Feedback</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C050-4934-97A1-7342A2712CBF}"/>
            </c:ext>
          </c:extLst>
        </c:ser>
        <c:dLbls>
          <c:showLegendKey val="0"/>
          <c:showVal val="0"/>
          <c:showCatName val="0"/>
          <c:showSerName val="0"/>
          <c:showPercent val="0"/>
          <c:showBubbleSize val="0"/>
        </c:dLbls>
        <c:gapWidth val="150"/>
        <c:overlap val="100"/>
        <c:axId val="450175928"/>
        <c:axId val="450176256"/>
      </c:barChart>
      <c:catAx>
        <c:axId val="45017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76256"/>
        <c:crosses val="autoZero"/>
        <c:auto val="1"/>
        <c:lblAlgn val="ctr"/>
        <c:lblOffset val="100"/>
        <c:noMultiLvlLbl val="0"/>
      </c:catAx>
      <c:valAx>
        <c:axId val="450176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7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E1C2-4963-BCF2-3EE6663D70D7}"/>
            </c:ext>
          </c:extLst>
        </c:ser>
        <c:ser>
          <c:idx val="1"/>
          <c:order val="1"/>
          <c:tx>
            <c:strRef>
              <c:f>Sheet1!$C$1</c:f>
              <c:strCache>
                <c:ptCount val="1"/>
                <c:pt idx="0">
                  <c:v>2h - 8h</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E1C2-4963-BCF2-3EE6663D70D7}"/>
            </c:ext>
          </c:extLst>
        </c:ser>
        <c:ser>
          <c:idx val="2"/>
          <c:order val="2"/>
          <c:tx>
            <c:strRef>
              <c:f>Sheet1!$D$1</c:f>
              <c:strCache>
                <c:ptCount val="1"/>
                <c:pt idx="0">
                  <c:v>8h - 24h</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E1C2-4963-BCF2-3EE6663D70D7}"/>
            </c:ext>
          </c:extLst>
        </c:ser>
        <c:ser>
          <c:idx val="3"/>
          <c:order val="3"/>
          <c:tx>
            <c:strRef>
              <c:f>Sheet1!$E$1</c:f>
              <c:strCache>
                <c:ptCount val="1"/>
                <c:pt idx="0">
                  <c:v>24h+</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E1C2-4963-BCF2-3EE6663D70D7}"/>
            </c:ext>
          </c:extLst>
        </c:ser>
        <c:ser>
          <c:idx val="4"/>
          <c:order val="4"/>
          <c:tx>
            <c:strRef>
              <c:f>Sheet1!$F$1</c:f>
              <c:strCache>
                <c:ptCount val="1"/>
                <c:pt idx="0">
                  <c:v>Not responded</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E1C2-4963-BCF2-3EE6663D70D7}"/>
            </c:ext>
          </c:extLst>
        </c:ser>
        <c:dLbls>
          <c:showLegendKey val="0"/>
          <c:showVal val="0"/>
          <c:showCatName val="0"/>
          <c:showSerName val="0"/>
          <c:showPercent val="0"/>
          <c:showBubbleSize val="0"/>
        </c:dLbls>
        <c:gapWidth val="150"/>
        <c:overlap val="100"/>
        <c:axId val="450118528"/>
        <c:axId val="450114592"/>
      </c:barChart>
      <c:catAx>
        <c:axId val="45011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14592"/>
        <c:crosses val="autoZero"/>
        <c:auto val="1"/>
        <c:lblAlgn val="ctr"/>
        <c:lblOffset val="100"/>
        <c:noMultiLvlLbl val="0"/>
      </c:catAx>
      <c:valAx>
        <c:axId val="450114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1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c:f>
              <c:strCache>
                <c:ptCount val="1"/>
              </c:strCache>
            </c:strRef>
          </c:tx>
          <c:spPr>
            <a:solidFill>
              <a:schemeClr val="accent1"/>
            </a:solidFill>
            <a:ln>
              <a:noFill/>
            </a:ln>
            <a:effectLst/>
          </c:spPr>
          <c:invertIfNegative val="0"/>
          <c:val>
            <c:numRef>
              <c:f>Sheet1!$A$2:$A$3</c:f>
              <c:numCache>
                <c:formatCode>General</c:formatCode>
                <c:ptCount val="2"/>
                <c:pt idx="0">
                  <c:v>0</c:v>
                </c:pt>
                <c:pt idx="1">
                  <c:v>0</c:v>
                </c:pt>
              </c:numCache>
            </c:numRef>
          </c:val>
          <c:extLst>
            <c:ext xmlns:c16="http://schemas.microsoft.com/office/drawing/2014/chart" uri="{C3380CC4-5D6E-409C-BE32-E72D297353CC}">
              <c16:uniqueId val="{00000000-A4D5-4590-9619-DD3C6226A694}"/>
            </c:ext>
          </c:extLst>
        </c:ser>
        <c:dLbls>
          <c:showLegendKey val="0"/>
          <c:showVal val="0"/>
          <c:showCatName val="0"/>
          <c:showSerName val="0"/>
          <c:showPercent val="0"/>
          <c:showBubbleSize val="0"/>
        </c:dLbls>
        <c:gapWidth val="150"/>
        <c:overlap val="100"/>
        <c:axId val="450121480"/>
        <c:axId val="450117544"/>
      </c:barChart>
      <c:catAx>
        <c:axId val="45012148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17544"/>
        <c:crosses val="autoZero"/>
        <c:auto val="1"/>
        <c:lblAlgn val="ctr"/>
        <c:lblOffset val="100"/>
        <c:noMultiLvlLbl val="0"/>
      </c:catAx>
      <c:valAx>
        <c:axId val="450117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2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Questions</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1DCF-43D1-B444-7147DB4A2B87}"/>
            </c:ext>
          </c:extLst>
        </c:ser>
        <c:dLbls>
          <c:showLegendKey val="0"/>
          <c:showVal val="0"/>
          <c:showCatName val="0"/>
          <c:showSerName val="0"/>
          <c:showPercent val="0"/>
          <c:showBubbleSize val="0"/>
        </c:dLbls>
        <c:gapWidth val="219"/>
        <c:overlap val="-27"/>
        <c:axId val="450120824"/>
        <c:axId val="450121808"/>
      </c:barChart>
      <c:catAx>
        <c:axId val="45012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21808"/>
        <c:crosses val="autoZero"/>
        <c:auto val="1"/>
        <c:lblAlgn val="ctr"/>
        <c:lblOffset val="100"/>
        <c:noMultiLvlLbl val="0"/>
      </c:catAx>
      <c:valAx>
        <c:axId val="45012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2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1267</c:v>
                </c:pt>
                <c:pt idx="1">
                  <c:v>1673</c:v>
                </c:pt>
              </c:numCache>
            </c:numRef>
          </c:val>
          <c:extLst>
            <c:ext xmlns:c16="http://schemas.microsoft.com/office/drawing/2014/chart" uri="{C3380CC4-5D6E-409C-BE32-E72D297353CC}">
              <c16:uniqueId val="{00000000-A294-4E22-8BE4-255BDE63613D}"/>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2</c:v>
                </c:pt>
                <c:pt idx="1">
                  <c:v>335</c:v>
                </c:pt>
              </c:numCache>
            </c:numRef>
          </c:val>
          <c:extLst>
            <c:ext xmlns:c16="http://schemas.microsoft.com/office/drawing/2014/chart" uri="{C3380CC4-5D6E-409C-BE32-E72D297353CC}">
              <c16:uniqueId val="{00000001-A294-4E22-8BE4-255BDE63613D}"/>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A294-4E22-8BE4-255BDE63613D}"/>
            </c:ext>
          </c:extLst>
        </c:ser>
        <c:dLbls>
          <c:showLegendKey val="0"/>
          <c:showVal val="0"/>
          <c:showCatName val="0"/>
          <c:showSerName val="0"/>
          <c:showPercent val="0"/>
          <c:showBubbleSize val="0"/>
        </c:dLbls>
        <c:gapWidth val="150"/>
        <c:overlap val="100"/>
        <c:axId val="450151656"/>
        <c:axId val="450146736"/>
      </c:barChart>
      <c:catAx>
        <c:axId val="45015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46736"/>
        <c:crosses val="autoZero"/>
        <c:auto val="1"/>
        <c:lblAlgn val="ctr"/>
        <c:lblOffset val="100"/>
        <c:noMultiLvlLbl val="0"/>
      </c:catAx>
      <c:valAx>
        <c:axId val="450146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3">
                  <c:v>260</c:v>
                </c:pt>
                <c:pt idx="4">
                  <c:v>426</c:v>
                </c:pt>
                <c:pt idx="5">
                  <c:v>227</c:v>
                </c:pt>
                <c:pt idx="6">
                  <c:v>117</c:v>
                </c:pt>
                <c:pt idx="7">
                  <c:v>152</c:v>
                </c:pt>
                <c:pt idx="8">
                  <c:v>129</c:v>
                </c:pt>
                <c:pt idx="9">
                  <c:v>109</c:v>
                </c:pt>
                <c:pt idx="10">
                  <c:v>100</c:v>
                </c:pt>
                <c:pt idx="11">
                  <c:v>120</c:v>
                </c:pt>
                <c:pt idx="12">
                  <c:v>97</c:v>
                </c:pt>
                <c:pt idx="13">
                  <c:v>123</c:v>
                </c:pt>
                <c:pt idx="14">
                  <c:v>96</c:v>
                </c:pt>
                <c:pt idx="15">
                  <c:v>50</c:v>
                </c:pt>
                <c:pt idx="16">
                  <c:v>70</c:v>
                </c:pt>
                <c:pt idx="17">
                  <c:v>66</c:v>
                </c:pt>
                <c:pt idx="18">
                  <c:v>86</c:v>
                </c:pt>
                <c:pt idx="19">
                  <c:v>66</c:v>
                </c:pt>
                <c:pt idx="20">
                  <c:v>42</c:v>
                </c:pt>
                <c:pt idx="21">
                  <c:v>40</c:v>
                </c:pt>
                <c:pt idx="22">
                  <c:v>68</c:v>
                </c:pt>
                <c:pt idx="23">
                  <c:v>131</c:v>
                </c:pt>
                <c:pt idx="24">
                  <c:v>92</c:v>
                </c:pt>
                <c:pt idx="25">
                  <c:v>93</c:v>
                </c:pt>
                <c:pt idx="26">
                  <c:v>95</c:v>
                </c:pt>
                <c:pt idx="27">
                  <c:v>68</c:v>
                </c:pt>
                <c:pt idx="28">
                  <c:v>114</c:v>
                </c:pt>
                <c:pt idx="29">
                  <c:v>114</c:v>
                </c:pt>
                <c:pt idx="30">
                  <c:v>52</c:v>
                </c:pt>
                <c:pt idx="31">
                  <c:v>80</c:v>
                </c:pt>
              </c:numCache>
            </c:numRef>
          </c:val>
          <c:smooth val="0"/>
          <c:extLst>
            <c:ext xmlns:c16="http://schemas.microsoft.com/office/drawing/2014/chart" uri="{C3380CC4-5D6E-409C-BE32-E72D297353CC}">
              <c16:uniqueId val="{00000000-9913-4CEF-B52C-42264C695A16}"/>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3">
                  <c:v>296</c:v>
                </c:pt>
                <c:pt idx="4">
                  <c:v>413</c:v>
                </c:pt>
                <c:pt idx="5">
                  <c:v>380</c:v>
                </c:pt>
                <c:pt idx="6">
                  <c:v>279</c:v>
                </c:pt>
                <c:pt idx="7">
                  <c:v>399</c:v>
                </c:pt>
                <c:pt idx="8">
                  <c:v>274</c:v>
                </c:pt>
                <c:pt idx="9">
                  <c:v>159</c:v>
                </c:pt>
                <c:pt idx="10">
                  <c:v>172</c:v>
                </c:pt>
                <c:pt idx="11">
                  <c:v>174</c:v>
                </c:pt>
                <c:pt idx="12">
                  <c:v>201</c:v>
                </c:pt>
                <c:pt idx="13">
                  <c:v>185</c:v>
                </c:pt>
                <c:pt idx="14">
                  <c:v>107</c:v>
                </c:pt>
                <c:pt idx="15">
                  <c:v>69</c:v>
                </c:pt>
                <c:pt idx="16">
                  <c:v>130</c:v>
                </c:pt>
                <c:pt idx="17">
                  <c:v>156</c:v>
                </c:pt>
                <c:pt idx="18">
                  <c:v>114</c:v>
                </c:pt>
                <c:pt idx="19">
                  <c:v>117</c:v>
                </c:pt>
                <c:pt idx="20">
                  <c:v>118</c:v>
                </c:pt>
                <c:pt idx="21">
                  <c:v>114</c:v>
                </c:pt>
                <c:pt idx="22">
                  <c:v>127</c:v>
                </c:pt>
                <c:pt idx="23">
                  <c:v>103</c:v>
                </c:pt>
                <c:pt idx="24">
                  <c:v>124</c:v>
                </c:pt>
                <c:pt idx="25">
                  <c:v>73</c:v>
                </c:pt>
                <c:pt idx="26">
                  <c:v>275</c:v>
                </c:pt>
                <c:pt idx="27">
                  <c:v>181</c:v>
                </c:pt>
                <c:pt idx="28">
                  <c:v>327</c:v>
                </c:pt>
                <c:pt idx="29">
                  <c:v>295</c:v>
                </c:pt>
                <c:pt idx="30">
                  <c:v>293</c:v>
                </c:pt>
                <c:pt idx="31">
                  <c:v>240</c:v>
                </c:pt>
              </c:numCache>
            </c:numRef>
          </c:val>
          <c:smooth val="0"/>
          <c:extLst>
            <c:ext xmlns:c16="http://schemas.microsoft.com/office/drawing/2014/chart" uri="{C3380CC4-5D6E-409C-BE32-E72D297353CC}">
              <c16:uniqueId val="{00000001-9913-4CEF-B52C-42264C695A16}"/>
            </c:ext>
          </c:extLst>
        </c:ser>
        <c:dLbls>
          <c:showLegendKey val="0"/>
          <c:showVal val="0"/>
          <c:showCatName val="0"/>
          <c:showSerName val="0"/>
          <c:showPercent val="0"/>
          <c:showBubbleSize val="0"/>
        </c:dLbls>
        <c:smooth val="0"/>
        <c:axId val="450149360"/>
        <c:axId val="450151000"/>
      </c:lineChart>
      <c:dateAx>
        <c:axId val="45014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1000"/>
        <c:crosses val="autoZero"/>
        <c:auto val="1"/>
        <c:lblOffset val="100"/>
        <c:baseTimeUnit val="days"/>
      </c:dateAx>
      <c:valAx>
        <c:axId val="45015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4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6.2273102660967999E-2</c:v>
                </c:pt>
                <c:pt idx="1">
                  <c:v>5.3772184981003002E-2</c:v>
                </c:pt>
                <c:pt idx="2">
                  <c:v>5.0427511970904997E-2</c:v>
                </c:pt>
                <c:pt idx="3">
                  <c:v>6.7732276206595998E-2</c:v>
                </c:pt>
                <c:pt idx="4">
                  <c:v>6.1441740568149002E-2</c:v>
                </c:pt>
                <c:pt idx="5">
                  <c:v>5.3184928995455003E-2</c:v>
                </c:pt>
                <c:pt idx="6">
                  <c:v>0.11599898753303001</c:v>
                </c:pt>
              </c:numCache>
            </c:numRef>
          </c:val>
          <c:extLst>
            <c:ext xmlns:c16="http://schemas.microsoft.com/office/drawing/2014/chart" uri="{C3380CC4-5D6E-409C-BE32-E72D297353CC}">
              <c16:uniqueId val="{00000000-35A6-4743-A939-687B670128CE}"/>
            </c:ext>
          </c:extLst>
        </c:ser>
        <c:ser>
          <c:idx val="1"/>
          <c:order val="1"/>
          <c:tx>
            <c:strRef>
              <c:f>Sheet1!$C$1</c:f>
              <c:strCache>
                <c:ptCount val="1"/>
                <c:pt idx="0">
                  <c:v>Defimedia.info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0.10861233773069</c:v>
                </c:pt>
                <c:pt idx="1">
                  <c:v>0.10457749502877001</c:v>
                </c:pt>
                <c:pt idx="2">
                  <c:v>0.10371912195239</c:v>
                </c:pt>
                <c:pt idx="3">
                  <c:v>9.6957525843344994E-2</c:v>
                </c:pt>
                <c:pt idx="4">
                  <c:v>7.6413743263005998E-2</c:v>
                </c:pt>
                <c:pt idx="5">
                  <c:v>0.10976649613013</c:v>
                </c:pt>
                <c:pt idx="6">
                  <c:v>0.10828556455278</c:v>
                </c:pt>
              </c:numCache>
            </c:numRef>
          </c:val>
          <c:extLst>
            <c:ext xmlns:c16="http://schemas.microsoft.com/office/drawing/2014/chart" uri="{C3380CC4-5D6E-409C-BE32-E72D297353CC}">
              <c16:uniqueId val="{00000001-35A6-4743-A939-687B670128CE}"/>
            </c:ext>
          </c:extLst>
        </c:ser>
        <c:dLbls>
          <c:showLegendKey val="0"/>
          <c:showVal val="0"/>
          <c:showCatName val="0"/>
          <c:showSerName val="0"/>
          <c:showPercent val="0"/>
          <c:showBubbleSize val="0"/>
        </c:dLbls>
        <c:gapWidth val="219"/>
        <c:overlap val="-27"/>
        <c:axId val="306587000"/>
        <c:axId val="306587328"/>
      </c:barChart>
      <c:catAx>
        <c:axId val="30658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87328"/>
        <c:crosses val="autoZero"/>
        <c:auto val="1"/>
        <c:lblAlgn val="ctr"/>
        <c:lblOffset val="100"/>
        <c:noMultiLvlLbl val="0"/>
      </c:catAx>
      <c:valAx>
        <c:axId val="30658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8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42</c:v>
                </c:pt>
                <c:pt idx="1">
                  <c:v>37</c:v>
                </c:pt>
                <c:pt idx="2">
                  <c:v>30</c:v>
                </c:pt>
                <c:pt idx="3">
                  <c:v>255</c:v>
                </c:pt>
                <c:pt idx="4">
                  <c:v>37</c:v>
                </c:pt>
                <c:pt idx="5">
                  <c:v>34</c:v>
                </c:pt>
                <c:pt idx="6">
                  <c:v>25</c:v>
                </c:pt>
                <c:pt idx="7">
                  <c:v>27</c:v>
                </c:pt>
                <c:pt idx="8">
                  <c:v>38</c:v>
                </c:pt>
                <c:pt idx="9">
                  <c:v>26</c:v>
                </c:pt>
                <c:pt idx="10">
                  <c:v>55</c:v>
                </c:pt>
                <c:pt idx="11">
                  <c:v>42</c:v>
                </c:pt>
                <c:pt idx="12">
                  <c:v>42</c:v>
                </c:pt>
                <c:pt idx="13">
                  <c:v>35</c:v>
                </c:pt>
                <c:pt idx="14">
                  <c:v>34</c:v>
                </c:pt>
                <c:pt idx="15">
                  <c:v>28</c:v>
                </c:pt>
                <c:pt idx="16">
                  <c:v>39</c:v>
                </c:pt>
                <c:pt idx="17">
                  <c:v>61</c:v>
                </c:pt>
                <c:pt idx="18">
                  <c:v>34</c:v>
                </c:pt>
                <c:pt idx="19">
                  <c:v>28</c:v>
                </c:pt>
                <c:pt idx="20">
                  <c:v>24</c:v>
                </c:pt>
                <c:pt idx="21">
                  <c:v>30</c:v>
                </c:pt>
                <c:pt idx="22">
                  <c:v>53</c:v>
                </c:pt>
                <c:pt idx="23">
                  <c:v>39</c:v>
                </c:pt>
                <c:pt idx="24">
                  <c:v>35</c:v>
                </c:pt>
                <c:pt idx="25">
                  <c:v>27</c:v>
                </c:pt>
                <c:pt idx="26">
                  <c:v>36</c:v>
                </c:pt>
                <c:pt idx="27">
                  <c:v>20</c:v>
                </c:pt>
                <c:pt idx="28">
                  <c:v>36</c:v>
                </c:pt>
                <c:pt idx="29">
                  <c:v>33</c:v>
                </c:pt>
                <c:pt idx="30">
                  <c:v>35</c:v>
                </c:pt>
                <c:pt idx="31">
                  <c:v>47</c:v>
                </c:pt>
              </c:numCache>
            </c:numRef>
          </c:val>
          <c:smooth val="0"/>
          <c:extLst>
            <c:ext xmlns:c16="http://schemas.microsoft.com/office/drawing/2014/chart" uri="{C3380CC4-5D6E-409C-BE32-E72D297353CC}">
              <c16:uniqueId val="{00000000-2EB8-43B6-9544-93D04B4631D0}"/>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59</c:v>
                </c:pt>
                <c:pt idx="1">
                  <c:v>22</c:v>
                </c:pt>
                <c:pt idx="2">
                  <c:v>24</c:v>
                </c:pt>
                <c:pt idx="3">
                  <c:v>40</c:v>
                </c:pt>
                <c:pt idx="4">
                  <c:v>37</c:v>
                </c:pt>
                <c:pt idx="5">
                  <c:v>37</c:v>
                </c:pt>
                <c:pt idx="6">
                  <c:v>107</c:v>
                </c:pt>
                <c:pt idx="7">
                  <c:v>21</c:v>
                </c:pt>
                <c:pt idx="8">
                  <c:v>33</c:v>
                </c:pt>
                <c:pt idx="9">
                  <c:v>27</c:v>
                </c:pt>
                <c:pt idx="10">
                  <c:v>31</c:v>
                </c:pt>
                <c:pt idx="11">
                  <c:v>17</c:v>
                </c:pt>
                <c:pt idx="12">
                  <c:v>24</c:v>
                </c:pt>
                <c:pt idx="13">
                  <c:v>18</c:v>
                </c:pt>
                <c:pt idx="14">
                  <c:v>19</c:v>
                </c:pt>
                <c:pt idx="15">
                  <c:v>17</c:v>
                </c:pt>
                <c:pt idx="16">
                  <c:v>55</c:v>
                </c:pt>
                <c:pt idx="17">
                  <c:v>18</c:v>
                </c:pt>
                <c:pt idx="18">
                  <c:v>18</c:v>
                </c:pt>
                <c:pt idx="19">
                  <c:v>27</c:v>
                </c:pt>
                <c:pt idx="20">
                  <c:v>8</c:v>
                </c:pt>
                <c:pt idx="21">
                  <c:v>16</c:v>
                </c:pt>
                <c:pt idx="22">
                  <c:v>21</c:v>
                </c:pt>
                <c:pt idx="23">
                  <c:v>52</c:v>
                </c:pt>
                <c:pt idx="24">
                  <c:v>19</c:v>
                </c:pt>
                <c:pt idx="25">
                  <c:v>23</c:v>
                </c:pt>
                <c:pt idx="26">
                  <c:v>21</c:v>
                </c:pt>
                <c:pt idx="27">
                  <c:v>27</c:v>
                </c:pt>
                <c:pt idx="28">
                  <c:v>27</c:v>
                </c:pt>
                <c:pt idx="29">
                  <c:v>30</c:v>
                </c:pt>
                <c:pt idx="30">
                  <c:v>37</c:v>
                </c:pt>
                <c:pt idx="31">
                  <c:v>25</c:v>
                </c:pt>
              </c:numCache>
            </c:numRef>
          </c:val>
          <c:smooth val="0"/>
          <c:extLst>
            <c:ext xmlns:c16="http://schemas.microsoft.com/office/drawing/2014/chart" uri="{C3380CC4-5D6E-409C-BE32-E72D297353CC}">
              <c16:uniqueId val="{00000001-2EB8-43B6-9544-93D04B4631D0}"/>
            </c:ext>
          </c:extLst>
        </c:ser>
        <c:dLbls>
          <c:showLegendKey val="0"/>
          <c:showVal val="0"/>
          <c:showCatName val="0"/>
          <c:showSerName val="0"/>
          <c:showPercent val="0"/>
          <c:showBubbleSize val="0"/>
        </c:dLbls>
        <c:smooth val="0"/>
        <c:axId val="306575848"/>
        <c:axId val="306577160"/>
      </c:lineChart>
      <c:dateAx>
        <c:axId val="30657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77160"/>
        <c:crosses val="autoZero"/>
        <c:auto val="1"/>
        <c:lblOffset val="100"/>
        <c:baseTimeUnit val="days"/>
      </c:dateAx>
      <c:valAx>
        <c:axId val="30657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7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B6370-E6EB-429C-9CF0-BB90778ED713}"/>
              </a:ext>
            </a:extLst>
          </p:cNvPr>
          <p:cNvSpPr>
            <a:spLocks noGrp="1"/>
          </p:cNvSpPr>
          <p:nvPr>
            <p:ph type="ctrTitle"/>
          </p:nvPr>
        </p:nvSpPr>
        <p:spPr/>
        <p:txBody>
          <a:bodyPr/>
          <a:lstStyle/>
          <a:p>
            <a:r>
              <a:rPr lang="en-US"/>
              <a:t>Latest</a:t>
            </a:r>
          </a:p>
        </p:txBody>
      </p:sp>
      <p:sp>
        <p:nvSpPr>
          <p:cNvPr id="3" name="Subtitle 2">
            <a:extLst>
              <a:ext uri="{FF2B5EF4-FFF2-40B4-BE49-F238E27FC236}">
                <a16:creationId xmlns:a16="http://schemas.microsoft.com/office/drawing/2014/main" id="{918B6569-280E-409A-BA4D-C24C6FCBB8A7}"/>
              </a:ext>
            </a:extLst>
          </p:cNvPr>
          <p:cNvSpPr>
            <a:spLocks noGrp="1"/>
          </p:cNvSpPr>
          <p:nvPr>
            <p:ph type="subTitle" idx="1"/>
          </p:nvPr>
        </p:nvSpPr>
        <p:spPr/>
        <p:txBody>
          <a:bodyPr/>
          <a:lstStyle/>
          <a:p>
            <a:r>
              <a:rPr lang="en-US"/>
              <a:t>VERDE</a:t>
            </a:r>
          </a:p>
        </p:txBody>
      </p:sp>
    </p:spTree>
    <p:extLst>
      <p:ext uri="{BB962C8B-B14F-4D97-AF65-F5344CB8AC3E}">
        <p14:creationId xmlns:p14="http://schemas.microsoft.com/office/powerpoint/2010/main" val="72959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D99C9-3CB0-4A54-96BE-066435C98EED}"/>
              </a:ext>
            </a:extLst>
          </p:cNvPr>
          <p:cNvSpPr>
            <a:spLocks noGrp="1"/>
          </p:cNvSpPr>
          <p:nvPr>
            <p:ph type="title"/>
          </p:nvPr>
        </p:nvSpPr>
        <p:spPr/>
        <p:txBody>
          <a:bodyPr/>
          <a:lstStyle/>
          <a:p>
            <a:r>
              <a:rPr lang="en-US"/>
              <a:t>Facebook Average Interactions Per Post | PRESS</a:t>
            </a:r>
          </a:p>
        </p:txBody>
      </p:sp>
      <p:graphicFrame>
        <p:nvGraphicFramePr>
          <p:cNvPr id="6" name="Chart Placeholder 5">
            <a:extLst>
              <a:ext uri="{FF2B5EF4-FFF2-40B4-BE49-F238E27FC236}">
                <a16:creationId xmlns:a16="http://schemas.microsoft.com/office/drawing/2014/main" id="{4021C3EB-C0BB-4807-B1DF-D1E44893B63B}"/>
              </a:ext>
            </a:extLst>
          </p:cNvPr>
          <p:cNvGraphicFramePr>
            <a:graphicFrameLocks noGrp="1"/>
          </p:cNvGraphicFramePr>
          <p:nvPr>
            <p:ph type="chart" sz="quarter" idx="13"/>
            <p:extLst>
              <p:ext uri="{D42A27DB-BD31-4B8C-83A1-F6EECF244321}">
                <p14:modId xmlns:p14="http://schemas.microsoft.com/office/powerpoint/2010/main" val="1249502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CF0BF-F90A-46B2-BC59-7A5F1CE06AA0}"/>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76ECC8AA-22BE-49A1-8A6B-6E082A84B1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6662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22FD-317C-4D9E-9278-9699F568D30E}"/>
              </a:ext>
            </a:extLst>
          </p:cNvPr>
          <p:cNvSpPr>
            <a:spLocks noGrp="1"/>
          </p:cNvSpPr>
          <p:nvPr>
            <p:ph type="title"/>
          </p:nvPr>
        </p:nvSpPr>
        <p:spPr/>
        <p:txBody>
          <a:bodyPr/>
          <a:lstStyle/>
          <a:p>
            <a:r>
              <a:rPr lang="en-US"/>
              <a:t>Facebook Fans Total | PRESS</a:t>
            </a:r>
          </a:p>
        </p:txBody>
      </p:sp>
      <p:graphicFrame>
        <p:nvGraphicFramePr>
          <p:cNvPr id="6" name="Chart Placeholder 5">
            <a:extLst>
              <a:ext uri="{FF2B5EF4-FFF2-40B4-BE49-F238E27FC236}">
                <a16:creationId xmlns:a16="http://schemas.microsoft.com/office/drawing/2014/main" id="{3903CBB2-7F1A-494C-9819-89A7377AFDE9}"/>
              </a:ext>
            </a:extLst>
          </p:cNvPr>
          <p:cNvGraphicFramePr>
            <a:graphicFrameLocks noGrp="1"/>
          </p:cNvGraphicFramePr>
          <p:nvPr>
            <p:ph type="chart" sz="quarter" idx="13"/>
            <p:extLst>
              <p:ext uri="{D42A27DB-BD31-4B8C-83A1-F6EECF244321}">
                <p14:modId xmlns:p14="http://schemas.microsoft.com/office/powerpoint/2010/main" val="985128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E7E9F-FB89-4C1F-8B31-25B0CACDEC8B}"/>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785C2641-5833-4219-AFF0-27690785C5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14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5956F-0ED2-47BC-B97C-D777F72985F5}"/>
              </a:ext>
            </a:extLst>
          </p:cNvPr>
          <p:cNvSpPr>
            <a:spLocks noGrp="1"/>
          </p:cNvSpPr>
          <p:nvPr>
            <p:ph type="title"/>
          </p:nvPr>
        </p:nvSpPr>
        <p:spPr/>
        <p:txBody>
          <a:bodyPr/>
          <a:lstStyle/>
          <a:p>
            <a:r>
              <a:rPr lang="en-US"/>
              <a:t>Facebook Own Posts | PRESS</a:t>
            </a:r>
          </a:p>
        </p:txBody>
      </p:sp>
      <p:graphicFrame>
        <p:nvGraphicFramePr>
          <p:cNvPr id="6" name="Chart Placeholder 5">
            <a:extLst>
              <a:ext uri="{FF2B5EF4-FFF2-40B4-BE49-F238E27FC236}">
                <a16:creationId xmlns:a16="http://schemas.microsoft.com/office/drawing/2014/main" id="{329072DB-2ABC-4879-BE58-BA369D88F525}"/>
              </a:ext>
            </a:extLst>
          </p:cNvPr>
          <p:cNvGraphicFramePr>
            <a:graphicFrameLocks noGrp="1"/>
          </p:cNvGraphicFramePr>
          <p:nvPr>
            <p:ph type="chart" sz="quarter" idx="13"/>
            <p:extLst>
              <p:ext uri="{D42A27DB-BD31-4B8C-83A1-F6EECF244321}">
                <p14:modId xmlns:p14="http://schemas.microsoft.com/office/powerpoint/2010/main" val="4043568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266D3-6B70-4CD7-8111-109CEF1A714C}"/>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AA36160-A6A6-4683-9068-11AB06CC18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981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9FCE-CF3F-4C02-8638-6759EA30690B}"/>
              </a:ext>
            </a:extLst>
          </p:cNvPr>
          <p:cNvSpPr>
            <a:spLocks noGrp="1"/>
          </p:cNvSpPr>
          <p:nvPr>
            <p:ph type="title"/>
          </p:nvPr>
        </p:nvSpPr>
        <p:spPr/>
        <p:txBody>
          <a:bodyPr/>
          <a:lstStyle/>
          <a:p>
            <a:r>
              <a:rPr lang="en-US"/>
              <a:t>Facebook Own Posts | PRESS</a:t>
            </a:r>
          </a:p>
        </p:txBody>
      </p:sp>
      <p:graphicFrame>
        <p:nvGraphicFramePr>
          <p:cNvPr id="6" name="Chart Placeholder 5">
            <a:extLst>
              <a:ext uri="{FF2B5EF4-FFF2-40B4-BE49-F238E27FC236}">
                <a16:creationId xmlns:a16="http://schemas.microsoft.com/office/drawing/2014/main" id="{F6A5C4A3-B71F-43E3-856E-99CC95429FB6}"/>
              </a:ext>
            </a:extLst>
          </p:cNvPr>
          <p:cNvGraphicFramePr>
            <a:graphicFrameLocks noGrp="1"/>
          </p:cNvGraphicFramePr>
          <p:nvPr>
            <p:ph type="chart" sz="quarter" idx="13"/>
            <p:extLst>
              <p:ext uri="{D42A27DB-BD31-4B8C-83A1-F6EECF244321}">
                <p14:modId xmlns:p14="http://schemas.microsoft.com/office/powerpoint/2010/main" val="1191761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C6559C-8F6E-4363-A825-DCDC7193FE0C}"/>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CE99864-9AB5-4861-9686-23C469D4C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7639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61EA1-96DD-4A4C-A052-93EA42BD6569}"/>
              </a:ext>
            </a:extLst>
          </p:cNvPr>
          <p:cNvSpPr>
            <a:spLocks noGrp="1"/>
          </p:cNvSpPr>
          <p:nvPr>
            <p:ph type="title"/>
          </p:nvPr>
        </p:nvSpPr>
        <p:spPr/>
        <p:txBody>
          <a:bodyPr/>
          <a:lstStyle/>
          <a:p>
            <a:r>
              <a:rPr lang="en-US"/>
              <a:t>Facebook Fans Total | PRESS</a:t>
            </a:r>
          </a:p>
        </p:txBody>
      </p:sp>
      <p:graphicFrame>
        <p:nvGraphicFramePr>
          <p:cNvPr id="6" name="Chart Placeholder 5">
            <a:extLst>
              <a:ext uri="{FF2B5EF4-FFF2-40B4-BE49-F238E27FC236}">
                <a16:creationId xmlns:a16="http://schemas.microsoft.com/office/drawing/2014/main" id="{7E6C0418-1BF5-418D-9196-36D1B50E2E8C}"/>
              </a:ext>
            </a:extLst>
          </p:cNvPr>
          <p:cNvGraphicFramePr>
            <a:graphicFrameLocks noGrp="1"/>
          </p:cNvGraphicFramePr>
          <p:nvPr>
            <p:ph type="chart" sz="quarter" idx="13"/>
            <p:extLst>
              <p:ext uri="{D42A27DB-BD31-4B8C-83A1-F6EECF244321}">
                <p14:modId xmlns:p14="http://schemas.microsoft.com/office/powerpoint/2010/main" val="696366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BAD21-6D9A-4B38-B75E-8704A9004598}"/>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5400AE0C-EF6E-4A06-A643-35943788C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032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3B79-40FC-4DC3-B15A-1C454626A22D}"/>
              </a:ext>
            </a:extLst>
          </p:cNvPr>
          <p:cNvSpPr>
            <a:spLocks noGrp="1"/>
          </p:cNvSpPr>
          <p:nvPr>
            <p:ph type="title"/>
          </p:nvPr>
        </p:nvSpPr>
        <p:spPr/>
        <p:txBody>
          <a:bodyPr/>
          <a:lstStyle/>
          <a:p>
            <a:r>
              <a:rPr lang="en-US"/>
              <a:t>Facebook Key Metrics Radar | PRESS</a:t>
            </a:r>
          </a:p>
        </p:txBody>
      </p:sp>
      <p:graphicFrame>
        <p:nvGraphicFramePr>
          <p:cNvPr id="6" name="Chart Placeholder 5">
            <a:extLst>
              <a:ext uri="{FF2B5EF4-FFF2-40B4-BE49-F238E27FC236}">
                <a16:creationId xmlns:a16="http://schemas.microsoft.com/office/drawing/2014/main" id="{43D5D3CC-DB76-4C81-B436-F85950798BAA}"/>
              </a:ext>
            </a:extLst>
          </p:cNvPr>
          <p:cNvGraphicFramePr>
            <a:graphicFrameLocks noGrp="1"/>
          </p:cNvGraphicFramePr>
          <p:nvPr>
            <p:ph type="chart" sz="quarter" idx="13"/>
            <p:extLst>
              <p:ext uri="{D42A27DB-BD31-4B8C-83A1-F6EECF244321}">
                <p14:modId xmlns:p14="http://schemas.microsoft.com/office/powerpoint/2010/main" val="3646047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3EB33-BE6E-429A-BF3C-9CDF550418D1}"/>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F848C77C-E9F3-4BBE-8479-85268F69E5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43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3310-B444-4B09-9E50-FA1B90E0F58D}"/>
              </a:ext>
            </a:extLst>
          </p:cNvPr>
          <p:cNvSpPr>
            <a:spLocks noGrp="1"/>
          </p:cNvSpPr>
          <p:nvPr>
            <p:ph type="title"/>
          </p:nvPr>
        </p:nvSpPr>
        <p:spPr/>
        <p:txBody>
          <a:bodyPr/>
          <a:lstStyle/>
          <a:p>
            <a:r>
              <a:rPr lang="en-US"/>
              <a:t>Facebook Interaction Rate By Post Type | PRESS</a:t>
            </a:r>
          </a:p>
        </p:txBody>
      </p:sp>
      <p:graphicFrame>
        <p:nvGraphicFramePr>
          <p:cNvPr id="6" name="Chart Placeholder 5">
            <a:extLst>
              <a:ext uri="{FF2B5EF4-FFF2-40B4-BE49-F238E27FC236}">
                <a16:creationId xmlns:a16="http://schemas.microsoft.com/office/drawing/2014/main" id="{0973F586-925A-4FAF-BC5C-27D1D8E92BB7}"/>
              </a:ext>
            </a:extLst>
          </p:cNvPr>
          <p:cNvGraphicFramePr>
            <a:graphicFrameLocks noGrp="1"/>
          </p:cNvGraphicFramePr>
          <p:nvPr>
            <p:ph type="chart" sz="quarter" idx="13"/>
            <p:extLst>
              <p:ext uri="{D42A27DB-BD31-4B8C-83A1-F6EECF244321}">
                <p14:modId xmlns:p14="http://schemas.microsoft.com/office/powerpoint/2010/main" val="1933034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AD306-A011-415C-B720-C57575A56241}"/>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2DEE448D-9201-45B9-AB08-4ECD5FCF35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154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F3DF8-635B-40C8-B104-F7D1794122AF}"/>
              </a:ext>
            </a:extLst>
          </p:cNvPr>
          <p:cNvSpPr>
            <a:spLocks noGrp="1"/>
          </p:cNvSpPr>
          <p:nvPr>
            <p:ph type="title"/>
          </p:nvPr>
        </p:nvSpPr>
        <p:spPr/>
        <p:txBody>
          <a:bodyPr/>
          <a:lstStyle/>
          <a:p>
            <a:r>
              <a:rPr lang="en-US"/>
              <a:t>Facebook Own Posts Table  | PRESS - 1 of 8</a:t>
            </a:r>
          </a:p>
        </p:txBody>
      </p:sp>
      <p:graphicFrame>
        <p:nvGraphicFramePr>
          <p:cNvPr id="5" name="Table Placeholder 4">
            <a:extLst>
              <a:ext uri="{FF2B5EF4-FFF2-40B4-BE49-F238E27FC236}">
                <a16:creationId xmlns:a16="http://schemas.microsoft.com/office/drawing/2014/main" id="{232A636A-4499-423A-9625-CDD22B612C44}"/>
              </a:ext>
            </a:extLst>
          </p:cNvPr>
          <p:cNvGraphicFramePr>
            <a:graphicFrameLocks noGrp="1"/>
          </p:cNvGraphicFramePr>
          <p:nvPr>
            <p:ph type="tbl" sz="quarter" idx="13"/>
            <p:extLst>
              <p:ext uri="{D42A27DB-BD31-4B8C-83A1-F6EECF244321}">
                <p14:modId xmlns:p14="http://schemas.microsoft.com/office/powerpoint/2010/main" val="215657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18062220"/>
                    </a:ext>
                  </a:extLst>
                </a:gridCol>
                <a:gridCol w="370332">
                  <a:extLst>
                    <a:ext uri="{9D8B030D-6E8A-4147-A177-3AD203B41FA5}">
                      <a16:colId xmlns:a16="http://schemas.microsoft.com/office/drawing/2014/main" val="2050907208"/>
                    </a:ext>
                  </a:extLst>
                </a:gridCol>
                <a:gridCol w="370332">
                  <a:extLst>
                    <a:ext uri="{9D8B030D-6E8A-4147-A177-3AD203B41FA5}">
                      <a16:colId xmlns:a16="http://schemas.microsoft.com/office/drawing/2014/main" val="1715028946"/>
                    </a:ext>
                  </a:extLst>
                </a:gridCol>
                <a:gridCol w="370332">
                  <a:extLst>
                    <a:ext uri="{9D8B030D-6E8A-4147-A177-3AD203B41FA5}">
                      <a16:colId xmlns:a16="http://schemas.microsoft.com/office/drawing/2014/main" val="3959072992"/>
                    </a:ext>
                  </a:extLst>
                </a:gridCol>
                <a:gridCol w="329184">
                  <a:extLst>
                    <a:ext uri="{9D8B030D-6E8A-4147-A177-3AD203B41FA5}">
                      <a16:colId xmlns:a16="http://schemas.microsoft.com/office/drawing/2014/main" val="2774973805"/>
                    </a:ext>
                  </a:extLst>
                </a:gridCol>
                <a:gridCol w="329184">
                  <a:extLst>
                    <a:ext uri="{9D8B030D-6E8A-4147-A177-3AD203B41FA5}">
                      <a16:colId xmlns:a16="http://schemas.microsoft.com/office/drawing/2014/main" val="3762752981"/>
                    </a:ext>
                  </a:extLst>
                </a:gridCol>
                <a:gridCol w="329184">
                  <a:extLst>
                    <a:ext uri="{9D8B030D-6E8A-4147-A177-3AD203B41FA5}">
                      <a16:colId xmlns:a16="http://schemas.microsoft.com/office/drawing/2014/main" val="386981939"/>
                    </a:ext>
                  </a:extLst>
                </a:gridCol>
                <a:gridCol w="329184">
                  <a:extLst>
                    <a:ext uri="{9D8B030D-6E8A-4147-A177-3AD203B41FA5}">
                      <a16:colId xmlns:a16="http://schemas.microsoft.com/office/drawing/2014/main" val="627215073"/>
                    </a:ext>
                  </a:extLst>
                </a:gridCol>
                <a:gridCol w="329184">
                  <a:extLst>
                    <a:ext uri="{9D8B030D-6E8A-4147-A177-3AD203B41FA5}">
                      <a16:colId xmlns:a16="http://schemas.microsoft.com/office/drawing/2014/main" val="3867983418"/>
                    </a:ext>
                  </a:extLst>
                </a:gridCol>
                <a:gridCol w="329184">
                  <a:extLst>
                    <a:ext uri="{9D8B030D-6E8A-4147-A177-3AD203B41FA5}">
                      <a16:colId xmlns:a16="http://schemas.microsoft.com/office/drawing/2014/main" val="1188035613"/>
                    </a:ext>
                  </a:extLst>
                </a:gridCol>
                <a:gridCol w="329184">
                  <a:extLst>
                    <a:ext uri="{9D8B030D-6E8A-4147-A177-3AD203B41FA5}">
                      <a16:colId xmlns:a16="http://schemas.microsoft.com/office/drawing/2014/main" val="364088342"/>
                    </a:ext>
                  </a:extLst>
                </a:gridCol>
                <a:gridCol w="329184">
                  <a:extLst>
                    <a:ext uri="{9D8B030D-6E8A-4147-A177-3AD203B41FA5}">
                      <a16:colId xmlns:a16="http://schemas.microsoft.com/office/drawing/2014/main" val="3433106101"/>
                    </a:ext>
                  </a:extLst>
                </a:gridCol>
                <a:gridCol w="370332">
                  <a:extLst>
                    <a:ext uri="{9D8B030D-6E8A-4147-A177-3AD203B41FA5}">
                      <a16:colId xmlns:a16="http://schemas.microsoft.com/office/drawing/2014/main" val="1348267541"/>
                    </a:ext>
                  </a:extLst>
                </a:gridCol>
                <a:gridCol w="370332">
                  <a:extLst>
                    <a:ext uri="{9D8B030D-6E8A-4147-A177-3AD203B41FA5}">
                      <a16:colId xmlns:a16="http://schemas.microsoft.com/office/drawing/2014/main" val="3568351221"/>
                    </a:ext>
                  </a:extLst>
                </a:gridCol>
                <a:gridCol w="329184">
                  <a:extLst>
                    <a:ext uri="{9D8B030D-6E8A-4147-A177-3AD203B41FA5}">
                      <a16:colId xmlns:a16="http://schemas.microsoft.com/office/drawing/2014/main" val="2699039926"/>
                    </a:ext>
                  </a:extLst>
                </a:gridCol>
                <a:gridCol w="329184">
                  <a:extLst>
                    <a:ext uri="{9D8B030D-6E8A-4147-A177-3AD203B41FA5}">
                      <a16:colId xmlns:a16="http://schemas.microsoft.com/office/drawing/2014/main" val="4159663845"/>
                    </a:ext>
                  </a:extLst>
                </a:gridCol>
                <a:gridCol w="370332">
                  <a:extLst>
                    <a:ext uri="{9D8B030D-6E8A-4147-A177-3AD203B41FA5}">
                      <a16:colId xmlns:a16="http://schemas.microsoft.com/office/drawing/2014/main" val="399461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341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21:01:39 </a:t>
                      </a:r>
                      <a:r>
                        <a:rPr kumimoji="0" lang="fr-FR" sz="1000" b="0" i="0" u="none" strike="noStrike" kern="1200" cap="none" spc="0" normalizeH="0" baseline="0" noProof="0">
                          <a:ln>
                            <a:noFill/>
                          </a:ln>
                          <a:solidFill>
                            <a:prstClr val="black"/>
                          </a:solidFill>
                          <a:effectLst/>
                          <a:uLnTx/>
                          <a:uFillTx/>
                          <a:latin typeface="+mn-lt"/>
                          <a:ea typeface="+mn-ea"/>
                          <a:cs typeface="+mn-cs"/>
                        </a:rPr>
                        <a:t> 
 «Pou bann infirmié, enn lisien pli bon ki ou.» Cri du coeur de Doreen, dont le frère atteint du SIDA est décédé à l’hôpital. Mais silence, on couvre.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543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20:36:44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223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20:34:21 </a:t>
                      </a:r>
                      <a:r>
                        <a:rPr kumimoji="0" lang="fr-FR" sz="1000" b="0" i="0" u="none" strike="noStrike" kern="1200" cap="none" spc="0" normalizeH="0" baseline="0" noProof="0">
                          <a:ln>
                            <a:noFill/>
                          </a:ln>
                          <a:solidFill>
                            <a:prstClr val="black"/>
                          </a:solidFill>
                          <a:effectLst/>
                          <a:uLnTx/>
                          <a:uFillTx/>
                          <a:latin typeface="+mn-lt"/>
                          <a:ea typeface="+mn-ea"/>
                          <a:cs typeface="+mn-cs"/>
                        </a:rPr>
                        <a:t> 
 «Le Web, le streaming, YouTube, le replay, Netﬂix et Amazon ont tout change.»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0949943"/>
                  </a:ext>
                </a:extLst>
              </a:tr>
            </a:tbl>
          </a:graphicData>
        </a:graphic>
      </p:graphicFrame>
      <p:sp>
        <p:nvSpPr>
          <p:cNvPr id="4" name="Text Placeholder 3">
            <a:extLst>
              <a:ext uri="{FF2B5EF4-FFF2-40B4-BE49-F238E27FC236}">
                <a16:creationId xmlns:a16="http://schemas.microsoft.com/office/drawing/2014/main" id="{B8190309-CE5C-468D-BC3E-27042FE468C7}"/>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2398720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1C8D-7AB0-4798-BC13-FDED7FE42EEA}"/>
              </a:ext>
            </a:extLst>
          </p:cNvPr>
          <p:cNvSpPr>
            <a:spLocks noGrp="1"/>
          </p:cNvSpPr>
          <p:nvPr>
            <p:ph type="title"/>
          </p:nvPr>
        </p:nvSpPr>
        <p:spPr/>
        <p:txBody>
          <a:bodyPr/>
          <a:lstStyle/>
          <a:p>
            <a:r>
              <a:rPr lang="en-US"/>
              <a:t>Facebook Own Posts Table  | PRESS - 2 of 8</a:t>
            </a:r>
          </a:p>
        </p:txBody>
      </p:sp>
      <p:graphicFrame>
        <p:nvGraphicFramePr>
          <p:cNvPr id="5" name="Table Placeholder 4">
            <a:extLst>
              <a:ext uri="{FF2B5EF4-FFF2-40B4-BE49-F238E27FC236}">
                <a16:creationId xmlns:a16="http://schemas.microsoft.com/office/drawing/2014/main" id="{8000861E-EE2F-494F-863F-69EEE45DE1BB}"/>
              </a:ext>
            </a:extLst>
          </p:cNvPr>
          <p:cNvGraphicFramePr>
            <a:graphicFrameLocks noGrp="1"/>
          </p:cNvGraphicFramePr>
          <p:nvPr>
            <p:ph type="tbl" sz="quarter" idx="13"/>
            <p:extLst>
              <p:ext uri="{D42A27DB-BD31-4B8C-83A1-F6EECF244321}">
                <p14:modId xmlns:p14="http://schemas.microsoft.com/office/powerpoint/2010/main" val="144421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21344248"/>
                    </a:ext>
                  </a:extLst>
                </a:gridCol>
                <a:gridCol w="370332">
                  <a:extLst>
                    <a:ext uri="{9D8B030D-6E8A-4147-A177-3AD203B41FA5}">
                      <a16:colId xmlns:a16="http://schemas.microsoft.com/office/drawing/2014/main" val="720132040"/>
                    </a:ext>
                  </a:extLst>
                </a:gridCol>
                <a:gridCol w="370332">
                  <a:extLst>
                    <a:ext uri="{9D8B030D-6E8A-4147-A177-3AD203B41FA5}">
                      <a16:colId xmlns:a16="http://schemas.microsoft.com/office/drawing/2014/main" val="1513241751"/>
                    </a:ext>
                  </a:extLst>
                </a:gridCol>
                <a:gridCol w="370332">
                  <a:extLst>
                    <a:ext uri="{9D8B030D-6E8A-4147-A177-3AD203B41FA5}">
                      <a16:colId xmlns:a16="http://schemas.microsoft.com/office/drawing/2014/main" val="2628422598"/>
                    </a:ext>
                  </a:extLst>
                </a:gridCol>
                <a:gridCol w="329184">
                  <a:extLst>
                    <a:ext uri="{9D8B030D-6E8A-4147-A177-3AD203B41FA5}">
                      <a16:colId xmlns:a16="http://schemas.microsoft.com/office/drawing/2014/main" val="1226617094"/>
                    </a:ext>
                  </a:extLst>
                </a:gridCol>
                <a:gridCol w="329184">
                  <a:extLst>
                    <a:ext uri="{9D8B030D-6E8A-4147-A177-3AD203B41FA5}">
                      <a16:colId xmlns:a16="http://schemas.microsoft.com/office/drawing/2014/main" val="3185475131"/>
                    </a:ext>
                  </a:extLst>
                </a:gridCol>
                <a:gridCol w="329184">
                  <a:extLst>
                    <a:ext uri="{9D8B030D-6E8A-4147-A177-3AD203B41FA5}">
                      <a16:colId xmlns:a16="http://schemas.microsoft.com/office/drawing/2014/main" val="4151195370"/>
                    </a:ext>
                  </a:extLst>
                </a:gridCol>
                <a:gridCol w="329184">
                  <a:extLst>
                    <a:ext uri="{9D8B030D-6E8A-4147-A177-3AD203B41FA5}">
                      <a16:colId xmlns:a16="http://schemas.microsoft.com/office/drawing/2014/main" val="4110529764"/>
                    </a:ext>
                  </a:extLst>
                </a:gridCol>
                <a:gridCol w="329184">
                  <a:extLst>
                    <a:ext uri="{9D8B030D-6E8A-4147-A177-3AD203B41FA5}">
                      <a16:colId xmlns:a16="http://schemas.microsoft.com/office/drawing/2014/main" val="3418409758"/>
                    </a:ext>
                  </a:extLst>
                </a:gridCol>
                <a:gridCol w="329184">
                  <a:extLst>
                    <a:ext uri="{9D8B030D-6E8A-4147-A177-3AD203B41FA5}">
                      <a16:colId xmlns:a16="http://schemas.microsoft.com/office/drawing/2014/main" val="3026810639"/>
                    </a:ext>
                  </a:extLst>
                </a:gridCol>
                <a:gridCol w="329184">
                  <a:extLst>
                    <a:ext uri="{9D8B030D-6E8A-4147-A177-3AD203B41FA5}">
                      <a16:colId xmlns:a16="http://schemas.microsoft.com/office/drawing/2014/main" val="1041632054"/>
                    </a:ext>
                  </a:extLst>
                </a:gridCol>
                <a:gridCol w="329184">
                  <a:extLst>
                    <a:ext uri="{9D8B030D-6E8A-4147-A177-3AD203B41FA5}">
                      <a16:colId xmlns:a16="http://schemas.microsoft.com/office/drawing/2014/main" val="3719098123"/>
                    </a:ext>
                  </a:extLst>
                </a:gridCol>
                <a:gridCol w="370332">
                  <a:extLst>
                    <a:ext uri="{9D8B030D-6E8A-4147-A177-3AD203B41FA5}">
                      <a16:colId xmlns:a16="http://schemas.microsoft.com/office/drawing/2014/main" val="410003205"/>
                    </a:ext>
                  </a:extLst>
                </a:gridCol>
                <a:gridCol w="370332">
                  <a:extLst>
                    <a:ext uri="{9D8B030D-6E8A-4147-A177-3AD203B41FA5}">
                      <a16:colId xmlns:a16="http://schemas.microsoft.com/office/drawing/2014/main" val="1334708569"/>
                    </a:ext>
                  </a:extLst>
                </a:gridCol>
                <a:gridCol w="329184">
                  <a:extLst>
                    <a:ext uri="{9D8B030D-6E8A-4147-A177-3AD203B41FA5}">
                      <a16:colId xmlns:a16="http://schemas.microsoft.com/office/drawing/2014/main" val="1045632710"/>
                    </a:ext>
                  </a:extLst>
                </a:gridCol>
                <a:gridCol w="329184">
                  <a:extLst>
                    <a:ext uri="{9D8B030D-6E8A-4147-A177-3AD203B41FA5}">
                      <a16:colId xmlns:a16="http://schemas.microsoft.com/office/drawing/2014/main" val="2306301381"/>
                    </a:ext>
                  </a:extLst>
                </a:gridCol>
                <a:gridCol w="370332">
                  <a:extLst>
                    <a:ext uri="{9D8B030D-6E8A-4147-A177-3AD203B41FA5}">
                      <a16:colId xmlns:a16="http://schemas.microsoft.com/office/drawing/2014/main" val="1155947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618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20:32:05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233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19:59:05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254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19:57:18 </a:t>
                      </a:r>
                      <a:r>
                        <a:rPr kumimoji="0" lang="fr-FR" sz="1000" b="0" i="0" u="none" strike="noStrike" kern="1200" cap="none" spc="0" normalizeH="0" baseline="0" noProof="0">
                          <a:ln>
                            <a:noFill/>
                          </a:ln>
                          <a:solidFill>
                            <a:prstClr val="black"/>
                          </a:solidFill>
                          <a:effectLst/>
                          <a:uLnTx/>
                          <a:uFillTx/>
                          <a:latin typeface="+mn-lt"/>
                          <a:ea typeface="+mn-ea"/>
                          <a:cs typeface="+mn-cs"/>
                        </a:rPr>
                        <a:t> 
 [Diapo] L’assistance a un droit à un show, outre le défilé de personnalités…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675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Defimedia.info - 2018-11-18 19:38:21 </a:t>
                      </a:r>
                      <a:r>
                        <a:rPr kumimoji="0" lang="fr-FR" sz="1000" b="0" i="0" u="none" strike="noStrike" kern="1200" cap="none" spc="0" normalizeH="0" baseline="0" noProof="0">
                          <a:ln>
                            <a:noFill/>
                          </a:ln>
                          <a:solidFill>
                            <a:prstClr val="black"/>
                          </a:solidFill>
                          <a:effectLst/>
                          <a:uLnTx/>
                          <a:uFillTx/>
                          <a:latin typeface="+mn-lt"/>
                          <a:ea typeface="+mn-ea"/>
                          <a:cs typeface="+mn-cs"/>
                        </a:rPr>
                        <a:t> 
 À 7 ans, elle fait la fierté de ses parents, étant très appliquée dans tout ce qu’elle fait.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4689402"/>
                  </a:ext>
                </a:extLst>
              </a:tr>
            </a:tbl>
          </a:graphicData>
        </a:graphic>
      </p:graphicFrame>
      <p:sp>
        <p:nvSpPr>
          <p:cNvPr id="4" name="Text Placeholder 3">
            <a:extLst>
              <a:ext uri="{FF2B5EF4-FFF2-40B4-BE49-F238E27FC236}">
                <a16:creationId xmlns:a16="http://schemas.microsoft.com/office/drawing/2014/main" id="{17130AE6-5E26-4503-87D5-3CBFFC7C780E}"/>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2393487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3C1CE-E8D9-45CF-B952-F4C2FDB046DA}"/>
              </a:ext>
            </a:extLst>
          </p:cNvPr>
          <p:cNvSpPr>
            <a:spLocks noGrp="1"/>
          </p:cNvSpPr>
          <p:nvPr>
            <p:ph type="title"/>
          </p:nvPr>
        </p:nvSpPr>
        <p:spPr/>
        <p:txBody>
          <a:bodyPr/>
          <a:lstStyle/>
          <a:p>
            <a:r>
              <a:rPr lang="en-US"/>
              <a:t>Facebook Own Posts Table  | PRESS - 3 of 8</a:t>
            </a:r>
          </a:p>
        </p:txBody>
      </p:sp>
      <p:graphicFrame>
        <p:nvGraphicFramePr>
          <p:cNvPr id="5" name="Table Placeholder 4">
            <a:extLst>
              <a:ext uri="{FF2B5EF4-FFF2-40B4-BE49-F238E27FC236}">
                <a16:creationId xmlns:a16="http://schemas.microsoft.com/office/drawing/2014/main" id="{00891575-A7A3-4443-B116-221A85AF38BC}"/>
              </a:ext>
            </a:extLst>
          </p:cNvPr>
          <p:cNvGraphicFramePr>
            <a:graphicFrameLocks noGrp="1"/>
          </p:cNvGraphicFramePr>
          <p:nvPr>
            <p:ph type="tbl" sz="quarter" idx="13"/>
            <p:extLst>
              <p:ext uri="{D42A27DB-BD31-4B8C-83A1-F6EECF244321}">
                <p14:modId xmlns:p14="http://schemas.microsoft.com/office/powerpoint/2010/main" val="186291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673249037"/>
                    </a:ext>
                  </a:extLst>
                </a:gridCol>
                <a:gridCol w="370332">
                  <a:extLst>
                    <a:ext uri="{9D8B030D-6E8A-4147-A177-3AD203B41FA5}">
                      <a16:colId xmlns:a16="http://schemas.microsoft.com/office/drawing/2014/main" val="4211701758"/>
                    </a:ext>
                  </a:extLst>
                </a:gridCol>
                <a:gridCol w="370332">
                  <a:extLst>
                    <a:ext uri="{9D8B030D-6E8A-4147-A177-3AD203B41FA5}">
                      <a16:colId xmlns:a16="http://schemas.microsoft.com/office/drawing/2014/main" val="868335909"/>
                    </a:ext>
                  </a:extLst>
                </a:gridCol>
                <a:gridCol w="370332">
                  <a:extLst>
                    <a:ext uri="{9D8B030D-6E8A-4147-A177-3AD203B41FA5}">
                      <a16:colId xmlns:a16="http://schemas.microsoft.com/office/drawing/2014/main" val="1284306818"/>
                    </a:ext>
                  </a:extLst>
                </a:gridCol>
                <a:gridCol w="329184">
                  <a:extLst>
                    <a:ext uri="{9D8B030D-6E8A-4147-A177-3AD203B41FA5}">
                      <a16:colId xmlns:a16="http://schemas.microsoft.com/office/drawing/2014/main" val="2777065214"/>
                    </a:ext>
                  </a:extLst>
                </a:gridCol>
                <a:gridCol w="329184">
                  <a:extLst>
                    <a:ext uri="{9D8B030D-6E8A-4147-A177-3AD203B41FA5}">
                      <a16:colId xmlns:a16="http://schemas.microsoft.com/office/drawing/2014/main" val="3709209018"/>
                    </a:ext>
                  </a:extLst>
                </a:gridCol>
                <a:gridCol w="329184">
                  <a:extLst>
                    <a:ext uri="{9D8B030D-6E8A-4147-A177-3AD203B41FA5}">
                      <a16:colId xmlns:a16="http://schemas.microsoft.com/office/drawing/2014/main" val="3401380682"/>
                    </a:ext>
                  </a:extLst>
                </a:gridCol>
                <a:gridCol w="329184">
                  <a:extLst>
                    <a:ext uri="{9D8B030D-6E8A-4147-A177-3AD203B41FA5}">
                      <a16:colId xmlns:a16="http://schemas.microsoft.com/office/drawing/2014/main" val="2510250893"/>
                    </a:ext>
                  </a:extLst>
                </a:gridCol>
                <a:gridCol w="329184">
                  <a:extLst>
                    <a:ext uri="{9D8B030D-6E8A-4147-A177-3AD203B41FA5}">
                      <a16:colId xmlns:a16="http://schemas.microsoft.com/office/drawing/2014/main" val="3780002687"/>
                    </a:ext>
                  </a:extLst>
                </a:gridCol>
                <a:gridCol w="329184">
                  <a:extLst>
                    <a:ext uri="{9D8B030D-6E8A-4147-A177-3AD203B41FA5}">
                      <a16:colId xmlns:a16="http://schemas.microsoft.com/office/drawing/2014/main" val="904294360"/>
                    </a:ext>
                  </a:extLst>
                </a:gridCol>
                <a:gridCol w="329184">
                  <a:extLst>
                    <a:ext uri="{9D8B030D-6E8A-4147-A177-3AD203B41FA5}">
                      <a16:colId xmlns:a16="http://schemas.microsoft.com/office/drawing/2014/main" val="2681765863"/>
                    </a:ext>
                  </a:extLst>
                </a:gridCol>
                <a:gridCol w="329184">
                  <a:extLst>
                    <a:ext uri="{9D8B030D-6E8A-4147-A177-3AD203B41FA5}">
                      <a16:colId xmlns:a16="http://schemas.microsoft.com/office/drawing/2014/main" val="885624777"/>
                    </a:ext>
                  </a:extLst>
                </a:gridCol>
                <a:gridCol w="370332">
                  <a:extLst>
                    <a:ext uri="{9D8B030D-6E8A-4147-A177-3AD203B41FA5}">
                      <a16:colId xmlns:a16="http://schemas.microsoft.com/office/drawing/2014/main" val="117335906"/>
                    </a:ext>
                  </a:extLst>
                </a:gridCol>
                <a:gridCol w="370332">
                  <a:extLst>
                    <a:ext uri="{9D8B030D-6E8A-4147-A177-3AD203B41FA5}">
                      <a16:colId xmlns:a16="http://schemas.microsoft.com/office/drawing/2014/main" val="2465753857"/>
                    </a:ext>
                  </a:extLst>
                </a:gridCol>
                <a:gridCol w="329184">
                  <a:extLst>
                    <a:ext uri="{9D8B030D-6E8A-4147-A177-3AD203B41FA5}">
                      <a16:colId xmlns:a16="http://schemas.microsoft.com/office/drawing/2014/main" val="4232487876"/>
                    </a:ext>
                  </a:extLst>
                </a:gridCol>
                <a:gridCol w="329184">
                  <a:extLst>
                    <a:ext uri="{9D8B030D-6E8A-4147-A177-3AD203B41FA5}">
                      <a16:colId xmlns:a16="http://schemas.microsoft.com/office/drawing/2014/main" val="1387345340"/>
                    </a:ext>
                  </a:extLst>
                </a:gridCol>
                <a:gridCol w="370332">
                  <a:extLst>
                    <a:ext uri="{9D8B030D-6E8A-4147-A177-3AD203B41FA5}">
                      <a16:colId xmlns:a16="http://schemas.microsoft.com/office/drawing/2014/main" val="25736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788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19:31:33 </a:t>
                      </a:r>
                      <a:r>
                        <a:rPr kumimoji="0" lang="fr-FR" sz="1000" b="0" i="0" u="none" strike="noStrike" kern="1200" cap="none" spc="0" normalizeH="0" baseline="0" noProof="0">
                          <a:ln>
                            <a:noFill/>
                          </a:ln>
                          <a:solidFill>
                            <a:prstClr val="black"/>
                          </a:solidFill>
                          <a:effectLst/>
                          <a:uLnTx/>
                          <a:uFillTx/>
                          <a:latin typeface="+mn-lt"/>
                          <a:ea typeface="+mn-ea"/>
                          <a:cs typeface="+mn-cs"/>
                        </a:rPr>
                        <a:t> 
 «Nous aurons des Jeux cinq étoiles, c’est sûr. Ce n’est pas de la prétention, c’est de l’optimisme.»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833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19:05:20 </a:t>
                      </a:r>
                      <a:r>
                        <a:rPr kumimoji="0" lang="fr-FR" sz="1000" b="0" i="0" u="none" strike="noStrike" kern="1200" cap="none" spc="0" normalizeH="0" baseline="0" noProof="0">
                          <a:ln>
                            <a:noFill/>
                          </a:ln>
                          <a:solidFill>
                            <a:prstClr val="black"/>
                          </a:solidFill>
                          <a:effectLst/>
                          <a:uLnTx/>
                          <a:uFillTx/>
                          <a:latin typeface="+mn-lt"/>
                          <a:ea typeface="+mn-ea"/>
                          <a:cs typeface="+mn-cs"/>
                        </a:rPr>
                        <a:t> 
 En 1977, SAJ, alors dans l’opposition, avait présenté une motion privée pour l’introduction de la langue créole au Parlement.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596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19:04:25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319795"/>
                  </a:ext>
                </a:extLst>
              </a:tr>
            </a:tbl>
          </a:graphicData>
        </a:graphic>
      </p:graphicFrame>
      <p:sp>
        <p:nvSpPr>
          <p:cNvPr id="4" name="Text Placeholder 3">
            <a:extLst>
              <a:ext uri="{FF2B5EF4-FFF2-40B4-BE49-F238E27FC236}">
                <a16:creationId xmlns:a16="http://schemas.microsoft.com/office/drawing/2014/main" id="{A0160376-7B8E-474E-AF75-D4F2BBB21028}"/>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655952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C7B3F-24A6-49D1-B949-76A0AD55EEE9}"/>
              </a:ext>
            </a:extLst>
          </p:cNvPr>
          <p:cNvSpPr>
            <a:spLocks noGrp="1"/>
          </p:cNvSpPr>
          <p:nvPr>
            <p:ph type="title"/>
          </p:nvPr>
        </p:nvSpPr>
        <p:spPr/>
        <p:txBody>
          <a:bodyPr/>
          <a:lstStyle/>
          <a:p>
            <a:r>
              <a:rPr lang="en-US"/>
              <a:t>Facebook Own Posts Table  | PRESS - 4 of 8</a:t>
            </a:r>
          </a:p>
        </p:txBody>
      </p:sp>
      <p:graphicFrame>
        <p:nvGraphicFramePr>
          <p:cNvPr id="5" name="Table Placeholder 4">
            <a:extLst>
              <a:ext uri="{FF2B5EF4-FFF2-40B4-BE49-F238E27FC236}">
                <a16:creationId xmlns:a16="http://schemas.microsoft.com/office/drawing/2014/main" id="{DE5A356D-38CE-455B-B2B8-A7BF523527D4}"/>
              </a:ext>
            </a:extLst>
          </p:cNvPr>
          <p:cNvGraphicFramePr>
            <a:graphicFrameLocks noGrp="1"/>
          </p:cNvGraphicFramePr>
          <p:nvPr>
            <p:ph type="tbl" sz="quarter" idx="13"/>
            <p:extLst>
              <p:ext uri="{D42A27DB-BD31-4B8C-83A1-F6EECF244321}">
                <p14:modId xmlns:p14="http://schemas.microsoft.com/office/powerpoint/2010/main" val="1245279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56936353"/>
                    </a:ext>
                  </a:extLst>
                </a:gridCol>
                <a:gridCol w="370332">
                  <a:extLst>
                    <a:ext uri="{9D8B030D-6E8A-4147-A177-3AD203B41FA5}">
                      <a16:colId xmlns:a16="http://schemas.microsoft.com/office/drawing/2014/main" val="4219124543"/>
                    </a:ext>
                  </a:extLst>
                </a:gridCol>
                <a:gridCol w="370332">
                  <a:extLst>
                    <a:ext uri="{9D8B030D-6E8A-4147-A177-3AD203B41FA5}">
                      <a16:colId xmlns:a16="http://schemas.microsoft.com/office/drawing/2014/main" val="3645555040"/>
                    </a:ext>
                  </a:extLst>
                </a:gridCol>
                <a:gridCol w="370332">
                  <a:extLst>
                    <a:ext uri="{9D8B030D-6E8A-4147-A177-3AD203B41FA5}">
                      <a16:colId xmlns:a16="http://schemas.microsoft.com/office/drawing/2014/main" val="3735234497"/>
                    </a:ext>
                  </a:extLst>
                </a:gridCol>
                <a:gridCol w="329184">
                  <a:extLst>
                    <a:ext uri="{9D8B030D-6E8A-4147-A177-3AD203B41FA5}">
                      <a16:colId xmlns:a16="http://schemas.microsoft.com/office/drawing/2014/main" val="1286716477"/>
                    </a:ext>
                  </a:extLst>
                </a:gridCol>
                <a:gridCol w="329184">
                  <a:extLst>
                    <a:ext uri="{9D8B030D-6E8A-4147-A177-3AD203B41FA5}">
                      <a16:colId xmlns:a16="http://schemas.microsoft.com/office/drawing/2014/main" val="1546095174"/>
                    </a:ext>
                  </a:extLst>
                </a:gridCol>
                <a:gridCol w="329184">
                  <a:extLst>
                    <a:ext uri="{9D8B030D-6E8A-4147-A177-3AD203B41FA5}">
                      <a16:colId xmlns:a16="http://schemas.microsoft.com/office/drawing/2014/main" val="3702660474"/>
                    </a:ext>
                  </a:extLst>
                </a:gridCol>
                <a:gridCol w="329184">
                  <a:extLst>
                    <a:ext uri="{9D8B030D-6E8A-4147-A177-3AD203B41FA5}">
                      <a16:colId xmlns:a16="http://schemas.microsoft.com/office/drawing/2014/main" val="244580342"/>
                    </a:ext>
                  </a:extLst>
                </a:gridCol>
                <a:gridCol w="329184">
                  <a:extLst>
                    <a:ext uri="{9D8B030D-6E8A-4147-A177-3AD203B41FA5}">
                      <a16:colId xmlns:a16="http://schemas.microsoft.com/office/drawing/2014/main" val="1561235972"/>
                    </a:ext>
                  </a:extLst>
                </a:gridCol>
                <a:gridCol w="329184">
                  <a:extLst>
                    <a:ext uri="{9D8B030D-6E8A-4147-A177-3AD203B41FA5}">
                      <a16:colId xmlns:a16="http://schemas.microsoft.com/office/drawing/2014/main" val="4123103808"/>
                    </a:ext>
                  </a:extLst>
                </a:gridCol>
                <a:gridCol w="329184">
                  <a:extLst>
                    <a:ext uri="{9D8B030D-6E8A-4147-A177-3AD203B41FA5}">
                      <a16:colId xmlns:a16="http://schemas.microsoft.com/office/drawing/2014/main" val="775223492"/>
                    </a:ext>
                  </a:extLst>
                </a:gridCol>
                <a:gridCol w="329184">
                  <a:extLst>
                    <a:ext uri="{9D8B030D-6E8A-4147-A177-3AD203B41FA5}">
                      <a16:colId xmlns:a16="http://schemas.microsoft.com/office/drawing/2014/main" val="1415712277"/>
                    </a:ext>
                  </a:extLst>
                </a:gridCol>
                <a:gridCol w="370332">
                  <a:extLst>
                    <a:ext uri="{9D8B030D-6E8A-4147-A177-3AD203B41FA5}">
                      <a16:colId xmlns:a16="http://schemas.microsoft.com/office/drawing/2014/main" val="3036901205"/>
                    </a:ext>
                  </a:extLst>
                </a:gridCol>
                <a:gridCol w="370332">
                  <a:extLst>
                    <a:ext uri="{9D8B030D-6E8A-4147-A177-3AD203B41FA5}">
                      <a16:colId xmlns:a16="http://schemas.microsoft.com/office/drawing/2014/main" val="739528729"/>
                    </a:ext>
                  </a:extLst>
                </a:gridCol>
                <a:gridCol w="329184">
                  <a:extLst>
                    <a:ext uri="{9D8B030D-6E8A-4147-A177-3AD203B41FA5}">
                      <a16:colId xmlns:a16="http://schemas.microsoft.com/office/drawing/2014/main" val="411438189"/>
                    </a:ext>
                  </a:extLst>
                </a:gridCol>
                <a:gridCol w="329184">
                  <a:extLst>
                    <a:ext uri="{9D8B030D-6E8A-4147-A177-3AD203B41FA5}">
                      <a16:colId xmlns:a16="http://schemas.microsoft.com/office/drawing/2014/main" val="1975125574"/>
                    </a:ext>
                  </a:extLst>
                </a:gridCol>
                <a:gridCol w="370332">
                  <a:extLst>
                    <a:ext uri="{9D8B030D-6E8A-4147-A177-3AD203B41FA5}">
                      <a16:colId xmlns:a16="http://schemas.microsoft.com/office/drawing/2014/main" val="2509897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327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18:48:56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198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18:48:55 </a:t>
                      </a:r>
                      <a:r>
                        <a:rPr kumimoji="0" lang="fr-FR" sz="1000" b="0" i="0" u="none" strike="noStrike" kern="1200" cap="none" spc="0" normalizeH="0" baseline="0" noProof="0">
                          <a:ln>
                            <a:noFill/>
                          </a:ln>
                          <a:solidFill>
                            <a:prstClr val="black"/>
                          </a:solidFill>
                          <a:effectLst/>
                          <a:uLnTx/>
                          <a:uFillTx/>
                          <a:latin typeface="+mn-lt"/>
                          <a:ea typeface="+mn-ea"/>
                          <a:cs typeface="+mn-cs"/>
                        </a:rPr>
                        <a:t> 
 La gamine au sourire espiègle n’avait jamais travaillé le bois avant de suivre une formation de huit mois dans le cadre du programme Classes des Métiers, du Rotary Club de Port-Louis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658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18:48:15 </a:t>
                      </a:r>
                      <a:r>
                        <a:rPr kumimoji="0" lang="fr-FR" sz="1000" b="0" i="0" u="none" strike="noStrike" kern="1200" cap="none" spc="0" normalizeH="0" baseline="0" noProof="0">
                          <a:ln>
                            <a:noFill/>
                          </a:ln>
                          <a:solidFill>
                            <a:prstClr val="black"/>
                          </a:solidFill>
                          <a:effectLst/>
                          <a:uLnTx/>
                          <a:uFillTx/>
                          <a:latin typeface="+mn-lt"/>
                          <a:ea typeface="+mn-ea"/>
                          <a:cs typeface="+mn-cs"/>
                        </a:rPr>
                        <a:t> 
 Il a été blessé à la jambe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1389006"/>
                  </a:ext>
                </a:extLst>
              </a:tr>
            </a:tbl>
          </a:graphicData>
        </a:graphic>
      </p:graphicFrame>
      <p:sp>
        <p:nvSpPr>
          <p:cNvPr id="4" name="Text Placeholder 3">
            <a:extLst>
              <a:ext uri="{FF2B5EF4-FFF2-40B4-BE49-F238E27FC236}">
                <a16:creationId xmlns:a16="http://schemas.microsoft.com/office/drawing/2014/main" id="{10026477-F5F1-4983-8859-CBE13C0153E8}"/>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2351596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8F4EC-3AC0-4C7C-B8B2-2D83E9C478CC}"/>
              </a:ext>
            </a:extLst>
          </p:cNvPr>
          <p:cNvSpPr>
            <a:spLocks noGrp="1"/>
          </p:cNvSpPr>
          <p:nvPr>
            <p:ph type="title"/>
          </p:nvPr>
        </p:nvSpPr>
        <p:spPr/>
        <p:txBody>
          <a:bodyPr/>
          <a:lstStyle/>
          <a:p>
            <a:r>
              <a:rPr lang="en-US"/>
              <a:t>Facebook Own Posts Table  | PRESS - 5 of 8</a:t>
            </a:r>
          </a:p>
        </p:txBody>
      </p:sp>
      <p:graphicFrame>
        <p:nvGraphicFramePr>
          <p:cNvPr id="5" name="Table Placeholder 4">
            <a:extLst>
              <a:ext uri="{FF2B5EF4-FFF2-40B4-BE49-F238E27FC236}">
                <a16:creationId xmlns:a16="http://schemas.microsoft.com/office/drawing/2014/main" id="{2B84C49F-0AFC-4DD1-A347-6FCA65D96B89}"/>
              </a:ext>
            </a:extLst>
          </p:cNvPr>
          <p:cNvGraphicFramePr>
            <a:graphicFrameLocks noGrp="1"/>
          </p:cNvGraphicFramePr>
          <p:nvPr>
            <p:ph type="tbl" sz="quarter" idx="13"/>
            <p:extLst>
              <p:ext uri="{D42A27DB-BD31-4B8C-83A1-F6EECF244321}">
                <p14:modId xmlns:p14="http://schemas.microsoft.com/office/powerpoint/2010/main" val="2876015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495874682"/>
                    </a:ext>
                  </a:extLst>
                </a:gridCol>
                <a:gridCol w="370332">
                  <a:extLst>
                    <a:ext uri="{9D8B030D-6E8A-4147-A177-3AD203B41FA5}">
                      <a16:colId xmlns:a16="http://schemas.microsoft.com/office/drawing/2014/main" val="2692094582"/>
                    </a:ext>
                  </a:extLst>
                </a:gridCol>
                <a:gridCol w="370332">
                  <a:extLst>
                    <a:ext uri="{9D8B030D-6E8A-4147-A177-3AD203B41FA5}">
                      <a16:colId xmlns:a16="http://schemas.microsoft.com/office/drawing/2014/main" val="226004916"/>
                    </a:ext>
                  </a:extLst>
                </a:gridCol>
                <a:gridCol w="370332">
                  <a:extLst>
                    <a:ext uri="{9D8B030D-6E8A-4147-A177-3AD203B41FA5}">
                      <a16:colId xmlns:a16="http://schemas.microsoft.com/office/drawing/2014/main" val="2358923165"/>
                    </a:ext>
                  </a:extLst>
                </a:gridCol>
                <a:gridCol w="329184">
                  <a:extLst>
                    <a:ext uri="{9D8B030D-6E8A-4147-A177-3AD203B41FA5}">
                      <a16:colId xmlns:a16="http://schemas.microsoft.com/office/drawing/2014/main" val="1482648148"/>
                    </a:ext>
                  </a:extLst>
                </a:gridCol>
                <a:gridCol w="329184">
                  <a:extLst>
                    <a:ext uri="{9D8B030D-6E8A-4147-A177-3AD203B41FA5}">
                      <a16:colId xmlns:a16="http://schemas.microsoft.com/office/drawing/2014/main" val="2462287161"/>
                    </a:ext>
                  </a:extLst>
                </a:gridCol>
                <a:gridCol w="329184">
                  <a:extLst>
                    <a:ext uri="{9D8B030D-6E8A-4147-A177-3AD203B41FA5}">
                      <a16:colId xmlns:a16="http://schemas.microsoft.com/office/drawing/2014/main" val="1880126631"/>
                    </a:ext>
                  </a:extLst>
                </a:gridCol>
                <a:gridCol w="329184">
                  <a:extLst>
                    <a:ext uri="{9D8B030D-6E8A-4147-A177-3AD203B41FA5}">
                      <a16:colId xmlns:a16="http://schemas.microsoft.com/office/drawing/2014/main" val="2500596438"/>
                    </a:ext>
                  </a:extLst>
                </a:gridCol>
                <a:gridCol w="329184">
                  <a:extLst>
                    <a:ext uri="{9D8B030D-6E8A-4147-A177-3AD203B41FA5}">
                      <a16:colId xmlns:a16="http://schemas.microsoft.com/office/drawing/2014/main" val="4063464318"/>
                    </a:ext>
                  </a:extLst>
                </a:gridCol>
                <a:gridCol w="329184">
                  <a:extLst>
                    <a:ext uri="{9D8B030D-6E8A-4147-A177-3AD203B41FA5}">
                      <a16:colId xmlns:a16="http://schemas.microsoft.com/office/drawing/2014/main" val="3956071861"/>
                    </a:ext>
                  </a:extLst>
                </a:gridCol>
                <a:gridCol w="329184">
                  <a:extLst>
                    <a:ext uri="{9D8B030D-6E8A-4147-A177-3AD203B41FA5}">
                      <a16:colId xmlns:a16="http://schemas.microsoft.com/office/drawing/2014/main" val="1910887875"/>
                    </a:ext>
                  </a:extLst>
                </a:gridCol>
                <a:gridCol w="329184">
                  <a:extLst>
                    <a:ext uri="{9D8B030D-6E8A-4147-A177-3AD203B41FA5}">
                      <a16:colId xmlns:a16="http://schemas.microsoft.com/office/drawing/2014/main" val="914022396"/>
                    </a:ext>
                  </a:extLst>
                </a:gridCol>
                <a:gridCol w="370332">
                  <a:extLst>
                    <a:ext uri="{9D8B030D-6E8A-4147-A177-3AD203B41FA5}">
                      <a16:colId xmlns:a16="http://schemas.microsoft.com/office/drawing/2014/main" val="1583716884"/>
                    </a:ext>
                  </a:extLst>
                </a:gridCol>
                <a:gridCol w="370332">
                  <a:extLst>
                    <a:ext uri="{9D8B030D-6E8A-4147-A177-3AD203B41FA5}">
                      <a16:colId xmlns:a16="http://schemas.microsoft.com/office/drawing/2014/main" val="3187818220"/>
                    </a:ext>
                  </a:extLst>
                </a:gridCol>
                <a:gridCol w="329184">
                  <a:extLst>
                    <a:ext uri="{9D8B030D-6E8A-4147-A177-3AD203B41FA5}">
                      <a16:colId xmlns:a16="http://schemas.microsoft.com/office/drawing/2014/main" val="2683391685"/>
                    </a:ext>
                  </a:extLst>
                </a:gridCol>
                <a:gridCol w="329184">
                  <a:extLst>
                    <a:ext uri="{9D8B030D-6E8A-4147-A177-3AD203B41FA5}">
                      <a16:colId xmlns:a16="http://schemas.microsoft.com/office/drawing/2014/main" val="2731261385"/>
                    </a:ext>
                  </a:extLst>
                </a:gridCol>
                <a:gridCol w="370332">
                  <a:extLst>
                    <a:ext uri="{9D8B030D-6E8A-4147-A177-3AD203B41FA5}">
                      <a16:colId xmlns:a16="http://schemas.microsoft.com/office/drawing/2014/main" val="59777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898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18:40:24 </a:t>
                      </a:r>
                      <a:r>
                        <a:rPr kumimoji="0" lang="fr-FR" sz="1000" b="0" i="0" u="none" strike="noStrike" kern="1200" cap="none" spc="0" normalizeH="0" baseline="0" noProof="0">
                          <a:ln>
                            <a:noFill/>
                          </a:ln>
                          <a:solidFill>
                            <a:prstClr val="black"/>
                          </a:solidFill>
                          <a:effectLst/>
                          <a:uLnTx/>
                          <a:uFillTx/>
                          <a:latin typeface="+mn-lt"/>
                          <a:ea typeface="+mn-ea"/>
                          <a:cs typeface="+mn-cs"/>
                        </a:rPr>
                        <a:t> 
 Selon Beejaye Ramdenee, cela permettra d’accéder à davantage de grandes productions de ﬁlms, de séries et de matchs de football.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77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18:07:02 </a:t>
                      </a:r>
                      <a:r>
                        <a:rPr kumimoji="0" lang="fr-FR" sz="1000" b="0" i="0" u="none" strike="noStrike" kern="1200" cap="none" spc="0" normalizeH="0" baseline="0" noProof="0">
                          <a:ln>
                            <a:noFill/>
                          </a:ln>
                          <a:solidFill>
                            <a:prstClr val="black"/>
                          </a:solidFill>
                          <a:effectLst/>
                          <a:uLnTx/>
                          <a:uFillTx/>
                          <a:latin typeface="+mn-lt"/>
                          <a:ea typeface="+mn-ea"/>
                          <a:cs typeface="+mn-cs"/>
                        </a:rPr>
                        <a:t> 
 À la Une de LaMinuteInfo de ce dimanche 18 novembre: Keshav Sewtohul est décédé ce matin, 15 jours après avoir été retrouvé gisant sur l’asphalte, à Arsenal. Autres titres : un «tree-hugging» à Anse-La-Raie pour contester l’abattage d’arbres pour un projet routier et découvrez le couple Sheryl Smith et Vincent Duvergé sur lexpress.mu.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905257"/>
                  </a:ext>
                </a:extLst>
              </a:tr>
            </a:tbl>
          </a:graphicData>
        </a:graphic>
      </p:graphicFrame>
      <p:sp>
        <p:nvSpPr>
          <p:cNvPr id="4" name="Text Placeholder 3">
            <a:extLst>
              <a:ext uri="{FF2B5EF4-FFF2-40B4-BE49-F238E27FC236}">
                <a16:creationId xmlns:a16="http://schemas.microsoft.com/office/drawing/2014/main" id="{8D580019-6A9A-44CF-B28C-1A7D328702F1}"/>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3611787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B7B17-9A4A-4598-BFAA-6FF3B4D5D568}"/>
              </a:ext>
            </a:extLst>
          </p:cNvPr>
          <p:cNvSpPr>
            <a:spLocks noGrp="1"/>
          </p:cNvSpPr>
          <p:nvPr>
            <p:ph type="title"/>
          </p:nvPr>
        </p:nvSpPr>
        <p:spPr/>
        <p:txBody>
          <a:bodyPr/>
          <a:lstStyle/>
          <a:p>
            <a:r>
              <a:rPr lang="en-US"/>
              <a:t>Facebook Own Posts Table  | PRESS - 6 of 8</a:t>
            </a:r>
          </a:p>
        </p:txBody>
      </p:sp>
      <p:graphicFrame>
        <p:nvGraphicFramePr>
          <p:cNvPr id="5" name="Table Placeholder 4">
            <a:extLst>
              <a:ext uri="{FF2B5EF4-FFF2-40B4-BE49-F238E27FC236}">
                <a16:creationId xmlns:a16="http://schemas.microsoft.com/office/drawing/2014/main" id="{49F10DE7-D0DA-487B-8B3E-C2DC3F9FF5E9}"/>
              </a:ext>
            </a:extLst>
          </p:cNvPr>
          <p:cNvGraphicFramePr>
            <a:graphicFrameLocks noGrp="1"/>
          </p:cNvGraphicFramePr>
          <p:nvPr>
            <p:ph type="tbl" sz="quarter" idx="13"/>
            <p:extLst>
              <p:ext uri="{D42A27DB-BD31-4B8C-83A1-F6EECF244321}">
                <p14:modId xmlns:p14="http://schemas.microsoft.com/office/powerpoint/2010/main" val="305240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3839739"/>
                    </a:ext>
                  </a:extLst>
                </a:gridCol>
                <a:gridCol w="370332">
                  <a:extLst>
                    <a:ext uri="{9D8B030D-6E8A-4147-A177-3AD203B41FA5}">
                      <a16:colId xmlns:a16="http://schemas.microsoft.com/office/drawing/2014/main" val="2033973727"/>
                    </a:ext>
                  </a:extLst>
                </a:gridCol>
                <a:gridCol w="370332">
                  <a:extLst>
                    <a:ext uri="{9D8B030D-6E8A-4147-A177-3AD203B41FA5}">
                      <a16:colId xmlns:a16="http://schemas.microsoft.com/office/drawing/2014/main" val="2038003279"/>
                    </a:ext>
                  </a:extLst>
                </a:gridCol>
                <a:gridCol w="370332">
                  <a:extLst>
                    <a:ext uri="{9D8B030D-6E8A-4147-A177-3AD203B41FA5}">
                      <a16:colId xmlns:a16="http://schemas.microsoft.com/office/drawing/2014/main" val="401910169"/>
                    </a:ext>
                  </a:extLst>
                </a:gridCol>
                <a:gridCol w="329184">
                  <a:extLst>
                    <a:ext uri="{9D8B030D-6E8A-4147-A177-3AD203B41FA5}">
                      <a16:colId xmlns:a16="http://schemas.microsoft.com/office/drawing/2014/main" val="578164583"/>
                    </a:ext>
                  </a:extLst>
                </a:gridCol>
                <a:gridCol w="329184">
                  <a:extLst>
                    <a:ext uri="{9D8B030D-6E8A-4147-A177-3AD203B41FA5}">
                      <a16:colId xmlns:a16="http://schemas.microsoft.com/office/drawing/2014/main" val="3066788002"/>
                    </a:ext>
                  </a:extLst>
                </a:gridCol>
                <a:gridCol w="329184">
                  <a:extLst>
                    <a:ext uri="{9D8B030D-6E8A-4147-A177-3AD203B41FA5}">
                      <a16:colId xmlns:a16="http://schemas.microsoft.com/office/drawing/2014/main" val="2896912535"/>
                    </a:ext>
                  </a:extLst>
                </a:gridCol>
                <a:gridCol w="329184">
                  <a:extLst>
                    <a:ext uri="{9D8B030D-6E8A-4147-A177-3AD203B41FA5}">
                      <a16:colId xmlns:a16="http://schemas.microsoft.com/office/drawing/2014/main" val="360635479"/>
                    </a:ext>
                  </a:extLst>
                </a:gridCol>
                <a:gridCol w="329184">
                  <a:extLst>
                    <a:ext uri="{9D8B030D-6E8A-4147-A177-3AD203B41FA5}">
                      <a16:colId xmlns:a16="http://schemas.microsoft.com/office/drawing/2014/main" val="2456914885"/>
                    </a:ext>
                  </a:extLst>
                </a:gridCol>
                <a:gridCol w="329184">
                  <a:extLst>
                    <a:ext uri="{9D8B030D-6E8A-4147-A177-3AD203B41FA5}">
                      <a16:colId xmlns:a16="http://schemas.microsoft.com/office/drawing/2014/main" val="4280571162"/>
                    </a:ext>
                  </a:extLst>
                </a:gridCol>
                <a:gridCol w="329184">
                  <a:extLst>
                    <a:ext uri="{9D8B030D-6E8A-4147-A177-3AD203B41FA5}">
                      <a16:colId xmlns:a16="http://schemas.microsoft.com/office/drawing/2014/main" val="3383063501"/>
                    </a:ext>
                  </a:extLst>
                </a:gridCol>
                <a:gridCol w="329184">
                  <a:extLst>
                    <a:ext uri="{9D8B030D-6E8A-4147-A177-3AD203B41FA5}">
                      <a16:colId xmlns:a16="http://schemas.microsoft.com/office/drawing/2014/main" val="3447060501"/>
                    </a:ext>
                  </a:extLst>
                </a:gridCol>
                <a:gridCol w="370332">
                  <a:extLst>
                    <a:ext uri="{9D8B030D-6E8A-4147-A177-3AD203B41FA5}">
                      <a16:colId xmlns:a16="http://schemas.microsoft.com/office/drawing/2014/main" val="3283101953"/>
                    </a:ext>
                  </a:extLst>
                </a:gridCol>
                <a:gridCol w="370332">
                  <a:extLst>
                    <a:ext uri="{9D8B030D-6E8A-4147-A177-3AD203B41FA5}">
                      <a16:colId xmlns:a16="http://schemas.microsoft.com/office/drawing/2014/main" val="1147946551"/>
                    </a:ext>
                  </a:extLst>
                </a:gridCol>
                <a:gridCol w="329184">
                  <a:extLst>
                    <a:ext uri="{9D8B030D-6E8A-4147-A177-3AD203B41FA5}">
                      <a16:colId xmlns:a16="http://schemas.microsoft.com/office/drawing/2014/main" val="3284734163"/>
                    </a:ext>
                  </a:extLst>
                </a:gridCol>
                <a:gridCol w="329184">
                  <a:extLst>
                    <a:ext uri="{9D8B030D-6E8A-4147-A177-3AD203B41FA5}">
                      <a16:colId xmlns:a16="http://schemas.microsoft.com/office/drawing/2014/main" val="2799474064"/>
                    </a:ext>
                  </a:extLst>
                </a:gridCol>
                <a:gridCol w="370332">
                  <a:extLst>
                    <a:ext uri="{9D8B030D-6E8A-4147-A177-3AD203B41FA5}">
                      <a16:colId xmlns:a16="http://schemas.microsoft.com/office/drawing/2014/main" val="1063758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11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17:54:33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46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17:46:48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981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17:31:18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429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17:18:21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317832"/>
                  </a:ext>
                </a:extLst>
              </a:tr>
            </a:tbl>
          </a:graphicData>
        </a:graphic>
      </p:graphicFrame>
      <p:sp>
        <p:nvSpPr>
          <p:cNvPr id="4" name="Text Placeholder 3">
            <a:extLst>
              <a:ext uri="{FF2B5EF4-FFF2-40B4-BE49-F238E27FC236}">
                <a16:creationId xmlns:a16="http://schemas.microsoft.com/office/drawing/2014/main" id="{58395A22-A7D4-41AA-8890-A763ADC9EF96}"/>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2055617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5F1AF-21A2-4D81-A129-1F3991932E0B}"/>
              </a:ext>
            </a:extLst>
          </p:cNvPr>
          <p:cNvSpPr>
            <a:spLocks noGrp="1"/>
          </p:cNvSpPr>
          <p:nvPr>
            <p:ph type="title"/>
          </p:nvPr>
        </p:nvSpPr>
        <p:spPr/>
        <p:txBody>
          <a:bodyPr/>
          <a:lstStyle/>
          <a:p>
            <a:r>
              <a:rPr lang="en-US"/>
              <a:t>Facebook Own Posts Table  | PRESS - 7 of 8</a:t>
            </a:r>
          </a:p>
        </p:txBody>
      </p:sp>
      <p:graphicFrame>
        <p:nvGraphicFramePr>
          <p:cNvPr id="5" name="Table Placeholder 4">
            <a:extLst>
              <a:ext uri="{FF2B5EF4-FFF2-40B4-BE49-F238E27FC236}">
                <a16:creationId xmlns:a16="http://schemas.microsoft.com/office/drawing/2014/main" id="{45099228-8917-42BF-8324-69EC61B168DD}"/>
              </a:ext>
            </a:extLst>
          </p:cNvPr>
          <p:cNvGraphicFramePr>
            <a:graphicFrameLocks noGrp="1"/>
          </p:cNvGraphicFramePr>
          <p:nvPr>
            <p:ph type="tbl" sz="quarter" idx="13"/>
            <p:extLst>
              <p:ext uri="{D42A27DB-BD31-4B8C-83A1-F6EECF244321}">
                <p14:modId xmlns:p14="http://schemas.microsoft.com/office/powerpoint/2010/main" val="420604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46717817"/>
                    </a:ext>
                  </a:extLst>
                </a:gridCol>
                <a:gridCol w="370332">
                  <a:extLst>
                    <a:ext uri="{9D8B030D-6E8A-4147-A177-3AD203B41FA5}">
                      <a16:colId xmlns:a16="http://schemas.microsoft.com/office/drawing/2014/main" val="2652822270"/>
                    </a:ext>
                  </a:extLst>
                </a:gridCol>
                <a:gridCol w="370332">
                  <a:extLst>
                    <a:ext uri="{9D8B030D-6E8A-4147-A177-3AD203B41FA5}">
                      <a16:colId xmlns:a16="http://schemas.microsoft.com/office/drawing/2014/main" val="4163816066"/>
                    </a:ext>
                  </a:extLst>
                </a:gridCol>
                <a:gridCol w="370332">
                  <a:extLst>
                    <a:ext uri="{9D8B030D-6E8A-4147-A177-3AD203B41FA5}">
                      <a16:colId xmlns:a16="http://schemas.microsoft.com/office/drawing/2014/main" val="2681235764"/>
                    </a:ext>
                  </a:extLst>
                </a:gridCol>
                <a:gridCol w="329184">
                  <a:extLst>
                    <a:ext uri="{9D8B030D-6E8A-4147-A177-3AD203B41FA5}">
                      <a16:colId xmlns:a16="http://schemas.microsoft.com/office/drawing/2014/main" val="3176248196"/>
                    </a:ext>
                  </a:extLst>
                </a:gridCol>
                <a:gridCol w="329184">
                  <a:extLst>
                    <a:ext uri="{9D8B030D-6E8A-4147-A177-3AD203B41FA5}">
                      <a16:colId xmlns:a16="http://schemas.microsoft.com/office/drawing/2014/main" val="915321835"/>
                    </a:ext>
                  </a:extLst>
                </a:gridCol>
                <a:gridCol w="329184">
                  <a:extLst>
                    <a:ext uri="{9D8B030D-6E8A-4147-A177-3AD203B41FA5}">
                      <a16:colId xmlns:a16="http://schemas.microsoft.com/office/drawing/2014/main" val="3304739462"/>
                    </a:ext>
                  </a:extLst>
                </a:gridCol>
                <a:gridCol w="329184">
                  <a:extLst>
                    <a:ext uri="{9D8B030D-6E8A-4147-A177-3AD203B41FA5}">
                      <a16:colId xmlns:a16="http://schemas.microsoft.com/office/drawing/2014/main" val="1891093657"/>
                    </a:ext>
                  </a:extLst>
                </a:gridCol>
                <a:gridCol w="329184">
                  <a:extLst>
                    <a:ext uri="{9D8B030D-6E8A-4147-A177-3AD203B41FA5}">
                      <a16:colId xmlns:a16="http://schemas.microsoft.com/office/drawing/2014/main" val="3334570193"/>
                    </a:ext>
                  </a:extLst>
                </a:gridCol>
                <a:gridCol w="329184">
                  <a:extLst>
                    <a:ext uri="{9D8B030D-6E8A-4147-A177-3AD203B41FA5}">
                      <a16:colId xmlns:a16="http://schemas.microsoft.com/office/drawing/2014/main" val="1317243278"/>
                    </a:ext>
                  </a:extLst>
                </a:gridCol>
                <a:gridCol w="329184">
                  <a:extLst>
                    <a:ext uri="{9D8B030D-6E8A-4147-A177-3AD203B41FA5}">
                      <a16:colId xmlns:a16="http://schemas.microsoft.com/office/drawing/2014/main" val="816230193"/>
                    </a:ext>
                  </a:extLst>
                </a:gridCol>
                <a:gridCol w="329184">
                  <a:extLst>
                    <a:ext uri="{9D8B030D-6E8A-4147-A177-3AD203B41FA5}">
                      <a16:colId xmlns:a16="http://schemas.microsoft.com/office/drawing/2014/main" val="4138212712"/>
                    </a:ext>
                  </a:extLst>
                </a:gridCol>
                <a:gridCol w="370332">
                  <a:extLst>
                    <a:ext uri="{9D8B030D-6E8A-4147-A177-3AD203B41FA5}">
                      <a16:colId xmlns:a16="http://schemas.microsoft.com/office/drawing/2014/main" val="3339032068"/>
                    </a:ext>
                  </a:extLst>
                </a:gridCol>
                <a:gridCol w="370332">
                  <a:extLst>
                    <a:ext uri="{9D8B030D-6E8A-4147-A177-3AD203B41FA5}">
                      <a16:colId xmlns:a16="http://schemas.microsoft.com/office/drawing/2014/main" val="968736070"/>
                    </a:ext>
                  </a:extLst>
                </a:gridCol>
                <a:gridCol w="329184">
                  <a:extLst>
                    <a:ext uri="{9D8B030D-6E8A-4147-A177-3AD203B41FA5}">
                      <a16:colId xmlns:a16="http://schemas.microsoft.com/office/drawing/2014/main" val="2966797894"/>
                    </a:ext>
                  </a:extLst>
                </a:gridCol>
                <a:gridCol w="329184">
                  <a:extLst>
                    <a:ext uri="{9D8B030D-6E8A-4147-A177-3AD203B41FA5}">
                      <a16:colId xmlns:a16="http://schemas.microsoft.com/office/drawing/2014/main" val="4009109687"/>
                    </a:ext>
                  </a:extLst>
                </a:gridCol>
                <a:gridCol w="370332">
                  <a:extLst>
                    <a:ext uri="{9D8B030D-6E8A-4147-A177-3AD203B41FA5}">
                      <a16:colId xmlns:a16="http://schemas.microsoft.com/office/drawing/2014/main" val="13598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470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17:00:42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974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16:04:34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28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15:54:00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2646407"/>
                  </a:ext>
                </a:extLst>
              </a:tr>
            </a:tbl>
          </a:graphicData>
        </a:graphic>
      </p:graphicFrame>
      <p:sp>
        <p:nvSpPr>
          <p:cNvPr id="4" name="Text Placeholder 3">
            <a:extLst>
              <a:ext uri="{FF2B5EF4-FFF2-40B4-BE49-F238E27FC236}">
                <a16:creationId xmlns:a16="http://schemas.microsoft.com/office/drawing/2014/main" id="{1D65B85C-C440-4679-A3E2-70148CD216DA}"/>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3713517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DF846-A229-4427-B1B9-F942816D94F9}"/>
              </a:ext>
            </a:extLst>
          </p:cNvPr>
          <p:cNvSpPr>
            <a:spLocks noGrp="1"/>
          </p:cNvSpPr>
          <p:nvPr>
            <p:ph type="title"/>
          </p:nvPr>
        </p:nvSpPr>
        <p:spPr/>
        <p:txBody>
          <a:bodyPr/>
          <a:lstStyle/>
          <a:p>
            <a:r>
              <a:rPr lang="en-US"/>
              <a:t>Facebook Own Posts Table  | PRESS - 8 of 8</a:t>
            </a:r>
          </a:p>
        </p:txBody>
      </p:sp>
      <p:graphicFrame>
        <p:nvGraphicFramePr>
          <p:cNvPr id="5" name="Table Placeholder 4">
            <a:extLst>
              <a:ext uri="{FF2B5EF4-FFF2-40B4-BE49-F238E27FC236}">
                <a16:creationId xmlns:a16="http://schemas.microsoft.com/office/drawing/2014/main" id="{7FD3C8EF-1E0B-447C-81B8-C503928BC9DE}"/>
              </a:ext>
            </a:extLst>
          </p:cNvPr>
          <p:cNvGraphicFramePr>
            <a:graphicFrameLocks noGrp="1"/>
          </p:cNvGraphicFramePr>
          <p:nvPr>
            <p:ph type="tbl" sz="quarter" idx="13"/>
            <p:extLst>
              <p:ext uri="{D42A27DB-BD31-4B8C-83A1-F6EECF244321}">
                <p14:modId xmlns:p14="http://schemas.microsoft.com/office/powerpoint/2010/main" val="359408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07563081"/>
                    </a:ext>
                  </a:extLst>
                </a:gridCol>
                <a:gridCol w="370332">
                  <a:extLst>
                    <a:ext uri="{9D8B030D-6E8A-4147-A177-3AD203B41FA5}">
                      <a16:colId xmlns:a16="http://schemas.microsoft.com/office/drawing/2014/main" val="272191757"/>
                    </a:ext>
                  </a:extLst>
                </a:gridCol>
                <a:gridCol w="370332">
                  <a:extLst>
                    <a:ext uri="{9D8B030D-6E8A-4147-A177-3AD203B41FA5}">
                      <a16:colId xmlns:a16="http://schemas.microsoft.com/office/drawing/2014/main" val="3271429252"/>
                    </a:ext>
                  </a:extLst>
                </a:gridCol>
                <a:gridCol w="370332">
                  <a:extLst>
                    <a:ext uri="{9D8B030D-6E8A-4147-A177-3AD203B41FA5}">
                      <a16:colId xmlns:a16="http://schemas.microsoft.com/office/drawing/2014/main" val="1821419787"/>
                    </a:ext>
                  </a:extLst>
                </a:gridCol>
                <a:gridCol w="329184">
                  <a:extLst>
                    <a:ext uri="{9D8B030D-6E8A-4147-A177-3AD203B41FA5}">
                      <a16:colId xmlns:a16="http://schemas.microsoft.com/office/drawing/2014/main" val="1865604186"/>
                    </a:ext>
                  </a:extLst>
                </a:gridCol>
                <a:gridCol w="329184">
                  <a:extLst>
                    <a:ext uri="{9D8B030D-6E8A-4147-A177-3AD203B41FA5}">
                      <a16:colId xmlns:a16="http://schemas.microsoft.com/office/drawing/2014/main" val="1332584108"/>
                    </a:ext>
                  </a:extLst>
                </a:gridCol>
                <a:gridCol w="329184">
                  <a:extLst>
                    <a:ext uri="{9D8B030D-6E8A-4147-A177-3AD203B41FA5}">
                      <a16:colId xmlns:a16="http://schemas.microsoft.com/office/drawing/2014/main" val="3861605107"/>
                    </a:ext>
                  </a:extLst>
                </a:gridCol>
                <a:gridCol w="329184">
                  <a:extLst>
                    <a:ext uri="{9D8B030D-6E8A-4147-A177-3AD203B41FA5}">
                      <a16:colId xmlns:a16="http://schemas.microsoft.com/office/drawing/2014/main" val="1551547738"/>
                    </a:ext>
                  </a:extLst>
                </a:gridCol>
                <a:gridCol w="329184">
                  <a:extLst>
                    <a:ext uri="{9D8B030D-6E8A-4147-A177-3AD203B41FA5}">
                      <a16:colId xmlns:a16="http://schemas.microsoft.com/office/drawing/2014/main" val="1398268296"/>
                    </a:ext>
                  </a:extLst>
                </a:gridCol>
                <a:gridCol w="329184">
                  <a:extLst>
                    <a:ext uri="{9D8B030D-6E8A-4147-A177-3AD203B41FA5}">
                      <a16:colId xmlns:a16="http://schemas.microsoft.com/office/drawing/2014/main" val="4273867430"/>
                    </a:ext>
                  </a:extLst>
                </a:gridCol>
                <a:gridCol w="329184">
                  <a:extLst>
                    <a:ext uri="{9D8B030D-6E8A-4147-A177-3AD203B41FA5}">
                      <a16:colId xmlns:a16="http://schemas.microsoft.com/office/drawing/2014/main" val="1787896891"/>
                    </a:ext>
                  </a:extLst>
                </a:gridCol>
                <a:gridCol w="329184">
                  <a:extLst>
                    <a:ext uri="{9D8B030D-6E8A-4147-A177-3AD203B41FA5}">
                      <a16:colId xmlns:a16="http://schemas.microsoft.com/office/drawing/2014/main" val="2702053212"/>
                    </a:ext>
                  </a:extLst>
                </a:gridCol>
                <a:gridCol w="370332">
                  <a:extLst>
                    <a:ext uri="{9D8B030D-6E8A-4147-A177-3AD203B41FA5}">
                      <a16:colId xmlns:a16="http://schemas.microsoft.com/office/drawing/2014/main" val="1628918614"/>
                    </a:ext>
                  </a:extLst>
                </a:gridCol>
                <a:gridCol w="370332">
                  <a:extLst>
                    <a:ext uri="{9D8B030D-6E8A-4147-A177-3AD203B41FA5}">
                      <a16:colId xmlns:a16="http://schemas.microsoft.com/office/drawing/2014/main" val="364086135"/>
                    </a:ext>
                  </a:extLst>
                </a:gridCol>
                <a:gridCol w="329184">
                  <a:extLst>
                    <a:ext uri="{9D8B030D-6E8A-4147-A177-3AD203B41FA5}">
                      <a16:colId xmlns:a16="http://schemas.microsoft.com/office/drawing/2014/main" val="3243931276"/>
                    </a:ext>
                  </a:extLst>
                </a:gridCol>
                <a:gridCol w="329184">
                  <a:extLst>
                    <a:ext uri="{9D8B030D-6E8A-4147-A177-3AD203B41FA5}">
                      <a16:colId xmlns:a16="http://schemas.microsoft.com/office/drawing/2014/main" val="350553975"/>
                    </a:ext>
                  </a:extLst>
                </a:gridCol>
                <a:gridCol w="370332">
                  <a:extLst>
                    <a:ext uri="{9D8B030D-6E8A-4147-A177-3AD203B41FA5}">
                      <a16:colId xmlns:a16="http://schemas.microsoft.com/office/drawing/2014/main" val="3552035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622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15:53:28 </a:t>
                      </a:r>
                      <a:r>
                        <a:rPr kumimoji="0" lang="fr-FR" sz="1000" b="0" i="0" u="none" strike="noStrike" kern="1200" cap="none" spc="0" normalizeH="0" baseline="0" noProof="0">
                          <a:ln>
                            <a:noFill/>
                          </a:ln>
                          <a:solidFill>
                            <a:prstClr val="black"/>
                          </a:solidFill>
                          <a:effectLst/>
                          <a:uLnTx/>
                          <a:uFillTx/>
                          <a:latin typeface="+mn-lt"/>
                          <a:ea typeface="+mn-ea"/>
                          <a:cs typeface="+mn-cs"/>
                        </a:rPr>
                        <a:t> 
 Les autorités craignent qu’ils soient utilisés à de mauvaises fin…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563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15:45:55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578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15:36:20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201719"/>
                  </a:ext>
                </a:extLst>
              </a:tr>
            </a:tbl>
          </a:graphicData>
        </a:graphic>
      </p:graphicFrame>
      <p:sp>
        <p:nvSpPr>
          <p:cNvPr id="4" name="Text Placeholder 3">
            <a:extLst>
              <a:ext uri="{FF2B5EF4-FFF2-40B4-BE49-F238E27FC236}">
                <a16:creationId xmlns:a16="http://schemas.microsoft.com/office/drawing/2014/main" id="{058E7BF5-55A5-4304-8C99-9161732C3182}"/>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337041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F5AD-C920-4C02-AD84-91EB3532BC72}"/>
              </a:ext>
            </a:extLst>
          </p:cNvPr>
          <p:cNvSpPr>
            <a:spLocks noGrp="1"/>
          </p:cNvSpPr>
          <p:nvPr>
            <p:ph type="title"/>
          </p:nvPr>
        </p:nvSpPr>
        <p:spPr/>
        <p:txBody>
          <a:bodyPr/>
          <a:lstStyle/>
          <a:p>
            <a:r>
              <a:rPr lang="en-US"/>
              <a:t>Facebook Interactions Distribution | PRESS</a:t>
            </a:r>
          </a:p>
        </p:txBody>
      </p:sp>
      <p:graphicFrame>
        <p:nvGraphicFramePr>
          <p:cNvPr id="6" name="Chart Placeholder 5">
            <a:extLst>
              <a:ext uri="{FF2B5EF4-FFF2-40B4-BE49-F238E27FC236}">
                <a16:creationId xmlns:a16="http://schemas.microsoft.com/office/drawing/2014/main" id="{3B562027-B126-4837-A367-321F2C9FD03B}"/>
              </a:ext>
            </a:extLst>
          </p:cNvPr>
          <p:cNvGraphicFramePr>
            <a:graphicFrameLocks noGrp="1"/>
          </p:cNvGraphicFramePr>
          <p:nvPr>
            <p:ph type="chart" sz="quarter" idx="13"/>
            <p:extLst>
              <p:ext uri="{D42A27DB-BD31-4B8C-83A1-F6EECF244321}">
                <p14:modId xmlns:p14="http://schemas.microsoft.com/office/powerpoint/2010/main" val="272650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1D582F-EFAD-49E4-990C-4DC7ECFEEFB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4158953-1F70-481B-8EEF-DFFFEE6A3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4966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27100-A840-4562-BF0C-53D17EDE9834}"/>
              </a:ext>
            </a:extLst>
          </p:cNvPr>
          <p:cNvSpPr>
            <a:spLocks noGrp="1"/>
          </p:cNvSpPr>
          <p:nvPr>
            <p:ph type="title"/>
          </p:nvPr>
        </p:nvSpPr>
        <p:spPr/>
        <p:txBody>
          <a:bodyPr/>
          <a:lstStyle/>
          <a:p>
            <a:r>
              <a:rPr lang="en-US"/>
              <a:t>Facebook Interaction Rate | PRESS</a:t>
            </a:r>
          </a:p>
        </p:txBody>
      </p:sp>
      <p:graphicFrame>
        <p:nvGraphicFramePr>
          <p:cNvPr id="6" name="Chart Placeholder 5">
            <a:extLst>
              <a:ext uri="{FF2B5EF4-FFF2-40B4-BE49-F238E27FC236}">
                <a16:creationId xmlns:a16="http://schemas.microsoft.com/office/drawing/2014/main" id="{D21A0115-B17D-43B3-AFD7-BDC4EA6230E4}"/>
              </a:ext>
            </a:extLst>
          </p:cNvPr>
          <p:cNvGraphicFramePr>
            <a:graphicFrameLocks noGrp="1"/>
          </p:cNvGraphicFramePr>
          <p:nvPr>
            <p:ph type="chart" sz="quarter" idx="13"/>
            <p:extLst>
              <p:ext uri="{D42A27DB-BD31-4B8C-83A1-F6EECF244321}">
                <p14:modId xmlns:p14="http://schemas.microsoft.com/office/powerpoint/2010/main" val="2811548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97CFFB-8B7D-4842-8709-F1545B23E361}"/>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D020716D-4F63-4059-988D-08341FCA7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762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B10E1-88FC-4621-9D83-6B73D9E02AFA}"/>
              </a:ext>
            </a:extLst>
          </p:cNvPr>
          <p:cNvSpPr>
            <a:spLocks noGrp="1"/>
          </p:cNvSpPr>
          <p:nvPr>
            <p:ph type="title"/>
          </p:nvPr>
        </p:nvSpPr>
        <p:spPr/>
        <p:txBody>
          <a:bodyPr/>
          <a:lstStyle/>
          <a:p>
            <a:r>
              <a:rPr lang="en-US"/>
              <a:t>Facebook Interactions Distribution | PRESS</a:t>
            </a:r>
          </a:p>
        </p:txBody>
      </p:sp>
      <p:graphicFrame>
        <p:nvGraphicFramePr>
          <p:cNvPr id="6" name="Chart Placeholder 5">
            <a:extLst>
              <a:ext uri="{FF2B5EF4-FFF2-40B4-BE49-F238E27FC236}">
                <a16:creationId xmlns:a16="http://schemas.microsoft.com/office/drawing/2014/main" id="{791BF59C-13C8-4FB1-997A-24E878A466C8}"/>
              </a:ext>
            </a:extLst>
          </p:cNvPr>
          <p:cNvGraphicFramePr>
            <a:graphicFrameLocks noGrp="1"/>
          </p:cNvGraphicFramePr>
          <p:nvPr>
            <p:ph type="chart" sz="quarter" idx="13"/>
            <p:extLst>
              <p:ext uri="{D42A27DB-BD31-4B8C-83A1-F6EECF244321}">
                <p14:modId xmlns:p14="http://schemas.microsoft.com/office/powerpoint/2010/main" val="410091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524497-0B2C-4983-AE65-72844FA2CF3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26AB0BBA-4361-4B89-B634-0E0313CD7E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991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BC3A-B306-4C5B-817F-49F97B97DE8A}"/>
              </a:ext>
            </a:extLst>
          </p:cNvPr>
          <p:cNvSpPr>
            <a:spLocks noGrp="1"/>
          </p:cNvSpPr>
          <p:nvPr>
            <p:ph type="title"/>
          </p:nvPr>
        </p:nvSpPr>
        <p:spPr/>
        <p:txBody>
          <a:bodyPr/>
          <a:lstStyle/>
          <a:p>
            <a:r>
              <a:rPr lang="en-US"/>
              <a:t>Facebook Own Posts By Weekday | PRESS</a:t>
            </a:r>
          </a:p>
        </p:txBody>
      </p:sp>
      <p:graphicFrame>
        <p:nvGraphicFramePr>
          <p:cNvPr id="6" name="Chart Placeholder 5">
            <a:extLst>
              <a:ext uri="{FF2B5EF4-FFF2-40B4-BE49-F238E27FC236}">
                <a16:creationId xmlns:a16="http://schemas.microsoft.com/office/drawing/2014/main" id="{1762C27A-1B33-402F-B695-BB8764133AEC}"/>
              </a:ext>
            </a:extLst>
          </p:cNvPr>
          <p:cNvGraphicFramePr>
            <a:graphicFrameLocks noGrp="1"/>
          </p:cNvGraphicFramePr>
          <p:nvPr>
            <p:ph type="chart" sz="quarter" idx="13"/>
            <p:extLst>
              <p:ext uri="{D42A27DB-BD31-4B8C-83A1-F6EECF244321}">
                <p14:modId xmlns:p14="http://schemas.microsoft.com/office/powerpoint/2010/main" val="2789939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92C1F4-C41A-454D-BE0B-3617D4CE90A6}"/>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D7A829D-4C65-44A8-AE2E-2B74AB63C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65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32279-AECD-40A3-BC6D-CC63BAC9601E}"/>
              </a:ext>
            </a:extLst>
          </p:cNvPr>
          <p:cNvSpPr>
            <a:spLocks noGrp="1"/>
          </p:cNvSpPr>
          <p:nvPr>
            <p:ph type="title"/>
          </p:nvPr>
        </p:nvSpPr>
        <p:spPr/>
        <p:txBody>
          <a:bodyPr/>
          <a:lstStyle/>
          <a:p>
            <a:r>
              <a:rPr lang="en-US"/>
              <a:t>Facebook Post Type Distribution Per Profile | PRESS</a:t>
            </a:r>
          </a:p>
        </p:txBody>
      </p:sp>
      <p:graphicFrame>
        <p:nvGraphicFramePr>
          <p:cNvPr id="6" name="Chart Placeholder 5">
            <a:extLst>
              <a:ext uri="{FF2B5EF4-FFF2-40B4-BE49-F238E27FC236}">
                <a16:creationId xmlns:a16="http://schemas.microsoft.com/office/drawing/2014/main" id="{5F599D74-B4A5-480A-83AA-8E7A05C0176E}"/>
              </a:ext>
            </a:extLst>
          </p:cNvPr>
          <p:cNvGraphicFramePr>
            <a:graphicFrameLocks noGrp="1"/>
          </p:cNvGraphicFramePr>
          <p:nvPr>
            <p:ph type="chart" sz="quarter" idx="13"/>
            <p:extLst>
              <p:ext uri="{D42A27DB-BD31-4B8C-83A1-F6EECF244321}">
                <p14:modId xmlns:p14="http://schemas.microsoft.com/office/powerpoint/2010/main" val="1940419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215885-9D31-4B19-8156-5EB3EB14FD0C}"/>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0455D33C-253A-4274-A7A2-335C40BB9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212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1D69-A7B1-4293-92A7-50F4FF4F7A94}"/>
              </a:ext>
            </a:extLst>
          </p:cNvPr>
          <p:cNvSpPr>
            <a:spLocks noGrp="1"/>
          </p:cNvSpPr>
          <p:nvPr>
            <p:ph type="title"/>
          </p:nvPr>
        </p:nvSpPr>
        <p:spPr/>
        <p:txBody>
          <a:bodyPr/>
          <a:lstStyle/>
          <a:p>
            <a:r>
              <a:rPr lang="en-US"/>
              <a:t>Facebook Sponsored Posts Distribution | PRESS</a:t>
            </a:r>
          </a:p>
        </p:txBody>
      </p:sp>
      <p:graphicFrame>
        <p:nvGraphicFramePr>
          <p:cNvPr id="6" name="Chart Placeholder 5">
            <a:extLst>
              <a:ext uri="{FF2B5EF4-FFF2-40B4-BE49-F238E27FC236}">
                <a16:creationId xmlns:a16="http://schemas.microsoft.com/office/drawing/2014/main" id="{3B583730-27BF-4B1C-8EB9-63D03F964737}"/>
              </a:ext>
            </a:extLst>
          </p:cNvPr>
          <p:cNvGraphicFramePr>
            <a:graphicFrameLocks noGrp="1"/>
          </p:cNvGraphicFramePr>
          <p:nvPr>
            <p:ph type="chart" sz="quarter" idx="13"/>
            <p:extLst>
              <p:ext uri="{D42A27DB-BD31-4B8C-83A1-F6EECF244321}">
                <p14:modId xmlns:p14="http://schemas.microsoft.com/office/powerpoint/2010/main" val="4270862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83FCD-5CFC-4DFD-9E16-9FE724C5D01D}"/>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E1BE6D55-1642-4C30-A116-6D67E5E8A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042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993A-E522-40D1-8369-43B6D09E9761}"/>
              </a:ext>
            </a:extLst>
          </p:cNvPr>
          <p:cNvSpPr>
            <a:spLocks noGrp="1"/>
          </p:cNvSpPr>
          <p:nvPr>
            <p:ph type="title"/>
          </p:nvPr>
        </p:nvSpPr>
        <p:spPr/>
        <p:txBody>
          <a:bodyPr/>
          <a:lstStyle/>
          <a:p>
            <a:r>
              <a:rPr lang="en-US"/>
              <a:t>Facebook Own Video Posts | PRESS</a:t>
            </a:r>
          </a:p>
        </p:txBody>
      </p:sp>
      <p:graphicFrame>
        <p:nvGraphicFramePr>
          <p:cNvPr id="6" name="Chart Placeholder 5">
            <a:extLst>
              <a:ext uri="{FF2B5EF4-FFF2-40B4-BE49-F238E27FC236}">
                <a16:creationId xmlns:a16="http://schemas.microsoft.com/office/drawing/2014/main" id="{52020874-CE2B-4F33-8741-4CB56C0D7D80}"/>
              </a:ext>
            </a:extLst>
          </p:cNvPr>
          <p:cNvGraphicFramePr>
            <a:graphicFrameLocks noGrp="1"/>
          </p:cNvGraphicFramePr>
          <p:nvPr>
            <p:ph type="chart" sz="quarter" idx="13"/>
            <p:extLst>
              <p:ext uri="{D42A27DB-BD31-4B8C-83A1-F6EECF244321}">
                <p14:modId xmlns:p14="http://schemas.microsoft.com/office/powerpoint/2010/main" val="788900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0A3C38-DA3B-4FC5-B9AD-45F012FC28E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3D907D7-C3B1-43CD-B687-4D7101BCF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739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D4BB-1752-4EF3-91A9-E4AEF4FE344E}"/>
              </a:ext>
            </a:extLst>
          </p:cNvPr>
          <p:cNvSpPr>
            <a:spLocks noGrp="1"/>
          </p:cNvSpPr>
          <p:nvPr>
            <p:ph type="title"/>
          </p:nvPr>
        </p:nvSpPr>
        <p:spPr/>
        <p:txBody>
          <a:bodyPr/>
          <a:lstStyle/>
          <a:p>
            <a:r>
              <a:rPr lang="en-US"/>
              <a:t>Facebook Video Type Distribution | PRESS</a:t>
            </a:r>
          </a:p>
        </p:txBody>
      </p:sp>
      <p:graphicFrame>
        <p:nvGraphicFramePr>
          <p:cNvPr id="6" name="Chart Placeholder 5">
            <a:extLst>
              <a:ext uri="{FF2B5EF4-FFF2-40B4-BE49-F238E27FC236}">
                <a16:creationId xmlns:a16="http://schemas.microsoft.com/office/drawing/2014/main" id="{D4E1F254-3694-4737-A06C-2CA54533D4D2}"/>
              </a:ext>
            </a:extLst>
          </p:cNvPr>
          <p:cNvGraphicFramePr>
            <a:graphicFrameLocks noGrp="1"/>
          </p:cNvGraphicFramePr>
          <p:nvPr>
            <p:ph type="chart" sz="quarter" idx="13"/>
            <p:extLst>
              <p:ext uri="{D42A27DB-BD31-4B8C-83A1-F6EECF244321}">
                <p14:modId xmlns:p14="http://schemas.microsoft.com/office/powerpoint/2010/main" val="596694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5FC7C-C71E-44EB-9D56-761724610FA9}"/>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15DB19AE-5293-4F11-AEA8-6E11FEDE5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290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351D8-5FB5-4634-A4ED-87C02811219B}"/>
              </a:ext>
            </a:extLst>
          </p:cNvPr>
          <p:cNvSpPr>
            <a:spLocks noGrp="1"/>
          </p:cNvSpPr>
          <p:nvPr>
            <p:ph type="title"/>
          </p:nvPr>
        </p:nvSpPr>
        <p:spPr/>
        <p:txBody>
          <a:bodyPr/>
          <a:lstStyle/>
          <a:p>
            <a:r>
              <a:rPr lang="en-US"/>
              <a:t>Facebook Response Times | PRESS</a:t>
            </a:r>
          </a:p>
        </p:txBody>
      </p:sp>
      <p:graphicFrame>
        <p:nvGraphicFramePr>
          <p:cNvPr id="6" name="Chart Placeholder 5">
            <a:extLst>
              <a:ext uri="{FF2B5EF4-FFF2-40B4-BE49-F238E27FC236}">
                <a16:creationId xmlns:a16="http://schemas.microsoft.com/office/drawing/2014/main" id="{3B6A0543-356D-4EAF-9767-258BAE30EFB9}"/>
              </a:ext>
            </a:extLst>
          </p:cNvPr>
          <p:cNvGraphicFramePr>
            <a:graphicFrameLocks noGrp="1"/>
          </p:cNvGraphicFramePr>
          <p:nvPr>
            <p:ph type="chart" sz="quarter" idx="13"/>
            <p:extLst>
              <p:ext uri="{D42A27DB-BD31-4B8C-83A1-F6EECF244321}">
                <p14:modId xmlns:p14="http://schemas.microsoft.com/office/powerpoint/2010/main" val="294482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FF564-5CE0-4661-AC81-46D9BDBD52A8}"/>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A9B5B5BD-E639-41F1-9BF3-39B908CD5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469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EEC4-A684-4577-8EB8-C0EEB9AB7ECE}"/>
              </a:ext>
            </a:extLst>
          </p:cNvPr>
          <p:cNvSpPr>
            <a:spLocks noGrp="1"/>
          </p:cNvSpPr>
          <p:nvPr>
            <p:ph type="title"/>
          </p:nvPr>
        </p:nvSpPr>
        <p:spPr/>
        <p:txBody>
          <a:bodyPr/>
          <a:lstStyle/>
          <a:p>
            <a:r>
              <a:rPr lang="en-US"/>
              <a:t>Facebook User Questions | PRESS</a:t>
            </a:r>
          </a:p>
        </p:txBody>
      </p:sp>
      <p:graphicFrame>
        <p:nvGraphicFramePr>
          <p:cNvPr id="6" name="Chart Placeholder 5">
            <a:extLst>
              <a:ext uri="{FF2B5EF4-FFF2-40B4-BE49-F238E27FC236}">
                <a16:creationId xmlns:a16="http://schemas.microsoft.com/office/drawing/2014/main" id="{62A60AFD-42DB-4F1B-A66E-3079B5DF294F}"/>
              </a:ext>
            </a:extLst>
          </p:cNvPr>
          <p:cNvGraphicFramePr>
            <a:graphicFrameLocks noGrp="1"/>
          </p:cNvGraphicFramePr>
          <p:nvPr>
            <p:ph type="chart" sz="quarter" idx="13"/>
            <p:extLst>
              <p:ext uri="{D42A27DB-BD31-4B8C-83A1-F6EECF244321}">
                <p14:modId xmlns:p14="http://schemas.microsoft.com/office/powerpoint/2010/main" val="3337381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D7DFD4-1D64-40DA-8452-F0363DB80B53}"/>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B2F1CC6-9240-4669-9D9B-65B8B3A2B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884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2AEB2-DE3A-4621-9DA3-51147AAD8F5A}"/>
              </a:ext>
            </a:extLst>
          </p:cNvPr>
          <p:cNvSpPr>
            <a:spLocks noGrp="1"/>
          </p:cNvSpPr>
          <p:nvPr>
            <p:ph type="title"/>
          </p:nvPr>
        </p:nvSpPr>
        <p:spPr/>
        <p:txBody>
          <a:bodyPr/>
          <a:lstStyle/>
          <a:p>
            <a:r>
              <a:rPr lang="en-US"/>
              <a:t>Facebook Share of User Questions with negative Feedback | PRESS</a:t>
            </a:r>
          </a:p>
        </p:txBody>
      </p:sp>
      <p:graphicFrame>
        <p:nvGraphicFramePr>
          <p:cNvPr id="6" name="Chart Placeholder 5">
            <a:extLst>
              <a:ext uri="{FF2B5EF4-FFF2-40B4-BE49-F238E27FC236}">
                <a16:creationId xmlns:a16="http://schemas.microsoft.com/office/drawing/2014/main" id="{3829AC98-9C7A-485E-BF59-19DE1EE5C5DC}"/>
              </a:ext>
            </a:extLst>
          </p:cNvPr>
          <p:cNvGraphicFramePr>
            <a:graphicFrameLocks noGrp="1"/>
          </p:cNvGraphicFramePr>
          <p:nvPr>
            <p:ph type="chart" sz="quarter" idx="13"/>
            <p:extLst>
              <p:ext uri="{D42A27DB-BD31-4B8C-83A1-F6EECF244321}">
                <p14:modId xmlns:p14="http://schemas.microsoft.com/office/powerpoint/2010/main" val="238295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0C9A3-D527-4F50-A469-240C2871A1F6}"/>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D9FB9C4F-A9CE-44DC-98E8-D4BCDFAEE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7491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D62F8-238A-4054-A5CD-9C465439C478}"/>
              </a:ext>
            </a:extLst>
          </p:cNvPr>
          <p:cNvSpPr>
            <a:spLocks noGrp="1"/>
          </p:cNvSpPr>
          <p:nvPr>
            <p:ph type="title"/>
          </p:nvPr>
        </p:nvSpPr>
        <p:spPr/>
        <p:txBody>
          <a:bodyPr/>
          <a:lstStyle/>
          <a:p>
            <a:r>
              <a:rPr lang="en-US"/>
              <a:t>Facebook User Questions Feedback Distribution | PRESS</a:t>
            </a:r>
          </a:p>
        </p:txBody>
      </p:sp>
      <p:graphicFrame>
        <p:nvGraphicFramePr>
          <p:cNvPr id="6" name="Chart Placeholder 5">
            <a:extLst>
              <a:ext uri="{FF2B5EF4-FFF2-40B4-BE49-F238E27FC236}">
                <a16:creationId xmlns:a16="http://schemas.microsoft.com/office/drawing/2014/main" id="{31E79787-D7DB-4F16-B5B8-14A45006716B}"/>
              </a:ext>
            </a:extLst>
          </p:cNvPr>
          <p:cNvGraphicFramePr>
            <a:graphicFrameLocks noGrp="1"/>
          </p:cNvGraphicFramePr>
          <p:nvPr>
            <p:ph type="chart" sz="quarter" idx="13"/>
            <p:extLst>
              <p:ext uri="{D42A27DB-BD31-4B8C-83A1-F6EECF244321}">
                <p14:modId xmlns:p14="http://schemas.microsoft.com/office/powerpoint/2010/main" val="3580953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E91F6-452C-4A56-B337-B1251AB7509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208C6FA1-9253-4B27-88C5-5D016C95D3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646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F74F3-BED8-4A7E-B6F9-FD2320539B5A}"/>
              </a:ext>
            </a:extLst>
          </p:cNvPr>
          <p:cNvSpPr>
            <a:spLocks noGrp="1"/>
          </p:cNvSpPr>
          <p:nvPr>
            <p:ph type="title"/>
          </p:nvPr>
        </p:nvSpPr>
        <p:spPr/>
        <p:txBody>
          <a:bodyPr/>
          <a:lstStyle/>
          <a:p>
            <a:r>
              <a:rPr lang="en-US"/>
              <a:t>Facebook Response Times Distribution | PRESS</a:t>
            </a:r>
          </a:p>
        </p:txBody>
      </p:sp>
      <p:graphicFrame>
        <p:nvGraphicFramePr>
          <p:cNvPr id="6" name="Chart Placeholder 5">
            <a:extLst>
              <a:ext uri="{FF2B5EF4-FFF2-40B4-BE49-F238E27FC236}">
                <a16:creationId xmlns:a16="http://schemas.microsoft.com/office/drawing/2014/main" id="{D8F6C854-76D1-4C78-956C-85D9D8BEB946}"/>
              </a:ext>
            </a:extLst>
          </p:cNvPr>
          <p:cNvGraphicFramePr>
            <a:graphicFrameLocks noGrp="1"/>
          </p:cNvGraphicFramePr>
          <p:nvPr>
            <p:ph type="chart" sz="quarter" idx="13"/>
            <p:extLst>
              <p:ext uri="{D42A27DB-BD31-4B8C-83A1-F6EECF244321}">
                <p14:modId xmlns:p14="http://schemas.microsoft.com/office/powerpoint/2010/main" val="909499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0E52A-3EFB-4D62-B65B-98BAFFD47A46}"/>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95AC1E8-39A1-4E31-B0B7-34118B9A5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2242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AF6F8-6DD5-4E85-91F6-07BF40F585D6}"/>
              </a:ext>
            </a:extLst>
          </p:cNvPr>
          <p:cNvSpPr>
            <a:spLocks noGrp="1"/>
          </p:cNvSpPr>
          <p:nvPr>
            <p:ph type="title"/>
          </p:nvPr>
        </p:nvSpPr>
        <p:spPr/>
        <p:txBody>
          <a:bodyPr/>
          <a:lstStyle/>
          <a:p>
            <a:r>
              <a:rPr lang="en-US"/>
              <a:t>Facebook User Posts App Usage | PRESS</a:t>
            </a:r>
          </a:p>
        </p:txBody>
      </p:sp>
      <p:graphicFrame>
        <p:nvGraphicFramePr>
          <p:cNvPr id="6" name="Chart Placeholder 5">
            <a:extLst>
              <a:ext uri="{FF2B5EF4-FFF2-40B4-BE49-F238E27FC236}">
                <a16:creationId xmlns:a16="http://schemas.microsoft.com/office/drawing/2014/main" id="{65EAC815-D09F-414D-8FA7-B2E4D602969E}"/>
              </a:ext>
            </a:extLst>
          </p:cNvPr>
          <p:cNvGraphicFramePr>
            <a:graphicFrameLocks noGrp="1"/>
          </p:cNvGraphicFramePr>
          <p:nvPr>
            <p:ph type="chart" sz="quarter" idx="13"/>
            <p:extLst>
              <p:ext uri="{D42A27DB-BD31-4B8C-83A1-F6EECF244321}">
                <p14:modId xmlns:p14="http://schemas.microsoft.com/office/powerpoint/2010/main" val="2111446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000198-B242-4361-88D3-38A156C92AEB}"/>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D2DBAE82-79F5-4143-B672-1F1861AE10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142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C7D53-75CD-4810-88E8-695E9749C6CF}"/>
              </a:ext>
            </a:extLst>
          </p:cNvPr>
          <p:cNvSpPr>
            <a:spLocks noGrp="1"/>
          </p:cNvSpPr>
          <p:nvPr>
            <p:ph type="title"/>
          </p:nvPr>
        </p:nvSpPr>
        <p:spPr/>
        <p:txBody>
          <a:bodyPr/>
          <a:lstStyle/>
          <a:p>
            <a:r>
              <a:rPr lang="en-US"/>
              <a:t>Facebook Avg. Response Time of User Questions (in sec.) | PRESS</a:t>
            </a:r>
          </a:p>
        </p:txBody>
      </p:sp>
      <p:graphicFrame>
        <p:nvGraphicFramePr>
          <p:cNvPr id="6" name="Chart Placeholder 5">
            <a:extLst>
              <a:ext uri="{FF2B5EF4-FFF2-40B4-BE49-F238E27FC236}">
                <a16:creationId xmlns:a16="http://schemas.microsoft.com/office/drawing/2014/main" id="{44D2B1CB-41CB-4DBD-87D0-ED0591C78C50}"/>
              </a:ext>
            </a:extLst>
          </p:cNvPr>
          <p:cNvGraphicFramePr>
            <a:graphicFrameLocks noGrp="1"/>
          </p:cNvGraphicFramePr>
          <p:nvPr>
            <p:ph type="chart" sz="quarter" idx="13"/>
            <p:extLst>
              <p:ext uri="{D42A27DB-BD31-4B8C-83A1-F6EECF244321}">
                <p14:modId xmlns:p14="http://schemas.microsoft.com/office/powerpoint/2010/main" val="2944988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D554E-9265-425A-B46D-64118E7A70E9}"/>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9AF453B4-8CFA-49AF-8346-2BC601956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6061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FE2A-4E22-413E-BA27-4B6A30E7F84D}"/>
              </a:ext>
            </a:extLst>
          </p:cNvPr>
          <p:cNvSpPr>
            <a:spLocks noGrp="1"/>
          </p:cNvSpPr>
          <p:nvPr>
            <p:ph type="title"/>
          </p:nvPr>
        </p:nvSpPr>
        <p:spPr/>
        <p:txBody>
          <a:bodyPr/>
          <a:lstStyle/>
          <a:p>
            <a:r>
              <a:rPr lang="en-US"/>
              <a:t>Facebook Key Metrics Table | PRESS</a:t>
            </a:r>
          </a:p>
        </p:txBody>
      </p:sp>
      <p:graphicFrame>
        <p:nvGraphicFramePr>
          <p:cNvPr id="5" name="Table Placeholder 4">
            <a:extLst>
              <a:ext uri="{FF2B5EF4-FFF2-40B4-BE49-F238E27FC236}">
                <a16:creationId xmlns:a16="http://schemas.microsoft.com/office/drawing/2014/main" id="{925A4563-4EE9-433B-917E-40EB2E3CD197}"/>
              </a:ext>
            </a:extLst>
          </p:cNvPr>
          <p:cNvGraphicFramePr>
            <a:graphicFrameLocks noGrp="1"/>
          </p:cNvGraphicFramePr>
          <p:nvPr>
            <p:ph type="tbl" sz="quarter" idx="13"/>
            <p:extLst>
              <p:ext uri="{D42A27DB-BD31-4B8C-83A1-F6EECF244321}">
                <p14:modId xmlns:p14="http://schemas.microsoft.com/office/powerpoint/2010/main" val="172621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84107197"/>
                    </a:ext>
                  </a:extLst>
                </a:gridCol>
                <a:gridCol w="411480">
                  <a:extLst>
                    <a:ext uri="{9D8B030D-6E8A-4147-A177-3AD203B41FA5}">
                      <a16:colId xmlns:a16="http://schemas.microsoft.com/office/drawing/2014/main" val="2481632596"/>
                    </a:ext>
                  </a:extLst>
                </a:gridCol>
                <a:gridCol w="304495">
                  <a:extLst>
                    <a:ext uri="{9D8B030D-6E8A-4147-A177-3AD203B41FA5}">
                      <a16:colId xmlns:a16="http://schemas.microsoft.com/office/drawing/2014/main" val="2931768515"/>
                    </a:ext>
                  </a:extLst>
                </a:gridCol>
                <a:gridCol w="304495">
                  <a:extLst>
                    <a:ext uri="{9D8B030D-6E8A-4147-A177-3AD203B41FA5}">
                      <a16:colId xmlns:a16="http://schemas.microsoft.com/office/drawing/2014/main" val="3303029419"/>
                    </a:ext>
                  </a:extLst>
                </a:gridCol>
                <a:gridCol w="304495">
                  <a:extLst>
                    <a:ext uri="{9D8B030D-6E8A-4147-A177-3AD203B41FA5}">
                      <a16:colId xmlns:a16="http://schemas.microsoft.com/office/drawing/2014/main" val="2822222317"/>
                    </a:ext>
                  </a:extLst>
                </a:gridCol>
                <a:gridCol w="304495">
                  <a:extLst>
                    <a:ext uri="{9D8B030D-6E8A-4147-A177-3AD203B41FA5}">
                      <a16:colId xmlns:a16="http://schemas.microsoft.com/office/drawing/2014/main" val="507860298"/>
                    </a:ext>
                  </a:extLst>
                </a:gridCol>
                <a:gridCol w="304495">
                  <a:extLst>
                    <a:ext uri="{9D8B030D-6E8A-4147-A177-3AD203B41FA5}">
                      <a16:colId xmlns:a16="http://schemas.microsoft.com/office/drawing/2014/main" val="3397511078"/>
                    </a:ext>
                  </a:extLst>
                </a:gridCol>
                <a:gridCol w="304495">
                  <a:extLst>
                    <a:ext uri="{9D8B030D-6E8A-4147-A177-3AD203B41FA5}">
                      <a16:colId xmlns:a16="http://schemas.microsoft.com/office/drawing/2014/main" val="3299034148"/>
                    </a:ext>
                  </a:extLst>
                </a:gridCol>
                <a:gridCol w="304495">
                  <a:extLst>
                    <a:ext uri="{9D8B030D-6E8A-4147-A177-3AD203B41FA5}">
                      <a16:colId xmlns:a16="http://schemas.microsoft.com/office/drawing/2014/main" val="2737143949"/>
                    </a:ext>
                  </a:extLst>
                </a:gridCol>
                <a:gridCol w="304495">
                  <a:extLst>
                    <a:ext uri="{9D8B030D-6E8A-4147-A177-3AD203B41FA5}">
                      <a16:colId xmlns:a16="http://schemas.microsoft.com/office/drawing/2014/main" val="1961863626"/>
                    </a:ext>
                  </a:extLst>
                </a:gridCol>
                <a:gridCol w="304495">
                  <a:extLst>
                    <a:ext uri="{9D8B030D-6E8A-4147-A177-3AD203B41FA5}">
                      <a16:colId xmlns:a16="http://schemas.microsoft.com/office/drawing/2014/main" val="3530207784"/>
                    </a:ext>
                  </a:extLst>
                </a:gridCol>
                <a:gridCol w="304495">
                  <a:extLst>
                    <a:ext uri="{9D8B030D-6E8A-4147-A177-3AD203B41FA5}">
                      <a16:colId xmlns:a16="http://schemas.microsoft.com/office/drawing/2014/main" val="1751730500"/>
                    </a:ext>
                  </a:extLst>
                </a:gridCol>
                <a:gridCol w="304495">
                  <a:extLst>
                    <a:ext uri="{9D8B030D-6E8A-4147-A177-3AD203B41FA5}">
                      <a16:colId xmlns:a16="http://schemas.microsoft.com/office/drawing/2014/main" val="903440389"/>
                    </a:ext>
                  </a:extLst>
                </a:gridCol>
                <a:gridCol w="304495">
                  <a:extLst>
                    <a:ext uri="{9D8B030D-6E8A-4147-A177-3AD203B41FA5}">
                      <a16:colId xmlns:a16="http://schemas.microsoft.com/office/drawing/2014/main" val="3097590123"/>
                    </a:ext>
                  </a:extLst>
                </a:gridCol>
                <a:gridCol w="304495">
                  <a:extLst>
                    <a:ext uri="{9D8B030D-6E8A-4147-A177-3AD203B41FA5}">
                      <a16:colId xmlns:a16="http://schemas.microsoft.com/office/drawing/2014/main" val="684288822"/>
                    </a:ext>
                  </a:extLst>
                </a:gridCol>
                <a:gridCol w="304495">
                  <a:extLst>
                    <a:ext uri="{9D8B030D-6E8A-4147-A177-3AD203B41FA5}">
                      <a16:colId xmlns:a16="http://schemas.microsoft.com/office/drawing/2014/main" val="1120909159"/>
                    </a:ext>
                  </a:extLst>
                </a:gridCol>
                <a:gridCol w="304495">
                  <a:extLst>
                    <a:ext uri="{9D8B030D-6E8A-4147-A177-3AD203B41FA5}">
                      <a16:colId xmlns:a16="http://schemas.microsoft.com/office/drawing/2014/main" val="1640041071"/>
                    </a:ext>
                  </a:extLst>
                </a:gridCol>
                <a:gridCol w="304495">
                  <a:extLst>
                    <a:ext uri="{9D8B030D-6E8A-4147-A177-3AD203B41FA5}">
                      <a16:colId xmlns:a16="http://schemas.microsoft.com/office/drawing/2014/main" val="4074045351"/>
                    </a:ext>
                  </a:extLst>
                </a:gridCol>
                <a:gridCol w="304495">
                  <a:extLst>
                    <a:ext uri="{9D8B030D-6E8A-4147-A177-3AD203B41FA5}">
                      <a16:colId xmlns:a16="http://schemas.microsoft.com/office/drawing/2014/main" val="239660746"/>
                    </a:ext>
                  </a:extLst>
                </a:gridCol>
                <a:gridCol w="304495">
                  <a:extLst>
                    <a:ext uri="{9D8B030D-6E8A-4147-A177-3AD203B41FA5}">
                      <a16:colId xmlns:a16="http://schemas.microsoft.com/office/drawing/2014/main" val="328296903"/>
                    </a:ext>
                  </a:extLst>
                </a:gridCol>
                <a:gridCol w="304495">
                  <a:extLst>
                    <a:ext uri="{9D8B030D-6E8A-4147-A177-3AD203B41FA5}">
                      <a16:colId xmlns:a16="http://schemas.microsoft.com/office/drawing/2014/main" val="2668788974"/>
                    </a:ext>
                  </a:extLst>
                </a:gridCol>
                <a:gridCol w="304495">
                  <a:extLst>
                    <a:ext uri="{9D8B030D-6E8A-4147-A177-3AD203B41FA5}">
                      <a16:colId xmlns:a16="http://schemas.microsoft.com/office/drawing/2014/main" val="642693346"/>
                    </a:ext>
                  </a:extLst>
                </a:gridCol>
                <a:gridCol w="304495">
                  <a:extLst>
                    <a:ext uri="{9D8B030D-6E8A-4147-A177-3AD203B41FA5}">
                      <a16:colId xmlns:a16="http://schemas.microsoft.com/office/drawing/2014/main" val="28485474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43216051"/>
                  </a:ext>
                </a:extLst>
              </a:tr>
              <a:tr h="370840">
                <a:tc>
                  <a:txBody>
                    <a:bodyPr/>
                    <a:lstStyle/>
                    <a:p>
                      <a:r>
                        <a:rPr lang="en-US" sz="1000"/>
                        <a:t>L'express Maurice</a:t>
                      </a:r>
                    </a:p>
                  </a:txBody>
                  <a:tcPr/>
                </a:tc>
                <a:tc>
                  <a:txBody>
                    <a:bodyPr/>
                    <a:lstStyle/>
                    <a:p>
                      <a:r>
                        <a:rPr lang="en-US" sz="1000"/>
                        <a:t>583516</a:t>
                      </a:r>
                    </a:p>
                  </a:txBody>
                  <a:tcPr/>
                </a:tc>
                <a:tc>
                  <a:txBody>
                    <a:bodyPr/>
                    <a:lstStyle/>
                    <a:p>
                      <a:r>
                        <a:rPr lang="en-US" sz="1000"/>
                        <a:t>n/a</a:t>
                      </a:r>
                    </a:p>
                  </a:txBody>
                  <a:tcPr/>
                </a:tc>
                <a:tc>
                  <a:txBody>
                    <a:bodyPr/>
                    <a:lstStyle/>
                    <a:p>
                      <a:r>
                        <a:rPr lang="en-US" sz="1000"/>
                        <a:t>1269</a:t>
                      </a:r>
                    </a:p>
                  </a:txBody>
                  <a:tcPr/>
                </a:tc>
                <a:tc>
                  <a:txBody>
                    <a:bodyPr/>
                    <a:lstStyle/>
                    <a:p>
                      <a:r>
                        <a:rPr lang="en-US" sz="1000"/>
                        <a:t>1170</a:t>
                      </a:r>
                    </a:p>
                  </a:txBody>
                  <a:tcPr/>
                </a:tc>
                <a:tc>
                  <a:txBody>
                    <a:bodyPr/>
                    <a:lstStyle/>
                    <a:p>
                      <a:r>
                        <a:rPr lang="en-US" sz="1000"/>
                        <a:t>42</a:t>
                      </a:r>
                    </a:p>
                  </a:txBody>
                  <a:tcPr/>
                </a:tc>
                <a:tc>
                  <a:txBody>
                    <a:bodyPr/>
                    <a:lstStyle/>
                    <a:p>
                      <a:r>
                        <a:rPr lang="en-US" sz="1000"/>
                        <a:t>0</a:t>
                      </a:r>
                    </a:p>
                  </a:txBody>
                  <a:tcPr/>
                </a:tc>
                <a:tc>
                  <a:txBody>
                    <a:bodyPr/>
                    <a:lstStyle/>
                    <a:p>
                      <a:r>
                        <a:rPr lang="en-US" sz="1000"/>
                        <a:t>57</a:t>
                      </a:r>
                    </a:p>
                  </a:txBody>
                  <a:tcPr/>
                </a:tc>
                <a:tc>
                  <a:txBody>
                    <a:bodyPr/>
                    <a:lstStyle/>
                    <a:p>
                      <a:r>
                        <a:rPr lang="en-US" sz="1000"/>
                        <a:t>375174</a:t>
                      </a:r>
                    </a:p>
                  </a:txBody>
                  <a:tcPr/>
                </a:tc>
                <a:tc>
                  <a:txBody>
                    <a:bodyPr/>
                    <a:lstStyle/>
                    <a:p>
                      <a:r>
                        <a:rPr lang="en-US" sz="1000"/>
                        <a:t>20394</a:t>
                      </a:r>
                    </a:p>
                  </a:txBody>
                  <a:tcPr/>
                </a:tc>
                <a:tc>
                  <a:txBody>
                    <a:bodyPr/>
                    <a:lstStyle/>
                    <a:p>
                      <a:r>
                        <a:rPr lang="en-US" sz="1000"/>
                        <a:t>288497</a:t>
                      </a:r>
                    </a:p>
                  </a:txBody>
                  <a:tcPr/>
                </a:tc>
                <a:tc>
                  <a:txBody>
                    <a:bodyPr/>
                    <a:lstStyle/>
                    <a:p>
                      <a:r>
                        <a:rPr lang="en-US" sz="1000"/>
                        <a:t>6966</a:t>
                      </a:r>
                    </a:p>
                  </a:txBody>
                  <a:tcPr/>
                </a:tc>
                <a:tc>
                  <a:txBody>
                    <a:bodyPr/>
                    <a:lstStyle/>
                    <a:p>
                      <a:r>
                        <a:rPr lang="en-US" sz="1000"/>
                        <a:t>23463</a:t>
                      </a:r>
                    </a:p>
                  </a:txBody>
                  <a:tcPr/>
                </a:tc>
                <a:tc>
                  <a:txBody>
                    <a:bodyPr/>
                    <a:lstStyle/>
                    <a:p>
                      <a:r>
                        <a:rPr lang="en-US" sz="1000"/>
                        <a:t>12008</a:t>
                      </a:r>
                    </a:p>
                  </a:txBody>
                  <a:tcPr/>
                </a:tc>
                <a:tc>
                  <a:txBody>
                    <a:bodyPr/>
                    <a:lstStyle/>
                    <a:p>
                      <a:r>
                        <a:rPr lang="en-US" sz="1000"/>
                        <a:t>23846</a:t>
                      </a:r>
                    </a:p>
                  </a:txBody>
                  <a:tcPr/>
                </a:tc>
                <a:tc>
                  <a:txBody>
                    <a:bodyPr/>
                    <a:lstStyle/>
                    <a:p>
                      <a:r>
                        <a:rPr lang="en-US" sz="1000"/>
                        <a:t>20394</a:t>
                      </a:r>
                    </a:p>
                  </a:txBody>
                  <a:tcPr/>
                </a:tc>
                <a:tc>
                  <a:txBody>
                    <a:bodyPr/>
                    <a:lstStyle/>
                    <a:p>
                      <a:r>
                        <a:rPr lang="en-US" sz="1000"/>
                        <a:t>52435</a:t>
                      </a:r>
                    </a:p>
                  </a:txBody>
                  <a:tcPr/>
                </a:tc>
                <a:tc>
                  <a:txBody>
                    <a:bodyPr/>
                    <a:lstStyle/>
                    <a:p>
                      <a:r>
                        <a:rPr lang="en-US" sz="1000"/>
                        <a:t>55943</a:t>
                      </a:r>
                    </a:p>
                  </a:txBody>
                  <a:tcPr/>
                </a:tc>
                <a:tc>
                  <a:txBody>
                    <a:bodyPr/>
                    <a:lstStyle/>
                    <a:p>
                      <a:r>
                        <a:rPr lang="en-US" sz="1000"/>
                        <a:t>483552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60277602"/>
                  </a:ext>
                </a:extLst>
              </a:tr>
              <a:tr h="370840">
                <a:tc>
                  <a:txBody>
                    <a:bodyPr/>
                    <a:lstStyle/>
                    <a:p>
                      <a:r>
                        <a:rPr lang="en-US" sz="1000"/>
                        <a:t>Defimedia.info</a:t>
                      </a:r>
                    </a:p>
                  </a:txBody>
                  <a:tcPr/>
                </a:tc>
                <a:tc>
                  <a:txBody>
                    <a:bodyPr/>
                    <a:lstStyle/>
                    <a:p>
                      <a:r>
                        <a:rPr lang="en-US" sz="1000"/>
                        <a:t>362318</a:t>
                      </a:r>
                    </a:p>
                  </a:txBody>
                  <a:tcPr/>
                </a:tc>
                <a:tc>
                  <a:txBody>
                    <a:bodyPr/>
                    <a:lstStyle/>
                    <a:p>
                      <a:r>
                        <a:rPr lang="en-US" sz="1000"/>
                        <a:t>n/a</a:t>
                      </a:r>
                    </a:p>
                  </a:txBody>
                  <a:tcPr/>
                </a:tc>
                <a:tc>
                  <a:txBody>
                    <a:bodyPr/>
                    <a:lstStyle/>
                    <a:p>
                      <a:r>
                        <a:rPr lang="en-US" sz="1000"/>
                        <a:t>2008</a:t>
                      </a:r>
                    </a:p>
                  </a:txBody>
                  <a:tcPr/>
                </a:tc>
                <a:tc>
                  <a:txBody>
                    <a:bodyPr/>
                    <a:lstStyle/>
                    <a:p>
                      <a:r>
                        <a:rPr lang="en-US" sz="1000"/>
                        <a:t>1914</a:t>
                      </a:r>
                    </a:p>
                  </a:txBody>
                  <a:tcPr/>
                </a:tc>
                <a:tc>
                  <a:txBody>
                    <a:bodyPr/>
                    <a:lstStyle/>
                    <a:p>
                      <a:r>
                        <a:rPr lang="en-US" sz="1000"/>
                        <a:t>45</a:t>
                      </a:r>
                    </a:p>
                  </a:txBody>
                  <a:tcPr/>
                </a:tc>
                <a:tc>
                  <a:txBody>
                    <a:bodyPr/>
                    <a:lstStyle/>
                    <a:p>
                      <a:r>
                        <a:rPr lang="en-US" sz="1000"/>
                        <a:t>2</a:t>
                      </a:r>
                    </a:p>
                  </a:txBody>
                  <a:tcPr/>
                </a:tc>
                <a:tc>
                  <a:txBody>
                    <a:bodyPr/>
                    <a:lstStyle/>
                    <a:p>
                      <a:r>
                        <a:rPr lang="en-US" sz="1000"/>
                        <a:t>47</a:t>
                      </a:r>
                    </a:p>
                  </a:txBody>
                  <a:tcPr/>
                </a:tc>
                <a:tc>
                  <a:txBody>
                    <a:bodyPr/>
                    <a:lstStyle/>
                    <a:p>
                      <a:r>
                        <a:rPr lang="en-US" sz="1000"/>
                        <a:t>576979</a:t>
                      </a:r>
                    </a:p>
                  </a:txBody>
                  <a:tcPr/>
                </a:tc>
                <a:tc>
                  <a:txBody>
                    <a:bodyPr/>
                    <a:lstStyle/>
                    <a:p>
                      <a:r>
                        <a:rPr lang="en-US" sz="1000"/>
                        <a:t>22881</a:t>
                      </a:r>
                    </a:p>
                  </a:txBody>
                  <a:tcPr/>
                </a:tc>
                <a:tc>
                  <a:txBody>
                    <a:bodyPr/>
                    <a:lstStyle/>
                    <a:p>
                      <a:r>
                        <a:rPr lang="en-US" sz="1000"/>
                        <a:t>464372</a:t>
                      </a:r>
                    </a:p>
                  </a:txBody>
                  <a:tcPr/>
                </a:tc>
                <a:tc>
                  <a:txBody>
                    <a:bodyPr/>
                    <a:lstStyle/>
                    <a:p>
                      <a:r>
                        <a:rPr lang="en-US" sz="1000"/>
                        <a:t>10863</a:t>
                      </a:r>
                    </a:p>
                  </a:txBody>
                  <a:tcPr/>
                </a:tc>
                <a:tc>
                  <a:txBody>
                    <a:bodyPr/>
                    <a:lstStyle/>
                    <a:p>
                      <a:r>
                        <a:rPr lang="en-US" sz="1000"/>
                        <a:t>22153</a:t>
                      </a:r>
                    </a:p>
                  </a:txBody>
                  <a:tcPr/>
                </a:tc>
                <a:tc>
                  <a:txBody>
                    <a:bodyPr/>
                    <a:lstStyle/>
                    <a:p>
                      <a:r>
                        <a:rPr lang="en-US" sz="1000"/>
                        <a:t>15830</a:t>
                      </a:r>
                    </a:p>
                  </a:txBody>
                  <a:tcPr/>
                </a:tc>
                <a:tc>
                  <a:txBody>
                    <a:bodyPr/>
                    <a:lstStyle/>
                    <a:p>
                      <a:r>
                        <a:rPr lang="en-US" sz="1000"/>
                        <a:t>40880</a:t>
                      </a:r>
                    </a:p>
                  </a:txBody>
                  <a:tcPr/>
                </a:tc>
                <a:tc>
                  <a:txBody>
                    <a:bodyPr/>
                    <a:lstStyle/>
                    <a:p>
                      <a:r>
                        <a:rPr lang="en-US" sz="1000"/>
                        <a:t>22881</a:t>
                      </a:r>
                    </a:p>
                  </a:txBody>
                  <a:tcPr/>
                </a:tc>
                <a:tc>
                  <a:txBody>
                    <a:bodyPr/>
                    <a:lstStyle/>
                    <a:p>
                      <a:r>
                        <a:rPr lang="en-US" sz="1000"/>
                        <a:t>61488</a:t>
                      </a:r>
                    </a:p>
                  </a:txBody>
                  <a:tcPr/>
                </a:tc>
                <a:tc>
                  <a:txBody>
                    <a:bodyPr/>
                    <a:lstStyle/>
                    <a:p>
                      <a:r>
                        <a:rPr lang="en-US" sz="1000"/>
                        <a:t>82688</a:t>
                      </a:r>
                    </a:p>
                  </a:txBody>
                  <a:tcPr/>
                </a:tc>
                <a:tc>
                  <a:txBody>
                    <a:bodyPr/>
                    <a:lstStyle/>
                    <a:p>
                      <a:r>
                        <a:rPr lang="en-US" sz="1000"/>
                        <a:t>721155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229063067"/>
                  </a:ext>
                </a:extLst>
              </a:tr>
            </a:tbl>
          </a:graphicData>
        </a:graphic>
      </p:graphicFrame>
      <p:sp>
        <p:nvSpPr>
          <p:cNvPr id="4" name="Text Placeholder 3">
            <a:extLst>
              <a:ext uri="{FF2B5EF4-FFF2-40B4-BE49-F238E27FC236}">
                <a16:creationId xmlns:a16="http://schemas.microsoft.com/office/drawing/2014/main" id="{E2D5A53C-9370-49B4-B624-7B74F1641637}"/>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777772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DBEB-0E98-4B11-B416-86098ABB41D8}"/>
              </a:ext>
            </a:extLst>
          </p:cNvPr>
          <p:cNvSpPr>
            <a:spLocks noGrp="1"/>
          </p:cNvSpPr>
          <p:nvPr>
            <p:ph type="title"/>
          </p:nvPr>
        </p:nvSpPr>
        <p:spPr/>
        <p:txBody>
          <a:bodyPr/>
          <a:lstStyle/>
          <a:p>
            <a:r>
              <a:rPr lang="en-US"/>
              <a:t>Facebook Sponsored Posts Distribution | PRESS</a:t>
            </a:r>
          </a:p>
        </p:txBody>
      </p:sp>
      <p:graphicFrame>
        <p:nvGraphicFramePr>
          <p:cNvPr id="6" name="Chart Placeholder 5">
            <a:extLst>
              <a:ext uri="{FF2B5EF4-FFF2-40B4-BE49-F238E27FC236}">
                <a16:creationId xmlns:a16="http://schemas.microsoft.com/office/drawing/2014/main" id="{A1C0E1E4-1541-4404-A7BC-21E298CD97B1}"/>
              </a:ext>
            </a:extLst>
          </p:cNvPr>
          <p:cNvGraphicFramePr>
            <a:graphicFrameLocks noGrp="1"/>
          </p:cNvGraphicFramePr>
          <p:nvPr>
            <p:ph type="chart" sz="quarter" idx="13"/>
            <p:extLst>
              <p:ext uri="{D42A27DB-BD31-4B8C-83A1-F6EECF244321}">
                <p14:modId xmlns:p14="http://schemas.microsoft.com/office/powerpoint/2010/main" val="1178826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E03029-C088-4E37-8490-E9F96748B35B}"/>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412D7FF9-0DD5-4B29-B908-D4750F924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573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9E8F-9A0B-4375-A3A1-63ECEC470A7C}"/>
              </a:ext>
            </a:extLst>
          </p:cNvPr>
          <p:cNvSpPr>
            <a:spLocks noGrp="1"/>
          </p:cNvSpPr>
          <p:nvPr>
            <p:ph type="title"/>
          </p:nvPr>
        </p:nvSpPr>
        <p:spPr/>
        <p:txBody>
          <a:bodyPr/>
          <a:lstStyle/>
          <a:p>
            <a:r>
              <a:rPr lang="en-US"/>
              <a:t>Facebook Fans Change | PRESS</a:t>
            </a:r>
          </a:p>
        </p:txBody>
      </p:sp>
      <p:graphicFrame>
        <p:nvGraphicFramePr>
          <p:cNvPr id="6" name="Chart Placeholder 5">
            <a:extLst>
              <a:ext uri="{FF2B5EF4-FFF2-40B4-BE49-F238E27FC236}">
                <a16:creationId xmlns:a16="http://schemas.microsoft.com/office/drawing/2014/main" id="{8EB572EC-8600-4AE6-9F0C-7C62A34C89B3}"/>
              </a:ext>
            </a:extLst>
          </p:cNvPr>
          <p:cNvGraphicFramePr>
            <a:graphicFrameLocks noGrp="1"/>
          </p:cNvGraphicFramePr>
          <p:nvPr>
            <p:ph type="chart" sz="quarter" idx="13"/>
            <p:extLst>
              <p:ext uri="{D42A27DB-BD31-4B8C-83A1-F6EECF244321}">
                <p14:modId xmlns:p14="http://schemas.microsoft.com/office/powerpoint/2010/main" val="1322496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44F213-79F5-4A25-95A3-450E53556F13}"/>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23C1E06-4A5F-49A4-B5A5-7532DB8B58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741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BD6E1-2300-4663-BA38-89E26F203644}"/>
              </a:ext>
            </a:extLst>
          </p:cNvPr>
          <p:cNvSpPr>
            <a:spLocks noGrp="1"/>
          </p:cNvSpPr>
          <p:nvPr>
            <p:ph type="title"/>
          </p:nvPr>
        </p:nvSpPr>
        <p:spPr/>
        <p:txBody>
          <a:bodyPr/>
          <a:lstStyle/>
          <a:p>
            <a:r>
              <a:rPr lang="en-US"/>
              <a:t>Facebook Interaction Rate By Weekday | PRESS</a:t>
            </a:r>
          </a:p>
        </p:txBody>
      </p:sp>
      <p:graphicFrame>
        <p:nvGraphicFramePr>
          <p:cNvPr id="6" name="Chart Placeholder 5">
            <a:extLst>
              <a:ext uri="{FF2B5EF4-FFF2-40B4-BE49-F238E27FC236}">
                <a16:creationId xmlns:a16="http://schemas.microsoft.com/office/drawing/2014/main" id="{D80F25ED-EB2C-497D-B2CB-C9FE96ED4A22}"/>
              </a:ext>
            </a:extLst>
          </p:cNvPr>
          <p:cNvGraphicFramePr>
            <a:graphicFrameLocks noGrp="1"/>
          </p:cNvGraphicFramePr>
          <p:nvPr>
            <p:ph type="chart" sz="quarter" idx="13"/>
            <p:extLst>
              <p:ext uri="{D42A27DB-BD31-4B8C-83A1-F6EECF244321}">
                <p14:modId xmlns:p14="http://schemas.microsoft.com/office/powerpoint/2010/main" val="1692321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F5D2A0-F7BE-45B4-9600-7F1D034E12FD}"/>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FA7C451A-B522-4453-9698-9CED3C878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86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85E5-2682-4711-98D5-8AFF9705BE05}"/>
              </a:ext>
            </a:extLst>
          </p:cNvPr>
          <p:cNvSpPr>
            <a:spLocks noGrp="1"/>
          </p:cNvSpPr>
          <p:nvPr>
            <p:ph type="title"/>
          </p:nvPr>
        </p:nvSpPr>
        <p:spPr/>
        <p:txBody>
          <a:bodyPr/>
          <a:lstStyle/>
          <a:p>
            <a:r>
              <a:rPr lang="en-US"/>
              <a:t>Facebook Average Comments Per Post | PRESS</a:t>
            </a:r>
          </a:p>
        </p:txBody>
      </p:sp>
      <p:graphicFrame>
        <p:nvGraphicFramePr>
          <p:cNvPr id="6" name="Chart Placeholder 5">
            <a:extLst>
              <a:ext uri="{FF2B5EF4-FFF2-40B4-BE49-F238E27FC236}">
                <a16:creationId xmlns:a16="http://schemas.microsoft.com/office/drawing/2014/main" id="{50F28D59-0B02-482D-87F5-6D015C056115}"/>
              </a:ext>
            </a:extLst>
          </p:cNvPr>
          <p:cNvGraphicFramePr>
            <a:graphicFrameLocks noGrp="1"/>
          </p:cNvGraphicFramePr>
          <p:nvPr>
            <p:ph type="chart" sz="quarter" idx="13"/>
            <p:extLst>
              <p:ext uri="{D42A27DB-BD31-4B8C-83A1-F6EECF244321}">
                <p14:modId xmlns:p14="http://schemas.microsoft.com/office/powerpoint/2010/main" val="668173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1F726D-EBB5-465B-9630-9AFFCA1CDE5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7CF5CAE2-07C8-4BA6-A8D0-8891C1209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353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01E11-8221-40C8-8926-480F13C6176A}"/>
              </a:ext>
            </a:extLst>
          </p:cNvPr>
          <p:cNvSpPr>
            <a:spLocks noGrp="1"/>
          </p:cNvSpPr>
          <p:nvPr>
            <p:ph type="title"/>
          </p:nvPr>
        </p:nvSpPr>
        <p:spPr/>
        <p:txBody>
          <a:bodyPr/>
          <a:lstStyle/>
          <a:p>
            <a:r>
              <a:rPr lang="en-US"/>
              <a:t>Facebook Comments Table | PRESS - 1 of 3</a:t>
            </a:r>
          </a:p>
        </p:txBody>
      </p:sp>
      <p:graphicFrame>
        <p:nvGraphicFramePr>
          <p:cNvPr id="5" name="Table Placeholder 4">
            <a:extLst>
              <a:ext uri="{FF2B5EF4-FFF2-40B4-BE49-F238E27FC236}">
                <a16:creationId xmlns:a16="http://schemas.microsoft.com/office/drawing/2014/main" id="{6639029D-1AFA-4B0C-BDCD-1FE2C10EDCAF}"/>
              </a:ext>
            </a:extLst>
          </p:cNvPr>
          <p:cNvGraphicFramePr>
            <a:graphicFrameLocks noGrp="1"/>
          </p:cNvGraphicFramePr>
          <p:nvPr>
            <p:ph type="tbl" sz="quarter" idx="13"/>
            <p:extLst>
              <p:ext uri="{D42A27DB-BD31-4B8C-83A1-F6EECF244321}">
                <p14:modId xmlns:p14="http://schemas.microsoft.com/office/powerpoint/2010/main" val="4220324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14964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82602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09:08:47 </a:t>
                      </a:r>
                      <a:r>
                        <a:rPr kumimoji="0" lang="en-US" sz="1000" b="0" i="0" u="none" strike="noStrike" kern="1200" cap="none" spc="0" normalizeH="0" baseline="0" noProof="0">
                          <a:ln>
                            <a:noFill/>
                          </a:ln>
                          <a:solidFill>
                            <a:prstClr val="black"/>
                          </a:solidFill>
                          <a:effectLst/>
                          <a:uLnTx/>
                          <a:uFillTx/>
                          <a:latin typeface="+mn-lt"/>
                          <a:ea typeface="+mn-ea"/>
                          <a:cs typeface="+mn-cs"/>
                        </a:rPr>
                        <a:t>
 Clarel Ah-pew 700 pou toi mam.. Kan perdi lerla paye 3000</a:t>
                      </a:r>
                    </a:p>
                  </a:txBody>
                  <a:tcPr/>
                </a:tc>
                <a:extLst>
                  <a:ext uri="{0D108BD9-81ED-4DB2-BD59-A6C34878D82A}">
                    <a16:rowId xmlns:a16="http://schemas.microsoft.com/office/drawing/2014/main" val="303611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08:49:10 </a:t>
                      </a:r>
                      <a:r>
                        <a:rPr kumimoji="0" lang="en-US" sz="1000" b="0" i="0" u="none" strike="noStrike" kern="1200" cap="none" spc="0" normalizeH="0" baseline="0" noProof="0">
                          <a:ln>
                            <a:noFill/>
                          </a:ln>
                          <a:solidFill>
                            <a:prstClr val="black"/>
                          </a:solidFill>
                          <a:effectLst/>
                          <a:uLnTx/>
                          <a:uFillTx/>
                          <a:latin typeface="+mn-lt"/>
                          <a:ea typeface="+mn-ea"/>
                          <a:cs typeface="+mn-cs"/>
                        </a:rPr>
                        <a:t>
 Madtuner Dk Pa ban :'(</a:t>
                      </a:r>
                    </a:p>
                  </a:txBody>
                  <a:tcPr/>
                </a:tc>
                <a:extLst>
                  <a:ext uri="{0D108BD9-81ED-4DB2-BD59-A6C34878D82A}">
                    <a16:rowId xmlns:a16="http://schemas.microsoft.com/office/drawing/2014/main" val="197788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08:45:43 </a:t>
                      </a:r>
                      <a:r>
                        <a:rPr kumimoji="0" lang="en-US" sz="1000" b="0" i="0" u="none" strike="noStrike" kern="1200" cap="none" spc="0" normalizeH="0" baseline="0" noProof="0">
                          <a:ln>
                            <a:noFill/>
                          </a:ln>
                          <a:solidFill>
                            <a:prstClr val="black"/>
                          </a:solidFill>
                          <a:effectLst/>
                          <a:uLnTx/>
                          <a:uFillTx/>
                          <a:latin typeface="+mn-lt"/>
                          <a:ea typeface="+mn-ea"/>
                          <a:cs typeface="+mn-cs"/>
                        </a:rPr>
                        <a:t>
 Couma toi non??1 ta GALON tone garder akoz sa meme to pas kone ecrire</a:t>
                      </a:r>
                    </a:p>
                  </a:txBody>
                  <a:tcPr/>
                </a:tc>
                <a:extLst>
                  <a:ext uri="{0D108BD9-81ED-4DB2-BD59-A6C34878D82A}">
                    <a16:rowId xmlns:a16="http://schemas.microsoft.com/office/drawing/2014/main" val="83165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08:20:24 </a:t>
                      </a:r>
                      <a:r>
                        <a:rPr kumimoji="0" lang="en-US" sz="1000" b="0" i="0" u="none" strike="noStrike" kern="1200" cap="none" spc="0" normalizeH="0" baseline="0" noProof="0">
                          <a:ln>
                            <a:noFill/>
                          </a:ln>
                          <a:solidFill>
                            <a:prstClr val="black"/>
                          </a:solidFill>
                          <a:effectLst/>
                          <a:uLnTx/>
                          <a:uFillTx/>
                          <a:latin typeface="+mn-lt"/>
                          <a:ea typeface="+mn-ea"/>
                          <a:cs typeface="+mn-cs"/>
                        </a:rPr>
                        <a:t>
 Jose Denis Mooteealloo  en chance nu bien pisse dans zot kili ban dodot</a:t>
                      </a:r>
                    </a:p>
                  </a:txBody>
                  <a:tcPr/>
                </a:tc>
                <a:extLst>
                  <a:ext uri="{0D108BD9-81ED-4DB2-BD59-A6C34878D82A}">
                    <a16:rowId xmlns:a16="http://schemas.microsoft.com/office/drawing/2014/main" val="80594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07:52:30 </a:t>
                      </a:r>
                      <a:r>
                        <a:rPr kumimoji="0" lang="en-US" sz="1000" b="0" i="0" u="none" strike="noStrike" kern="1200" cap="none" spc="0" normalizeH="0" baseline="0" noProof="0">
                          <a:ln>
                            <a:noFill/>
                          </a:ln>
                          <a:solidFill>
                            <a:prstClr val="black"/>
                          </a:solidFill>
                          <a:effectLst/>
                          <a:uLnTx/>
                          <a:uFillTx/>
                          <a:latin typeface="+mn-lt"/>
                          <a:ea typeface="+mn-ea"/>
                          <a:cs typeface="+mn-cs"/>
                        </a:rPr>
                        <a:t>
 Zot manque l’affection ki sa.</a:t>
                      </a:r>
                    </a:p>
                  </a:txBody>
                  <a:tcPr/>
                </a:tc>
                <a:extLst>
                  <a:ext uri="{0D108BD9-81ED-4DB2-BD59-A6C34878D82A}">
                    <a16:rowId xmlns:a16="http://schemas.microsoft.com/office/drawing/2014/main" val="208309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05:42:08 </a:t>
                      </a:r>
                      <a:r>
                        <a:rPr kumimoji="0" lang="en-US" sz="1000" b="0" i="0" u="none" strike="noStrike" kern="1200" cap="none" spc="0" normalizeH="0" baseline="0" noProof="0">
                          <a:ln>
                            <a:noFill/>
                          </a:ln>
                          <a:solidFill>
                            <a:prstClr val="black"/>
                          </a:solidFill>
                          <a:effectLst/>
                          <a:uLnTx/>
                          <a:uFillTx/>
                          <a:latin typeface="+mn-lt"/>
                          <a:ea typeface="+mn-ea"/>
                          <a:cs typeface="+mn-cs"/>
                        </a:rPr>
                        <a:t>
 Avnt don fake news 
Google inP Dan bn l'endroit la 🤣🤣🤣🤣....
Moi mo kne ene la rivière ki ress sèche astr p découver la plage 🤣🤣🤣</a:t>
                      </a:r>
                    </a:p>
                  </a:txBody>
                  <a:tcPr/>
                </a:tc>
                <a:extLst>
                  <a:ext uri="{0D108BD9-81ED-4DB2-BD59-A6C34878D82A}">
                    <a16:rowId xmlns:a16="http://schemas.microsoft.com/office/drawing/2014/main" val="278946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05:40:49 </a:t>
                      </a:r>
                      <a:r>
                        <a:rPr kumimoji="0" lang="en-US" sz="1000" b="0" i="0" u="none" strike="noStrike" kern="1200" cap="none" spc="0" normalizeH="0" baseline="0" noProof="0">
                          <a:ln>
                            <a:noFill/>
                          </a:ln>
                          <a:solidFill>
                            <a:prstClr val="black"/>
                          </a:solidFill>
                          <a:effectLst/>
                          <a:uLnTx/>
                          <a:uFillTx/>
                          <a:latin typeface="+mn-lt"/>
                          <a:ea typeface="+mn-ea"/>
                          <a:cs typeface="+mn-cs"/>
                        </a:rPr>
                        <a:t>
 kan election vini lerla to koze  ki sana pu Dan karo canne  lepep fini dside</a:t>
                      </a:r>
                    </a:p>
                  </a:txBody>
                  <a:tcPr/>
                </a:tc>
                <a:extLst>
                  <a:ext uri="{0D108BD9-81ED-4DB2-BD59-A6C34878D82A}">
                    <a16:rowId xmlns:a16="http://schemas.microsoft.com/office/drawing/2014/main" val="212726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05:38:38 </a:t>
                      </a:r>
                      <a:r>
                        <a:rPr kumimoji="0" lang="en-US" sz="1000" b="0" i="0" u="none" strike="noStrike" kern="1200" cap="none" spc="0" normalizeH="0" baseline="0" noProof="0">
                          <a:ln>
                            <a:noFill/>
                          </a:ln>
                          <a:solidFill>
                            <a:prstClr val="black"/>
                          </a:solidFill>
                          <a:effectLst/>
                          <a:uLnTx/>
                          <a:uFillTx/>
                          <a:latin typeface="+mn-lt"/>
                          <a:ea typeface="+mn-ea"/>
                          <a:cs typeface="+mn-cs"/>
                        </a:rPr>
                        <a:t>
 Ashou Jaunky  exams fess ki ete sa sa ausi pinokio fer</a:t>
                      </a:r>
                    </a:p>
                  </a:txBody>
                  <a:tcPr/>
                </a:tc>
                <a:extLst>
                  <a:ext uri="{0D108BD9-81ED-4DB2-BD59-A6C34878D82A}">
                    <a16:rowId xmlns:a16="http://schemas.microsoft.com/office/drawing/2014/main" val="541953910"/>
                  </a:ext>
                </a:extLst>
              </a:tr>
            </a:tbl>
          </a:graphicData>
        </a:graphic>
      </p:graphicFrame>
      <p:sp>
        <p:nvSpPr>
          <p:cNvPr id="4" name="Text Placeholder 3">
            <a:extLst>
              <a:ext uri="{FF2B5EF4-FFF2-40B4-BE49-F238E27FC236}">
                <a16:creationId xmlns:a16="http://schemas.microsoft.com/office/drawing/2014/main" id="{644BF749-2222-4A68-ACEE-10D8C092536E}"/>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241006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72467-0609-436D-A9CF-4673911A7C69}"/>
              </a:ext>
            </a:extLst>
          </p:cNvPr>
          <p:cNvSpPr>
            <a:spLocks noGrp="1"/>
          </p:cNvSpPr>
          <p:nvPr>
            <p:ph type="title"/>
          </p:nvPr>
        </p:nvSpPr>
        <p:spPr/>
        <p:txBody>
          <a:bodyPr/>
          <a:lstStyle/>
          <a:p>
            <a:r>
              <a:rPr lang="en-US"/>
              <a:t>Facebook Comments Table | PRESS - 2 of 3</a:t>
            </a:r>
          </a:p>
        </p:txBody>
      </p:sp>
      <p:graphicFrame>
        <p:nvGraphicFramePr>
          <p:cNvPr id="5" name="Table Placeholder 4">
            <a:extLst>
              <a:ext uri="{FF2B5EF4-FFF2-40B4-BE49-F238E27FC236}">
                <a16:creationId xmlns:a16="http://schemas.microsoft.com/office/drawing/2014/main" id="{FE766AD5-F846-4DA5-9878-57807B10BB44}"/>
              </a:ext>
            </a:extLst>
          </p:cNvPr>
          <p:cNvGraphicFramePr>
            <a:graphicFrameLocks noGrp="1"/>
          </p:cNvGraphicFramePr>
          <p:nvPr>
            <p:ph type="tbl" sz="quarter" idx="13"/>
            <p:extLst>
              <p:ext uri="{D42A27DB-BD31-4B8C-83A1-F6EECF244321}">
                <p14:modId xmlns:p14="http://schemas.microsoft.com/office/powerpoint/2010/main" val="118695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572676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2733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05:17:54 </a:t>
                      </a:r>
                      <a:r>
                        <a:rPr kumimoji="0" lang="en-US" sz="1000" b="0" i="0" u="none" strike="noStrike" kern="1200" cap="none" spc="0" normalizeH="0" baseline="0" noProof="0">
                          <a:ln>
                            <a:noFill/>
                          </a:ln>
                          <a:solidFill>
                            <a:prstClr val="black"/>
                          </a:solidFill>
                          <a:effectLst/>
                          <a:uLnTx/>
                          <a:uFillTx/>
                          <a:latin typeface="+mn-lt"/>
                          <a:ea typeface="+mn-ea"/>
                          <a:cs typeface="+mn-cs"/>
                        </a:rPr>
                        <a:t>
 Ene sel linge li Ena sa cholo la</a:t>
                      </a:r>
                    </a:p>
                  </a:txBody>
                  <a:tcPr/>
                </a:tc>
                <a:extLst>
                  <a:ext uri="{0D108BD9-81ED-4DB2-BD59-A6C34878D82A}">
                    <a16:rowId xmlns:a16="http://schemas.microsoft.com/office/drawing/2014/main" val="73881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04:46:56 </a:t>
                      </a:r>
                      <a:r>
                        <a:rPr kumimoji="0" lang="en-US" sz="1000" b="0" i="0" u="none" strike="noStrike" kern="1200" cap="none" spc="0" normalizeH="0" baseline="0" noProof="0">
                          <a:ln>
                            <a:noFill/>
                          </a:ln>
                          <a:solidFill>
                            <a:prstClr val="black"/>
                          </a:solidFill>
                          <a:effectLst/>
                          <a:uLnTx/>
                          <a:uFillTx/>
                          <a:latin typeface="+mn-lt"/>
                          <a:ea typeface="+mn-ea"/>
                          <a:cs typeface="+mn-cs"/>
                        </a:rPr>
                        <a:t>
 Deesha Seegoolam excuse twa créole zamé Ti ekrir coumsa heiin.mo croir to bien bzin termine to syllabus toi heiin</a:t>
                      </a:r>
                    </a:p>
                  </a:txBody>
                  <a:tcPr/>
                </a:tc>
                <a:extLst>
                  <a:ext uri="{0D108BD9-81ED-4DB2-BD59-A6C34878D82A}">
                    <a16:rowId xmlns:a16="http://schemas.microsoft.com/office/drawing/2014/main" val="401798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04:32:54 </a:t>
                      </a:r>
                      <a:r>
                        <a:rPr kumimoji="0" lang="en-US" sz="1000" b="0" i="0" u="none" strike="noStrike" kern="1200" cap="none" spc="0" normalizeH="0" baseline="0" noProof="0">
                          <a:ln>
                            <a:noFill/>
                          </a:ln>
                          <a:solidFill>
                            <a:prstClr val="black"/>
                          </a:solidFill>
                          <a:effectLst/>
                          <a:uLnTx/>
                          <a:uFillTx/>
                          <a:latin typeface="+mn-lt"/>
                          <a:ea typeface="+mn-ea"/>
                          <a:cs typeface="+mn-cs"/>
                        </a:rPr>
                        <a:t>
 Bethanie Sarah  sa oui</a:t>
                      </a:r>
                    </a:p>
                  </a:txBody>
                  <a:tcPr/>
                </a:tc>
                <a:extLst>
                  <a:ext uri="{0D108BD9-81ED-4DB2-BD59-A6C34878D82A}">
                    <a16:rowId xmlns:a16="http://schemas.microsoft.com/office/drawing/2014/main" val="18472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03:54:35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299845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03:18:27 </a:t>
                      </a:r>
                      <a:r>
                        <a:rPr kumimoji="0" lang="en-US" sz="1000" b="0" i="0" u="none" strike="noStrike" kern="1200" cap="none" spc="0" normalizeH="0" baseline="0" noProof="0">
                          <a:ln>
                            <a:noFill/>
                          </a:ln>
                          <a:solidFill>
                            <a:prstClr val="black"/>
                          </a:solidFill>
                          <a:effectLst/>
                          <a:uLnTx/>
                          <a:uFillTx/>
                          <a:latin typeface="+mn-lt"/>
                          <a:ea typeface="+mn-ea"/>
                          <a:cs typeface="+mn-cs"/>
                        </a:rPr>
                        <a:t>
 li p gagn 60 ans aster li p koner bizin fer activiter physics</a:t>
                      </a:r>
                    </a:p>
                  </a:txBody>
                  <a:tcPr/>
                </a:tc>
                <a:extLst>
                  <a:ext uri="{0D108BD9-81ED-4DB2-BD59-A6C34878D82A}">
                    <a16:rowId xmlns:a16="http://schemas.microsoft.com/office/drawing/2014/main" val="295179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02:57:54 </a:t>
                      </a:r>
                      <a:r>
                        <a:rPr kumimoji="0" lang="en-US" sz="1000" b="0" i="0" u="none" strike="noStrike" kern="1200" cap="none" spc="0" normalizeH="0" baseline="0" noProof="0">
                          <a:ln>
                            <a:noFill/>
                          </a:ln>
                          <a:solidFill>
                            <a:prstClr val="black"/>
                          </a:solidFill>
                          <a:effectLst/>
                          <a:uLnTx/>
                          <a:uFillTx/>
                          <a:latin typeface="+mn-lt"/>
                          <a:ea typeface="+mn-ea"/>
                          <a:cs typeface="+mn-cs"/>
                        </a:rPr>
                        <a:t>
 Rez Jon mo p koze toi fitness et ferail mo pas p koze toi tire dimoune so lavie. Visiblement to konne tou toi donc mo pas pou diskite r toi. Kifer to fine vine guette rallye si to ena tou ca la pou critiké. Reste to lacaze personne pas ine force toi vine gueté. ASter si to vini to bizin koné ena banne risques. Si risque la trop for pou toi pas vini. Li simple ca!</a:t>
                      </a:r>
                    </a:p>
                  </a:txBody>
                  <a:tcPr/>
                </a:tc>
                <a:extLst>
                  <a:ext uri="{0D108BD9-81ED-4DB2-BD59-A6C34878D82A}">
                    <a16:rowId xmlns:a16="http://schemas.microsoft.com/office/drawing/2014/main" val="109511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n/a  -  2018-11-22 02:27:44 </a:t>
                      </a:r>
                      <a:r>
                        <a:rPr kumimoji="0" lang="fr-FR" sz="1000" b="0" i="0" u="none" strike="noStrike" kern="1200" cap="none" spc="0" normalizeH="0" baseline="0" noProof="0">
                          <a:ln>
                            <a:noFill/>
                          </a:ln>
                          <a:solidFill>
                            <a:prstClr val="black"/>
                          </a:solidFill>
                          <a:effectLst/>
                          <a:uLnTx/>
                          <a:uFillTx/>
                          <a:latin typeface="+mn-lt"/>
                          <a:ea typeface="+mn-ea"/>
                          <a:cs typeface="+mn-cs"/>
                        </a:rPr>
                        <a:t>
 Bakka Origi  bel air truv riv des anguilles . cest pas bel air riv sech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3103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02:18:36 </a:t>
                      </a:r>
                      <a:r>
                        <a:rPr kumimoji="0" lang="en-US" sz="1000" b="0" i="0" u="none" strike="noStrike" kern="1200" cap="none" spc="0" normalizeH="0" baseline="0" noProof="0">
                          <a:ln>
                            <a:noFill/>
                          </a:ln>
                          <a:solidFill>
                            <a:prstClr val="black"/>
                          </a:solidFill>
                          <a:effectLst/>
                          <a:uLnTx/>
                          <a:uFillTx/>
                          <a:latin typeface="+mn-lt"/>
                          <a:ea typeface="+mn-ea"/>
                          <a:cs typeface="+mn-cs"/>
                        </a:rPr>
                        <a:t>
 Ahmed wadiré bel miracle fine fer car c So travay sa, bouffon la</a:t>
                      </a:r>
                    </a:p>
                  </a:txBody>
                  <a:tcPr/>
                </a:tc>
                <a:extLst>
                  <a:ext uri="{0D108BD9-81ED-4DB2-BD59-A6C34878D82A}">
                    <a16:rowId xmlns:a16="http://schemas.microsoft.com/office/drawing/2014/main" val="157401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01:40:02 </a:t>
                      </a:r>
                      <a:r>
                        <a:rPr kumimoji="0" lang="en-US" sz="1000" b="0" i="0" u="none" strike="noStrike" kern="1200" cap="none" spc="0" normalizeH="0" baseline="0" noProof="0">
                          <a:ln>
                            <a:noFill/>
                          </a:ln>
                          <a:solidFill>
                            <a:prstClr val="black"/>
                          </a:solidFill>
                          <a:effectLst/>
                          <a:uLnTx/>
                          <a:uFillTx/>
                          <a:latin typeface="+mn-lt"/>
                          <a:ea typeface="+mn-ea"/>
                          <a:cs typeface="+mn-cs"/>
                        </a:rPr>
                        <a:t>
 Subrottee Sidick 😂😂😂😂😂😂😂😂</a:t>
                      </a:r>
                    </a:p>
                  </a:txBody>
                  <a:tcPr/>
                </a:tc>
                <a:extLst>
                  <a:ext uri="{0D108BD9-81ED-4DB2-BD59-A6C34878D82A}">
                    <a16:rowId xmlns:a16="http://schemas.microsoft.com/office/drawing/2014/main" val="1644226408"/>
                  </a:ext>
                </a:extLst>
              </a:tr>
            </a:tbl>
          </a:graphicData>
        </a:graphic>
      </p:graphicFrame>
      <p:sp>
        <p:nvSpPr>
          <p:cNvPr id="4" name="Text Placeholder 3">
            <a:extLst>
              <a:ext uri="{FF2B5EF4-FFF2-40B4-BE49-F238E27FC236}">
                <a16:creationId xmlns:a16="http://schemas.microsoft.com/office/drawing/2014/main" id="{9355B9CA-637F-4DAE-B7D1-14E2931C719D}"/>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379222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9260-94B5-4F89-B65C-FF6404BC0091}"/>
              </a:ext>
            </a:extLst>
          </p:cNvPr>
          <p:cNvSpPr>
            <a:spLocks noGrp="1"/>
          </p:cNvSpPr>
          <p:nvPr>
            <p:ph type="title"/>
          </p:nvPr>
        </p:nvSpPr>
        <p:spPr/>
        <p:txBody>
          <a:bodyPr/>
          <a:lstStyle/>
          <a:p>
            <a:r>
              <a:rPr lang="en-US"/>
              <a:t>Facebook Comments Table | PRESS - 3 of 3</a:t>
            </a:r>
          </a:p>
        </p:txBody>
      </p:sp>
      <p:graphicFrame>
        <p:nvGraphicFramePr>
          <p:cNvPr id="5" name="Table Placeholder 4">
            <a:extLst>
              <a:ext uri="{FF2B5EF4-FFF2-40B4-BE49-F238E27FC236}">
                <a16:creationId xmlns:a16="http://schemas.microsoft.com/office/drawing/2014/main" id="{ED6533C1-E927-4899-8AE6-36E1C1F7ADF3}"/>
              </a:ext>
            </a:extLst>
          </p:cNvPr>
          <p:cNvGraphicFramePr>
            <a:graphicFrameLocks noGrp="1"/>
          </p:cNvGraphicFramePr>
          <p:nvPr>
            <p:ph type="tbl" sz="quarter" idx="13"/>
            <p:extLst>
              <p:ext uri="{D42A27DB-BD31-4B8C-83A1-F6EECF244321}">
                <p14:modId xmlns:p14="http://schemas.microsoft.com/office/powerpoint/2010/main" val="19111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24834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79709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00:43:00 </a:t>
                      </a:r>
                      <a:r>
                        <a:rPr kumimoji="0" lang="en-US" sz="1000" b="0" i="0" u="none" strike="noStrike" kern="1200" cap="none" spc="0" normalizeH="0" baseline="0" noProof="0">
                          <a:ln>
                            <a:noFill/>
                          </a:ln>
                          <a:solidFill>
                            <a:prstClr val="black"/>
                          </a:solidFill>
                          <a:effectLst/>
                          <a:uLnTx/>
                          <a:uFillTx/>
                          <a:latin typeface="+mn-lt"/>
                          <a:ea typeface="+mn-ea"/>
                          <a:cs typeface="+mn-cs"/>
                        </a:rPr>
                        <a:t>
 Deesha Seegoolam l'article la bien claire: li montrer ki system la pa bon pou maurice. Tro boucou élèves p fail. C'est ene fact! Pa ve dir ki kan ene system bon pou ene lot pays ki li pou bon pou maurice.</a:t>
                      </a:r>
                    </a:p>
                  </a:txBody>
                  <a:tcPr/>
                </a:tc>
                <a:extLst>
                  <a:ext uri="{0D108BD9-81ED-4DB2-BD59-A6C34878D82A}">
                    <a16:rowId xmlns:a16="http://schemas.microsoft.com/office/drawing/2014/main" val="21911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23:34:40 </a:t>
                      </a:r>
                      <a:r>
                        <a:rPr kumimoji="0" lang="en-US" sz="1000" b="0" i="0" u="none" strike="noStrike" kern="1200" cap="none" spc="0" normalizeH="0" baseline="0" noProof="0">
                          <a:ln>
                            <a:noFill/>
                          </a:ln>
                          <a:solidFill>
                            <a:prstClr val="black"/>
                          </a:solidFill>
                          <a:effectLst/>
                          <a:uLnTx/>
                          <a:uFillTx/>
                          <a:latin typeface="+mn-lt"/>
                          <a:ea typeface="+mn-ea"/>
                          <a:cs typeface="+mn-cs"/>
                        </a:rPr>
                        <a:t>
 😂😂😂😂 sem pu ena</a:t>
                      </a:r>
                    </a:p>
                  </a:txBody>
                  <a:tcPr/>
                </a:tc>
                <a:extLst>
                  <a:ext uri="{0D108BD9-81ED-4DB2-BD59-A6C34878D82A}">
                    <a16:rowId xmlns:a16="http://schemas.microsoft.com/office/drawing/2014/main" val="364327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22:51:35 </a:t>
                      </a:r>
                      <a:r>
                        <a:rPr kumimoji="0" lang="en-US" sz="1000" b="0" i="0" u="none" strike="noStrike" kern="1200" cap="none" spc="0" normalizeH="0" baseline="0" noProof="0">
                          <a:ln>
                            <a:noFill/>
                          </a:ln>
                          <a:solidFill>
                            <a:prstClr val="black"/>
                          </a:solidFill>
                          <a:effectLst/>
                          <a:uLnTx/>
                          <a:uFillTx/>
                          <a:latin typeface="+mn-lt"/>
                          <a:ea typeface="+mn-ea"/>
                          <a:cs typeface="+mn-cs"/>
                        </a:rPr>
                        <a:t>
 Ala kumens ggn lagerre dans cockpit. 🤣🤣</a:t>
                      </a:r>
                    </a:p>
                  </a:txBody>
                  <a:tcPr/>
                </a:tc>
                <a:extLst>
                  <a:ext uri="{0D108BD9-81ED-4DB2-BD59-A6C34878D82A}">
                    <a16:rowId xmlns:a16="http://schemas.microsoft.com/office/drawing/2014/main" val="224616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22:17:52 </a:t>
                      </a:r>
                      <a:r>
                        <a:rPr kumimoji="0" lang="en-US" sz="1000" b="0" i="0" u="none" strike="noStrike" kern="1200" cap="none" spc="0" normalizeH="0" baseline="0" noProof="0">
                          <a:ln>
                            <a:noFill/>
                          </a:ln>
                          <a:solidFill>
                            <a:prstClr val="black"/>
                          </a:solidFill>
                          <a:effectLst/>
                          <a:uLnTx/>
                          <a:uFillTx/>
                          <a:latin typeface="+mn-lt"/>
                          <a:ea typeface="+mn-ea"/>
                          <a:cs typeface="+mn-cs"/>
                        </a:rPr>
                        <a:t>
 Kushal KR koz bro</a:t>
                      </a:r>
                    </a:p>
                  </a:txBody>
                  <a:tcPr/>
                </a:tc>
                <a:extLst>
                  <a:ext uri="{0D108BD9-81ED-4DB2-BD59-A6C34878D82A}">
                    <a16:rowId xmlns:a16="http://schemas.microsoft.com/office/drawing/2014/main" val="225155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22:09:13 </a:t>
                      </a:r>
                      <a:r>
                        <a:rPr kumimoji="0" lang="en-US" sz="1000" b="0" i="0" u="none" strike="noStrike" kern="1200" cap="none" spc="0" normalizeH="0" baseline="0" noProof="0">
                          <a:ln>
                            <a:noFill/>
                          </a:ln>
                          <a:solidFill>
                            <a:prstClr val="black"/>
                          </a:solidFill>
                          <a:effectLst/>
                          <a:uLnTx/>
                          <a:uFillTx/>
                          <a:latin typeface="+mn-lt"/>
                          <a:ea typeface="+mn-ea"/>
                          <a:cs typeface="+mn-cs"/>
                        </a:rPr>
                        <a:t>
 Bel air ena la plage</a:t>
                      </a:r>
                    </a:p>
                  </a:txBody>
                  <a:tcPr/>
                </a:tc>
                <a:extLst>
                  <a:ext uri="{0D108BD9-81ED-4DB2-BD59-A6C34878D82A}">
                    <a16:rowId xmlns:a16="http://schemas.microsoft.com/office/drawing/2014/main" val="47590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21:48:35 </a:t>
                      </a:r>
                      <a:r>
                        <a:rPr kumimoji="0" lang="en-US" sz="1000" b="0" i="0" u="none" strike="noStrike" kern="1200" cap="none" spc="0" normalizeH="0" baseline="0" noProof="0">
                          <a:ln>
                            <a:noFill/>
                          </a:ln>
                          <a:solidFill>
                            <a:prstClr val="black"/>
                          </a:solidFill>
                          <a:effectLst/>
                          <a:uLnTx/>
                          <a:uFillTx/>
                          <a:latin typeface="+mn-lt"/>
                          <a:ea typeface="+mn-ea"/>
                          <a:cs typeface="+mn-cs"/>
                        </a:rPr>
                        <a:t>
 Esseéd Gio pas annoyed moi</a:t>
                      </a:r>
                    </a:p>
                  </a:txBody>
                  <a:tcPr/>
                </a:tc>
                <a:extLst>
                  <a:ext uri="{0D108BD9-81ED-4DB2-BD59-A6C34878D82A}">
                    <a16:rowId xmlns:a16="http://schemas.microsoft.com/office/drawing/2014/main" val="31035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21:13:05 </a:t>
                      </a:r>
                      <a:r>
                        <a:rPr kumimoji="0" lang="en-US" sz="1000" b="0" i="0" u="none" strike="noStrike" kern="1200" cap="none" spc="0" normalizeH="0" baseline="0" noProof="0">
                          <a:ln>
                            <a:noFill/>
                          </a:ln>
                          <a:solidFill>
                            <a:prstClr val="black"/>
                          </a:solidFill>
                          <a:effectLst/>
                          <a:uLnTx/>
                          <a:uFillTx/>
                          <a:latin typeface="+mn-lt"/>
                          <a:ea typeface="+mn-ea"/>
                          <a:cs typeface="+mn-cs"/>
                        </a:rPr>
                        <a:t>
 Pratiksha Meenakshii wehhh bnla kne zis tou zot... La plage dan bel air lol...</a:t>
                      </a:r>
                    </a:p>
                  </a:txBody>
                  <a:tcPr/>
                </a:tc>
                <a:extLst>
                  <a:ext uri="{0D108BD9-81ED-4DB2-BD59-A6C34878D82A}">
                    <a16:rowId xmlns:a16="http://schemas.microsoft.com/office/drawing/2014/main" val="145077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21:11:32 </a:t>
                      </a:r>
                      <a:r>
                        <a:rPr kumimoji="0" lang="en-US" sz="1000" b="0" i="0" u="none" strike="noStrike" kern="1200" cap="none" spc="0" normalizeH="0" baseline="0" noProof="0">
                          <a:ln>
                            <a:noFill/>
                          </a:ln>
                          <a:solidFill>
                            <a:prstClr val="black"/>
                          </a:solidFill>
                          <a:effectLst/>
                          <a:uLnTx/>
                          <a:uFillTx/>
                          <a:latin typeface="+mn-lt"/>
                          <a:ea typeface="+mn-ea"/>
                          <a:cs typeface="+mn-cs"/>
                        </a:rPr>
                        <a:t>
 Dr lexpress amn tw 😂</a:t>
                      </a:r>
                    </a:p>
                  </a:txBody>
                  <a:tcPr/>
                </a:tc>
                <a:extLst>
                  <a:ext uri="{0D108BD9-81ED-4DB2-BD59-A6C34878D82A}">
                    <a16:rowId xmlns:a16="http://schemas.microsoft.com/office/drawing/2014/main" val="2034018352"/>
                  </a:ext>
                </a:extLst>
              </a:tr>
            </a:tbl>
          </a:graphicData>
        </a:graphic>
      </p:graphicFrame>
      <p:sp>
        <p:nvSpPr>
          <p:cNvPr id="4" name="Text Placeholder 3">
            <a:extLst>
              <a:ext uri="{FF2B5EF4-FFF2-40B4-BE49-F238E27FC236}">
                <a16:creationId xmlns:a16="http://schemas.microsoft.com/office/drawing/2014/main" id="{22620F0C-B4ED-466F-8979-28D104C5B809}"/>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22468078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1710</Words>
  <Application>Microsoft Office PowerPoint</Application>
  <PresentationFormat>On-screen Show (4:3)</PresentationFormat>
  <Paragraphs>762</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Latest</vt:lpstr>
      <vt:lpstr>Facebook Average Interactions Per Post | PRESS</vt:lpstr>
      <vt:lpstr>Facebook Fans Total | PRESS</vt:lpstr>
      <vt:lpstr>Facebook Own Posts | PRESS</vt:lpstr>
      <vt:lpstr>Facebook Own Posts | PRESS</vt:lpstr>
      <vt:lpstr>Facebook Fans Total | PRESS</vt:lpstr>
      <vt:lpstr>Facebook Key Metrics Radar | PRESS</vt:lpstr>
      <vt:lpstr>Facebook Interaction Rate By Post Type | PRESS</vt:lpstr>
      <vt:lpstr>Facebook Own Posts Table  | PRESS - 1 of 8</vt:lpstr>
      <vt:lpstr>Facebook Own Posts Table  | PRESS - 2 of 8</vt:lpstr>
      <vt:lpstr>Facebook Own Posts Table  | PRESS - 3 of 8</vt:lpstr>
      <vt:lpstr>Facebook Own Posts Table  | PRESS - 4 of 8</vt:lpstr>
      <vt:lpstr>Facebook Own Posts Table  | PRESS - 5 of 8</vt:lpstr>
      <vt:lpstr>Facebook Own Posts Table  | PRESS - 6 of 8</vt:lpstr>
      <vt:lpstr>Facebook Own Posts Table  | PRESS - 7 of 8</vt:lpstr>
      <vt:lpstr>Facebook Own Posts Table  | PRESS - 8 of 8</vt:lpstr>
      <vt:lpstr>Facebook Interactions Distribution | PRESS</vt:lpstr>
      <vt:lpstr>Facebook Interaction Rate | PRESS</vt:lpstr>
      <vt:lpstr>Facebook Interactions Distribution | PRESS</vt:lpstr>
      <vt:lpstr>Facebook Own Posts By Weekday | PRESS</vt:lpstr>
      <vt:lpstr>Facebook Post Type Distribution Per Profile | PRESS</vt:lpstr>
      <vt:lpstr>Facebook Sponsored Posts Distribution | PRESS</vt:lpstr>
      <vt:lpstr>Facebook Own Video Posts | PRESS</vt:lpstr>
      <vt:lpstr>Facebook Video Type Distribution | PRESS</vt:lpstr>
      <vt:lpstr>Facebook Response Times | PRESS</vt:lpstr>
      <vt:lpstr>Facebook User Questions | PRESS</vt:lpstr>
      <vt:lpstr>Facebook Share of User Questions with negative Feedback | PRESS</vt:lpstr>
      <vt:lpstr>Facebook User Questions Feedback Distribution | PRESS</vt:lpstr>
      <vt:lpstr>Facebook Response Times Distribution | PRESS</vt:lpstr>
      <vt:lpstr>Facebook User Posts App Usage | PRESS</vt:lpstr>
      <vt:lpstr>Facebook Avg. Response Time of User Questions (in sec.) | PRESS</vt:lpstr>
      <vt:lpstr>Facebook Key Metrics Table | PRESS</vt:lpstr>
      <vt:lpstr>Facebook Sponsored Posts Distribution | PRESS</vt:lpstr>
      <vt:lpstr>Facebook Fans Change | PRESS</vt:lpstr>
      <vt:lpstr>Facebook Interaction Rate By Weekday | PRESS</vt:lpstr>
      <vt:lpstr>Facebook Average Comments Per Post | PRESS</vt:lpstr>
      <vt:lpstr>Facebook Comments Table | PRESS - 1 of 3</vt:lpstr>
      <vt:lpstr>Facebook Comments Table | PRESS - 2 of 3</vt:lpstr>
      <vt:lpstr>Facebook Comments Table | PRESS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Latest</dc:title>
  <dc:creator>Administrator</dc:creator>
  <cp:lastModifiedBy>Administrator</cp:lastModifiedBy>
  <cp:revision>1</cp:revision>
  <dcterms:created xsi:type="dcterms:W3CDTF">2018-11-23T06:01:03Z</dcterms:created>
  <dcterms:modified xsi:type="dcterms:W3CDTF">2018-11-23T06:04:22Z</dcterms:modified>
</cp:coreProperties>
</file>