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4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mcdonaldsksa</c:v>
                </c:pt>
              </c:strCache>
            </c:strRef>
          </c:tx>
          <c:spPr>
            <a:ln w="28575" cap="rnd">
              <a:solidFill>
                <a:schemeClr val="accent1"/>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Sheet1!$B$2:$B$32</c:f>
              <c:numCache>
                <c:formatCode>General</c:formatCode>
                <c:ptCount val="31"/>
                <c:pt idx="0">
                  <c:v>6</c:v>
                </c:pt>
                <c:pt idx="1">
                  <c:v>7</c:v>
                </c:pt>
                <c:pt idx="2">
                  <c:v>5</c:v>
                </c:pt>
                <c:pt idx="3">
                  <c:v>7</c:v>
                </c:pt>
                <c:pt idx="4">
                  <c:v>8</c:v>
                </c:pt>
                <c:pt idx="5">
                  <c:v>9</c:v>
                </c:pt>
                <c:pt idx="6">
                  <c:v>6</c:v>
                </c:pt>
                <c:pt idx="7">
                  <c:v>6</c:v>
                </c:pt>
                <c:pt idx="8">
                  <c:v>4</c:v>
                </c:pt>
                <c:pt idx="9">
                  <c:v>8</c:v>
                </c:pt>
                <c:pt idx="10">
                  <c:v>7</c:v>
                </c:pt>
                <c:pt idx="11">
                  <c:v>10</c:v>
                </c:pt>
                <c:pt idx="12">
                  <c:v>9</c:v>
                </c:pt>
                <c:pt idx="13">
                  <c:v>10</c:v>
                </c:pt>
                <c:pt idx="14">
                  <c:v>6</c:v>
                </c:pt>
                <c:pt idx="15">
                  <c:v>6</c:v>
                </c:pt>
                <c:pt idx="16">
                  <c:v>9</c:v>
                </c:pt>
                <c:pt idx="17">
                  <c:v>8</c:v>
                </c:pt>
                <c:pt idx="18">
                  <c:v>7</c:v>
                </c:pt>
                <c:pt idx="19">
                  <c:v>6</c:v>
                </c:pt>
                <c:pt idx="20">
                  <c:v>7</c:v>
                </c:pt>
                <c:pt idx="21">
                  <c:v>7</c:v>
                </c:pt>
                <c:pt idx="22">
                  <c:v>6</c:v>
                </c:pt>
                <c:pt idx="23">
                  <c:v>8</c:v>
                </c:pt>
                <c:pt idx="24">
                  <c:v>5</c:v>
                </c:pt>
                <c:pt idx="25">
                  <c:v>4</c:v>
                </c:pt>
                <c:pt idx="26">
                  <c:v>8</c:v>
                </c:pt>
                <c:pt idx="27">
                  <c:v>7</c:v>
                </c:pt>
                <c:pt idx="28">
                  <c:v>4</c:v>
                </c:pt>
                <c:pt idx="29">
                  <c:v>6</c:v>
                </c:pt>
                <c:pt idx="30">
                  <c:v>7</c:v>
                </c:pt>
              </c:numCache>
            </c:numRef>
          </c:val>
          <c:smooth val="0"/>
          <c:extLst>
            <c:ext xmlns:c16="http://schemas.microsoft.com/office/drawing/2014/chart" uri="{C3380CC4-5D6E-409C-BE32-E72D297353CC}">
              <c16:uniqueId val="{00000000-518C-4C98-A296-5184169C9D2D}"/>
            </c:ext>
          </c:extLst>
        </c:ser>
        <c:ser>
          <c:idx val="1"/>
          <c:order val="1"/>
          <c:tx>
            <c:strRef>
              <c:f>Sheet1!$C$1</c:f>
              <c:strCache>
                <c:ptCount val="1"/>
                <c:pt idx="0">
                  <c:v>samsung_saudi</c:v>
                </c:pt>
              </c:strCache>
            </c:strRef>
          </c:tx>
          <c:spPr>
            <a:ln w="28575" cap="rnd">
              <a:solidFill>
                <a:schemeClr val="accent2"/>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Sheet1!$C$2:$C$32</c:f>
              <c:numCache>
                <c:formatCode>General</c:formatCode>
                <c:ptCount val="31"/>
                <c:pt idx="0">
                  <c:v>1</c:v>
                </c:pt>
                <c:pt idx="1">
                  <c:v>1</c:v>
                </c:pt>
                <c:pt idx="2">
                  <c:v>1</c:v>
                </c:pt>
                <c:pt idx="3">
                  <c:v>1</c:v>
                </c:pt>
                <c:pt idx="4">
                  <c:v>2</c:v>
                </c:pt>
                <c:pt idx="5">
                  <c:v>1</c:v>
                </c:pt>
                <c:pt idx="6">
                  <c:v>1</c:v>
                </c:pt>
                <c:pt idx="7">
                  <c:v>2</c:v>
                </c:pt>
                <c:pt idx="8">
                  <c:v>1</c:v>
                </c:pt>
                <c:pt idx="9">
                  <c:v>1</c:v>
                </c:pt>
                <c:pt idx="10">
                  <c:v>1</c:v>
                </c:pt>
                <c:pt idx="11">
                  <c:v>1</c:v>
                </c:pt>
                <c:pt idx="12">
                  <c:v>2</c:v>
                </c:pt>
                <c:pt idx="13">
                  <c:v>3</c:v>
                </c:pt>
                <c:pt idx="14">
                  <c:v>1</c:v>
                </c:pt>
                <c:pt idx="15">
                  <c:v>1</c:v>
                </c:pt>
                <c:pt idx="16">
                  <c:v>1</c:v>
                </c:pt>
                <c:pt idx="17">
                  <c:v>1</c:v>
                </c:pt>
                <c:pt idx="18">
                  <c:v>1</c:v>
                </c:pt>
                <c:pt idx="19">
                  <c:v>1</c:v>
                </c:pt>
                <c:pt idx="20">
                  <c:v>1</c:v>
                </c:pt>
                <c:pt idx="21">
                  <c:v>1</c:v>
                </c:pt>
                <c:pt idx="22">
                  <c:v>1</c:v>
                </c:pt>
                <c:pt idx="23">
                  <c:v>1</c:v>
                </c:pt>
                <c:pt idx="24">
                  <c:v>1</c:v>
                </c:pt>
                <c:pt idx="25">
                  <c:v>1</c:v>
                </c:pt>
                <c:pt idx="26">
                  <c:v>1</c:v>
                </c:pt>
                <c:pt idx="27">
                  <c:v>2</c:v>
                </c:pt>
                <c:pt idx="28">
                  <c:v>3</c:v>
                </c:pt>
                <c:pt idx="29">
                  <c:v>1</c:v>
                </c:pt>
                <c:pt idx="30">
                  <c:v>1</c:v>
                </c:pt>
              </c:numCache>
            </c:numRef>
          </c:val>
          <c:smooth val="0"/>
          <c:extLst>
            <c:ext xmlns:c16="http://schemas.microsoft.com/office/drawing/2014/chart" uri="{C3380CC4-5D6E-409C-BE32-E72D297353CC}">
              <c16:uniqueId val="{00000001-518C-4C98-A296-5184169C9D2D}"/>
            </c:ext>
          </c:extLst>
        </c:ser>
        <c:ser>
          <c:idx val="2"/>
          <c:order val="2"/>
          <c:tx>
            <c:strRef>
              <c:f>Sheet1!$D$1</c:f>
              <c:strCache>
                <c:ptCount val="1"/>
                <c:pt idx="0">
                  <c:v>albaik</c:v>
                </c:pt>
              </c:strCache>
            </c:strRef>
          </c:tx>
          <c:spPr>
            <a:ln w="28575" cap="rnd">
              <a:solidFill>
                <a:schemeClr val="accent3"/>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Sheet1!$D$2:$D$32</c:f>
              <c:numCache>
                <c:formatCode>General</c:formatCode>
                <c:ptCount val="31"/>
                <c:pt idx="0">
                  <c:v>0</c:v>
                </c:pt>
                <c:pt idx="1">
                  <c:v>0</c:v>
                </c:pt>
                <c:pt idx="2">
                  <c:v>0</c:v>
                </c:pt>
                <c:pt idx="3">
                  <c:v>0</c:v>
                </c:pt>
                <c:pt idx="4">
                  <c:v>0</c:v>
                </c:pt>
                <c:pt idx="5">
                  <c:v>0</c:v>
                </c:pt>
                <c:pt idx="6">
                  <c:v>0</c:v>
                </c:pt>
                <c:pt idx="7">
                  <c:v>0</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18C-4C98-A296-5184169C9D2D}"/>
            </c:ext>
          </c:extLst>
        </c:ser>
        <c:ser>
          <c:idx val="3"/>
          <c:order val="3"/>
          <c:tx>
            <c:strRef>
              <c:f>Sheet1!$E$1</c:f>
              <c:strCache>
                <c:ptCount val="1"/>
                <c:pt idx="0">
                  <c:v>toyotaalj</c:v>
                </c:pt>
              </c:strCache>
            </c:strRef>
          </c:tx>
          <c:spPr>
            <a:ln w="28575" cap="rnd">
              <a:solidFill>
                <a:schemeClr val="accent4"/>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Sheet1!$E$2:$E$32</c:f>
              <c:numCache>
                <c:formatCode>General</c:formatCode>
                <c:ptCount val="31"/>
                <c:pt idx="0">
                  <c:v>3</c:v>
                </c:pt>
                <c:pt idx="1">
                  <c:v>0</c:v>
                </c:pt>
                <c:pt idx="2">
                  <c:v>0</c:v>
                </c:pt>
                <c:pt idx="3">
                  <c:v>3</c:v>
                </c:pt>
                <c:pt idx="4">
                  <c:v>3</c:v>
                </c:pt>
                <c:pt idx="5">
                  <c:v>0</c:v>
                </c:pt>
                <c:pt idx="6">
                  <c:v>6</c:v>
                </c:pt>
                <c:pt idx="7">
                  <c:v>1</c:v>
                </c:pt>
                <c:pt idx="8">
                  <c:v>0</c:v>
                </c:pt>
                <c:pt idx="9">
                  <c:v>2</c:v>
                </c:pt>
                <c:pt idx="10">
                  <c:v>2</c:v>
                </c:pt>
                <c:pt idx="11">
                  <c:v>1</c:v>
                </c:pt>
                <c:pt idx="12">
                  <c:v>0</c:v>
                </c:pt>
                <c:pt idx="13">
                  <c:v>4</c:v>
                </c:pt>
                <c:pt idx="14">
                  <c:v>0</c:v>
                </c:pt>
                <c:pt idx="15">
                  <c:v>0</c:v>
                </c:pt>
                <c:pt idx="16">
                  <c:v>0</c:v>
                </c:pt>
                <c:pt idx="17">
                  <c:v>1</c:v>
                </c:pt>
                <c:pt idx="18">
                  <c:v>0</c:v>
                </c:pt>
                <c:pt idx="19">
                  <c:v>0</c:v>
                </c:pt>
                <c:pt idx="20">
                  <c:v>3</c:v>
                </c:pt>
                <c:pt idx="21">
                  <c:v>0</c:v>
                </c:pt>
                <c:pt idx="22">
                  <c:v>0</c:v>
                </c:pt>
                <c:pt idx="23">
                  <c:v>0</c:v>
                </c:pt>
                <c:pt idx="24">
                  <c:v>0</c:v>
                </c:pt>
                <c:pt idx="25">
                  <c:v>1</c:v>
                </c:pt>
                <c:pt idx="26">
                  <c:v>0</c:v>
                </c:pt>
                <c:pt idx="27">
                  <c:v>1</c:v>
                </c:pt>
                <c:pt idx="28">
                  <c:v>0</c:v>
                </c:pt>
                <c:pt idx="29">
                  <c:v>0</c:v>
                </c:pt>
                <c:pt idx="30">
                  <c:v>1</c:v>
                </c:pt>
              </c:numCache>
            </c:numRef>
          </c:val>
          <c:smooth val="0"/>
          <c:extLst>
            <c:ext xmlns:c16="http://schemas.microsoft.com/office/drawing/2014/chart" uri="{C3380CC4-5D6E-409C-BE32-E72D297353CC}">
              <c16:uniqueId val="{00000003-518C-4C98-A296-5184169C9D2D}"/>
            </c:ext>
          </c:extLst>
        </c:ser>
        <c:ser>
          <c:idx val="4"/>
          <c:order val="4"/>
          <c:tx>
            <c:strRef>
              <c:f>Sheet1!$F$1</c:f>
              <c:strCache>
                <c:ptCount val="1"/>
                <c:pt idx="0">
                  <c:v>aljazirahford</c:v>
                </c:pt>
              </c:strCache>
            </c:strRef>
          </c:tx>
          <c:spPr>
            <a:ln w="28575" cap="rnd">
              <a:solidFill>
                <a:schemeClr val="accent5"/>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Sheet1!$F$2:$F$32</c:f>
              <c:numCache>
                <c:formatCode>General</c:formatCode>
                <c:ptCount val="31"/>
                <c:pt idx="0">
                  <c:v>3</c:v>
                </c:pt>
                <c:pt idx="1">
                  <c:v>1</c:v>
                </c:pt>
                <c:pt idx="2">
                  <c:v>1</c:v>
                </c:pt>
                <c:pt idx="3">
                  <c:v>0</c:v>
                </c:pt>
                <c:pt idx="4">
                  <c:v>0</c:v>
                </c:pt>
                <c:pt idx="5">
                  <c:v>4</c:v>
                </c:pt>
                <c:pt idx="6">
                  <c:v>1</c:v>
                </c:pt>
                <c:pt idx="7">
                  <c:v>1</c:v>
                </c:pt>
                <c:pt idx="8">
                  <c:v>1</c:v>
                </c:pt>
                <c:pt idx="9">
                  <c:v>1</c:v>
                </c:pt>
                <c:pt idx="10">
                  <c:v>6</c:v>
                </c:pt>
                <c:pt idx="11">
                  <c:v>1</c:v>
                </c:pt>
                <c:pt idx="12">
                  <c:v>0</c:v>
                </c:pt>
                <c:pt idx="13">
                  <c:v>0</c:v>
                </c:pt>
                <c:pt idx="14">
                  <c:v>0</c:v>
                </c:pt>
                <c:pt idx="15">
                  <c:v>0</c:v>
                </c:pt>
                <c:pt idx="16">
                  <c:v>3</c:v>
                </c:pt>
                <c:pt idx="17">
                  <c:v>0</c:v>
                </c:pt>
                <c:pt idx="18">
                  <c:v>2</c:v>
                </c:pt>
                <c:pt idx="19">
                  <c:v>0</c:v>
                </c:pt>
                <c:pt idx="20">
                  <c:v>2</c:v>
                </c:pt>
                <c:pt idx="21">
                  <c:v>0</c:v>
                </c:pt>
                <c:pt idx="22">
                  <c:v>0</c:v>
                </c:pt>
                <c:pt idx="23">
                  <c:v>0</c:v>
                </c:pt>
                <c:pt idx="24">
                  <c:v>2</c:v>
                </c:pt>
                <c:pt idx="25">
                  <c:v>0</c:v>
                </c:pt>
                <c:pt idx="26">
                  <c:v>0</c:v>
                </c:pt>
                <c:pt idx="27">
                  <c:v>1</c:v>
                </c:pt>
                <c:pt idx="28">
                  <c:v>0</c:v>
                </c:pt>
                <c:pt idx="29">
                  <c:v>0</c:v>
                </c:pt>
                <c:pt idx="30">
                  <c:v>2</c:v>
                </c:pt>
              </c:numCache>
            </c:numRef>
          </c:val>
          <c:smooth val="0"/>
          <c:extLst>
            <c:ext xmlns:c16="http://schemas.microsoft.com/office/drawing/2014/chart" uri="{C3380CC4-5D6E-409C-BE32-E72D297353CC}">
              <c16:uniqueId val="{00000004-518C-4C98-A296-5184169C9D2D}"/>
            </c:ext>
          </c:extLst>
        </c:ser>
        <c:ser>
          <c:idx val="5"/>
          <c:order val="5"/>
          <c:tx>
            <c:strRef>
              <c:f>Sheet1!$G$1</c:f>
              <c:strCache>
                <c:ptCount val="1"/>
                <c:pt idx="0">
                  <c:v>lomarthobe</c:v>
                </c:pt>
              </c:strCache>
            </c:strRef>
          </c:tx>
          <c:spPr>
            <a:ln w="28575" cap="rnd">
              <a:solidFill>
                <a:schemeClr val="accent6"/>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Sheet1!$G$2:$G$32</c:f>
              <c:numCache>
                <c:formatCode>General</c:formatCode>
                <c:ptCount val="31"/>
                <c:pt idx="0">
                  <c:v>0</c:v>
                </c:pt>
                <c:pt idx="1">
                  <c:v>1</c:v>
                </c:pt>
                <c:pt idx="2">
                  <c:v>1</c:v>
                </c:pt>
                <c:pt idx="3">
                  <c:v>1</c:v>
                </c:pt>
                <c:pt idx="4">
                  <c:v>0</c:v>
                </c:pt>
                <c:pt idx="5">
                  <c:v>1</c:v>
                </c:pt>
                <c:pt idx="6">
                  <c:v>0</c:v>
                </c:pt>
                <c:pt idx="7">
                  <c:v>0</c:v>
                </c:pt>
                <c:pt idx="8">
                  <c:v>0</c:v>
                </c:pt>
                <c:pt idx="9">
                  <c:v>1</c:v>
                </c:pt>
                <c:pt idx="10">
                  <c:v>0</c:v>
                </c:pt>
                <c:pt idx="11">
                  <c:v>0</c:v>
                </c:pt>
                <c:pt idx="12">
                  <c:v>0</c:v>
                </c:pt>
                <c:pt idx="13">
                  <c:v>1</c:v>
                </c:pt>
                <c:pt idx="14">
                  <c:v>0</c:v>
                </c:pt>
                <c:pt idx="15">
                  <c:v>0</c:v>
                </c:pt>
                <c:pt idx="16">
                  <c:v>1</c:v>
                </c:pt>
                <c:pt idx="17">
                  <c:v>0</c:v>
                </c:pt>
                <c:pt idx="18">
                  <c:v>1</c:v>
                </c:pt>
                <c:pt idx="19">
                  <c:v>1</c:v>
                </c:pt>
                <c:pt idx="20">
                  <c:v>1</c:v>
                </c:pt>
                <c:pt idx="21">
                  <c:v>1</c:v>
                </c:pt>
                <c:pt idx="22">
                  <c:v>0</c:v>
                </c:pt>
                <c:pt idx="23">
                  <c:v>1</c:v>
                </c:pt>
                <c:pt idx="24">
                  <c:v>1</c:v>
                </c:pt>
                <c:pt idx="25">
                  <c:v>0</c:v>
                </c:pt>
                <c:pt idx="26">
                  <c:v>1</c:v>
                </c:pt>
                <c:pt idx="27">
                  <c:v>1</c:v>
                </c:pt>
                <c:pt idx="28">
                  <c:v>1</c:v>
                </c:pt>
                <c:pt idx="29">
                  <c:v>1</c:v>
                </c:pt>
                <c:pt idx="30">
                  <c:v>0</c:v>
                </c:pt>
              </c:numCache>
            </c:numRef>
          </c:val>
          <c:smooth val="0"/>
          <c:extLst>
            <c:ext xmlns:c16="http://schemas.microsoft.com/office/drawing/2014/chart" uri="{C3380CC4-5D6E-409C-BE32-E72D297353CC}">
              <c16:uniqueId val="{00000005-518C-4C98-A296-5184169C9D2D}"/>
            </c:ext>
          </c:extLst>
        </c:ser>
        <c:ser>
          <c:idx val="6"/>
          <c:order val="6"/>
          <c:tx>
            <c:strRef>
              <c:f>Sheet1!$H$1</c:f>
              <c:strCache>
                <c:ptCount val="1"/>
                <c:pt idx="0">
                  <c:v>nissansaudi</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43175</c:v>
                </c:pt>
                <c:pt idx="1">
                  <c:v>43176</c:v>
                </c:pt>
                <c:pt idx="2">
                  <c:v>43177</c:v>
                </c:pt>
                <c:pt idx="3">
                  <c:v>43178</c:v>
                </c:pt>
                <c:pt idx="4">
                  <c:v>43179</c:v>
                </c:pt>
                <c:pt idx="5">
                  <c:v>43180</c:v>
                </c:pt>
                <c:pt idx="6">
                  <c:v>43181</c:v>
                </c:pt>
                <c:pt idx="7">
                  <c:v>43182</c:v>
                </c:pt>
                <c:pt idx="8">
                  <c:v>43183</c:v>
                </c:pt>
                <c:pt idx="9">
                  <c:v>43184</c:v>
                </c:pt>
                <c:pt idx="10">
                  <c:v>43185</c:v>
                </c:pt>
                <c:pt idx="11">
                  <c:v>43186</c:v>
                </c:pt>
                <c:pt idx="12">
                  <c:v>43187</c:v>
                </c:pt>
                <c:pt idx="13">
                  <c:v>43188</c:v>
                </c:pt>
                <c:pt idx="14">
                  <c:v>43189</c:v>
                </c:pt>
                <c:pt idx="15">
                  <c:v>43190</c:v>
                </c:pt>
                <c:pt idx="16">
                  <c:v>43191</c:v>
                </c:pt>
                <c:pt idx="17">
                  <c:v>43192</c:v>
                </c:pt>
                <c:pt idx="18">
                  <c:v>43193</c:v>
                </c:pt>
                <c:pt idx="19">
                  <c:v>43194</c:v>
                </c:pt>
                <c:pt idx="20">
                  <c:v>43195</c:v>
                </c:pt>
                <c:pt idx="21">
                  <c:v>43196</c:v>
                </c:pt>
                <c:pt idx="22">
                  <c:v>43197</c:v>
                </c:pt>
                <c:pt idx="23">
                  <c:v>43198</c:v>
                </c:pt>
                <c:pt idx="24">
                  <c:v>43199</c:v>
                </c:pt>
                <c:pt idx="25">
                  <c:v>43200</c:v>
                </c:pt>
                <c:pt idx="26">
                  <c:v>43201</c:v>
                </c:pt>
                <c:pt idx="27">
                  <c:v>43202</c:v>
                </c:pt>
                <c:pt idx="28">
                  <c:v>43203</c:v>
                </c:pt>
                <c:pt idx="29">
                  <c:v>43204</c:v>
                </c:pt>
                <c:pt idx="30">
                  <c:v>43205</c:v>
                </c:pt>
              </c:numCache>
            </c:numRef>
          </c:cat>
          <c:val>
            <c:numRef>
              <c:f>Sheet1!$H$2:$H$32</c:f>
              <c:numCache>
                <c:formatCode>General</c:formatCode>
                <c:ptCount val="31"/>
                <c:pt idx="0">
                  <c:v>4</c:v>
                </c:pt>
                <c:pt idx="1">
                  <c:v>0</c:v>
                </c:pt>
                <c:pt idx="2">
                  <c:v>4</c:v>
                </c:pt>
                <c:pt idx="3">
                  <c:v>0</c:v>
                </c:pt>
                <c:pt idx="4">
                  <c:v>2</c:v>
                </c:pt>
                <c:pt idx="5">
                  <c:v>2</c:v>
                </c:pt>
                <c:pt idx="6">
                  <c:v>0</c:v>
                </c:pt>
                <c:pt idx="7">
                  <c:v>0</c:v>
                </c:pt>
                <c:pt idx="8">
                  <c:v>3</c:v>
                </c:pt>
                <c:pt idx="9">
                  <c:v>0</c:v>
                </c:pt>
                <c:pt idx="10">
                  <c:v>1</c:v>
                </c:pt>
                <c:pt idx="11">
                  <c:v>1</c:v>
                </c:pt>
                <c:pt idx="12">
                  <c:v>1</c:v>
                </c:pt>
                <c:pt idx="13">
                  <c:v>1</c:v>
                </c:pt>
                <c:pt idx="14">
                  <c:v>1</c:v>
                </c:pt>
                <c:pt idx="15">
                  <c:v>1</c:v>
                </c:pt>
                <c:pt idx="16">
                  <c:v>1</c:v>
                </c:pt>
                <c:pt idx="17">
                  <c:v>1</c:v>
                </c:pt>
                <c:pt idx="18">
                  <c:v>1</c:v>
                </c:pt>
                <c:pt idx="19">
                  <c:v>1</c:v>
                </c:pt>
                <c:pt idx="20">
                  <c:v>1</c:v>
                </c:pt>
                <c:pt idx="21">
                  <c:v>1</c:v>
                </c:pt>
                <c:pt idx="22">
                  <c:v>1</c:v>
                </c:pt>
                <c:pt idx="23">
                  <c:v>0</c:v>
                </c:pt>
                <c:pt idx="24">
                  <c:v>1</c:v>
                </c:pt>
                <c:pt idx="25">
                  <c:v>1</c:v>
                </c:pt>
                <c:pt idx="26">
                  <c:v>2</c:v>
                </c:pt>
                <c:pt idx="27">
                  <c:v>0</c:v>
                </c:pt>
                <c:pt idx="28">
                  <c:v>0</c:v>
                </c:pt>
                <c:pt idx="29">
                  <c:v>1</c:v>
                </c:pt>
                <c:pt idx="30">
                  <c:v>1</c:v>
                </c:pt>
              </c:numCache>
            </c:numRef>
          </c:val>
          <c:smooth val="0"/>
          <c:extLst>
            <c:ext xmlns:c16="http://schemas.microsoft.com/office/drawing/2014/chart" uri="{C3380CC4-5D6E-409C-BE32-E72D297353CC}">
              <c16:uniqueId val="{00000006-518C-4C98-A296-5184169C9D2D}"/>
            </c:ext>
          </c:extLst>
        </c:ser>
        <c:dLbls>
          <c:showLegendKey val="0"/>
          <c:showVal val="0"/>
          <c:showCatName val="0"/>
          <c:showSerName val="0"/>
          <c:showPercent val="0"/>
          <c:showBubbleSize val="0"/>
        </c:dLbls>
        <c:smooth val="0"/>
        <c:axId val="143490320"/>
        <c:axId val="143491960"/>
      </c:lineChart>
      <c:dateAx>
        <c:axId val="14349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491960"/>
        <c:crosses val="autoZero"/>
        <c:auto val="1"/>
        <c:lblOffset val="100"/>
        <c:baseTimeUnit val="days"/>
      </c:dateAx>
      <c:valAx>
        <c:axId val="14349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49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mcdonaldsksa</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0.33393442434991999</c:v>
                </c:pt>
                <c:pt idx="1">
                  <c:v>0.20206062151158</c:v>
                </c:pt>
                <c:pt idx="2">
                  <c:v>0.25536484048190999</c:v>
                </c:pt>
              </c:numCache>
            </c:numRef>
          </c:val>
          <c:extLst>
            <c:ext xmlns:c16="http://schemas.microsoft.com/office/drawing/2014/chart" uri="{C3380CC4-5D6E-409C-BE32-E72D297353CC}">
              <c16:uniqueId val="{00000000-AE3F-4C49-A0FA-AE226C108793}"/>
            </c:ext>
          </c:extLst>
        </c:ser>
        <c:ser>
          <c:idx val="1"/>
          <c:order val="1"/>
          <c:tx>
            <c:strRef>
              <c:f>Sheet1!$C$1</c:f>
              <c:strCache>
                <c:ptCount val="1"/>
                <c:pt idx="0">
                  <c:v>samsung_saudi</c:v>
                </c:pt>
              </c:strCache>
            </c:strRef>
          </c:tx>
          <c:spPr>
            <a:solidFill>
              <a:schemeClr val="accent2"/>
            </a:solidFill>
            <a:ln>
              <a:noFill/>
            </a:ln>
            <a:effectLst/>
          </c:spPr>
          <c:invertIfNegative val="0"/>
          <c:cat>
            <c:strRef>
              <c:f>Sheet1!$A$2:$A$4</c:f>
              <c:strCache>
                <c:ptCount val="3"/>
                <c:pt idx="0">
                  <c:v>Images</c:v>
                </c:pt>
                <c:pt idx="1">
                  <c:v>Videos</c:v>
                </c:pt>
                <c:pt idx="2">
                  <c:v>Carousels</c:v>
                </c:pt>
              </c:strCache>
            </c:strRef>
          </c:cat>
          <c:val>
            <c:numRef>
              <c:f>Sheet1!$C$2:$C$4</c:f>
              <c:numCache>
                <c:formatCode>General</c:formatCode>
                <c:ptCount val="3"/>
                <c:pt idx="0">
                  <c:v>0.37366522072664998</c:v>
                </c:pt>
                <c:pt idx="1">
                  <c:v>0.18891596219529999</c:v>
                </c:pt>
                <c:pt idx="2">
                  <c:v>0.43965810992971999</c:v>
                </c:pt>
              </c:numCache>
            </c:numRef>
          </c:val>
          <c:extLst>
            <c:ext xmlns:c16="http://schemas.microsoft.com/office/drawing/2014/chart" uri="{C3380CC4-5D6E-409C-BE32-E72D297353CC}">
              <c16:uniqueId val="{00000001-AE3F-4C49-A0FA-AE226C108793}"/>
            </c:ext>
          </c:extLst>
        </c:ser>
        <c:ser>
          <c:idx val="2"/>
          <c:order val="2"/>
          <c:tx>
            <c:strRef>
              <c:f>Sheet1!$D$1</c:f>
              <c:strCache>
                <c:ptCount val="1"/>
                <c:pt idx="0">
                  <c:v>albaik</c:v>
                </c:pt>
              </c:strCache>
            </c:strRef>
          </c:tx>
          <c:spPr>
            <a:solidFill>
              <a:schemeClr val="accent3"/>
            </a:solidFill>
            <a:ln>
              <a:noFill/>
            </a:ln>
            <a:effectLst/>
          </c:spPr>
          <c:invertIfNegative val="0"/>
          <c:cat>
            <c:strRef>
              <c:f>Sheet1!$A$2:$A$4</c:f>
              <c:strCache>
                <c:ptCount val="3"/>
                <c:pt idx="0">
                  <c:v>Images</c:v>
                </c:pt>
                <c:pt idx="1">
                  <c:v>Videos</c:v>
                </c:pt>
                <c:pt idx="2">
                  <c:v>Carousels</c:v>
                </c:pt>
              </c:strCache>
            </c:strRef>
          </c:cat>
          <c:val>
            <c:numRef>
              <c:f>Sheet1!$D$2:$D$4</c:f>
              <c:numCache>
                <c:formatCode>General</c:formatCode>
                <c:ptCount val="3"/>
                <c:pt idx="0">
                  <c:v>7.5670684292379997</c:v>
                </c:pt>
                <c:pt idx="1">
                  <c:v>0</c:v>
                </c:pt>
                <c:pt idx="2">
                  <c:v>0</c:v>
                </c:pt>
              </c:numCache>
            </c:numRef>
          </c:val>
          <c:extLst>
            <c:ext xmlns:c16="http://schemas.microsoft.com/office/drawing/2014/chart" uri="{C3380CC4-5D6E-409C-BE32-E72D297353CC}">
              <c16:uniqueId val="{00000002-AE3F-4C49-A0FA-AE226C108793}"/>
            </c:ext>
          </c:extLst>
        </c:ser>
        <c:ser>
          <c:idx val="3"/>
          <c:order val="3"/>
          <c:tx>
            <c:strRef>
              <c:f>Sheet1!$E$1</c:f>
              <c:strCache>
                <c:ptCount val="1"/>
                <c:pt idx="0">
                  <c:v>toyotaalj</c:v>
                </c:pt>
              </c:strCache>
            </c:strRef>
          </c:tx>
          <c:spPr>
            <a:solidFill>
              <a:schemeClr val="accent4"/>
            </a:solidFill>
            <a:ln>
              <a:noFill/>
            </a:ln>
            <a:effectLst/>
          </c:spPr>
          <c:invertIfNegative val="0"/>
          <c:cat>
            <c:strRef>
              <c:f>Sheet1!$A$2:$A$4</c:f>
              <c:strCache>
                <c:ptCount val="3"/>
                <c:pt idx="0">
                  <c:v>Images</c:v>
                </c:pt>
                <c:pt idx="1">
                  <c:v>Videos</c:v>
                </c:pt>
                <c:pt idx="2">
                  <c:v>Carousels</c:v>
                </c:pt>
              </c:strCache>
            </c:strRef>
          </c:cat>
          <c:val>
            <c:numRef>
              <c:f>Sheet1!$E$2:$E$4</c:f>
              <c:numCache>
                <c:formatCode>General</c:formatCode>
                <c:ptCount val="3"/>
                <c:pt idx="0">
                  <c:v>0.39751882948508999</c:v>
                </c:pt>
                <c:pt idx="1">
                  <c:v>0.20870006386323001</c:v>
                </c:pt>
                <c:pt idx="2">
                  <c:v>0.21943000941658999</c:v>
                </c:pt>
              </c:numCache>
            </c:numRef>
          </c:val>
          <c:extLst>
            <c:ext xmlns:c16="http://schemas.microsoft.com/office/drawing/2014/chart" uri="{C3380CC4-5D6E-409C-BE32-E72D297353CC}">
              <c16:uniqueId val="{00000003-AE3F-4C49-A0FA-AE226C108793}"/>
            </c:ext>
          </c:extLst>
        </c:ser>
        <c:ser>
          <c:idx val="4"/>
          <c:order val="4"/>
          <c:tx>
            <c:strRef>
              <c:f>Sheet1!$F$1</c:f>
              <c:strCache>
                <c:ptCount val="1"/>
                <c:pt idx="0">
                  <c:v>aljazirahford</c:v>
                </c:pt>
              </c:strCache>
            </c:strRef>
          </c:tx>
          <c:spPr>
            <a:solidFill>
              <a:schemeClr val="accent5"/>
            </a:solidFill>
            <a:ln>
              <a:noFill/>
            </a:ln>
            <a:effectLst/>
          </c:spPr>
          <c:invertIfNegative val="0"/>
          <c:cat>
            <c:strRef>
              <c:f>Sheet1!$A$2:$A$4</c:f>
              <c:strCache>
                <c:ptCount val="3"/>
                <c:pt idx="0">
                  <c:v>Images</c:v>
                </c:pt>
                <c:pt idx="1">
                  <c:v>Videos</c:v>
                </c:pt>
                <c:pt idx="2">
                  <c:v>Carousels</c:v>
                </c:pt>
              </c:strCache>
            </c:strRef>
          </c:cat>
          <c:val>
            <c:numRef>
              <c:f>Sheet1!$F$2:$F$4</c:f>
              <c:numCache>
                <c:formatCode>General</c:formatCode>
                <c:ptCount val="3"/>
                <c:pt idx="0">
                  <c:v>0.54444900000132002</c:v>
                </c:pt>
                <c:pt idx="1">
                  <c:v>0.22398991002749</c:v>
                </c:pt>
                <c:pt idx="2">
                  <c:v>0.41255619872832999</c:v>
                </c:pt>
              </c:numCache>
            </c:numRef>
          </c:val>
          <c:extLst>
            <c:ext xmlns:c16="http://schemas.microsoft.com/office/drawing/2014/chart" uri="{C3380CC4-5D6E-409C-BE32-E72D297353CC}">
              <c16:uniqueId val="{00000004-AE3F-4C49-A0FA-AE226C108793}"/>
            </c:ext>
          </c:extLst>
        </c:ser>
        <c:ser>
          <c:idx val="5"/>
          <c:order val="5"/>
          <c:tx>
            <c:strRef>
              <c:f>Sheet1!$G$1</c:f>
              <c:strCache>
                <c:ptCount val="1"/>
                <c:pt idx="0">
                  <c:v>lomarthobe</c:v>
                </c:pt>
              </c:strCache>
            </c:strRef>
          </c:tx>
          <c:spPr>
            <a:solidFill>
              <a:schemeClr val="accent6"/>
            </a:solidFill>
            <a:ln>
              <a:noFill/>
            </a:ln>
            <a:effectLst/>
          </c:spPr>
          <c:invertIfNegative val="0"/>
          <c:cat>
            <c:strRef>
              <c:f>Sheet1!$A$2:$A$4</c:f>
              <c:strCache>
                <c:ptCount val="3"/>
                <c:pt idx="0">
                  <c:v>Images</c:v>
                </c:pt>
                <c:pt idx="1">
                  <c:v>Videos</c:v>
                </c:pt>
                <c:pt idx="2">
                  <c:v>Carousels</c:v>
                </c:pt>
              </c:strCache>
            </c:strRef>
          </c:cat>
          <c:val>
            <c:numRef>
              <c:f>Sheet1!$G$2:$G$4</c:f>
              <c:numCache>
                <c:formatCode>General</c:formatCode>
                <c:ptCount val="3"/>
                <c:pt idx="0">
                  <c:v>0.49345479131384001</c:v>
                </c:pt>
                <c:pt idx="1">
                  <c:v>0.46306632176023999</c:v>
                </c:pt>
                <c:pt idx="2">
                  <c:v>0.34961653336414</c:v>
                </c:pt>
              </c:numCache>
            </c:numRef>
          </c:val>
          <c:extLst>
            <c:ext xmlns:c16="http://schemas.microsoft.com/office/drawing/2014/chart" uri="{C3380CC4-5D6E-409C-BE32-E72D297353CC}">
              <c16:uniqueId val="{00000005-AE3F-4C49-A0FA-AE226C108793}"/>
            </c:ext>
          </c:extLst>
        </c:ser>
        <c:ser>
          <c:idx val="6"/>
          <c:order val="6"/>
          <c:tx>
            <c:strRef>
              <c:f>Sheet1!$H$1</c:f>
              <c:strCache>
                <c:ptCount val="1"/>
                <c:pt idx="0">
                  <c:v>nissansaudi</c:v>
                </c:pt>
              </c:strCache>
            </c:strRef>
          </c:tx>
          <c:spPr>
            <a:solidFill>
              <a:schemeClr val="accent1">
                <a:lumMod val="60000"/>
              </a:schemeClr>
            </a:solidFill>
            <a:ln>
              <a:noFill/>
            </a:ln>
            <a:effectLst/>
          </c:spPr>
          <c:invertIfNegative val="0"/>
          <c:cat>
            <c:strRef>
              <c:f>Sheet1!$A$2:$A$4</c:f>
              <c:strCache>
                <c:ptCount val="3"/>
                <c:pt idx="0">
                  <c:v>Images</c:v>
                </c:pt>
                <c:pt idx="1">
                  <c:v>Videos</c:v>
                </c:pt>
                <c:pt idx="2">
                  <c:v>Carousels</c:v>
                </c:pt>
              </c:strCache>
            </c:strRef>
          </c:cat>
          <c:val>
            <c:numRef>
              <c:f>Sheet1!$H$2:$H$4</c:f>
              <c:numCache>
                <c:formatCode>General</c:formatCode>
                <c:ptCount val="3"/>
                <c:pt idx="0">
                  <c:v>2.5744183240935001</c:v>
                </c:pt>
                <c:pt idx="1">
                  <c:v>4.0603741496599</c:v>
                </c:pt>
                <c:pt idx="2">
                  <c:v>5.6588014199207004</c:v>
                </c:pt>
              </c:numCache>
            </c:numRef>
          </c:val>
          <c:extLst>
            <c:ext xmlns:c16="http://schemas.microsoft.com/office/drawing/2014/chart" uri="{C3380CC4-5D6E-409C-BE32-E72D297353CC}">
              <c16:uniqueId val="{00000006-AE3F-4C49-A0FA-AE226C108793}"/>
            </c:ext>
          </c:extLst>
        </c:ser>
        <c:dLbls>
          <c:showLegendKey val="0"/>
          <c:showVal val="0"/>
          <c:showCatName val="0"/>
          <c:showSerName val="0"/>
          <c:showPercent val="0"/>
          <c:showBubbleSize val="0"/>
        </c:dLbls>
        <c:gapWidth val="219"/>
        <c:overlap val="-27"/>
        <c:axId val="372557936"/>
        <c:axId val="372558592"/>
      </c:barChart>
      <c:catAx>
        <c:axId val="37255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58592"/>
        <c:crosses val="autoZero"/>
        <c:auto val="1"/>
        <c:lblAlgn val="ctr"/>
        <c:lblOffset val="100"/>
        <c:noMultiLvlLbl val="0"/>
      </c:catAx>
      <c:valAx>
        <c:axId val="37255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5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mcdonaldsksa</c:v>
                </c:pt>
                <c:pt idx="1">
                  <c:v>samsung_saudi</c:v>
                </c:pt>
                <c:pt idx="2">
                  <c:v>albaik</c:v>
                </c:pt>
                <c:pt idx="3">
                  <c:v>toyotaalj</c:v>
                </c:pt>
                <c:pt idx="4">
                  <c:v>aljazirahford</c:v>
                </c:pt>
                <c:pt idx="5">
                  <c:v>lomarthobe</c:v>
                </c:pt>
                <c:pt idx="6">
                  <c:v>nissansaudi</c:v>
                </c:pt>
              </c:strCache>
            </c:strRef>
          </c:cat>
          <c:val>
            <c:numRef>
              <c:f>Sheet1!$B$2:$B$8</c:f>
              <c:numCache>
                <c:formatCode>General</c:formatCode>
                <c:ptCount val="7"/>
                <c:pt idx="0">
                  <c:v>6</c:v>
                </c:pt>
                <c:pt idx="1">
                  <c:v>4</c:v>
                </c:pt>
                <c:pt idx="2">
                  <c:v>0</c:v>
                </c:pt>
                <c:pt idx="3">
                  <c:v>12</c:v>
                </c:pt>
                <c:pt idx="4">
                  <c:v>11</c:v>
                </c:pt>
                <c:pt idx="5">
                  <c:v>2</c:v>
                </c:pt>
                <c:pt idx="6">
                  <c:v>3</c:v>
                </c:pt>
              </c:numCache>
            </c:numRef>
          </c:val>
          <c:extLst>
            <c:ext xmlns:c16="http://schemas.microsoft.com/office/drawing/2014/chart" uri="{C3380CC4-5D6E-409C-BE32-E72D297353CC}">
              <c16:uniqueId val="{00000000-FC9A-4919-B545-31808355328E}"/>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mcdonaldsksa</c:v>
                </c:pt>
                <c:pt idx="1">
                  <c:v>samsung_saudi</c:v>
                </c:pt>
                <c:pt idx="2">
                  <c:v>albaik</c:v>
                </c:pt>
                <c:pt idx="3">
                  <c:v>toyotaalj</c:v>
                </c:pt>
                <c:pt idx="4">
                  <c:v>aljazirahford</c:v>
                </c:pt>
                <c:pt idx="5">
                  <c:v>lomarthobe</c:v>
                </c:pt>
                <c:pt idx="6">
                  <c:v>nissansaudi</c:v>
                </c:pt>
              </c:strCache>
            </c:strRef>
          </c:cat>
          <c:val>
            <c:numRef>
              <c:f>Sheet1!$C$2:$C$8</c:f>
              <c:numCache>
                <c:formatCode>General</c:formatCode>
                <c:ptCount val="7"/>
                <c:pt idx="0">
                  <c:v>189</c:v>
                </c:pt>
                <c:pt idx="1">
                  <c:v>18</c:v>
                </c:pt>
                <c:pt idx="2">
                  <c:v>2</c:v>
                </c:pt>
                <c:pt idx="3">
                  <c:v>10</c:v>
                </c:pt>
                <c:pt idx="4">
                  <c:v>11</c:v>
                </c:pt>
                <c:pt idx="5">
                  <c:v>12</c:v>
                </c:pt>
                <c:pt idx="6">
                  <c:v>25</c:v>
                </c:pt>
              </c:numCache>
            </c:numRef>
          </c:val>
          <c:extLst>
            <c:ext xmlns:c16="http://schemas.microsoft.com/office/drawing/2014/chart" uri="{C3380CC4-5D6E-409C-BE32-E72D297353CC}">
              <c16:uniqueId val="{00000001-FC9A-4919-B545-31808355328E}"/>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mcdonaldsksa</c:v>
                </c:pt>
                <c:pt idx="1">
                  <c:v>samsung_saudi</c:v>
                </c:pt>
                <c:pt idx="2">
                  <c:v>albaik</c:v>
                </c:pt>
                <c:pt idx="3">
                  <c:v>toyotaalj</c:v>
                </c:pt>
                <c:pt idx="4">
                  <c:v>aljazirahford</c:v>
                </c:pt>
                <c:pt idx="5">
                  <c:v>lomarthobe</c:v>
                </c:pt>
                <c:pt idx="6">
                  <c:v>nissansaudi</c:v>
                </c:pt>
              </c:strCache>
            </c:strRef>
          </c:cat>
          <c:val>
            <c:numRef>
              <c:f>Sheet1!$D$2:$D$8</c:f>
              <c:numCache>
                <c:formatCode>General</c:formatCode>
                <c:ptCount val="7"/>
                <c:pt idx="0">
                  <c:v>18</c:v>
                </c:pt>
                <c:pt idx="1">
                  <c:v>17</c:v>
                </c:pt>
                <c:pt idx="2">
                  <c:v>0</c:v>
                </c:pt>
                <c:pt idx="3">
                  <c:v>9</c:v>
                </c:pt>
                <c:pt idx="4">
                  <c:v>9</c:v>
                </c:pt>
                <c:pt idx="5">
                  <c:v>2</c:v>
                </c:pt>
                <c:pt idx="6">
                  <c:v>6</c:v>
                </c:pt>
              </c:numCache>
            </c:numRef>
          </c:val>
          <c:extLst>
            <c:ext xmlns:c16="http://schemas.microsoft.com/office/drawing/2014/chart" uri="{C3380CC4-5D6E-409C-BE32-E72D297353CC}">
              <c16:uniqueId val="{00000002-FC9A-4919-B545-31808355328E}"/>
            </c:ext>
          </c:extLst>
        </c:ser>
        <c:dLbls>
          <c:showLegendKey val="0"/>
          <c:showVal val="0"/>
          <c:showCatName val="0"/>
          <c:showSerName val="0"/>
          <c:showPercent val="0"/>
          <c:showBubbleSize val="0"/>
        </c:dLbls>
        <c:gapWidth val="150"/>
        <c:overlap val="100"/>
        <c:axId val="376818336"/>
        <c:axId val="376811776"/>
      </c:barChart>
      <c:catAx>
        <c:axId val="37681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1776"/>
        <c:crosses val="autoZero"/>
        <c:auto val="1"/>
        <c:lblAlgn val="ctr"/>
        <c:lblOffset val="100"/>
        <c:noMultiLvlLbl val="0"/>
      </c:catAx>
      <c:valAx>
        <c:axId val="376811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339B-87D3-4395-A183-B9BC0CAA8030}"/>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967AF34D-3B57-4585-9D4F-599FDFCE63A4}"/>
              </a:ext>
            </a:extLst>
          </p:cNvPr>
          <p:cNvSpPr>
            <a:spLocks noGrp="1"/>
          </p:cNvSpPr>
          <p:nvPr>
            <p:ph type="subTitle" idx="1"/>
          </p:nvPr>
        </p:nvSpPr>
        <p:spPr/>
        <p:txBody>
          <a:bodyPr/>
          <a:lstStyle/>
          <a:p>
            <a:r>
              <a:rPr lang="en-US"/>
              <a:t>Master</a:t>
            </a:r>
          </a:p>
        </p:txBody>
      </p:sp>
    </p:spTree>
    <p:extLst>
      <p:ext uri="{BB962C8B-B14F-4D97-AF65-F5344CB8AC3E}">
        <p14:creationId xmlns:p14="http://schemas.microsoft.com/office/powerpoint/2010/main" val="1937987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B815-0D9A-4A46-8057-347FD1266890}"/>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802316A2-4168-42C3-B61D-621BA8C15F1F}"/>
              </a:ext>
            </a:extLst>
          </p:cNvPr>
          <p:cNvGraphicFramePr>
            <a:graphicFrameLocks noGrp="1"/>
          </p:cNvGraphicFramePr>
          <p:nvPr>
            <p:ph type="chart" sz="quarter" idx="13"/>
            <p:extLst>
              <p:ext uri="{D42A27DB-BD31-4B8C-83A1-F6EECF244321}">
                <p14:modId xmlns:p14="http://schemas.microsoft.com/office/powerpoint/2010/main" val="2087126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BC33C-1380-44BC-BDDB-5B5A41748E46}"/>
              </a:ext>
            </a:extLst>
          </p:cNvPr>
          <p:cNvSpPr>
            <a:spLocks noGrp="1"/>
          </p:cNvSpPr>
          <p:nvPr>
            <p:ph type="body" sz="quarter" idx="14"/>
          </p:nvPr>
        </p:nvSpPr>
        <p:spPr/>
        <p:txBody>
          <a:bodyPr/>
          <a:lstStyle/>
          <a:p>
            <a:r>
              <a:rPr lang="en-US"/>
              <a:t>03/16/2018 - 04/15/2018</a:t>
            </a:r>
          </a:p>
        </p:txBody>
      </p:sp>
      <p:sp>
        <p:nvSpPr>
          <p:cNvPr id="5" name="Footer Placeholder 4">
            <a:extLst>
              <a:ext uri="{FF2B5EF4-FFF2-40B4-BE49-F238E27FC236}">
                <a16:creationId xmlns:a16="http://schemas.microsoft.com/office/drawing/2014/main" id="{14A20B38-D4D6-46B9-B86B-AABB14D9C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94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F9850-170D-4B94-AB44-3AE9CCD142E6}"/>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8B19CC35-D02F-4F3A-8909-B9844B067113}"/>
              </a:ext>
            </a:extLst>
          </p:cNvPr>
          <p:cNvGraphicFramePr>
            <a:graphicFrameLocks noGrp="1"/>
          </p:cNvGraphicFramePr>
          <p:nvPr>
            <p:ph type="tbl" sz="quarter" idx="13"/>
            <p:extLst>
              <p:ext uri="{D42A27DB-BD31-4B8C-83A1-F6EECF244321}">
                <p14:modId xmlns:p14="http://schemas.microsoft.com/office/powerpoint/2010/main" val="250542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29629100"/>
                    </a:ext>
                  </a:extLst>
                </a:gridCol>
                <a:gridCol w="987552">
                  <a:extLst>
                    <a:ext uri="{9D8B030D-6E8A-4147-A177-3AD203B41FA5}">
                      <a16:colId xmlns:a16="http://schemas.microsoft.com/office/drawing/2014/main" val="896684758"/>
                    </a:ext>
                  </a:extLst>
                </a:gridCol>
                <a:gridCol w="987552">
                  <a:extLst>
                    <a:ext uri="{9D8B030D-6E8A-4147-A177-3AD203B41FA5}">
                      <a16:colId xmlns:a16="http://schemas.microsoft.com/office/drawing/2014/main" val="2614461272"/>
                    </a:ext>
                  </a:extLst>
                </a:gridCol>
                <a:gridCol w="987552">
                  <a:extLst>
                    <a:ext uri="{9D8B030D-6E8A-4147-A177-3AD203B41FA5}">
                      <a16:colId xmlns:a16="http://schemas.microsoft.com/office/drawing/2014/main" val="397844073"/>
                    </a:ext>
                  </a:extLst>
                </a:gridCol>
                <a:gridCol w="987552">
                  <a:extLst>
                    <a:ext uri="{9D8B030D-6E8A-4147-A177-3AD203B41FA5}">
                      <a16:colId xmlns:a16="http://schemas.microsoft.com/office/drawing/2014/main" val="282451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138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nissansaudi - 2018-04-15 16:32:21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شركاءنا @</a:t>
                      </a:r>
                      <a:r>
                        <a:rPr kumimoji="0" lang="en-US" sz="1000" b="0" i="0" u="none" strike="noStrike" kern="1200" cap="none" spc="0" normalizeH="0" baseline="0" noProof="0">
                          <a:ln>
                            <a:noFill/>
                          </a:ln>
                          <a:solidFill>
                            <a:prstClr val="black"/>
                          </a:solidFill>
                          <a:effectLst/>
                          <a:uLnTx/>
                          <a:uFillTx/>
                          <a:latin typeface="+mn-lt"/>
                          <a:ea typeface="+mn-ea"/>
                          <a:cs typeface="+mn-cs"/>
                        </a:rPr>
                        <a:t>Mancity 
</a:t>
                      </a:r>
                      <a:r>
                        <a:rPr kumimoji="0" lang="ar-AE" sz="1000" b="0" i="0" u="none" strike="noStrike" kern="1200" cap="none" spc="0" normalizeH="0" baseline="0" noProof="0">
                          <a:ln>
                            <a:noFill/>
                          </a:ln>
                          <a:solidFill>
                            <a:prstClr val="black"/>
                          </a:solidFill>
                          <a:effectLst/>
                          <a:uLnTx/>
                          <a:uFillTx/>
                          <a:latin typeface="+mn-lt"/>
                          <a:ea typeface="+mn-ea"/>
                          <a:cs typeface="+mn-cs"/>
                        </a:rPr>
                        <a:t>ونبارك لهُم على تتويجهم بلقب بطل الدوري الإنجليزي الممتاز، كلنا فخر كوننا جزء من هذا الفريق الرائع #نيسان ‎ ..
#السعودية #جدة  #الدمام #</a:t>
                      </a:r>
                      <a:r>
                        <a:rPr kumimoji="0" lang="en-US" sz="1000" b="0" i="0" u="none" strike="noStrike" kern="1200" cap="none" spc="0" normalizeH="0" baseline="0" noProof="0">
                          <a:ln>
                            <a:noFill/>
                          </a:ln>
                          <a:solidFill>
                            <a:prstClr val="black"/>
                          </a:solidFill>
                          <a:effectLst/>
                          <a:uLnTx/>
                          <a:uFillTx/>
                          <a:latin typeface="+mn-lt"/>
                          <a:ea typeface="+mn-ea"/>
                          <a:cs typeface="+mn-cs"/>
                        </a:rPr>
                        <a:t>nissan #saudiarabia #jeddah #riyadh #dammam #</a:t>
                      </a:r>
                      <a:r>
                        <a:rPr kumimoji="0" lang="ar-AE" sz="1000" b="0" i="0" u="none" strike="noStrike" kern="1200" cap="none" spc="0" normalizeH="0" baseline="0" noProof="0">
                          <a:ln>
                            <a:noFill/>
                          </a:ln>
                          <a:solidFill>
                            <a:prstClr val="black"/>
                          </a:solidFill>
                          <a:effectLst/>
                          <a:uLnTx/>
                          <a:uFillTx/>
                          <a:latin typeface="+mn-lt"/>
                          <a:ea typeface="+mn-ea"/>
                          <a:cs typeface="+mn-cs"/>
                        </a:rPr>
                        <a:t>سباق #درفت #سيارات #</a:t>
                      </a:r>
                      <a:r>
                        <a:rPr kumimoji="0" lang="en-US" sz="1000" b="0" i="0" u="none" strike="noStrike" kern="1200" cap="none" spc="0" normalizeH="0" baseline="0" noProof="0">
                          <a:ln>
                            <a:noFill/>
                          </a:ln>
                          <a:solidFill>
                            <a:prstClr val="black"/>
                          </a:solidFill>
                          <a:effectLst/>
                          <a:uLnTx/>
                          <a:uFillTx/>
                          <a:latin typeface="+mn-lt"/>
                          <a:ea typeface="+mn-ea"/>
                          <a:cs typeface="+mn-cs"/>
                        </a:rPr>
                        <a:t>drift #fast #race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666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15:06:50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يعرف أي كرتون هذا ؟ #ماكدونالدز #بوست_الثمانينات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8849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14:49:16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ضيفونا على #سناب_شات </a:t>
                      </a:r>
                      <a:r>
                        <a:rPr kumimoji="0" lang="en-US" sz="1000" b="0" i="0" u="none" strike="noStrike" kern="1200" cap="none" spc="0" normalizeH="0" baseline="0" noProof="0">
                          <a:ln>
                            <a:noFill/>
                          </a:ln>
                          <a:solidFill>
                            <a:prstClr val="black"/>
                          </a:solidFill>
                          <a:effectLst/>
                          <a:uLnTx/>
                          <a:uFillTx/>
                          <a:latin typeface="+mn-lt"/>
                          <a:ea typeface="+mn-ea"/>
                          <a:cs typeface="+mn-cs"/>
                        </a:rPr>
                        <a:t>McDonaldsKSA ، </a:t>
                      </a:r>
                      <a:r>
                        <a:rPr kumimoji="0" lang="ar-AE" sz="1000" b="0" i="0" u="none" strike="noStrike" kern="1200" cap="none" spc="0" normalizeH="0" baseline="0" noProof="0">
                          <a:ln>
                            <a:noFill/>
                          </a:ln>
                          <a:solidFill>
                            <a:prstClr val="black"/>
                          </a:solidFill>
                          <a:effectLst/>
                          <a:uLnTx/>
                          <a:uFillTx/>
                          <a:latin typeface="+mn-lt"/>
                          <a:ea typeface="+mn-ea"/>
                          <a:cs typeface="+mn-cs"/>
                        </a:rPr>
                        <a:t>و تابعوا فقرتنا اليوم #ماكدونالدز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577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12:59:15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جاوب عالسؤال و منشن صديقك و ممكن تكون أحد الرابحين !!! #ماكدونالدز #مسابقة_ماك_الأسبوعية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421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10:39:07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لأن ذوي #متلازمة_داون غاليين على ❤ قلوبنا ولأنهم يقدرون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وقعنا اتفاقية عشان ندربهم ونوظفهم في مطاعمنا مع الإدارة العامة للتعليم في #الرياض #ماك_تدعم_ذوي_متلازمة_داون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0107449"/>
                  </a:ext>
                </a:extLst>
              </a:tr>
            </a:tbl>
          </a:graphicData>
        </a:graphic>
      </p:graphicFrame>
      <p:sp>
        <p:nvSpPr>
          <p:cNvPr id="4" name="Text Placeholder 3">
            <a:extLst>
              <a:ext uri="{FF2B5EF4-FFF2-40B4-BE49-F238E27FC236}">
                <a16:creationId xmlns:a16="http://schemas.microsoft.com/office/drawing/2014/main" id="{642E4F0D-C014-4095-A977-D703BDC40692}"/>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440921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45042-E327-4D83-91F2-92D6552FA490}"/>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9C23E621-4A65-45E4-BFC7-546B69B7A4C8}"/>
              </a:ext>
            </a:extLst>
          </p:cNvPr>
          <p:cNvGraphicFramePr>
            <a:graphicFrameLocks noGrp="1"/>
          </p:cNvGraphicFramePr>
          <p:nvPr>
            <p:ph type="tbl" sz="quarter" idx="13"/>
            <p:extLst>
              <p:ext uri="{D42A27DB-BD31-4B8C-83A1-F6EECF244321}">
                <p14:modId xmlns:p14="http://schemas.microsoft.com/office/powerpoint/2010/main" val="51657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9289011"/>
                    </a:ext>
                  </a:extLst>
                </a:gridCol>
                <a:gridCol w="987552">
                  <a:extLst>
                    <a:ext uri="{9D8B030D-6E8A-4147-A177-3AD203B41FA5}">
                      <a16:colId xmlns:a16="http://schemas.microsoft.com/office/drawing/2014/main" val="560788879"/>
                    </a:ext>
                  </a:extLst>
                </a:gridCol>
                <a:gridCol w="987552">
                  <a:extLst>
                    <a:ext uri="{9D8B030D-6E8A-4147-A177-3AD203B41FA5}">
                      <a16:colId xmlns:a16="http://schemas.microsoft.com/office/drawing/2014/main" val="931669183"/>
                    </a:ext>
                  </a:extLst>
                </a:gridCol>
                <a:gridCol w="987552">
                  <a:extLst>
                    <a:ext uri="{9D8B030D-6E8A-4147-A177-3AD203B41FA5}">
                      <a16:colId xmlns:a16="http://schemas.microsoft.com/office/drawing/2014/main" val="982484991"/>
                    </a:ext>
                  </a:extLst>
                </a:gridCol>
                <a:gridCol w="987552">
                  <a:extLst>
                    <a:ext uri="{9D8B030D-6E8A-4147-A177-3AD203B41FA5}">
                      <a16:colId xmlns:a16="http://schemas.microsoft.com/office/drawing/2014/main" val="102463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215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aljazirahford - 2018-04-15 10:33:48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إلى عشاق وملاك فورد موستانج احتفلوا معنا وشاركونا أفضل صورة إلتقطتوها لهذه الأسطوره على </a:t>
                      </a:r>
                      <a:r>
                        <a:rPr kumimoji="0" lang="en-US" sz="1000" b="0" i="0" u="none" strike="noStrike" kern="1200" cap="none" spc="0" normalizeH="0" baseline="0" noProof="0">
                          <a:ln>
                            <a:noFill/>
                          </a:ln>
                          <a:solidFill>
                            <a:prstClr val="black"/>
                          </a:solidFill>
                          <a:effectLst/>
                          <a:uLnTx/>
                          <a:uFillTx/>
                          <a:latin typeface="+mn-lt"/>
                          <a:ea typeface="+mn-ea"/>
                          <a:cs typeface="+mn-cs"/>
                        </a:rPr>
                        <a:t>Mustang54#
#Repost @fordmiddleeast 
</a:t>
                      </a:r>
                      <a:r>
                        <a:rPr kumimoji="0" lang="ar-AE" sz="1000" b="0" i="0" u="none" strike="noStrike" kern="1200" cap="none" spc="0" normalizeH="0" baseline="0" noProof="0">
                          <a:ln>
                            <a:noFill/>
                          </a:ln>
                          <a:solidFill>
                            <a:prstClr val="black"/>
                          </a:solidFill>
                          <a:effectLst/>
                          <a:uLnTx/>
                          <a:uFillTx/>
                          <a:latin typeface="+mn-lt"/>
                          <a:ea typeface="+mn-ea"/>
                          <a:cs typeface="+mn-cs"/>
                        </a:rPr>
                        <a:t>نحتفل هذا الشهر بعيد السيارة الأسطورية سيارة فورد موستانج، ويصادف أنها السيارة الأكثر استعمالاً على قناة إنستغرام من خلال الهاشتاغ.
لذلك نود أن تشاركونا هذه الاحتفالية عن طريق مشاركة صوركم الخاصة بالموستانج باستعمال الهاشتاغ #</a:t>
                      </a:r>
                      <a:r>
                        <a:rPr kumimoji="0" lang="en-US" sz="1000" b="0" i="0" u="none" strike="noStrike" kern="1200" cap="none" spc="0" normalizeH="0" baseline="0" noProof="0">
                          <a:ln>
                            <a:noFill/>
                          </a:ln>
                          <a:solidFill>
                            <a:prstClr val="black"/>
                          </a:solidFill>
                          <a:effectLst/>
                          <a:uLnTx/>
                          <a:uFillTx/>
                          <a:latin typeface="+mn-lt"/>
                          <a:ea typeface="+mn-ea"/>
                          <a:cs typeface="+mn-cs"/>
                        </a:rPr>
                        <a:t>Mustang54
</a:t>
                      </a:r>
                      <a:r>
                        <a:rPr kumimoji="0" lang="ar-AE" sz="1000" b="0" i="0" u="none" strike="noStrike" kern="1200" cap="none" spc="0" normalizeH="0" baseline="0" noProof="0">
                          <a:ln>
                            <a:noFill/>
                          </a:ln>
                          <a:solidFill>
                            <a:prstClr val="black"/>
                          </a:solidFill>
                          <a:effectLst/>
                          <a:uLnTx/>
                          <a:uFillTx/>
                          <a:latin typeface="+mn-lt"/>
                          <a:ea typeface="+mn-ea"/>
                          <a:cs typeface="+mn-cs"/>
                        </a:rPr>
                        <a:t>حيث سيتم إضافة صوركم لصورة رائعة مرسومة بأسلوب الفسيسفاء.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829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aljazirahford - 2018-04-15 10:18:12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إكسبديشين 2018 الجديدة كلياً  مستعدّة لخوض غمار الرحلات دائماً، من خلال مجموعة التكنولوجيا المساعِدة للسائق
تقبل التحدي في كل الظروف.
#توكيلات_الجزيرة
</a:t>
                      </a:r>
                      <a:r>
                        <a:rPr kumimoji="0" lang="en-US" sz="1000" b="0" i="0" u="none" strike="noStrike" kern="1200" cap="none" spc="0" normalizeH="0" baseline="0" noProof="0">
                          <a:ln>
                            <a:noFill/>
                          </a:ln>
                          <a:solidFill>
                            <a:prstClr val="black"/>
                          </a:solidFill>
                          <a:effectLst/>
                          <a:uLnTx/>
                          <a:uFillTx/>
                          <a:latin typeface="+mn-lt"/>
                          <a:ea typeface="+mn-ea"/>
                          <a:cs typeface="+mn-cs"/>
                        </a:rPr>
                        <a:t>Smart, intelligent, &amp; precise. The all new 2018 Expedition is fully equipped with an array of smart  technologies. #aljazirahford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5075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09:45:27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اليوم يبيلك تنقنق شيء سبايسي ! #ماكدونالدز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124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09:34:43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وين اللي يحبون ألعاب الهابي ميل!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منشنوهم #ماكدونالدز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1459290"/>
                  </a:ext>
                </a:extLst>
              </a:tr>
            </a:tbl>
          </a:graphicData>
        </a:graphic>
      </p:graphicFrame>
      <p:sp>
        <p:nvSpPr>
          <p:cNvPr id="4" name="Text Placeholder 3">
            <a:extLst>
              <a:ext uri="{FF2B5EF4-FFF2-40B4-BE49-F238E27FC236}">
                <a16:creationId xmlns:a16="http://schemas.microsoft.com/office/drawing/2014/main" id="{ACFE2E3E-B919-4398-B98D-9192D4639EFE}"/>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245960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7B345-FE48-40B8-9C22-45223E4F5E7D}"/>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7C55FBAC-D2CC-4B99-8020-57184D6091AF}"/>
              </a:ext>
            </a:extLst>
          </p:cNvPr>
          <p:cNvGraphicFramePr>
            <a:graphicFrameLocks noGrp="1"/>
          </p:cNvGraphicFramePr>
          <p:nvPr>
            <p:ph type="tbl" sz="quarter" idx="13"/>
            <p:extLst>
              <p:ext uri="{D42A27DB-BD31-4B8C-83A1-F6EECF244321}">
                <p14:modId xmlns:p14="http://schemas.microsoft.com/office/powerpoint/2010/main" val="66948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8239090"/>
                    </a:ext>
                  </a:extLst>
                </a:gridCol>
                <a:gridCol w="987552">
                  <a:extLst>
                    <a:ext uri="{9D8B030D-6E8A-4147-A177-3AD203B41FA5}">
                      <a16:colId xmlns:a16="http://schemas.microsoft.com/office/drawing/2014/main" val="1328972828"/>
                    </a:ext>
                  </a:extLst>
                </a:gridCol>
                <a:gridCol w="987552">
                  <a:extLst>
                    <a:ext uri="{9D8B030D-6E8A-4147-A177-3AD203B41FA5}">
                      <a16:colId xmlns:a16="http://schemas.microsoft.com/office/drawing/2014/main" val="3115215707"/>
                    </a:ext>
                  </a:extLst>
                </a:gridCol>
                <a:gridCol w="987552">
                  <a:extLst>
                    <a:ext uri="{9D8B030D-6E8A-4147-A177-3AD203B41FA5}">
                      <a16:colId xmlns:a16="http://schemas.microsoft.com/office/drawing/2014/main" val="3339984131"/>
                    </a:ext>
                  </a:extLst>
                </a:gridCol>
                <a:gridCol w="987552">
                  <a:extLst>
                    <a:ext uri="{9D8B030D-6E8A-4147-A177-3AD203B41FA5}">
                      <a16:colId xmlns:a16="http://schemas.microsoft.com/office/drawing/2014/main" val="226605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03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toyotaalj - 2018-04-15 09:33:32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كامري 2018 الجديدة كلياً، أكثر كفاءة في استهلاك الوقود تصل إلى نسبة 25% أقل من كامري 2017
زوروا الرابط في البايو للتعرف أكثر على كامري 2018 واقتصاد الوقود الخاص بها
#كامري #كامري_أروع #اقتصاد_الوقود #تويوتا #لأنها_تويوتا #لتبقى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697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- 2018-04-15 09:12:14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حافظي على كل الأطعمة الطازجة اللي تبغيها 
مع ميزة #</a:t>
                      </a:r>
                      <a:r>
                        <a:rPr kumimoji="0" lang="en-US" sz="1000" b="0" i="0" u="none" strike="noStrike" kern="1200" cap="none" spc="0" normalizeH="0" baseline="0" noProof="0">
                          <a:ln>
                            <a:noFill/>
                          </a:ln>
                          <a:solidFill>
                            <a:prstClr val="black"/>
                          </a:solidFill>
                          <a:effectLst/>
                          <a:uLnTx/>
                          <a:uFillTx/>
                          <a:latin typeface="+mn-lt"/>
                          <a:ea typeface="+mn-ea"/>
                          <a:cs typeface="+mn-cs"/>
                        </a:rPr>
                        <a:t>SmartConverter  </a:t>
                      </a:r>
                      <a:r>
                        <a:rPr kumimoji="0" lang="ar-AE" sz="1000" b="0" i="0" u="none" strike="noStrike" kern="1200" cap="none" spc="0" normalizeH="0" baseline="0" noProof="0">
                          <a:ln>
                            <a:noFill/>
                          </a:ln>
                          <a:solidFill>
                            <a:prstClr val="black"/>
                          </a:solidFill>
                          <a:effectLst/>
                          <a:uLnTx/>
                          <a:uFillTx/>
                          <a:latin typeface="+mn-lt"/>
                          <a:ea typeface="+mn-ea"/>
                          <a:cs typeface="+mn-cs"/>
                        </a:rPr>
                        <a:t>الرائعة اللي تحولك الفريزر لثلاجة إضافية بضغطة زر. 
#</a:t>
                      </a:r>
                      <a:r>
                        <a:rPr kumimoji="0" lang="en-US" sz="1000" b="0" i="0" u="none" strike="noStrike" kern="1200" cap="none" spc="0" normalizeH="0" baseline="0" noProof="0">
                          <a:ln>
                            <a:noFill/>
                          </a:ln>
                          <a:solidFill>
                            <a:prstClr val="black"/>
                          </a:solidFill>
                          <a:effectLst/>
                          <a:uLnTx/>
                          <a:uFillTx/>
                          <a:latin typeface="+mn-lt"/>
                          <a:ea typeface="+mn-ea"/>
                          <a:cs typeface="+mn-cs"/>
                        </a:rPr>
                        <a:t>TwinCooling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685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- 2018-04-15 03:31:33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ما يليق إلا بأحبابه #قهوة #ماكدونالدز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592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nissansaudi - 2018-04-14 16:47:51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التطوير الإبداعي للديناميكية الهوائية لسيارة #</a:t>
                      </a:r>
                      <a:r>
                        <a:rPr kumimoji="0" lang="en-US" sz="1000" b="0" i="0" u="none" strike="noStrike" kern="1200" cap="none" spc="0" normalizeH="0" baseline="0" noProof="0">
                          <a:ln>
                            <a:noFill/>
                          </a:ln>
                          <a:solidFill>
                            <a:prstClr val="black"/>
                          </a:solidFill>
                          <a:effectLst/>
                          <a:uLnTx/>
                          <a:uFillTx/>
                          <a:latin typeface="+mn-lt"/>
                          <a:ea typeface="+mn-ea"/>
                          <a:cs typeface="+mn-cs"/>
                        </a:rPr>
                        <a:t>GTR </a:t>
                      </a:r>
                      <a:r>
                        <a:rPr kumimoji="0" lang="ar-AE" sz="1000" b="0" i="0" u="none" strike="noStrike" kern="1200" cap="none" spc="0" normalizeH="0" baseline="0" noProof="0">
                          <a:ln>
                            <a:noFill/>
                          </a:ln>
                          <a:solidFill>
                            <a:prstClr val="black"/>
                          </a:solidFill>
                          <a:effectLst/>
                          <a:uLnTx/>
                          <a:uFillTx/>
                          <a:latin typeface="+mn-lt"/>
                          <a:ea typeface="+mn-ea"/>
                          <a:cs typeface="+mn-cs"/>
                        </a:rPr>
                        <a:t>يُوفّر معامل مقاومة هواء مذهلة بمقدار 0.26 فقط!!
</a:t>
                      </a:r>
                      <a:r>
                        <a:rPr kumimoji="0" lang="en-US" sz="1000" b="0" i="0" u="none" strike="noStrike" kern="1200" cap="none" spc="0" normalizeH="0" baseline="0" noProof="0">
                          <a:ln>
                            <a:noFill/>
                          </a:ln>
                          <a:solidFill>
                            <a:prstClr val="black"/>
                          </a:solidFill>
                          <a:effectLst/>
                          <a:uLnTx/>
                          <a:uFillTx/>
                          <a:latin typeface="+mn-lt"/>
                          <a:ea typeface="+mn-ea"/>
                          <a:cs typeface="+mn-cs"/>
                        </a:rPr>
                        <a:t>📷: @osaed_zakour ‎#</a:t>
                      </a:r>
                      <a:r>
                        <a:rPr kumimoji="0" lang="ar-AE" sz="1000" b="0" i="0" u="none" strike="noStrike" kern="1200" cap="none" spc="0" normalizeH="0" baseline="0" noProof="0">
                          <a:ln>
                            <a:noFill/>
                          </a:ln>
                          <a:solidFill>
                            <a:prstClr val="black"/>
                          </a:solidFill>
                          <a:effectLst/>
                          <a:uLnTx/>
                          <a:uFillTx/>
                          <a:latin typeface="+mn-lt"/>
                          <a:ea typeface="+mn-ea"/>
                          <a:cs typeface="+mn-cs"/>
                        </a:rPr>
                        <a:t>نيسان #السعودية #جدة  #الدمام #</a:t>
                      </a:r>
                      <a:r>
                        <a:rPr kumimoji="0" lang="en-US" sz="1000" b="0" i="0" u="none" strike="noStrike" kern="1200" cap="none" spc="0" normalizeH="0" baseline="0" noProof="0">
                          <a:ln>
                            <a:noFill/>
                          </a:ln>
                          <a:solidFill>
                            <a:prstClr val="black"/>
                          </a:solidFill>
                          <a:effectLst/>
                          <a:uLnTx/>
                          <a:uFillTx/>
                          <a:latin typeface="+mn-lt"/>
                          <a:ea typeface="+mn-ea"/>
                          <a:cs typeface="+mn-cs"/>
                        </a:rPr>
                        <a:t>nissan #saudiarabia #jeddah #riyadh #dammam #</a:t>
                      </a:r>
                      <a:r>
                        <a:rPr kumimoji="0" lang="ar-AE" sz="1000" b="0" i="0" u="none" strike="noStrike" kern="1200" cap="none" spc="0" normalizeH="0" baseline="0" noProof="0">
                          <a:ln>
                            <a:noFill/>
                          </a:ln>
                          <a:solidFill>
                            <a:prstClr val="black"/>
                          </a:solidFill>
                          <a:effectLst/>
                          <a:uLnTx/>
                          <a:uFillTx/>
                          <a:latin typeface="+mn-lt"/>
                          <a:ea typeface="+mn-ea"/>
                          <a:cs typeface="+mn-cs"/>
                        </a:rPr>
                        <a:t>سباق #درفت #سيارات #</a:t>
                      </a:r>
                      <a:r>
                        <a:rPr kumimoji="0" lang="en-US" sz="1000" b="0" i="0" u="none" strike="noStrike" kern="1200" cap="none" spc="0" normalizeH="0" baseline="0" noProof="0">
                          <a:ln>
                            <a:noFill/>
                          </a:ln>
                          <a:solidFill>
                            <a:prstClr val="black"/>
                          </a:solidFill>
                          <a:effectLst/>
                          <a:uLnTx/>
                          <a:uFillTx/>
                          <a:latin typeface="+mn-lt"/>
                          <a:ea typeface="+mn-ea"/>
                          <a:cs typeface="+mn-cs"/>
                        </a:rPr>
                        <a:t>drift #fast #race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419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- 2018-04-14 16:01:57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ماك توصيل دائماً في الخدمة وقت الجوع #ماكدونالدز #ماك_توصيل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878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- 2018-04-14 14:21:46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ضيفونا على #سناب_شات </a:t>
                      </a:r>
                      <a:r>
                        <a:rPr kumimoji="0" lang="en-US" sz="1000" b="0" i="0" u="none" strike="noStrike" kern="1200" cap="none" spc="0" normalizeH="0" baseline="0" noProof="0">
                          <a:ln>
                            <a:noFill/>
                          </a:ln>
                          <a:solidFill>
                            <a:prstClr val="black"/>
                          </a:solidFill>
                          <a:effectLst/>
                          <a:uLnTx/>
                          <a:uFillTx/>
                          <a:latin typeface="+mn-lt"/>
                          <a:ea typeface="+mn-ea"/>
                          <a:cs typeface="+mn-cs"/>
                        </a:rPr>
                        <a:t>McDonaldsKSA ، </a:t>
                      </a:r>
                      <a:r>
                        <a:rPr kumimoji="0" lang="ar-AE" sz="1000" b="0" i="0" u="none" strike="noStrike" kern="1200" cap="none" spc="0" normalizeH="0" baseline="0" noProof="0">
                          <a:ln>
                            <a:noFill/>
                          </a:ln>
                          <a:solidFill>
                            <a:prstClr val="black"/>
                          </a:solidFill>
                          <a:effectLst/>
                          <a:uLnTx/>
                          <a:uFillTx/>
                          <a:latin typeface="+mn-lt"/>
                          <a:ea typeface="+mn-ea"/>
                          <a:cs typeface="+mn-cs"/>
                        </a:rPr>
                        <a:t>و تابعوا فقرتنا اليوم #ماكدونالدز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910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- 2018-04-14 12:58:39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الطريق الصح الفاخر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005659"/>
                  </a:ext>
                </a:extLst>
              </a:tr>
            </a:tbl>
          </a:graphicData>
        </a:graphic>
      </p:graphicFrame>
      <p:sp>
        <p:nvSpPr>
          <p:cNvPr id="4" name="Text Placeholder 3">
            <a:extLst>
              <a:ext uri="{FF2B5EF4-FFF2-40B4-BE49-F238E27FC236}">
                <a16:creationId xmlns:a16="http://schemas.microsoft.com/office/drawing/2014/main" id="{942800A0-C536-46EB-8C1B-4C45CAF887D1}"/>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112786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16BD-4AD2-4979-A205-1C46BC2D9C12}"/>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0A3D9B2F-5FF3-4F49-A401-4529D1375CBE}"/>
              </a:ext>
            </a:extLst>
          </p:cNvPr>
          <p:cNvGraphicFramePr>
            <a:graphicFrameLocks noGrp="1"/>
          </p:cNvGraphicFramePr>
          <p:nvPr>
            <p:ph type="tbl" sz="quarter" idx="13"/>
            <p:extLst>
              <p:ext uri="{D42A27DB-BD31-4B8C-83A1-F6EECF244321}">
                <p14:modId xmlns:p14="http://schemas.microsoft.com/office/powerpoint/2010/main" val="36887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95762159"/>
                    </a:ext>
                  </a:extLst>
                </a:gridCol>
                <a:gridCol w="987552">
                  <a:extLst>
                    <a:ext uri="{9D8B030D-6E8A-4147-A177-3AD203B41FA5}">
                      <a16:colId xmlns:a16="http://schemas.microsoft.com/office/drawing/2014/main" val="3372877292"/>
                    </a:ext>
                  </a:extLst>
                </a:gridCol>
                <a:gridCol w="987552">
                  <a:extLst>
                    <a:ext uri="{9D8B030D-6E8A-4147-A177-3AD203B41FA5}">
                      <a16:colId xmlns:a16="http://schemas.microsoft.com/office/drawing/2014/main" val="2304150593"/>
                    </a:ext>
                  </a:extLst>
                </a:gridCol>
                <a:gridCol w="987552">
                  <a:extLst>
                    <a:ext uri="{9D8B030D-6E8A-4147-A177-3AD203B41FA5}">
                      <a16:colId xmlns:a16="http://schemas.microsoft.com/office/drawing/2014/main" val="3553733276"/>
                    </a:ext>
                  </a:extLst>
                </a:gridCol>
                <a:gridCol w="987552">
                  <a:extLst>
                    <a:ext uri="{9D8B030D-6E8A-4147-A177-3AD203B41FA5}">
                      <a16:colId xmlns:a16="http://schemas.microsoft.com/office/drawing/2014/main" val="405646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742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- 2018-04-14 12:15:02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تتمني الحصول على 
#</a:t>
                      </a:r>
                      <a:r>
                        <a:rPr kumimoji="0" lang="en-US" sz="1000" b="0" i="0" u="none" strike="noStrike" kern="1200" cap="none" spc="0" normalizeH="0" baseline="0" noProof="0">
                          <a:ln>
                            <a:noFill/>
                          </a:ln>
                          <a:solidFill>
                            <a:prstClr val="black"/>
                          </a:solidFill>
                          <a:effectLst/>
                          <a:uLnTx/>
                          <a:uFillTx/>
                          <a:latin typeface="+mn-lt"/>
                          <a:ea typeface="+mn-ea"/>
                          <a:cs typeface="+mn-cs"/>
                        </a:rPr>
                        <a:t>GalaxyS9 </a:t>
                      </a:r>
                      <a:r>
                        <a:rPr kumimoji="0" lang="ar-AE" sz="1000" b="0" i="0" u="none" strike="noStrike" kern="1200" cap="none" spc="0" normalizeH="0" baseline="0" noProof="0">
                          <a:ln>
                            <a:noFill/>
                          </a:ln>
                          <a:solidFill>
                            <a:prstClr val="black"/>
                          </a:solidFill>
                          <a:effectLst/>
                          <a:uLnTx/>
                          <a:uFillTx/>
                          <a:latin typeface="+mn-lt"/>
                          <a:ea typeface="+mn-ea"/>
                          <a:cs typeface="+mn-cs"/>
                        </a:rPr>
                        <a:t>أو #</a:t>
                      </a:r>
                      <a:r>
                        <a:rPr kumimoji="0" lang="en-US" sz="1000" b="0" i="0" u="none" strike="noStrike" kern="1200" cap="none" spc="0" normalizeH="0" baseline="0" noProof="0">
                          <a:ln>
                            <a:noFill/>
                          </a:ln>
                          <a:solidFill>
                            <a:prstClr val="black"/>
                          </a:solidFill>
                          <a:effectLst/>
                          <a:uLnTx/>
                          <a:uFillTx/>
                          <a:latin typeface="+mn-lt"/>
                          <a:ea typeface="+mn-ea"/>
                          <a:cs typeface="+mn-cs"/>
                        </a:rPr>
                        <a:t>GalaxyS9Plus 
</a:t>
                      </a:r>
                      <a:r>
                        <a:rPr kumimoji="0" lang="ar-AE" sz="1000" b="0" i="0" u="none" strike="noStrike" kern="1200" cap="none" spc="0" normalizeH="0" baseline="0" noProof="0">
                          <a:ln>
                            <a:noFill/>
                          </a:ln>
                          <a:solidFill>
                            <a:prstClr val="black"/>
                          </a:solidFill>
                          <a:effectLst/>
                          <a:uLnTx/>
                          <a:uFillTx/>
                          <a:latin typeface="+mn-lt"/>
                          <a:ea typeface="+mn-ea"/>
                          <a:cs typeface="+mn-cs"/>
                        </a:rPr>
                        <a:t>بتصميمه الرائع وميزاته الثورية؟ هذه فرصتك المثالية، بدلي جولك القديم واحصلي على 600 ر.س. وقيمة جوالك.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394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lomarthobe - 2018-04-14 12:04:17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تغيري شيء في شخصيتك .. مجموعة لومار الجديدة من العبايات تساعدك تكوني أنتِ على سجيتك .. عملية ورياضية
#لومار‬</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لومار_ثوب‬</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لومار_عباية‬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لومار_صنع_في_السعودية‬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‫⁦‪#Lomar‬⁩‬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180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- 2018-04-14 06:05:17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حلاته بعد التغميس والأحلى يمديك تشاركها مع اللي تحبه ❤  #ماكدونالدز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769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- 2018-04-14 02:18:41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صبح معنا اليوم و باقي الأسبوع بعرض #فطور_ماكدونالدز من 14 ابريل الى 21 ابريل ! #ماكدونالدز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889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- 2018-04-14 02:15:37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خلّي صباحك صح مع فطور #ماكدونالدز .. راب وقهوة بـ8ريال!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547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- 2018-04-13 16:29:13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تجربة فريدة من نوعها لنظارات الواقع الافتراضي #</a:t>
                      </a:r>
                      <a:r>
                        <a:rPr kumimoji="0" lang="en-US" sz="1000" b="0" i="0" u="none" strike="noStrike" kern="1200" cap="none" spc="0" normalizeH="0" baseline="0" noProof="0">
                          <a:ln>
                            <a:noFill/>
                          </a:ln>
                          <a:solidFill>
                            <a:prstClr val="black"/>
                          </a:solidFill>
                          <a:effectLst/>
                          <a:uLnTx/>
                          <a:uFillTx/>
                          <a:latin typeface="+mn-lt"/>
                          <a:ea typeface="+mn-ea"/>
                          <a:cs typeface="+mn-cs"/>
                        </a:rPr>
                        <a:t>GearVR. 
@fmp4mobiles @mallofarabia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3929561"/>
                  </a:ext>
                </a:extLst>
              </a:tr>
            </a:tbl>
          </a:graphicData>
        </a:graphic>
      </p:graphicFrame>
      <p:sp>
        <p:nvSpPr>
          <p:cNvPr id="4" name="Text Placeholder 3">
            <a:extLst>
              <a:ext uri="{FF2B5EF4-FFF2-40B4-BE49-F238E27FC236}">
                <a16:creationId xmlns:a16="http://schemas.microsoft.com/office/drawing/2014/main" id="{97F7A351-F216-4D00-AD99-85203D8F123C}"/>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347552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C0F5A-6817-493D-9387-B75A23ACDDA3}"/>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E8D5E7A9-1508-4922-87DB-3A61D978BC99}"/>
              </a:ext>
            </a:extLst>
          </p:cNvPr>
          <p:cNvGraphicFramePr>
            <a:graphicFrameLocks noGrp="1"/>
          </p:cNvGraphicFramePr>
          <p:nvPr>
            <p:ph type="tbl" sz="quarter" idx="13"/>
            <p:extLst>
              <p:ext uri="{D42A27DB-BD31-4B8C-83A1-F6EECF244321}">
                <p14:modId xmlns:p14="http://schemas.microsoft.com/office/powerpoint/2010/main" val="331247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5768781"/>
                    </a:ext>
                  </a:extLst>
                </a:gridCol>
                <a:gridCol w="987552">
                  <a:extLst>
                    <a:ext uri="{9D8B030D-6E8A-4147-A177-3AD203B41FA5}">
                      <a16:colId xmlns:a16="http://schemas.microsoft.com/office/drawing/2014/main" val="3836516307"/>
                    </a:ext>
                  </a:extLst>
                </a:gridCol>
                <a:gridCol w="987552">
                  <a:extLst>
                    <a:ext uri="{9D8B030D-6E8A-4147-A177-3AD203B41FA5}">
                      <a16:colId xmlns:a16="http://schemas.microsoft.com/office/drawing/2014/main" val="698736807"/>
                    </a:ext>
                  </a:extLst>
                </a:gridCol>
                <a:gridCol w="987552">
                  <a:extLst>
                    <a:ext uri="{9D8B030D-6E8A-4147-A177-3AD203B41FA5}">
                      <a16:colId xmlns:a16="http://schemas.microsoft.com/office/drawing/2014/main" val="3160950423"/>
                    </a:ext>
                  </a:extLst>
                </a:gridCol>
                <a:gridCol w="987552">
                  <a:extLst>
                    <a:ext uri="{9D8B030D-6E8A-4147-A177-3AD203B41FA5}">
                      <a16:colId xmlns:a16="http://schemas.microsoft.com/office/drawing/2014/main" val="3495768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74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- 2018-04-13 16:13:17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يشرفنا حضوركم لمتجرنا الجديد في @</a:t>
                      </a:r>
                      <a:r>
                        <a:rPr kumimoji="0" lang="en-US" sz="1000" b="0" i="0" u="none" strike="noStrike" kern="1200" cap="none" spc="0" normalizeH="0" baseline="0" noProof="0">
                          <a:ln>
                            <a:noFill/>
                          </a:ln>
                          <a:solidFill>
                            <a:prstClr val="black"/>
                          </a:solidFill>
                          <a:effectLst/>
                          <a:uLnTx/>
                          <a:uFillTx/>
                          <a:latin typeface="+mn-lt"/>
                          <a:ea typeface="+mn-ea"/>
                          <a:cs typeface="+mn-cs"/>
                        </a:rPr>
                        <a:t>mallofarabia </a:t>
                      </a:r>
                      <a:r>
                        <a:rPr kumimoji="0" lang="ar-AE" sz="1000" b="0" i="0" u="none" strike="noStrike" kern="1200" cap="none" spc="0" normalizeH="0" baseline="0" noProof="0">
                          <a:ln>
                            <a:noFill/>
                          </a:ln>
                          <a:solidFill>
                            <a:prstClr val="black"/>
                          </a:solidFill>
                          <a:effectLst/>
                          <a:uLnTx/>
                          <a:uFillTx/>
                          <a:latin typeface="+mn-lt"/>
                          <a:ea typeface="+mn-ea"/>
                          <a:cs typeface="+mn-cs"/>
                        </a:rPr>
                        <a:t>وتجربة أحدث أجهزة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fmp4mobiles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38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mcdonaldsksa - 2018-04-13 14:48:45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مشاركة حلوة من صديقتنا </a:t>
                      </a:r>
                      <a:r>
                        <a:rPr kumimoji="0" lang="en-US" sz="1000" b="0" i="0" u="none" strike="noStrike" kern="1200" cap="none" spc="0" normalizeH="0" baseline="0" noProof="0">
                          <a:ln>
                            <a:noFill/>
                          </a:ln>
                          <a:solidFill>
                            <a:prstClr val="black"/>
                          </a:solidFill>
                          <a:effectLst/>
                          <a:uLnTx/>
                          <a:uFillTx/>
                          <a:latin typeface="+mn-lt"/>
                          <a:ea typeface="+mn-ea"/>
                          <a:cs typeface="+mn-cs"/>
                        </a:rPr>
                        <a:t>xil3.x@ 😍 </a:t>
                      </a:r>
                      <a:r>
                        <a:rPr kumimoji="0" lang="ar-AE" sz="1000" b="0" i="0" u="none" strike="noStrike" kern="1200" cap="none" spc="0" normalizeH="0" baseline="0" noProof="0">
                          <a:ln>
                            <a:noFill/>
                          </a:ln>
                          <a:solidFill>
                            <a:prstClr val="black"/>
                          </a:solidFill>
                          <a:effectLst/>
                          <a:uLnTx/>
                          <a:uFillTx/>
                          <a:latin typeface="+mn-lt"/>
                          <a:ea typeface="+mn-ea"/>
                          <a:cs typeface="+mn-cs"/>
                        </a:rPr>
                        <a:t>و انتو بعد شاركونا صوركم على هاشتاق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وجبتي_في_ماك‬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نشاركها على صفحاتها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ماكدونالدز‬</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481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- 2018-04-13 14:41:14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بإنتظاركم في افتتاح متجر سامسونج الجديد @</a:t>
                      </a:r>
                      <a:r>
                        <a:rPr kumimoji="0" lang="en-US" sz="1000" b="0" i="0" u="none" strike="noStrike" kern="1200" cap="none" spc="0" normalizeH="0" baseline="0" noProof="0">
                          <a:ln>
                            <a:noFill/>
                          </a:ln>
                          <a:solidFill>
                            <a:prstClr val="black"/>
                          </a:solidFill>
                          <a:effectLst/>
                          <a:uLnTx/>
                          <a:uFillTx/>
                          <a:latin typeface="+mn-lt"/>
                          <a:ea typeface="+mn-ea"/>
                          <a:cs typeface="+mn-cs"/>
                        </a:rPr>
                        <a:t>mallofarabia </a:t>
                      </a:r>
                      <a:r>
                        <a:rPr kumimoji="0" lang="ar-AE" sz="1000" b="0" i="0" u="none" strike="noStrike" kern="1200" cap="none" spc="0" normalizeH="0" baseline="0" noProof="0">
                          <a:ln>
                            <a:noFill/>
                          </a:ln>
                          <a:solidFill>
                            <a:prstClr val="black"/>
                          </a:solidFill>
                          <a:effectLst/>
                          <a:uLnTx/>
                          <a:uFillTx/>
                          <a:latin typeface="+mn-lt"/>
                          <a:ea typeface="+mn-ea"/>
                          <a:cs typeface="+mn-cs"/>
                        </a:rPr>
                        <a:t>مدينة جدة </a:t>
                      </a:r>
                      <a:r>
                        <a:rPr kumimoji="0" lang="en-US" sz="1000" b="0" i="0" u="none" strike="noStrike" kern="1200" cap="none" spc="0" normalizeH="0" baseline="0" noProof="0">
                          <a:ln>
                            <a:noFill/>
                          </a:ln>
                          <a:solidFill>
                            <a:prstClr val="black"/>
                          </a:solidFill>
                          <a:effectLst/>
                          <a:uLnTx/>
                          <a:uFillTx/>
                          <a:latin typeface="+mn-lt"/>
                          <a:ea typeface="+mn-ea"/>
                          <a:cs typeface="+mn-cs"/>
                        </a:rPr>
                        <a:t>😍
@fmp4mobiles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6119711"/>
                  </a:ext>
                </a:extLst>
              </a:tr>
            </a:tbl>
          </a:graphicData>
        </a:graphic>
      </p:graphicFrame>
      <p:sp>
        <p:nvSpPr>
          <p:cNvPr id="4" name="Text Placeholder 3">
            <a:extLst>
              <a:ext uri="{FF2B5EF4-FFF2-40B4-BE49-F238E27FC236}">
                <a16:creationId xmlns:a16="http://schemas.microsoft.com/office/drawing/2014/main" id="{10CCE3E7-EFE0-4736-8B55-6A37EDD169DB}"/>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263026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0E9A-963B-45AE-AD38-ADB9ED7D9288}"/>
              </a:ext>
            </a:extLst>
          </p:cNvPr>
          <p:cNvSpPr>
            <a:spLocks noGrp="1"/>
          </p:cNvSpPr>
          <p:nvPr>
            <p:ph type="title"/>
          </p:nvPr>
        </p:nvSpPr>
        <p:spPr/>
        <p:txBody>
          <a:bodyPr/>
          <a:lstStyle/>
          <a:p>
            <a:r>
              <a:rPr lang="en-US"/>
              <a:t>Instagram Interaction Rate By Post Type | All Pages</a:t>
            </a:r>
          </a:p>
        </p:txBody>
      </p:sp>
      <p:graphicFrame>
        <p:nvGraphicFramePr>
          <p:cNvPr id="6" name="Chart Placeholder 5">
            <a:extLst>
              <a:ext uri="{FF2B5EF4-FFF2-40B4-BE49-F238E27FC236}">
                <a16:creationId xmlns:a16="http://schemas.microsoft.com/office/drawing/2014/main" id="{4163300C-CFA2-466C-AEE9-7A5946EAA2C2}"/>
              </a:ext>
            </a:extLst>
          </p:cNvPr>
          <p:cNvGraphicFramePr>
            <a:graphicFrameLocks noGrp="1"/>
          </p:cNvGraphicFramePr>
          <p:nvPr>
            <p:ph type="chart" sz="quarter" idx="13"/>
            <p:extLst>
              <p:ext uri="{D42A27DB-BD31-4B8C-83A1-F6EECF244321}">
                <p14:modId xmlns:p14="http://schemas.microsoft.com/office/powerpoint/2010/main" val="2131369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B88A26-87FA-4A1B-8B57-6C9BDCBE3CFB}"/>
              </a:ext>
            </a:extLst>
          </p:cNvPr>
          <p:cNvSpPr>
            <a:spLocks noGrp="1"/>
          </p:cNvSpPr>
          <p:nvPr>
            <p:ph type="body" sz="quarter" idx="14"/>
          </p:nvPr>
        </p:nvSpPr>
        <p:spPr/>
        <p:txBody>
          <a:bodyPr/>
          <a:lstStyle/>
          <a:p>
            <a:r>
              <a:rPr lang="en-US"/>
              <a:t>03/16/2018 - 04/15/2018</a:t>
            </a:r>
          </a:p>
        </p:txBody>
      </p:sp>
      <p:sp>
        <p:nvSpPr>
          <p:cNvPr id="5" name="Footer Placeholder 4">
            <a:extLst>
              <a:ext uri="{FF2B5EF4-FFF2-40B4-BE49-F238E27FC236}">
                <a16:creationId xmlns:a16="http://schemas.microsoft.com/office/drawing/2014/main" id="{06CF00C9-8596-43A6-B1A3-0A675E19B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399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401FE-39A5-49A9-B0C1-5E47CC6F144E}"/>
              </a:ext>
            </a:extLst>
          </p:cNvPr>
          <p:cNvSpPr>
            <a:spLocks noGrp="1"/>
          </p:cNvSpPr>
          <p:nvPr>
            <p:ph type="title"/>
          </p:nvPr>
        </p:nvSpPr>
        <p:spPr/>
        <p:txBody>
          <a:bodyPr/>
          <a:lstStyle/>
          <a:p>
            <a:r>
              <a:rPr lang="en-US"/>
              <a:t>Instagram Posts Type Distribution | All Pages</a:t>
            </a:r>
          </a:p>
        </p:txBody>
      </p:sp>
      <p:graphicFrame>
        <p:nvGraphicFramePr>
          <p:cNvPr id="6" name="Chart Placeholder 5">
            <a:extLst>
              <a:ext uri="{FF2B5EF4-FFF2-40B4-BE49-F238E27FC236}">
                <a16:creationId xmlns:a16="http://schemas.microsoft.com/office/drawing/2014/main" id="{2C4B5B5C-0F33-401F-A2FA-830F3960B924}"/>
              </a:ext>
            </a:extLst>
          </p:cNvPr>
          <p:cNvGraphicFramePr>
            <a:graphicFrameLocks noGrp="1"/>
          </p:cNvGraphicFramePr>
          <p:nvPr>
            <p:ph type="chart" sz="quarter" idx="13"/>
            <p:extLst>
              <p:ext uri="{D42A27DB-BD31-4B8C-83A1-F6EECF244321}">
                <p14:modId xmlns:p14="http://schemas.microsoft.com/office/powerpoint/2010/main" val="63960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7E137-99DB-4A21-A666-E79D636E23BC}"/>
              </a:ext>
            </a:extLst>
          </p:cNvPr>
          <p:cNvSpPr>
            <a:spLocks noGrp="1"/>
          </p:cNvSpPr>
          <p:nvPr>
            <p:ph type="body" sz="quarter" idx="14"/>
          </p:nvPr>
        </p:nvSpPr>
        <p:spPr/>
        <p:txBody>
          <a:bodyPr/>
          <a:lstStyle/>
          <a:p>
            <a:r>
              <a:rPr lang="en-US"/>
              <a:t>03/16/2018 - 04/15/2018</a:t>
            </a:r>
          </a:p>
        </p:txBody>
      </p:sp>
      <p:sp>
        <p:nvSpPr>
          <p:cNvPr id="5" name="Footer Placeholder 4">
            <a:extLst>
              <a:ext uri="{FF2B5EF4-FFF2-40B4-BE49-F238E27FC236}">
                <a16:creationId xmlns:a16="http://schemas.microsoft.com/office/drawing/2014/main" id="{F3CC7486-CD66-4AC0-B29F-629B7393CC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4673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9E39D-7919-4C16-A565-C6CB69400F42}"/>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5E2A3AD9-13FA-45B2-A616-B6F8F01AB3B0}"/>
              </a:ext>
            </a:extLst>
          </p:cNvPr>
          <p:cNvGraphicFramePr>
            <a:graphicFrameLocks noGrp="1"/>
          </p:cNvGraphicFramePr>
          <p:nvPr>
            <p:ph type="tbl" sz="quarter" idx="13"/>
            <p:extLst>
              <p:ext uri="{D42A27DB-BD31-4B8C-83A1-F6EECF244321}">
                <p14:modId xmlns:p14="http://schemas.microsoft.com/office/powerpoint/2010/main" val="653271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8482819"/>
                    </a:ext>
                  </a:extLst>
                </a:gridCol>
                <a:gridCol w="1481328">
                  <a:extLst>
                    <a:ext uri="{9D8B030D-6E8A-4147-A177-3AD203B41FA5}">
                      <a16:colId xmlns:a16="http://schemas.microsoft.com/office/drawing/2014/main" val="175779407"/>
                    </a:ext>
                  </a:extLst>
                </a:gridCol>
                <a:gridCol w="1481328">
                  <a:extLst>
                    <a:ext uri="{9D8B030D-6E8A-4147-A177-3AD203B41FA5}">
                      <a16:colId xmlns:a16="http://schemas.microsoft.com/office/drawing/2014/main" val="1717645731"/>
                    </a:ext>
                  </a:extLst>
                </a:gridCol>
                <a:gridCol w="1481328">
                  <a:extLst>
                    <a:ext uri="{9D8B030D-6E8A-4147-A177-3AD203B41FA5}">
                      <a16:colId xmlns:a16="http://schemas.microsoft.com/office/drawing/2014/main" val="2680478236"/>
                    </a:ext>
                  </a:extLst>
                </a:gridCol>
                <a:gridCol w="1481328">
                  <a:extLst>
                    <a:ext uri="{9D8B030D-6E8A-4147-A177-3AD203B41FA5}">
                      <a16:colId xmlns:a16="http://schemas.microsoft.com/office/drawing/2014/main" val="287259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5868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#لومار_صنع_في_السعودية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336.125</a:t>
                      </a:r>
                    </a:p>
                  </a:txBody>
                  <a:tcPr/>
                </a:tc>
                <a:extLst>
                  <a:ext uri="{0D108BD9-81ED-4DB2-BD59-A6C34878D82A}">
                    <a16:rowId xmlns:a16="http://schemas.microsoft.com/office/drawing/2014/main" val="100599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#ساعات_فخمه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extLst>
                  <a:ext uri="{0D108BD9-81ED-4DB2-BD59-A6C34878D82A}">
                    <a16:rowId xmlns:a16="http://schemas.microsoft.com/office/drawing/2014/main" val="13597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#لومار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341.18181818182</a:t>
                      </a:r>
                    </a:p>
                  </a:txBody>
                  <a:tcPr/>
                </a:tc>
                <a:extLst>
                  <a:ext uri="{0D108BD9-81ED-4DB2-BD59-A6C34878D82A}">
                    <a16:rowId xmlns:a16="http://schemas.microsoft.com/office/drawing/2014/main" val="389201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#السعوذية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extLst>
                  <a:ext uri="{0D108BD9-81ED-4DB2-BD59-A6C34878D82A}">
                    <a16:rowId xmlns:a16="http://schemas.microsoft.com/office/drawing/2014/main" val="176388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424064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#ثوب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a:t>
                      </a:r>
                    </a:p>
                  </a:txBody>
                  <a:tcPr/>
                </a:tc>
                <a:extLst>
                  <a:ext uri="{0D108BD9-81ED-4DB2-BD59-A6C34878D82A}">
                    <a16:rowId xmlns:a16="http://schemas.microsoft.com/office/drawing/2014/main" val="404498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a:t>
                      </a:r>
                    </a:p>
                  </a:txBody>
                  <a:tcPr/>
                </a:tc>
                <a:extLst>
                  <a:ext uri="{0D108BD9-81ED-4DB2-BD59-A6C34878D82A}">
                    <a16:rowId xmlns:a16="http://schemas.microsoft.com/office/drawing/2014/main" val="267740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#لومار_لها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95940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30478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283.97619047619</a:t>
                      </a:r>
                    </a:p>
                  </a:txBody>
                  <a:tcPr/>
                </a:tc>
                <a:extLst>
                  <a:ext uri="{0D108BD9-81ED-4DB2-BD59-A6C34878D82A}">
                    <a16:rowId xmlns:a16="http://schemas.microsoft.com/office/drawing/2014/main" val="1665409255"/>
                  </a:ext>
                </a:extLst>
              </a:tr>
            </a:tbl>
          </a:graphicData>
        </a:graphic>
      </p:graphicFrame>
      <p:sp>
        <p:nvSpPr>
          <p:cNvPr id="4" name="Text Placeholder 3">
            <a:extLst>
              <a:ext uri="{FF2B5EF4-FFF2-40B4-BE49-F238E27FC236}">
                <a16:creationId xmlns:a16="http://schemas.microsoft.com/office/drawing/2014/main" id="{2EB71556-F78D-4390-86EC-E13F221849EF}"/>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3335518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34470-DCBA-464C-A8D0-053B8CDC02E6}"/>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AEDB07AE-52CA-47C5-A38B-09286682F2C8}"/>
              </a:ext>
            </a:extLst>
          </p:cNvPr>
          <p:cNvGraphicFramePr>
            <a:graphicFrameLocks noGrp="1"/>
          </p:cNvGraphicFramePr>
          <p:nvPr>
            <p:ph type="tbl" sz="quarter" idx="13"/>
            <p:extLst>
              <p:ext uri="{D42A27DB-BD31-4B8C-83A1-F6EECF244321}">
                <p14:modId xmlns:p14="http://schemas.microsoft.com/office/powerpoint/2010/main" val="325170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28243782"/>
                    </a:ext>
                  </a:extLst>
                </a:gridCol>
                <a:gridCol w="1481328">
                  <a:extLst>
                    <a:ext uri="{9D8B030D-6E8A-4147-A177-3AD203B41FA5}">
                      <a16:colId xmlns:a16="http://schemas.microsoft.com/office/drawing/2014/main" val="1692857777"/>
                    </a:ext>
                  </a:extLst>
                </a:gridCol>
                <a:gridCol w="1481328">
                  <a:extLst>
                    <a:ext uri="{9D8B030D-6E8A-4147-A177-3AD203B41FA5}">
                      <a16:colId xmlns:a16="http://schemas.microsoft.com/office/drawing/2014/main" val="1464425588"/>
                    </a:ext>
                  </a:extLst>
                </a:gridCol>
                <a:gridCol w="1481328">
                  <a:extLst>
                    <a:ext uri="{9D8B030D-6E8A-4147-A177-3AD203B41FA5}">
                      <a16:colId xmlns:a16="http://schemas.microsoft.com/office/drawing/2014/main" val="3851758656"/>
                    </a:ext>
                  </a:extLst>
                </a:gridCol>
                <a:gridCol w="1481328">
                  <a:extLst>
                    <a:ext uri="{9D8B030D-6E8A-4147-A177-3AD203B41FA5}">
                      <a16:colId xmlns:a16="http://schemas.microsoft.com/office/drawing/2014/main" val="3736917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90536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86172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342090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#ثياب_اطفال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extLst>
                  <a:ext uri="{0D108BD9-81ED-4DB2-BD59-A6C34878D82A}">
                    <a16:rowId xmlns:a16="http://schemas.microsoft.com/office/drawing/2014/main" val="148001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#السبحة_الذكية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153007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#لومار_ثوب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225662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85313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#myannadastyle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217354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#فورد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719.25</a:t>
                      </a:r>
                    </a:p>
                  </a:txBody>
                  <a:tcPr/>
                </a:tc>
                <a:extLst>
                  <a:ext uri="{0D108BD9-81ED-4DB2-BD59-A6C34878D82A}">
                    <a16:rowId xmlns:a16="http://schemas.microsoft.com/office/drawing/2014/main" val="412443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649.66666666667</a:t>
                      </a:r>
                    </a:p>
                  </a:txBody>
                  <a:tcPr/>
                </a:tc>
                <a:extLst>
                  <a:ext uri="{0D108BD9-81ED-4DB2-BD59-A6C34878D82A}">
                    <a16:rowId xmlns:a16="http://schemas.microsoft.com/office/drawing/2014/main" val="113574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extLst>
                  <a:ext uri="{0D108BD9-81ED-4DB2-BD59-A6C34878D82A}">
                    <a16:rowId xmlns:a16="http://schemas.microsoft.com/office/drawing/2014/main" val="2800654615"/>
                  </a:ext>
                </a:extLst>
              </a:tr>
            </a:tbl>
          </a:graphicData>
        </a:graphic>
      </p:graphicFrame>
      <p:sp>
        <p:nvSpPr>
          <p:cNvPr id="4" name="Text Placeholder 3">
            <a:extLst>
              <a:ext uri="{FF2B5EF4-FFF2-40B4-BE49-F238E27FC236}">
                <a16:creationId xmlns:a16="http://schemas.microsoft.com/office/drawing/2014/main" id="{143E6ABB-0BF5-49A6-909B-FFF21D21DEFA}"/>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127118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AD3F-1F65-4CD4-9344-ED43534775AC}"/>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7251BCED-E227-42F9-838C-BAA98D37A5C0}"/>
              </a:ext>
            </a:extLst>
          </p:cNvPr>
          <p:cNvGraphicFramePr>
            <a:graphicFrameLocks noGrp="1"/>
          </p:cNvGraphicFramePr>
          <p:nvPr>
            <p:ph type="tbl" sz="quarter" idx="13"/>
            <p:extLst>
              <p:ext uri="{D42A27DB-BD31-4B8C-83A1-F6EECF244321}">
                <p14:modId xmlns:p14="http://schemas.microsoft.com/office/powerpoint/2010/main" val="311897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0082162"/>
                    </a:ext>
                  </a:extLst>
                </a:gridCol>
                <a:gridCol w="1481328">
                  <a:extLst>
                    <a:ext uri="{9D8B030D-6E8A-4147-A177-3AD203B41FA5}">
                      <a16:colId xmlns:a16="http://schemas.microsoft.com/office/drawing/2014/main" val="2071038687"/>
                    </a:ext>
                  </a:extLst>
                </a:gridCol>
                <a:gridCol w="1481328">
                  <a:extLst>
                    <a:ext uri="{9D8B030D-6E8A-4147-A177-3AD203B41FA5}">
                      <a16:colId xmlns:a16="http://schemas.microsoft.com/office/drawing/2014/main" val="598312676"/>
                    </a:ext>
                  </a:extLst>
                </a:gridCol>
                <a:gridCol w="1481328">
                  <a:extLst>
                    <a:ext uri="{9D8B030D-6E8A-4147-A177-3AD203B41FA5}">
                      <a16:colId xmlns:a16="http://schemas.microsoft.com/office/drawing/2014/main" val="3158357996"/>
                    </a:ext>
                  </a:extLst>
                </a:gridCol>
                <a:gridCol w="1481328">
                  <a:extLst>
                    <a:ext uri="{9D8B030D-6E8A-4147-A177-3AD203B41FA5}">
                      <a16:colId xmlns:a16="http://schemas.microsoft.com/office/drawing/2014/main" val="408248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13571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#مرني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417290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#الجزيرة_فورد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282918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127.10810810811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7.5945945945946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134.7027027027</a:t>
                      </a:r>
                    </a:p>
                  </a:txBody>
                  <a:tcPr/>
                </a:tc>
                <a:extLst>
                  <a:ext uri="{0D108BD9-81ED-4DB2-BD59-A6C34878D82A}">
                    <a16:rowId xmlns:a16="http://schemas.microsoft.com/office/drawing/2014/main" val="385108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39351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300528326"/>
                  </a:ext>
                </a:extLst>
              </a:tr>
            </a:tbl>
          </a:graphicData>
        </a:graphic>
      </p:graphicFrame>
      <p:sp>
        <p:nvSpPr>
          <p:cNvPr id="4" name="Text Placeholder 3">
            <a:extLst>
              <a:ext uri="{FF2B5EF4-FFF2-40B4-BE49-F238E27FC236}">
                <a16:creationId xmlns:a16="http://schemas.microsoft.com/office/drawing/2014/main" id="{9112C5F6-98CB-4654-9988-9B0435F512A9}"/>
              </a:ext>
            </a:extLst>
          </p:cNvPr>
          <p:cNvSpPr>
            <a:spLocks noGrp="1"/>
          </p:cNvSpPr>
          <p:nvPr>
            <p:ph type="body" sz="quarter" idx="14"/>
          </p:nvPr>
        </p:nvSpPr>
        <p:spPr/>
        <p:txBody>
          <a:bodyPr/>
          <a:lstStyle/>
          <a:p>
            <a:r>
              <a:rPr lang="en-US"/>
              <a:t>03/16/2018 - 04/15/2018</a:t>
            </a:r>
          </a:p>
        </p:txBody>
      </p:sp>
    </p:spTree>
    <p:extLst>
      <p:ext uri="{BB962C8B-B14F-4D97-AF65-F5344CB8AC3E}">
        <p14:creationId xmlns:p14="http://schemas.microsoft.com/office/powerpoint/2010/main" val="39769384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613</Words>
  <Application>Microsoft Office PowerPoint</Application>
  <PresentationFormat>On-screen Show (4:3)</PresentationFormat>
  <Paragraphs>317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Content Optimization Benchmark</vt:lpstr>
      <vt:lpstr>Instagram Posts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lpstr>Instagram Interaction Rate By Post Type | All Pages</vt:lpstr>
      <vt:lpstr>Instagram Posts Type Distribution | All Pages</vt:lpstr>
      <vt:lpstr>Instagram Hashtag Detection | All Pages - 1 of 3</vt:lpstr>
      <vt:lpstr>Instagram Hashtag Detection | All Pages - 2 of 3</vt:lpstr>
      <vt:lpstr>Instagram Hashtag Detection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2018-04-20T14:10:07Z</dcterms:created>
  <dcterms:modified xsi:type="dcterms:W3CDTF">2018-04-20T14:10:36Z</dcterms:modified>
</cp:coreProperties>
</file>