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3" d="100"/>
          <a:sy n="73" d="100"/>
        </p:scale>
        <p:origin x="3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7B8B0-BDC4-4B07-8EEA-C11815C3E858}"/>
              </a:ext>
            </a:extLst>
          </p:cNvPr>
          <p:cNvSpPr>
            <a:spLocks noGrp="1"/>
          </p:cNvSpPr>
          <p:nvPr>
            <p:ph type="title"/>
          </p:nvPr>
        </p:nvSpPr>
        <p:spPr/>
        <p:txBody>
          <a:bodyPr/>
          <a:lstStyle/>
          <a:p>
            <a:r>
              <a:rPr lang="en-US"/>
              <a:t>Facebook Own Posts Table - 1 of 17</a:t>
            </a:r>
          </a:p>
        </p:txBody>
      </p:sp>
      <p:graphicFrame>
        <p:nvGraphicFramePr>
          <p:cNvPr id="5" name="Table Placeholder 4">
            <a:extLst>
              <a:ext uri="{FF2B5EF4-FFF2-40B4-BE49-F238E27FC236}">
                <a16:creationId xmlns:a16="http://schemas.microsoft.com/office/drawing/2014/main" id="{D74092AE-7D66-4FA5-B18B-4733FDE0BACA}"/>
              </a:ext>
            </a:extLst>
          </p:cNvPr>
          <p:cNvGraphicFramePr>
            <a:graphicFrameLocks noGrp="1"/>
          </p:cNvGraphicFramePr>
          <p:nvPr>
            <p:ph type="tbl" sz="quarter" idx="13"/>
            <p:extLst>
              <p:ext uri="{D42A27DB-BD31-4B8C-83A1-F6EECF244321}">
                <p14:modId xmlns:p14="http://schemas.microsoft.com/office/powerpoint/2010/main" val="138619478"/>
              </p:ext>
            </p:extLst>
          </p:nvPr>
        </p:nvGraphicFramePr>
        <p:xfrm>
          <a:off x="457200" y="1731963"/>
          <a:ext cx="8229600" cy="185928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43511727"/>
                    </a:ext>
                  </a:extLst>
                </a:gridCol>
                <a:gridCol w="370332">
                  <a:extLst>
                    <a:ext uri="{9D8B030D-6E8A-4147-A177-3AD203B41FA5}">
                      <a16:colId xmlns:a16="http://schemas.microsoft.com/office/drawing/2014/main" val="2409063583"/>
                    </a:ext>
                  </a:extLst>
                </a:gridCol>
                <a:gridCol w="370332">
                  <a:extLst>
                    <a:ext uri="{9D8B030D-6E8A-4147-A177-3AD203B41FA5}">
                      <a16:colId xmlns:a16="http://schemas.microsoft.com/office/drawing/2014/main" val="4248925964"/>
                    </a:ext>
                  </a:extLst>
                </a:gridCol>
                <a:gridCol w="370332">
                  <a:extLst>
                    <a:ext uri="{9D8B030D-6E8A-4147-A177-3AD203B41FA5}">
                      <a16:colId xmlns:a16="http://schemas.microsoft.com/office/drawing/2014/main" val="2949748328"/>
                    </a:ext>
                  </a:extLst>
                </a:gridCol>
                <a:gridCol w="329184">
                  <a:extLst>
                    <a:ext uri="{9D8B030D-6E8A-4147-A177-3AD203B41FA5}">
                      <a16:colId xmlns:a16="http://schemas.microsoft.com/office/drawing/2014/main" val="3847048429"/>
                    </a:ext>
                  </a:extLst>
                </a:gridCol>
                <a:gridCol w="329184">
                  <a:extLst>
                    <a:ext uri="{9D8B030D-6E8A-4147-A177-3AD203B41FA5}">
                      <a16:colId xmlns:a16="http://schemas.microsoft.com/office/drawing/2014/main" val="3132488056"/>
                    </a:ext>
                  </a:extLst>
                </a:gridCol>
                <a:gridCol w="329184">
                  <a:extLst>
                    <a:ext uri="{9D8B030D-6E8A-4147-A177-3AD203B41FA5}">
                      <a16:colId xmlns:a16="http://schemas.microsoft.com/office/drawing/2014/main" val="773206951"/>
                    </a:ext>
                  </a:extLst>
                </a:gridCol>
                <a:gridCol w="329184">
                  <a:extLst>
                    <a:ext uri="{9D8B030D-6E8A-4147-A177-3AD203B41FA5}">
                      <a16:colId xmlns:a16="http://schemas.microsoft.com/office/drawing/2014/main" val="3871496100"/>
                    </a:ext>
                  </a:extLst>
                </a:gridCol>
                <a:gridCol w="329184">
                  <a:extLst>
                    <a:ext uri="{9D8B030D-6E8A-4147-A177-3AD203B41FA5}">
                      <a16:colId xmlns:a16="http://schemas.microsoft.com/office/drawing/2014/main" val="2141099703"/>
                    </a:ext>
                  </a:extLst>
                </a:gridCol>
                <a:gridCol w="329184">
                  <a:extLst>
                    <a:ext uri="{9D8B030D-6E8A-4147-A177-3AD203B41FA5}">
                      <a16:colId xmlns:a16="http://schemas.microsoft.com/office/drawing/2014/main" val="2377074144"/>
                    </a:ext>
                  </a:extLst>
                </a:gridCol>
                <a:gridCol w="329184">
                  <a:extLst>
                    <a:ext uri="{9D8B030D-6E8A-4147-A177-3AD203B41FA5}">
                      <a16:colId xmlns:a16="http://schemas.microsoft.com/office/drawing/2014/main" val="2942008443"/>
                    </a:ext>
                  </a:extLst>
                </a:gridCol>
                <a:gridCol w="329184">
                  <a:extLst>
                    <a:ext uri="{9D8B030D-6E8A-4147-A177-3AD203B41FA5}">
                      <a16:colId xmlns:a16="http://schemas.microsoft.com/office/drawing/2014/main" val="1264975216"/>
                    </a:ext>
                  </a:extLst>
                </a:gridCol>
                <a:gridCol w="329184">
                  <a:extLst>
                    <a:ext uri="{9D8B030D-6E8A-4147-A177-3AD203B41FA5}">
                      <a16:colId xmlns:a16="http://schemas.microsoft.com/office/drawing/2014/main" val="2565099364"/>
                    </a:ext>
                  </a:extLst>
                </a:gridCol>
                <a:gridCol w="370332">
                  <a:extLst>
                    <a:ext uri="{9D8B030D-6E8A-4147-A177-3AD203B41FA5}">
                      <a16:colId xmlns:a16="http://schemas.microsoft.com/office/drawing/2014/main" val="3604883592"/>
                    </a:ext>
                  </a:extLst>
                </a:gridCol>
                <a:gridCol w="370332">
                  <a:extLst>
                    <a:ext uri="{9D8B030D-6E8A-4147-A177-3AD203B41FA5}">
                      <a16:colId xmlns:a16="http://schemas.microsoft.com/office/drawing/2014/main" val="3711281387"/>
                    </a:ext>
                  </a:extLst>
                </a:gridCol>
                <a:gridCol w="329184">
                  <a:extLst>
                    <a:ext uri="{9D8B030D-6E8A-4147-A177-3AD203B41FA5}">
                      <a16:colId xmlns:a16="http://schemas.microsoft.com/office/drawing/2014/main" val="4135519395"/>
                    </a:ext>
                  </a:extLst>
                </a:gridCol>
                <a:gridCol w="329184">
                  <a:extLst>
                    <a:ext uri="{9D8B030D-6E8A-4147-A177-3AD203B41FA5}">
                      <a16:colId xmlns:a16="http://schemas.microsoft.com/office/drawing/2014/main" val="3278574792"/>
                    </a:ext>
                  </a:extLst>
                </a:gridCol>
                <a:gridCol w="370332">
                  <a:extLst>
                    <a:ext uri="{9D8B030D-6E8A-4147-A177-3AD203B41FA5}">
                      <a16:colId xmlns:a16="http://schemas.microsoft.com/office/drawing/2014/main" val="2130736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0390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Russian Foreign Ministry - МИД России - 2018-04-07 19:37:12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9885231"/>
                  </a:ext>
                </a:extLst>
              </a:tr>
            </a:tbl>
          </a:graphicData>
        </a:graphic>
      </p:graphicFrame>
      <p:sp>
        <p:nvSpPr>
          <p:cNvPr id="4" name="Text Placeholder 3">
            <a:extLst>
              <a:ext uri="{FF2B5EF4-FFF2-40B4-BE49-F238E27FC236}">
                <a16:creationId xmlns:a16="http://schemas.microsoft.com/office/drawing/2014/main" id="{9B5F4E70-F7CC-43FC-B998-10D5880AEC95}"/>
              </a:ext>
            </a:extLst>
          </p:cNvPr>
          <p:cNvSpPr>
            <a:spLocks noGrp="1"/>
          </p:cNvSpPr>
          <p:nvPr>
            <p:ph type="body" sz="quarter" idx="14"/>
          </p:nvPr>
        </p:nvSpPr>
        <p:spPr/>
        <p:txBody>
          <a:bodyPr/>
          <a:lstStyle/>
          <a:p>
            <a:r>
              <a:rPr lang="en-US"/>
              <a:t>02/08/2018 - 04/08/2018</a:t>
            </a:r>
          </a:p>
        </p:txBody>
      </p:sp>
    </p:spTree>
    <p:extLst>
      <p:ext uri="{BB962C8B-B14F-4D97-AF65-F5344CB8AC3E}">
        <p14:creationId xmlns:p14="http://schemas.microsoft.com/office/powerpoint/2010/main" val="891712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EF27A-B066-4FBE-AC96-E78605396F9A}"/>
              </a:ext>
            </a:extLst>
          </p:cNvPr>
          <p:cNvSpPr>
            <a:spLocks noGrp="1"/>
          </p:cNvSpPr>
          <p:nvPr>
            <p:ph type="title"/>
          </p:nvPr>
        </p:nvSpPr>
        <p:spPr/>
        <p:txBody>
          <a:bodyPr/>
          <a:lstStyle/>
          <a:p>
            <a:r>
              <a:rPr lang="en-US"/>
              <a:t>Facebook Own Posts Table - 2 of 17</a:t>
            </a:r>
          </a:p>
        </p:txBody>
      </p:sp>
      <p:graphicFrame>
        <p:nvGraphicFramePr>
          <p:cNvPr id="5" name="Table Placeholder 4">
            <a:extLst>
              <a:ext uri="{FF2B5EF4-FFF2-40B4-BE49-F238E27FC236}">
                <a16:creationId xmlns:a16="http://schemas.microsoft.com/office/drawing/2014/main" id="{4BADA30C-CE5A-4C20-B88A-0263F2F1ED6A}"/>
              </a:ext>
            </a:extLst>
          </p:cNvPr>
          <p:cNvGraphicFramePr>
            <a:graphicFrameLocks noGrp="1"/>
          </p:cNvGraphicFramePr>
          <p:nvPr>
            <p:ph type="tbl" sz="quarter" idx="13"/>
            <p:extLst>
              <p:ext uri="{D42A27DB-BD31-4B8C-83A1-F6EECF244321}">
                <p14:modId xmlns:p14="http://schemas.microsoft.com/office/powerpoint/2010/main" val="3650675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22412982"/>
                    </a:ext>
                  </a:extLst>
                </a:gridCol>
                <a:gridCol w="370332">
                  <a:extLst>
                    <a:ext uri="{9D8B030D-6E8A-4147-A177-3AD203B41FA5}">
                      <a16:colId xmlns:a16="http://schemas.microsoft.com/office/drawing/2014/main" val="4267401419"/>
                    </a:ext>
                  </a:extLst>
                </a:gridCol>
                <a:gridCol w="370332">
                  <a:extLst>
                    <a:ext uri="{9D8B030D-6E8A-4147-A177-3AD203B41FA5}">
                      <a16:colId xmlns:a16="http://schemas.microsoft.com/office/drawing/2014/main" val="290606373"/>
                    </a:ext>
                  </a:extLst>
                </a:gridCol>
                <a:gridCol w="370332">
                  <a:extLst>
                    <a:ext uri="{9D8B030D-6E8A-4147-A177-3AD203B41FA5}">
                      <a16:colId xmlns:a16="http://schemas.microsoft.com/office/drawing/2014/main" val="1631524820"/>
                    </a:ext>
                  </a:extLst>
                </a:gridCol>
                <a:gridCol w="329184">
                  <a:extLst>
                    <a:ext uri="{9D8B030D-6E8A-4147-A177-3AD203B41FA5}">
                      <a16:colId xmlns:a16="http://schemas.microsoft.com/office/drawing/2014/main" val="2494811715"/>
                    </a:ext>
                  </a:extLst>
                </a:gridCol>
                <a:gridCol w="329184">
                  <a:extLst>
                    <a:ext uri="{9D8B030D-6E8A-4147-A177-3AD203B41FA5}">
                      <a16:colId xmlns:a16="http://schemas.microsoft.com/office/drawing/2014/main" val="693364844"/>
                    </a:ext>
                  </a:extLst>
                </a:gridCol>
                <a:gridCol w="329184">
                  <a:extLst>
                    <a:ext uri="{9D8B030D-6E8A-4147-A177-3AD203B41FA5}">
                      <a16:colId xmlns:a16="http://schemas.microsoft.com/office/drawing/2014/main" val="184990007"/>
                    </a:ext>
                  </a:extLst>
                </a:gridCol>
                <a:gridCol w="329184">
                  <a:extLst>
                    <a:ext uri="{9D8B030D-6E8A-4147-A177-3AD203B41FA5}">
                      <a16:colId xmlns:a16="http://schemas.microsoft.com/office/drawing/2014/main" val="2923393305"/>
                    </a:ext>
                  </a:extLst>
                </a:gridCol>
                <a:gridCol w="329184">
                  <a:extLst>
                    <a:ext uri="{9D8B030D-6E8A-4147-A177-3AD203B41FA5}">
                      <a16:colId xmlns:a16="http://schemas.microsoft.com/office/drawing/2014/main" val="2926677023"/>
                    </a:ext>
                  </a:extLst>
                </a:gridCol>
                <a:gridCol w="329184">
                  <a:extLst>
                    <a:ext uri="{9D8B030D-6E8A-4147-A177-3AD203B41FA5}">
                      <a16:colId xmlns:a16="http://schemas.microsoft.com/office/drawing/2014/main" val="1398644079"/>
                    </a:ext>
                  </a:extLst>
                </a:gridCol>
                <a:gridCol w="329184">
                  <a:extLst>
                    <a:ext uri="{9D8B030D-6E8A-4147-A177-3AD203B41FA5}">
                      <a16:colId xmlns:a16="http://schemas.microsoft.com/office/drawing/2014/main" val="3838690817"/>
                    </a:ext>
                  </a:extLst>
                </a:gridCol>
                <a:gridCol w="329184">
                  <a:extLst>
                    <a:ext uri="{9D8B030D-6E8A-4147-A177-3AD203B41FA5}">
                      <a16:colId xmlns:a16="http://schemas.microsoft.com/office/drawing/2014/main" val="3243584695"/>
                    </a:ext>
                  </a:extLst>
                </a:gridCol>
                <a:gridCol w="329184">
                  <a:extLst>
                    <a:ext uri="{9D8B030D-6E8A-4147-A177-3AD203B41FA5}">
                      <a16:colId xmlns:a16="http://schemas.microsoft.com/office/drawing/2014/main" val="1120930760"/>
                    </a:ext>
                  </a:extLst>
                </a:gridCol>
                <a:gridCol w="370332">
                  <a:extLst>
                    <a:ext uri="{9D8B030D-6E8A-4147-A177-3AD203B41FA5}">
                      <a16:colId xmlns:a16="http://schemas.microsoft.com/office/drawing/2014/main" val="4063091003"/>
                    </a:ext>
                  </a:extLst>
                </a:gridCol>
                <a:gridCol w="370332">
                  <a:extLst>
                    <a:ext uri="{9D8B030D-6E8A-4147-A177-3AD203B41FA5}">
                      <a16:colId xmlns:a16="http://schemas.microsoft.com/office/drawing/2014/main" val="791021536"/>
                    </a:ext>
                  </a:extLst>
                </a:gridCol>
                <a:gridCol w="329184">
                  <a:extLst>
                    <a:ext uri="{9D8B030D-6E8A-4147-A177-3AD203B41FA5}">
                      <a16:colId xmlns:a16="http://schemas.microsoft.com/office/drawing/2014/main" val="3653359551"/>
                    </a:ext>
                  </a:extLst>
                </a:gridCol>
                <a:gridCol w="329184">
                  <a:extLst>
                    <a:ext uri="{9D8B030D-6E8A-4147-A177-3AD203B41FA5}">
                      <a16:colId xmlns:a16="http://schemas.microsoft.com/office/drawing/2014/main" val="1415791952"/>
                    </a:ext>
                  </a:extLst>
                </a:gridCol>
                <a:gridCol w="370332">
                  <a:extLst>
                    <a:ext uri="{9D8B030D-6E8A-4147-A177-3AD203B41FA5}">
                      <a16:colId xmlns:a16="http://schemas.microsoft.com/office/drawing/2014/main" val="1639067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5245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Russian Foreign Ministry - МИД России - 2018-04-07 15:46:16</a:t>
                      </a:r>
                      <a:r>
                        <a:rPr kumimoji="0" lang="ru-RU" sz="1000" b="0" i="0" u="none" strike="noStrike" kern="1200" cap="none" spc="0" normalizeH="0" baseline="0" noProof="0">
                          <a:ln>
                            <a:noFill/>
                          </a:ln>
                          <a:solidFill>
                            <a:prstClr val="black"/>
                          </a:solidFill>
                          <a:effectLst/>
                          <a:uLnTx/>
                          <a:uFillTx/>
                          <a:latin typeface="+mn-lt"/>
                          <a:ea typeface="+mn-ea"/>
                          <a:cs typeface="+mn-cs"/>
                        </a:rPr>
                        <a:t>
8-9 апреля Министр иностранных дел Республики Таджикистан С.М.Аслов посетит с официальным визитом Российскую Федерацию.
Запланированы его переговоры с Министром иностранных дел Российской Федерации С.В.Лавровым. Будет подписана Программа сотрудничества между Министерством иностранных дел Российской Федерации и Министерством иностранных дел Республики Таджикистан на 2018 год.
В ходе бесед с Министром иностранных дел Республики Таджикистан предполагается обсудить актуальные вопросы двусторонних отношений, перспективы дальнейшего развития сотрудничества Москвы и Душанбе в политической, торгово-экономической и гуманитарной областях, обменяться мнениями по вопросам международной и региональной повестки дня, представляющим взаимный интерес. В фокусе внимания сторон также находится взаимодействие в региональных форматах (СНГ, ОДКБ и ШОС). Поддерживаем линию Душанбе как страны-председателя в СНГ в 2018 году на совершенствование деятельности Организации, что будет способствовать укреплению эф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24830010"/>
                  </a:ext>
                </a:extLst>
              </a:tr>
            </a:tbl>
          </a:graphicData>
        </a:graphic>
      </p:graphicFrame>
      <p:sp>
        <p:nvSpPr>
          <p:cNvPr id="4" name="Text Placeholder 3">
            <a:extLst>
              <a:ext uri="{FF2B5EF4-FFF2-40B4-BE49-F238E27FC236}">
                <a16:creationId xmlns:a16="http://schemas.microsoft.com/office/drawing/2014/main" id="{00F843E0-1ACA-4DBE-960D-47778651A103}"/>
              </a:ext>
            </a:extLst>
          </p:cNvPr>
          <p:cNvSpPr>
            <a:spLocks noGrp="1"/>
          </p:cNvSpPr>
          <p:nvPr>
            <p:ph type="body" sz="quarter" idx="14"/>
          </p:nvPr>
        </p:nvSpPr>
        <p:spPr/>
        <p:txBody>
          <a:bodyPr/>
          <a:lstStyle/>
          <a:p>
            <a:r>
              <a:rPr lang="en-US"/>
              <a:t>02/08/2018 - 04/08/2018</a:t>
            </a:r>
          </a:p>
        </p:txBody>
      </p:sp>
    </p:spTree>
    <p:extLst>
      <p:ext uri="{BB962C8B-B14F-4D97-AF65-F5344CB8AC3E}">
        <p14:creationId xmlns:p14="http://schemas.microsoft.com/office/powerpoint/2010/main" val="3086549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406FB-96E3-47B1-83F2-DDFA78425E59}"/>
              </a:ext>
            </a:extLst>
          </p:cNvPr>
          <p:cNvSpPr>
            <a:spLocks noGrp="1"/>
          </p:cNvSpPr>
          <p:nvPr>
            <p:ph type="title"/>
          </p:nvPr>
        </p:nvSpPr>
        <p:spPr/>
        <p:txBody>
          <a:bodyPr/>
          <a:lstStyle/>
          <a:p>
            <a:r>
              <a:rPr lang="en-US"/>
              <a:t>Facebook Own Posts Table - 3 of 17</a:t>
            </a:r>
          </a:p>
        </p:txBody>
      </p:sp>
      <p:graphicFrame>
        <p:nvGraphicFramePr>
          <p:cNvPr id="5" name="Table Placeholder 4">
            <a:extLst>
              <a:ext uri="{FF2B5EF4-FFF2-40B4-BE49-F238E27FC236}">
                <a16:creationId xmlns:a16="http://schemas.microsoft.com/office/drawing/2014/main" id="{1ADC51F4-4907-4479-A8C2-2123659AF69F}"/>
              </a:ext>
            </a:extLst>
          </p:cNvPr>
          <p:cNvGraphicFramePr>
            <a:graphicFrameLocks noGrp="1"/>
          </p:cNvGraphicFramePr>
          <p:nvPr>
            <p:ph type="tbl" sz="quarter" idx="13"/>
            <p:extLst>
              <p:ext uri="{D42A27DB-BD31-4B8C-83A1-F6EECF244321}">
                <p14:modId xmlns:p14="http://schemas.microsoft.com/office/powerpoint/2010/main" val="2296554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56844748"/>
                    </a:ext>
                  </a:extLst>
                </a:gridCol>
                <a:gridCol w="370332">
                  <a:extLst>
                    <a:ext uri="{9D8B030D-6E8A-4147-A177-3AD203B41FA5}">
                      <a16:colId xmlns:a16="http://schemas.microsoft.com/office/drawing/2014/main" val="1670180111"/>
                    </a:ext>
                  </a:extLst>
                </a:gridCol>
                <a:gridCol w="370332">
                  <a:extLst>
                    <a:ext uri="{9D8B030D-6E8A-4147-A177-3AD203B41FA5}">
                      <a16:colId xmlns:a16="http://schemas.microsoft.com/office/drawing/2014/main" val="1618468973"/>
                    </a:ext>
                  </a:extLst>
                </a:gridCol>
                <a:gridCol w="370332">
                  <a:extLst>
                    <a:ext uri="{9D8B030D-6E8A-4147-A177-3AD203B41FA5}">
                      <a16:colId xmlns:a16="http://schemas.microsoft.com/office/drawing/2014/main" val="808520817"/>
                    </a:ext>
                  </a:extLst>
                </a:gridCol>
                <a:gridCol w="329184">
                  <a:extLst>
                    <a:ext uri="{9D8B030D-6E8A-4147-A177-3AD203B41FA5}">
                      <a16:colId xmlns:a16="http://schemas.microsoft.com/office/drawing/2014/main" val="3122199525"/>
                    </a:ext>
                  </a:extLst>
                </a:gridCol>
                <a:gridCol w="329184">
                  <a:extLst>
                    <a:ext uri="{9D8B030D-6E8A-4147-A177-3AD203B41FA5}">
                      <a16:colId xmlns:a16="http://schemas.microsoft.com/office/drawing/2014/main" val="1272428772"/>
                    </a:ext>
                  </a:extLst>
                </a:gridCol>
                <a:gridCol w="329184">
                  <a:extLst>
                    <a:ext uri="{9D8B030D-6E8A-4147-A177-3AD203B41FA5}">
                      <a16:colId xmlns:a16="http://schemas.microsoft.com/office/drawing/2014/main" val="2101599537"/>
                    </a:ext>
                  </a:extLst>
                </a:gridCol>
                <a:gridCol w="329184">
                  <a:extLst>
                    <a:ext uri="{9D8B030D-6E8A-4147-A177-3AD203B41FA5}">
                      <a16:colId xmlns:a16="http://schemas.microsoft.com/office/drawing/2014/main" val="708283949"/>
                    </a:ext>
                  </a:extLst>
                </a:gridCol>
                <a:gridCol w="329184">
                  <a:extLst>
                    <a:ext uri="{9D8B030D-6E8A-4147-A177-3AD203B41FA5}">
                      <a16:colId xmlns:a16="http://schemas.microsoft.com/office/drawing/2014/main" val="53894599"/>
                    </a:ext>
                  </a:extLst>
                </a:gridCol>
                <a:gridCol w="329184">
                  <a:extLst>
                    <a:ext uri="{9D8B030D-6E8A-4147-A177-3AD203B41FA5}">
                      <a16:colId xmlns:a16="http://schemas.microsoft.com/office/drawing/2014/main" val="4013688272"/>
                    </a:ext>
                  </a:extLst>
                </a:gridCol>
                <a:gridCol w="329184">
                  <a:extLst>
                    <a:ext uri="{9D8B030D-6E8A-4147-A177-3AD203B41FA5}">
                      <a16:colId xmlns:a16="http://schemas.microsoft.com/office/drawing/2014/main" val="441409668"/>
                    </a:ext>
                  </a:extLst>
                </a:gridCol>
                <a:gridCol w="329184">
                  <a:extLst>
                    <a:ext uri="{9D8B030D-6E8A-4147-A177-3AD203B41FA5}">
                      <a16:colId xmlns:a16="http://schemas.microsoft.com/office/drawing/2014/main" val="3719700301"/>
                    </a:ext>
                  </a:extLst>
                </a:gridCol>
                <a:gridCol w="329184">
                  <a:extLst>
                    <a:ext uri="{9D8B030D-6E8A-4147-A177-3AD203B41FA5}">
                      <a16:colId xmlns:a16="http://schemas.microsoft.com/office/drawing/2014/main" val="3496628541"/>
                    </a:ext>
                  </a:extLst>
                </a:gridCol>
                <a:gridCol w="370332">
                  <a:extLst>
                    <a:ext uri="{9D8B030D-6E8A-4147-A177-3AD203B41FA5}">
                      <a16:colId xmlns:a16="http://schemas.microsoft.com/office/drawing/2014/main" val="687753193"/>
                    </a:ext>
                  </a:extLst>
                </a:gridCol>
                <a:gridCol w="370332">
                  <a:extLst>
                    <a:ext uri="{9D8B030D-6E8A-4147-A177-3AD203B41FA5}">
                      <a16:colId xmlns:a16="http://schemas.microsoft.com/office/drawing/2014/main" val="2837629358"/>
                    </a:ext>
                  </a:extLst>
                </a:gridCol>
                <a:gridCol w="329184">
                  <a:extLst>
                    <a:ext uri="{9D8B030D-6E8A-4147-A177-3AD203B41FA5}">
                      <a16:colId xmlns:a16="http://schemas.microsoft.com/office/drawing/2014/main" val="2148494145"/>
                    </a:ext>
                  </a:extLst>
                </a:gridCol>
                <a:gridCol w="329184">
                  <a:extLst>
                    <a:ext uri="{9D8B030D-6E8A-4147-A177-3AD203B41FA5}">
                      <a16:colId xmlns:a16="http://schemas.microsoft.com/office/drawing/2014/main" val="2603052201"/>
                    </a:ext>
                  </a:extLst>
                </a:gridCol>
                <a:gridCol w="370332">
                  <a:extLst>
                    <a:ext uri="{9D8B030D-6E8A-4147-A177-3AD203B41FA5}">
                      <a16:colId xmlns:a16="http://schemas.microsoft.com/office/drawing/2014/main" val="2529267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2079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Russian Foreign Ministry - МИД России - 2018-04-07 15:13:46</a:t>
                      </a:r>
                      <a:r>
                        <a:rPr kumimoji="0" lang="en-US" sz="1000" b="0" i="0" u="none" strike="noStrike" kern="1200" cap="none" spc="0" normalizeH="0" baseline="0" noProof="0">
                          <a:ln>
                            <a:noFill/>
                          </a:ln>
                          <a:solidFill>
                            <a:prstClr val="black"/>
                          </a:solidFill>
                          <a:effectLst/>
                          <a:uLnTx/>
                          <a:uFillTx/>
                          <a:latin typeface="+mn-lt"/>
                          <a:ea typeface="+mn-ea"/>
                          <a:cs typeface="+mn-cs"/>
                        </a:rPr>
                        <a:t>
#Zakharova #Opinion
Borderline illiterate
The literary masochism of the Brits continues. The clumsy fiction they are weaving, in which logical reasoning is discarded as useless, continues to put the UK’s diplomatic agitprop team in an awkward position. We were just getting over Boris Johnson’s riff on Dostoyevsky, when UK ambassador to the UN Karen Pierce said in retaliation for Vasily Nebenzya’s mention of Sherlock Holmes: “Allowing Russian scientists into an investigation when they are the most likely perpetrators of the crime in Salisbury would be like Scotland Yard inviting in Professor Moriarty.” 
So now the Skripals were poisoned by Russian scientists, not Putin? But really, this latest “slip of the tongue” is not the point.
The point is that these British diplomats presenting themselves as educated people are, in fact, borderline illiterate. It is strange, to say the least, to mention Professor Moriarty in the UN Security Council – Arthur Conan Doyle introduced Moriarty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2211038"/>
                  </a:ext>
                </a:extLst>
              </a:tr>
            </a:tbl>
          </a:graphicData>
        </a:graphic>
      </p:graphicFrame>
      <p:sp>
        <p:nvSpPr>
          <p:cNvPr id="4" name="Text Placeholder 3">
            <a:extLst>
              <a:ext uri="{FF2B5EF4-FFF2-40B4-BE49-F238E27FC236}">
                <a16:creationId xmlns:a16="http://schemas.microsoft.com/office/drawing/2014/main" id="{67F51411-37DE-4DF0-9AD3-1FFF06F35EC8}"/>
              </a:ext>
            </a:extLst>
          </p:cNvPr>
          <p:cNvSpPr>
            <a:spLocks noGrp="1"/>
          </p:cNvSpPr>
          <p:nvPr>
            <p:ph type="body" sz="quarter" idx="14"/>
          </p:nvPr>
        </p:nvSpPr>
        <p:spPr/>
        <p:txBody>
          <a:bodyPr/>
          <a:lstStyle/>
          <a:p>
            <a:r>
              <a:rPr lang="en-US"/>
              <a:t>02/08/2018 - 04/08/2018</a:t>
            </a:r>
          </a:p>
        </p:txBody>
      </p:sp>
    </p:spTree>
    <p:extLst>
      <p:ext uri="{BB962C8B-B14F-4D97-AF65-F5344CB8AC3E}">
        <p14:creationId xmlns:p14="http://schemas.microsoft.com/office/powerpoint/2010/main" val="545665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7C578-EF45-4BCB-BF2B-60F8B224BB96}"/>
              </a:ext>
            </a:extLst>
          </p:cNvPr>
          <p:cNvSpPr>
            <a:spLocks noGrp="1"/>
          </p:cNvSpPr>
          <p:nvPr>
            <p:ph type="title"/>
          </p:nvPr>
        </p:nvSpPr>
        <p:spPr/>
        <p:txBody>
          <a:bodyPr/>
          <a:lstStyle/>
          <a:p>
            <a:r>
              <a:rPr lang="en-US"/>
              <a:t>Facebook Own Posts Table - 4 of 17</a:t>
            </a:r>
          </a:p>
        </p:txBody>
      </p:sp>
      <p:graphicFrame>
        <p:nvGraphicFramePr>
          <p:cNvPr id="5" name="Table Placeholder 4">
            <a:extLst>
              <a:ext uri="{FF2B5EF4-FFF2-40B4-BE49-F238E27FC236}">
                <a16:creationId xmlns:a16="http://schemas.microsoft.com/office/drawing/2014/main" id="{98B3B52E-04A7-41C4-890F-9F37D20F88DC}"/>
              </a:ext>
            </a:extLst>
          </p:cNvPr>
          <p:cNvGraphicFramePr>
            <a:graphicFrameLocks noGrp="1"/>
          </p:cNvGraphicFramePr>
          <p:nvPr>
            <p:ph type="tbl" sz="quarter" idx="13"/>
            <p:extLst>
              <p:ext uri="{D42A27DB-BD31-4B8C-83A1-F6EECF244321}">
                <p14:modId xmlns:p14="http://schemas.microsoft.com/office/powerpoint/2010/main" val="3088456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78901057"/>
                    </a:ext>
                  </a:extLst>
                </a:gridCol>
                <a:gridCol w="370332">
                  <a:extLst>
                    <a:ext uri="{9D8B030D-6E8A-4147-A177-3AD203B41FA5}">
                      <a16:colId xmlns:a16="http://schemas.microsoft.com/office/drawing/2014/main" val="133631814"/>
                    </a:ext>
                  </a:extLst>
                </a:gridCol>
                <a:gridCol w="370332">
                  <a:extLst>
                    <a:ext uri="{9D8B030D-6E8A-4147-A177-3AD203B41FA5}">
                      <a16:colId xmlns:a16="http://schemas.microsoft.com/office/drawing/2014/main" val="1476283506"/>
                    </a:ext>
                  </a:extLst>
                </a:gridCol>
                <a:gridCol w="370332">
                  <a:extLst>
                    <a:ext uri="{9D8B030D-6E8A-4147-A177-3AD203B41FA5}">
                      <a16:colId xmlns:a16="http://schemas.microsoft.com/office/drawing/2014/main" val="2323791602"/>
                    </a:ext>
                  </a:extLst>
                </a:gridCol>
                <a:gridCol w="329184">
                  <a:extLst>
                    <a:ext uri="{9D8B030D-6E8A-4147-A177-3AD203B41FA5}">
                      <a16:colId xmlns:a16="http://schemas.microsoft.com/office/drawing/2014/main" val="2262731366"/>
                    </a:ext>
                  </a:extLst>
                </a:gridCol>
                <a:gridCol w="329184">
                  <a:extLst>
                    <a:ext uri="{9D8B030D-6E8A-4147-A177-3AD203B41FA5}">
                      <a16:colId xmlns:a16="http://schemas.microsoft.com/office/drawing/2014/main" val="332365097"/>
                    </a:ext>
                  </a:extLst>
                </a:gridCol>
                <a:gridCol w="329184">
                  <a:extLst>
                    <a:ext uri="{9D8B030D-6E8A-4147-A177-3AD203B41FA5}">
                      <a16:colId xmlns:a16="http://schemas.microsoft.com/office/drawing/2014/main" val="2403771701"/>
                    </a:ext>
                  </a:extLst>
                </a:gridCol>
                <a:gridCol w="329184">
                  <a:extLst>
                    <a:ext uri="{9D8B030D-6E8A-4147-A177-3AD203B41FA5}">
                      <a16:colId xmlns:a16="http://schemas.microsoft.com/office/drawing/2014/main" val="1065754710"/>
                    </a:ext>
                  </a:extLst>
                </a:gridCol>
                <a:gridCol w="329184">
                  <a:extLst>
                    <a:ext uri="{9D8B030D-6E8A-4147-A177-3AD203B41FA5}">
                      <a16:colId xmlns:a16="http://schemas.microsoft.com/office/drawing/2014/main" val="2365017862"/>
                    </a:ext>
                  </a:extLst>
                </a:gridCol>
                <a:gridCol w="329184">
                  <a:extLst>
                    <a:ext uri="{9D8B030D-6E8A-4147-A177-3AD203B41FA5}">
                      <a16:colId xmlns:a16="http://schemas.microsoft.com/office/drawing/2014/main" val="3554739626"/>
                    </a:ext>
                  </a:extLst>
                </a:gridCol>
                <a:gridCol w="329184">
                  <a:extLst>
                    <a:ext uri="{9D8B030D-6E8A-4147-A177-3AD203B41FA5}">
                      <a16:colId xmlns:a16="http://schemas.microsoft.com/office/drawing/2014/main" val="229884530"/>
                    </a:ext>
                  </a:extLst>
                </a:gridCol>
                <a:gridCol w="329184">
                  <a:extLst>
                    <a:ext uri="{9D8B030D-6E8A-4147-A177-3AD203B41FA5}">
                      <a16:colId xmlns:a16="http://schemas.microsoft.com/office/drawing/2014/main" val="299286367"/>
                    </a:ext>
                  </a:extLst>
                </a:gridCol>
                <a:gridCol w="329184">
                  <a:extLst>
                    <a:ext uri="{9D8B030D-6E8A-4147-A177-3AD203B41FA5}">
                      <a16:colId xmlns:a16="http://schemas.microsoft.com/office/drawing/2014/main" val="2738670552"/>
                    </a:ext>
                  </a:extLst>
                </a:gridCol>
                <a:gridCol w="370332">
                  <a:extLst>
                    <a:ext uri="{9D8B030D-6E8A-4147-A177-3AD203B41FA5}">
                      <a16:colId xmlns:a16="http://schemas.microsoft.com/office/drawing/2014/main" val="1973803171"/>
                    </a:ext>
                  </a:extLst>
                </a:gridCol>
                <a:gridCol w="370332">
                  <a:extLst>
                    <a:ext uri="{9D8B030D-6E8A-4147-A177-3AD203B41FA5}">
                      <a16:colId xmlns:a16="http://schemas.microsoft.com/office/drawing/2014/main" val="3378434581"/>
                    </a:ext>
                  </a:extLst>
                </a:gridCol>
                <a:gridCol w="329184">
                  <a:extLst>
                    <a:ext uri="{9D8B030D-6E8A-4147-A177-3AD203B41FA5}">
                      <a16:colId xmlns:a16="http://schemas.microsoft.com/office/drawing/2014/main" val="767620551"/>
                    </a:ext>
                  </a:extLst>
                </a:gridCol>
                <a:gridCol w="329184">
                  <a:extLst>
                    <a:ext uri="{9D8B030D-6E8A-4147-A177-3AD203B41FA5}">
                      <a16:colId xmlns:a16="http://schemas.microsoft.com/office/drawing/2014/main" val="1544039375"/>
                    </a:ext>
                  </a:extLst>
                </a:gridCol>
                <a:gridCol w="370332">
                  <a:extLst>
                    <a:ext uri="{9D8B030D-6E8A-4147-A177-3AD203B41FA5}">
                      <a16:colId xmlns:a16="http://schemas.microsoft.com/office/drawing/2014/main" val="3381469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8887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Russian Foreign Ministry - МИД России - 2018-04-06 21:25:35</a:t>
                      </a:r>
                      <a:r>
                        <a:rPr kumimoji="0" lang="ru-RU" sz="1000" b="0" i="0" u="none" strike="noStrike" kern="1200" cap="none" spc="0" normalizeH="0" baseline="0" noProof="0">
                          <a:ln>
                            <a:noFill/>
                          </a:ln>
                          <a:solidFill>
                            <a:prstClr val="black"/>
                          </a:solidFill>
                          <a:effectLst/>
                          <a:uLnTx/>
                          <a:uFillTx/>
                          <a:latin typeface="+mn-lt"/>
                          <a:ea typeface="+mn-ea"/>
                          <a:cs typeface="+mn-cs"/>
                        </a:rPr>
                        <a:t>
Число предпринимаемых США с 2011 года попыток надавить на Россию санкциями 6 апреля перевалило за пятый  десяток. Не добившись никакого результата за 50 предыдущих санкционных раундов, Вашингтон продолжает пугать отказами в американских визах, грозит российскому бизнесу замораживанием имущественных и финансовых активов, забывая, что отъем частной собственности и чужих денег называется грабежом.
Не дождавшись должного эффекта от  предыдущих санкций, вашингтонские политики дошли до такой нелепости, что пытаются ударить по нашим компаниям, давно поддерживающим деловые связи с США, от которых там зависят тысячи рабочих мест. Иначе говоря, бьют и по простым американцам, собственным избирателям, разрушают экономическое сотрудничество себе в ущерб.
Складывается ощущение, что мы наблюдаем перерождение Америки: в США всё больше отрекаются от того, что прежде сами превозносили в качестве основополагающих «американских ценностей». Еще силовой захват дипломатических объектов, принадлежащих Росси</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4392938"/>
                  </a:ext>
                </a:extLst>
              </a:tr>
            </a:tbl>
          </a:graphicData>
        </a:graphic>
      </p:graphicFrame>
      <p:sp>
        <p:nvSpPr>
          <p:cNvPr id="4" name="Text Placeholder 3">
            <a:extLst>
              <a:ext uri="{FF2B5EF4-FFF2-40B4-BE49-F238E27FC236}">
                <a16:creationId xmlns:a16="http://schemas.microsoft.com/office/drawing/2014/main" id="{EEAC9170-E5D7-4E59-878B-6191DE31186D}"/>
              </a:ext>
            </a:extLst>
          </p:cNvPr>
          <p:cNvSpPr>
            <a:spLocks noGrp="1"/>
          </p:cNvSpPr>
          <p:nvPr>
            <p:ph type="body" sz="quarter" idx="14"/>
          </p:nvPr>
        </p:nvSpPr>
        <p:spPr/>
        <p:txBody>
          <a:bodyPr/>
          <a:lstStyle/>
          <a:p>
            <a:r>
              <a:rPr lang="en-US"/>
              <a:t>02/08/2018 - 04/08/2018</a:t>
            </a:r>
          </a:p>
        </p:txBody>
      </p:sp>
    </p:spTree>
    <p:extLst>
      <p:ext uri="{BB962C8B-B14F-4D97-AF65-F5344CB8AC3E}">
        <p14:creationId xmlns:p14="http://schemas.microsoft.com/office/powerpoint/2010/main" val="1699180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646C3-896F-4B2E-BB9B-28917136B91A}"/>
              </a:ext>
            </a:extLst>
          </p:cNvPr>
          <p:cNvSpPr>
            <a:spLocks noGrp="1"/>
          </p:cNvSpPr>
          <p:nvPr>
            <p:ph type="title"/>
          </p:nvPr>
        </p:nvSpPr>
        <p:spPr/>
        <p:txBody>
          <a:bodyPr/>
          <a:lstStyle/>
          <a:p>
            <a:r>
              <a:rPr lang="en-US"/>
              <a:t>Facebook Own Posts Table - 5 of 17</a:t>
            </a:r>
          </a:p>
        </p:txBody>
      </p:sp>
      <p:graphicFrame>
        <p:nvGraphicFramePr>
          <p:cNvPr id="5" name="Table Placeholder 4">
            <a:extLst>
              <a:ext uri="{FF2B5EF4-FFF2-40B4-BE49-F238E27FC236}">
                <a16:creationId xmlns:a16="http://schemas.microsoft.com/office/drawing/2014/main" id="{A9EDF7A1-C7FF-4E89-A842-1180096F43D1}"/>
              </a:ext>
            </a:extLst>
          </p:cNvPr>
          <p:cNvGraphicFramePr>
            <a:graphicFrameLocks noGrp="1"/>
          </p:cNvGraphicFramePr>
          <p:nvPr>
            <p:ph type="tbl" sz="quarter" idx="13"/>
            <p:extLst>
              <p:ext uri="{D42A27DB-BD31-4B8C-83A1-F6EECF244321}">
                <p14:modId xmlns:p14="http://schemas.microsoft.com/office/powerpoint/2010/main" val="3212398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80993893"/>
                    </a:ext>
                  </a:extLst>
                </a:gridCol>
                <a:gridCol w="370332">
                  <a:extLst>
                    <a:ext uri="{9D8B030D-6E8A-4147-A177-3AD203B41FA5}">
                      <a16:colId xmlns:a16="http://schemas.microsoft.com/office/drawing/2014/main" val="4035944343"/>
                    </a:ext>
                  </a:extLst>
                </a:gridCol>
                <a:gridCol w="370332">
                  <a:extLst>
                    <a:ext uri="{9D8B030D-6E8A-4147-A177-3AD203B41FA5}">
                      <a16:colId xmlns:a16="http://schemas.microsoft.com/office/drawing/2014/main" val="658042162"/>
                    </a:ext>
                  </a:extLst>
                </a:gridCol>
                <a:gridCol w="370332">
                  <a:extLst>
                    <a:ext uri="{9D8B030D-6E8A-4147-A177-3AD203B41FA5}">
                      <a16:colId xmlns:a16="http://schemas.microsoft.com/office/drawing/2014/main" val="168025658"/>
                    </a:ext>
                  </a:extLst>
                </a:gridCol>
                <a:gridCol w="329184">
                  <a:extLst>
                    <a:ext uri="{9D8B030D-6E8A-4147-A177-3AD203B41FA5}">
                      <a16:colId xmlns:a16="http://schemas.microsoft.com/office/drawing/2014/main" val="1939318605"/>
                    </a:ext>
                  </a:extLst>
                </a:gridCol>
                <a:gridCol w="329184">
                  <a:extLst>
                    <a:ext uri="{9D8B030D-6E8A-4147-A177-3AD203B41FA5}">
                      <a16:colId xmlns:a16="http://schemas.microsoft.com/office/drawing/2014/main" val="1641895969"/>
                    </a:ext>
                  </a:extLst>
                </a:gridCol>
                <a:gridCol w="329184">
                  <a:extLst>
                    <a:ext uri="{9D8B030D-6E8A-4147-A177-3AD203B41FA5}">
                      <a16:colId xmlns:a16="http://schemas.microsoft.com/office/drawing/2014/main" val="1193784980"/>
                    </a:ext>
                  </a:extLst>
                </a:gridCol>
                <a:gridCol w="329184">
                  <a:extLst>
                    <a:ext uri="{9D8B030D-6E8A-4147-A177-3AD203B41FA5}">
                      <a16:colId xmlns:a16="http://schemas.microsoft.com/office/drawing/2014/main" val="1670950750"/>
                    </a:ext>
                  </a:extLst>
                </a:gridCol>
                <a:gridCol w="329184">
                  <a:extLst>
                    <a:ext uri="{9D8B030D-6E8A-4147-A177-3AD203B41FA5}">
                      <a16:colId xmlns:a16="http://schemas.microsoft.com/office/drawing/2014/main" val="671257249"/>
                    </a:ext>
                  </a:extLst>
                </a:gridCol>
                <a:gridCol w="329184">
                  <a:extLst>
                    <a:ext uri="{9D8B030D-6E8A-4147-A177-3AD203B41FA5}">
                      <a16:colId xmlns:a16="http://schemas.microsoft.com/office/drawing/2014/main" val="3016681895"/>
                    </a:ext>
                  </a:extLst>
                </a:gridCol>
                <a:gridCol w="329184">
                  <a:extLst>
                    <a:ext uri="{9D8B030D-6E8A-4147-A177-3AD203B41FA5}">
                      <a16:colId xmlns:a16="http://schemas.microsoft.com/office/drawing/2014/main" val="1799085932"/>
                    </a:ext>
                  </a:extLst>
                </a:gridCol>
                <a:gridCol w="329184">
                  <a:extLst>
                    <a:ext uri="{9D8B030D-6E8A-4147-A177-3AD203B41FA5}">
                      <a16:colId xmlns:a16="http://schemas.microsoft.com/office/drawing/2014/main" val="594311798"/>
                    </a:ext>
                  </a:extLst>
                </a:gridCol>
                <a:gridCol w="329184">
                  <a:extLst>
                    <a:ext uri="{9D8B030D-6E8A-4147-A177-3AD203B41FA5}">
                      <a16:colId xmlns:a16="http://schemas.microsoft.com/office/drawing/2014/main" val="1016119662"/>
                    </a:ext>
                  </a:extLst>
                </a:gridCol>
                <a:gridCol w="370332">
                  <a:extLst>
                    <a:ext uri="{9D8B030D-6E8A-4147-A177-3AD203B41FA5}">
                      <a16:colId xmlns:a16="http://schemas.microsoft.com/office/drawing/2014/main" val="1785486057"/>
                    </a:ext>
                  </a:extLst>
                </a:gridCol>
                <a:gridCol w="370332">
                  <a:extLst>
                    <a:ext uri="{9D8B030D-6E8A-4147-A177-3AD203B41FA5}">
                      <a16:colId xmlns:a16="http://schemas.microsoft.com/office/drawing/2014/main" val="3896151505"/>
                    </a:ext>
                  </a:extLst>
                </a:gridCol>
                <a:gridCol w="329184">
                  <a:extLst>
                    <a:ext uri="{9D8B030D-6E8A-4147-A177-3AD203B41FA5}">
                      <a16:colId xmlns:a16="http://schemas.microsoft.com/office/drawing/2014/main" val="172786551"/>
                    </a:ext>
                  </a:extLst>
                </a:gridCol>
                <a:gridCol w="329184">
                  <a:extLst>
                    <a:ext uri="{9D8B030D-6E8A-4147-A177-3AD203B41FA5}">
                      <a16:colId xmlns:a16="http://schemas.microsoft.com/office/drawing/2014/main" val="2151912415"/>
                    </a:ext>
                  </a:extLst>
                </a:gridCol>
                <a:gridCol w="370332">
                  <a:extLst>
                    <a:ext uri="{9D8B030D-6E8A-4147-A177-3AD203B41FA5}">
                      <a16:colId xmlns:a16="http://schemas.microsoft.com/office/drawing/2014/main" val="4232281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4828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Russian Foreign Ministry - </a:t>
                      </a:r>
                      <a:r>
                        <a:rPr kumimoji="0" lang="az-Cyrl-AZ" sz="1000" b="1" i="0" u="none" strike="noStrike" kern="1200" cap="none" spc="0" normalizeH="0" baseline="0" noProof="0">
                          <a:ln>
                            <a:noFill/>
                          </a:ln>
                          <a:solidFill>
                            <a:prstClr val="black"/>
                          </a:solidFill>
                          <a:effectLst/>
                          <a:uLnTx/>
                          <a:uFillTx/>
                          <a:latin typeface="+mn-lt"/>
                          <a:ea typeface="+mn-ea"/>
                          <a:cs typeface="+mn-cs"/>
                        </a:rPr>
                        <a:t>МИД России - 2018-04-06 13:14:58</a:t>
                      </a:r>
                      <a:r>
                        <a:rPr kumimoji="0" lang="az-Cyrl-AZ"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Russian Foreign Minister Sergey #Lavrov speaks on the results of CIS Council of Foreign Ministers meeting in Minsk, April 6, 2018 https://youtu.be/fIJdNAPJQSU | </a:t>
                      </a:r>
                      <a:r>
                        <a:rPr kumimoji="0" lang="az-Cyrl-AZ" sz="1000" b="0" i="0" u="none" strike="noStrike" kern="1200" cap="none" spc="0" normalizeH="0" baseline="0" noProof="0">
                          <a:ln>
                            <a:noFill/>
                          </a:ln>
                          <a:solidFill>
                            <a:prstClr val="black"/>
                          </a:solidFill>
                          <a:effectLst/>
                          <a:uLnTx/>
                          <a:uFillTx/>
                          <a:latin typeface="+mn-lt"/>
                          <a:ea typeface="+mn-ea"/>
                          <a:cs typeface="+mn-cs"/>
                        </a:rPr>
                        <a:t>Пресс-подход С.В.Лаврова по итогам СМИД СНГ в Минске, Минск, 6 апреля 2018 года </a:t>
                      </a:r>
                      <a:r>
                        <a:rPr kumimoji="0" lang="en-US" sz="1000" b="0" i="0" u="none" strike="noStrike" kern="1200" cap="none" spc="0" normalizeH="0" baseline="0" noProof="0">
                          <a:ln>
                            <a:noFill/>
                          </a:ln>
                          <a:solidFill>
                            <a:prstClr val="black"/>
                          </a:solidFill>
                          <a:effectLst/>
                          <a:uLnTx/>
                          <a:uFillTx/>
                          <a:latin typeface="+mn-lt"/>
                          <a:ea typeface="+mn-ea"/>
                          <a:cs typeface="+mn-cs"/>
                        </a:rPr>
                        <a:t>https://bit.ly/2HeGqLP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90002238"/>
                  </a:ext>
                </a:extLst>
              </a:tr>
            </a:tbl>
          </a:graphicData>
        </a:graphic>
      </p:graphicFrame>
      <p:sp>
        <p:nvSpPr>
          <p:cNvPr id="4" name="Text Placeholder 3">
            <a:extLst>
              <a:ext uri="{FF2B5EF4-FFF2-40B4-BE49-F238E27FC236}">
                <a16:creationId xmlns:a16="http://schemas.microsoft.com/office/drawing/2014/main" id="{AAB3E1C7-9546-40F6-8D31-4C1CCA117E65}"/>
              </a:ext>
            </a:extLst>
          </p:cNvPr>
          <p:cNvSpPr>
            <a:spLocks noGrp="1"/>
          </p:cNvSpPr>
          <p:nvPr>
            <p:ph type="body" sz="quarter" idx="14"/>
          </p:nvPr>
        </p:nvSpPr>
        <p:spPr/>
        <p:txBody>
          <a:bodyPr/>
          <a:lstStyle/>
          <a:p>
            <a:r>
              <a:rPr lang="en-US"/>
              <a:t>02/08/2018 - 04/08/2018</a:t>
            </a:r>
          </a:p>
        </p:txBody>
      </p:sp>
    </p:spTree>
    <p:extLst>
      <p:ext uri="{BB962C8B-B14F-4D97-AF65-F5344CB8AC3E}">
        <p14:creationId xmlns:p14="http://schemas.microsoft.com/office/powerpoint/2010/main" val="4142633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A0584-6254-4286-B9B5-0F9071D18D79}"/>
              </a:ext>
            </a:extLst>
          </p:cNvPr>
          <p:cNvSpPr>
            <a:spLocks noGrp="1"/>
          </p:cNvSpPr>
          <p:nvPr>
            <p:ph type="title"/>
          </p:nvPr>
        </p:nvSpPr>
        <p:spPr/>
        <p:txBody>
          <a:bodyPr/>
          <a:lstStyle/>
          <a:p>
            <a:r>
              <a:rPr lang="en-US"/>
              <a:t>Facebook Own Posts Table - 6 of 17</a:t>
            </a:r>
          </a:p>
        </p:txBody>
      </p:sp>
      <p:graphicFrame>
        <p:nvGraphicFramePr>
          <p:cNvPr id="5" name="Table Placeholder 4">
            <a:extLst>
              <a:ext uri="{FF2B5EF4-FFF2-40B4-BE49-F238E27FC236}">
                <a16:creationId xmlns:a16="http://schemas.microsoft.com/office/drawing/2014/main" id="{D1918A15-D1D8-4C0F-A268-8D06C8449A5C}"/>
              </a:ext>
            </a:extLst>
          </p:cNvPr>
          <p:cNvGraphicFramePr>
            <a:graphicFrameLocks noGrp="1"/>
          </p:cNvGraphicFramePr>
          <p:nvPr>
            <p:ph type="tbl" sz="quarter" idx="13"/>
            <p:extLst>
              <p:ext uri="{D42A27DB-BD31-4B8C-83A1-F6EECF244321}">
                <p14:modId xmlns:p14="http://schemas.microsoft.com/office/powerpoint/2010/main" val="1204534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60843660"/>
                    </a:ext>
                  </a:extLst>
                </a:gridCol>
                <a:gridCol w="370332">
                  <a:extLst>
                    <a:ext uri="{9D8B030D-6E8A-4147-A177-3AD203B41FA5}">
                      <a16:colId xmlns:a16="http://schemas.microsoft.com/office/drawing/2014/main" val="2415825668"/>
                    </a:ext>
                  </a:extLst>
                </a:gridCol>
                <a:gridCol w="370332">
                  <a:extLst>
                    <a:ext uri="{9D8B030D-6E8A-4147-A177-3AD203B41FA5}">
                      <a16:colId xmlns:a16="http://schemas.microsoft.com/office/drawing/2014/main" val="2926913885"/>
                    </a:ext>
                  </a:extLst>
                </a:gridCol>
                <a:gridCol w="370332">
                  <a:extLst>
                    <a:ext uri="{9D8B030D-6E8A-4147-A177-3AD203B41FA5}">
                      <a16:colId xmlns:a16="http://schemas.microsoft.com/office/drawing/2014/main" val="4027380301"/>
                    </a:ext>
                  </a:extLst>
                </a:gridCol>
                <a:gridCol w="329184">
                  <a:extLst>
                    <a:ext uri="{9D8B030D-6E8A-4147-A177-3AD203B41FA5}">
                      <a16:colId xmlns:a16="http://schemas.microsoft.com/office/drawing/2014/main" val="796877632"/>
                    </a:ext>
                  </a:extLst>
                </a:gridCol>
                <a:gridCol w="329184">
                  <a:extLst>
                    <a:ext uri="{9D8B030D-6E8A-4147-A177-3AD203B41FA5}">
                      <a16:colId xmlns:a16="http://schemas.microsoft.com/office/drawing/2014/main" val="3062085786"/>
                    </a:ext>
                  </a:extLst>
                </a:gridCol>
                <a:gridCol w="329184">
                  <a:extLst>
                    <a:ext uri="{9D8B030D-6E8A-4147-A177-3AD203B41FA5}">
                      <a16:colId xmlns:a16="http://schemas.microsoft.com/office/drawing/2014/main" val="390685226"/>
                    </a:ext>
                  </a:extLst>
                </a:gridCol>
                <a:gridCol w="329184">
                  <a:extLst>
                    <a:ext uri="{9D8B030D-6E8A-4147-A177-3AD203B41FA5}">
                      <a16:colId xmlns:a16="http://schemas.microsoft.com/office/drawing/2014/main" val="3079484671"/>
                    </a:ext>
                  </a:extLst>
                </a:gridCol>
                <a:gridCol w="329184">
                  <a:extLst>
                    <a:ext uri="{9D8B030D-6E8A-4147-A177-3AD203B41FA5}">
                      <a16:colId xmlns:a16="http://schemas.microsoft.com/office/drawing/2014/main" val="741398822"/>
                    </a:ext>
                  </a:extLst>
                </a:gridCol>
                <a:gridCol w="329184">
                  <a:extLst>
                    <a:ext uri="{9D8B030D-6E8A-4147-A177-3AD203B41FA5}">
                      <a16:colId xmlns:a16="http://schemas.microsoft.com/office/drawing/2014/main" val="1236337204"/>
                    </a:ext>
                  </a:extLst>
                </a:gridCol>
                <a:gridCol w="329184">
                  <a:extLst>
                    <a:ext uri="{9D8B030D-6E8A-4147-A177-3AD203B41FA5}">
                      <a16:colId xmlns:a16="http://schemas.microsoft.com/office/drawing/2014/main" val="726108441"/>
                    </a:ext>
                  </a:extLst>
                </a:gridCol>
                <a:gridCol w="329184">
                  <a:extLst>
                    <a:ext uri="{9D8B030D-6E8A-4147-A177-3AD203B41FA5}">
                      <a16:colId xmlns:a16="http://schemas.microsoft.com/office/drawing/2014/main" val="4289507180"/>
                    </a:ext>
                  </a:extLst>
                </a:gridCol>
                <a:gridCol w="329184">
                  <a:extLst>
                    <a:ext uri="{9D8B030D-6E8A-4147-A177-3AD203B41FA5}">
                      <a16:colId xmlns:a16="http://schemas.microsoft.com/office/drawing/2014/main" val="2379767192"/>
                    </a:ext>
                  </a:extLst>
                </a:gridCol>
                <a:gridCol w="370332">
                  <a:extLst>
                    <a:ext uri="{9D8B030D-6E8A-4147-A177-3AD203B41FA5}">
                      <a16:colId xmlns:a16="http://schemas.microsoft.com/office/drawing/2014/main" val="3266600020"/>
                    </a:ext>
                  </a:extLst>
                </a:gridCol>
                <a:gridCol w="370332">
                  <a:extLst>
                    <a:ext uri="{9D8B030D-6E8A-4147-A177-3AD203B41FA5}">
                      <a16:colId xmlns:a16="http://schemas.microsoft.com/office/drawing/2014/main" val="1279577590"/>
                    </a:ext>
                  </a:extLst>
                </a:gridCol>
                <a:gridCol w="329184">
                  <a:extLst>
                    <a:ext uri="{9D8B030D-6E8A-4147-A177-3AD203B41FA5}">
                      <a16:colId xmlns:a16="http://schemas.microsoft.com/office/drawing/2014/main" val="1608464448"/>
                    </a:ext>
                  </a:extLst>
                </a:gridCol>
                <a:gridCol w="329184">
                  <a:extLst>
                    <a:ext uri="{9D8B030D-6E8A-4147-A177-3AD203B41FA5}">
                      <a16:colId xmlns:a16="http://schemas.microsoft.com/office/drawing/2014/main" val="3130718963"/>
                    </a:ext>
                  </a:extLst>
                </a:gridCol>
                <a:gridCol w="370332">
                  <a:extLst>
                    <a:ext uri="{9D8B030D-6E8A-4147-A177-3AD203B41FA5}">
                      <a16:colId xmlns:a16="http://schemas.microsoft.com/office/drawing/2014/main" val="1358179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2182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Russian Foreign Ministry - </a:t>
                      </a:r>
                      <a:r>
                        <a:rPr kumimoji="0" lang="az-Cyrl-AZ" sz="1000" b="1" i="0" u="none" strike="noStrike" kern="1200" cap="none" spc="0" normalizeH="0" baseline="0" noProof="0">
                          <a:ln>
                            <a:noFill/>
                          </a:ln>
                          <a:solidFill>
                            <a:prstClr val="black"/>
                          </a:solidFill>
                          <a:effectLst/>
                          <a:uLnTx/>
                          <a:uFillTx/>
                          <a:latin typeface="+mn-lt"/>
                          <a:ea typeface="+mn-ea"/>
                          <a:cs typeface="+mn-cs"/>
                        </a:rPr>
                        <a:t>МИД России - 2018-04-06 12:56:47</a:t>
                      </a:r>
                      <a:r>
                        <a:rPr kumimoji="0" lang="az-Cyrl-AZ"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Foreign Ministers taking part in the #CIS Council met with President of the Republic of #Belarus Alexander #Lukashenko in #Minsk | </a:t>
                      </a:r>
                      <a:r>
                        <a:rPr kumimoji="0" lang="az-Cyrl-AZ" sz="1000" b="0" i="0" u="none" strike="noStrike" kern="1200" cap="none" spc="0" normalizeH="0" baseline="0" noProof="0">
                          <a:ln>
                            <a:noFill/>
                          </a:ln>
                          <a:solidFill>
                            <a:prstClr val="black"/>
                          </a:solidFill>
                          <a:effectLst/>
                          <a:uLnTx/>
                          <a:uFillTx/>
                          <a:latin typeface="+mn-lt"/>
                          <a:ea typeface="+mn-ea"/>
                          <a:cs typeface="+mn-cs"/>
                        </a:rPr>
                        <a:t>Главы делегаций СМИД #СНГ провели встречу с Президентом Республики #Белоруссия А.Г.Лукашенко в Минске.
Министерство иностранных дел Республики Беларусь
</a:t>
                      </a:r>
                      <a:r>
                        <a:rPr kumimoji="0" lang="en-US" sz="1000" b="0" i="0" u="none" strike="noStrike" kern="1200" cap="none" spc="0" normalizeH="0" baseline="0" noProof="0">
                          <a:ln>
                            <a:noFill/>
                          </a:ln>
                          <a:solidFill>
                            <a:prstClr val="black"/>
                          </a:solidFill>
                          <a:effectLst/>
                          <a:uLnTx/>
                          <a:uFillTx/>
                          <a:latin typeface="+mn-lt"/>
                          <a:ea typeface="+mn-ea"/>
                          <a:cs typeface="+mn-cs"/>
                        </a:rPr>
                        <a:t>Azərbaycan Xarici İşlər Nazirliyi/Ministry of Foreign Affairs of Azerbaijan
</a:t>
                      </a:r>
                      <a:r>
                        <a:rPr kumimoji="0" lang="hy-AM" sz="1000" b="0" i="0" u="none" strike="noStrike" kern="1200" cap="none" spc="0" normalizeH="0" baseline="0" noProof="0">
                          <a:ln>
                            <a:noFill/>
                          </a:ln>
                          <a:solidFill>
                            <a:prstClr val="black"/>
                          </a:solidFill>
                          <a:effectLst/>
                          <a:uLnTx/>
                          <a:uFillTx/>
                          <a:ea typeface="+mn-ea"/>
                          <a:cs typeface="+mn-cs"/>
                        </a:rPr>
                        <a:t>ՀՀ Արտաքին գործերի նախարարություն / </a:t>
                      </a:r>
                      <a:r>
                        <a:rPr kumimoji="0" lang="en-US" sz="1000" b="0" i="0" u="none" strike="noStrike" kern="1200" cap="none" spc="0" normalizeH="0" baseline="0" noProof="0">
                          <a:ln>
                            <a:noFill/>
                          </a:ln>
                          <a:solidFill>
                            <a:prstClr val="black"/>
                          </a:solidFill>
                          <a:effectLst/>
                          <a:uLnTx/>
                          <a:uFillTx/>
                          <a:latin typeface="+mn-lt"/>
                          <a:ea typeface="+mn-ea"/>
                          <a:cs typeface="+mn-cs"/>
                        </a:rPr>
                        <a:t>Ministry of Foreign Affairs of Armenia
Ministry of Foreign Affairs, Republic of Kazakhstan
</a:t>
                      </a:r>
                      <a:r>
                        <a:rPr kumimoji="0" lang="az-Cyrl-AZ" sz="1000" b="0" i="0" u="none" strike="noStrike" kern="1200" cap="none" spc="0" normalizeH="0" baseline="0" noProof="0">
                          <a:ln>
                            <a:noFill/>
                          </a:ln>
                          <a:solidFill>
                            <a:prstClr val="black"/>
                          </a:solidFill>
                          <a:effectLst/>
                          <a:uLnTx/>
                          <a:uFillTx/>
                          <a:latin typeface="+mn-lt"/>
                          <a:ea typeface="+mn-ea"/>
                          <a:cs typeface="+mn-cs"/>
                        </a:rPr>
                        <a:t>МИД КР
</a:t>
                      </a:r>
                      <a:r>
                        <a:rPr kumimoji="0" lang="en-US" sz="1000" b="0" i="0" u="none" strike="noStrike" kern="1200" cap="none" spc="0" normalizeH="0" baseline="0" noProof="0">
                          <a:ln>
                            <a:noFill/>
                          </a:ln>
                          <a:solidFill>
                            <a:prstClr val="black"/>
                          </a:solidFill>
                          <a:effectLst/>
                          <a:uLnTx/>
                          <a:uFillTx/>
                          <a:latin typeface="+mn-lt"/>
                          <a:ea typeface="+mn-ea"/>
                          <a:cs typeface="+mn-cs"/>
                        </a:rPr>
                        <a:t>Ministry of Foreign Affairs, Uzbekistan
Ministry of Foreign Affairs, Republic of Tajikistan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1010589"/>
                  </a:ext>
                </a:extLst>
              </a:tr>
            </a:tbl>
          </a:graphicData>
        </a:graphic>
      </p:graphicFrame>
      <p:sp>
        <p:nvSpPr>
          <p:cNvPr id="4" name="Text Placeholder 3">
            <a:extLst>
              <a:ext uri="{FF2B5EF4-FFF2-40B4-BE49-F238E27FC236}">
                <a16:creationId xmlns:a16="http://schemas.microsoft.com/office/drawing/2014/main" id="{7DB966FE-B019-49CE-903D-3A3F3F6376E3}"/>
              </a:ext>
            </a:extLst>
          </p:cNvPr>
          <p:cNvSpPr>
            <a:spLocks noGrp="1"/>
          </p:cNvSpPr>
          <p:nvPr>
            <p:ph type="body" sz="quarter" idx="14"/>
          </p:nvPr>
        </p:nvSpPr>
        <p:spPr/>
        <p:txBody>
          <a:bodyPr/>
          <a:lstStyle/>
          <a:p>
            <a:r>
              <a:rPr lang="en-US"/>
              <a:t>02/08/2018 - 04/08/2018</a:t>
            </a:r>
          </a:p>
        </p:txBody>
      </p:sp>
    </p:spTree>
    <p:extLst>
      <p:ext uri="{BB962C8B-B14F-4D97-AF65-F5344CB8AC3E}">
        <p14:creationId xmlns:p14="http://schemas.microsoft.com/office/powerpoint/2010/main" val="2695849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AEDBE-9988-4786-B210-30A1356499E1}"/>
              </a:ext>
            </a:extLst>
          </p:cNvPr>
          <p:cNvSpPr>
            <a:spLocks noGrp="1"/>
          </p:cNvSpPr>
          <p:nvPr>
            <p:ph type="title"/>
          </p:nvPr>
        </p:nvSpPr>
        <p:spPr/>
        <p:txBody>
          <a:bodyPr/>
          <a:lstStyle/>
          <a:p>
            <a:r>
              <a:rPr lang="en-US"/>
              <a:t>Facebook Own Posts Table - 7 of 17</a:t>
            </a:r>
          </a:p>
        </p:txBody>
      </p:sp>
      <p:graphicFrame>
        <p:nvGraphicFramePr>
          <p:cNvPr id="5" name="Table Placeholder 4">
            <a:extLst>
              <a:ext uri="{FF2B5EF4-FFF2-40B4-BE49-F238E27FC236}">
                <a16:creationId xmlns:a16="http://schemas.microsoft.com/office/drawing/2014/main" id="{45AAF04C-9B07-4797-B060-8B69E48434FC}"/>
              </a:ext>
            </a:extLst>
          </p:cNvPr>
          <p:cNvGraphicFramePr>
            <a:graphicFrameLocks noGrp="1"/>
          </p:cNvGraphicFramePr>
          <p:nvPr>
            <p:ph type="tbl" sz="quarter" idx="13"/>
            <p:extLst>
              <p:ext uri="{D42A27DB-BD31-4B8C-83A1-F6EECF244321}">
                <p14:modId xmlns:p14="http://schemas.microsoft.com/office/powerpoint/2010/main" val="2690273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97746469"/>
                    </a:ext>
                  </a:extLst>
                </a:gridCol>
                <a:gridCol w="370332">
                  <a:extLst>
                    <a:ext uri="{9D8B030D-6E8A-4147-A177-3AD203B41FA5}">
                      <a16:colId xmlns:a16="http://schemas.microsoft.com/office/drawing/2014/main" val="2939694821"/>
                    </a:ext>
                  </a:extLst>
                </a:gridCol>
                <a:gridCol w="370332">
                  <a:extLst>
                    <a:ext uri="{9D8B030D-6E8A-4147-A177-3AD203B41FA5}">
                      <a16:colId xmlns:a16="http://schemas.microsoft.com/office/drawing/2014/main" val="468331785"/>
                    </a:ext>
                  </a:extLst>
                </a:gridCol>
                <a:gridCol w="370332">
                  <a:extLst>
                    <a:ext uri="{9D8B030D-6E8A-4147-A177-3AD203B41FA5}">
                      <a16:colId xmlns:a16="http://schemas.microsoft.com/office/drawing/2014/main" val="2735683886"/>
                    </a:ext>
                  </a:extLst>
                </a:gridCol>
                <a:gridCol w="329184">
                  <a:extLst>
                    <a:ext uri="{9D8B030D-6E8A-4147-A177-3AD203B41FA5}">
                      <a16:colId xmlns:a16="http://schemas.microsoft.com/office/drawing/2014/main" val="3444481120"/>
                    </a:ext>
                  </a:extLst>
                </a:gridCol>
                <a:gridCol w="329184">
                  <a:extLst>
                    <a:ext uri="{9D8B030D-6E8A-4147-A177-3AD203B41FA5}">
                      <a16:colId xmlns:a16="http://schemas.microsoft.com/office/drawing/2014/main" val="2603220527"/>
                    </a:ext>
                  </a:extLst>
                </a:gridCol>
                <a:gridCol w="329184">
                  <a:extLst>
                    <a:ext uri="{9D8B030D-6E8A-4147-A177-3AD203B41FA5}">
                      <a16:colId xmlns:a16="http://schemas.microsoft.com/office/drawing/2014/main" val="4142572693"/>
                    </a:ext>
                  </a:extLst>
                </a:gridCol>
                <a:gridCol w="329184">
                  <a:extLst>
                    <a:ext uri="{9D8B030D-6E8A-4147-A177-3AD203B41FA5}">
                      <a16:colId xmlns:a16="http://schemas.microsoft.com/office/drawing/2014/main" val="107881732"/>
                    </a:ext>
                  </a:extLst>
                </a:gridCol>
                <a:gridCol w="329184">
                  <a:extLst>
                    <a:ext uri="{9D8B030D-6E8A-4147-A177-3AD203B41FA5}">
                      <a16:colId xmlns:a16="http://schemas.microsoft.com/office/drawing/2014/main" val="4267974798"/>
                    </a:ext>
                  </a:extLst>
                </a:gridCol>
                <a:gridCol w="329184">
                  <a:extLst>
                    <a:ext uri="{9D8B030D-6E8A-4147-A177-3AD203B41FA5}">
                      <a16:colId xmlns:a16="http://schemas.microsoft.com/office/drawing/2014/main" val="2949534916"/>
                    </a:ext>
                  </a:extLst>
                </a:gridCol>
                <a:gridCol w="329184">
                  <a:extLst>
                    <a:ext uri="{9D8B030D-6E8A-4147-A177-3AD203B41FA5}">
                      <a16:colId xmlns:a16="http://schemas.microsoft.com/office/drawing/2014/main" val="204469555"/>
                    </a:ext>
                  </a:extLst>
                </a:gridCol>
                <a:gridCol w="329184">
                  <a:extLst>
                    <a:ext uri="{9D8B030D-6E8A-4147-A177-3AD203B41FA5}">
                      <a16:colId xmlns:a16="http://schemas.microsoft.com/office/drawing/2014/main" val="1856467468"/>
                    </a:ext>
                  </a:extLst>
                </a:gridCol>
                <a:gridCol w="329184">
                  <a:extLst>
                    <a:ext uri="{9D8B030D-6E8A-4147-A177-3AD203B41FA5}">
                      <a16:colId xmlns:a16="http://schemas.microsoft.com/office/drawing/2014/main" val="3243679867"/>
                    </a:ext>
                  </a:extLst>
                </a:gridCol>
                <a:gridCol w="370332">
                  <a:extLst>
                    <a:ext uri="{9D8B030D-6E8A-4147-A177-3AD203B41FA5}">
                      <a16:colId xmlns:a16="http://schemas.microsoft.com/office/drawing/2014/main" val="134871710"/>
                    </a:ext>
                  </a:extLst>
                </a:gridCol>
                <a:gridCol w="370332">
                  <a:extLst>
                    <a:ext uri="{9D8B030D-6E8A-4147-A177-3AD203B41FA5}">
                      <a16:colId xmlns:a16="http://schemas.microsoft.com/office/drawing/2014/main" val="455826865"/>
                    </a:ext>
                  </a:extLst>
                </a:gridCol>
                <a:gridCol w="329184">
                  <a:extLst>
                    <a:ext uri="{9D8B030D-6E8A-4147-A177-3AD203B41FA5}">
                      <a16:colId xmlns:a16="http://schemas.microsoft.com/office/drawing/2014/main" val="336609451"/>
                    </a:ext>
                  </a:extLst>
                </a:gridCol>
                <a:gridCol w="329184">
                  <a:extLst>
                    <a:ext uri="{9D8B030D-6E8A-4147-A177-3AD203B41FA5}">
                      <a16:colId xmlns:a16="http://schemas.microsoft.com/office/drawing/2014/main" val="577577211"/>
                    </a:ext>
                  </a:extLst>
                </a:gridCol>
                <a:gridCol w="370332">
                  <a:extLst>
                    <a:ext uri="{9D8B030D-6E8A-4147-A177-3AD203B41FA5}">
                      <a16:colId xmlns:a16="http://schemas.microsoft.com/office/drawing/2014/main" val="3086863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05246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Russian Foreign Ministry - МИД России - 2018-04-06 12:34:44</a:t>
                      </a:r>
                      <a:r>
                        <a:rPr kumimoji="0" lang="ru-RU" sz="1000" b="0" i="0" u="none" strike="noStrike" kern="1200" cap="none" spc="0" normalizeH="0" baseline="0" noProof="0">
                          <a:ln>
                            <a:noFill/>
                          </a:ln>
                          <a:solidFill>
                            <a:prstClr val="black"/>
                          </a:solidFill>
                          <a:effectLst/>
                          <a:uLnTx/>
                          <a:uFillTx/>
                          <a:latin typeface="+mn-lt"/>
                          <a:ea typeface="+mn-ea"/>
                          <a:cs typeface="+mn-cs"/>
                        </a:rPr>
                        <a:t>
🇷🇺🇫🇷Vladimir #Putin had a telephone conversation with President of #France Emmanuel Macron, at the latter’s initiative http://en.kremlin.ru/events/president/news/57211
🇷🇺🇫🇷По инициативе французской стороны состоялся телефонный разговор Владимира Путина с Президентом Франции Эммануэлем Макроном.
Продолжен обмен мнениями по сирийской проблематике. Владимир #Путин проинформировал о достигнутых на встрече в Анкаре 4 апреля лидеров России, Ирана и Турции договоренностях по дальнейшей работе в интересах обеспечения долгосрочной нормализации в Сирии, укрепления ее суверенитета, единства, независимости и территориальной целостности. Была отмечена необходимость продвижения процесса политического урегулирования путем выполнения решений сочинского Конгресса сирийского национального диалога, а также важность скорейшего формирования в Женеве под эгидой ООН Конституционного комитета.
При обсуждении обстановки в Восточной Гуте обращено внимание на завершающуюся в этом районе беспрецеден...</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5762896"/>
                  </a:ext>
                </a:extLst>
              </a:tr>
            </a:tbl>
          </a:graphicData>
        </a:graphic>
      </p:graphicFrame>
      <p:sp>
        <p:nvSpPr>
          <p:cNvPr id="4" name="Text Placeholder 3">
            <a:extLst>
              <a:ext uri="{FF2B5EF4-FFF2-40B4-BE49-F238E27FC236}">
                <a16:creationId xmlns:a16="http://schemas.microsoft.com/office/drawing/2014/main" id="{239ABEBD-8185-4094-9D10-F214A9ED8CBF}"/>
              </a:ext>
            </a:extLst>
          </p:cNvPr>
          <p:cNvSpPr>
            <a:spLocks noGrp="1"/>
          </p:cNvSpPr>
          <p:nvPr>
            <p:ph type="body" sz="quarter" idx="14"/>
          </p:nvPr>
        </p:nvSpPr>
        <p:spPr/>
        <p:txBody>
          <a:bodyPr/>
          <a:lstStyle/>
          <a:p>
            <a:r>
              <a:rPr lang="en-US"/>
              <a:t>02/08/2018 - 04/08/2018</a:t>
            </a:r>
          </a:p>
        </p:txBody>
      </p:sp>
    </p:spTree>
    <p:extLst>
      <p:ext uri="{BB962C8B-B14F-4D97-AF65-F5344CB8AC3E}">
        <p14:creationId xmlns:p14="http://schemas.microsoft.com/office/powerpoint/2010/main" val="1530247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C56BA-558A-46BD-9043-75EF6A1DF596}"/>
              </a:ext>
            </a:extLst>
          </p:cNvPr>
          <p:cNvSpPr>
            <a:spLocks noGrp="1"/>
          </p:cNvSpPr>
          <p:nvPr>
            <p:ph type="title"/>
          </p:nvPr>
        </p:nvSpPr>
        <p:spPr/>
        <p:txBody>
          <a:bodyPr/>
          <a:lstStyle/>
          <a:p>
            <a:r>
              <a:rPr lang="en-US"/>
              <a:t>Facebook Own Posts Table - 8 of 17</a:t>
            </a:r>
          </a:p>
        </p:txBody>
      </p:sp>
      <p:graphicFrame>
        <p:nvGraphicFramePr>
          <p:cNvPr id="5" name="Table Placeholder 4">
            <a:extLst>
              <a:ext uri="{FF2B5EF4-FFF2-40B4-BE49-F238E27FC236}">
                <a16:creationId xmlns:a16="http://schemas.microsoft.com/office/drawing/2014/main" id="{01AE7169-778B-4B0C-9291-9CA03C2E7499}"/>
              </a:ext>
            </a:extLst>
          </p:cNvPr>
          <p:cNvGraphicFramePr>
            <a:graphicFrameLocks noGrp="1"/>
          </p:cNvGraphicFramePr>
          <p:nvPr>
            <p:ph type="tbl" sz="quarter" idx="13"/>
            <p:extLst>
              <p:ext uri="{D42A27DB-BD31-4B8C-83A1-F6EECF244321}">
                <p14:modId xmlns:p14="http://schemas.microsoft.com/office/powerpoint/2010/main" val="3568736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12812516"/>
                    </a:ext>
                  </a:extLst>
                </a:gridCol>
                <a:gridCol w="370332">
                  <a:extLst>
                    <a:ext uri="{9D8B030D-6E8A-4147-A177-3AD203B41FA5}">
                      <a16:colId xmlns:a16="http://schemas.microsoft.com/office/drawing/2014/main" val="4201608713"/>
                    </a:ext>
                  </a:extLst>
                </a:gridCol>
                <a:gridCol w="370332">
                  <a:extLst>
                    <a:ext uri="{9D8B030D-6E8A-4147-A177-3AD203B41FA5}">
                      <a16:colId xmlns:a16="http://schemas.microsoft.com/office/drawing/2014/main" val="3774086287"/>
                    </a:ext>
                  </a:extLst>
                </a:gridCol>
                <a:gridCol w="370332">
                  <a:extLst>
                    <a:ext uri="{9D8B030D-6E8A-4147-A177-3AD203B41FA5}">
                      <a16:colId xmlns:a16="http://schemas.microsoft.com/office/drawing/2014/main" val="1629699538"/>
                    </a:ext>
                  </a:extLst>
                </a:gridCol>
                <a:gridCol w="329184">
                  <a:extLst>
                    <a:ext uri="{9D8B030D-6E8A-4147-A177-3AD203B41FA5}">
                      <a16:colId xmlns:a16="http://schemas.microsoft.com/office/drawing/2014/main" val="4177338745"/>
                    </a:ext>
                  </a:extLst>
                </a:gridCol>
                <a:gridCol w="329184">
                  <a:extLst>
                    <a:ext uri="{9D8B030D-6E8A-4147-A177-3AD203B41FA5}">
                      <a16:colId xmlns:a16="http://schemas.microsoft.com/office/drawing/2014/main" val="2533043385"/>
                    </a:ext>
                  </a:extLst>
                </a:gridCol>
                <a:gridCol w="329184">
                  <a:extLst>
                    <a:ext uri="{9D8B030D-6E8A-4147-A177-3AD203B41FA5}">
                      <a16:colId xmlns:a16="http://schemas.microsoft.com/office/drawing/2014/main" val="2409469670"/>
                    </a:ext>
                  </a:extLst>
                </a:gridCol>
                <a:gridCol w="329184">
                  <a:extLst>
                    <a:ext uri="{9D8B030D-6E8A-4147-A177-3AD203B41FA5}">
                      <a16:colId xmlns:a16="http://schemas.microsoft.com/office/drawing/2014/main" val="3336128414"/>
                    </a:ext>
                  </a:extLst>
                </a:gridCol>
                <a:gridCol w="329184">
                  <a:extLst>
                    <a:ext uri="{9D8B030D-6E8A-4147-A177-3AD203B41FA5}">
                      <a16:colId xmlns:a16="http://schemas.microsoft.com/office/drawing/2014/main" val="915818764"/>
                    </a:ext>
                  </a:extLst>
                </a:gridCol>
                <a:gridCol w="329184">
                  <a:extLst>
                    <a:ext uri="{9D8B030D-6E8A-4147-A177-3AD203B41FA5}">
                      <a16:colId xmlns:a16="http://schemas.microsoft.com/office/drawing/2014/main" val="3005169986"/>
                    </a:ext>
                  </a:extLst>
                </a:gridCol>
                <a:gridCol w="329184">
                  <a:extLst>
                    <a:ext uri="{9D8B030D-6E8A-4147-A177-3AD203B41FA5}">
                      <a16:colId xmlns:a16="http://schemas.microsoft.com/office/drawing/2014/main" val="3891295961"/>
                    </a:ext>
                  </a:extLst>
                </a:gridCol>
                <a:gridCol w="329184">
                  <a:extLst>
                    <a:ext uri="{9D8B030D-6E8A-4147-A177-3AD203B41FA5}">
                      <a16:colId xmlns:a16="http://schemas.microsoft.com/office/drawing/2014/main" val="1408080858"/>
                    </a:ext>
                  </a:extLst>
                </a:gridCol>
                <a:gridCol w="329184">
                  <a:extLst>
                    <a:ext uri="{9D8B030D-6E8A-4147-A177-3AD203B41FA5}">
                      <a16:colId xmlns:a16="http://schemas.microsoft.com/office/drawing/2014/main" val="1609722247"/>
                    </a:ext>
                  </a:extLst>
                </a:gridCol>
                <a:gridCol w="370332">
                  <a:extLst>
                    <a:ext uri="{9D8B030D-6E8A-4147-A177-3AD203B41FA5}">
                      <a16:colId xmlns:a16="http://schemas.microsoft.com/office/drawing/2014/main" val="726928605"/>
                    </a:ext>
                  </a:extLst>
                </a:gridCol>
                <a:gridCol w="370332">
                  <a:extLst>
                    <a:ext uri="{9D8B030D-6E8A-4147-A177-3AD203B41FA5}">
                      <a16:colId xmlns:a16="http://schemas.microsoft.com/office/drawing/2014/main" val="2767663630"/>
                    </a:ext>
                  </a:extLst>
                </a:gridCol>
                <a:gridCol w="329184">
                  <a:extLst>
                    <a:ext uri="{9D8B030D-6E8A-4147-A177-3AD203B41FA5}">
                      <a16:colId xmlns:a16="http://schemas.microsoft.com/office/drawing/2014/main" val="239629098"/>
                    </a:ext>
                  </a:extLst>
                </a:gridCol>
                <a:gridCol w="329184">
                  <a:extLst>
                    <a:ext uri="{9D8B030D-6E8A-4147-A177-3AD203B41FA5}">
                      <a16:colId xmlns:a16="http://schemas.microsoft.com/office/drawing/2014/main" val="63105718"/>
                    </a:ext>
                  </a:extLst>
                </a:gridCol>
                <a:gridCol w="370332">
                  <a:extLst>
                    <a:ext uri="{9D8B030D-6E8A-4147-A177-3AD203B41FA5}">
                      <a16:colId xmlns:a16="http://schemas.microsoft.com/office/drawing/2014/main" val="3278140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2454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Russian Foreign Ministry - МИД России - 2018-04-06 12:02:49</a:t>
                      </a:r>
                      <a:r>
                        <a:rPr kumimoji="0" lang="ru-RU" sz="1000" b="0" i="0" u="none" strike="noStrike" kern="1200" cap="none" spc="0" normalizeH="0" baseline="0" noProof="0">
                          <a:ln>
                            <a:noFill/>
                          </a:ln>
                          <a:solidFill>
                            <a:prstClr val="black"/>
                          </a:solidFill>
                          <a:effectLst/>
                          <a:uLnTx/>
                          <a:uFillTx/>
                          <a:latin typeface="+mn-lt"/>
                          <a:ea typeface="+mn-ea"/>
                          <a:cs typeface="+mn-cs"/>
                        </a:rPr>
                        <a:t>
Информационная сводка Департамента Ситуационно-кризисный центр за 06 апреля: 
#Норвегия – 07.04 «оранжевый уровень» опасности объявлен в ряде регионов в связи с угрозой схода лавин 
#Нигерия – вспышка лихорадки Ласса; число заболевших за последние 3 месяца превысило 350 чел., 142 чел. с летальным исходом; информация ВОЗ https://bit.ly/2G9nRaD 
#Уганда – вспышка холеры в западных частях страны; число заразившихся превысило 2000 чел., 40 чел. с летальным исходом; информация ВОЗ https://bit.ly/2xNsBid 
#Кыргызстан – 07-15.04 усиление мер безопасности из-за возможных несанкционированных демонстраций в г.Бишкек в связи с годовщиной революции 2010г. 
#Сербия – 07.04 в г.Белград планируется проведение марша против абортов (с 10:15 врем.мест. от собора Святого Михаила до здания парламента и храма Святого Саввы) 
#ЮАР – 06.04 в г.Дурбан ожидается демонстрация сторонников бывшего президента Дж.Зума (шествие пройдет от парка King Dinuzulu Park до здания Высокого суда Дурбана) 
#Того – 14.0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74532196"/>
                  </a:ext>
                </a:extLst>
              </a:tr>
            </a:tbl>
          </a:graphicData>
        </a:graphic>
      </p:graphicFrame>
      <p:sp>
        <p:nvSpPr>
          <p:cNvPr id="4" name="Text Placeholder 3">
            <a:extLst>
              <a:ext uri="{FF2B5EF4-FFF2-40B4-BE49-F238E27FC236}">
                <a16:creationId xmlns:a16="http://schemas.microsoft.com/office/drawing/2014/main" id="{3B3FC1F9-9F36-4264-8D0E-6265F27BAF0B}"/>
              </a:ext>
            </a:extLst>
          </p:cNvPr>
          <p:cNvSpPr>
            <a:spLocks noGrp="1"/>
          </p:cNvSpPr>
          <p:nvPr>
            <p:ph type="body" sz="quarter" idx="14"/>
          </p:nvPr>
        </p:nvSpPr>
        <p:spPr/>
        <p:txBody>
          <a:bodyPr/>
          <a:lstStyle/>
          <a:p>
            <a:r>
              <a:rPr lang="en-US"/>
              <a:t>02/08/2018 - 04/08/2018</a:t>
            </a:r>
          </a:p>
        </p:txBody>
      </p:sp>
    </p:spTree>
    <p:extLst>
      <p:ext uri="{BB962C8B-B14F-4D97-AF65-F5344CB8AC3E}">
        <p14:creationId xmlns:p14="http://schemas.microsoft.com/office/powerpoint/2010/main" val="4248135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F69A1-3613-4E54-83A2-A219AB0B1144}"/>
              </a:ext>
            </a:extLst>
          </p:cNvPr>
          <p:cNvSpPr>
            <a:spLocks noGrp="1"/>
          </p:cNvSpPr>
          <p:nvPr>
            <p:ph type="title"/>
          </p:nvPr>
        </p:nvSpPr>
        <p:spPr/>
        <p:txBody>
          <a:bodyPr/>
          <a:lstStyle/>
          <a:p>
            <a:r>
              <a:rPr lang="en-US"/>
              <a:t>Facebook Own Posts Table - 9 of 17</a:t>
            </a:r>
          </a:p>
        </p:txBody>
      </p:sp>
      <p:graphicFrame>
        <p:nvGraphicFramePr>
          <p:cNvPr id="5" name="Table Placeholder 4">
            <a:extLst>
              <a:ext uri="{FF2B5EF4-FFF2-40B4-BE49-F238E27FC236}">
                <a16:creationId xmlns:a16="http://schemas.microsoft.com/office/drawing/2014/main" id="{4AC7D7FC-E6BC-456E-97CD-573EA9D594D4}"/>
              </a:ext>
            </a:extLst>
          </p:cNvPr>
          <p:cNvGraphicFramePr>
            <a:graphicFrameLocks noGrp="1"/>
          </p:cNvGraphicFramePr>
          <p:nvPr>
            <p:ph type="tbl" sz="quarter" idx="13"/>
            <p:extLst>
              <p:ext uri="{D42A27DB-BD31-4B8C-83A1-F6EECF244321}">
                <p14:modId xmlns:p14="http://schemas.microsoft.com/office/powerpoint/2010/main" val="3148145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38376683"/>
                    </a:ext>
                  </a:extLst>
                </a:gridCol>
                <a:gridCol w="370332">
                  <a:extLst>
                    <a:ext uri="{9D8B030D-6E8A-4147-A177-3AD203B41FA5}">
                      <a16:colId xmlns:a16="http://schemas.microsoft.com/office/drawing/2014/main" val="1770306391"/>
                    </a:ext>
                  </a:extLst>
                </a:gridCol>
                <a:gridCol w="370332">
                  <a:extLst>
                    <a:ext uri="{9D8B030D-6E8A-4147-A177-3AD203B41FA5}">
                      <a16:colId xmlns:a16="http://schemas.microsoft.com/office/drawing/2014/main" val="2734245433"/>
                    </a:ext>
                  </a:extLst>
                </a:gridCol>
                <a:gridCol w="370332">
                  <a:extLst>
                    <a:ext uri="{9D8B030D-6E8A-4147-A177-3AD203B41FA5}">
                      <a16:colId xmlns:a16="http://schemas.microsoft.com/office/drawing/2014/main" val="3694853610"/>
                    </a:ext>
                  </a:extLst>
                </a:gridCol>
                <a:gridCol w="329184">
                  <a:extLst>
                    <a:ext uri="{9D8B030D-6E8A-4147-A177-3AD203B41FA5}">
                      <a16:colId xmlns:a16="http://schemas.microsoft.com/office/drawing/2014/main" val="1874658862"/>
                    </a:ext>
                  </a:extLst>
                </a:gridCol>
                <a:gridCol w="329184">
                  <a:extLst>
                    <a:ext uri="{9D8B030D-6E8A-4147-A177-3AD203B41FA5}">
                      <a16:colId xmlns:a16="http://schemas.microsoft.com/office/drawing/2014/main" val="747732025"/>
                    </a:ext>
                  </a:extLst>
                </a:gridCol>
                <a:gridCol w="329184">
                  <a:extLst>
                    <a:ext uri="{9D8B030D-6E8A-4147-A177-3AD203B41FA5}">
                      <a16:colId xmlns:a16="http://schemas.microsoft.com/office/drawing/2014/main" val="437435955"/>
                    </a:ext>
                  </a:extLst>
                </a:gridCol>
                <a:gridCol w="329184">
                  <a:extLst>
                    <a:ext uri="{9D8B030D-6E8A-4147-A177-3AD203B41FA5}">
                      <a16:colId xmlns:a16="http://schemas.microsoft.com/office/drawing/2014/main" val="1837675401"/>
                    </a:ext>
                  </a:extLst>
                </a:gridCol>
                <a:gridCol w="329184">
                  <a:extLst>
                    <a:ext uri="{9D8B030D-6E8A-4147-A177-3AD203B41FA5}">
                      <a16:colId xmlns:a16="http://schemas.microsoft.com/office/drawing/2014/main" val="3226718815"/>
                    </a:ext>
                  </a:extLst>
                </a:gridCol>
                <a:gridCol w="329184">
                  <a:extLst>
                    <a:ext uri="{9D8B030D-6E8A-4147-A177-3AD203B41FA5}">
                      <a16:colId xmlns:a16="http://schemas.microsoft.com/office/drawing/2014/main" val="3571772677"/>
                    </a:ext>
                  </a:extLst>
                </a:gridCol>
                <a:gridCol w="329184">
                  <a:extLst>
                    <a:ext uri="{9D8B030D-6E8A-4147-A177-3AD203B41FA5}">
                      <a16:colId xmlns:a16="http://schemas.microsoft.com/office/drawing/2014/main" val="500326697"/>
                    </a:ext>
                  </a:extLst>
                </a:gridCol>
                <a:gridCol w="329184">
                  <a:extLst>
                    <a:ext uri="{9D8B030D-6E8A-4147-A177-3AD203B41FA5}">
                      <a16:colId xmlns:a16="http://schemas.microsoft.com/office/drawing/2014/main" val="1165345657"/>
                    </a:ext>
                  </a:extLst>
                </a:gridCol>
                <a:gridCol w="329184">
                  <a:extLst>
                    <a:ext uri="{9D8B030D-6E8A-4147-A177-3AD203B41FA5}">
                      <a16:colId xmlns:a16="http://schemas.microsoft.com/office/drawing/2014/main" val="2075498907"/>
                    </a:ext>
                  </a:extLst>
                </a:gridCol>
                <a:gridCol w="370332">
                  <a:extLst>
                    <a:ext uri="{9D8B030D-6E8A-4147-A177-3AD203B41FA5}">
                      <a16:colId xmlns:a16="http://schemas.microsoft.com/office/drawing/2014/main" val="2034204820"/>
                    </a:ext>
                  </a:extLst>
                </a:gridCol>
                <a:gridCol w="370332">
                  <a:extLst>
                    <a:ext uri="{9D8B030D-6E8A-4147-A177-3AD203B41FA5}">
                      <a16:colId xmlns:a16="http://schemas.microsoft.com/office/drawing/2014/main" val="1384826195"/>
                    </a:ext>
                  </a:extLst>
                </a:gridCol>
                <a:gridCol w="329184">
                  <a:extLst>
                    <a:ext uri="{9D8B030D-6E8A-4147-A177-3AD203B41FA5}">
                      <a16:colId xmlns:a16="http://schemas.microsoft.com/office/drawing/2014/main" val="3003041596"/>
                    </a:ext>
                  </a:extLst>
                </a:gridCol>
                <a:gridCol w="329184">
                  <a:extLst>
                    <a:ext uri="{9D8B030D-6E8A-4147-A177-3AD203B41FA5}">
                      <a16:colId xmlns:a16="http://schemas.microsoft.com/office/drawing/2014/main" val="2096693162"/>
                    </a:ext>
                  </a:extLst>
                </a:gridCol>
                <a:gridCol w="370332">
                  <a:extLst>
                    <a:ext uri="{9D8B030D-6E8A-4147-A177-3AD203B41FA5}">
                      <a16:colId xmlns:a16="http://schemas.microsoft.com/office/drawing/2014/main" val="2491005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6938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Russian Foreign Ministry - </a:t>
                      </a:r>
                      <a:r>
                        <a:rPr kumimoji="0" lang="az-Cyrl-AZ" sz="1000" b="1" i="0" u="none" strike="noStrike" kern="1200" cap="none" spc="0" normalizeH="0" baseline="0" noProof="0">
                          <a:ln>
                            <a:noFill/>
                          </a:ln>
                          <a:solidFill>
                            <a:prstClr val="black"/>
                          </a:solidFill>
                          <a:effectLst/>
                          <a:uLnTx/>
                          <a:uFillTx/>
                          <a:latin typeface="+mn-lt"/>
                          <a:ea typeface="+mn-ea"/>
                          <a:cs typeface="+mn-cs"/>
                        </a:rPr>
                        <a:t>МИД России - 2018-04-06 10:48:13</a:t>
                      </a:r>
                      <a:r>
                        <a:rPr kumimoji="0" lang="az-Cyrl-AZ"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Sergey #Lavrov took part in the "narrow format" meeting of the #CIS Council of Foreign Ministers in #Minsk | </a:t>
                      </a:r>
                      <a:r>
                        <a:rPr kumimoji="0" lang="az-Cyrl-AZ" sz="1000" b="0" i="0" u="none" strike="noStrike" kern="1200" cap="none" spc="0" normalizeH="0" baseline="0" noProof="0">
                          <a:ln>
                            <a:noFill/>
                          </a:ln>
                          <a:solidFill>
                            <a:prstClr val="black"/>
                          </a:solidFill>
                          <a:effectLst/>
                          <a:uLnTx/>
                          <a:uFillTx/>
                          <a:latin typeface="+mn-lt"/>
                          <a:ea typeface="+mn-ea"/>
                          <a:cs typeface="+mn-cs"/>
                        </a:rPr>
                        <a:t>С.В.Лавров принял участие в заседании СМИД #СНГ в узком формате.
Министерство иностранных дел Республики Беларусь
</a:t>
                      </a:r>
                      <a:r>
                        <a:rPr kumimoji="0" lang="en-US" sz="1000" b="0" i="0" u="none" strike="noStrike" kern="1200" cap="none" spc="0" normalizeH="0" baseline="0" noProof="0">
                          <a:ln>
                            <a:noFill/>
                          </a:ln>
                          <a:solidFill>
                            <a:prstClr val="black"/>
                          </a:solidFill>
                          <a:effectLst/>
                          <a:uLnTx/>
                          <a:uFillTx/>
                          <a:latin typeface="+mn-lt"/>
                          <a:ea typeface="+mn-ea"/>
                          <a:cs typeface="+mn-cs"/>
                        </a:rPr>
                        <a:t>Azərbaycan Xarici İşlər Nazirliyi/Ministry of Foreign Affairs of Azerbaijan
</a:t>
                      </a:r>
                      <a:r>
                        <a:rPr kumimoji="0" lang="hy-AM" sz="1000" b="0" i="0" u="none" strike="noStrike" kern="1200" cap="none" spc="0" normalizeH="0" baseline="0" noProof="0">
                          <a:ln>
                            <a:noFill/>
                          </a:ln>
                          <a:solidFill>
                            <a:prstClr val="black"/>
                          </a:solidFill>
                          <a:effectLst/>
                          <a:uLnTx/>
                          <a:uFillTx/>
                          <a:ea typeface="+mn-ea"/>
                          <a:cs typeface="+mn-cs"/>
                        </a:rPr>
                        <a:t>ՀՀ Արտաքին գործերի նախարարություն / </a:t>
                      </a:r>
                      <a:r>
                        <a:rPr kumimoji="0" lang="en-US" sz="1000" b="0" i="0" u="none" strike="noStrike" kern="1200" cap="none" spc="0" normalizeH="0" baseline="0" noProof="0">
                          <a:ln>
                            <a:noFill/>
                          </a:ln>
                          <a:solidFill>
                            <a:prstClr val="black"/>
                          </a:solidFill>
                          <a:effectLst/>
                          <a:uLnTx/>
                          <a:uFillTx/>
                          <a:latin typeface="+mn-lt"/>
                          <a:ea typeface="+mn-ea"/>
                          <a:cs typeface="+mn-cs"/>
                        </a:rPr>
                        <a:t>Ministry of Foreign Affairs of Armenia
Ministry of Foreign Affairs, Republic of Kazakhstan
</a:t>
                      </a:r>
                      <a:r>
                        <a:rPr kumimoji="0" lang="az-Cyrl-AZ" sz="1000" b="0" i="0" u="none" strike="noStrike" kern="1200" cap="none" spc="0" normalizeH="0" baseline="0" noProof="0">
                          <a:ln>
                            <a:noFill/>
                          </a:ln>
                          <a:solidFill>
                            <a:prstClr val="black"/>
                          </a:solidFill>
                          <a:effectLst/>
                          <a:uLnTx/>
                          <a:uFillTx/>
                          <a:latin typeface="+mn-lt"/>
                          <a:ea typeface="+mn-ea"/>
                          <a:cs typeface="+mn-cs"/>
                        </a:rPr>
                        <a:t>МИД КР
</a:t>
                      </a:r>
                      <a:r>
                        <a:rPr kumimoji="0" lang="en-US" sz="1000" b="0" i="0" u="none" strike="noStrike" kern="1200" cap="none" spc="0" normalizeH="0" baseline="0" noProof="0">
                          <a:ln>
                            <a:noFill/>
                          </a:ln>
                          <a:solidFill>
                            <a:prstClr val="black"/>
                          </a:solidFill>
                          <a:effectLst/>
                          <a:uLnTx/>
                          <a:uFillTx/>
                          <a:latin typeface="+mn-lt"/>
                          <a:ea typeface="+mn-ea"/>
                          <a:cs typeface="+mn-cs"/>
                        </a:rPr>
                        <a:t>Ministry of Foreign Affairs, Uzbekistan
Ministry of Foreign Affairs, Republic of Tajikistan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28566709"/>
                  </a:ext>
                </a:extLst>
              </a:tr>
            </a:tbl>
          </a:graphicData>
        </a:graphic>
      </p:graphicFrame>
      <p:sp>
        <p:nvSpPr>
          <p:cNvPr id="4" name="Text Placeholder 3">
            <a:extLst>
              <a:ext uri="{FF2B5EF4-FFF2-40B4-BE49-F238E27FC236}">
                <a16:creationId xmlns:a16="http://schemas.microsoft.com/office/drawing/2014/main" id="{3947533C-8585-4A1E-AA54-6E02D30151E9}"/>
              </a:ext>
            </a:extLst>
          </p:cNvPr>
          <p:cNvSpPr>
            <a:spLocks noGrp="1"/>
          </p:cNvSpPr>
          <p:nvPr>
            <p:ph type="body" sz="quarter" idx="14"/>
          </p:nvPr>
        </p:nvSpPr>
        <p:spPr/>
        <p:txBody>
          <a:bodyPr/>
          <a:lstStyle/>
          <a:p>
            <a:r>
              <a:rPr lang="en-US"/>
              <a:t>02/08/2018 - 04/08/2018</a:t>
            </a:r>
          </a:p>
        </p:txBody>
      </p:sp>
    </p:spTree>
    <p:extLst>
      <p:ext uri="{BB962C8B-B14F-4D97-AF65-F5344CB8AC3E}">
        <p14:creationId xmlns:p14="http://schemas.microsoft.com/office/powerpoint/2010/main" val="1693561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07C39-2F9C-4C75-8055-12B1F06094AB}"/>
              </a:ext>
            </a:extLst>
          </p:cNvPr>
          <p:cNvSpPr>
            <a:spLocks noGrp="1"/>
          </p:cNvSpPr>
          <p:nvPr>
            <p:ph type="title"/>
          </p:nvPr>
        </p:nvSpPr>
        <p:spPr/>
        <p:txBody>
          <a:bodyPr/>
          <a:lstStyle/>
          <a:p>
            <a:r>
              <a:rPr lang="en-US"/>
              <a:t>Facebook Own Posts Table - 10 of 17</a:t>
            </a:r>
          </a:p>
        </p:txBody>
      </p:sp>
      <p:graphicFrame>
        <p:nvGraphicFramePr>
          <p:cNvPr id="5" name="Table Placeholder 4">
            <a:extLst>
              <a:ext uri="{FF2B5EF4-FFF2-40B4-BE49-F238E27FC236}">
                <a16:creationId xmlns:a16="http://schemas.microsoft.com/office/drawing/2014/main" id="{A03DF53D-0699-4616-A438-F79861E37418}"/>
              </a:ext>
            </a:extLst>
          </p:cNvPr>
          <p:cNvGraphicFramePr>
            <a:graphicFrameLocks noGrp="1"/>
          </p:cNvGraphicFramePr>
          <p:nvPr>
            <p:ph type="tbl" sz="quarter" idx="13"/>
            <p:extLst>
              <p:ext uri="{D42A27DB-BD31-4B8C-83A1-F6EECF244321}">
                <p14:modId xmlns:p14="http://schemas.microsoft.com/office/powerpoint/2010/main" val="4082743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40782019"/>
                    </a:ext>
                  </a:extLst>
                </a:gridCol>
                <a:gridCol w="370332">
                  <a:extLst>
                    <a:ext uri="{9D8B030D-6E8A-4147-A177-3AD203B41FA5}">
                      <a16:colId xmlns:a16="http://schemas.microsoft.com/office/drawing/2014/main" val="142572920"/>
                    </a:ext>
                  </a:extLst>
                </a:gridCol>
                <a:gridCol w="370332">
                  <a:extLst>
                    <a:ext uri="{9D8B030D-6E8A-4147-A177-3AD203B41FA5}">
                      <a16:colId xmlns:a16="http://schemas.microsoft.com/office/drawing/2014/main" val="1120216767"/>
                    </a:ext>
                  </a:extLst>
                </a:gridCol>
                <a:gridCol w="370332">
                  <a:extLst>
                    <a:ext uri="{9D8B030D-6E8A-4147-A177-3AD203B41FA5}">
                      <a16:colId xmlns:a16="http://schemas.microsoft.com/office/drawing/2014/main" val="3310815627"/>
                    </a:ext>
                  </a:extLst>
                </a:gridCol>
                <a:gridCol w="329184">
                  <a:extLst>
                    <a:ext uri="{9D8B030D-6E8A-4147-A177-3AD203B41FA5}">
                      <a16:colId xmlns:a16="http://schemas.microsoft.com/office/drawing/2014/main" val="3454429296"/>
                    </a:ext>
                  </a:extLst>
                </a:gridCol>
                <a:gridCol w="329184">
                  <a:extLst>
                    <a:ext uri="{9D8B030D-6E8A-4147-A177-3AD203B41FA5}">
                      <a16:colId xmlns:a16="http://schemas.microsoft.com/office/drawing/2014/main" val="2412050471"/>
                    </a:ext>
                  </a:extLst>
                </a:gridCol>
                <a:gridCol w="329184">
                  <a:extLst>
                    <a:ext uri="{9D8B030D-6E8A-4147-A177-3AD203B41FA5}">
                      <a16:colId xmlns:a16="http://schemas.microsoft.com/office/drawing/2014/main" val="3364679233"/>
                    </a:ext>
                  </a:extLst>
                </a:gridCol>
                <a:gridCol w="329184">
                  <a:extLst>
                    <a:ext uri="{9D8B030D-6E8A-4147-A177-3AD203B41FA5}">
                      <a16:colId xmlns:a16="http://schemas.microsoft.com/office/drawing/2014/main" val="984102203"/>
                    </a:ext>
                  </a:extLst>
                </a:gridCol>
                <a:gridCol w="329184">
                  <a:extLst>
                    <a:ext uri="{9D8B030D-6E8A-4147-A177-3AD203B41FA5}">
                      <a16:colId xmlns:a16="http://schemas.microsoft.com/office/drawing/2014/main" val="3123587633"/>
                    </a:ext>
                  </a:extLst>
                </a:gridCol>
                <a:gridCol w="329184">
                  <a:extLst>
                    <a:ext uri="{9D8B030D-6E8A-4147-A177-3AD203B41FA5}">
                      <a16:colId xmlns:a16="http://schemas.microsoft.com/office/drawing/2014/main" val="3659444176"/>
                    </a:ext>
                  </a:extLst>
                </a:gridCol>
                <a:gridCol w="329184">
                  <a:extLst>
                    <a:ext uri="{9D8B030D-6E8A-4147-A177-3AD203B41FA5}">
                      <a16:colId xmlns:a16="http://schemas.microsoft.com/office/drawing/2014/main" val="1168151240"/>
                    </a:ext>
                  </a:extLst>
                </a:gridCol>
                <a:gridCol w="329184">
                  <a:extLst>
                    <a:ext uri="{9D8B030D-6E8A-4147-A177-3AD203B41FA5}">
                      <a16:colId xmlns:a16="http://schemas.microsoft.com/office/drawing/2014/main" val="1878044702"/>
                    </a:ext>
                  </a:extLst>
                </a:gridCol>
                <a:gridCol w="329184">
                  <a:extLst>
                    <a:ext uri="{9D8B030D-6E8A-4147-A177-3AD203B41FA5}">
                      <a16:colId xmlns:a16="http://schemas.microsoft.com/office/drawing/2014/main" val="1239609405"/>
                    </a:ext>
                  </a:extLst>
                </a:gridCol>
                <a:gridCol w="370332">
                  <a:extLst>
                    <a:ext uri="{9D8B030D-6E8A-4147-A177-3AD203B41FA5}">
                      <a16:colId xmlns:a16="http://schemas.microsoft.com/office/drawing/2014/main" val="1727980211"/>
                    </a:ext>
                  </a:extLst>
                </a:gridCol>
                <a:gridCol w="370332">
                  <a:extLst>
                    <a:ext uri="{9D8B030D-6E8A-4147-A177-3AD203B41FA5}">
                      <a16:colId xmlns:a16="http://schemas.microsoft.com/office/drawing/2014/main" val="1067552395"/>
                    </a:ext>
                  </a:extLst>
                </a:gridCol>
                <a:gridCol w="329184">
                  <a:extLst>
                    <a:ext uri="{9D8B030D-6E8A-4147-A177-3AD203B41FA5}">
                      <a16:colId xmlns:a16="http://schemas.microsoft.com/office/drawing/2014/main" val="3562050542"/>
                    </a:ext>
                  </a:extLst>
                </a:gridCol>
                <a:gridCol w="329184">
                  <a:extLst>
                    <a:ext uri="{9D8B030D-6E8A-4147-A177-3AD203B41FA5}">
                      <a16:colId xmlns:a16="http://schemas.microsoft.com/office/drawing/2014/main" val="1671915118"/>
                    </a:ext>
                  </a:extLst>
                </a:gridCol>
                <a:gridCol w="370332">
                  <a:extLst>
                    <a:ext uri="{9D8B030D-6E8A-4147-A177-3AD203B41FA5}">
                      <a16:colId xmlns:a16="http://schemas.microsoft.com/office/drawing/2014/main" val="1302381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20606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Russian Foreign Ministry - МИД России - 2018-04-06 08:40:41</a:t>
                      </a:r>
                      <a:r>
                        <a:rPr kumimoji="0" lang="en-US" sz="1000" b="0" i="0" u="none" strike="noStrike" kern="1200" cap="none" spc="0" normalizeH="0" baseline="0" noProof="0">
                          <a:ln>
                            <a:noFill/>
                          </a:ln>
                          <a:solidFill>
                            <a:prstClr val="black"/>
                          </a:solidFill>
                          <a:effectLst/>
                          <a:uLnTx/>
                          <a:uFillTx/>
                          <a:latin typeface="+mn-lt"/>
                          <a:ea typeface="+mn-ea"/>
                          <a:cs typeface="+mn-cs"/>
                        </a:rPr>
                        <a:t>
Ambassador Vladimir #Chizhov commented on the recent developments in the "Skripals case" in his interview with 'Mnenie' programme on 'Rossiya 24' news channel, 3 April 2018.
"Some countries followed London, others - not. More than half of those who followed did it rather formally and symbolically," he said, adding that "some poison has seeped into relations with these countries as well" http://tass.com/politics/997561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55249724"/>
                  </a:ext>
                </a:extLst>
              </a:tr>
            </a:tbl>
          </a:graphicData>
        </a:graphic>
      </p:graphicFrame>
      <p:sp>
        <p:nvSpPr>
          <p:cNvPr id="4" name="Text Placeholder 3">
            <a:extLst>
              <a:ext uri="{FF2B5EF4-FFF2-40B4-BE49-F238E27FC236}">
                <a16:creationId xmlns:a16="http://schemas.microsoft.com/office/drawing/2014/main" id="{B00BE6D3-7D85-451A-B763-EA8FA4D72BBF}"/>
              </a:ext>
            </a:extLst>
          </p:cNvPr>
          <p:cNvSpPr>
            <a:spLocks noGrp="1"/>
          </p:cNvSpPr>
          <p:nvPr>
            <p:ph type="body" sz="quarter" idx="14"/>
          </p:nvPr>
        </p:nvSpPr>
        <p:spPr/>
        <p:txBody>
          <a:bodyPr/>
          <a:lstStyle/>
          <a:p>
            <a:r>
              <a:rPr lang="en-US"/>
              <a:t>02/08/2018 - 04/08/2018</a:t>
            </a:r>
          </a:p>
        </p:txBody>
      </p:sp>
    </p:spTree>
    <p:extLst>
      <p:ext uri="{BB962C8B-B14F-4D97-AF65-F5344CB8AC3E}">
        <p14:creationId xmlns:p14="http://schemas.microsoft.com/office/powerpoint/2010/main" val="316185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E7DA2-9208-46B2-BE6C-7A1043D35938}"/>
              </a:ext>
            </a:extLst>
          </p:cNvPr>
          <p:cNvSpPr>
            <a:spLocks noGrp="1"/>
          </p:cNvSpPr>
          <p:nvPr>
            <p:ph type="title"/>
          </p:nvPr>
        </p:nvSpPr>
        <p:spPr/>
        <p:txBody>
          <a:bodyPr/>
          <a:lstStyle/>
          <a:p>
            <a:r>
              <a:rPr lang="en-US"/>
              <a:t>Facebook Own Posts Table - 11 of 17</a:t>
            </a:r>
          </a:p>
        </p:txBody>
      </p:sp>
      <p:graphicFrame>
        <p:nvGraphicFramePr>
          <p:cNvPr id="5" name="Table Placeholder 4">
            <a:extLst>
              <a:ext uri="{FF2B5EF4-FFF2-40B4-BE49-F238E27FC236}">
                <a16:creationId xmlns:a16="http://schemas.microsoft.com/office/drawing/2014/main" id="{C4817183-8058-41EC-95DE-6F8F84376D53}"/>
              </a:ext>
            </a:extLst>
          </p:cNvPr>
          <p:cNvGraphicFramePr>
            <a:graphicFrameLocks noGrp="1"/>
          </p:cNvGraphicFramePr>
          <p:nvPr>
            <p:ph type="tbl" sz="quarter" idx="13"/>
            <p:extLst>
              <p:ext uri="{D42A27DB-BD31-4B8C-83A1-F6EECF244321}">
                <p14:modId xmlns:p14="http://schemas.microsoft.com/office/powerpoint/2010/main" val="424262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76316452"/>
                    </a:ext>
                  </a:extLst>
                </a:gridCol>
                <a:gridCol w="370332">
                  <a:extLst>
                    <a:ext uri="{9D8B030D-6E8A-4147-A177-3AD203B41FA5}">
                      <a16:colId xmlns:a16="http://schemas.microsoft.com/office/drawing/2014/main" val="2362498496"/>
                    </a:ext>
                  </a:extLst>
                </a:gridCol>
                <a:gridCol w="370332">
                  <a:extLst>
                    <a:ext uri="{9D8B030D-6E8A-4147-A177-3AD203B41FA5}">
                      <a16:colId xmlns:a16="http://schemas.microsoft.com/office/drawing/2014/main" val="975167148"/>
                    </a:ext>
                  </a:extLst>
                </a:gridCol>
                <a:gridCol w="370332">
                  <a:extLst>
                    <a:ext uri="{9D8B030D-6E8A-4147-A177-3AD203B41FA5}">
                      <a16:colId xmlns:a16="http://schemas.microsoft.com/office/drawing/2014/main" val="2248157034"/>
                    </a:ext>
                  </a:extLst>
                </a:gridCol>
                <a:gridCol w="329184">
                  <a:extLst>
                    <a:ext uri="{9D8B030D-6E8A-4147-A177-3AD203B41FA5}">
                      <a16:colId xmlns:a16="http://schemas.microsoft.com/office/drawing/2014/main" val="2627805227"/>
                    </a:ext>
                  </a:extLst>
                </a:gridCol>
                <a:gridCol w="329184">
                  <a:extLst>
                    <a:ext uri="{9D8B030D-6E8A-4147-A177-3AD203B41FA5}">
                      <a16:colId xmlns:a16="http://schemas.microsoft.com/office/drawing/2014/main" val="2147784053"/>
                    </a:ext>
                  </a:extLst>
                </a:gridCol>
                <a:gridCol w="329184">
                  <a:extLst>
                    <a:ext uri="{9D8B030D-6E8A-4147-A177-3AD203B41FA5}">
                      <a16:colId xmlns:a16="http://schemas.microsoft.com/office/drawing/2014/main" val="3505997362"/>
                    </a:ext>
                  </a:extLst>
                </a:gridCol>
                <a:gridCol w="329184">
                  <a:extLst>
                    <a:ext uri="{9D8B030D-6E8A-4147-A177-3AD203B41FA5}">
                      <a16:colId xmlns:a16="http://schemas.microsoft.com/office/drawing/2014/main" val="2081544621"/>
                    </a:ext>
                  </a:extLst>
                </a:gridCol>
                <a:gridCol w="329184">
                  <a:extLst>
                    <a:ext uri="{9D8B030D-6E8A-4147-A177-3AD203B41FA5}">
                      <a16:colId xmlns:a16="http://schemas.microsoft.com/office/drawing/2014/main" val="1437411164"/>
                    </a:ext>
                  </a:extLst>
                </a:gridCol>
                <a:gridCol w="329184">
                  <a:extLst>
                    <a:ext uri="{9D8B030D-6E8A-4147-A177-3AD203B41FA5}">
                      <a16:colId xmlns:a16="http://schemas.microsoft.com/office/drawing/2014/main" val="2503263301"/>
                    </a:ext>
                  </a:extLst>
                </a:gridCol>
                <a:gridCol w="329184">
                  <a:extLst>
                    <a:ext uri="{9D8B030D-6E8A-4147-A177-3AD203B41FA5}">
                      <a16:colId xmlns:a16="http://schemas.microsoft.com/office/drawing/2014/main" val="3568924067"/>
                    </a:ext>
                  </a:extLst>
                </a:gridCol>
                <a:gridCol w="329184">
                  <a:extLst>
                    <a:ext uri="{9D8B030D-6E8A-4147-A177-3AD203B41FA5}">
                      <a16:colId xmlns:a16="http://schemas.microsoft.com/office/drawing/2014/main" val="1289851052"/>
                    </a:ext>
                  </a:extLst>
                </a:gridCol>
                <a:gridCol w="329184">
                  <a:extLst>
                    <a:ext uri="{9D8B030D-6E8A-4147-A177-3AD203B41FA5}">
                      <a16:colId xmlns:a16="http://schemas.microsoft.com/office/drawing/2014/main" val="4248863660"/>
                    </a:ext>
                  </a:extLst>
                </a:gridCol>
                <a:gridCol w="370332">
                  <a:extLst>
                    <a:ext uri="{9D8B030D-6E8A-4147-A177-3AD203B41FA5}">
                      <a16:colId xmlns:a16="http://schemas.microsoft.com/office/drawing/2014/main" val="3648586400"/>
                    </a:ext>
                  </a:extLst>
                </a:gridCol>
                <a:gridCol w="370332">
                  <a:extLst>
                    <a:ext uri="{9D8B030D-6E8A-4147-A177-3AD203B41FA5}">
                      <a16:colId xmlns:a16="http://schemas.microsoft.com/office/drawing/2014/main" val="2477342887"/>
                    </a:ext>
                  </a:extLst>
                </a:gridCol>
                <a:gridCol w="329184">
                  <a:extLst>
                    <a:ext uri="{9D8B030D-6E8A-4147-A177-3AD203B41FA5}">
                      <a16:colId xmlns:a16="http://schemas.microsoft.com/office/drawing/2014/main" val="2923428361"/>
                    </a:ext>
                  </a:extLst>
                </a:gridCol>
                <a:gridCol w="329184">
                  <a:extLst>
                    <a:ext uri="{9D8B030D-6E8A-4147-A177-3AD203B41FA5}">
                      <a16:colId xmlns:a16="http://schemas.microsoft.com/office/drawing/2014/main" val="2349387047"/>
                    </a:ext>
                  </a:extLst>
                </a:gridCol>
                <a:gridCol w="370332">
                  <a:extLst>
                    <a:ext uri="{9D8B030D-6E8A-4147-A177-3AD203B41FA5}">
                      <a16:colId xmlns:a16="http://schemas.microsoft.com/office/drawing/2014/main" val="4179885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9177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Russian Foreign Ministry - МИД России - 2018-04-06 08:32:25</a:t>
                      </a:r>
                      <a:r>
                        <a:rPr kumimoji="0" lang="ru-RU" sz="1000" b="0" i="0" u="none" strike="noStrike" kern="1200" cap="none" spc="0" normalizeH="0" baseline="0" noProof="0">
                          <a:ln>
                            <a:noFill/>
                          </a:ln>
                          <a:solidFill>
                            <a:prstClr val="black"/>
                          </a:solidFill>
                          <a:effectLst/>
                          <a:uLnTx/>
                          <a:uFillTx/>
                          <a:latin typeface="+mn-lt"/>
                          <a:ea typeface="+mn-ea"/>
                          <a:cs typeface="+mn-cs"/>
                        </a:rPr>
                        <a:t>
#Небензя: "Нас, по сути, призывают ответить на один вопрос: «Признайтесь, что вы это сделали!». Мы отвечаем: «Мы этого не делали». Нам на это говорят: «Нет, этого недостаточно! Как вы это сделали?» Мы говорим: «Предоставьте доказательства». Нам говорят: «Нет, но вы признайтесь. Так будет лучше». Неужели никто здесь не понимает, что это все какой-то театр абсурда?"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45294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Russian Foreign Ministry - МИД России - 2018-04-06 08:31:44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7297042"/>
                  </a:ext>
                </a:extLst>
              </a:tr>
            </a:tbl>
          </a:graphicData>
        </a:graphic>
      </p:graphicFrame>
      <p:sp>
        <p:nvSpPr>
          <p:cNvPr id="4" name="Text Placeholder 3">
            <a:extLst>
              <a:ext uri="{FF2B5EF4-FFF2-40B4-BE49-F238E27FC236}">
                <a16:creationId xmlns:a16="http://schemas.microsoft.com/office/drawing/2014/main" id="{90AD0C8B-E033-4C8B-B0AD-8B03C2C9D511}"/>
              </a:ext>
            </a:extLst>
          </p:cNvPr>
          <p:cNvSpPr>
            <a:spLocks noGrp="1"/>
          </p:cNvSpPr>
          <p:nvPr>
            <p:ph type="body" sz="quarter" idx="14"/>
          </p:nvPr>
        </p:nvSpPr>
        <p:spPr/>
        <p:txBody>
          <a:bodyPr/>
          <a:lstStyle/>
          <a:p>
            <a:r>
              <a:rPr lang="en-US"/>
              <a:t>02/08/2018 - 04/08/2018</a:t>
            </a:r>
          </a:p>
        </p:txBody>
      </p:sp>
    </p:spTree>
    <p:extLst>
      <p:ext uri="{BB962C8B-B14F-4D97-AF65-F5344CB8AC3E}">
        <p14:creationId xmlns:p14="http://schemas.microsoft.com/office/powerpoint/2010/main" val="1800523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18F35-E8F8-4268-B290-B1D0AD1671E4}"/>
              </a:ext>
            </a:extLst>
          </p:cNvPr>
          <p:cNvSpPr>
            <a:spLocks noGrp="1"/>
          </p:cNvSpPr>
          <p:nvPr>
            <p:ph type="title"/>
          </p:nvPr>
        </p:nvSpPr>
        <p:spPr/>
        <p:txBody>
          <a:bodyPr/>
          <a:lstStyle/>
          <a:p>
            <a:r>
              <a:rPr lang="en-US"/>
              <a:t>Facebook Own Posts Table - 12 of 17</a:t>
            </a:r>
          </a:p>
        </p:txBody>
      </p:sp>
      <p:graphicFrame>
        <p:nvGraphicFramePr>
          <p:cNvPr id="5" name="Table Placeholder 4">
            <a:extLst>
              <a:ext uri="{FF2B5EF4-FFF2-40B4-BE49-F238E27FC236}">
                <a16:creationId xmlns:a16="http://schemas.microsoft.com/office/drawing/2014/main" id="{725B65EA-B3E9-4CF5-BF4B-146722343ABE}"/>
              </a:ext>
            </a:extLst>
          </p:cNvPr>
          <p:cNvGraphicFramePr>
            <a:graphicFrameLocks noGrp="1"/>
          </p:cNvGraphicFramePr>
          <p:nvPr>
            <p:ph type="tbl" sz="quarter" idx="13"/>
            <p:extLst>
              <p:ext uri="{D42A27DB-BD31-4B8C-83A1-F6EECF244321}">
                <p14:modId xmlns:p14="http://schemas.microsoft.com/office/powerpoint/2010/main" val="2050345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59316483"/>
                    </a:ext>
                  </a:extLst>
                </a:gridCol>
                <a:gridCol w="370332">
                  <a:extLst>
                    <a:ext uri="{9D8B030D-6E8A-4147-A177-3AD203B41FA5}">
                      <a16:colId xmlns:a16="http://schemas.microsoft.com/office/drawing/2014/main" val="1833907699"/>
                    </a:ext>
                  </a:extLst>
                </a:gridCol>
                <a:gridCol w="370332">
                  <a:extLst>
                    <a:ext uri="{9D8B030D-6E8A-4147-A177-3AD203B41FA5}">
                      <a16:colId xmlns:a16="http://schemas.microsoft.com/office/drawing/2014/main" val="4227357315"/>
                    </a:ext>
                  </a:extLst>
                </a:gridCol>
                <a:gridCol w="370332">
                  <a:extLst>
                    <a:ext uri="{9D8B030D-6E8A-4147-A177-3AD203B41FA5}">
                      <a16:colId xmlns:a16="http://schemas.microsoft.com/office/drawing/2014/main" val="3832632568"/>
                    </a:ext>
                  </a:extLst>
                </a:gridCol>
                <a:gridCol w="329184">
                  <a:extLst>
                    <a:ext uri="{9D8B030D-6E8A-4147-A177-3AD203B41FA5}">
                      <a16:colId xmlns:a16="http://schemas.microsoft.com/office/drawing/2014/main" val="3772261613"/>
                    </a:ext>
                  </a:extLst>
                </a:gridCol>
                <a:gridCol w="329184">
                  <a:extLst>
                    <a:ext uri="{9D8B030D-6E8A-4147-A177-3AD203B41FA5}">
                      <a16:colId xmlns:a16="http://schemas.microsoft.com/office/drawing/2014/main" val="4046013787"/>
                    </a:ext>
                  </a:extLst>
                </a:gridCol>
                <a:gridCol w="329184">
                  <a:extLst>
                    <a:ext uri="{9D8B030D-6E8A-4147-A177-3AD203B41FA5}">
                      <a16:colId xmlns:a16="http://schemas.microsoft.com/office/drawing/2014/main" val="2895176175"/>
                    </a:ext>
                  </a:extLst>
                </a:gridCol>
                <a:gridCol w="329184">
                  <a:extLst>
                    <a:ext uri="{9D8B030D-6E8A-4147-A177-3AD203B41FA5}">
                      <a16:colId xmlns:a16="http://schemas.microsoft.com/office/drawing/2014/main" val="2072129548"/>
                    </a:ext>
                  </a:extLst>
                </a:gridCol>
                <a:gridCol w="329184">
                  <a:extLst>
                    <a:ext uri="{9D8B030D-6E8A-4147-A177-3AD203B41FA5}">
                      <a16:colId xmlns:a16="http://schemas.microsoft.com/office/drawing/2014/main" val="2637170801"/>
                    </a:ext>
                  </a:extLst>
                </a:gridCol>
                <a:gridCol w="329184">
                  <a:extLst>
                    <a:ext uri="{9D8B030D-6E8A-4147-A177-3AD203B41FA5}">
                      <a16:colId xmlns:a16="http://schemas.microsoft.com/office/drawing/2014/main" val="3351838536"/>
                    </a:ext>
                  </a:extLst>
                </a:gridCol>
                <a:gridCol w="329184">
                  <a:extLst>
                    <a:ext uri="{9D8B030D-6E8A-4147-A177-3AD203B41FA5}">
                      <a16:colId xmlns:a16="http://schemas.microsoft.com/office/drawing/2014/main" val="1607505397"/>
                    </a:ext>
                  </a:extLst>
                </a:gridCol>
                <a:gridCol w="329184">
                  <a:extLst>
                    <a:ext uri="{9D8B030D-6E8A-4147-A177-3AD203B41FA5}">
                      <a16:colId xmlns:a16="http://schemas.microsoft.com/office/drawing/2014/main" val="2600859869"/>
                    </a:ext>
                  </a:extLst>
                </a:gridCol>
                <a:gridCol w="329184">
                  <a:extLst>
                    <a:ext uri="{9D8B030D-6E8A-4147-A177-3AD203B41FA5}">
                      <a16:colId xmlns:a16="http://schemas.microsoft.com/office/drawing/2014/main" val="2977607070"/>
                    </a:ext>
                  </a:extLst>
                </a:gridCol>
                <a:gridCol w="370332">
                  <a:extLst>
                    <a:ext uri="{9D8B030D-6E8A-4147-A177-3AD203B41FA5}">
                      <a16:colId xmlns:a16="http://schemas.microsoft.com/office/drawing/2014/main" val="3438113122"/>
                    </a:ext>
                  </a:extLst>
                </a:gridCol>
                <a:gridCol w="370332">
                  <a:extLst>
                    <a:ext uri="{9D8B030D-6E8A-4147-A177-3AD203B41FA5}">
                      <a16:colId xmlns:a16="http://schemas.microsoft.com/office/drawing/2014/main" val="4218337144"/>
                    </a:ext>
                  </a:extLst>
                </a:gridCol>
                <a:gridCol w="329184">
                  <a:extLst>
                    <a:ext uri="{9D8B030D-6E8A-4147-A177-3AD203B41FA5}">
                      <a16:colId xmlns:a16="http://schemas.microsoft.com/office/drawing/2014/main" val="1063835130"/>
                    </a:ext>
                  </a:extLst>
                </a:gridCol>
                <a:gridCol w="329184">
                  <a:extLst>
                    <a:ext uri="{9D8B030D-6E8A-4147-A177-3AD203B41FA5}">
                      <a16:colId xmlns:a16="http://schemas.microsoft.com/office/drawing/2014/main" val="3497723050"/>
                    </a:ext>
                  </a:extLst>
                </a:gridCol>
                <a:gridCol w="370332">
                  <a:extLst>
                    <a:ext uri="{9D8B030D-6E8A-4147-A177-3AD203B41FA5}">
                      <a16:colId xmlns:a16="http://schemas.microsoft.com/office/drawing/2014/main" val="1097420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5261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Russian Foreign Ministry - МИД России - 2018-04-06 08:31:22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1176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Russian Foreign Ministry - МИД России - 2018-04-06 00:34:41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0468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Russian Foreign Ministry - МИД России - 2018-04-06 00:34:26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3810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Russian Foreign Ministry - МИД России - 2018-04-06 00:34:07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774742"/>
                  </a:ext>
                </a:extLst>
              </a:tr>
            </a:tbl>
          </a:graphicData>
        </a:graphic>
      </p:graphicFrame>
      <p:sp>
        <p:nvSpPr>
          <p:cNvPr id="4" name="Text Placeholder 3">
            <a:extLst>
              <a:ext uri="{FF2B5EF4-FFF2-40B4-BE49-F238E27FC236}">
                <a16:creationId xmlns:a16="http://schemas.microsoft.com/office/drawing/2014/main" id="{96B5F4D0-8484-409C-8CA4-2FF63C8A1450}"/>
              </a:ext>
            </a:extLst>
          </p:cNvPr>
          <p:cNvSpPr>
            <a:spLocks noGrp="1"/>
          </p:cNvSpPr>
          <p:nvPr>
            <p:ph type="body" sz="quarter" idx="14"/>
          </p:nvPr>
        </p:nvSpPr>
        <p:spPr/>
        <p:txBody>
          <a:bodyPr/>
          <a:lstStyle/>
          <a:p>
            <a:r>
              <a:rPr lang="en-US"/>
              <a:t>02/08/2018 - 04/08/2018</a:t>
            </a:r>
          </a:p>
        </p:txBody>
      </p:sp>
    </p:spTree>
    <p:extLst>
      <p:ext uri="{BB962C8B-B14F-4D97-AF65-F5344CB8AC3E}">
        <p14:creationId xmlns:p14="http://schemas.microsoft.com/office/powerpoint/2010/main" val="332613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F9033-62CC-4EBB-BB44-FD2048889361}"/>
              </a:ext>
            </a:extLst>
          </p:cNvPr>
          <p:cNvSpPr>
            <a:spLocks noGrp="1"/>
          </p:cNvSpPr>
          <p:nvPr>
            <p:ph type="title"/>
          </p:nvPr>
        </p:nvSpPr>
        <p:spPr/>
        <p:txBody>
          <a:bodyPr/>
          <a:lstStyle/>
          <a:p>
            <a:r>
              <a:rPr lang="en-US"/>
              <a:t>Facebook Own Posts Table - 13 of 17</a:t>
            </a:r>
          </a:p>
        </p:txBody>
      </p:sp>
      <p:graphicFrame>
        <p:nvGraphicFramePr>
          <p:cNvPr id="5" name="Table Placeholder 4">
            <a:extLst>
              <a:ext uri="{FF2B5EF4-FFF2-40B4-BE49-F238E27FC236}">
                <a16:creationId xmlns:a16="http://schemas.microsoft.com/office/drawing/2014/main" id="{44CCDAF2-6558-49D7-B093-6AC265ACD81A}"/>
              </a:ext>
            </a:extLst>
          </p:cNvPr>
          <p:cNvGraphicFramePr>
            <a:graphicFrameLocks noGrp="1"/>
          </p:cNvGraphicFramePr>
          <p:nvPr>
            <p:ph type="tbl" sz="quarter" idx="13"/>
            <p:extLst>
              <p:ext uri="{D42A27DB-BD31-4B8C-83A1-F6EECF244321}">
                <p14:modId xmlns:p14="http://schemas.microsoft.com/office/powerpoint/2010/main" val="2968340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13736501"/>
                    </a:ext>
                  </a:extLst>
                </a:gridCol>
                <a:gridCol w="370332">
                  <a:extLst>
                    <a:ext uri="{9D8B030D-6E8A-4147-A177-3AD203B41FA5}">
                      <a16:colId xmlns:a16="http://schemas.microsoft.com/office/drawing/2014/main" val="2455119788"/>
                    </a:ext>
                  </a:extLst>
                </a:gridCol>
                <a:gridCol w="370332">
                  <a:extLst>
                    <a:ext uri="{9D8B030D-6E8A-4147-A177-3AD203B41FA5}">
                      <a16:colId xmlns:a16="http://schemas.microsoft.com/office/drawing/2014/main" val="854525212"/>
                    </a:ext>
                  </a:extLst>
                </a:gridCol>
                <a:gridCol w="370332">
                  <a:extLst>
                    <a:ext uri="{9D8B030D-6E8A-4147-A177-3AD203B41FA5}">
                      <a16:colId xmlns:a16="http://schemas.microsoft.com/office/drawing/2014/main" val="229436864"/>
                    </a:ext>
                  </a:extLst>
                </a:gridCol>
                <a:gridCol w="329184">
                  <a:extLst>
                    <a:ext uri="{9D8B030D-6E8A-4147-A177-3AD203B41FA5}">
                      <a16:colId xmlns:a16="http://schemas.microsoft.com/office/drawing/2014/main" val="903720359"/>
                    </a:ext>
                  </a:extLst>
                </a:gridCol>
                <a:gridCol w="329184">
                  <a:extLst>
                    <a:ext uri="{9D8B030D-6E8A-4147-A177-3AD203B41FA5}">
                      <a16:colId xmlns:a16="http://schemas.microsoft.com/office/drawing/2014/main" val="3914159260"/>
                    </a:ext>
                  </a:extLst>
                </a:gridCol>
                <a:gridCol w="329184">
                  <a:extLst>
                    <a:ext uri="{9D8B030D-6E8A-4147-A177-3AD203B41FA5}">
                      <a16:colId xmlns:a16="http://schemas.microsoft.com/office/drawing/2014/main" val="3997632593"/>
                    </a:ext>
                  </a:extLst>
                </a:gridCol>
                <a:gridCol w="329184">
                  <a:extLst>
                    <a:ext uri="{9D8B030D-6E8A-4147-A177-3AD203B41FA5}">
                      <a16:colId xmlns:a16="http://schemas.microsoft.com/office/drawing/2014/main" val="606435071"/>
                    </a:ext>
                  </a:extLst>
                </a:gridCol>
                <a:gridCol w="329184">
                  <a:extLst>
                    <a:ext uri="{9D8B030D-6E8A-4147-A177-3AD203B41FA5}">
                      <a16:colId xmlns:a16="http://schemas.microsoft.com/office/drawing/2014/main" val="390896510"/>
                    </a:ext>
                  </a:extLst>
                </a:gridCol>
                <a:gridCol w="329184">
                  <a:extLst>
                    <a:ext uri="{9D8B030D-6E8A-4147-A177-3AD203B41FA5}">
                      <a16:colId xmlns:a16="http://schemas.microsoft.com/office/drawing/2014/main" val="1898647884"/>
                    </a:ext>
                  </a:extLst>
                </a:gridCol>
                <a:gridCol w="329184">
                  <a:extLst>
                    <a:ext uri="{9D8B030D-6E8A-4147-A177-3AD203B41FA5}">
                      <a16:colId xmlns:a16="http://schemas.microsoft.com/office/drawing/2014/main" val="104363295"/>
                    </a:ext>
                  </a:extLst>
                </a:gridCol>
                <a:gridCol w="329184">
                  <a:extLst>
                    <a:ext uri="{9D8B030D-6E8A-4147-A177-3AD203B41FA5}">
                      <a16:colId xmlns:a16="http://schemas.microsoft.com/office/drawing/2014/main" val="57973378"/>
                    </a:ext>
                  </a:extLst>
                </a:gridCol>
                <a:gridCol w="329184">
                  <a:extLst>
                    <a:ext uri="{9D8B030D-6E8A-4147-A177-3AD203B41FA5}">
                      <a16:colId xmlns:a16="http://schemas.microsoft.com/office/drawing/2014/main" val="3307214246"/>
                    </a:ext>
                  </a:extLst>
                </a:gridCol>
                <a:gridCol w="370332">
                  <a:extLst>
                    <a:ext uri="{9D8B030D-6E8A-4147-A177-3AD203B41FA5}">
                      <a16:colId xmlns:a16="http://schemas.microsoft.com/office/drawing/2014/main" val="2197026631"/>
                    </a:ext>
                  </a:extLst>
                </a:gridCol>
                <a:gridCol w="370332">
                  <a:extLst>
                    <a:ext uri="{9D8B030D-6E8A-4147-A177-3AD203B41FA5}">
                      <a16:colId xmlns:a16="http://schemas.microsoft.com/office/drawing/2014/main" val="531986739"/>
                    </a:ext>
                  </a:extLst>
                </a:gridCol>
                <a:gridCol w="329184">
                  <a:extLst>
                    <a:ext uri="{9D8B030D-6E8A-4147-A177-3AD203B41FA5}">
                      <a16:colId xmlns:a16="http://schemas.microsoft.com/office/drawing/2014/main" val="2199883293"/>
                    </a:ext>
                  </a:extLst>
                </a:gridCol>
                <a:gridCol w="329184">
                  <a:extLst>
                    <a:ext uri="{9D8B030D-6E8A-4147-A177-3AD203B41FA5}">
                      <a16:colId xmlns:a16="http://schemas.microsoft.com/office/drawing/2014/main" val="1169745220"/>
                    </a:ext>
                  </a:extLst>
                </a:gridCol>
                <a:gridCol w="370332">
                  <a:extLst>
                    <a:ext uri="{9D8B030D-6E8A-4147-A177-3AD203B41FA5}">
                      <a16:colId xmlns:a16="http://schemas.microsoft.com/office/drawing/2014/main" val="108927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2777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Russian Foreign Ministry - МИД России - 2018-04-06 00:33:55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6674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Russian Foreign Ministry - МИД России - 2018-04-06 00:33:40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5764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Russian Foreign Ministry - МИД России - 2018-04-06 00:33:25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4239206"/>
                  </a:ext>
                </a:extLst>
              </a:tr>
            </a:tbl>
          </a:graphicData>
        </a:graphic>
      </p:graphicFrame>
      <p:sp>
        <p:nvSpPr>
          <p:cNvPr id="4" name="Text Placeholder 3">
            <a:extLst>
              <a:ext uri="{FF2B5EF4-FFF2-40B4-BE49-F238E27FC236}">
                <a16:creationId xmlns:a16="http://schemas.microsoft.com/office/drawing/2014/main" id="{0F3F7BF3-1B77-41D2-82DD-178605732B00}"/>
              </a:ext>
            </a:extLst>
          </p:cNvPr>
          <p:cNvSpPr>
            <a:spLocks noGrp="1"/>
          </p:cNvSpPr>
          <p:nvPr>
            <p:ph type="body" sz="quarter" idx="14"/>
          </p:nvPr>
        </p:nvSpPr>
        <p:spPr/>
        <p:txBody>
          <a:bodyPr/>
          <a:lstStyle/>
          <a:p>
            <a:r>
              <a:rPr lang="en-US"/>
              <a:t>02/08/2018 - 04/08/2018</a:t>
            </a:r>
          </a:p>
        </p:txBody>
      </p:sp>
    </p:spTree>
    <p:extLst>
      <p:ext uri="{BB962C8B-B14F-4D97-AF65-F5344CB8AC3E}">
        <p14:creationId xmlns:p14="http://schemas.microsoft.com/office/powerpoint/2010/main" val="227202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A630E-6F10-4CF2-B2C1-01031DB6509D}"/>
              </a:ext>
            </a:extLst>
          </p:cNvPr>
          <p:cNvSpPr>
            <a:spLocks noGrp="1"/>
          </p:cNvSpPr>
          <p:nvPr>
            <p:ph type="title"/>
          </p:nvPr>
        </p:nvSpPr>
        <p:spPr/>
        <p:txBody>
          <a:bodyPr/>
          <a:lstStyle/>
          <a:p>
            <a:r>
              <a:rPr lang="en-US"/>
              <a:t>Facebook Own Posts Table - 14 of 17</a:t>
            </a:r>
          </a:p>
        </p:txBody>
      </p:sp>
      <p:graphicFrame>
        <p:nvGraphicFramePr>
          <p:cNvPr id="5" name="Table Placeholder 4">
            <a:extLst>
              <a:ext uri="{FF2B5EF4-FFF2-40B4-BE49-F238E27FC236}">
                <a16:creationId xmlns:a16="http://schemas.microsoft.com/office/drawing/2014/main" id="{F5C8E45A-4985-42C8-933B-A9C4CD7AD8FF}"/>
              </a:ext>
            </a:extLst>
          </p:cNvPr>
          <p:cNvGraphicFramePr>
            <a:graphicFrameLocks noGrp="1"/>
          </p:cNvGraphicFramePr>
          <p:nvPr>
            <p:ph type="tbl" sz="quarter" idx="13"/>
            <p:extLst>
              <p:ext uri="{D42A27DB-BD31-4B8C-83A1-F6EECF244321}">
                <p14:modId xmlns:p14="http://schemas.microsoft.com/office/powerpoint/2010/main" val="13401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34403905"/>
                    </a:ext>
                  </a:extLst>
                </a:gridCol>
                <a:gridCol w="370332">
                  <a:extLst>
                    <a:ext uri="{9D8B030D-6E8A-4147-A177-3AD203B41FA5}">
                      <a16:colId xmlns:a16="http://schemas.microsoft.com/office/drawing/2014/main" val="2905900406"/>
                    </a:ext>
                  </a:extLst>
                </a:gridCol>
                <a:gridCol w="370332">
                  <a:extLst>
                    <a:ext uri="{9D8B030D-6E8A-4147-A177-3AD203B41FA5}">
                      <a16:colId xmlns:a16="http://schemas.microsoft.com/office/drawing/2014/main" val="818174591"/>
                    </a:ext>
                  </a:extLst>
                </a:gridCol>
                <a:gridCol w="370332">
                  <a:extLst>
                    <a:ext uri="{9D8B030D-6E8A-4147-A177-3AD203B41FA5}">
                      <a16:colId xmlns:a16="http://schemas.microsoft.com/office/drawing/2014/main" val="2236570811"/>
                    </a:ext>
                  </a:extLst>
                </a:gridCol>
                <a:gridCol w="329184">
                  <a:extLst>
                    <a:ext uri="{9D8B030D-6E8A-4147-A177-3AD203B41FA5}">
                      <a16:colId xmlns:a16="http://schemas.microsoft.com/office/drawing/2014/main" val="1413983602"/>
                    </a:ext>
                  </a:extLst>
                </a:gridCol>
                <a:gridCol w="329184">
                  <a:extLst>
                    <a:ext uri="{9D8B030D-6E8A-4147-A177-3AD203B41FA5}">
                      <a16:colId xmlns:a16="http://schemas.microsoft.com/office/drawing/2014/main" val="3439147597"/>
                    </a:ext>
                  </a:extLst>
                </a:gridCol>
                <a:gridCol w="329184">
                  <a:extLst>
                    <a:ext uri="{9D8B030D-6E8A-4147-A177-3AD203B41FA5}">
                      <a16:colId xmlns:a16="http://schemas.microsoft.com/office/drawing/2014/main" val="887267684"/>
                    </a:ext>
                  </a:extLst>
                </a:gridCol>
                <a:gridCol w="329184">
                  <a:extLst>
                    <a:ext uri="{9D8B030D-6E8A-4147-A177-3AD203B41FA5}">
                      <a16:colId xmlns:a16="http://schemas.microsoft.com/office/drawing/2014/main" val="3005885790"/>
                    </a:ext>
                  </a:extLst>
                </a:gridCol>
                <a:gridCol w="329184">
                  <a:extLst>
                    <a:ext uri="{9D8B030D-6E8A-4147-A177-3AD203B41FA5}">
                      <a16:colId xmlns:a16="http://schemas.microsoft.com/office/drawing/2014/main" val="3576249171"/>
                    </a:ext>
                  </a:extLst>
                </a:gridCol>
                <a:gridCol w="329184">
                  <a:extLst>
                    <a:ext uri="{9D8B030D-6E8A-4147-A177-3AD203B41FA5}">
                      <a16:colId xmlns:a16="http://schemas.microsoft.com/office/drawing/2014/main" val="478710424"/>
                    </a:ext>
                  </a:extLst>
                </a:gridCol>
                <a:gridCol w="329184">
                  <a:extLst>
                    <a:ext uri="{9D8B030D-6E8A-4147-A177-3AD203B41FA5}">
                      <a16:colId xmlns:a16="http://schemas.microsoft.com/office/drawing/2014/main" val="1735112660"/>
                    </a:ext>
                  </a:extLst>
                </a:gridCol>
                <a:gridCol w="329184">
                  <a:extLst>
                    <a:ext uri="{9D8B030D-6E8A-4147-A177-3AD203B41FA5}">
                      <a16:colId xmlns:a16="http://schemas.microsoft.com/office/drawing/2014/main" val="2048763922"/>
                    </a:ext>
                  </a:extLst>
                </a:gridCol>
                <a:gridCol w="329184">
                  <a:extLst>
                    <a:ext uri="{9D8B030D-6E8A-4147-A177-3AD203B41FA5}">
                      <a16:colId xmlns:a16="http://schemas.microsoft.com/office/drawing/2014/main" val="356475873"/>
                    </a:ext>
                  </a:extLst>
                </a:gridCol>
                <a:gridCol w="370332">
                  <a:extLst>
                    <a:ext uri="{9D8B030D-6E8A-4147-A177-3AD203B41FA5}">
                      <a16:colId xmlns:a16="http://schemas.microsoft.com/office/drawing/2014/main" val="708393634"/>
                    </a:ext>
                  </a:extLst>
                </a:gridCol>
                <a:gridCol w="370332">
                  <a:extLst>
                    <a:ext uri="{9D8B030D-6E8A-4147-A177-3AD203B41FA5}">
                      <a16:colId xmlns:a16="http://schemas.microsoft.com/office/drawing/2014/main" val="2578603486"/>
                    </a:ext>
                  </a:extLst>
                </a:gridCol>
                <a:gridCol w="329184">
                  <a:extLst>
                    <a:ext uri="{9D8B030D-6E8A-4147-A177-3AD203B41FA5}">
                      <a16:colId xmlns:a16="http://schemas.microsoft.com/office/drawing/2014/main" val="2396881654"/>
                    </a:ext>
                  </a:extLst>
                </a:gridCol>
                <a:gridCol w="329184">
                  <a:extLst>
                    <a:ext uri="{9D8B030D-6E8A-4147-A177-3AD203B41FA5}">
                      <a16:colId xmlns:a16="http://schemas.microsoft.com/office/drawing/2014/main" val="920664699"/>
                    </a:ext>
                  </a:extLst>
                </a:gridCol>
                <a:gridCol w="370332">
                  <a:extLst>
                    <a:ext uri="{9D8B030D-6E8A-4147-A177-3AD203B41FA5}">
                      <a16:colId xmlns:a16="http://schemas.microsoft.com/office/drawing/2014/main" val="451911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6132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Russian Foreign Ministry - МИД России - 2018-04-06 00:32:57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7112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Russian Foreign Ministry - МИД России - 2018-04-06 00:32:37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4137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Russian Foreign Ministry - МИД России - 2018-04-06 00:32:20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4401702"/>
                  </a:ext>
                </a:extLst>
              </a:tr>
            </a:tbl>
          </a:graphicData>
        </a:graphic>
      </p:graphicFrame>
      <p:sp>
        <p:nvSpPr>
          <p:cNvPr id="4" name="Text Placeholder 3">
            <a:extLst>
              <a:ext uri="{FF2B5EF4-FFF2-40B4-BE49-F238E27FC236}">
                <a16:creationId xmlns:a16="http://schemas.microsoft.com/office/drawing/2014/main" id="{5DFCA012-AEBC-4049-98EC-0AF1FC0709EF}"/>
              </a:ext>
            </a:extLst>
          </p:cNvPr>
          <p:cNvSpPr>
            <a:spLocks noGrp="1"/>
          </p:cNvSpPr>
          <p:nvPr>
            <p:ph type="body" sz="quarter" idx="14"/>
          </p:nvPr>
        </p:nvSpPr>
        <p:spPr/>
        <p:txBody>
          <a:bodyPr/>
          <a:lstStyle/>
          <a:p>
            <a:r>
              <a:rPr lang="en-US"/>
              <a:t>02/08/2018 - 04/08/2018</a:t>
            </a:r>
          </a:p>
        </p:txBody>
      </p:sp>
    </p:spTree>
    <p:extLst>
      <p:ext uri="{BB962C8B-B14F-4D97-AF65-F5344CB8AC3E}">
        <p14:creationId xmlns:p14="http://schemas.microsoft.com/office/powerpoint/2010/main" val="1136463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5C657-08B0-4ACF-BDD7-E106B767BFCC}"/>
              </a:ext>
            </a:extLst>
          </p:cNvPr>
          <p:cNvSpPr>
            <a:spLocks noGrp="1"/>
          </p:cNvSpPr>
          <p:nvPr>
            <p:ph type="title"/>
          </p:nvPr>
        </p:nvSpPr>
        <p:spPr/>
        <p:txBody>
          <a:bodyPr/>
          <a:lstStyle/>
          <a:p>
            <a:r>
              <a:rPr lang="en-US"/>
              <a:t>Facebook Own Posts Table - 15 of 17</a:t>
            </a:r>
          </a:p>
        </p:txBody>
      </p:sp>
      <p:graphicFrame>
        <p:nvGraphicFramePr>
          <p:cNvPr id="5" name="Table Placeholder 4">
            <a:extLst>
              <a:ext uri="{FF2B5EF4-FFF2-40B4-BE49-F238E27FC236}">
                <a16:creationId xmlns:a16="http://schemas.microsoft.com/office/drawing/2014/main" id="{5DD19950-D3CC-42E2-9168-353CBA043103}"/>
              </a:ext>
            </a:extLst>
          </p:cNvPr>
          <p:cNvGraphicFramePr>
            <a:graphicFrameLocks noGrp="1"/>
          </p:cNvGraphicFramePr>
          <p:nvPr>
            <p:ph type="tbl" sz="quarter" idx="13"/>
            <p:extLst>
              <p:ext uri="{D42A27DB-BD31-4B8C-83A1-F6EECF244321}">
                <p14:modId xmlns:p14="http://schemas.microsoft.com/office/powerpoint/2010/main" val="3390109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6499998"/>
                    </a:ext>
                  </a:extLst>
                </a:gridCol>
                <a:gridCol w="370332">
                  <a:extLst>
                    <a:ext uri="{9D8B030D-6E8A-4147-A177-3AD203B41FA5}">
                      <a16:colId xmlns:a16="http://schemas.microsoft.com/office/drawing/2014/main" val="2442984971"/>
                    </a:ext>
                  </a:extLst>
                </a:gridCol>
                <a:gridCol w="370332">
                  <a:extLst>
                    <a:ext uri="{9D8B030D-6E8A-4147-A177-3AD203B41FA5}">
                      <a16:colId xmlns:a16="http://schemas.microsoft.com/office/drawing/2014/main" val="1013036957"/>
                    </a:ext>
                  </a:extLst>
                </a:gridCol>
                <a:gridCol w="370332">
                  <a:extLst>
                    <a:ext uri="{9D8B030D-6E8A-4147-A177-3AD203B41FA5}">
                      <a16:colId xmlns:a16="http://schemas.microsoft.com/office/drawing/2014/main" val="1808610333"/>
                    </a:ext>
                  </a:extLst>
                </a:gridCol>
                <a:gridCol w="329184">
                  <a:extLst>
                    <a:ext uri="{9D8B030D-6E8A-4147-A177-3AD203B41FA5}">
                      <a16:colId xmlns:a16="http://schemas.microsoft.com/office/drawing/2014/main" val="1577163098"/>
                    </a:ext>
                  </a:extLst>
                </a:gridCol>
                <a:gridCol w="329184">
                  <a:extLst>
                    <a:ext uri="{9D8B030D-6E8A-4147-A177-3AD203B41FA5}">
                      <a16:colId xmlns:a16="http://schemas.microsoft.com/office/drawing/2014/main" val="3933237107"/>
                    </a:ext>
                  </a:extLst>
                </a:gridCol>
                <a:gridCol w="329184">
                  <a:extLst>
                    <a:ext uri="{9D8B030D-6E8A-4147-A177-3AD203B41FA5}">
                      <a16:colId xmlns:a16="http://schemas.microsoft.com/office/drawing/2014/main" val="2961925397"/>
                    </a:ext>
                  </a:extLst>
                </a:gridCol>
                <a:gridCol w="329184">
                  <a:extLst>
                    <a:ext uri="{9D8B030D-6E8A-4147-A177-3AD203B41FA5}">
                      <a16:colId xmlns:a16="http://schemas.microsoft.com/office/drawing/2014/main" val="49071610"/>
                    </a:ext>
                  </a:extLst>
                </a:gridCol>
                <a:gridCol w="329184">
                  <a:extLst>
                    <a:ext uri="{9D8B030D-6E8A-4147-A177-3AD203B41FA5}">
                      <a16:colId xmlns:a16="http://schemas.microsoft.com/office/drawing/2014/main" val="4269801279"/>
                    </a:ext>
                  </a:extLst>
                </a:gridCol>
                <a:gridCol w="329184">
                  <a:extLst>
                    <a:ext uri="{9D8B030D-6E8A-4147-A177-3AD203B41FA5}">
                      <a16:colId xmlns:a16="http://schemas.microsoft.com/office/drawing/2014/main" val="1475002096"/>
                    </a:ext>
                  </a:extLst>
                </a:gridCol>
                <a:gridCol w="329184">
                  <a:extLst>
                    <a:ext uri="{9D8B030D-6E8A-4147-A177-3AD203B41FA5}">
                      <a16:colId xmlns:a16="http://schemas.microsoft.com/office/drawing/2014/main" val="2234452143"/>
                    </a:ext>
                  </a:extLst>
                </a:gridCol>
                <a:gridCol w="329184">
                  <a:extLst>
                    <a:ext uri="{9D8B030D-6E8A-4147-A177-3AD203B41FA5}">
                      <a16:colId xmlns:a16="http://schemas.microsoft.com/office/drawing/2014/main" val="1422231480"/>
                    </a:ext>
                  </a:extLst>
                </a:gridCol>
                <a:gridCol w="329184">
                  <a:extLst>
                    <a:ext uri="{9D8B030D-6E8A-4147-A177-3AD203B41FA5}">
                      <a16:colId xmlns:a16="http://schemas.microsoft.com/office/drawing/2014/main" val="2258291924"/>
                    </a:ext>
                  </a:extLst>
                </a:gridCol>
                <a:gridCol w="370332">
                  <a:extLst>
                    <a:ext uri="{9D8B030D-6E8A-4147-A177-3AD203B41FA5}">
                      <a16:colId xmlns:a16="http://schemas.microsoft.com/office/drawing/2014/main" val="2662799009"/>
                    </a:ext>
                  </a:extLst>
                </a:gridCol>
                <a:gridCol w="370332">
                  <a:extLst>
                    <a:ext uri="{9D8B030D-6E8A-4147-A177-3AD203B41FA5}">
                      <a16:colId xmlns:a16="http://schemas.microsoft.com/office/drawing/2014/main" val="2702316092"/>
                    </a:ext>
                  </a:extLst>
                </a:gridCol>
                <a:gridCol w="329184">
                  <a:extLst>
                    <a:ext uri="{9D8B030D-6E8A-4147-A177-3AD203B41FA5}">
                      <a16:colId xmlns:a16="http://schemas.microsoft.com/office/drawing/2014/main" val="4290227542"/>
                    </a:ext>
                  </a:extLst>
                </a:gridCol>
                <a:gridCol w="329184">
                  <a:extLst>
                    <a:ext uri="{9D8B030D-6E8A-4147-A177-3AD203B41FA5}">
                      <a16:colId xmlns:a16="http://schemas.microsoft.com/office/drawing/2014/main" val="2220803808"/>
                    </a:ext>
                  </a:extLst>
                </a:gridCol>
                <a:gridCol w="370332">
                  <a:extLst>
                    <a:ext uri="{9D8B030D-6E8A-4147-A177-3AD203B41FA5}">
                      <a16:colId xmlns:a16="http://schemas.microsoft.com/office/drawing/2014/main" val="2535720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8281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Russian Foreign Ministry - </a:t>
                      </a:r>
                      <a:r>
                        <a:rPr kumimoji="0" lang="az-Cyrl-AZ" sz="1000" b="1" i="0" u="none" strike="noStrike" kern="1200" cap="none" spc="0" normalizeH="0" baseline="0" noProof="0">
                          <a:ln>
                            <a:noFill/>
                          </a:ln>
                          <a:solidFill>
                            <a:prstClr val="black"/>
                          </a:solidFill>
                          <a:effectLst/>
                          <a:uLnTx/>
                          <a:uFillTx/>
                          <a:latin typeface="+mn-lt"/>
                          <a:ea typeface="+mn-ea"/>
                          <a:cs typeface="+mn-cs"/>
                        </a:rPr>
                        <a:t>МИД России - 2018-04-06 00:21:23</a:t>
                      </a:r>
                      <a:r>
                        <a:rPr kumimoji="0" lang="az-Cyrl-AZ"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Vladimir Putin met with members of the Inspection Commission of the International Exhibitions Bureau (BIE).
The commission is in Russia to consider Yekaterinburg’s readiness to host World Expo 2025.
http://en.kremlin.ru/events/president/news/57208
</a:t>
                      </a:r>
                      <a:r>
                        <a:rPr kumimoji="0" lang="az-Cyrl-AZ" sz="1000" b="0" i="0" u="none" strike="noStrike" kern="1200" cap="none" spc="0" normalizeH="0" baseline="0" noProof="0">
                          <a:ln>
                            <a:noFill/>
                          </a:ln>
                          <a:solidFill>
                            <a:prstClr val="black"/>
                          </a:solidFill>
                          <a:effectLst/>
                          <a:uLnTx/>
                          <a:uFillTx/>
                          <a:latin typeface="+mn-lt"/>
                          <a:ea typeface="+mn-ea"/>
                          <a:cs typeface="+mn-cs"/>
                        </a:rPr>
                        <a:t>Владимир Путин встретился с членами инспекционной комиссии Международного бюро выставок. 
Комиссия прибыла в Россию в рамках инспекционной поездки с целью оценить готовность Екатеринбурга принять Всемирную универсальную выставку »ЭКСПО-2025».
</a:t>
                      </a:r>
                      <a:r>
                        <a:rPr kumimoji="0" lang="en-US" sz="1000" b="0" i="0" u="none" strike="noStrike" kern="1200" cap="none" spc="0" normalizeH="0" baseline="0" noProof="0">
                          <a:ln>
                            <a:noFill/>
                          </a:ln>
                          <a:solidFill>
                            <a:prstClr val="black"/>
                          </a:solidFill>
                          <a:effectLst/>
                          <a:uLnTx/>
                          <a:uFillTx/>
                          <a:latin typeface="+mn-lt"/>
                          <a:ea typeface="+mn-ea"/>
                          <a:cs typeface="+mn-cs"/>
                        </a:rPr>
                        <a:t>http://kremlin.ru/events/president/news/57208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4740568"/>
                  </a:ext>
                </a:extLst>
              </a:tr>
            </a:tbl>
          </a:graphicData>
        </a:graphic>
      </p:graphicFrame>
      <p:sp>
        <p:nvSpPr>
          <p:cNvPr id="4" name="Text Placeholder 3">
            <a:extLst>
              <a:ext uri="{FF2B5EF4-FFF2-40B4-BE49-F238E27FC236}">
                <a16:creationId xmlns:a16="http://schemas.microsoft.com/office/drawing/2014/main" id="{DEDA8A4A-7593-4EBD-9152-863EAE894D8A}"/>
              </a:ext>
            </a:extLst>
          </p:cNvPr>
          <p:cNvSpPr>
            <a:spLocks noGrp="1"/>
          </p:cNvSpPr>
          <p:nvPr>
            <p:ph type="body" sz="quarter" idx="14"/>
          </p:nvPr>
        </p:nvSpPr>
        <p:spPr/>
        <p:txBody>
          <a:bodyPr/>
          <a:lstStyle/>
          <a:p>
            <a:r>
              <a:rPr lang="en-US"/>
              <a:t>02/08/2018 - 04/08/2018</a:t>
            </a:r>
          </a:p>
        </p:txBody>
      </p:sp>
    </p:spTree>
    <p:extLst>
      <p:ext uri="{BB962C8B-B14F-4D97-AF65-F5344CB8AC3E}">
        <p14:creationId xmlns:p14="http://schemas.microsoft.com/office/powerpoint/2010/main" val="13392786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7EAE5-51F7-4A57-A2C7-F64245A11778}"/>
              </a:ext>
            </a:extLst>
          </p:cNvPr>
          <p:cNvSpPr>
            <a:spLocks noGrp="1"/>
          </p:cNvSpPr>
          <p:nvPr>
            <p:ph type="title"/>
          </p:nvPr>
        </p:nvSpPr>
        <p:spPr/>
        <p:txBody>
          <a:bodyPr/>
          <a:lstStyle/>
          <a:p>
            <a:r>
              <a:rPr lang="en-US"/>
              <a:t>Facebook Own Posts Table - 16 of 17</a:t>
            </a:r>
          </a:p>
        </p:txBody>
      </p:sp>
      <p:graphicFrame>
        <p:nvGraphicFramePr>
          <p:cNvPr id="5" name="Table Placeholder 4">
            <a:extLst>
              <a:ext uri="{FF2B5EF4-FFF2-40B4-BE49-F238E27FC236}">
                <a16:creationId xmlns:a16="http://schemas.microsoft.com/office/drawing/2014/main" id="{047BE130-473A-4E2D-B72E-BD043D09DA79}"/>
              </a:ext>
            </a:extLst>
          </p:cNvPr>
          <p:cNvGraphicFramePr>
            <a:graphicFrameLocks noGrp="1"/>
          </p:cNvGraphicFramePr>
          <p:nvPr>
            <p:ph type="tbl" sz="quarter" idx="13"/>
            <p:extLst>
              <p:ext uri="{D42A27DB-BD31-4B8C-83A1-F6EECF244321}">
                <p14:modId xmlns:p14="http://schemas.microsoft.com/office/powerpoint/2010/main" val="3998743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63976706"/>
                    </a:ext>
                  </a:extLst>
                </a:gridCol>
                <a:gridCol w="370332">
                  <a:extLst>
                    <a:ext uri="{9D8B030D-6E8A-4147-A177-3AD203B41FA5}">
                      <a16:colId xmlns:a16="http://schemas.microsoft.com/office/drawing/2014/main" val="3709003207"/>
                    </a:ext>
                  </a:extLst>
                </a:gridCol>
                <a:gridCol w="370332">
                  <a:extLst>
                    <a:ext uri="{9D8B030D-6E8A-4147-A177-3AD203B41FA5}">
                      <a16:colId xmlns:a16="http://schemas.microsoft.com/office/drawing/2014/main" val="3365027742"/>
                    </a:ext>
                  </a:extLst>
                </a:gridCol>
                <a:gridCol w="370332">
                  <a:extLst>
                    <a:ext uri="{9D8B030D-6E8A-4147-A177-3AD203B41FA5}">
                      <a16:colId xmlns:a16="http://schemas.microsoft.com/office/drawing/2014/main" val="3073255214"/>
                    </a:ext>
                  </a:extLst>
                </a:gridCol>
                <a:gridCol w="329184">
                  <a:extLst>
                    <a:ext uri="{9D8B030D-6E8A-4147-A177-3AD203B41FA5}">
                      <a16:colId xmlns:a16="http://schemas.microsoft.com/office/drawing/2014/main" val="3263168174"/>
                    </a:ext>
                  </a:extLst>
                </a:gridCol>
                <a:gridCol w="329184">
                  <a:extLst>
                    <a:ext uri="{9D8B030D-6E8A-4147-A177-3AD203B41FA5}">
                      <a16:colId xmlns:a16="http://schemas.microsoft.com/office/drawing/2014/main" val="4217680767"/>
                    </a:ext>
                  </a:extLst>
                </a:gridCol>
                <a:gridCol w="329184">
                  <a:extLst>
                    <a:ext uri="{9D8B030D-6E8A-4147-A177-3AD203B41FA5}">
                      <a16:colId xmlns:a16="http://schemas.microsoft.com/office/drawing/2014/main" val="176373960"/>
                    </a:ext>
                  </a:extLst>
                </a:gridCol>
                <a:gridCol w="329184">
                  <a:extLst>
                    <a:ext uri="{9D8B030D-6E8A-4147-A177-3AD203B41FA5}">
                      <a16:colId xmlns:a16="http://schemas.microsoft.com/office/drawing/2014/main" val="538439932"/>
                    </a:ext>
                  </a:extLst>
                </a:gridCol>
                <a:gridCol w="329184">
                  <a:extLst>
                    <a:ext uri="{9D8B030D-6E8A-4147-A177-3AD203B41FA5}">
                      <a16:colId xmlns:a16="http://schemas.microsoft.com/office/drawing/2014/main" val="2052558977"/>
                    </a:ext>
                  </a:extLst>
                </a:gridCol>
                <a:gridCol w="329184">
                  <a:extLst>
                    <a:ext uri="{9D8B030D-6E8A-4147-A177-3AD203B41FA5}">
                      <a16:colId xmlns:a16="http://schemas.microsoft.com/office/drawing/2014/main" val="639357088"/>
                    </a:ext>
                  </a:extLst>
                </a:gridCol>
                <a:gridCol w="329184">
                  <a:extLst>
                    <a:ext uri="{9D8B030D-6E8A-4147-A177-3AD203B41FA5}">
                      <a16:colId xmlns:a16="http://schemas.microsoft.com/office/drawing/2014/main" val="518530233"/>
                    </a:ext>
                  </a:extLst>
                </a:gridCol>
                <a:gridCol w="329184">
                  <a:extLst>
                    <a:ext uri="{9D8B030D-6E8A-4147-A177-3AD203B41FA5}">
                      <a16:colId xmlns:a16="http://schemas.microsoft.com/office/drawing/2014/main" val="1893419582"/>
                    </a:ext>
                  </a:extLst>
                </a:gridCol>
                <a:gridCol w="329184">
                  <a:extLst>
                    <a:ext uri="{9D8B030D-6E8A-4147-A177-3AD203B41FA5}">
                      <a16:colId xmlns:a16="http://schemas.microsoft.com/office/drawing/2014/main" val="1300976991"/>
                    </a:ext>
                  </a:extLst>
                </a:gridCol>
                <a:gridCol w="370332">
                  <a:extLst>
                    <a:ext uri="{9D8B030D-6E8A-4147-A177-3AD203B41FA5}">
                      <a16:colId xmlns:a16="http://schemas.microsoft.com/office/drawing/2014/main" val="431669286"/>
                    </a:ext>
                  </a:extLst>
                </a:gridCol>
                <a:gridCol w="370332">
                  <a:extLst>
                    <a:ext uri="{9D8B030D-6E8A-4147-A177-3AD203B41FA5}">
                      <a16:colId xmlns:a16="http://schemas.microsoft.com/office/drawing/2014/main" val="2987443907"/>
                    </a:ext>
                  </a:extLst>
                </a:gridCol>
                <a:gridCol w="329184">
                  <a:extLst>
                    <a:ext uri="{9D8B030D-6E8A-4147-A177-3AD203B41FA5}">
                      <a16:colId xmlns:a16="http://schemas.microsoft.com/office/drawing/2014/main" val="2773723407"/>
                    </a:ext>
                  </a:extLst>
                </a:gridCol>
                <a:gridCol w="329184">
                  <a:extLst>
                    <a:ext uri="{9D8B030D-6E8A-4147-A177-3AD203B41FA5}">
                      <a16:colId xmlns:a16="http://schemas.microsoft.com/office/drawing/2014/main" val="800073610"/>
                    </a:ext>
                  </a:extLst>
                </a:gridCol>
                <a:gridCol w="370332">
                  <a:extLst>
                    <a:ext uri="{9D8B030D-6E8A-4147-A177-3AD203B41FA5}">
                      <a16:colId xmlns:a16="http://schemas.microsoft.com/office/drawing/2014/main" val="1347206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0878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Russian Foreign Ministry - МИД России - 2018-04-06 00:17:30</a:t>
                      </a:r>
                      <a:r>
                        <a:rPr kumimoji="0" lang="ru-RU" sz="1000" b="0" i="0" u="none" strike="noStrike" kern="1200" cap="none" spc="0" normalizeH="0" baseline="0" noProof="0">
                          <a:ln>
                            <a:noFill/>
                          </a:ln>
                          <a:solidFill>
                            <a:prstClr val="black"/>
                          </a:solidFill>
                          <a:effectLst/>
                          <a:uLnTx/>
                          <a:uFillTx/>
                          <a:latin typeface="+mn-lt"/>
                          <a:ea typeface="+mn-ea"/>
                          <a:cs typeface="+mn-cs"/>
                        </a:rPr>
                        <a:t>
Владимир Путин принял в Кремле спецпредставителя Председателя Китайской Народной Республики, члена Госсовета КНР, Министра иностранных дел Китая Ван И. Обсуждались перспективы дальнейшего развития и укрепления российско-китайских отношений.
http://kremlin.ru/events/president/news/57207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0209135"/>
                  </a:ext>
                </a:extLst>
              </a:tr>
            </a:tbl>
          </a:graphicData>
        </a:graphic>
      </p:graphicFrame>
      <p:sp>
        <p:nvSpPr>
          <p:cNvPr id="4" name="Text Placeholder 3">
            <a:extLst>
              <a:ext uri="{FF2B5EF4-FFF2-40B4-BE49-F238E27FC236}">
                <a16:creationId xmlns:a16="http://schemas.microsoft.com/office/drawing/2014/main" id="{BD12B9DE-2A01-4443-90B8-63212767F4F5}"/>
              </a:ext>
            </a:extLst>
          </p:cNvPr>
          <p:cNvSpPr>
            <a:spLocks noGrp="1"/>
          </p:cNvSpPr>
          <p:nvPr>
            <p:ph type="body" sz="quarter" idx="14"/>
          </p:nvPr>
        </p:nvSpPr>
        <p:spPr/>
        <p:txBody>
          <a:bodyPr/>
          <a:lstStyle/>
          <a:p>
            <a:r>
              <a:rPr lang="en-US"/>
              <a:t>02/08/2018 - 04/08/2018</a:t>
            </a:r>
          </a:p>
        </p:txBody>
      </p:sp>
    </p:spTree>
    <p:extLst>
      <p:ext uri="{BB962C8B-B14F-4D97-AF65-F5344CB8AC3E}">
        <p14:creationId xmlns:p14="http://schemas.microsoft.com/office/powerpoint/2010/main" val="2695284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4701D-5C62-430B-9392-BC71030CDB66}"/>
              </a:ext>
            </a:extLst>
          </p:cNvPr>
          <p:cNvSpPr>
            <a:spLocks noGrp="1"/>
          </p:cNvSpPr>
          <p:nvPr>
            <p:ph type="title"/>
          </p:nvPr>
        </p:nvSpPr>
        <p:spPr/>
        <p:txBody>
          <a:bodyPr/>
          <a:lstStyle/>
          <a:p>
            <a:r>
              <a:rPr lang="en-US"/>
              <a:t>Facebook Own Posts Table - 17 of 17</a:t>
            </a:r>
          </a:p>
        </p:txBody>
      </p:sp>
      <p:graphicFrame>
        <p:nvGraphicFramePr>
          <p:cNvPr id="5" name="Table Placeholder 4">
            <a:extLst>
              <a:ext uri="{FF2B5EF4-FFF2-40B4-BE49-F238E27FC236}">
                <a16:creationId xmlns:a16="http://schemas.microsoft.com/office/drawing/2014/main" id="{BB9FCDCD-4E6E-42C0-B462-E806D3FC145E}"/>
              </a:ext>
            </a:extLst>
          </p:cNvPr>
          <p:cNvGraphicFramePr>
            <a:graphicFrameLocks noGrp="1"/>
          </p:cNvGraphicFramePr>
          <p:nvPr>
            <p:ph type="tbl" sz="quarter" idx="13"/>
            <p:extLst>
              <p:ext uri="{D42A27DB-BD31-4B8C-83A1-F6EECF244321}">
                <p14:modId xmlns:p14="http://schemas.microsoft.com/office/powerpoint/2010/main" val="1885973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87317230"/>
                    </a:ext>
                  </a:extLst>
                </a:gridCol>
                <a:gridCol w="370332">
                  <a:extLst>
                    <a:ext uri="{9D8B030D-6E8A-4147-A177-3AD203B41FA5}">
                      <a16:colId xmlns:a16="http://schemas.microsoft.com/office/drawing/2014/main" val="3162079603"/>
                    </a:ext>
                  </a:extLst>
                </a:gridCol>
                <a:gridCol w="370332">
                  <a:extLst>
                    <a:ext uri="{9D8B030D-6E8A-4147-A177-3AD203B41FA5}">
                      <a16:colId xmlns:a16="http://schemas.microsoft.com/office/drawing/2014/main" val="1796375765"/>
                    </a:ext>
                  </a:extLst>
                </a:gridCol>
                <a:gridCol w="370332">
                  <a:extLst>
                    <a:ext uri="{9D8B030D-6E8A-4147-A177-3AD203B41FA5}">
                      <a16:colId xmlns:a16="http://schemas.microsoft.com/office/drawing/2014/main" val="2491185970"/>
                    </a:ext>
                  </a:extLst>
                </a:gridCol>
                <a:gridCol w="329184">
                  <a:extLst>
                    <a:ext uri="{9D8B030D-6E8A-4147-A177-3AD203B41FA5}">
                      <a16:colId xmlns:a16="http://schemas.microsoft.com/office/drawing/2014/main" val="3863005651"/>
                    </a:ext>
                  </a:extLst>
                </a:gridCol>
                <a:gridCol w="329184">
                  <a:extLst>
                    <a:ext uri="{9D8B030D-6E8A-4147-A177-3AD203B41FA5}">
                      <a16:colId xmlns:a16="http://schemas.microsoft.com/office/drawing/2014/main" val="1456212190"/>
                    </a:ext>
                  </a:extLst>
                </a:gridCol>
                <a:gridCol w="329184">
                  <a:extLst>
                    <a:ext uri="{9D8B030D-6E8A-4147-A177-3AD203B41FA5}">
                      <a16:colId xmlns:a16="http://schemas.microsoft.com/office/drawing/2014/main" val="1410371840"/>
                    </a:ext>
                  </a:extLst>
                </a:gridCol>
                <a:gridCol w="329184">
                  <a:extLst>
                    <a:ext uri="{9D8B030D-6E8A-4147-A177-3AD203B41FA5}">
                      <a16:colId xmlns:a16="http://schemas.microsoft.com/office/drawing/2014/main" val="36774166"/>
                    </a:ext>
                  </a:extLst>
                </a:gridCol>
                <a:gridCol w="329184">
                  <a:extLst>
                    <a:ext uri="{9D8B030D-6E8A-4147-A177-3AD203B41FA5}">
                      <a16:colId xmlns:a16="http://schemas.microsoft.com/office/drawing/2014/main" val="3989716363"/>
                    </a:ext>
                  </a:extLst>
                </a:gridCol>
                <a:gridCol w="329184">
                  <a:extLst>
                    <a:ext uri="{9D8B030D-6E8A-4147-A177-3AD203B41FA5}">
                      <a16:colId xmlns:a16="http://schemas.microsoft.com/office/drawing/2014/main" val="892784241"/>
                    </a:ext>
                  </a:extLst>
                </a:gridCol>
                <a:gridCol w="329184">
                  <a:extLst>
                    <a:ext uri="{9D8B030D-6E8A-4147-A177-3AD203B41FA5}">
                      <a16:colId xmlns:a16="http://schemas.microsoft.com/office/drawing/2014/main" val="1653401963"/>
                    </a:ext>
                  </a:extLst>
                </a:gridCol>
                <a:gridCol w="329184">
                  <a:extLst>
                    <a:ext uri="{9D8B030D-6E8A-4147-A177-3AD203B41FA5}">
                      <a16:colId xmlns:a16="http://schemas.microsoft.com/office/drawing/2014/main" val="1719571814"/>
                    </a:ext>
                  </a:extLst>
                </a:gridCol>
                <a:gridCol w="329184">
                  <a:extLst>
                    <a:ext uri="{9D8B030D-6E8A-4147-A177-3AD203B41FA5}">
                      <a16:colId xmlns:a16="http://schemas.microsoft.com/office/drawing/2014/main" val="2610826781"/>
                    </a:ext>
                  </a:extLst>
                </a:gridCol>
                <a:gridCol w="370332">
                  <a:extLst>
                    <a:ext uri="{9D8B030D-6E8A-4147-A177-3AD203B41FA5}">
                      <a16:colId xmlns:a16="http://schemas.microsoft.com/office/drawing/2014/main" val="3581618374"/>
                    </a:ext>
                  </a:extLst>
                </a:gridCol>
                <a:gridCol w="370332">
                  <a:extLst>
                    <a:ext uri="{9D8B030D-6E8A-4147-A177-3AD203B41FA5}">
                      <a16:colId xmlns:a16="http://schemas.microsoft.com/office/drawing/2014/main" val="1604917786"/>
                    </a:ext>
                  </a:extLst>
                </a:gridCol>
                <a:gridCol w="329184">
                  <a:extLst>
                    <a:ext uri="{9D8B030D-6E8A-4147-A177-3AD203B41FA5}">
                      <a16:colId xmlns:a16="http://schemas.microsoft.com/office/drawing/2014/main" val="3328060707"/>
                    </a:ext>
                  </a:extLst>
                </a:gridCol>
                <a:gridCol w="329184">
                  <a:extLst>
                    <a:ext uri="{9D8B030D-6E8A-4147-A177-3AD203B41FA5}">
                      <a16:colId xmlns:a16="http://schemas.microsoft.com/office/drawing/2014/main" val="2538375112"/>
                    </a:ext>
                  </a:extLst>
                </a:gridCol>
                <a:gridCol w="370332">
                  <a:extLst>
                    <a:ext uri="{9D8B030D-6E8A-4147-A177-3AD203B41FA5}">
                      <a16:colId xmlns:a16="http://schemas.microsoft.com/office/drawing/2014/main" val="1054371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3880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Russian Foreign Ministry - МИД России - 2018-04-06 00:06:04</a:t>
                      </a:r>
                      <a:r>
                        <a:rPr kumimoji="0" lang="ru-RU" sz="1000" b="0" i="0" u="none" strike="noStrike" kern="1200" cap="none" spc="0" normalizeH="0" baseline="0" noProof="0">
                          <a:ln>
                            <a:noFill/>
                          </a:ln>
                          <a:solidFill>
                            <a:prstClr val="black"/>
                          </a:solidFill>
                          <a:effectLst/>
                          <a:uLnTx/>
                          <a:uFillTx/>
                          <a:latin typeface="+mn-lt"/>
                          <a:ea typeface="+mn-ea"/>
                          <a:cs typeface="+mn-cs"/>
                        </a:rPr>
                        <a:t>
Выступление главы российской делегации, Постоянного представителя Российской Федерации при ОЗХО, Посла А.В.Шульгина на 57-й сессии Исполнительного совета ОЗХО
655-05-04-2018
Уважаемый г-н Председатель,
Как вы понимаете, нам необходимо отреагировать сразу на три выступления, которые были сделаны постпредом Болгарии, зачитавшем заявление государств Евросоюза, постпредом Великобритании и постпредом США.
Мы рассчитывали поговорить сегодня конструктивно. Сделали наше национальное заявление - сбалансированное,  выверенное, пронизанное заботой о том, чтобы вернуть накалившуюся ситуацию в правовое поле и  действовать строго в соответствии с Конвенцией о запрещении химического оружия (КЗХО). Мы обратились к государствам-участникам с разумным, спокойным призывом к налаживанию сотрудничества. И что же мы слышим в ответ? Вдруг слово берёт представитель Болгарии и  зачитывает от имени Евросоюза заявление, содержащее поток инсинуаций: Россия-де не отвечает на законные вопросы Великобритании,  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9792042"/>
                  </a:ext>
                </a:extLst>
              </a:tr>
            </a:tbl>
          </a:graphicData>
        </a:graphic>
      </p:graphicFrame>
      <p:sp>
        <p:nvSpPr>
          <p:cNvPr id="4" name="Text Placeholder 3">
            <a:extLst>
              <a:ext uri="{FF2B5EF4-FFF2-40B4-BE49-F238E27FC236}">
                <a16:creationId xmlns:a16="http://schemas.microsoft.com/office/drawing/2014/main" id="{3E5FF5DE-B76F-4E31-851E-AC80D4759B7C}"/>
              </a:ext>
            </a:extLst>
          </p:cNvPr>
          <p:cNvSpPr>
            <a:spLocks noGrp="1"/>
          </p:cNvSpPr>
          <p:nvPr>
            <p:ph type="body" sz="quarter" idx="14"/>
          </p:nvPr>
        </p:nvSpPr>
        <p:spPr/>
        <p:txBody>
          <a:bodyPr/>
          <a:lstStyle/>
          <a:p>
            <a:r>
              <a:rPr lang="en-US"/>
              <a:t>02/08/2018 - 04/08/2018</a:t>
            </a:r>
          </a:p>
        </p:txBody>
      </p:sp>
    </p:spTree>
    <p:extLst>
      <p:ext uri="{BB962C8B-B14F-4D97-AF65-F5344CB8AC3E}">
        <p14:creationId xmlns:p14="http://schemas.microsoft.com/office/powerpoint/2010/main" val="20752516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7</TotalTime>
  <Words>1326</Words>
  <Application>Microsoft Office PowerPoint</Application>
  <PresentationFormat>On-screen Show (4:3)</PresentationFormat>
  <Paragraphs>790</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Facebook Own Posts Table - 1 of 17</vt:lpstr>
      <vt:lpstr>Facebook Own Posts Table - 2 of 17</vt:lpstr>
      <vt:lpstr>Facebook Own Posts Table - 3 of 17</vt:lpstr>
      <vt:lpstr>Facebook Own Posts Table - 4 of 17</vt:lpstr>
      <vt:lpstr>Facebook Own Posts Table - 5 of 17</vt:lpstr>
      <vt:lpstr>Facebook Own Posts Table - 6 of 17</vt:lpstr>
      <vt:lpstr>Facebook Own Posts Table - 7 of 17</vt:lpstr>
      <vt:lpstr>Facebook Own Posts Table - 8 of 17</vt:lpstr>
      <vt:lpstr>Facebook Own Posts Table - 9 of 17</vt:lpstr>
      <vt:lpstr>Facebook Own Posts Table - 10 of 17</vt:lpstr>
      <vt:lpstr>Facebook Own Posts Table - 11 of 17</vt:lpstr>
      <vt:lpstr>Facebook Own Posts Table - 12 of 17</vt:lpstr>
      <vt:lpstr>Facebook Own Posts Table - 13 of 17</vt:lpstr>
      <vt:lpstr>Facebook Own Posts Table - 14 of 17</vt:lpstr>
      <vt:lpstr>Facebook Own Posts Table - 15 of 17</vt:lpstr>
      <vt:lpstr>Facebook Own Posts Table - 16 of 17</vt:lpstr>
      <vt:lpstr>Facebook Own Posts Table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17</dc:title>
  <dc:creator>Administrator</dc:creator>
  <cp:lastModifiedBy>Administrator</cp:lastModifiedBy>
  <cp:revision>1</cp:revision>
  <dcterms:created xsi:type="dcterms:W3CDTF">2018-04-08T10:00:46Z</dcterms:created>
  <dcterms:modified xsi:type="dcterms:W3CDTF">2018-04-08T10:08:39Z</dcterms:modified>
</cp:coreProperties>
</file>