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0A96-746A-43CF-85CE-855D3CFA1E23}"/>
              </a:ext>
            </a:extLst>
          </p:cNvPr>
          <p:cNvSpPr>
            <a:spLocks noGrp="1"/>
          </p:cNvSpPr>
          <p:nvPr>
            <p:ph type="title"/>
          </p:nvPr>
        </p:nvSpPr>
        <p:spPr/>
        <p:txBody>
          <a:bodyPr/>
          <a:lstStyle/>
          <a:p>
            <a:r>
              <a:rPr lang="en-US"/>
              <a:t>Facebook Own Posts Table | Hudsonvillle - 1 of 12</a:t>
            </a:r>
          </a:p>
        </p:txBody>
      </p:sp>
      <p:graphicFrame>
        <p:nvGraphicFramePr>
          <p:cNvPr id="5" name="Table Placeholder 4">
            <a:extLst>
              <a:ext uri="{FF2B5EF4-FFF2-40B4-BE49-F238E27FC236}">
                <a16:creationId xmlns:a16="http://schemas.microsoft.com/office/drawing/2014/main" id="{E6EDEE90-0417-4DC3-BC47-DC6BAC3058F7}"/>
              </a:ext>
            </a:extLst>
          </p:cNvPr>
          <p:cNvGraphicFramePr>
            <a:graphicFrameLocks noGrp="1"/>
          </p:cNvGraphicFramePr>
          <p:nvPr>
            <p:ph type="tbl" sz="quarter" idx="13"/>
            <p:extLst>
              <p:ext uri="{D42A27DB-BD31-4B8C-83A1-F6EECF244321}">
                <p14:modId xmlns:p14="http://schemas.microsoft.com/office/powerpoint/2010/main" val="602275870"/>
              </p:ext>
            </p:extLst>
          </p:nvPr>
        </p:nvGraphicFramePr>
        <p:xfrm>
          <a:off x="457200" y="1731963"/>
          <a:ext cx="8229600" cy="39319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968266"/>
                    </a:ext>
                  </a:extLst>
                </a:gridCol>
                <a:gridCol w="370332">
                  <a:extLst>
                    <a:ext uri="{9D8B030D-6E8A-4147-A177-3AD203B41FA5}">
                      <a16:colId xmlns:a16="http://schemas.microsoft.com/office/drawing/2014/main" val="2726905733"/>
                    </a:ext>
                  </a:extLst>
                </a:gridCol>
                <a:gridCol w="370332">
                  <a:extLst>
                    <a:ext uri="{9D8B030D-6E8A-4147-A177-3AD203B41FA5}">
                      <a16:colId xmlns:a16="http://schemas.microsoft.com/office/drawing/2014/main" val="375116198"/>
                    </a:ext>
                  </a:extLst>
                </a:gridCol>
                <a:gridCol w="370332">
                  <a:extLst>
                    <a:ext uri="{9D8B030D-6E8A-4147-A177-3AD203B41FA5}">
                      <a16:colId xmlns:a16="http://schemas.microsoft.com/office/drawing/2014/main" val="2880010224"/>
                    </a:ext>
                  </a:extLst>
                </a:gridCol>
                <a:gridCol w="329184">
                  <a:extLst>
                    <a:ext uri="{9D8B030D-6E8A-4147-A177-3AD203B41FA5}">
                      <a16:colId xmlns:a16="http://schemas.microsoft.com/office/drawing/2014/main" val="1220062465"/>
                    </a:ext>
                  </a:extLst>
                </a:gridCol>
                <a:gridCol w="329184">
                  <a:extLst>
                    <a:ext uri="{9D8B030D-6E8A-4147-A177-3AD203B41FA5}">
                      <a16:colId xmlns:a16="http://schemas.microsoft.com/office/drawing/2014/main" val="3623481881"/>
                    </a:ext>
                  </a:extLst>
                </a:gridCol>
                <a:gridCol w="329184">
                  <a:extLst>
                    <a:ext uri="{9D8B030D-6E8A-4147-A177-3AD203B41FA5}">
                      <a16:colId xmlns:a16="http://schemas.microsoft.com/office/drawing/2014/main" val="3375411895"/>
                    </a:ext>
                  </a:extLst>
                </a:gridCol>
                <a:gridCol w="329184">
                  <a:extLst>
                    <a:ext uri="{9D8B030D-6E8A-4147-A177-3AD203B41FA5}">
                      <a16:colId xmlns:a16="http://schemas.microsoft.com/office/drawing/2014/main" val="1574615607"/>
                    </a:ext>
                  </a:extLst>
                </a:gridCol>
                <a:gridCol w="329184">
                  <a:extLst>
                    <a:ext uri="{9D8B030D-6E8A-4147-A177-3AD203B41FA5}">
                      <a16:colId xmlns:a16="http://schemas.microsoft.com/office/drawing/2014/main" val="1069313285"/>
                    </a:ext>
                  </a:extLst>
                </a:gridCol>
                <a:gridCol w="329184">
                  <a:extLst>
                    <a:ext uri="{9D8B030D-6E8A-4147-A177-3AD203B41FA5}">
                      <a16:colId xmlns:a16="http://schemas.microsoft.com/office/drawing/2014/main" val="896719209"/>
                    </a:ext>
                  </a:extLst>
                </a:gridCol>
                <a:gridCol w="329184">
                  <a:extLst>
                    <a:ext uri="{9D8B030D-6E8A-4147-A177-3AD203B41FA5}">
                      <a16:colId xmlns:a16="http://schemas.microsoft.com/office/drawing/2014/main" val="455029247"/>
                    </a:ext>
                  </a:extLst>
                </a:gridCol>
                <a:gridCol w="329184">
                  <a:extLst>
                    <a:ext uri="{9D8B030D-6E8A-4147-A177-3AD203B41FA5}">
                      <a16:colId xmlns:a16="http://schemas.microsoft.com/office/drawing/2014/main" val="2962777023"/>
                    </a:ext>
                  </a:extLst>
                </a:gridCol>
                <a:gridCol w="329184">
                  <a:extLst>
                    <a:ext uri="{9D8B030D-6E8A-4147-A177-3AD203B41FA5}">
                      <a16:colId xmlns:a16="http://schemas.microsoft.com/office/drawing/2014/main" val="795381972"/>
                    </a:ext>
                  </a:extLst>
                </a:gridCol>
                <a:gridCol w="370332">
                  <a:extLst>
                    <a:ext uri="{9D8B030D-6E8A-4147-A177-3AD203B41FA5}">
                      <a16:colId xmlns:a16="http://schemas.microsoft.com/office/drawing/2014/main" val="1888057367"/>
                    </a:ext>
                  </a:extLst>
                </a:gridCol>
                <a:gridCol w="370332">
                  <a:extLst>
                    <a:ext uri="{9D8B030D-6E8A-4147-A177-3AD203B41FA5}">
                      <a16:colId xmlns:a16="http://schemas.microsoft.com/office/drawing/2014/main" val="1006489960"/>
                    </a:ext>
                  </a:extLst>
                </a:gridCol>
                <a:gridCol w="329184">
                  <a:extLst>
                    <a:ext uri="{9D8B030D-6E8A-4147-A177-3AD203B41FA5}">
                      <a16:colId xmlns:a16="http://schemas.microsoft.com/office/drawing/2014/main" val="326332083"/>
                    </a:ext>
                  </a:extLst>
                </a:gridCol>
                <a:gridCol w="329184">
                  <a:extLst>
                    <a:ext uri="{9D8B030D-6E8A-4147-A177-3AD203B41FA5}">
                      <a16:colId xmlns:a16="http://schemas.microsoft.com/office/drawing/2014/main" val="1763832383"/>
                    </a:ext>
                  </a:extLst>
                </a:gridCol>
                <a:gridCol w="370332">
                  <a:extLst>
                    <a:ext uri="{9D8B030D-6E8A-4147-A177-3AD203B41FA5}">
                      <a16:colId xmlns:a16="http://schemas.microsoft.com/office/drawing/2014/main" val="3432504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049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- 2018-04-27 16:00:01 </a:t>
                      </a:r>
                      <a:r>
                        <a:rPr kumimoji="0" lang="en-US" sz="1000" b="0" i="0" u="none" strike="noStrike" kern="1200" cap="none" spc="0" normalizeH="0" baseline="0" noProof="0">
                          <a:ln>
                            <a:noFill/>
                          </a:ln>
                          <a:solidFill>
                            <a:prstClr val="black"/>
                          </a:solidFill>
                          <a:effectLst/>
                          <a:uLnTx/>
                          <a:uFillTx/>
                          <a:latin typeface="+mn-lt"/>
                          <a:ea typeface="+mn-ea"/>
                          <a:cs typeface="+mn-cs"/>
                        </a:rPr>
                        <a:t> 
 Our 3 reasons for eating ice cream today:
1. It's the weekend
2. We own a spoon 
3. We have nice weather
What are your 3 reasons?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829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- 2018-04-26 15:00:01 </a:t>
                      </a:r>
                      <a:r>
                        <a:rPr kumimoji="0" lang="en-US" sz="1000" b="0" i="0" u="none" strike="noStrike" kern="1200" cap="none" spc="0" normalizeH="0" baseline="0" noProof="0">
                          <a:ln>
                            <a:noFill/>
                          </a:ln>
                          <a:solidFill>
                            <a:prstClr val="black"/>
                          </a:solidFill>
                          <a:effectLst/>
                          <a:uLnTx/>
                          <a:uFillTx/>
                          <a:latin typeface="+mn-lt"/>
                          <a:ea typeface="+mn-ea"/>
                          <a:cs typeface="+mn-cs"/>
                        </a:rPr>
                        <a:t> 
 Did you catch Morgan, our flavor creator, on FOX 17? She talked about our new Limited Edition flavors, Belgian Cookie Butter and Chocolate Raspberry Indulgence. Here’s the full interview in case you missed it! http://bit.ly/2HtC7j9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5141891"/>
                  </a:ext>
                </a:extLst>
              </a:tr>
            </a:tbl>
          </a:graphicData>
        </a:graphic>
      </p:graphicFrame>
      <p:sp>
        <p:nvSpPr>
          <p:cNvPr id="4" name="Text Placeholder 3">
            <a:extLst>
              <a:ext uri="{FF2B5EF4-FFF2-40B4-BE49-F238E27FC236}">
                <a16:creationId xmlns:a16="http://schemas.microsoft.com/office/drawing/2014/main" id="{3A37D26A-63B0-4940-9249-F53EAA0FC840}"/>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2723341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61577-E900-439F-AAAF-283B97909122}"/>
              </a:ext>
            </a:extLst>
          </p:cNvPr>
          <p:cNvSpPr>
            <a:spLocks noGrp="1"/>
          </p:cNvSpPr>
          <p:nvPr>
            <p:ph type="title"/>
          </p:nvPr>
        </p:nvSpPr>
        <p:spPr/>
        <p:txBody>
          <a:bodyPr/>
          <a:lstStyle/>
          <a:p>
            <a:r>
              <a:rPr lang="en-US"/>
              <a:t>Facebook Own Posts Table | Hudsonvillle - 2 of 12</a:t>
            </a:r>
          </a:p>
        </p:txBody>
      </p:sp>
      <p:graphicFrame>
        <p:nvGraphicFramePr>
          <p:cNvPr id="5" name="Table Placeholder 4">
            <a:extLst>
              <a:ext uri="{FF2B5EF4-FFF2-40B4-BE49-F238E27FC236}">
                <a16:creationId xmlns:a16="http://schemas.microsoft.com/office/drawing/2014/main" id="{DB029502-1321-4119-8B5D-3FA0E8C4F1A1}"/>
              </a:ext>
            </a:extLst>
          </p:cNvPr>
          <p:cNvGraphicFramePr>
            <a:graphicFrameLocks noGrp="1"/>
          </p:cNvGraphicFramePr>
          <p:nvPr>
            <p:ph type="tbl" sz="quarter" idx="13"/>
            <p:extLst>
              <p:ext uri="{D42A27DB-BD31-4B8C-83A1-F6EECF244321}">
                <p14:modId xmlns:p14="http://schemas.microsoft.com/office/powerpoint/2010/main" val="416484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1989335"/>
                    </a:ext>
                  </a:extLst>
                </a:gridCol>
                <a:gridCol w="370332">
                  <a:extLst>
                    <a:ext uri="{9D8B030D-6E8A-4147-A177-3AD203B41FA5}">
                      <a16:colId xmlns:a16="http://schemas.microsoft.com/office/drawing/2014/main" val="3159843324"/>
                    </a:ext>
                  </a:extLst>
                </a:gridCol>
                <a:gridCol w="370332">
                  <a:extLst>
                    <a:ext uri="{9D8B030D-6E8A-4147-A177-3AD203B41FA5}">
                      <a16:colId xmlns:a16="http://schemas.microsoft.com/office/drawing/2014/main" val="2608533416"/>
                    </a:ext>
                  </a:extLst>
                </a:gridCol>
                <a:gridCol w="370332">
                  <a:extLst>
                    <a:ext uri="{9D8B030D-6E8A-4147-A177-3AD203B41FA5}">
                      <a16:colId xmlns:a16="http://schemas.microsoft.com/office/drawing/2014/main" val="2105932428"/>
                    </a:ext>
                  </a:extLst>
                </a:gridCol>
                <a:gridCol w="329184">
                  <a:extLst>
                    <a:ext uri="{9D8B030D-6E8A-4147-A177-3AD203B41FA5}">
                      <a16:colId xmlns:a16="http://schemas.microsoft.com/office/drawing/2014/main" val="1065054179"/>
                    </a:ext>
                  </a:extLst>
                </a:gridCol>
                <a:gridCol w="329184">
                  <a:extLst>
                    <a:ext uri="{9D8B030D-6E8A-4147-A177-3AD203B41FA5}">
                      <a16:colId xmlns:a16="http://schemas.microsoft.com/office/drawing/2014/main" val="3779492252"/>
                    </a:ext>
                  </a:extLst>
                </a:gridCol>
                <a:gridCol w="329184">
                  <a:extLst>
                    <a:ext uri="{9D8B030D-6E8A-4147-A177-3AD203B41FA5}">
                      <a16:colId xmlns:a16="http://schemas.microsoft.com/office/drawing/2014/main" val="2719377244"/>
                    </a:ext>
                  </a:extLst>
                </a:gridCol>
                <a:gridCol w="329184">
                  <a:extLst>
                    <a:ext uri="{9D8B030D-6E8A-4147-A177-3AD203B41FA5}">
                      <a16:colId xmlns:a16="http://schemas.microsoft.com/office/drawing/2014/main" val="86963264"/>
                    </a:ext>
                  </a:extLst>
                </a:gridCol>
                <a:gridCol w="329184">
                  <a:extLst>
                    <a:ext uri="{9D8B030D-6E8A-4147-A177-3AD203B41FA5}">
                      <a16:colId xmlns:a16="http://schemas.microsoft.com/office/drawing/2014/main" val="3356310469"/>
                    </a:ext>
                  </a:extLst>
                </a:gridCol>
                <a:gridCol w="329184">
                  <a:extLst>
                    <a:ext uri="{9D8B030D-6E8A-4147-A177-3AD203B41FA5}">
                      <a16:colId xmlns:a16="http://schemas.microsoft.com/office/drawing/2014/main" val="1432850815"/>
                    </a:ext>
                  </a:extLst>
                </a:gridCol>
                <a:gridCol w="329184">
                  <a:extLst>
                    <a:ext uri="{9D8B030D-6E8A-4147-A177-3AD203B41FA5}">
                      <a16:colId xmlns:a16="http://schemas.microsoft.com/office/drawing/2014/main" val="3905152020"/>
                    </a:ext>
                  </a:extLst>
                </a:gridCol>
                <a:gridCol w="329184">
                  <a:extLst>
                    <a:ext uri="{9D8B030D-6E8A-4147-A177-3AD203B41FA5}">
                      <a16:colId xmlns:a16="http://schemas.microsoft.com/office/drawing/2014/main" val="3307893399"/>
                    </a:ext>
                  </a:extLst>
                </a:gridCol>
                <a:gridCol w="329184">
                  <a:extLst>
                    <a:ext uri="{9D8B030D-6E8A-4147-A177-3AD203B41FA5}">
                      <a16:colId xmlns:a16="http://schemas.microsoft.com/office/drawing/2014/main" val="1432605492"/>
                    </a:ext>
                  </a:extLst>
                </a:gridCol>
                <a:gridCol w="370332">
                  <a:extLst>
                    <a:ext uri="{9D8B030D-6E8A-4147-A177-3AD203B41FA5}">
                      <a16:colId xmlns:a16="http://schemas.microsoft.com/office/drawing/2014/main" val="76459308"/>
                    </a:ext>
                  </a:extLst>
                </a:gridCol>
                <a:gridCol w="370332">
                  <a:extLst>
                    <a:ext uri="{9D8B030D-6E8A-4147-A177-3AD203B41FA5}">
                      <a16:colId xmlns:a16="http://schemas.microsoft.com/office/drawing/2014/main" val="1789610997"/>
                    </a:ext>
                  </a:extLst>
                </a:gridCol>
                <a:gridCol w="329184">
                  <a:extLst>
                    <a:ext uri="{9D8B030D-6E8A-4147-A177-3AD203B41FA5}">
                      <a16:colId xmlns:a16="http://schemas.microsoft.com/office/drawing/2014/main" val="3059883762"/>
                    </a:ext>
                  </a:extLst>
                </a:gridCol>
                <a:gridCol w="329184">
                  <a:extLst>
                    <a:ext uri="{9D8B030D-6E8A-4147-A177-3AD203B41FA5}">
                      <a16:colId xmlns:a16="http://schemas.microsoft.com/office/drawing/2014/main" val="1241406601"/>
                    </a:ext>
                  </a:extLst>
                </a:gridCol>
                <a:gridCol w="370332">
                  <a:extLst>
                    <a:ext uri="{9D8B030D-6E8A-4147-A177-3AD203B41FA5}">
                      <a16:colId xmlns:a16="http://schemas.microsoft.com/office/drawing/2014/main" val="1259531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735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- 2018-04-24 18:00:00 </a:t>
                      </a:r>
                      <a:r>
                        <a:rPr kumimoji="0" lang="en-US" sz="1000" b="0" i="0" u="none" strike="noStrike" kern="1200" cap="none" spc="0" normalizeH="0" baseline="0" noProof="0">
                          <a:ln>
                            <a:noFill/>
                          </a:ln>
                          <a:solidFill>
                            <a:prstClr val="black"/>
                          </a:solidFill>
                          <a:effectLst/>
                          <a:uLnTx/>
                          <a:uFillTx/>
                          <a:latin typeface="+mn-lt"/>
                          <a:ea typeface="+mn-ea"/>
                          <a:cs typeface="+mn-cs"/>
                        </a:rPr>
                        <a:t> 
 Fun Fact: Did you know you can prevent brain freeze by eating slowly when savoring a scoop?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44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- 2018-04-22 12:00:01 </a:t>
                      </a:r>
                      <a:r>
                        <a:rPr kumimoji="0" lang="en-US" sz="1000" b="0" i="0" u="none" strike="noStrike" kern="1200" cap="none" spc="0" normalizeH="0" baseline="0" noProof="0">
                          <a:ln>
                            <a:noFill/>
                          </a:ln>
                          <a:solidFill>
                            <a:prstClr val="black"/>
                          </a:solidFill>
                          <a:effectLst/>
                          <a:uLnTx/>
                          <a:uFillTx/>
                          <a:latin typeface="+mn-lt"/>
                          <a:ea typeface="+mn-ea"/>
                          <a:cs typeface="+mn-cs"/>
                        </a:rPr>
                        <a:t> 
 Celebrate Earth Day with a scoop or two of the best ice cream on the 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39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- 2018-04-20 18:00:15 </a:t>
                      </a:r>
                      <a:r>
                        <a:rPr kumimoji="0" lang="en-US" sz="1000" b="0" i="0" u="none" strike="noStrike" kern="1200" cap="none" spc="0" normalizeH="0" baseline="0" noProof="0">
                          <a:ln>
                            <a:noFill/>
                          </a:ln>
                          <a:solidFill>
                            <a:prstClr val="black"/>
                          </a:solidFill>
                          <a:effectLst/>
                          <a:uLnTx/>
                          <a:uFillTx/>
                          <a:latin typeface="+mn-lt"/>
                          <a:ea typeface="+mn-ea"/>
                          <a:cs typeface="+mn-cs"/>
                        </a:rPr>
                        <a:t> 
 Today is the perfect day to indulge in your favorite treat.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174024"/>
                  </a:ext>
                </a:extLst>
              </a:tr>
            </a:tbl>
          </a:graphicData>
        </a:graphic>
      </p:graphicFrame>
      <p:sp>
        <p:nvSpPr>
          <p:cNvPr id="4" name="Text Placeholder 3">
            <a:extLst>
              <a:ext uri="{FF2B5EF4-FFF2-40B4-BE49-F238E27FC236}">
                <a16:creationId xmlns:a16="http://schemas.microsoft.com/office/drawing/2014/main" id="{4B2AF53F-8738-4CD6-8C5A-9533B4DE710F}"/>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344814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5C7F9-7834-4503-9DAE-BF54556E9F0C}"/>
              </a:ext>
            </a:extLst>
          </p:cNvPr>
          <p:cNvSpPr>
            <a:spLocks noGrp="1"/>
          </p:cNvSpPr>
          <p:nvPr>
            <p:ph type="title"/>
          </p:nvPr>
        </p:nvSpPr>
        <p:spPr/>
        <p:txBody>
          <a:bodyPr/>
          <a:lstStyle/>
          <a:p>
            <a:r>
              <a:rPr lang="en-US"/>
              <a:t>Facebook Own Posts Table | Hudsonvillle - 3 of 12</a:t>
            </a:r>
          </a:p>
        </p:txBody>
      </p:sp>
      <p:graphicFrame>
        <p:nvGraphicFramePr>
          <p:cNvPr id="5" name="Table Placeholder 4">
            <a:extLst>
              <a:ext uri="{FF2B5EF4-FFF2-40B4-BE49-F238E27FC236}">
                <a16:creationId xmlns:a16="http://schemas.microsoft.com/office/drawing/2014/main" id="{D1846E44-00BB-4CC6-B6E1-63E8AE5CEC61}"/>
              </a:ext>
            </a:extLst>
          </p:cNvPr>
          <p:cNvGraphicFramePr>
            <a:graphicFrameLocks noGrp="1"/>
          </p:cNvGraphicFramePr>
          <p:nvPr>
            <p:ph type="tbl" sz="quarter" idx="13"/>
            <p:extLst>
              <p:ext uri="{D42A27DB-BD31-4B8C-83A1-F6EECF244321}">
                <p14:modId xmlns:p14="http://schemas.microsoft.com/office/powerpoint/2010/main" val="148134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80730012"/>
                    </a:ext>
                  </a:extLst>
                </a:gridCol>
                <a:gridCol w="370332">
                  <a:extLst>
                    <a:ext uri="{9D8B030D-6E8A-4147-A177-3AD203B41FA5}">
                      <a16:colId xmlns:a16="http://schemas.microsoft.com/office/drawing/2014/main" val="1326559790"/>
                    </a:ext>
                  </a:extLst>
                </a:gridCol>
                <a:gridCol w="370332">
                  <a:extLst>
                    <a:ext uri="{9D8B030D-6E8A-4147-A177-3AD203B41FA5}">
                      <a16:colId xmlns:a16="http://schemas.microsoft.com/office/drawing/2014/main" val="499342582"/>
                    </a:ext>
                  </a:extLst>
                </a:gridCol>
                <a:gridCol w="370332">
                  <a:extLst>
                    <a:ext uri="{9D8B030D-6E8A-4147-A177-3AD203B41FA5}">
                      <a16:colId xmlns:a16="http://schemas.microsoft.com/office/drawing/2014/main" val="3948353041"/>
                    </a:ext>
                  </a:extLst>
                </a:gridCol>
                <a:gridCol w="329184">
                  <a:extLst>
                    <a:ext uri="{9D8B030D-6E8A-4147-A177-3AD203B41FA5}">
                      <a16:colId xmlns:a16="http://schemas.microsoft.com/office/drawing/2014/main" val="2749464853"/>
                    </a:ext>
                  </a:extLst>
                </a:gridCol>
                <a:gridCol w="329184">
                  <a:extLst>
                    <a:ext uri="{9D8B030D-6E8A-4147-A177-3AD203B41FA5}">
                      <a16:colId xmlns:a16="http://schemas.microsoft.com/office/drawing/2014/main" val="2185346853"/>
                    </a:ext>
                  </a:extLst>
                </a:gridCol>
                <a:gridCol w="329184">
                  <a:extLst>
                    <a:ext uri="{9D8B030D-6E8A-4147-A177-3AD203B41FA5}">
                      <a16:colId xmlns:a16="http://schemas.microsoft.com/office/drawing/2014/main" val="2150590865"/>
                    </a:ext>
                  </a:extLst>
                </a:gridCol>
                <a:gridCol w="329184">
                  <a:extLst>
                    <a:ext uri="{9D8B030D-6E8A-4147-A177-3AD203B41FA5}">
                      <a16:colId xmlns:a16="http://schemas.microsoft.com/office/drawing/2014/main" val="1789681485"/>
                    </a:ext>
                  </a:extLst>
                </a:gridCol>
                <a:gridCol w="329184">
                  <a:extLst>
                    <a:ext uri="{9D8B030D-6E8A-4147-A177-3AD203B41FA5}">
                      <a16:colId xmlns:a16="http://schemas.microsoft.com/office/drawing/2014/main" val="3411339860"/>
                    </a:ext>
                  </a:extLst>
                </a:gridCol>
                <a:gridCol w="329184">
                  <a:extLst>
                    <a:ext uri="{9D8B030D-6E8A-4147-A177-3AD203B41FA5}">
                      <a16:colId xmlns:a16="http://schemas.microsoft.com/office/drawing/2014/main" val="3560495208"/>
                    </a:ext>
                  </a:extLst>
                </a:gridCol>
                <a:gridCol w="329184">
                  <a:extLst>
                    <a:ext uri="{9D8B030D-6E8A-4147-A177-3AD203B41FA5}">
                      <a16:colId xmlns:a16="http://schemas.microsoft.com/office/drawing/2014/main" val="1664657158"/>
                    </a:ext>
                  </a:extLst>
                </a:gridCol>
                <a:gridCol w="329184">
                  <a:extLst>
                    <a:ext uri="{9D8B030D-6E8A-4147-A177-3AD203B41FA5}">
                      <a16:colId xmlns:a16="http://schemas.microsoft.com/office/drawing/2014/main" val="3555958640"/>
                    </a:ext>
                  </a:extLst>
                </a:gridCol>
                <a:gridCol w="329184">
                  <a:extLst>
                    <a:ext uri="{9D8B030D-6E8A-4147-A177-3AD203B41FA5}">
                      <a16:colId xmlns:a16="http://schemas.microsoft.com/office/drawing/2014/main" val="1573091784"/>
                    </a:ext>
                  </a:extLst>
                </a:gridCol>
                <a:gridCol w="370332">
                  <a:extLst>
                    <a:ext uri="{9D8B030D-6E8A-4147-A177-3AD203B41FA5}">
                      <a16:colId xmlns:a16="http://schemas.microsoft.com/office/drawing/2014/main" val="2627568872"/>
                    </a:ext>
                  </a:extLst>
                </a:gridCol>
                <a:gridCol w="370332">
                  <a:extLst>
                    <a:ext uri="{9D8B030D-6E8A-4147-A177-3AD203B41FA5}">
                      <a16:colId xmlns:a16="http://schemas.microsoft.com/office/drawing/2014/main" val="935953225"/>
                    </a:ext>
                  </a:extLst>
                </a:gridCol>
                <a:gridCol w="329184">
                  <a:extLst>
                    <a:ext uri="{9D8B030D-6E8A-4147-A177-3AD203B41FA5}">
                      <a16:colId xmlns:a16="http://schemas.microsoft.com/office/drawing/2014/main" val="3800835831"/>
                    </a:ext>
                  </a:extLst>
                </a:gridCol>
                <a:gridCol w="329184">
                  <a:extLst>
                    <a:ext uri="{9D8B030D-6E8A-4147-A177-3AD203B41FA5}">
                      <a16:colId xmlns:a16="http://schemas.microsoft.com/office/drawing/2014/main" val="3354352465"/>
                    </a:ext>
                  </a:extLst>
                </a:gridCol>
                <a:gridCol w="370332">
                  <a:extLst>
                    <a:ext uri="{9D8B030D-6E8A-4147-A177-3AD203B41FA5}">
                      <a16:colId xmlns:a16="http://schemas.microsoft.com/office/drawing/2014/main" val="388080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136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- 2018-04-18 20:00:02 </a:t>
                      </a:r>
                      <a:r>
                        <a:rPr kumimoji="0" lang="en-US" sz="1000" b="0" i="0" u="none" strike="noStrike" kern="1200" cap="none" spc="0" normalizeH="0" baseline="0" noProof="0">
                          <a:ln>
                            <a:noFill/>
                          </a:ln>
                          <a:solidFill>
                            <a:prstClr val="black"/>
                          </a:solidFill>
                          <a:effectLst/>
                          <a:uLnTx/>
                          <a:uFillTx/>
                          <a:latin typeface="+mn-lt"/>
                          <a:ea typeface="+mn-ea"/>
                          <a:cs typeface="+mn-cs"/>
                        </a:rPr>
                        <a:t> 
 Raspberries + Dark Chocolate + White Chocolate = Amazing. 
Have you tried our new Limited Edition Chocolate Raspberry Indulgence? http://bit.ly/2qEVvhH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92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- 2018-04-17 12:00:01 </a:t>
                      </a:r>
                      <a:r>
                        <a:rPr kumimoji="0" lang="en-US" sz="1000" b="0" i="0" u="none" strike="noStrike" kern="1200" cap="none" spc="0" normalizeH="0" baseline="0" noProof="0">
                          <a:ln>
                            <a:noFill/>
                          </a:ln>
                          <a:solidFill>
                            <a:prstClr val="black"/>
                          </a:solidFill>
                          <a:effectLst/>
                          <a:uLnTx/>
                          <a:uFillTx/>
                          <a:latin typeface="+mn-lt"/>
                          <a:ea typeface="+mn-ea"/>
                          <a:cs typeface="+mn-cs"/>
                        </a:rPr>
                        <a:t> 
 Taxes? Sounds like it's time for an ice cream 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64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- 2018-04-13 14:00:00 </a:t>
                      </a:r>
                      <a:r>
                        <a:rPr kumimoji="0" lang="en-US" sz="1000" b="0" i="0" u="none" strike="noStrike" kern="1200" cap="none" spc="0" normalizeH="0" baseline="0" noProof="0">
                          <a:ln>
                            <a:noFill/>
                          </a:ln>
                          <a:solidFill>
                            <a:prstClr val="black"/>
                          </a:solidFill>
                          <a:effectLst/>
                          <a:uLnTx/>
                          <a:uFillTx/>
                          <a:latin typeface="+mn-lt"/>
                          <a:ea typeface="+mn-ea"/>
                          <a:cs typeface="+mn-cs"/>
                        </a:rPr>
                        <a:t> 
 Make today your lucky day with a scoop of your favorite flavor! #fridaythe13th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6149253"/>
                  </a:ext>
                </a:extLst>
              </a:tr>
            </a:tbl>
          </a:graphicData>
        </a:graphic>
      </p:graphicFrame>
      <p:sp>
        <p:nvSpPr>
          <p:cNvPr id="4" name="Text Placeholder 3">
            <a:extLst>
              <a:ext uri="{FF2B5EF4-FFF2-40B4-BE49-F238E27FC236}">
                <a16:creationId xmlns:a16="http://schemas.microsoft.com/office/drawing/2014/main" id="{2F20CE25-DB9F-4B67-9EBA-552A7061BBD6}"/>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2735195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8C25D-694E-4016-ADDC-245BA55C29B0}"/>
              </a:ext>
            </a:extLst>
          </p:cNvPr>
          <p:cNvSpPr>
            <a:spLocks noGrp="1"/>
          </p:cNvSpPr>
          <p:nvPr>
            <p:ph type="title"/>
          </p:nvPr>
        </p:nvSpPr>
        <p:spPr/>
        <p:txBody>
          <a:bodyPr/>
          <a:lstStyle/>
          <a:p>
            <a:r>
              <a:rPr lang="en-US"/>
              <a:t>Facebook Own Posts Table | Hudsonvillle - 4 of 12</a:t>
            </a:r>
          </a:p>
        </p:txBody>
      </p:sp>
      <p:graphicFrame>
        <p:nvGraphicFramePr>
          <p:cNvPr id="5" name="Table Placeholder 4">
            <a:extLst>
              <a:ext uri="{FF2B5EF4-FFF2-40B4-BE49-F238E27FC236}">
                <a16:creationId xmlns:a16="http://schemas.microsoft.com/office/drawing/2014/main" id="{B817175E-6DD0-49AF-9945-0D035E99CE69}"/>
              </a:ext>
            </a:extLst>
          </p:cNvPr>
          <p:cNvGraphicFramePr>
            <a:graphicFrameLocks noGrp="1"/>
          </p:cNvGraphicFramePr>
          <p:nvPr>
            <p:ph type="tbl" sz="quarter" idx="13"/>
            <p:extLst>
              <p:ext uri="{D42A27DB-BD31-4B8C-83A1-F6EECF244321}">
                <p14:modId xmlns:p14="http://schemas.microsoft.com/office/powerpoint/2010/main" val="278545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2294561"/>
                    </a:ext>
                  </a:extLst>
                </a:gridCol>
                <a:gridCol w="370332">
                  <a:extLst>
                    <a:ext uri="{9D8B030D-6E8A-4147-A177-3AD203B41FA5}">
                      <a16:colId xmlns:a16="http://schemas.microsoft.com/office/drawing/2014/main" val="729466471"/>
                    </a:ext>
                  </a:extLst>
                </a:gridCol>
                <a:gridCol w="370332">
                  <a:extLst>
                    <a:ext uri="{9D8B030D-6E8A-4147-A177-3AD203B41FA5}">
                      <a16:colId xmlns:a16="http://schemas.microsoft.com/office/drawing/2014/main" val="252082668"/>
                    </a:ext>
                  </a:extLst>
                </a:gridCol>
                <a:gridCol w="370332">
                  <a:extLst>
                    <a:ext uri="{9D8B030D-6E8A-4147-A177-3AD203B41FA5}">
                      <a16:colId xmlns:a16="http://schemas.microsoft.com/office/drawing/2014/main" val="2579677964"/>
                    </a:ext>
                  </a:extLst>
                </a:gridCol>
                <a:gridCol w="329184">
                  <a:extLst>
                    <a:ext uri="{9D8B030D-6E8A-4147-A177-3AD203B41FA5}">
                      <a16:colId xmlns:a16="http://schemas.microsoft.com/office/drawing/2014/main" val="2611639293"/>
                    </a:ext>
                  </a:extLst>
                </a:gridCol>
                <a:gridCol w="329184">
                  <a:extLst>
                    <a:ext uri="{9D8B030D-6E8A-4147-A177-3AD203B41FA5}">
                      <a16:colId xmlns:a16="http://schemas.microsoft.com/office/drawing/2014/main" val="1538504605"/>
                    </a:ext>
                  </a:extLst>
                </a:gridCol>
                <a:gridCol w="329184">
                  <a:extLst>
                    <a:ext uri="{9D8B030D-6E8A-4147-A177-3AD203B41FA5}">
                      <a16:colId xmlns:a16="http://schemas.microsoft.com/office/drawing/2014/main" val="2616434455"/>
                    </a:ext>
                  </a:extLst>
                </a:gridCol>
                <a:gridCol w="329184">
                  <a:extLst>
                    <a:ext uri="{9D8B030D-6E8A-4147-A177-3AD203B41FA5}">
                      <a16:colId xmlns:a16="http://schemas.microsoft.com/office/drawing/2014/main" val="3502000698"/>
                    </a:ext>
                  </a:extLst>
                </a:gridCol>
                <a:gridCol w="329184">
                  <a:extLst>
                    <a:ext uri="{9D8B030D-6E8A-4147-A177-3AD203B41FA5}">
                      <a16:colId xmlns:a16="http://schemas.microsoft.com/office/drawing/2014/main" val="2460521178"/>
                    </a:ext>
                  </a:extLst>
                </a:gridCol>
                <a:gridCol w="329184">
                  <a:extLst>
                    <a:ext uri="{9D8B030D-6E8A-4147-A177-3AD203B41FA5}">
                      <a16:colId xmlns:a16="http://schemas.microsoft.com/office/drawing/2014/main" val="2051558729"/>
                    </a:ext>
                  </a:extLst>
                </a:gridCol>
                <a:gridCol w="329184">
                  <a:extLst>
                    <a:ext uri="{9D8B030D-6E8A-4147-A177-3AD203B41FA5}">
                      <a16:colId xmlns:a16="http://schemas.microsoft.com/office/drawing/2014/main" val="3718551924"/>
                    </a:ext>
                  </a:extLst>
                </a:gridCol>
                <a:gridCol w="329184">
                  <a:extLst>
                    <a:ext uri="{9D8B030D-6E8A-4147-A177-3AD203B41FA5}">
                      <a16:colId xmlns:a16="http://schemas.microsoft.com/office/drawing/2014/main" val="1906920458"/>
                    </a:ext>
                  </a:extLst>
                </a:gridCol>
                <a:gridCol w="329184">
                  <a:extLst>
                    <a:ext uri="{9D8B030D-6E8A-4147-A177-3AD203B41FA5}">
                      <a16:colId xmlns:a16="http://schemas.microsoft.com/office/drawing/2014/main" val="1849663372"/>
                    </a:ext>
                  </a:extLst>
                </a:gridCol>
                <a:gridCol w="370332">
                  <a:extLst>
                    <a:ext uri="{9D8B030D-6E8A-4147-A177-3AD203B41FA5}">
                      <a16:colId xmlns:a16="http://schemas.microsoft.com/office/drawing/2014/main" val="1814631202"/>
                    </a:ext>
                  </a:extLst>
                </a:gridCol>
                <a:gridCol w="370332">
                  <a:extLst>
                    <a:ext uri="{9D8B030D-6E8A-4147-A177-3AD203B41FA5}">
                      <a16:colId xmlns:a16="http://schemas.microsoft.com/office/drawing/2014/main" val="2429970199"/>
                    </a:ext>
                  </a:extLst>
                </a:gridCol>
                <a:gridCol w="329184">
                  <a:extLst>
                    <a:ext uri="{9D8B030D-6E8A-4147-A177-3AD203B41FA5}">
                      <a16:colId xmlns:a16="http://schemas.microsoft.com/office/drawing/2014/main" val="2502356751"/>
                    </a:ext>
                  </a:extLst>
                </a:gridCol>
                <a:gridCol w="329184">
                  <a:extLst>
                    <a:ext uri="{9D8B030D-6E8A-4147-A177-3AD203B41FA5}">
                      <a16:colId xmlns:a16="http://schemas.microsoft.com/office/drawing/2014/main" val="2894818461"/>
                    </a:ext>
                  </a:extLst>
                </a:gridCol>
                <a:gridCol w="370332">
                  <a:extLst>
                    <a:ext uri="{9D8B030D-6E8A-4147-A177-3AD203B41FA5}">
                      <a16:colId xmlns:a16="http://schemas.microsoft.com/office/drawing/2014/main" val="112145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879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- 2018-04-09 15:00:00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chocolate syrup is the world’s most popular ice cream topping. What's your go to ice cream add-on?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028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- 2018-04-07 12:00:00 </a:t>
                      </a:r>
                      <a:r>
                        <a:rPr kumimoji="0" lang="en-US" sz="1000" b="0" i="0" u="none" strike="noStrike" kern="1200" cap="none" spc="0" normalizeH="0" baseline="0" noProof="0">
                          <a:ln>
                            <a:noFill/>
                          </a:ln>
                          <a:solidFill>
                            <a:prstClr val="black"/>
                          </a:solidFill>
                          <a:effectLst/>
                          <a:uLnTx/>
                          <a:uFillTx/>
                          <a:latin typeface="+mn-lt"/>
                          <a:ea typeface="+mn-ea"/>
                          <a:cs typeface="+mn-cs"/>
                        </a:rPr>
                        <a:t> 
 It's National Beer Day today! One way to celebrate is with this amazing beer float we created with our friends at New Holland Brewing Co. using their Dragon's Milk. Cheers!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8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- 2018-04-03 15:34:51 </a:t>
                      </a:r>
                      <a:r>
                        <a:rPr kumimoji="0" lang="en-US" sz="1000" b="0" i="0" u="none" strike="noStrike" kern="1200" cap="none" spc="0" normalizeH="0" baseline="0" noProof="0">
                          <a:ln>
                            <a:noFill/>
                          </a:ln>
                          <a:solidFill>
                            <a:prstClr val="black"/>
                          </a:solidFill>
                          <a:effectLst/>
                          <a:uLnTx/>
                          <a:uFillTx/>
                          <a:latin typeface="+mn-lt"/>
                          <a:ea typeface="+mn-ea"/>
                          <a:cs typeface="+mn-cs"/>
                        </a:rPr>
                        <a:t> 
 Morgan plays a big part in making our company and our product genuinely good. It is great to see her get this kind of 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10298508"/>
                  </a:ext>
                </a:extLst>
              </a:tr>
            </a:tbl>
          </a:graphicData>
        </a:graphic>
      </p:graphicFrame>
      <p:sp>
        <p:nvSpPr>
          <p:cNvPr id="4" name="Text Placeholder 3">
            <a:extLst>
              <a:ext uri="{FF2B5EF4-FFF2-40B4-BE49-F238E27FC236}">
                <a16:creationId xmlns:a16="http://schemas.microsoft.com/office/drawing/2014/main" id="{1C64638F-AF99-4714-9BBF-CEC89B917768}"/>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110824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8DFA6-C3A9-4C5A-AD26-91885BBC292F}"/>
              </a:ext>
            </a:extLst>
          </p:cNvPr>
          <p:cNvSpPr>
            <a:spLocks noGrp="1"/>
          </p:cNvSpPr>
          <p:nvPr>
            <p:ph type="title"/>
          </p:nvPr>
        </p:nvSpPr>
        <p:spPr/>
        <p:txBody>
          <a:bodyPr/>
          <a:lstStyle/>
          <a:p>
            <a:r>
              <a:rPr lang="en-US"/>
              <a:t>Facebook Own Posts Table | Hudsonvillle - 5 of 12</a:t>
            </a:r>
          </a:p>
        </p:txBody>
      </p:sp>
      <p:graphicFrame>
        <p:nvGraphicFramePr>
          <p:cNvPr id="5" name="Table Placeholder 4">
            <a:extLst>
              <a:ext uri="{FF2B5EF4-FFF2-40B4-BE49-F238E27FC236}">
                <a16:creationId xmlns:a16="http://schemas.microsoft.com/office/drawing/2014/main" id="{98417527-001D-44A6-A205-6913BA1A9098}"/>
              </a:ext>
            </a:extLst>
          </p:cNvPr>
          <p:cNvGraphicFramePr>
            <a:graphicFrameLocks noGrp="1"/>
          </p:cNvGraphicFramePr>
          <p:nvPr>
            <p:ph type="tbl" sz="quarter" idx="13"/>
            <p:extLst>
              <p:ext uri="{D42A27DB-BD31-4B8C-83A1-F6EECF244321}">
                <p14:modId xmlns:p14="http://schemas.microsoft.com/office/powerpoint/2010/main" val="38463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53105728"/>
                    </a:ext>
                  </a:extLst>
                </a:gridCol>
                <a:gridCol w="370332">
                  <a:extLst>
                    <a:ext uri="{9D8B030D-6E8A-4147-A177-3AD203B41FA5}">
                      <a16:colId xmlns:a16="http://schemas.microsoft.com/office/drawing/2014/main" val="3433774398"/>
                    </a:ext>
                  </a:extLst>
                </a:gridCol>
                <a:gridCol w="370332">
                  <a:extLst>
                    <a:ext uri="{9D8B030D-6E8A-4147-A177-3AD203B41FA5}">
                      <a16:colId xmlns:a16="http://schemas.microsoft.com/office/drawing/2014/main" val="2689724742"/>
                    </a:ext>
                  </a:extLst>
                </a:gridCol>
                <a:gridCol w="370332">
                  <a:extLst>
                    <a:ext uri="{9D8B030D-6E8A-4147-A177-3AD203B41FA5}">
                      <a16:colId xmlns:a16="http://schemas.microsoft.com/office/drawing/2014/main" val="644145970"/>
                    </a:ext>
                  </a:extLst>
                </a:gridCol>
                <a:gridCol w="329184">
                  <a:extLst>
                    <a:ext uri="{9D8B030D-6E8A-4147-A177-3AD203B41FA5}">
                      <a16:colId xmlns:a16="http://schemas.microsoft.com/office/drawing/2014/main" val="1047350229"/>
                    </a:ext>
                  </a:extLst>
                </a:gridCol>
                <a:gridCol w="329184">
                  <a:extLst>
                    <a:ext uri="{9D8B030D-6E8A-4147-A177-3AD203B41FA5}">
                      <a16:colId xmlns:a16="http://schemas.microsoft.com/office/drawing/2014/main" val="470855893"/>
                    </a:ext>
                  </a:extLst>
                </a:gridCol>
                <a:gridCol w="329184">
                  <a:extLst>
                    <a:ext uri="{9D8B030D-6E8A-4147-A177-3AD203B41FA5}">
                      <a16:colId xmlns:a16="http://schemas.microsoft.com/office/drawing/2014/main" val="2722811393"/>
                    </a:ext>
                  </a:extLst>
                </a:gridCol>
                <a:gridCol w="329184">
                  <a:extLst>
                    <a:ext uri="{9D8B030D-6E8A-4147-A177-3AD203B41FA5}">
                      <a16:colId xmlns:a16="http://schemas.microsoft.com/office/drawing/2014/main" val="3225707239"/>
                    </a:ext>
                  </a:extLst>
                </a:gridCol>
                <a:gridCol w="329184">
                  <a:extLst>
                    <a:ext uri="{9D8B030D-6E8A-4147-A177-3AD203B41FA5}">
                      <a16:colId xmlns:a16="http://schemas.microsoft.com/office/drawing/2014/main" val="417539870"/>
                    </a:ext>
                  </a:extLst>
                </a:gridCol>
                <a:gridCol w="329184">
                  <a:extLst>
                    <a:ext uri="{9D8B030D-6E8A-4147-A177-3AD203B41FA5}">
                      <a16:colId xmlns:a16="http://schemas.microsoft.com/office/drawing/2014/main" val="373628164"/>
                    </a:ext>
                  </a:extLst>
                </a:gridCol>
                <a:gridCol w="329184">
                  <a:extLst>
                    <a:ext uri="{9D8B030D-6E8A-4147-A177-3AD203B41FA5}">
                      <a16:colId xmlns:a16="http://schemas.microsoft.com/office/drawing/2014/main" val="3030181405"/>
                    </a:ext>
                  </a:extLst>
                </a:gridCol>
                <a:gridCol w="329184">
                  <a:extLst>
                    <a:ext uri="{9D8B030D-6E8A-4147-A177-3AD203B41FA5}">
                      <a16:colId xmlns:a16="http://schemas.microsoft.com/office/drawing/2014/main" val="1620098143"/>
                    </a:ext>
                  </a:extLst>
                </a:gridCol>
                <a:gridCol w="329184">
                  <a:extLst>
                    <a:ext uri="{9D8B030D-6E8A-4147-A177-3AD203B41FA5}">
                      <a16:colId xmlns:a16="http://schemas.microsoft.com/office/drawing/2014/main" val="379283573"/>
                    </a:ext>
                  </a:extLst>
                </a:gridCol>
                <a:gridCol w="370332">
                  <a:extLst>
                    <a:ext uri="{9D8B030D-6E8A-4147-A177-3AD203B41FA5}">
                      <a16:colId xmlns:a16="http://schemas.microsoft.com/office/drawing/2014/main" val="3328822911"/>
                    </a:ext>
                  </a:extLst>
                </a:gridCol>
                <a:gridCol w="370332">
                  <a:extLst>
                    <a:ext uri="{9D8B030D-6E8A-4147-A177-3AD203B41FA5}">
                      <a16:colId xmlns:a16="http://schemas.microsoft.com/office/drawing/2014/main" val="963456785"/>
                    </a:ext>
                  </a:extLst>
                </a:gridCol>
                <a:gridCol w="329184">
                  <a:extLst>
                    <a:ext uri="{9D8B030D-6E8A-4147-A177-3AD203B41FA5}">
                      <a16:colId xmlns:a16="http://schemas.microsoft.com/office/drawing/2014/main" val="1816223343"/>
                    </a:ext>
                  </a:extLst>
                </a:gridCol>
                <a:gridCol w="329184">
                  <a:extLst>
                    <a:ext uri="{9D8B030D-6E8A-4147-A177-3AD203B41FA5}">
                      <a16:colId xmlns:a16="http://schemas.microsoft.com/office/drawing/2014/main" val="1348953330"/>
                    </a:ext>
                  </a:extLst>
                </a:gridCol>
                <a:gridCol w="370332">
                  <a:extLst>
                    <a:ext uri="{9D8B030D-6E8A-4147-A177-3AD203B41FA5}">
                      <a16:colId xmlns:a16="http://schemas.microsoft.com/office/drawing/2014/main" val="40866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163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- 2018-04-02 19:00:00 </a:t>
                      </a:r>
                      <a:r>
                        <a:rPr kumimoji="0" lang="en-US" sz="1000" b="0" i="0" u="none" strike="noStrike" kern="1200" cap="none" spc="0" normalizeH="0" baseline="0" noProof="0">
                          <a:ln>
                            <a:noFill/>
                          </a:ln>
                          <a:solidFill>
                            <a:prstClr val="black"/>
                          </a:solidFill>
                          <a:effectLst/>
                          <a:uLnTx/>
                          <a:uFillTx/>
                          <a:latin typeface="+mn-lt"/>
                          <a:ea typeface="+mn-ea"/>
                          <a:cs typeface="+mn-cs"/>
                        </a:rPr>
                        <a:t> 
 Thanks to everyone who voted in our flavor bracket! The votes have been tallied and the winning flavor is... Deer Traxx! Win or lose, the sweetest part is you can still enjoy your favorite flavor while watching tonight’s big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875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- 2018-04-01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Easter! We hope the bunny brought you what you really wanted.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306338"/>
                  </a:ext>
                </a:extLst>
              </a:tr>
            </a:tbl>
          </a:graphicData>
        </a:graphic>
      </p:graphicFrame>
      <p:sp>
        <p:nvSpPr>
          <p:cNvPr id="4" name="Text Placeholder 3">
            <a:extLst>
              <a:ext uri="{FF2B5EF4-FFF2-40B4-BE49-F238E27FC236}">
                <a16:creationId xmlns:a16="http://schemas.microsoft.com/office/drawing/2014/main" id="{63ACA044-1966-4536-AFFA-8250C3ADAD5A}"/>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67319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AE7F-B629-4E7E-930B-4098D752A78A}"/>
              </a:ext>
            </a:extLst>
          </p:cNvPr>
          <p:cNvSpPr>
            <a:spLocks noGrp="1"/>
          </p:cNvSpPr>
          <p:nvPr>
            <p:ph type="title"/>
          </p:nvPr>
        </p:nvSpPr>
        <p:spPr/>
        <p:txBody>
          <a:bodyPr/>
          <a:lstStyle/>
          <a:p>
            <a:r>
              <a:rPr lang="en-US"/>
              <a:t>Facebook Own Posts Table | Hudsonvillle - 6 of 12</a:t>
            </a:r>
          </a:p>
        </p:txBody>
      </p:sp>
      <p:graphicFrame>
        <p:nvGraphicFramePr>
          <p:cNvPr id="5" name="Table Placeholder 4">
            <a:extLst>
              <a:ext uri="{FF2B5EF4-FFF2-40B4-BE49-F238E27FC236}">
                <a16:creationId xmlns:a16="http://schemas.microsoft.com/office/drawing/2014/main" id="{4A360403-DC47-4056-A2F5-B8D51D092077}"/>
              </a:ext>
            </a:extLst>
          </p:cNvPr>
          <p:cNvGraphicFramePr>
            <a:graphicFrameLocks noGrp="1"/>
          </p:cNvGraphicFramePr>
          <p:nvPr>
            <p:ph type="tbl" sz="quarter" idx="13"/>
            <p:extLst>
              <p:ext uri="{D42A27DB-BD31-4B8C-83A1-F6EECF244321}">
                <p14:modId xmlns:p14="http://schemas.microsoft.com/office/powerpoint/2010/main" val="217131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3128511"/>
                    </a:ext>
                  </a:extLst>
                </a:gridCol>
                <a:gridCol w="370332">
                  <a:extLst>
                    <a:ext uri="{9D8B030D-6E8A-4147-A177-3AD203B41FA5}">
                      <a16:colId xmlns:a16="http://schemas.microsoft.com/office/drawing/2014/main" val="3755988536"/>
                    </a:ext>
                  </a:extLst>
                </a:gridCol>
                <a:gridCol w="370332">
                  <a:extLst>
                    <a:ext uri="{9D8B030D-6E8A-4147-A177-3AD203B41FA5}">
                      <a16:colId xmlns:a16="http://schemas.microsoft.com/office/drawing/2014/main" val="1591794228"/>
                    </a:ext>
                  </a:extLst>
                </a:gridCol>
                <a:gridCol w="370332">
                  <a:extLst>
                    <a:ext uri="{9D8B030D-6E8A-4147-A177-3AD203B41FA5}">
                      <a16:colId xmlns:a16="http://schemas.microsoft.com/office/drawing/2014/main" val="2920880588"/>
                    </a:ext>
                  </a:extLst>
                </a:gridCol>
                <a:gridCol w="329184">
                  <a:extLst>
                    <a:ext uri="{9D8B030D-6E8A-4147-A177-3AD203B41FA5}">
                      <a16:colId xmlns:a16="http://schemas.microsoft.com/office/drawing/2014/main" val="1020180953"/>
                    </a:ext>
                  </a:extLst>
                </a:gridCol>
                <a:gridCol w="329184">
                  <a:extLst>
                    <a:ext uri="{9D8B030D-6E8A-4147-A177-3AD203B41FA5}">
                      <a16:colId xmlns:a16="http://schemas.microsoft.com/office/drawing/2014/main" val="2771360249"/>
                    </a:ext>
                  </a:extLst>
                </a:gridCol>
                <a:gridCol w="329184">
                  <a:extLst>
                    <a:ext uri="{9D8B030D-6E8A-4147-A177-3AD203B41FA5}">
                      <a16:colId xmlns:a16="http://schemas.microsoft.com/office/drawing/2014/main" val="2007686641"/>
                    </a:ext>
                  </a:extLst>
                </a:gridCol>
                <a:gridCol w="329184">
                  <a:extLst>
                    <a:ext uri="{9D8B030D-6E8A-4147-A177-3AD203B41FA5}">
                      <a16:colId xmlns:a16="http://schemas.microsoft.com/office/drawing/2014/main" val="4135230470"/>
                    </a:ext>
                  </a:extLst>
                </a:gridCol>
                <a:gridCol w="329184">
                  <a:extLst>
                    <a:ext uri="{9D8B030D-6E8A-4147-A177-3AD203B41FA5}">
                      <a16:colId xmlns:a16="http://schemas.microsoft.com/office/drawing/2014/main" val="3071677043"/>
                    </a:ext>
                  </a:extLst>
                </a:gridCol>
                <a:gridCol w="329184">
                  <a:extLst>
                    <a:ext uri="{9D8B030D-6E8A-4147-A177-3AD203B41FA5}">
                      <a16:colId xmlns:a16="http://schemas.microsoft.com/office/drawing/2014/main" val="3178877119"/>
                    </a:ext>
                  </a:extLst>
                </a:gridCol>
                <a:gridCol w="329184">
                  <a:extLst>
                    <a:ext uri="{9D8B030D-6E8A-4147-A177-3AD203B41FA5}">
                      <a16:colId xmlns:a16="http://schemas.microsoft.com/office/drawing/2014/main" val="3558690264"/>
                    </a:ext>
                  </a:extLst>
                </a:gridCol>
                <a:gridCol w="329184">
                  <a:extLst>
                    <a:ext uri="{9D8B030D-6E8A-4147-A177-3AD203B41FA5}">
                      <a16:colId xmlns:a16="http://schemas.microsoft.com/office/drawing/2014/main" val="3949879537"/>
                    </a:ext>
                  </a:extLst>
                </a:gridCol>
                <a:gridCol w="329184">
                  <a:extLst>
                    <a:ext uri="{9D8B030D-6E8A-4147-A177-3AD203B41FA5}">
                      <a16:colId xmlns:a16="http://schemas.microsoft.com/office/drawing/2014/main" val="128863757"/>
                    </a:ext>
                  </a:extLst>
                </a:gridCol>
                <a:gridCol w="370332">
                  <a:extLst>
                    <a:ext uri="{9D8B030D-6E8A-4147-A177-3AD203B41FA5}">
                      <a16:colId xmlns:a16="http://schemas.microsoft.com/office/drawing/2014/main" val="851300850"/>
                    </a:ext>
                  </a:extLst>
                </a:gridCol>
                <a:gridCol w="370332">
                  <a:extLst>
                    <a:ext uri="{9D8B030D-6E8A-4147-A177-3AD203B41FA5}">
                      <a16:colId xmlns:a16="http://schemas.microsoft.com/office/drawing/2014/main" val="3276726767"/>
                    </a:ext>
                  </a:extLst>
                </a:gridCol>
                <a:gridCol w="329184">
                  <a:extLst>
                    <a:ext uri="{9D8B030D-6E8A-4147-A177-3AD203B41FA5}">
                      <a16:colId xmlns:a16="http://schemas.microsoft.com/office/drawing/2014/main" val="3171835109"/>
                    </a:ext>
                  </a:extLst>
                </a:gridCol>
                <a:gridCol w="329184">
                  <a:extLst>
                    <a:ext uri="{9D8B030D-6E8A-4147-A177-3AD203B41FA5}">
                      <a16:colId xmlns:a16="http://schemas.microsoft.com/office/drawing/2014/main" val="1321723161"/>
                    </a:ext>
                  </a:extLst>
                </a:gridCol>
                <a:gridCol w="370332">
                  <a:extLst>
                    <a:ext uri="{9D8B030D-6E8A-4147-A177-3AD203B41FA5}">
                      <a16:colId xmlns:a16="http://schemas.microsoft.com/office/drawing/2014/main" val="2155149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024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- 2018-03-29 19:00:00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sweet springtime treat to make with the family this weekend? Our flavor creator, Morgan, stopped by WXYZ-TV Channel 7 to share her tips for making sundaes the entire family will enjoy. Hop over to our website for some festive ice cream ideas. https://www.hudsonvilleicecream.com/celebrate-spring-festive-sundaes-new-limited-edition-flavors-wxyz/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298884"/>
                  </a:ext>
                </a:extLst>
              </a:tr>
            </a:tbl>
          </a:graphicData>
        </a:graphic>
      </p:graphicFrame>
      <p:sp>
        <p:nvSpPr>
          <p:cNvPr id="4" name="Text Placeholder 3">
            <a:extLst>
              <a:ext uri="{FF2B5EF4-FFF2-40B4-BE49-F238E27FC236}">
                <a16:creationId xmlns:a16="http://schemas.microsoft.com/office/drawing/2014/main" id="{B0EA62F9-9374-437B-8B9C-6ED59B6606A0}"/>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19955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B38E-00C2-485C-9C2D-86F992C5FA44}"/>
              </a:ext>
            </a:extLst>
          </p:cNvPr>
          <p:cNvSpPr>
            <a:spLocks noGrp="1"/>
          </p:cNvSpPr>
          <p:nvPr>
            <p:ph type="title"/>
          </p:nvPr>
        </p:nvSpPr>
        <p:spPr/>
        <p:txBody>
          <a:bodyPr/>
          <a:lstStyle/>
          <a:p>
            <a:r>
              <a:rPr lang="en-US"/>
              <a:t>Facebook Own Posts Table | Hudsonvillle - 7 of 12</a:t>
            </a:r>
          </a:p>
        </p:txBody>
      </p:sp>
      <p:graphicFrame>
        <p:nvGraphicFramePr>
          <p:cNvPr id="5" name="Table Placeholder 4">
            <a:extLst>
              <a:ext uri="{FF2B5EF4-FFF2-40B4-BE49-F238E27FC236}">
                <a16:creationId xmlns:a16="http://schemas.microsoft.com/office/drawing/2014/main" id="{D2EB8255-F091-4FB8-828C-D66FA74F86A1}"/>
              </a:ext>
            </a:extLst>
          </p:cNvPr>
          <p:cNvGraphicFramePr>
            <a:graphicFrameLocks noGrp="1"/>
          </p:cNvGraphicFramePr>
          <p:nvPr>
            <p:ph type="tbl" sz="quarter" idx="13"/>
            <p:extLst>
              <p:ext uri="{D42A27DB-BD31-4B8C-83A1-F6EECF244321}">
                <p14:modId xmlns:p14="http://schemas.microsoft.com/office/powerpoint/2010/main" val="391592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55384406"/>
                    </a:ext>
                  </a:extLst>
                </a:gridCol>
                <a:gridCol w="370332">
                  <a:extLst>
                    <a:ext uri="{9D8B030D-6E8A-4147-A177-3AD203B41FA5}">
                      <a16:colId xmlns:a16="http://schemas.microsoft.com/office/drawing/2014/main" val="1910015343"/>
                    </a:ext>
                  </a:extLst>
                </a:gridCol>
                <a:gridCol w="370332">
                  <a:extLst>
                    <a:ext uri="{9D8B030D-6E8A-4147-A177-3AD203B41FA5}">
                      <a16:colId xmlns:a16="http://schemas.microsoft.com/office/drawing/2014/main" val="3900574609"/>
                    </a:ext>
                  </a:extLst>
                </a:gridCol>
                <a:gridCol w="370332">
                  <a:extLst>
                    <a:ext uri="{9D8B030D-6E8A-4147-A177-3AD203B41FA5}">
                      <a16:colId xmlns:a16="http://schemas.microsoft.com/office/drawing/2014/main" val="2834491536"/>
                    </a:ext>
                  </a:extLst>
                </a:gridCol>
                <a:gridCol w="329184">
                  <a:extLst>
                    <a:ext uri="{9D8B030D-6E8A-4147-A177-3AD203B41FA5}">
                      <a16:colId xmlns:a16="http://schemas.microsoft.com/office/drawing/2014/main" val="2150888062"/>
                    </a:ext>
                  </a:extLst>
                </a:gridCol>
                <a:gridCol w="329184">
                  <a:extLst>
                    <a:ext uri="{9D8B030D-6E8A-4147-A177-3AD203B41FA5}">
                      <a16:colId xmlns:a16="http://schemas.microsoft.com/office/drawing/2014/main" val="430721848"/>
                    </a:ext>
                  </a:extLst>
                </a:gridCol>
                <a:gridCol w="329184">
                  <a:extLst>
                    <a:ext uri="{9D8B030D-6E8A-4147-A177-3AD203B41FA5}">
                      <a16:colId xmlns:a16="http://schemas.microsoft.com/office/drawing/2014/main" val="1901169943"/>
                    </a:ext>
                  </a:extLst>
                </a:gridCol>
                <a:gridCol w="329184">
                  <a:extLst>
                    <a:ext uri="{9D8B030D-6E8A-4147-A177-3AD203B41FA5}">
                      <a16:colId xmlns:a16="http://schemas.microsoft.com/office/drawing/2014/main" val="3896680255"/>
                    </a:ext>
                  </a:extLst>
                </a:gridCol>
                <a:gridCol w="329184">
                  <a:extLst>
                    <a:ext uri="{9D8B030D-6E8A-4147-A177-3AD203B41FA5}">
                      <a16:colId xmlns:a16="http://schemas.microsoft.com/office/drawing/2014/main" val="2345630905"/>
                    </a:ext>
                  </a:extLst>
                </a:gridCol>
                <a:gridCol w="329184">
                  <a:extLst>
                    <a:ext uri="{9D8B030D-6E8A-4147-A177-3AD203B41FA5}">
                      <a16:colId xmlns:a16="http://schemas.microsoft.com/office/drawing/2014/main" val="2093306730"/>
                    </a:ext>
                  </a:extLst>
                </a:gridCol>
                <a:gridCol w="329184">
                  <a:extLst>
                    <a:ext uri="{9D8B030D-6E8A-4147-A177-3AD203B41FA5}">
                      <a16:colId xmlns:a16="http://schemas.microsoft.com/office/drawing/2014/main" val="4083815830"/>
                    </a:ext>
                  </a:extLst>
                </a:gridCol>
                <a:gridCol w="329184">
                  <a:extLst>
                    <a:ext uri="{9D8B030D-6E8A-4147-A177-3AD203B41FA5}">
                      <a16:colId xmlns:a16="http://schemas.microsoft.com/office/drawing/2014/main" val="1844608417"/>
                    </a:ext>
                  </a:extLst>
                </a:gridCol>
                <a:gridCol w="329184">
                  <a:extLst>
                    <a:ext uri="{9D8B030D-6E8A-4147-A177-3AD203B41FA5}">
                      <a16:colId xmlns:a16="http://schemas.microsoft.com/office/drawing/2014/main" val="934853800"/>
                    </a:ext>
                  </a:extLst>
                </a:gridCol>
                <a:gridCol w="370332">
                  <a:extLst>
                    <a:ext uri="{9D8B030D-6E8A-4147-A177-3AD203B41FA5}">
                      <a16:colId xmlns:a16="http://schemas.microsoft.com/office/drawing/2014/main" val="323123068"/>
                    </a:ext>
                  </a:extLst>
                </a:gridCol>
                <a:gridCol w="370332">
                  <a:extLst>
                    <a:ext uri="{9D8B030D-6E8A-4147-A177-3AD203B41FA5}">
                      <a16:colId xmlns:a16="http://schemas.microsoft.com/office/drawing/2014/main" val="2910161383"/>
                    </a:ext>
                  </a:extLst>
                </a:gridCol>
                <a:gridCol w="329184">
                  <a:extLst>
                    <a:ext uri="{9D8B030D-6E8A-4147-A177-3AD203B41FA5}">
                      <a16:colId xmlns:a16="http://schemas.microsoft.com/office/drawing/2014/main" val="1265284196"/>
                    </a:ext>
                  </a:extLst>
                </a:gridCol>
                <a:gridCol w="329184">
                  <a:extLst>
                    <a:ext uri="{9D8B030D-6E8A-4147-A177-3AD203B41FA5}">
                      <a16:colId xmlns:a16="http://schemas.microsoft.com/office/drawing/2014/main" val="2399931503"/>
                    </a:ext>
                  </a:extLst>
                </a:gridCol>
                <a:gridCol w="370332">
                  <a:extLst>
                    <a:ext uri="{9D8B030D-6E8A-4147-A177-3AD203B41FA5}">
                      <a16:colId xmlns:a16="http://schemas.microsoft.com/office/drawing/2014/main" val="277422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925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- 2018-03-27 17:00:00 </a:t>
                      </a:r>
                      <a:r>
                        <a:rPr kumimoji="0" lang="en-US" sz="1000" b="0" i="0" u="none" strike="noStrike" kern="1200" cap="none" spc="0" normalizeH="0" baseline="0" noProof="0">
                          <a:ln>
                            <a:noFill/>
                          </a:ln>
                          <a:solidFill>
                            <a:prstClr val="black"/>
                          </a:solidFill>
                          <a:effectLst/>
                          <a:uLnTx/>
                          <a:uFillTx/>
                          <a:latin typeface="+mn-lt"/>
                          <a:ea typeface="+mn-ea"/>
                          <a:cs typeface="+mn-cs"/>
                        </a:rPr>
                        <a:t> 
 We’re down to our final two flavors. It’s a showdown between Deer Traxx and Triple Peanut Butter Cup. Which one will be crowned the champion? Vote for your favorite flavor now to make sure you’re entered into the running to win free Hudsonville Ice Cream (and bragging rights!). http://woobox.com/qarjw4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3605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- 2018-03-25 11:00:00 </a:t>
                      </a:r>
                      <a:r>
                        <a:rPr kumimoji="0" lang="en-US" sz="1000" b="0" i="0" u="none" strike="noStrike" kern="1200" cap="none" spc="0" normalizeH="0" baseline="0" noProof="0">
                          <a:ln>
                            <a:noFill/>
                          </a:ln>
                          <a:solidFill>
                            <a:prstClr val="black"/>
                          </a:solidFill>
                          <a:effectLst/>
                          <a:uLnTx/>
                          <a:uFillTx/>
                          <a:latin typeface="+mn-lt"/>
                          <a:ea typeface="+mn-ea"/>
                          <a:cs typeface="+mn-cs"/>
                        </a:rPr>
                        <a:t> 
 Go nuts for Pecan Day with a buttery scoop of creamy, dreamy butter pecan ice cream #pecanday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7274434"/>
                  </a:ext>
                </a:extLst>
              </a:tr>
            </a:tbl>
          </a:graphicData>
        </a:graphic>
      </p:graphicFrame>
      <p:sp>
        <p:nvSpPr>
          <p:cNvPr id="4" name="Text Placeholder 3">
            <a:extLst>
              <a:ext uri="{FF2B5EF4-FFF2-40B4-BE49-F238E27FC236}">
                <a16:creationId xmlns:a16="http://schemas.microsoft.com/office/drawing/2014/main" id="{BC61C546-91BF-40E3-B802-699ACE5EFB90}"/>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2055398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39B1F-F45C-4E71-8077-D551884F326B}"/>
              </a:ext>
            </a:extLst>
          </p:cNvPr>
          <p:cNvSpPr>
            <a:spLocks noGrp="1"/>
          </p:cNvSpPr>
          <p:nvPr>
            <p:ph type="title"/>
          </p:nvPr>
        </p:nvSpPr>
        <p:spPr/>
        <p:txBody>
          <a:bodyPr/>
          <a:lstStyle/>
          <a:p>
            <a:r>
              <a:rPr lang="en-US"/>
              <a:t>Facebook Own Posts Table | Hudsonvillle - 8 of 12</a:t>
            </a:r>
          </a:p>
        </p:txBody>
      </p:sp>
      <p:graphicFrame>
        <p:nvGraphicFramePr>
          <p:cNvPr id="5" name="Table Placeholder 4">
            <a:extLst>
              <a:ext uri="{FF2B5EF4-FFF2-40B4-BE49-F238E27FC236}">
                <a16:creationId xmlns:a16="http://schemas.microsoft.com/office/drawing/2014/main" id="{4DF81DF7-DD93-45DE-9DD6-BB0C6B5F35F7}"/>
              </a:ext>
            </a:extLst>
          </p:cNvPr>
          <p:cNvGraphicFramePr>
            <a:graphicFrameLocks noGrp="1"/>
          </p:cNvGraphicFramePr>
          <p:nvPr>
            <p:ph type="tbl" sz="quarter" idx="13"/>
            <p:extLst>
              <p:ext uri="{D42A27DB-BD31-4B8C-83A1-F6EECF244321}">
                <p14:modId xmlns:p14="http://schemas.microsoft.com/office/powerpoint/2010/main" val="291853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360736"/>
                    </a:ext>
                  </a:extLst>
                </a:gridCol>
                <a:gridCol w="370332">
                  <a:extLst>
                    <a:ext uri="{9D8B030D-6E8A-4147-A177-3AD203B41FA5}">
                      <a16:colId xmlns:a16="http://schemas.microsoft.com/office/drawing/2014/main" val="4021511293"/>
                    </a:ext>
                  </a:extLst>
                </a:gridCol>
                <a:gridCol w="370332">
                  <a:extLst>
                    <a:ext uri="{9D8B030D-6E8A-4147-A177-3AD203B41FA5}">
                      <a16:colId xmlns:a16="http://schemas.microsoft.com/office/drawing/2014/main" val="2184858661"/>
                    </a:ext>
                  </a:extLst>
                </a:gridCol>
                <a:gridCol w="370332">
                  <a:extLst>
                    <a:ext uri="{9D8B030D-6E8A-4147-A177-3AD203B41FA5}">
                      <a16:colId xmlns:a16="http://schemas.microsoft.com/office/drawing/2014/main" val="866477882"/>
                    </a:ext>
                  </a:extLst>
                </a:gridCol>
                <a:gridCol w="329184">
                  <a:extLst>
                    <a:ext uri="{9D8B030D-6E8A-4147-A177-3AD203B41FA5}">
                      <a16:colId xmlns:a16="http://schemas.microsoft.com/office/drawing/2014/main" val="3941415937"/>
                    </a:ext>
                  </a:extLst>
                </a:gridCol>
                <a:gridCol w="329184">
                  <a:extLst>
                    <a:ext uri="{9D8B030D-6E8A-4147-A177-3AD203B41FA5}">
                      <a16:colId xmlns:a16="http://schemas.microsoft.com/office/drawing/2014/main" val="2816795696"/>
                    </a:ext>
                  </a:extLst>
                </a:gridCol>
                <a:gridCol w="329184">
                  <a:extLst>
                    <a:ext uri="{9D8B030D-6E8A-4147-A177-3AD203B41FA5}">
                      <a16:colId xmlns:a16="http://schemas.microsoft.com/office/drawing/2014/main" val="1111907572"/>
                    </a:ext>
                  </a:extLst>
                </a:gridCol>
                <a:gridCol w="329184">
                  <a:extLst>
                    <a:ext uri="{9D8B030D-6E8A-4147-A177-3AD203B41FA5}">
                      <a16:colId xmlns:a16="http://schemas.microsoft.com/office/drawing/2014/main" val="1014334269"/>
                    </a:ext>
                  </a:extLst>
                </a:gridCol>
                <a:gridCol w="329184">
                  <a:extLst>
                    <a:ext uri="{9D8B030D-6E8A-4147-A177-3AD203B41FA5}">
                      <a16:colId xmlns:a16="http://schemas.microsoft.com/office/drawing/2014/main" val="2494120625"/>
                    </a:ext>
                  </a:extLst>
                </a:gridCol>
                <a:gridCol w="329184">
                  <a:extLst>
                    <a:ext uri="{9D8B030D-6E8A-4147-A177-3AD203B41FA5}">
                      <a16:colId xmlns:a16="http://schemas.microsoft.com/office/drawing/2014/main" val="988816326"/>
                    </a:ext>
                  </a:extLst>
                </a:gridCol>
                <a:gridCol w="329184">
                  <a:extLst>
                    <a:ext uri="{9D8B030D-6E8A-4147-A177-3AD203B41FA5}">
                      <a16:colId xmlns:a16="http://schemas.microsoft.com/office/drawing/2014/main" val="3005766925"/>
                    </a:ext>
                  </a:extLst>
                </a:gridCol>
                <a:gridCol w="329184">
                  <a:extLst>
                    <a:ext uri="{9D8B030D-6E8A-4147-A177-3AD203B41FA5}">
                      <a16:colId xmlns:a16="http://schemas.microsoft.com/office/drawing/2014/main" val="3625742397"/>
                    </a:ext>
                  </a:extLst>
                </a:gridCol>
                <a:gridCol w="329184">
                  <a:extLst>
                    <a:ext uri="{9D8B030D-6E8A-4147-A177-3AD203B41FA5}">
                      <a16:colId xmlns:a16="http://schemas.microsoft.com/office/drawing/2014/main" val="2870235604"/>
                    </a:ext>
                  </a:extLst>
                </a:gridCol>
                <a:gridCol w="370332">
                  <a:extLst>
                    <a:ext uri="{9D8B030D-6E8A-4147-A177-3AD203B41FA5}">
                      <a16:colId xmlns:a16="http://schemas.microsoft.com/office/drawing/2014/main" val="817922572"/>
                    </a:ext>
                  </a:extLst>
                </a:gridCol>
                <a:gridCol w="370332">
                  <a:extLst>
                    <a:ext uri="{9D8B030D-6E8A-4147-A177-3AD203B41FA5}">
                      <a16:colId xmlns:a16="http://schemas.microsoft.com/office/drawing/2014/main" val="1189355021"/>
                    </a:ext>
                  </a:extLst>
                </a:gridCol>
                <a:gridCol w="329184">
                  <a:extLst>
                    <a:ext uri="{9D8B030D-6E8A-4147-A177-3AD203B41FA5}">
                      <a16:colId xmlns:a16="http://schemas.microsoft.com/office/drawing/2014/main" val="2612962705"/>
                    </a:ext>
                  </a:extLst>
                </a:gridCol>
                <a:gridCol w="329184">
                  <a:extLst>
                    <a:ext uri="{9D8B030D-6E8A-4147-A177-3AD203B41FA5}">
                      <a16:colId xmlns:a16="http://schemas.microsoft.com/office/drawing/2014/main" val="2368471696"/>
                    </a:ext>
                  </a:extLst>
                </a:gridCol>
                <a:gridCol w="370332">
                  <a:extLst>
                    <a:ext uri="{9D8B030D-6E8A-4147-A177-3AD203B41FA5}">
                      <a16:colId xmlns:a16="http://schemas.microsoft.com/office/drawing/2014/main" val="1959025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428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- 2018-03-23 11:59:02 </a:t>
                      </a:r>
                      <a:r>
                        <a:rPr kumimoji="0" lang="en-US" sz="1000" b="0" i="0" u="none" strike="noStrike" kern="1200" cap="none" spc="0" normalizeH="0" baseline="0" noProof="0">
                          <a:ln>
                            <a:noFill/>
                          </a:ln>
                          <a:solidFill>
                            <a:prstClr val="black"/>
                          </a:solidFill>
                          <a:effectLst/>
                          <a:uLnTx/>
                          <a:uFillTx/>
                          <a:latin typeface="+mn-lt"/>
                          <a:ea typeface="+mn-ea"/>
                          <a:cs typeface="+mn-cs"/>
                        </a:rPr>
                        <a:t> 
 It's National Puppy Day! Share a picture of your pup taking a lick of a dog friendly flavor like vanilla! Submit your picture for a chance to win free ice cream! 
Pictures must be submitted before 11:59PM on Sunday, March 25th. We will pick one winner on Monday, March 26th.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605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- 2018-03-22 19:30:00 </a:t>
                      </a:r>
                      <a:r>
                        <a:rPr kumimoji="0" lang="en-US" sz="1000" b="0" i="0" u="none" strike="noStrike" kern="1200" cap="none" spc="0" normalizeH="0" baseline="0" noProof="0">
                          <a:ln>
                            <a:noFill/>
                          </a:ln>
                          <a:solidFill>
                            <a:prstClr val="black"/>
                          </a:solidFill>
                          <a:effectLst/>
                          <a:uLnTx/>
                          <a:uFillTx/>
                          <a:latin typeface="+mn-lt"/>
                          <a:ea typeface="+mn-ea"/>
                          <a:cs typeface="+mn-cs"/>
                        </a:rPr>
                        <a:t> 
 The madness isn’t over yet! We’re down to four flavors. Which ones do you think deserve to make it to the final round? Place your vote now. When you do, we’ll enter you into the running to win free Hudsonville Ice Cream. How sweet is that? http://woobox.com/qarjw4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5337182"/>
                  </a:ext>
                </a:extLst>
              </a:tr>
            </a:tbl>
          </a:graphicData>
        </a:graphic>
      </p:graphicFrame>
      <p:sp>
        <p:nvSpPr>
          <p:cNvPr id="4" name="Text Placeholder 3">
            <a:extLst>
              <a:ext uri="{FF2B5EF4-FFF2-40B4-BE49-F238E27FC236}">
                <a16:creationId xmlns:a16="http://schemas.microsoft.com/office/drawing/2014/main" id="{C7F3A2AD-E198-4354-8DB3-A92EE481DDE1}"/>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3284614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402F-F49F-4C08-A691-6B64D7CDCCDB}"/>
              </a:ext>
            </a:extLst>
          </p:cNvPr>
          <p:cNvSpPr>
            <a:spLocks noGrp="1"/>
          </p:cNvSpPr>
          <p:nvPr>
            <p:ph type="title"/>
          </p:nvPr>
        </p:nvSpPr>
        <p:spPr/>
        <p:txBody>
          <a:bodyPr/>
          <a:lstStyle/>
          <a:p>
            <a:r>
              <a:rPr lang="en-US"/>
              <a:t>Facebook Own Posts Table | Hudsonvillle - 9 of 12</a:t>
            </a:r>
          </a:p>
        </p:txBody>
      </p:sp>
      <p:graphicFrame>
        <p:nvGraphicFramePr>
          <p:cNvPr id="5" name="Table Placeholder 4">
            <a:extLst>
              <a:ext uri="{FF2B5EF4-FFF2-40B4-BE49-F238E27FC236}">
                <a16:creationId xmlns:a16="http://schemas.microsoft.com/office/drawing/2014/main" id="{81736D25-5A0F-44E9-8021-ED3108A639F9}"/>
              </a:ext>
            </a:extLst>
          </p:cNvPr>
          <p:cNvGraphicFramePr>
            <a:graphicFrameLocks noGrp="1"/>
          </p:cNvGraphicFramePr>
          <p:nvPr>
            <p:ph type="tbl" sz="quarter" idx="13"/>
            <p:extLst>
              <p:ext uri="{D42A27DB-BD31-4B8C-83A1-F6EECF244321}">
                <p14:modId xmlns:p14="http://schemas.microsoft.com/office/powerpoint/2010/main" val="185644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49584571"/>
                    </a:ext>
                  </a:extLst>
                </a:gridCol>
                <a:gridCol w="370332">
                  <a:extLst>
                    <a:ext uri="{9D8B030D-6E8A-4147-A177-3AD203B41FA5}">
                      <a16:colId xmlns:a16="http://schemas.microsoft.com/office/drawing/2014/main" val="276197462"/>
                    </a:ext>
                  </a:extLst>
                </a:gridCol>
                <a:gridCol w="370332">
                  <a:extLst>
                    <a:ext uri="{9D8B030D-6E8A-4147-A177-3AD203B41FA5}">
                      <a16:colId xmlns:a16="http://schemas.microsoft.com/office/drawing/2014/main" val="2048315601"/>
                    </a:ext>
                  </a:extLst>
                </a:gridCol>
                <a:gridCol w="370332">
                  <a:extLst>
                    <a:ext uri="{9D8B030D-6E8A-4147-A177-3AD203B41FA5}">
                      <a16:colId xmlns:a16="http://schemas.microsoft.com/office/drawing/2014/main" val="2792174286"/>
                    </a:ext>
                  </a:extLst>
                </a:gridCol>
                <a:gridCol w="329184">
                  <a:extLst>
                    <a:ext uri="{9D8B030D-6E8A-4147-A177-3AD203B41FA5}">
                      <a16:colId xmlns:a16="http://schemas.microsoft.com/office/drawing/2014/main" val="76893737"/>
                    </a:ext>
                  </a:extLst>
                </a:gridCol>
                <a:gridCol w="329184">
                  <a:extLst>
                    <a:ext uri="{9D8B030D-6E8A-4147-A177-3AD203B41FA5}">
                      <a16:colId xmlns:a16="http://schemas.microsoft.com/office/drawing/2014/main" val="3873887014"/>
                    </a:ext>
                  </a:extLst>
                </a:gridCol>
                <a:gridCol w="329184">
                  <a:extLst>
                    <a:ext uri="{9D8B030D-6E8A-4147-A177-3AD203B41FA5}">
                      <a16:colId xmlns:a16="http://schemas.microsoft.com/office/drawing/2014/main" val="3178173979"/>
                    </a:ext>
                  </a:extLst>
                </a:gridCol>
                <a:gridCol w="329184">
                  <a:extLst>
                    <a:ext uri="{9D8B030D-6E8A-4147-A177-3AD203B41FA5}">
                      <a16:colId xmlns:a16="http://schemas.microsoft.com/office/drawing/2014/main" val="4215921167"/>
                    </a:ext>
                  </a:extLst>
                </a:gridCol>
                <a:gridCol w="329184">
                  <a:extLst>
                    <a:ext uri="{9D8B030D-6E8A-4147-A177-3AD203B41FA5}">
                      <a16:colId xmlns:a16="http://schemas.microsoft.com/office/drawing/2014/main" val="2646477798"/>
                    </a:ext>
                  </a:extLst>
                </a:gridCol>
                <a:gridCol w="329184">
                  <a:extLst>
                    <a:ext uri="{9D8B030D-6E8A-4147-A177-3AD203B41FA5}">
                      <a16:colId xmlns:a16="http://schemas.microsoft.com/office/drawing/2014/main" val="1239265396"/>
                    </a:ext>
                  </a:extLst>
                </a:gridCol>
                <a:gridCol w="329184">
                  <a:extLst>
                    <a:ext uri="{9D8B030D-6E8A-4147-A177-3AD203B41FA5}">
                      <a16:colId xmlns:a16="http://schemas.microsoft.com/office/drawing/2014/main" val="64138591"/>
                    </a:ext>
                  </a:extLst>
                </a:gridCol>
                <a:gridCol w="329184">
                  <a:extLst>
                    <a:ext uri="{9D8B030D-6E8A-4147-A177-3AD203B41FA5}">
                      <a16:colId xmlns:a16="http://schemas.microsoft.com/office/drawing/2014/main" val="272300179"/>
                    </a:ext>
                  </a:extLst>
                </a:gridCol>
                <a:gridCol w="329184">
                  <a:extLst>
                    <a:ext uri="{9D8B030D-6E8A-4147-A177-3AD203B41FA5}">
                      <a16:colId xmlns:a16="http://schemas.microsoft.com/office/drawing/2014/main" val="2673781129"/>
                    </a:ext>
                  </a:extLst>
                </a:gridCol>
                <a:gridCol w="370332">
                  <a:extLst>
                    <a:ext uri="{9D8B030D-6E8A-4147-A177-3AD203B41FA5}">
                      <a16:colId xmlns:a16="http://schemas.microsoft.com/office/drawing/2014/main" val="2351938005"/>
                    </a:ext>
                  </a:extLst>
                </a:gridCol>
                <a:gridCol w="370332">
                  <a:extLst>
                    <a:ext uri="{9D8B030D-6E8A-4147-A177-3AD203B41FA5}">
                      <a16:colId xmlns:a16="http://schemas.microsoft.com/office/drawing/2014/main" val="4129863742"/>
                    </a:ext>
                  </a:extLst>
                </a:gridCol>
                <a:gridCol w="329184">
                  <a:extLst>
                    <a:ext uri="{9D8B030D-6E8A-4147-A177-3AD203B41FA5}">
                      <a16:colId xmlns:a16="http://schemas.microsoft.com/office/drawing/2014/main" val="2710849900"/>
                    </a:ext>
                  </a:extLst>
                </a:gridCol>
                <a:gridCol w="329184">
                  <a:extLst>
                    <a:ext uri="{9D8B030D-6E8A-4147-A177-3AD203B41FA5}">
                      <a16:colId xmlns:a16="http://schemas.microsoft.com/office/drawing/2014/main" val="1787910168"/>
                    </a:ext>
                  </a:extLst>
                </a:gridCol>
                <a:gridCol w="370332">
                  <a:extLst>
                    <a:ext uri="{9D8B030D-6E8A-4147-A177-3AD203B41FA5}">
                      <a16:colId xmlns:a16="http://schemas.microsoft.com/office/drawing/2014/main" val="1656386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718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- 2018-03-19 16:00:00 </a:t>
                      </a:r>
                      <a:r>
                        <a:rPr kumimoji="0" lang="en-US" sz="1000" b="0" i="0" u="none" strike="noStrike" kern="1200" cap="none" spc="0" normalizeH="0" baseline="0" noProof="0">
                          <a:ln>
                            <a:noFill/>
                          </a:ln>
                          <a:solidFill>
                            <a:prstClr val="black"/>
                          </a:solidFill>
                          <a:effectLst/>
                          <a:uLnTx/>
                          <a:uFillTx/>
                          <a:latin typeface="+mn-lt"/>
                          <a:ea typeface="+mn-ea"/>
                          <a:cs typeface="+mn-cs"/>
                        </a:rPr>
                        <a:t> 
 Results from Round 1 are in! Traverse City Cherry Fudge stood out as a strong favorite, beating Strawberry Cheesecake. But, can it stand up against Toasted Coconut? Only you can decide! 8 flavors remain. Vote for your favorites now, and we’ll enter you for a chance to win free Hudsonville Ice Cream. http://woobox.com/qarjw4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0179440"/>
                  </a:ext>
                </a:extLst>
              </a:tr>
            </a:tbl>
          </a:graphicData>
        </a:graphic>
      </p:graphicFrame>
      <p:sp>
        <p:nvSpPr>
          <p:cNvPr id="4" name="Text Placeholder 3">
            <a:extLst>
              <a:ext uri="{FF2B5EF4-FFF2-40B4-BE49-F238E27FC236}">
                <a16:creationId xmlns:a16="http://schemas.microsoft.com/office/drawing/2014/main" id="{163E7D77-EEAD-49B0-9563-06E5DC041509}"/>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3354958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51C98-0D26-4E18-B251-332FDF436513}"/>
              </a:ext>
            </a:extLst>
          </p:cNvPr>
          <p:cNvSpPr>
            <a:spLocks noGrp="1"/>
          </p:cNvSpPr>
          <p:nvPr>
            <p:ph type="title"/>
          </p:nvPr>
        </p:nvSpPr>
        <p:spPr/>
        <p:txBody>
          <a:bodyPr/>
          <a:lstStyle/>
          <a:p>
            <a:r>
              <a:rPr lang="en-US"/>
              <a:t>Facebook Own Posts Table | Hudsonvillle - 10 of 12</a:t>
            </a:r>
          </a:p>
        </p:txBody>
      </p:sp>
      <p:graphicFrame>
        <p:nvGraphicFramePr>
          <p:cNvPr id="5" name="Table Placeholder 4">
            <a:extLst>
              <a:ext uri="{FF2B5EF4-FFF2-40B4-BE49-F238E27FC236}">
                <a16:creationId xmlns:a16="http://schemas.microsoft.com/office/drawing/2014/main" id="{9741E4E0-8D30-433F-B99B-0A2029ACDE71}"/>
              </a:ext>
            </a:extLst>
          </p:cNvPr>
          <p:cNvGraphicFramePr>
            <a:graphicFrameLocks noGrp="1"/>
          </p:cNvGraphicFramePr>
          <p:nvPr>
            <p:ph type="tbl" sz="quarter" idx="13"/>
            <p:extLst>
              <p:ext uri="{D42A27DB-BD31-4B8C-83A1-F6EECF244321}">
                <p14:modId xmlns:p14="http://schemas.microsoft.com/office/powerpoint/2010/main" val="207354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0053996"/>
                    </a:ext>
                  </a:extLst>
                </a:gridCol>
                <a:gridCol w="370332">
                  <a:extLst>
                    <a:ext uri="{9D8B030D-6E8A-4147-A177-3AD203B41FA5}">
                      <a16:colId xmlns:a16="http://schemas.microsoft.com/office/drawing/2014/main" val="1528773145"/>
                    </a:ext>
                  </a:extLst>
                </a:gridCol>
                <a:gridCol w="370332">
                  <a:extLst>
                    <a:ext uri="{9D8B030D-6E8A-4147-A177-3AD203B41FA5}">
                      <a16:colId xmlns:a16="http://schemas.microsoft.com/office/drawing/2014/main" val="1109511917"/>
                    </a:ext>
                  </a:extLst>
                </a:gridCol>
                <a:gridCol w="370332">
                  <a:extLst>
                    <a:ext uri="{9D8B030D-6E8A-4147-A177-3AD203B41FA5}">
                      <a16:colId xmlns:a16="http://schemas.microsoft.com/office/drawing/2014/main" val="4261994659"/>
                    </a:ext>
                  </a:extLst>
                </a:gridCol>
                <a:gridCol w="329184">
                  <a:extLst>
                    <a:ext uri="{9D8B030D-6E8A-4147-A177-3AD203B41FA5}">
                      <a16:colId xmlns:a16="http://schemas.microsoft.com/office/drawing/2014/main" val="2343307825"/>
                    </a:ext>
                  </a:extLst>
                </a:gridCol>
                <a:gridCol w="329184">
                  <a:extLst>
                    <a:ext uri="{9D8B030D-6E8A-4147-A177-3AD203B41FA5}">
                      <a16:colId xmlns:a16="http://schemas.microsoft.com/office/drawing/2014/main" val="958596748"/>
                    </a:ext>
                  </a:extLst>
                </a:gridCol>
                <a:gridCol w="329184">
                  <a:extLst>
                    <a:ext uri="{9D8B030D-6E8A-4147-A177-3AD203B41FA5}">
                      <a16:colId xmlns:a16="http://schemas.microsoft.com/office/drawing/2014/main" val="26355043"/>
                    </a:ext>
                  </a:extLst>
                </a:gridCol>
                <a:gridCol w="329184">
                  <a:extLst>
                    <a:ext uri="{9D8B030D-6E8A-4147-A177-3AD203B41FA5}">
                      <a16:colId xmlns:a16="http://schemas.microsoft.com/office/drawing/2014/main" val="3090850563"/>
                    </a:ext>
                  </a:extLst>
                </a:gridCol>
                <a:gridCol w="329184">
                  <a:extLst>
                    <a:ext uri="{9D8B030D-6E8A-4147-A177-3AD203B41FA5}">
                      <a16:colId xmlns:a16="http://schemas.microsoft.com/office/drawing/2014/main" val="4256509053"/>
                    </a:ext>
                  </a:extLst>
                </a:gridCol>
                <a:gridCol w="329184">
                  <a:extLst>
                    <a:ext uri="{9D8B030D-6E8A-4147-A177-3AD203B41FA5}">
                      <a16:colId xmlns:a16="http://schemas.microsoft.com/office/drawing/2014/main" val="462736517"/>
                    </a:ext>
                  </a:extLst>
                </a:gridCol>
                <a:gridCol w="329184">
                  <a:extLst>
                    <a:ext uri="{9D8B030D-6E8A-4147-A177-3AD203B41FA5}">
                      <a16:colId xmlns:a16="http://schemas.microsoft.com/office/drawing/2014/main" val="486362972"/>
                    </a:ext>
                  </a:extLst>
                </a:gridCol>
                <a:gridCol w="329184">
                  <a:extLst>
                    <a:ext uri="{9D8B030D-6E8A-4147-A177-3AD203B41FA5}">
                      <a16:colId xmlns:a16="http://schemas.microsoft.com/office/drawing/2014/main" val="2886527592"/>
                    </a:ext>
                  </a:extLst>
                </a:gridCol>
                <a:gridCol w="329184">
                  <a:extLst>
                    <a:ext uri="{9D8B030D-6E8A-4147-A177-3AD203B41FA5}">
                      <a16:colId xmlns:a16="http://schemas.microsoft.com/office/drawing/2014/main" val="1790821901"/>
                    </a:ext>
                  </a:extLst>
                </a:gridCol>
                <a:gridCol w="370332">
                  <a:extLst>
                    <a:ext uri="{9D8B030D-6E8A-4147-A177-3AD203B41FA5}">
                      <a16:colId xmlns:a16="http://schemas.microsoft.com/office/drawing/2014/main" val="557728855"/>
                    </a:ext>
                  </a:extLst>
                </a:gridCol>
                <a:gridCol w="370332">
                  <a:extLst>
                    <a:ext uri="{9D8B030D-6E8A-4147-A177-3AD203B41FA5}">
                      <a16:colId xmlns:a16="http://schemas.microsoft.com/office/drawing/2014/main" val="1372046739"/>
                    </a:ext>
                  </a:extLst>
                </a:gridCol>
                <a:gridCol w="329184">
                  <a:extLst>
                    <a:ext uri="{9D8B030D-6E8A-4147-A177-3AD203B41FA5}">
                      <a16:colId xmlns:a16="http://schemas.microsoft.com/office/drawing/2014/main" val="2853504903"/>
                    </a:ext>
                  </a:extLst>
                </a:gridCol>
                <a:gridCol w="329184">
                  <a:extLst>
                    <a:ext uri="{9D8B030D-6E8A-4147-A177-3AD203B41FA5}">
                      <a16:colId xmlns:a16="http://schemas.microsoft.com/office/drawing/2014/main" val="304710822"/>
                    </a:ext>
                  </a:extLst>
                </a:gridCol>
                <a:gridCol w="370332">
                  <a:extLst>
                    <a:ext uri="{9D8B030D-6E8A-4147-A177-3AD203B41FA5}">
                      <a16:colId xmlns:a16="http://schemas.microsoft.com/office/drawing/2014/main" val="308809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669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- 2018-03-19 14:36:49 </a:t>
                      </a:r>
                      <a:r>
                        <a:rPr kumimoji="0" lang="en-US" sz="1000" b="0" i="0" u="none" strike="noStrike" kern="1200" cap="none" spc="0" normalizeH="0" baseline="0" noProof="0">
                          <a:ln>
                            <a:noFill/>
                          </a:ln>
                          <a:solidFill>
                            <a:prstClr val="black"/>
                          </a:solidFill>
                          <a:effectLst/>
                          <a:uLnTx/>
                          <a:uFillTx/>
                          <a:latin typeface="+mn-lt"/>
                          <a:ea typeface="+mn-ea"/>
                          <a:cs typeface="+mn-cs"/>
                        </a:rPr>
                        <a:t> 
 Congrats to our hometown hero Kirk Cousins! Minneapolis... check us out at Fresh Thyme Farmers Markets. Visit our Scoop Locator to find a Fresh Thyme store near you: https://www.hudsonvilleicecream.com/scoop-locator/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27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- 2018-03-16 16:00:00 </a:t>
                      </a:r>
                      <a:r>
                        <a:rPr kumimoji="0" lang="en-US" sz="1000" b="0" i="0" u="none" strike="noStrike" kern="1200" cap="none" spc="0" normalizeH="0" baseline="0" noProof="0">
                          <a:ln>
                            <a:noFill/>
                          </a:ln>
                          <a:solidFill>
                            <a:prstClr val="black"/>
                          </a:solidFill>
                          <a:effectLst/>
                          <a:uLnTx/>
                          <a:uFillTx/>
                          <a:latin typeface="+mn-lt"/>
                          <a:ea typeface="+mn-ea"/>
                          <a:cs typeface="+mn-cs"/>
                        </a:rPr>
                        <a:t> 
 Thanks to our friends New Holland Brewing Co. we have a sweet way to celebrate St. Patrick's Day with a well-crafted beer float! Combine The Poet Oatmeal Stout with our Creamery Blend Vanilla and enjoy. Cheers to all of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1939583"/>
                  </a:ext>
                </a:extLst>
              </a:tr>
            </a:tbl>
          </a:graphicData>
        </a:graphic>
      </p:graphicFrame>
      <p:sp>
        <p:nvSpPr>
          <p:cNvPr id="4" name="Text Placeholder 3">
            <a:extLst>
              <a:ext uri="{FF2B5EF4-FFF2-40B4-BE49-F238E27FC236}">
                <a16:creationId xmlns:a16="http://schemas.microsoft.com/office/drawing/2014/main" id="{2A4AB2BA-BFD1-4799-9A1C-31BCA32B59C4}"/>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2936468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B731B-D8CC-4A38-BDD5-76831BF4627C}"/>
              </a:ext>
            </a:extLst>
          </p:cNvPr>
          <p:cNvSpPr>
            <a:spLocks noGrp="1"/>
          </p:cNvSpPr>
          <p:nvPr>
            <p:ph type="title"/>
          </p:nvPr>
        </p:nvSpPr>
        <p:spPr/>
        <p:txBody>
          <a:bodyPr/>
          <a:lstStyle/>
          <a:p>
            <a:r>
              <a:rPr lang="en-US"/>
              <a:t>Facebook Own Posts Table | Hudsonvillle - 11 of 12</a:t>
            </a:r>
          </a:p>
        </p:txBody>
      </p:sp>
      <p:graphicFrame>
        <p:nvGraphicFramePr>
          <p:cNvPr id="5" name="Table Placeholder 4">
            <a:extLst>
              <a:ext uri="{FF2B5EF4-FFF2-40B4-BE49-F238E27FC236}">
                <a16:creationId xmlns:a16="http://schemas.microsoft.com/office/drawing/2014/main" id="{2D4374C3-2767-4078-BE13-C61E425F0DAA}"/>
              </a:ext>
            </a:extLst>
          </p:cNvPr>
          <p:cNvGraphicFramePr>
            <a:graphicFrameLocks noGrp="1"/>
          </p:cNvGraphicFramePr>
          <p:nvPr>
            <p:ph type="tbl" sz="quarter" idx="13"/>
            <p:extLst>
              <p:ext uri="{D42A27DB-BD31-4B8C-83A1-F6EECF244321}">
                <p14:modId xmlns:p14="http://schemas.microsoft.com/office/powerpoint/2010/main" val="181537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43639135"/>
                    </a:ext>
                  </a:extLst>
                </a:gridCol>
                <a:gridCol w="370332">
                  <a:extLst>
                    <a:ext uri="{9D8B030D-6E8A-4147-A177-3AD203B41FA5}">
                      <a16:colId xmlns:a16="http://schemas.microsoft.com/office/drawing/2014/main" val="1196881547"/>
                    </a:ext>
                  </a:extLst>
                </a:gridCol>
                <a:gridCol w="370332">
                  <a:extLst>
                    <a:ext uri="{9D8B030D-6E8A-4147-A177-3AD203B41FA5}">
                      <a16:colId xmlns:a16="http://schemas.microsoft.com/office/drawing/2014/main" val="446969744"/>
                    </a:ext>
                  </a:extLst>
                </a:gridCol>
                <a:gridCol w="370332">
                  <a:extLst>
                    <a:ext uri="{9D8B030D-6E8A-4147-A177-3AD203B41FA5}">
                      <a16:colId xmlns:a16="http://schemas.microsoft.com/office/drawing/2014/main" val="1497277133"/>
                    </a:ext>
                  </a:extLst>
                </a:gridCol>
                <a:gridCol w="329184">
                  <a:extLst>
                    <a:ext uri="{9D8B030D-6E8A-4147-A177-3AD203B41FA5}">
                      <a16:colId xmlns:a16="http://schemas.microsoft.com/office/drawing/2014/main" val="1942293951"/>
                    </a:ext>
                  </a:extLst>
                </a:gridCol>
                <a:gridCol w="329184">
                  <a:extLst>
                    <a:ext uri="{9D8B030D-6E8A-4147-A177-3AD203B41FA5}">
                      <a16:colId xmlns:a16="http://schemas.microsoft.com/office/drawing/2014/main" val="3179325229"/>
                    </a:ext>
                  </a:extLst>
                </a:gridCol>
                <a:gridCol w="329184">
                  <a:extLst>
                    <a:ext uri="{9D8B030D-6E8A-4147-A177-3AD203B41FA5}">
                      <a16:colId xmlns:a16="http://schemas.microsoft.com/office/drawing/2014/main" val="3328686037"/>
                    </a:ext>
                  </a:extLst>
                </a:gridCol>
                <a:gridCol w="329184">
                  <a:extLst>
                    <a:ext uri="{9D8B030D-6E8A-4147-A177-3AD203B41FA5}">
                      <a16:colId xmlns:a16="http://schemas.microsoft.com/office/drawing/2014/main" val="1933972199"/>
                    </a:ext>
                  </a:extLst>
                </a:gridCol>
                <a:gridCol w="329184">
                  <a:extLst>
                    <a:ext uri="{9D8B030D-6E8A-4147-A177-3AD203B41FA5}">
                      <a16:colId xmlns:a16="http://schemas.microsoft.com/office/drawing/2014/main" val="538954927"/>
                    </a:ext>
                  </a:extLst>
                </a:gridCol>
                <a:gridCol w="329184">
                  <a:extLst>
                    <a:ext uri="{9D8B030D-6E8A-4147-A177-3AD203B41FA5}">
                      <a16:colId xmlns:a16="http://schemas.microsoft.com/office/drawing/2014/main" val="619213816"/>
                    </a:ext>
                  </a:extLst>
                </a:gridCol>
                <a:gridCol w="329184">
                  <a:extLst>
                    <a:ext uri="{9D8B030D-6E8A-4147-A177-3AD203B41FA5}">
                      <a16:colId xmlns:a16="http://schemas.microsoft.com/office/drawing/2014/main" val="992128210"/>
                    </a:ext>
                  </a:extLst>
                </a:gridCol>
                <a:gridCol w="329184">
                  <a:extLst>
                    <a:ext uri="{9D8B030D-6E8A-4147-A177-3AD203B41FA5}">
                      <a16:colId xmlns:a16="http://schemas.microsoft.com/office/drawing/2014/main" val="675911395"/>
                    </a:ext>
                  </a:extLst>
                </a:gridCol>
                <a:gridCol w="329184">
                  <a:extLst>
                    <a:ext uri="{9D8B030D-6E8A-4147-A177-3AD203B41FA5}">
                      <a16:colId xmlns:a16="http://schemas.microsoft.com/office/drawing/2014/main" val="2953953212"/>
                    </a:ext>
                  </a:extLst>
                </a:gridCol>
                <a:gridCol w="370332">
                  <a:extLst>
                    <a:ext uri="{9D8B030D-6E8A-4147-A177-3AD203B41FA5}">
                      <a16:colId xmlns:a16="http://schemas.microsoft.com/office/drawing/2014/main" val="2782830452"/>
                    </a:ext>
                  </a:extLst>
                </a:gridCol>
                <a:gridCol w="370332">
                  <a:extLst>
                    <a:ext uri="{9D8B030D-6E8A-4147-A177-3AD203B41FA5}">
                      <a16:colId xmlns:a16="http://schemas.microsoft.com/office/drawing/2014/main" val="2508059135"/>
                    </a:ext>
                  </a:extLst>
                </a:gridCol>
                <a:gridCol w="329184">
                  <a:extLst>
                    <a:ext uri="{9D8B030D-6E8A-4147-A177-3AD203B41FA5}">
                      <a16:colId xmlns:a16="http://schemas.microsoft.com/office/drawing/2014/main" val="2820035081"/>
                    </a:ext>
                  </a:extLst>
                </a:gridCol>
                <a:gridCol w="329184">
                  <a:extLst>
                    <a:ext uri="{9D8B030D-6E8A-4147-A177-3AD203B41FA5}">
                      <a16:colId xmlns:a16="http://schemas.microsoft.com/office/drawing/2014/main" val="316252484"/>
                    </a:ext>
                  </a:extLst>
                </a:gridCol>
                <a:gridCol w="370332">
                  <a:extLst>
                    <a:ext uri="{9D8B030D-6E8A-4147-A177-3AD203B41FA5}">
                      <a16:colId xmlns:a16="http://schemas.microsoft.com/office/drawing/2014/main" val="425090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489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- 2018-03-12 13:31:01 </a:t>
                      </a:r>
                      <a:r>
                        <a:rPr kumimoji="0" lang="en-US" sz="1000" b="0" i="0" u="none" strike="noStrike" kern="1200" cap="none" spc="0" normalizeH="0" baseline="0" noProof="0">
                          <a:ln>
                            <a:noFill/>
                          </a:ln>
                          <a:solidFill>
                            <a:prstClr val="black"/>
                          </a:solidFill>
                          <a:effectLst/>
                          <a:uLnTx/>
                          <a:uFillTx/>
                          <a:latin typeface="+mn-lt"/>
                          <a:ea typeface="+mn-ea"/>
                          <a:cs typeface="+mn-cs"/>
                        </a:rPr>
                        <a:t> 
 The mania of March is in full swing, and our team has bracket fever. To celebrate, we’ve selected some fan favorite ice creams to go head-to-head in a bracket challenge and need your help choosing a winner. Simply vote for your favorite flavors, and you will be entered for a chance to win free Hudsonville Ice Cream! http://woobox.com/qarjw4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741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- 2018-03-09 16:00:00 </a:t>
                      </a:r>
                      <a:r>
                        <a:rPr kumimoji="0" lang="en-US" sz="1000" b="0" i="0" u="none" strike="noStrike" kern="1200" cap="none" spc="0" normalizeH="0" baseline="0" noProof="0">
                          <a:ln>
                            <a:noFill/>
                          </a:ln>
                          <a:solidFill>
                            <a:prstClr val="black"/>
                          </a:solidFill>
                          <a:effectLst/>
                          <a:uLnTx/>
                          <a:uFillTx/>
                          <a:latin typeface="+mn-lt"/>
                          <a:ea typeface="+mn-ea"/>
                          <a:cs typeface="+mn-cs"/>
                        </a:rPr>
                        <a:t> 
 What flavor are you going to chill with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7683028"/>
                  </a:ext>
                </a:extLst>
              </a:tr>
            </a:tbl>
          </a:graphicData>
        </a:graphic>
      </p:graphicFrame>
      <p:sp>
        <p:nvSpPr>
          <p:cNvPr id="4" name="Text Placeholder 3">
            <a:extLst>
              <a:ext uri="{FF2B5EF4-FFF2-40B4-BE49-F238E27FC236}">
                <a16:creationId xmlns:a16="http://schemas.microsoft.com/office/drawing/2014/main" id="{70A44C1F-EFB9-4938-A641-9FD2716A9ED9}"/>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3263477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4F1E5-8B7A-489F-A675-A5DF6077233D}"/>
              </a:ext>
            </a:extLst>
          </p:cNvPr>
          <p:cNvSpPr>
            <a:spLocks noGrp="1"/>
          </p:cNvSpPr>
          <p:nvPr>
            <p:ph type="title"/>
          </p:nvPr>
        </p:nvSpPr>
        <p:spPr/>
        <p:txBody>
          <a:bodyPr/>
          <a:lstStyle/>
          <a:p>
            <a:r>
              <a:rPr lang="en-US"/>
              <a:t>Facebook Own Posts Table | Hudsonvillle - 12 of 12</a:t>
            </a:r>
          </a:p>
        </p:txBody>
      </p:sp>
      <p:graphicFrame>
        <p:nvGraphicFramePr>
          <p:cNvPr id="5" name="Table Placeholder 4">
            <a:extLst>
              <a:ext uri="{FF2B5EF4-FFF2-40B4-BE49-F238E27FC236}">
                <a16:creationId xmlns:a16="http://schemas.microsoft.com/office/drawing/2014/main" id="{66F47DCF-8EC4-4D47-84D0-3B638B0A5233}"/>
              </a:ext>
            </a:extLst>
          </p:cNvPr>
          <p:cNvGraphicFramePr>
            <a:graphicFrameLocks noGrp="1"/>
          </p:cNvGraphicFramePr>
          <p:nvPr>
            <p:ph type="tbl" sz="quarter" idx="13"/>
            <p:extLst>
              <p:ext uri="{D42A27DB-BD31-4B8C-83A1-F6EECF244321}">
                <p14:modId xmlns:p14="http://schemas.microsoft.com/office/powerpoint/2010/main" val="311254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0742843"/>
                    </a:ext>
                  </a:extLst>
                </a:gridCol>
                <a:gridCol w="370332">
                  <a:extLst>
                    <a:ext uri="{9D8B030D-6E8A-4147-A177-3AD203B41FA5}">
                      <a16:colId xmlns:a16="http://schemas.microsoft.com/office/drawing/2014/main" val="1673742334"/>
                    </a:ext>
                  </a:extLst>
                </a:gridCol>
                <a:gridCol w="370332">
                  <a:extLst>
                    <a:ext uri="{9D8B030D-6E8A-4147-A177-3AD203B41FA5}">
                      <a16:colId xmlns:a16="http://schemas.microsoft.com/office/drawing/2014/main" val="2083699113"/>
                    </a:ext>
                  </a:extLst>
                </a:gridCol>
                <a:gridCol w="370332">
                  <a:extLst>
                    <a:ext uri="{9D8B030D-6E8A-4147-A177-3AD203B41FA5}">
                      <a16:colId xmlns:a16="http://schemas.microsoft.com/office/drawing/2014/main" val="2386211677"/>
                    </a:ext>
                  </a:extLst>
                </a:gridCol>
                <a:gridCol w="329184">
                  <a:extLst>
                    <a:ext uri="{9D8B030D-6E8A-4147-A177-3AD203B41FA5}">
                      <a16:colId xmlns:a16="http://schemas.microsoft.com/office/drawing/2014/main" val="2121568991"/>
                    </a:ext>
                  </a:extLst>
                </a:gridCol>
                <a:gridCol w="329184">
                  <a:extLst>
                    <a:ext uri="{9D8B030D-6E8A-4147-A177-3AD203B41FA5}">
                      <a16:colId xmlns:a16="http://schemas.microsoft.com/office/drawing/2014/main" val="446895025"/>
                    </a:ext>
                  </a:extLst>
                </a:gridCol>
                <a:gridCol w="329184">
                  <a:extLst>
                    <a:ext uri="{9D8B030D-6E8A-4147-A177-3AD203B41FA5}">
                      <a16:colId xmlns:a16="http://schemas.microsoft.com/office/drawing/2014/main" val="1275073842"/>
                    </a:ext>
                  </a:extLst>
                </a:gridCol>
                <a:gridCol w="329184">
                  <a:extLst>
                    <a:ext uri="{9D8B030D-6E8A-4147-A177-3AD203B41FA5}">
                      <a16:colId xmlns:a16="http://schemas.microsoft.com/office/drawing/2014/main" val="2829983452"/>
                    </a:ext>
                  </a:extLst>
                </a:gridCol>
                <a:gridCol w="329184">
                  <a:extLst>
                    <a:ext uri="{9D8B030D-6E8A-4147-A177-3AD203B41FA5}">
                      <a16:colId xmlns:a16="http://schemas.microsoft.com/office/drawing/2014/main" val="2183636512"/>
                    </a:ext>
                  </a:extLst>
                </a:gridCol>
                <a:gridCol w="329184">
                  <a:extLst>
                    <a:ext uri="{9D8B030D-6E8A-4147-A177-3AD203B41FA5}">
                      <a16:colId xmlns:a16="http://schemas.microsoft.com/office/drawing/2014/main" val="1148443650"/>
                    </a:ext>
                  </a:extLst>
                </a:gridCol>
                <a:gridCol w="329184">
                  <a:extLst>
                    <a:ext uri="{9D8B030D-6E8A-4147-A177-3AD203B41FA5}">
                      <a16:colId xmlns:a16="http://schemas.microsoft.com/office/drawing/2014/main" val="1655151043"/>
                    </a:ext>
                  </a:extLst>
                </a:gridCol>
                <a:gridCol w="329184">
                  <a:extLst>
                    <a:ext uri="{9D8B030D-6E8A-4147-A177-3AD203B41FA5}">
                      <a16:colId xmlns:a16="http://schemas.microsoft.com/office/drawing/2014/main" val="3863407281"/>
                    </a:ext>
                  </a:extLst>
                </a:gridCol>
                <a:gridCol w="329184">
                  <a:extLst>
                    <a:ext uri="{9D8B030D-6E8A-4147-A177-3AD203B41FA5}">
                      <a16:colId xmlns:a16="http://schemas.microsoft.com/office/drawing/2014/main" val="2336603601"/>
                    </a:ext>
                  </a:extLst>
                </a:gridCol>
                <a:gridCol w="370332">
                  <a:extLst>
                    <a:ext uri="{9D8B030D-6E8A-4147-A177-3AD203B41FA5}">
                      <a16:colId xmlns:a16="http://schemas.microsoft.com/office/drawing/2014/main" val="1401235240"/>
                    </a:ext>
                  </a:extLst>
                </a:gridCol>
                <a:gridCol w="370332">
                  <a:extLst>
                    <a:ext uri="{9D8B030D-6E8A-4147-A177-3AD203B41FA5}">
                      <a16:colId xmlns:a16="http://schemas.microsoft.com/office/drawing/2014/main" val="853169571"/>
                    </a:ext>
                  </a:extLst>
                </a:gridCol>
                <a:gridCol w="329184">
                  <a:extLst>
                    <a:ext uri="{9D8B030D-6E8A-4147-A177-3AD203B41FA5}">
                      <a16:colId xmlns:a16="http://schemas.microsoft.com/office/drawing/2014/main" val="991277151"/>
                    </a:ext>
                  </a:extLst>
                </a:gridCol>
                <a:gridCol w="329184">
                  <a:extLst>
                    <a:ext uri="{9D8B030D-6E8A-4147-A177-3AD203B41FA5}">
                      <a16:colId xmlns:a16="http://schemas.microsoft.com/office/drawing/2014/main" val="3035661444"/>
                    </a:ext>
                  </a:extLst>
                </a:gridCol>
                <a:gridCol w="370332">
                  <a:extLst>
                    <a:ext uri="{9D8B030D-6E8A-4147-A177-3AD203B41FA5}">
                      <a16:colId xmlns:a16="http://schemas.microsoft.com/office/drawing/2014/main" val="34644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557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- 2018-03-07 14:00:00 </a:t>
                      </a:r>
                      <a:r>
                        <a:rPr kumimoji="0" lang="en-US" sz="1000" b="0" i="0" u="none" strike="noStrike" kern="1200" cap="none" spc="0" normalizeH="0" baseline="0" noProof="0">
                          <a:ln>
                            <a:noFill/>
                          </a:ln>
                          <a:solidFill>
                            <a:prstClr val="black"/>
                          </a:solidFill>
                          <a:effectLst/>
                          <a:uLnTx/>
                          <a:uFillTx/>
                          <a:latin typeface="+mn-lt"/>
                          <a:ea typeface="+mn-ea"/>
                          <a:cs typeface="+mn-cs"/>
                        </a:rPr>
                        <a:t> 
 Check out the Hudsonville difference when it comes to crafting quality: https://www.hudsonvilleicecream.com/our-difference/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797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Hudsonville Ice Cream - 2018-03-04 20:00:00 </a:t>
                      </a:r>
                      <a:r>
                        <a:rPr kumimoji="0" lang="en-US" sz="1000" b="0" i="0" u="none" strike="noStrike" kern="1200" cap="none" spc="0" normalizeH="0" baseline="0" noProof="0">
                          <a:ln>
                            <a:noFill/>
                          </a:ln>
                          <a:solidFill>
                            <a:prstClr val="black"/>
                          </a:solidFill>
                          <a:effectLst/>
                          <a:uLnTx/>
                          <a:uFillTx/>
                          <a:latin typeface="+mn-lt"/>
                          <a:ea typeface="+mn-ea"/>
                          <a:cs typeface="+mn-cs"/>
                        </a:rPr>
                        <a:t> 
 There is something wonderful about watching the Oscars in your pajamas while eating ice cream straight out of our fancy new package. Who are you wearing... I mean scooping?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6912366"/>
                  </a:ext>
                </a:extLst>
              </a:tr>
            </a:tbl>
          </a:graphicData>
        </a:graphic>
      </p:graphicFrame>
      <p:sp>
        <p:nvSpPr>
          <p:cNvPr id="4" name="Text Placeholder 3">
            <a:extLst>
              <a:ext uri="{FF2B5EF4-FFF2-40B4-BE49-F238E27FC236}">
                <a16:creationId xmlns:a16="http://schemas.microsoft.com/office/drawing/2014/main" id="{A2CB0A84-A7AC-45B2-914C-A034F0C482B9}"/>
              </a:ext>
            </a:extLst>
          </p:cNvPr>
          <p:cNvSpPr>
            <a:spLocks noGrp="1"/>
          </p:cNvSpPr>
          <p:nvPr>
            <p:ph type="body" sz="quarter" idx="14"/>
          </p:nvPr>
        </p:nvSpPr>
        <p:spPr/>
        <p:txBody>
          <a:bodyPr/>
          <a:lstStyle/>
          <a:p>
            <a:r>
              <a:rPr lang="en-US"/>
              <a:t>01/01/2018 - 04/30/2018</a:t>
            </a:r>
          </a:p>
        </p:txBody>
      </p:sp>
    </p:spTree>
    <p:extLst>
      <p:ext uri="{BB962C8B-B14F-4D97-AF65-F5344CB8AC3E}">
        <p14:creationId xmlns:p14="http://schemas.microsoft.com/office/powerpoint/2010/main" val="5192584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1106</Words>
  <Application>Microsoft Office PowerPoint</Application>
  <PresentationFormat>On-screen Show (4:3)</PresentationFormat>
  <Paragraphs>690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Own Posts Table | Hudsonvillle - 1 of 12</vt:lpstr>
      <vt:lpstr>Facebook Own Posts Table | Hudsonvillle - 2 of 12</vt:lpstr>
      <vt:lpstr>Facebook Own Posts Table | Hudsonvillle - 3 of 12</vt:lpstr>
      <vt:lpstr>Facebook Own Posts Table | Hudsonvillle - 4 of 12</vt:lpstr>
      <vt:lpstr>Facebook Own Posts Table | Hudsonvillle - 5 of 12</vt:lpstr>
      <vt:lpstr>Facebook Own Posts Table | Hudsonvillle - 6 of 12</vt:lpstr>
      <vt:lpstr>Facebook Own Posts Table | Hudsonvillle - 7 of 12</vt:lpstr>
      <vt:lpstr>Facebook Own Posts Table | Hudsonvillle - 8 of 12</vt:lpstr>
      <vt:lpstr>Facebook Own Posts Table | Hudsonvillle - 9 of 12</vt:lpstr>
      <vt:lpstr>Facebook Own Posts Table | Hudsonvillle - 10 of 12</vt:lpstr>
      <vt:lpstr>Facebook Own Posts Table | Hudsonvillle - 11 of 12</vt:lpstr>
      <vt:lpstr>Facebook Own Posts Table | Hudsonvillle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Hudsonvillle - 1 of 12</dc:title>
  <dc:creator>Administrator</dc:creator>
  <cp:lastModifiedBy>Administrator</cp:lastModifiedBy>
  <cp:revision>1</cp:revision>
  <dcterms:created xsi:type="dcterms:W3CDTF">2018-05-21T14:39:06Z</dcterms:created>
  <dcterms:modified xsi:type="dcterms:W3CDTF">2018-05-21T14:48:19Z</dcterms:modified>
</cp:coreProperties>
</file>