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41432-96A0-4D50-9E41-36F4DC5C678C}"/>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E5391E83-6539-44CB-A7BC-CAF8978444CF}"/>
              </a:ext>
            </a:extLst>
          </p:cNvPr>
          <p:cNvGraphicFramePr>
            <a:graphicFrameLocks noGrp="1"/>
          </p:cNvGraphicFramePr>
          <p:nvPr>
            <p:ph type="tbl" sz="quarter" idx="13"/>
            <p:extLst>
              <p:ext uri="{D42A27DB-BD31-4B8C-83A1-F6EECF244321}">
                <p14:modId xmlns:p14="http://schemas.microsoft.com/office/powerpoint/2010/main" val="3447099099"/>
              </p:ext>
            </p:extLst>
          </p:nvPr>
        </p:nvGraphicFramePr>
        <p:xfrm>
          <a:off x="457200" y="1731963"/>
          <a:ext cx="8229600" cy="23164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0491785"/>
                    </a:ext>
                  </a:extLst>
                </a:gridCol>
                <a:gridCol w="370332">
                  <a:extLst>
                    <a:ext uri="{9D8B030D-6E8A-4147-A177-3AD203B41FA5}">
                      <a16:colId xmlns:a16="http://schemas.microsoft.com/office/drawing/2014/main" val="3005783848"/>
                    </a:ext>
                  </a:extLst>
                </a:gridCol>
                <a:gridCol w="370332">
                  <a:extLst>
                    <a:ext uri="{9D8B030D-6E8A-4147-A177-3AD203B41FA5}">
                      <a16:colId xmlns:a16="http://schemas.microsoft.com/office/drawing/2014/main" val="2785176348"/>
                    </a:ext>
                  </a:extLst>
                </a:gridCol>
                <a:gridCol w="370332">
                  <a:extLst>
                    <a:ext uri="{9D8B030D-6E8A-4147-A177-3AD203B41FA5}">
                      <a16:colId xmlns:a16="http://schemas.microsoft.com/office/drawing/2014/main" val="2162206232"/>
                    </a:ext>
                  </a:extLst>
                </a:gridCol>
                <a:gridCol w="329184">
                  <a:extLst>
                    <a:ext uri="{9D8B030D-6E8A-4147-A177-3AD203B41FA5}">
                      <a16:colId xmlns:a16="http://schemas.microsoft.com/office/drawing/2014/main" val="3533411609"/>
                    </a:ext>
                  </a:extLst>
                </a:gridCol>
                <a:gridCol w="329184">
                  <a:extLst>
                    <a:ext uri="{9D8B030D-6E8A-4147-A177-3AD203B41FA5}">
                      <a16:colId xmlns:a16="http://schemas.microsoft.com/office/drawing/2014/main" val="1699688126"/>
                    </a:ext>
                  </a:extLst>
                </a:gridCol>
                <a:gridCol w="329184">
                  <a:extLst>
                    <a:ext uri="{9D8B030D-6E8A-4147-A177-3AD203B41FA5}">
                      <a16:colId xmlns:a16="http://schemas.microsoft.com/office/drawing/2014/main" val="1816435572"/>
                    </a:ext>
                  </a:extLst>
                </a:gridCol>
                <a:gridCol w="329184">
                  <a:extLst>
                    <a:ext uri="{9D8B030D-6E8A-4147-A177-3AD203B41FA5}">
                      <a16:colId xmlns:a16="http://schemas.microsoft.com/office/drawing/2014/main" val="3084776699"/>
                    </a:ext>
                  </a:extLst>
                </a:gridCol>
                <a:gridCol w="329184">
                  <a:extLst>
                    <a:ext uri="{9D8B030D-6E8A-4147-A177-3AD203B41FA5}">
                      <a16:colId xmlns:a16="http://schemas.microsoft.com/office/drawing/2014/main" val="1635171453"/>
                    </a:ext>
                  </a:extLst>
                </a:gridCol>
                <a:gridCol w="329184">
                  <a:extLst>
                    <a:ext uri="{9D8B030D-6E8A-4147-A177-3AD203B41FA5}">
                      <a16:colId xmlns:a16="http://schemas.microsoft.com/office/drawing/2014/main" val="567726962"/>
                    </a:ext>
                  </a:extLst>
                </a:gridCol>
                <a:gridCol w="329184">
                  <a:extLst>
                    <a:ext uri="{9D8B030D-6E8A-4147-A177-3AD203B41FA5}">
                      <a16:colId xmlns:a16="http://schemas.microsoft.com/office/drawing/2014/main" val="390459451"/>
                    </a:ext>
                  </a:extLst>
                </a:gridCol>
                <a:gridCol w="329184">
                  <a:extLst>
                    <a:ext uri="{9D8B030D-6E8A-4147-A177-3AD203B41FA5}">
                      <a16:colId xmlns:a16="http://schemas.microsoft.com/office/drawing/2014/main" val="1034734786"/>
                    </a:ext>
                  </a:extLst>
                </a:gridCol>
                <a:gridCol w="329184">
                  <a:extLst>
                    <a:ext uri="{9D8B030D-6E8A-4147-A177-3AD203B41FA5}">
                      <a16:colId xmlns:a16="http://schemas.microsoft.com/office/drawing/2014/main" val="1756889562"/>
                    </a:ext>
                  </a:extLst>
                </a:gridCol>
                <a:gridCol w="370332">
                  <a:extLst>
                    <a:ext uri="{9D8B030D-6E8A-4147-A177-3AD203B41FA5}">
                      <a16:colId xmlns:a16="http://schemas.microsoft.com/office/drawing/2014/main" val="854891139"/>
                    </a:ext>
                  </a:extLst>
                </a:gridCol>
                <a:gridCol w="370332">
                  <a:extLst>
                    <a:ext uri="{9D8B030D-6E8A-4147-A177-3AD203B41FA5}">
                      <a16:colId xmlns:a16="http://schemas.microsoft.com/office/drawing/2014/main" val="616827048"/>
                    </a:ext>
                  </a:extLst>
                </a:gridCol>
                <a:gridCol w="329184">
                  <a:extLst>
                    <a:ext uri="{9D8B030D-6E8A-4147-A177-3AD203B41FA5}">
                      <a16:colId xmlns:a16="http://schemas.microsoft.com/office/drawing/2014/main" val="2573335418"/>
                    </a:ext>
                  </a:extLst>
                </a:gridCol>
                <a:gridCol w="329184">
                  <a:extLst>
                    <a:ext uri="{9D8B030D-6E8A-4147-A177-3AD203B41FA5}">
                      <a16:colId xmlns:a16="http://schemas.microsoft.com/office/drawing/2014/main" val="2020392798"/>
                    </a:ext>
                  </a:extLst>
                </a:gridCol>
                <a:gridCol w="370332">
                  <a:extLst>
                    <a:ext uri="{9D8B030D-6E8A-4147-A177-3AD203B41FA5}">
                      <a16:colId xmlns:a16="http://schemas.microsoft.com/office/drawing/2014/main" val="866084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591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- 2018-02-20 09:56:34</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ORDERS DOH OFFICIALS, EMPLOYEES, HIRED EXPERTS AND CONSULTANTS TO DISCLOSE AND MANAGE CONFLICTS OF INTEREST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8012858"/>
                  </a:ext>
                </a:extLst>
              </a:tr>
            </a:tbl>
          </a:graphicData>
        </a:graphic>
      </p:graphicFrame>
      <p:sp>
        <p:nvSpPr>
          <p:cNvPr id="4" name="Text Placeholder 3">
            <a:extLst>
              <a:ext uri="{FF2B5EF4-FFF2-40B4-BE49-F238E27FC236}">
                <a16:creationId xmlns:a16="http://schemas.microsoft.com/office/drawing/2014/main" id="{B8BFA527-59DE-4855-B236-85B69533C909}"/>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531258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A570C-76F8-46CA-A4AD-0F04AA0694DD}"/>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F8EFAD20-C810-4577-8A70-DAAB6562BD4F}"/>
              </a:ext>
            </a:extLst>
          </p:cNvPr>
          <p:cNvGraphicFramePr>
            <a:graphicFrameLocks noGrp="1"/>
          </p:cNvGraphicFramePr>
          <p:nvPr>
            <p:ph type="tbl" sz="quarter" idx="13"/>
            <p:extLst>
              <p:ext uri="{D42A27DB-BD31-4B8C-83A1-F6EECF244321}">
                <p14:modId xmlns:p14="http://schemas.microsoft.com/office/powerpoint/2010/main" val="310090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7178435"/>
                    </a:ext>
                  </a:extLst>
                </a:gridCol>
                <a:gridCol w="370332">
                  <a:extLst>
                    <a:ext uri="{9D8B030D-6E8A-4147-A177-3AD203B41FA5}">
                      <a16:colId xmlns:a16="http://schemas.microsoft.com/office/drawing/2014/main" val="678511573"/>
                    </a:ext>
                  </a:extLst>
                </a:gridCol>
                <a:gridCol w="370332">
                  <a:extLst>
                    <a:ext uri="{9D8B030D-6E8A-4147-A177-3AD203B41FA5}">
                      <a16:colId xmlns:a16="http://schemas.microsoft.com/office/drawing/2014/main" val="2958476112"/>
                    </a:ext>
                  </a:extLst>
                </a:gridCol>
                <a:gridCol w="370332">
                  <a:extLst>
                    <a:ext uri="{9D8B030D-6E8A-4147-A177-3AD203B41FA5}">
                      <a16:colId xmlns:a16="http://schemas.microsoft.com/office/drawing/2014/main" val="4076736851"/>
                    </a:ext>
                  </a:extLst>
                </a:gridCol>
                <a:gridCol w="329184">
                  <a:extLst>
                    <a:ext uri="{9D8B030D-6E8A-4147-A177-3AD203B41FA5}">
                      <a16:colId xmlns:a16="http://schemas.microsoft.com/office/drawing/2014/main" val="683381522"/>
                    </a:ext>
                  </a:extLst>
                </a:gridCol>
                <a:gridCol w="329184">
                  <a:extLst>
                    <a:ext uri="{9D8B030D-6E8A-4147-A177-3AD203B41FA5}">
                      <a16:colId xmlns:a16="http://schemas.microsoft.com/office/drawing/2014/main" val="1522753028"/>
                    </a:ext>
                  </a:extLst>
                </a:gridCol>
                <a:gridCol w="329184">
                  <a:extLst>
                    <a:ext uri="{9D8B030D-6E8A-4147-A177-3AD203B41FA5}">
                      <a16:colId xmlns:a16="http://schemas.microsoft.com/office/drawing/2014/main" val="4027603488"/>
                    </a:ext>
                  </a:extLst>
                </a:gridCol>
                <a:gridCol w="329184">
                  <a:extLst>
                    <a:ext uri="{9D8B030D-6E8A-4147-A177-3AD203B41FA5}">
                      <a16:colId xmlns:a16="http://schemas.microsoft.com/office/drawing/2014/main" val="704845166"/>
                    </a:ext>
                  </a:extLst>
                </a:gridCol>
                <a:gridCol w="329184">
                  <a:extLst>
                    <a:ext uri="{9D8B030D-6E8A-4147-A177-3AD203B41FA5}">
                      <a16:colId xmlns:a16="http://schemas.microsoft.com/office/drawing/2014/main" val="4270845935"/>
                    </a:ext>
                  </a:extLst>
                </a:gridCol>
                <a:gridCol w="329184">
                  <a:extLst>
                    <a:ext uri="{9D8B030D-6E8A-4147-A177-3AD203B41FA5}">
                      <a16:colId xmlns:a16="http://schemas.microsoft.com/office/drawing/2014/main" val="2793631228"/>
                    </a:ext>
                  </a:extLst>
                </a:gridCol>
                <a:gridCol w="329184">
                  <a:extLst>
                    <a:ext uri="{9D8B030D-6E8A-4147-A177-3AD203B41FA5}">
                      <a16:colId xmlns:a16="http://schemas.microsoft.com/office/drawing/2014/main" val="2049289769"/>
                    </a:ext>
                  </a:extLst>
                </a:gridCol>
                <a:gridCol w="329184">
                  <a:extLst>
                    <a:ext uri="{9D8B030D-6E8A-4147-A177-3AD203B41FA5}">
                      <a16:colId xmlns:a16="http://schemas.microsoft.com/office/drawing/2014/main" val="193384075"/>
                    </a:ext>
                  </a:extLst>
                </a:gridCol>
                <a:gridCol w="329184">
                  <a:extLst>
                    <a:ext uri="{9D8B030D-6E8A-4147-A177-3AD203B41FA5}">
                      <a16:colId xmlns:a16="http://schemas.microsoft.com/office/drawing/2014/main" val="3426359403"/>
                    </a:ext>
                  </a:extLst>
                </a:gridCol>
                <a:gridCol w="370332">
                  <a:extLst>
                    <a:ext uri="{9D8B030D-6E8A-4147-A177-3AD203B41FA5}">
                      <a16:colId xmlns:a16="http://schemas.microsoft.com/office/drawing/2014/main" val="3179941427"/>
                    </a:ext>
                  </a:extLst>
                </a:gridCol>
                <a:gridCol w="370332">
                  <a:extLst>
                    <a:ext uri="{9D8B030D-6E8A-4147-A177-3AD203B41FA5}">
                      <a16:colId xmlns:a16="http://schemas.microsoft.com/office/drawing/2014/main" val="3703506108"/>
                    </a:ext>
                  </a:extLst>
                </a:gridCol>
                <a:gridCol w="329184">
                  <a:extLst>
                    <a:ext uri="{9D8B030D-6E8A-4147-A177-3AD203B41FA5}">
                      <a16:colId xmlns:a16="http://schemas.microsoft.com/office/drawing/2014/main" val="1640473179"/>
                    </a:ext>
                  </a:extLst>
                </a:gridCol>
                <a:gridCol w="329184">
                  <a:extLst>
                    <a:ext uri="{9D8B030D-6E8A-4147-A177-3AD203B41FA5}">
                      <a16:colId xmlns:a16="http://schemas.microsoft.com/office/drawing/2014/main" val="2985905045"/>
                    </a:ext>
                  </a:extLst>
                </a:gridCol>
                <a:gridCol w="370332">
                  <a:extLst>
                    <a:ext uri="{9D8B030D-6E8A-4147-A177-3AD203B41FA5}">
                      <a16:colId xmlns:a16="http://schemas.microsoft.com/office/drawing/2014/main" val="71979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334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- 2018-02-20 06:53:55</a:t>
                      </a:r>
                      <a:r>
                        <a:rPr kumimoji="0" lang="en-US" sz="1000" b="0" i="0" u="none" strike="noStrike" kern="1200" cap="none" spc="0" normalizeH="0" baseline="0" noProof="0">
                          <a:ln>
                            <a:noFill/>
                          </a:ln>
                          <a:solidFill>
                            <a:prstClr val="black"/>
                          </a:solidFill>
                          <a:effectLst/>
                          <a:uLnTx/>
                          <a:uFillTx/>
                          <a:latin typeface="+mn-lt"/>
                          <a:ea typeface="+mn-ea"/>
                          <a:cs typeface="+mn-cs"/>
                        </a:rPr>
                        <a:t>
DUQUE STRESSES IMPORTANCE OF PHILHEALTH MEMBERSHIP
IN NAGCARLAN, LAGUNA
Health Secretary Francisco T. Duque III explains to mothers the importance of Philhealth membership in order to reduce out-of-pocket expenses during hospitalization, especially among children vaccinated with Dengvaxia vaccine. Duque also answered queries from mothers and caregivers during Congresswoman Sol Aragones’ medical mission, dubbed “Alagang Sol sa Barrio,” in Barangay Wakat, Nagcarlan, Laguna. He also stressed that there is currently no treatment for dengue, only supportive ones consisting of intravenous fluids and paracetamol. The best prevention to dengue is to practice the Department of Health’s 4S strategy consisting of Search and destroy mosquito breeding sites, Self-protective measures, Seek early consultation, and Say yes to fogging during an impending outbreak. Also present during the event were Drs. Willie and Liza Ong and CALABARZON Regional Director Rio Magpantay.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9143902"/>
                  </a:ext>
                </a:extLst>
              </a:tr>
            </a:tbl>
          </a:graphicData>
        </a:graphic>
      </p:graphicFrame>
      <p:sp>
        <p:nvSpPr>
          <p:cNvPr id="4" name="Text Placeholder 3">
            <a:extLst>
              <a:ext uri="{FF2B5EF4-FFF2-40B4-BE49-F238E27FC236}">
                <a16:creationId xmlns:a16="http://schemas.microsoft.com/office/drawing/2014/main" id="{435D6A79-59A8-45D7-9312-4388EF4952E6}"/>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1159982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A64A7-AA11-4DC6-A8D5-772AF5D49356}"/>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83649A72-96DC-4CBA-BF79-88D754ED559D}"/>
              </a:ext>
            </a:extLst>
          </p:cNvPr>
          <p:cNvGraphicFramePr>
            <a:graphicFrameLocks noGrp="1"/>
          </p:cNvGraphicFramePr>
          <p:nvPr>
            <p:ph type="tbl" sz="quarter" idx="13"/>
            <p:extLst>
              <p:ext uri="{D42A27DB-BD31-4B8C-83A1-F6EECF244321}">
                <p14:modId xmlns:p14="http://schemas.microsoft.com/office/powerpoint/2010/main" val="365156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5979514"/>
                    </a:ext>
                  </a:extLst>
                </a:gridCol>
                <a:gridCol w="370332">
                  <a:extLst>
                    <a:ext uri="{9D8B030D-6E8A-4147-A177-3AD203B41FA5}">
                      <a16:colId xmlns:a16="http://schemas.microsoft.com/office/drawing/2014/main" val="3755230270"/>
                    </a:ext>
                  </a:extLst>
                </a:gridCol>
                <a:gridCol w="370332">
                  <a:extLst>
                    <a:ext uri="{9D8B030D-6E8A-4147-A177-3AD203B41FA5}">
                      <a16:colId xmlns:a16="http://schemas.microsoft.com/office/drawing/2014/main" val="3211281699"/>
                    </a:ext>
                  </a:extLst>
                </a:gridCol>
                <a:gridCol w="370332">
                  <a:extLst>
                    <a:ext uri="{9D8B030D-6E8A-4147-A177-3AD203B41FA5}">
                      <a16:colId xmlns:a16="http://schemas.microsoft.com/office/drawing/2014/main" val="1280626002"/>
                    </a:ext>
                  </a:extLst>
                </a:gridCol>
                <a:gridCol w="329184">
                  <a:extLst>
                    <a:ext uri="{9D8B030D-6E8A-4147-A177-3AD203B41FA5}">
                      <a16:colId xmlns:a16="http://schemas.microsoft.com/office/drawing/2014/main" val="713756022"/>
                    </a:ext>
                  </a:extLst>
                </a:gridCol>
                <a:gridCol w="329184">
                  <a:extLst>
                    <a:ext uri="{9D8B030D-6E8A-4147-A177-3AD203B41FA5}">
                      <a16:colId xmlns:a16="http://schemas.microsoft.com/office/drawing/2014/main" val="688853826"/>
                    </a:ext>
                  </a:extLst>
                </a:gridCol>
                <a:gridCol w="329184">
                  <a:extLst>
                    <a:ext uri="{9D8B030D-6E8A-4147-A177-3AD203B41FA5}">
                      <a16:colId xmlns:a16="http://schemas.microsoft.com/office/drawing/2014/main" val="3791496964"/>
                    </a:ext>
                  </a:extLst>
                </a:gridCol>
                <a:gridCol w="329184">
                  <a:extLst>
                    <a:ext uri="{9D8B030D-6E8A-4147-A177-3AD203B41FA5}">
                      <a16:colId xmlns:a16="http://schemas.microsoft.com/office/drawing/2014/main" val="3932343505"/>
                    </a:ext>
                  </a:extLst>
                </a:gridCol>
                <a:gridCol w="329184">
                  <a:extLst>
                    <a:ext uri="{9D8B030D-6E8A-4147-A177-3AD203B41FA5}">
                      <a16:colId xmlns:a16="http://schemas.microsoft.com/office/drawing/2014/main" val="2081978600"/>
                    </a:ext>
                  </a:extLst>
                </a:gridCol>
                <a:gridCol w="329184">
                  <a:extLst>
                    <a:ext uri="{9D8B030D-6E8A-4147-A177-3AD203B41FA5}">
                      <a16:colId xmlns:a16="http://schemas.microsoft.com/office/drawing/2014/main" val="3062658575"/>
                    </a:ext>
                  </a:extLst>
                </a:gridCol>
                <a:gridCol w="329184">
                  <a:extLst>
                    <a:ext uri="{9D8B030D-6E8A-4147-A177-3AD203B41FA5}">
                      <a16:colId xmlns:a16="http://schemas.microsoft.com/office/drawing/2014/main" val="2260464548"/>
                    </a:ext>
                  </a:extLst>
                </a:gridCol>
                <a:gridCol w="329184">
                  <a:extLst>
                    <a:ext uri="{9D8B030D-6E8A-4147-A177-3AD203B41FA5}">
                      <a16:colId xmlns:a16="http://schemas.microsoft.com/office/drawing/2014/main" val="1186334132"/>
                    </a:ext>
                  </a:extLst>
                </a:gridCol>
                <a:gridCol w="329184">
                  <a:extLst>
                    <a:ext uri="{9D8B030D-6E8A-4147-A177-3AD203B41FA5}">
                      <a16:colId xmlns:a16="http://schemas.microsoft.com/office/drawing/2014/main" val="264788677"/>
                    </a:ext>
                  </a:extLst>
                </a:gridCol>
                <a:gridCol w="370332">
                  <a:extLst>
                    <a:ext uri="{9D8B030D-6E8A-4147-A177-3AD203B41FA5}">
                      <a16:colId xmlns:a16="http://schemas.microsoft.com/office/drawing/2014/main" val="523181794"/>
                    </a:ext>
                  </a:extLst>
                </a:gridCol>
                <a:gridCol w="370332">
                  <a:extLst>
                    <a:ext uri="{9D8B030D-6E8A-4147-A177-3AD203B41FA5}">
                      <a16:colId xmlns:a16="http://schemas.microsoft.com/office/drawing/2014/main" val="1746993914"/>
                    </a:ext>
                  </a:extLst>
                </a:gridCol>
                <a:gridCol w="329184">
                  <a:extLst>
                    <a:ext uri="{9D8B030D-6E8A-4147-A177-3AD203B41FA5}">
                      <a16:colId xmlns:a16="http://schemas.microsoft.com/office/drawing/2014/main" val="4279502296"/>
                    </a:ext>
                  </a:extLst>
                </a:gridCol>
                <a:gridCol w="329184">
                  <a:extLst>
                    <a:ext uri="{9D8B030D-6E8A-4147-A177-3AD203B41FA5}">
                      <a16:colId xmlns:a16="http://schemas.microsoft.com/office/drawing/2014/main" val="4205262097"/>
                    </a:ext>
                  </a:extLst>
                </a:gridCol>
                <a:gridCol w="370332">
                  <a:extLst>
                    <a:ext uri="{9D8B030D-6E8A-4147-A177-3AD203B41FA5}">
                      <a16:colId xmlns:a16="http://schemas.microsoft.com/office/drawing/2014/main" val="3582584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706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- 2018-02-20 01:48:49</a:t>
                      </a:r>
                      <a:r>
                        <a:rPr kumimoji="0" lang="en-US" sz="1000" b="0" i="0" u="none" strike="noStrike" kern="1200" cap="none" spc="0" normalizeH="0" baseline="0" noProof="0">
                          <a:ln>
                            <a:noFill/>
                          </a:ln>
                          <a:solidFill>
                            <a:prstClr val="black"/>
                          </a:solidFill>
                          <a:effectLst/>
                          <a:uLnTx/>
                          <a:uFillTx/>
                          <a:latin typeface="+mn-lt"/>
                          <a:ea typeface="+mn-ea"/>
                          <a:cs typeface="+mn-cs"/>
                        </a:rPr>
                        <a:t>
List of Referral Hospitals for Dengvaxia Recipients in Central Luzon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632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- 2018-02-19 02:26:58</a:t>
                      </a:r>
                      <a:r>
                        <a:rPr kumimoji="0" lang="en-US" sz="1000" b="0" i="0" u="none" strike="noStrike" kern="1200" cap="none" spc="0" normalizeH="0" baseline="0" noProof="0">
                          <a:ln>
                            <a:noFill/>
                          </a:ln>
                          <a:solidFill>
                            <a:prstClr val="black"/>
                          </a:solidFill>
                          <a:effectLst/>
                          <a:uLnTx/>
                          <a:uFillTx/>
                          <a:latin typeface="+mn-lt"/>
                          <a:ea typeface="+mn-ea"/>
                          <a:cs typeface="+mn-cs"/>
                        </a:rPr>
                        <a:t>
DENGVAXIA VACCINEES IN MIMAROPA GETS FULL MEDICAL ASSISTANCE Press Release/15 February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1682666"/>
                  </a:ext>
                </a:extLst>
              </a:tr>
            </a:tbl>
          </a:graphicData>
        </a:graphic>
      </p:graphicFrame>
      <p:sp>
        <p:nvSpPr>
          <p:cNvPr id="4" name="Text Placeholder 3">
            <a:extLst>
              <a:ext uri="{FF2B5EF4-FFF2-40B4-BE49-F238E27FC236}">
                <a16:creationId xmlns:a16="http://schemas.microsoft.com/office/drawing/2014/main" id="{AFC1E848-0D6D-4983-BACC-3A6A169E06B8}"/>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3291215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421-1570-4F8E-AAF5-A2D86553638F}"/>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E4B455A6-CFDF-419D-9821-1AA76F2CE367}"/>
              </a:ext>
            </a:extLst>
          </p:cNvPr>
          <p:cNvGraphicFramePr>
            <a:graphicFrameLocks noGrp="1"/>
          </p:cNvGraphicFramePr>
          <p:nvPr>
            <p:ph type="tbl" sz="quarter" idx="13"/>
            <p:extLst>
              <p:ext uri="{D42A27DB-BD31-4B8C-83A1-F6EECF244321}">
                <p14:modId xmlns:p14="http://schemas.microsoft.com/office/powerpoint/2010/main" val="3047283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75244190"/>
                    </a:ext>
                  </a:extLst>
                </a:gridCol>
                <a:gridCol w="370332">
                  <a:extLst>
                    <a:ext uri="{9D8B030D-6E8A-4147-A177-3AD203B41FA5}">
                      <a16:colId xmlns:a16="http://schemas.microsoft.com/office/drawing/2014/main" val="1307567910"/>
                    </a:ext>
                  </a:extLst>
                </a:gridCol>
                <a:gridCol w="370332">
                  <a:extLst>
                    <a:ext uri="{9D8B030D-6E8A-4147-A177-3AD203B41FA5}">
                      <a16:colId xmlns:a16="http://schemas.microsoft.com/office/drawing/2014/main" val="4197426936"/>
                    </a:ext>
                  </a:extLst>
                </a:gridCol>
                <a:gridCol w="370332">
                  <a:extLst>
                    <a:ext uri="{9D8B030D-6E8A-4147-A177-3AD203B41FA5}">
                      <a16:colId xmlns:a16="http://schemas.microsoft.com/office/drawing/2014/main" val="2480873941"/>
                    </a:ext>
                  </a:extLst>
                </a:gridCol>
                <a:gridCol w="329184">
                  <a:extLst>
                    <a:ext uri="{9D8B030D-6E8A-4147-A177-3AD203B41FA5}">
                      <a16:colId xmlns:a16="http://schemas.microsoft.com/office/drawing/2014/main" val="722030850"/>
                    </a:ext>
                  </a:extLst>
                </a:gridCol>
                <a:gridCol w="329184">
                  <a:extLst>
                    <a:ext uri="{9D8B030D-6E8A-4147-A177-3AD203B41FA5}">
                      <a16:colId xmlns:a16="http://schemas.microsoft.com/office/drawing/2014/main" val="1764561484"/>
                    </a:ext>
                  </a:extLst>
                </a:gridCol>
                <a:gridCol w="329184">
                  <a:extLst>
                    <a:ext uri="{9D8B030D-6E8A-4147-A177-3AD203B41FA5}">
                      <a16:colId xmlns:a16="http://schemas.microsoft.com/office/drawing/2014/main" val="1654390046"/>
                    </a:ext>
                  </a:extLst>
                </a:gridCol>
                <a:gridCol w="329184">
                  <a:extLst>
                    <a:ext uri="{9D8B030D-6E8A-4147-A177-3AD203B41FA5}">
                      <a16:colId xmlns:a16="http://schemas.microsoft.com/office/drawing/2014/main" val="1038175991"/>
                    </a:ext>
                  </a:extLst>
                </a:gridCol>
                <a:gridCol w="329184">
                  <a:extLst>
                    <a:ext uri="{9D8B030D-6E8A-4147-A177-3AD203B41FA5}">
                      <a16:colId xmlns:a16="http://schemas.microsoft.com/office/drawing/2014/main" val="1609376682"/>
                    </a:ext>
                  </a:extLst>
                </a:gridCol>
                <a:gridCol w="329184">
                  <a:extLst>
                    <a:ext uri="{9D8B030D-6E8A-4147-A177-3AD203B41FA5}">
                      <a16:colId xmlns:a16="http://schemas.microsoft.com/office/drawing/2014/main" val="2842464595"/>
                    </a:ext>
                  </a:extLst>
                </a:gridCol>
                <a:gridCol w="329184">
                  <a:extLst>
                    <a:ext uri="{9D8B030D-6E8A-4147-A177-3AD203B41FA5}">
                      <a16:colId xmlns:a16="http://schemas.microsoft.com/office/drawing/2014/main" val="628747874"/>
                    </a:ext>
                  </a:extLst>
                </a:gridCol>
                <a:gridCol w="329184">
                  <a:extLst>
                    <a:ext uri="{9D8B030D-6E8A-4147-A177-3AD203B41FA5}">
                      <a16:colId xmlns:a16="http://schemas.microsoft.com/office/drawing/2014/main" val="1738237972"/>
                    </a:ext>
                  </a:extLst>
                </a:gridCol>
                <a:gridCol w="329184">
                  <a:extLst>
                    <a:ext uri="{9D8B030D-6E8A-4147-A177-3AD203B41FA5}">
                      <a16:colId xmlns:a16="http://schemas.microsoft.com/office/drawing/2014/main" val="3915496309"/>
                    </a:ext>
                  </a:extLst>
                </a:gridCol>
                <a:gridCol w="370332">
                  <a:extLst>
                    <a:ext uri="{9D8B030D-6E8A-4147-A177-3AD203B41FA5}">
                      <a16:colId xmlns:a16="http://schemas.microsoft.com/office/drawing/2014/main" val="1533602422"/>
                    </a:ext>
                  </a:extLst>
                </a:gridCol>
                <a:gridCol w="370332">
                  <a:extLst>
                    <a:ext uri="{9D8B030D-6E8A-4147-A177-3AD203B41FA5}">
                      <a16:colId xmlns:a16="http://schemas.microsoft.com/office/drawing/2014/main" val="4202075551"/>
                    </a:ext>
                  </a:extLst>
                </a:gridCol>
                <a:gridCol w="329184">
                  <a:extLst>
                    <a:ext uri="{9D8B030D-6E8A-4147-A177-3AD203B41FA5}">
                      <a16:colId xmlns:a16="http://schemas.microsoft.com/office/drawing/2014/main" val="3639106678"/>
                    </a:ext>
                  </a:extLst>
                </a:gridCol>
                <a:gridCol w="329184">
                  <a:extLst>
                    <a:ext uri="{9D8B030D-6E8A-4147-A177-3AD203B41FA5}">
                      <a16:colId xmlns:a16="http://schemas.microsoft.com/office/drawing/2014/main" val="2847114252"/>
                    </a:ext>
                  </a:extLst>
                </a:gridCol>
                <a:gridCol w="370332">
                  <a:extLst>
                    <a:ext uri="{9D8B030D-6E8A-4147-A177-3AD203B41FA5}">
                      <a16:colId xmlns:a16="http://schemas.microsoft.com/office/drawing/2014/main" val="369334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791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- 2018-02-17 10:49:22</a:t>
                      </a:r>
                      <a:r>
                        <a:rPr kumimoji="0" lang="en-US" sz="1000" b="0" i="0" u="none" strike="noStrike" kern="1200" cap="none" spc="0" normalizeH="0" baseline="0" noProof="0">
                          <a:ln>
                            <a:noFill/>
                          </a:ln>
                          <a:solidFill>
                            <a:prstClr val="black"/>
                          </a:solidFill>
                          <a:effectLst/>
                          <a:uLnTx/>
                          <a:uFillTx/>
                          <a:latin typeface="+mn-lt"/>
                          <a:ea typeface="+mn-ea"/>
                          <a:cs typeface="+mn-cs"/>
                        </a:rPr>
                        <a:t>
COME BACK TO BAKUNA, 
BACK TO YOUR HEALTH CENTER.
"Ibigay ang karapatan ng iyong anak upang maging malakas at malusug. Napatunayang mabisa at ligtas ang mga bakuna ng polio, tetanus at iba pa. Makipag-ugnayan sa health center para sa libreng bakuna".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529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- 2018-02-17 05:34:53</a:t>
                      </a:r>
                      <a:r>
                        <a:rPr kumimoji="0" lang="en-US" sz="1000" b="0" i="0" u="none" strike="noStrike" kern="1200" cap="none" spc="0" normalizeH="0" baseline="0" noProof="0">
                          <a:ln>
                            <a:noFill/>
                          </a:ln>
                          <a:solidFill>
                            <a:prstClr val="black"/>
                          </a:solidFill>
                          <a:effectLst/>
                          <a:uLnTx/>
                          <a:uFillTx/>
                          <a:latin typeface="+mn-lt"/>
                          <a:ea typeface="+mn-ea"/>
                          <a:cs typeface="+mn-cs"/>
                        </a:rPr>
                        <a:t>
COME BACK TO BAKUNA
BACK TO YOUR HEALTH CENTER
Kumpletuhin ang bakuna ni baby! 
Iwasan ang malulubhang sakit tulad ng tuberkulosis, tigdas at polio.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7904330"/>
                  </a:ext>
                </a:extLst>
              </a:tr>
            </a:tbl>
          </a:graphicData>
        </a:graphic>
      </p:graphicFrame>
      <p:sp>
        <p:nvSpPr>
          <p:cNvPr id="4" name="Text Placeholder 3">
            <a:extLst>
              <a:ext uri="{FF2B5EF4-FFF2-40B4-BE49-F238E27FC236}">
                <a16:creationId xmlns:a16="http://schemas.microsoft.com/office/drawing/2014/main" id="{DE707025-EAC7-4E4D-879E-C5ADF5418645}"/>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216397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1087-15EE-4BF3-A094-D8F1EA4842A1}"/>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16696C22-228F-4CEB-B176-A98729741DD8}"/>
              </a:ext>
            </a:extLst>
          </p:cNvPr>
          <p:cNvGraphicFramePr>
            <a:graphicFrameLocks noGrp="1"/>
          </p:cNvGraphicFramePr>
          <p:nvPr>
            <p:ph type="tbl" sz="quarter" idx="13"/>
            <p:extLst>
              <p:ext uri="{D42A27DB-BD31-4B8C-83A1-F6EECF244321}">
                <p14:modId xmlns:p14="http://schemas.microsoft.com/office/powerpoint/2010/main" val="86183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9623151"/>
                    </a:ext>
                  </a:extLst>
                </a:gridCol>
                <a:gridCol w="370332">
                  <a:extLst>
                    <a:ext uri="{9D8B030D-6E8A-4147-A177-3AD203B41FA5}">
                      <a16:colId xmlns:a16="http://schemas.microsoft.com/office/drawing/2014/main" val="3404161145"/>
                    </a:ext>
                  </a:extLst>
                </a:gridCol>
                <a:gridCol w="370332">
                  <a:extLst>
                    <a:ext uri="{9D8B030D-6E8A-4147-A177-3AD203B41FA5}">
                      <a16:colId xmlns:a16="http://schemas.microsoft.com/office/drawing/2014/main" val="2684186647"/>
                    </a:ext>
                  </a:extLst>
                </a:gridCol>
                <a:gridCol w="370332">
                  <a:extLst>
                    <a:ext uri="{9D8B030D-6E8A-4147-A177-3AD203B41FA5}">
                      <a16:colId xmlns:a16="http://schemas.microsoft.com/office/drawing/2014/main" val="2387985150"/>
                    </a:ext>
                  </a:extLst>
                </a:gridCol>
                <a:gridCol w="329184">
                  <a:extLst>
                    <a:ext uri="{9D8B030D-6E8A-4147-A177-3AD203B41FA5}">
                      <a16:colId xmlns:a16="http://schemas.microsoft.com/office/drawing/2014/main" val="812632642"/>
                    </a:ext>
                  </a:extLst>
                </a:gridCol>
                <a:gridCol w="329184">
                  <a:extLst>
                    <a:ext uri="{9D8B030D-6E8A-4147-A177-3AD203B41FA5}">
                      <a16:colId xmlns:a16="http://schemas.microsoft.com/office/drawing/2014/main" val="4171600848"/>
                    </a:ext>
                  </a:extLst>
                </a:gridCol>
                <a:gridCol w="329184">
                  <a:extLst>
                    <a:ext uri="{9D8B030D-6E8A-4147-A177-3AD203B41FA5}">
                      <a16:colId xmlns:a16="http://schemas.microsoft.com/office/drawing/2014/main" val="3617820584"/>
                    </a:ext>
                  </a:extLst>
                </a:gridCol>
                <a:gridCol w="329184">
                  <a:extLst>
                    <a:ext uri="{9D8B030D-6E8A-4147-A177-3AD203B41FA5}">
                      <a16:colId xmlns:a16="http://schemas.microsoft.com/office/drawing/2014/main" val="2347375964"/>
                    </a:ext>
                  </a:extLst>
                </a:gridCol>
                <a:gridCol w="329184">
                  <a:extLst>
                    <a:ext uri="{9D8B030D-6E8A-4147-A177-3AD203B41FA5}">
                      <a16:colId xmlns:a16="http://schemas.microsoft.com/office/drawing/2014/main" val="2973766315"/>
                    </a:ext>
                  </a:extLst>
                </a:gridCol>
                <a:gridCol w="329184">
                  <a:extLst>
                    <a:ext uri="{9D8B030D-6E8A-4147-A177-3AD203B41FA5}">
                      <a16:colId xmlns:a16="http://schemas.microsoft.com/office/drawing/2014/main" val="3470163190"/>
                    </a:ext>
                  </a:extLst>
                </a:gridCol>
                <a:gridCol w="329184">
                  <a:extLst>
                    <a:ext uri="{9D8B030D-6E8A-4147-A177-3AD203B41FA5}">
                      <a16:colId xmlns:a16="http://schemas.microsoft.com/office/drawing/2014/main" val="1148302936"/>
                    </a:ext>
                  </a:extLst>
                </a:gridCol>
                <a:gridCol w="329184">
                  <a:extLst>
                    <a:ext uri="{9D8B030D-6E8A-4147-A177-3AD203B41FA5}">
                      <a16:colId xmlns:a16="http://schemas.microsoft.com/office/drawing/2014/main" val="2265256074"/>
                    </a:ext>
                  </a:extLst>
                </a:gridCol>
                <a:gridCol w="329184">
                  <a:extLst>
                    <a:ext uri="{9D8B030D-6E8A-4147-A177-3AD203B41FA5}">
                      <a16:colId xmlns:a16="http://schemas.microsoft.com/office/drawing/2014/main" val="839145299"/>
                    </a:ext>
                  </a:extLst>
                </a:gridCol>
                <a:gridCol w="370332">
                  <a:extLst>
                    <a:ext uri="{9D8B030D-6E8A-4147-A177-3AD203B41FA5}">
                      <a16:colId xmlns:a16="http://schemas.microsoft.com/office/drawing/2014/main" val="4020966368"/>
                    </a:ext>
                  </a:extLst>
                </a:gridCol>
                <a:gridCol w="370332">
                  <a:extLst>
                    <a:ext uri="{9D8B030D-6E8A-4147-A177-3AD203B41FA5}">
                      <a16:colId xmlns:a16="http://schemas.microsoft.com/office/drawing/2014/main" val="3479068719"/>
                    </a:ext>
                  </a:extLst>
                </a:gridCol>
                <a:gridCol w="329184">
                  <a:extLst>
                    <a:ext uri="{9D8B030D-6E8A-4147-A177-3AD203B41FA5}">
                      <a16:colId xmlns:a16="http://schemas.microsoft.com/office/drawing/2014/main" val="2161203043"/>
                    </a:ext>
                  </a:extLst>
                </a:gridCol>
                <a:gridCol w="329184">
                  <a:extLst>
                    <a:ext uri="{9D8B030D-6E8A-4147-A177-3AD203B41FA5}">
                      <a16:colId xmlns:a16="http://schemas.microsoft.com/office/drawing/2014/main" val="1667637194"/>
                    </a:ext>
                  </a:extLst>
                </a:gridCol>
                <a:gridCol w="370332">
                  <a:extLst>
                    <a:ext uri="{9D8B030D-6E8A-4147-A177-3AD203B41FA5}">
                      <a16:colId xmlns:a16="http://schemas.microsoft.com/office/drawing/2014/main" val="2106015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296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- 2018-02-17 01:57:57</a:t>
                      </a:r>
                      <a:r>
                        <a:rPr kumimoji="0" lang="en-US" sz="1000" b="0" i="0" u="none" strike="noStrike" kern="1200" cap="none" spc="0" normalizeH="0" baseline="0" noProof="0">
                          <a:ln>
                            <a:noFill/>
                          </a:ln>
                          <a:solidFill>
                            <a:prstClr val="black"/>
                          </a:solidFill>
                          <a:effectLst/>
                          <a:uLnTx/>
                          <a:uFillTx/>
                          <a:latin typeface="+mn-lt"/>
                          <a:ea typeface="+mn-ea"/>
                          <a:cs typeface="+mn-cs"/>
                        </a:rPr>
                        <a:t>
Come back to BAKuna
Back to your Health Center.
Malaking ginhawa ang kumpletong bakuna! Iwas-sakit si baby, iwas gastos sa ospital sina mommy at daddy!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694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- 2018-02-16 06:59:57</a:t>
                      </a:r>
                      <a:r>
                        <a:rPr kumimoji="0" lang="en-US" sz="1000" b="0" i="0" u="none" strike="noStrike" kern="1200" cap="none" spc="0" normalizeH="0" baseline="0" noProof="0">
                          <a:ln>
                            <a:noFill/>
                          </a:ln>
                          <a:solidFill>
                            <a:prstClr val="black"/>
                          </a:solidFill>
                          <a:effectLst/>
                          <a:uLnTx/>
                          <a:uFillTx/>
                          <a:latin typeface="+mn-lt"/>
                          <a:ea typeface="+mn-ea"/>
                          <a:cs typeface="+mn-cs"/>
                        </a:rPr>
                        <a:t>
Mga Dapat Gawin Upang Mapangalagaan ang ating mga Ngipin.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6173776"/>
                  </a:ext>
                </a:extLst>
              </a:tr>
            </a:tbl>
          </a:graphicData>
        </a:graphic>
      </p:graphicFrame>
      <p:sp>
        <p:nvSpPr>
          <p:cNvPr id="4" name="Text Placeholder 3">
            <a:extLst>
              <a:ext uri="{FF2B5EF4-FFF2-40B4-BE49-F238E27FC236}">
                <a16:creationId xmlns:a16="http://schemas.microsoft.com/office/drawing/2014/main" id="{A9814D11-9A45-4DDA-821A-061D4FE1A422}"/>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3213948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0AC6-F461-49A1-9327-FA1109F4B7EC}"/>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785BE59A-398B-41DF-90C8-1762E4A6E519}"/>
              </a:ext>
            </a:extLst>
          </p:cNvPr>
          <p:cNvGraphicFramePr>
            <a:graphicFrameLocks noGrp="1"/>
          </p:cNvGraphicFramePr>
          <p:nvPr>
            <p:ph type="tbl" sz="quarter" idx="13"/>
            <p:extLst>
              <p:ext uri="{D42A27DB-BD31-4B8C-83A1-F6EECF244321}">
                <p14:modId xmlns:p14="http://schemas.microsoft.com/office/powerpoint/2010/main" val="1226668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85175518"/>
                    </a:ext>
                  </a:extLst>
                </a:gridCol>
                <a:gridCol w="370332">
                  <a:extLst>
                    <a:ext uri="{9D8B030D-6E8A-4147-A177-3AD203B41FA5}">
                      <a16:colId xmlns:a16="http://schemas.microsoft.com/office/drawing/2014/main" val="193576139"/>
                    </a:ext>
                  </a:extLst>
                </a:gridCol>
                <a:gridCol w="370332">
                  <a:extLst>
                    <a:ext uri="{9D8B030D-6E8A-4147-A177-3AD203B41FA5}">
                      <a16:colId xmlns:a16="http://schemas.microsoft.com/office/drawing/2014/main" val="4027095749"/>
                    </a:ext>
                  </a:extLst>
                </a:gridCol>
                <a:gridCol w="370332">
                  <a:extLst>
                    <a:ext uri="{9D8B030D-6E8A-4147-A177-3AD203B41FA5}">
                      <a16:colId xmlns:a16="http://schemas.microsoft.com/office/drawing/2014/main" val="670650304"/>
                    </a:ext>
                  </a:extLst>
                </a:gridCol>
                <a:gridCol w="329184">
                  <a:extLst>
                    <a:ext uri="{9D8B030D-6E8A-4147-A177-3AD203B41FA5}">
                      <a16:colId xmlns:a16="http://schemas.microsoft.com/office/drawing/2014/main" val="78524286"/>
                    </a:ext>
                  </a:extLst>
                </a:gridCol>
                <a:gridCol w="329184">
                  <a:extLst>
                    <a:ext uri="{9D8B030D-6E8A-4147-A177-3AD203B41FA5}">
                      <a16:colId xmlns:a16="http://schemas.microsoft.com/office/drawing/2014/main" val="1277020601"/>
                    </a:ext>
                  </a:extLst>
                </a:gridCol>
                <a:gridCol w="329184">
                  <a:extLst>
                    <a:ext uri="{9D8B030D-6E8A-4147-A177-3AD203B41FA5}">
                      <a16:colId xmlns:a16="http://schemas.microsoft.com/office/drawing/2014/main" val="1486539388"/>
                    </a:ext>
                  </a:extLst>
                </a:gridCol>
                <a:gridCol w="329184">
                  <a:extLst>
                    <a:ext uri="{9D8B030D-6E8A-4147-A177-3AD203B41FA5}">
                      <a16:colId xmlns:a16="http://schemas.microsoft.com/office/drawing/2014/main" val="1015142937"/>
                    </a:ext>
                  </a:extLst>
                </a:gridCol>
                <a:gridCol w="329184">
                  <a:extLst>
                    <a:ext uri="{9D8B030D-6E8A-4147-A177-3AD203B41FA5}">
                      <a16:colId xmlns:a16="http://schemas.microsoft.com/office/drawing/2014/main" val="3189884628"/>
                    </a:ext>
                  </a:extLst>
                </a:gridCol>
                <a:gridCol w="329184">
                  <a:extLst>
                    <a:ext uri="{9D8B030D-6E8A-4147-A177-3AD203B41FA5}">
                      <a16:colId xmlns:a16="http://schemas.microsoft.com/office/drawing/2014/main" val="814931600"/>
                    </a:ext>
                  </a:extLst>
                </a:gridCol>
                <a:gridCol w="329184">
                  <a:extLst>
                    <a:ext uri="{9D8B030D-6E8A-4147-A177-3AD203B41FA5}">
                      <a16:colId xmlns:a16="http://schemas.microsoft.com/office/drawing/2014/main" val="1581543651"/>
                    </a:ext>
                  </a:extLst>
                </a:gridCol>
                <a:gridCol w="329184">
                  <a:extLst>
                    <a:ext uri="{9D8B030D-6E8A-4147-A177-3AD203B41FA5}">
                      <a16:colId xmlns:a16="http://schemas.microsoft.com/office/drawing/2014/main" val="3259912778"/>
                    </a:ext>
                  </a:extLst>
                </a:gridCol>
                <a:gridCol w="329184">
                  <a:extLst>
                    <a:ext uri="{9D8B030D-6E8A-4147-A177-3AD203B41FA5}">
                      <a16:colId xmlns:a16="http://schemas.microsoft.com/office/drawing/2014/main" val="304475349"/>
                    </a:ext>
                  </a:extLst>
                </a:gridCol>
                <a:gridCol w="370332">
                  <a:extLst>
                    <a:ext uri="{9D8B030D-6E8A-4147-A177-3AD203B41FA5}">
                      <a16:colId xmlns:a16="http://schemas.microsoft.com/office/drawing/2014/main" val="651079982"/>
                    </a:ext>
                  </a:extLst>
                </a:gridCol>
                <a:gridCol w="370332">
                  <a:extLst>
                    <a:ext uri="{9D8B030D-6E8A-4147-A177-3AD203B41FA5}">
                      <a16:colId xmlns:a16="http://schemas.microsoft.com/office/drawing/2014/main" val="2661552104"/>
                    </a:ext>
                  </a:extLst>
                </a:gridCol>
                <a:gridCol w="329184">
                  <a:extLst>
                    <a:ext uri="{9D8B030D-6E8A-4147-A177-3AD203B41FA5}">
                      <a16:colId xmlns:a16="http://schemas.microsoft.com/office/drawing/2014/main" val="2577736705"/>
                    </a:ext>
                  </a:extLst>
                </a:gridCol>
                <a:gridCol w="329184">
                  <a:extLst>
                    <a:ext uri="{9D8B030D-6E8A-4147-A177-3AD203B41FA5}">
                      <a16:colId xmlns:a16="http://schemas.microsoft.com/office/drawing/2014/main" val="896207915"/>
                    </a:ext>
                  </a:extLst>
                </a:gridCol>
                <a:gridCol w="370332">
                  <a:extLst>
                    <a:ext uri="{9D8B030D-6E8A-4147-A177-3AD203B41FA5}">
                      <a16:colId xmlns:a16="http://schemas.microsoft.com/office/drawing/2014/main" val="154484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81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- 2018-02-15 14:44:34</a:t>
                      </a:r>
                      <a:r>
                        <a:rPr kumimoji="0" lang="en-US" sz="1000" b="0" i="0" u="none" strike="noStrike" kern="1200" cap="none" spc="0" normalizeH="0" baseline="0" noProof="0">
                          <a:ln>
                            <a:noFill/>
                          </a:ln>
                          <a:solidFill>
                            <a:prstClr val="black"/>
                          </a:solidFill>
                          <a:effectLst/>
                          <a:uLnTx/>
                          <a:uFillTx/>
                          <a:latin typeface="+mn-lt"/>
                          <a:ea typeface="+mn-ea"/>
                          <a:cs typeface="+mn-cs"/>
                        </a:rPr>
                        <a:t>
DUQUE PLEDGES FULL TRANSPARENCY AND COOPERATION IN ONGOING INVESTIGATIONS ON DENGVAXIA Press Release/February 15,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382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- 2018-02-15 03:37:23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2390335"/>
                  </a:ext>
                </a:extLst>
              </a:tr>
            </a:tbl>
          </a:graphicData>
        </a:graphic>
      </p:graphicFrame>
      <p:sp>
        <p:nvSpPr>
          <p:cNvPr id="4" name="Text Placeholder 3">
            <a:extLst>
              <a:ext uri="{FF2B5EF4-FFF2-40B4-BE49-F238E27FC236}">
                <a16:creationId xmlns:a16="http://schemas.microsoft.com/office/drawing/2014/main" id="{5DCAB174-0D43-4AB0-A525-F5807615F693}"/>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780924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0E3C3-A275-4C3A-B10A-B390865CB255}"/>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7775DCF1-7E85-4E9C-94B3-331E547B12DE}"/>
              </a:ext>
            </a:extLst>
          </p:cNvPr>
          <p:cNvGraphicFramePr>
            <a:graphicFrameLocks noGrp="1"/>
          </p:cNvGraphicFramePr>
          <p:nvPr>
            <p:ph type="tbl" sz="quarter" idx="13"/>
            <p:extLst>
              <p:ext uri="{D42A27DB-BD31-4B8C-83A1-F6EECF244321}">
                <p14:modId xmlns:p14="http://schemas.microsoft.com/office/powerpoint/2010/main" val="1286684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9895556"/>
                    </a:ext>
                  </a:extLst>
                </a:gridCol>
                <a:gridCol w="370332">
                  <a:extLst>
                    <a:ext uri="{9D8B030D-6E8A-4147-A177-3AD203B41FA5}">
                      <a16:colId xmlns:a16="http://schemas.microsoft.com/office/drawing/2014/main" val="4198324768"/>
                    </a:ext>
                  </a:extLst>
                </a:gridCol>
                <a:gridCol w="370332">
                  <a:extLst>
                    <a:ext uri="{9D8B030D-6E8A-4147-A177-3AD203B41FA5}">
                      <a16:colId xmlns:a16="http://schemas.microsoft.com/office/drawing/2014/main" val="3432480621"/>
                    </a:ext>
                  </a:extLst>
                </a:gridCol>
                <a:gridCol w="370332">
                  <a:extLst>
                    <a:ext uri="{9D8B030D-6E8A-4147-A177-3AD203B41FA5}">
                      <a16:colId xmlns:a16="http://schemas.microsoft.com/office/drawing/2014/main" val="3461699778"/>
                    </a:ext>
                  </a:extLst>
                </a:gridCol>
                <a:gridCol w="329184">
                  <a:extLst>
                    <a:ext uri="{9D8B030D-6E8A-4147-A177-3AD203B41FA5}">
                      <a16:colId xmlns:a16="http://schemas.microsoft.com/office/drawing/2014/main" val="1092332850"/>
                    </a:ext>
                  </a:extLst>
                </a:gridCol>
                <a:gridCol w="329184">
                  <a:extLst>
                    <a:ext uri="{9D8B030D-6E8A-4147-A177-3AD203B41FA5}">
                      <a16:colId xmlns:a16="http://schemas.microsoft.com/office/drawing/2014/main" val="2490123330"/>
                    </a:ext>
                  </a:extLst>
                </a:gridCol>
                <a:gridCol w="329184">
                  <a:extLst>
                    <a:ext uri="{9D8B030D-6E8A-4147-A177-3AD203B41FA5}">
                      <a16:colId xmlns:a16="http://schemas.microsoft.com/office/drawing/2014/main" val="2992080610"/>
                    </a:ext>
                  </a:extLst>
                </a:gridCol>
                <a:gridCol w="329184">
                  <a:extLst>
                    <a:ext uri="{9D8B030D-6E8A-4147-A177-3AD203B41FA5}">
                      <a16:colId xmlns:a16="http://schemas.microsoft.com/office/drawing/2014/main" val="809431026"/>
                    </a:ext>
                  </a:extLst>
                </a:gridCol>
                <a:gridCol w="329184">
                  <a:extLst>
                    <a:ext uri="{9D8B030D-6E8A-4147-A177-3AD203B41FA5}">
                      <a16:colId xmlns:a16="http://schemas.microsoft.com/office/drawing/2014/main" val="2740090588"/>
                    </a:ext>
                  </a:extLst>
                </a:gridCol>
                <a:gridCol w="329184">
                  <a:extLst>
                    <a:ext uri="{9D8B030D-6E8A-4147-A177-3AD203B41FA5}">
                      <a16:colId xmlns:a16="http://schemas.microsoft.com/office/drawing/2014/main" val="3930265005"/>
                    </a:ext>
                  </a:extLst>
                </a:gridCol>
                <a:gridCol w="329184">
                  <a:extLst>
                    <a:ext uri="{9D8B030D-6E8A-4147-A177-3AD203B41FA5}">
                      <a16:colId xmlns:a16="http://schemas.microsoft.com/office/drawing/2014/main" val="461582689"/>
                    </a:ext>
                  </a:extLst>
                </a:gridCol>
                <a:gridCol w="329184">
                  <a:extLst>
                    <a:ext uri="{9D8B030D-6E8A-4147-A177-3AD203B41FA5}">
                      <a16:colId xmlns:a16="http://schemas.microsoft.com/office/drawing/2014/main" val="440709514"/>
                    </a:ext>
                  </a:extLst>
                </a:gridCol>
                <a:gridCol w="329184">
                  <a:extLst>
                    <a:ext uri="{9D8B030D-6E8A-4147-A177-3AD203B41FA5}">
                      <a16:colId xmlns:a16="http://schemas.microsoft.com/office/drawing/2014/main" val="163255754"/>
                    </a:ext>
                  </a:extLst>
                </a:gridCol>
                <a:gridCol w="370332">
                  <a:extLst>
                    <a:ext uri="{9D8B030D-6E8A-4147-A177-3AD203B41FA5}">
                      <a16:colId xmlns:a16="http://schemas.microsoft.com/office/drawing/2014/main" val="798550078"/>
                    </a:ext>
                  </a:extLst>
                </a:gridCol>
                <a:gridCol w="370332">
                  <a:extLst>
                    <a:ext uri="{9D8B030D-6E8A-4147-A177-3AD203B41FA5}">
                      <a16:colId xmlns:a16="http://schemas.microsoft.com/office/drawing/2014/main" val="874986742"/>
                    </a:ext>
                  </a:extLst>
                </a:gridCol>
                <a:gridCol w="329184">
                  <a:extLst>
                    <a:ext uri="{9D8B030D-6E8A-4147-A177-3AD203B41FA5}">
                      <a16:colId xmlns:a16="http://schemas.microsoft.com/office/drawing/2014/main" val="1432751915"/>
                    </a:ext>
                  </a:extLst>
                </a:gridCol>
                <a:gridCol w="329184">
                  <a:extLst>
                    <a:ext uri="{9D8B030D-6E8A-4147-A177-3AD203B41FA5}">
                      <a16:colId xmlns:a16="http://schemas.microsoft.com/office/drawing/2014/main" val="1418202024"/>
                    </a:ext>
                  </a:extLst>
                </a:gridCol>
                <a:gridCol w="370332">
                  <a:extLst>
                    <a:ext uri="{9D8B030D-6E8A-4147-A177-3AD203B41FA5}">
                      <a16:colId xmlns:a16="http://schemas.microsoft.com/office/drawing/2014/main" val="328945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023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- 2018-02-15 02:23:32</a:t>
                      </a:r>
                      <a:r>
                        <a:rPr kumimoji="0" lang="en-US" sz="1000" b="0" i="0" u="none" strike="noStrike" kern="1200" cap="none" spc="0" normalizeH="0" baseline="0" noProof="0">
                          <a:ln>
                            <a:noFill/>
                          </a:ln>
                          <a:solidFill>
                            <a:prstClr val="black"/>
                          </a:solidFill>
                          <a:effectLst/>
                          <a:uLnTx/>
                          <a:uFillTx/>
                          <a:latin typeface="+mn-lt"/>
                          <a:ea typeface="+mn-ea"/>
                          <a:cs typeface="+mn-cs"/>
                        </a:rPr>
                        <a:t>
February is National Oral Health Month
"Ngipin ay alagaan mula sa sinapupunan para sa magandang ngiti hanggang katandaan"
Bumisita sa inyong dentista kada anim na buwan.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5595080"/>
                  </a:ext>
                </a:extLst>
              </a:tr>
            </a:tbl>
          </a:graphicData>
        </a:graphic>
      </p:graphicFrame>
      <p:sp>
        <p:nvSpPr>
          <p:cNvPr id="4" name="Text Placeholder 3">
            <a:extLst>
              <a:ext uri="{FF2B5EF4-FFF2-40B4-BE49-F238E27FC236}">
                <a16:creationId xmlns:a16="http://schemas.microsoft.com/office/drawing/2014/main" id="{8D1140DE-4792-4D53-A98D-7BFDFFF668ED}"/>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83242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50AA7-B352-4491-ABF2-096E0F3C8957}"/>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76823FCD-6F45-4BB6-9CA9-A470240BA7D0}"/>
              </a:ext>
            </a:extLst>
          </p:cNvPr>
          <p:cNvGraphicFramePr>
            <a:graphicFrameLocks noGrp="1"/>
          </p:cNvGraphicFramePr>
          <p:nvPr>
            <p:ph type="tbl" sz="quarter" idx="13"/>
            <p:extLst>
              <p:ext uri="{D42A27DB-BD31-4B8C-83A1-F6EECF244321}">
                <p14:modId xmlns:p14="http://schemas.microsoft.com/office/powerpoint/2010/main" val="418340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1436088"/>
                    </a:ext>
                  </a:extLst>
                </a:gridCol>
                <a:gridCol w="370332">
                  <a:extLst>
                    <a:ext uri="{9D8B030D-6E8A-4147-A177-3AD203B41FA5}">
                      <a16:colId xmlns:a16="http://schemas.microsoft.com/office/drawing/2014/main" val="3362522486"/>
                    </a:ext>
                  </a:extLst>
                </a:gridCol>
                <a:gridCol w="370332">
                  <a:extLst>
                    <a:ext uri="{9D8B030D-6E8A-4147-A177-3AD203B41FA5}">
                      <a16:colId xmlns:a16="http://schemas.microsoft.com/office/drawing/2014/main" val="3674899611"/>
                    </a:ext>
                  </a:extLst>
                </a:gridCol>
                <a:gridCol w="370332">
                  <a:extLst>
                    <a:ext uri="{9D8B030D-6E8A-4147-A177-3AD203B41FA5}">
                      <a16:colId xmlns:a16="http://schemas.microsoft.com/office/drawing/2014/main" val="329152624"/>
                    </a:ext>
                  </a:extLst>
                </a:gridCol>
                <a:gridCol w="329184">
                  <a:extLst>
                    <a:ext uri="{9D8B030D-6E8A-4147-A177-3AD203B41FA5}">
                      <a16:colId xmlns:a16="http://schemas.microsoft.com/office/drawing/2014/main" val="318772506"/>
                    </a:ext>
                  </a:extLst>
                </a:gridCol>
                <a:gridCol w="329184">
                  <a:extLst>
                    <a:ext uri="{9D8B030D-6E8A-4147-A177-3AD203B41FA5}">
                      <a16:colId xmlns:a16="http://schemas.microsoft.com/office/drawing/2014/main" val="2361743473"/>
                    </a:ext>
                  </a:extLst>
                </a:gridCol>
                <a:gridCol w="329184">
                  <a:extLst>
                    <a:ext uri="{9D8B030D-6E8A-4147-A177-3AD203B41FA5}">
                      <a16:colId xmlns:a16="http://schemas.microsoft.com/office/drawing/2014/main" val="3922096137"/>
                    </a:ext>
                  </a:extLst>
                </a:gridCol>
                <a:gridCol w="329184">
                  <a:extLst>
                    <a:ext uri="{9D8B030D-6E8A-4147-A177-3AD203B41FA5}">
                      <a16:colId xmlns:a16="http://schemas.microsoft.com/office/drawing/2014/main" val="771575764"/>
                    </a:ext>
                  </a:extLst>
                </a:gridCol>
                <a:gridCol w="329184">
                  <a:extLst>
                    <a:ext uri="{9D8B030D-6E8A-4147-A177-3AD203B41FA5}">
                      <a16:colId xmlns:a16="http://schemas.microsoft.com/office/drawing/2014/main" val="1849964568"/>
                    </a:ext>
                  </a:extLst>
                </a:gridCol>
                <a:gridCol w="329184">
                  <a:extLst>
                    <a:ext uri="{9D8B030D-6E8A-4147-A177-3AD203B41FA5}">
                      <a16:colId xmlns:a16="http://schemas.microsoft.com/office/drawing/2014/main" val="2549724996"/>
                    </a:ext>
                  </a:extLst>
                </a:gridCol>
                <a:gridCol w="329184">
                  <a:extLst>
                    <a:ext uri="{9D8B030D-6E8A-4147-A177-3AD203B41FA5}">
                      <a16:colId xmlns:a16="http://schemas.microsoft.com/office/drawing/2014/main" val="823192847"/>
                    </a:ext>
                  </a:extLst>
                </a:gridCol>
                <a:gridCol w="329184">
                  <a:extLst>
                    <a:ext uri="{9D8B030D-6E8A-4147-A177-3AD203B41FA5}">
                      <a16:colId xmlns:a16="http://schemas.microsoft.com/office/drawing/2014/main" val="3019042631"/>
                    </a:ext>
                  </a:extLst>
                </a:gridCol>
                <a:gridCol w="329184">
                  <a:extLst>
                    <a:ext uri="{9D8B030D-6E8A-4147-A177-3AD203B41FA5}">
                      <a16:colId xmlns:a16="http://schemas.microsoft.com/office/drawing/2014/main" val="1348485373"/>
                    </a:ext>
                  </a:extLst>
                </a:gridCol>
                <a:gridCol w="370332">
                  <a:extLst>
                    <a:ext uri="{9D8B030D-6E8A-4147-A177-3AD203B41FA5}">
                      <a16:colId xmlns:a16="http://schemas.microsoft.com/office/drawing/2014/main" val="1713977216"/>
                    </a:ext>
                  </a:extLst>
                </a:gridCol>
                <a:gridCol w="370332">
                  <a:extLst>
                    <a:ext uri="{9D8B030D-6E8A-4147-A177-3AD203B41FA5}">
                      <a16:colId xmlns:a16="http://schemas.microsoft.com/office/drawing/2014/main" val="25709304"/>
                    </a:ext>
                  </a:extLst>
                </a:gridCol>
                <a:gridCol w="329184">
                  <a:extLst>
                    <a:ext uri="{9D8B030D-6E8A-4147-A177-3AD203B41FA5}">
                      <a16:colId xmlns:a16="http://schemas.microsoft.com/office/drawing/2014/main" val="3602252749"/>
                    </a:ext>
                  </a:extLst>
                </a:gridCol>
                <a:gridCol w="329184">
                  <a:extLst>
                    <a:ext uri="{9D8B030D-6E8A-4147-A177-3AD203B41FA5}">
                      <a16:colId xmlns:a16="http://schemas.microsoft.com/office/drawing/2014/main" val="1215470467"/>
                    </a:ext>
                  </a:extLst>
                </a:gridCol>
                <a:gridCol w="370332">
                  <a:extLst>
                    <a:ext uri="{9D8B030D-6E8A-4147-A177-3AD203B41FA5}">
                      <a16:colId xmlns:a16="http://schemas.microsoft.com/office/drawing/2014/main" val="374318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368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- 2018-02-14 18:17:23</a:t>
                      </a:r>
                      <a:r>
                        <a:rPr kumimoji="0" lang="en-US" sz="1000" b="0" i="0" u="none" strike="noStrike" kern="1200" cap="none" spc="0" normalizeH="0" baseline="0" noProof="0">
                          <a:ln>
                            <a:noFill/>
                          </a:ln>
                          <a:solidFill>
                            <a:prstClr val="black"/>
                          </a:solidFill>
                          <a:effectLst/>
                          <a:uLnTx/>
                          <a:uFillTx/>
                          <a:latin typeface="+mn-lt"/>
                          <a:ea typeface="+mn-ea"/>
                          <a:cs typeface="+mn-cs"/>
                        </a:rPr>
                        <a:t>
HEART-TO-HEART TALK ON HEARTS' DAY WITH SEC. DUQUE
Health Secretary Francisco T. Duque III, on Hearts' Day, held a heart-to-heart dialogue with mothers of Dengvaxia-vaccinated children to fully understand their needs and ease their anxiety. Some mothers complained that there are hospitals which are not implementing the Department of Health order to provide free hospitalization. Duque explained that some hospitals are under the supervision of local government due to devolution. He added that the DOH is coordinating with these hospitals and reminded parents to practice the DOH's 4S strategy against dengue. These 4S consists of: 1) Search and destroy mosquito breeding sites; 2) Self-protective measures like using long-sleeves, long pants, mosquito repellents; 3) Seek early consulation when dengue is suspected; 4) Say yes to selective fogging in an impending outbreak.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4656176"/>
                  </a:ext>
                </a:extLst>
              </a:tr>
            </a:tbl>
          </a:graphicData>
        </a:graphic>
      </p:graphicFrame>
      <p:sp>
        <p:nvSpPr>
          <p:cNvPr id="4" name="Text Placeholder 3">
            <a:extLst>
              <a:ext uri="{FF2B5EF4-FFF2-40B4-BE49-F238E27FC236}">
                <a16:creationId xmlns:a16="http://schemas.microsoft.com/office/drawing/2014/main" id="{4C95FAA7-70DE-4981-B206-BC19FDF8FA32}"/>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10532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8538A-0E7C-4F40-A0CE-E7FE276B5BB5}"/>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8A2657E5-703C-48A5-9A76-82DBCA9BEFCB}"/>
              </a:ext>
            </a:extLst>
          </p:cNvPr>
          <p:cNvGraphicFramePr>
            <a:graphicFrameLocks noGrp="1"/>
          </p:cNvGraphicFramePr>
          <p:nvPr>
            <p:ph type="tbl" sz="quarter" idx="13"/>
            <p:extLst>
              <p:ext uri="{D42A27DB-BD31-4B8C-83A1-F6EECF244321}">
                <p14:modId xmlns:p14="http://schemas.microsoft.com/office/powerpoint/2010/main" val="3915034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62453278"/>
                    </a:ext>
                  </a:extLst>
                </a:gridCol>
                <a:gridCol w="370332">
                  <a:extLst>
                    <a:ext uri="{9D8B030D-6E8A-4147-A177-3AD203B41FA5}">
                      <a16:colId xmlns:a16="http://schemas.microsoft.com/office/drawing/2014/main" val="2653496380"/>
                    </a:ext>
                  </a:extLst>
                </a:gridCol>
                <a:gridCol w="370332">
                  <a:extLst>
                    <a:ext uri="{9D8B030D-6E8A-4147-A177-3AD203B41FA5}">
                      <a16:colId xmlns:a16="http://schemas.microsoft.com/office/drawing/2014/main" val="3447630306"/>
                    </a:ext>
                  </a:extLst>
                </a:gridCol>
                <a:gridCol w="370332">
                  <a:extLst>
                    <a:ext uri="{9D8B030D-6E8A-4147-A177-3AD203B41FA5}">
                      <a16:colId xmlns:a16="http://schemas.microsoft.com/office/drawing/2014/main" val="2086295707"/>
                    </a:ext>
                  </a:extLst>
                </a:gridCol>
                <a:gridCol w="329184">
                  <a:extLst>
                    <a:ext uri="{9D8B030D-6E8A-4147-A177-3AD203B41FA5}">
                      <a16:colId xmlns:a16="http://schemas.microsoft.com/office/drawing/2014/main" val="2878472181"/>
                    </a:ext>
                  </a:extLst>
                </a:gridCol>
                <a:gridCol w="329184">
                  <a:extLst>
                    <a:ext uri="{9D8B030D-6E8A-4147-A177-3AD203B41FA5}">
                      <a16:colId xmlns:a16="http://schemas.microsoft.com/office/drawing/2014/main" val="3986656705"/>
                    </a:ext>
                  </a:extLst>
                </a:gridCol>
                <a:gridCol w="329184">
                  <a:extLst>
                    <a:ext uri="{9D8B030D-6E8A-4147-A177-3AD203B41FA5}">
                      <a16:colId xmlns:a16="http://schemas.microsoft.com/office/drawing/2014/main" val="3317635353"/>
                    </a:ext>
                  </a:extLst>
                </a:gridCol>
                <a:gridCol w="329184">
                  <a:extLst>
                    <a:ext uri="{9D8B030D-6E8A-4147-A177-3AD203B41FA5}">
                      <a16:colId xmlns:a16="http://schemas.microsoft.com/office/drawing/2014/main" val="1848231364"/>
                    </a:ext>
                  </a:extLst>
                </a:gridCol>
                <a:gridCol w="329184">
                  <a:extLst>
                    <a:ext uri="{9D8B030D-6E8A-4147-A177-3AD203B41FA5}">
                      <a16:colId xmlns:a16="http://schemas.microsoft.com/office/drawing/2014/main" val="1177626611"/>
                    </a:ext>
                  </a:extLst>
                </a:gridCol>
                <a:gridCol w="329184">
                  <a:extLst>
                    <a:ext uri="{9D8B030D-6E8A-4147-A177-3AD203B41FA5}">
                      <a16:colId xmlns:a16="http://schemas.microsoft.com/office/drawing/2014/main" val="62187261"/>
                    </a:ext>
                  </a:extLst>
                </a:gridCol>
                <a:gridCol w="329184">
                  <a:extLst>
                    <a:ext uri="{9D8B030D-6E8A-4147-A177-3AD203B41FA5}">
                      <a16:colId xmlns:a16="http://schemas.microsoft.com/office/drawing/2014/main" val="1635314692"/>
                    </a:ext>
                  </a:extLst>
                </a:gridCol>
                <a:gridCol w="329184">
                  <a:extLst>
                    <a:ext uri="{9D8B030D-6E8A-4147-A177-3AD203B41FA5}">
                      <a16:colId xmlns:a16="http://schemas.microsoft.com/office/drawing/2014/main" val="862728223"/>
                    </a:ext>
                  </a:extLst>
                </a:gridCol>
                <a:gridCol w="329184">
                  <a:extLst>
                    <a:ext uri="{9D8B030D-6E8A-4147-A177-3AD203B41FA5}">
                      <a16:colId xmlns:a16="http://schemas.microsoft.com/office/drawing/2014/main" val="42931035"/>
                    </a:ext>
                  </a:extLst>
                </a:gridCol>
                <a:gridCol w="370332">
                  <a:extLst>
                    <a:ext uri="{9D8B030D-6E8A-4147-A177-3AD203B41FA5}">
                      <a16:colId xmlns:a16="http://schemas.microsoft.com/office/drawing/2014/main" val="2373366938"/>
                    </a:ext>
                  </a:extLst>
                </a:gridCol>
                <a:gridCol w="370332">
                  <a:extLst>
                    <a:ext uri="{9D8B030D-6E8A-4147-A177-3AD203B41FA5}">
                      <a16:colId xmlns:a16="http://schemas.microsoft.com/office/drawing/2014/main" val="3569108386"/>
                    </a:ext>
                  </a:extLst>
                </a:gridCol>
                <a:gridCol w="329184">
                  <a:extLst>
                    <a:ext uri="{9D8B030D-6E8A-4147-A177-3AD203B41FA5}">
                      <a16:colId xmlns:a16="http://schemas.microsoft.com/office/drawing/2014/main" val="3910346486"/>
                    </a:ext>
                  </a:extLst>
                </a:gridCol>
                <a:gridCol w="329184">
                  <a:extLst>
                    <a:ext uri="{9D8B030D-6E8A-4147-A177-3AD203B41FA5}">
                      <a16:colId xmlns:a16="http://schemas.microsoft.com/office/drawing/2014/main" val="2133800000"/>
                    </a:ext>
                  </a:extLst>
                </a:gridCol>
                <a:gridCol w="370332">
                  <a:extLst>
                    <a:ext uri="{9D8B030D-6E8A-4147-A177-3AD203B41FA5}">
                      <a16:colId xmlns:a16="http://schemas.microsoft.com/office/drawing/2014/main" val="78410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285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- 2018-02-14 11:57:57</a:t>
                      </a:r>
                      <a:r>
                        <a:rPr kumimoji="0" lang="en-US" sz="1000" b="0" i="0" u="none" strike="noStrike" kern="1200" cap="none" spc="0" normalizeH="0" baseline="0" noProof="0">
                          <a:ln>
                            <a:noFill/>
                          </a:ln>
                          <a:solidFill>
                            <a:prstClr val="black"/>
                          </a:solidFill>
                          <a:effectLst/>
                          <a:uLnTx/>
                          <a:uFillTx/>
                          <a:latin typeface="+mn-lt"/>
                          <a:ea typeface="+mn-ea"/>
                          <a:cs typeface="+mn-cs"/>
                        </a:rPr>
                        <a:t>
Update on Secretary Duque’s dialogue with mothers of Dengvaxia-vaccinated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3230147"/>
                  </a:ext>
                </a:extLst>
              </a:tr>
            </a:tbl>
          </a:graphicData>
        </a:graphic>
      </p:graphicFrame>
      <p:sp>
        <p:nvSpPr>
          <p:cNvPr id="4" name="Text Placeholder 3">
            <a:extLst>
              <a:ext uri="{FF2B5EF4-FFF2-40B4-BE49-F238E27FC236}">
                <a16:creationId xmlns:a16="http://schemas.microsoft.com/office/drawing/2014/main" id="{CC9932A6-C80D-4395-8783-07F057EBBAD4}"/>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157766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EDEDB-0ECB-4BE0-B8A2-9EDAF0C4C88F}"/>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3FDA8EBB-9D68-41F8-9FD0-49B3050DE170}"/>
              </a:ext>
            </a:extLst>
          </p:cNvPr>
          <p:cNvGraphicFramePr>
            <a:graphicFrameLocks noGrp="1"/>
          </p:cNvGraphicFramePr>
          <p:nvPr>
            <p:ph type="tbl" sz="quarter" idx="13"/>
            <p:extLst>
              <p:ext uri="{D42A27DB-BD31-4B8C-83A1-F6EECF244321}">
                <p14:modId xmlns:p14="http://schemas.microsoft.com/office/powerpoint/2010/main" val="2990346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8534364"/>
                    </a:ext>
                  </a:extLst>
                </a:gridCol>
                <a:gridCol w="370332">
                  <a:extLst>
                    <a:ext uri="{9D8B030D-6E8A-4147-A177-3AD203B41FA5}">
                      <a16:colId xmlns:a16="http://schemas.microsoft.com/office/drawing/2014/main" val="2194112198"/>
                    </a:ext>
                  </a:extLst>
                </a:gridCol>
                <a:gridCol w="370332">
                  <a:extLst>
                    <a:ext uri="{9D8B030D-6E8A-4147-A177-3AD203B41FA5}">
                      <a16:colId xmlns:a16="http://schemas.microsoft.com/office/drawing/2014/main" val="4213271763"/>
                    </a:ext>
                  </a:extLst>
                </a:gridCol>
                <a:gridCol w="370332">
                  <a:extLst>
                    <a:ext uri="{9D8B030D-6E8A-4147-A177-3AD203B41FA5}">
                      <a16:colId xmlns:a16="http://schemas.microsoft.com/office/drawing/2014/main" val="3382250421"/>
                    </a:ext>
                  </a:extLst>
                </a:gridCol>
                <a:gridCol w="329184">
                  <a:extLst>
                    <a:ext uri="{9D8B030D-6E8A-4147-A177-3AD203B41FA5}">
                      <a16:colId xmlns:a16="http://schemas.microsoft.com/office/drawing/2014/main" val="879255404"/>
                    </a:ext>
                  </a:extLst>
                </a:gridCol>
                <a:gridCol w="329184">
                  <a:extLst>
                    <a:ext uri="{9D8B030D-6E8A-4147-A177-3AD203B41FA5}">
                      <a16:colId xmlns:a16="http://schemas.microsoft.com/office/drawing/2014/main" val="3896965225"/>
                    </a:ext>
                  </a:extLst>
                </a:gridCol>
                <a:gridCol w="329184">
                  <a:extLst>
                    <a:ext uri="{9D8B030D-6E8A-4147-A177-3AD203B41FA5}">
                      <a16:colId xmlns:a16="http://schemas.microsoft.com/office/drawing/2014/main" val="2196396349"/>
                    </a:ext>
                  </a:extLst>
                </a:gridCol>
                <a:gridCol w="329184">
                  <a:extLst>
                    <a:ext uri="{9D8B030D-6E8A-4147-A177-3AD203B41FA5}">
                      <a16:colId xmlns:a16="http://schemas.microsoft.com/office/drawing/2014/main" val="2133278296"/>
                    </a:ext>
                  </a:extLst>
                </a:gridCol>
                <a:gridCol w="329184">
                  <a:extLst>
                    <a:ext uri="{9D8B030D-6E8A-4147-A177-3AD203B41FA5}">
                      <a16:colId xmlns:a16="http://schemas.microsoft.com/office/drawing/2014/main" val="3415592205"/>
                    </a:ext>
                  </a:extLst>
                </a:gridCol>
                <a:gridCol w="329184">
                  <a:extLst>
                    <a:ext uri="{9D8B030D-6E8A-4147-A177-3AD203B41FA5}">
                      <a16:colId xmlns:a16="http://schemas.microsoft.com/office/drawing/2014/main" val="3307223062"/>
                    </a:ext>
                  </a:extLst>
                </a:gridCol>
                <a:gridCol w="329184">
                  <a:extLst>
                    <a:ext uri="{9D8B030D-6E8A-4147-A177-3AD203B41FA5}">
                      <a16:colId xmlns:a16="http://schemas.microsoft.com/office/drawing/2014/main" val="3641609534"/>
                    </a:ext>
                  </a:extLst>
                </a:gridCol>
                <a:gridCol w="329184">
                  <a:extLst>
                    <a:ext uri="{9D8B030D-6E8A-4147-A177-3AD203B41FA5}">
                      <a16:colId xmlns:a16="http://schemas.microsoft.com/office/drawing/2014/main" val="455205849"/>
                    </a:ext>
                  </a:extLst>
                </a:gridCol>
                <a:gridCol w="329184">
                  <a:extLst>
                    <a:ext uri="{9D8B030D-6E8A-4147-A177-3AD203B41FA5}">
                      <a16:colId xmlns:a16="http://schemas.microsoft.com/office/drawing/2014/main" val="1297333983"/>
                    </a:ext>
                  </a:extLst>
                </a:gridCol>
                <a:gridCol w="370332">
                  <a:extLst>
                    <a:ext uri="{9D8B030D-6E8A-4147-A177-3AD203B41FA5}">
                      <a16:colId xmlns:a16="http://schemas.microsoft.com/office/drawing/2014/main" val="2689797444"/>
                    </a:ext>
                  </a:extLst>
                </a:gridCol>
                <a:gridCol w="370332">
                  <a:extLst>
                    <a:ext uri="{9D8B030D-6E8A-4147-A177-3AD203B41FA5}">
                      <a16:colId xmlns:a16="http://schemas.microsoft.com/office/drawing/2014/main" val="1498274986"/>
                    </a:ext>
                  </a:extLst>
                </a:gridCol>
                <a:gridCol w="329184">
                  <a:extLst>
                    <a:ext uri="{9D8B030D-6E8A-4147-A177-3AD203B41FA5}">
                      <a16:colId xmlns:a16="http://schemas.microsoft.com/office/drawing/2014/main" val="2724592183"/>
                    </a:ext>
                  </a:extLst>
                </a:gridCol>
                <a:gridCol w="329184">
                  <a:extLst>
                    <a:ext uri="{9D8B030D-6E8A-4147-A177-3AD203B41FA5}">
                      <a16:colId xmlns:a16="http://schemas.microsoft.com/office/drawing/2014/main" val="3781455866"/>
                    </a:ext>
                  </a:extLst>
                </a:gridCol>
                <a:gridCol w="370332">
                  <a:extLst>
                    <a:ext uri="{9D8B030D-6E8A-4147-A177-3AD203B41FA5}">
                      <a16:colId xmlns:a16="http://schemas.microsoft.com/office/drawing/2014/main" val="2237422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137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- 2018-02-14 07:52:40</a:t>
                      </a:r>
                      <a:r>
                        <a:rPr kumimoji="0" lang="en-US" sz="1000" b="0" i="0" u="none" strike="noStrike" kern="1200" cap="none" spc="0" normalizeH="0" baseline="0" noProof="0">
                          <a:ln>
                            <a:noFill/>
                          </a:ln>
                          <a:solidFill>
                            <a:prstClr val="black"/>
                          </a:solidFill>
                          <a:effectLst/>
                          <a:uLnTx/>
                          <a:uFillTx/>
                          <a:latin typeface="+mn-lt"/>
                          <a:ea typeface="+mn-ea"/>
                          <a:cs typeface="+mn-cs"/>
                        </a:rPr>
                        <a:t>
DUQUE INAUGURATES DLSMC CARDIAC CATH LAB
Health Secretary Francisco T. Duque III, during the blessing of the Cardiac Catheterization Laboratory Unit of the De Los Santos Medical Center (DLSMC), congratulates the officials and staff of the DLSMC for its milestone achievement to provide patient-centered care and respect to its patients. Duque noted that 29% of Filipinos claimed that they were treated without respect by health professionals, while only 18% said they were treated with utmost courtesy and respect. The health chief also added that hospitals today must subscribe to quality and excellent service to patients, aside from compassion, in order to survive in the industry. The newly-inaugurated Cardiac Catheterization Laboratory Unit will offer pacemaker insertion, coronary angiogram, percutaneous coronary intervention, and angioplasty.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5299138"/>
                  </a:ext>
                </a:extLst>
              </a:tr>
            </a:tbl>
          </a:graphicData>
        </a:graphic>
      </p:graphicFrame>
      <p:sp>
        <p:nvSpPr>
          <p:cNvPr id="4" name="Text Placeholder 3">
            <a:extLst>
              <a:ext uri="{FF2B5EF4-FFF2-40B4-BE49-F238E27FC236}">
                <a16:creationId xmlns:a16="http://schemas.microsoft.com/office/drawing/2014/main" id="{2356E561-AD88-42A7-A1DA-1944474219DE}"/>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3797724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52535-0D3B-4796-808C-1F352669341D}"/>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7D2AE62F-3556-466B-9211-60E4F4CDDC43}"/>
              </a:ext>
            </a:extLst>
          </p:cNvPr>
          <p:cNvGraphicFramePr>
            <a:graphicFrameLocks noGrp="1"/>
          </p:cNvGraphicFramePr>
          <p:nvPr>
            <p:ph type="tbl" sz="quarter" idx="13"/>
            <p:extLst>
              <p:ext uri="{D42A27DB-BD31-4B8C-83A1-F6EECF244321}">
                <p14:modId xmlns:p14="http://schemas.microsoft.com/office/powerpoint/2010/main" val="3679358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1884089"/>
                    </a:ext>
                  </a:extLst>
                </a:gridCol>
                <a:gridCol w="370332">
                  <a:extLst>
                    <a:ext uri="{9D8B030D-6E8A-4147-A177-3AD203B41FA5}">
                      <a16:colId xmlns:a16="http://schemas.microsoft.com/office/drawing/2014/main" val="3646984303"/>
                    </a:ext>
                  </a:extLst>
                </a:gridCol>
                <a:gridCol w="370332">
                  <a:extLst>
                    <a:ext uri="{9D8B030D-6E8A-4147-A177-3AD203B41FA5}">
                      <a16:colId xmlns:a16="http://schemas.microsoft.com/office/drawing/2014/main" val="1207812264"/>
                    </a:ext>
                  </a:extLst>
                </a:gridCol>
                <a:gridCol w="370332">
                  <a:extLst>
                    <a:ext uri="{9D8B030D-6E8A-4147-A177-3AD203B41FA5}">
                      <a16:colId xmlns:a16="http://schemas.microsoft.com/office/drawing/2014/main" val="1084215925"/>
                    </a:ext>
                  </a:extLst>
                </a:gridCol>
                <a:gridCol w="329184">
                  <a:extLst>
                    <a:ext uri="{9D8B030D-6E8A-4147-A177-3AD203B41FA5}">
                      <a16:colId xmlns:a16="http://schemas.microsoft.com/office/drawing/2014/main" val="4136730855"/>
                    </a:ext>
                  </a:extLst>
                </a:gridCol>
                <a:gridCol w="329184">
                  <a:extLst>
                    <a:ext uri="{9D8B030D-6E8A-4147-A177-3AD203B41FA5}">
                      <a16:colId xmlns:a16="http://schemas.microsoft.com/office/drawing/2014/main" val="3671450914"/>
                    </a:ext>
                  </a:extLst>
                </a:gridCol>
                <a:gridCol w="329184">
                  <a:extLst>
                    <a:ext uri="{9D8B030D-6E8A-4147-A177-3AD203B41FA5}">
                      <a16:colId xmlns:a16="http://schemas.microsoft.com/office/drawing/2014/main" val="2219249910"/>
                    </a:ext>
                  </a:extLst>
                </a:gridCol>
                <a:gridCol w="329184">
                  <a:extLst>
                    <a:ext uri="{9D8B030D-6E8A-4147-A177-3AD203B41FA5}">
                      <a16:colId xmlns:a16="http://schemas.microsoft.com/office/drawing/2014/main" val="1635535272"/>
                    </a:ext>
                  </a:extLst>
                </a:gridCol>
                <a:gridCol w="329184">
                  <a:extLst>
                    <a:ext uri="{9D8B030D-6E8A-4147-A177-3AD203B41FA5}">
                      <a16:colId xmlns:a16="http://schemas.microsoft.com/office/drawing/2014/main" val="3796382880"/>
                    </a:ext>
                  </a:extLst>
                </a:gridCol>
                <a:gridCol w="329184">
                  <a:extLst>
                    <a:ext uri="{9D8B030D-6E8A-4147-A177-3AD203B41FA5}">
                      <a16:colId xmlns:a16="http://schemas.microsoft.com/office/drawing/2014/main" val="3351356932"/>
                    </a:ext>
                  </a:extLst>
                </a:gridCol>
                <a:gridCol w="329184">
                  <a:extLst>
                    <a:ext uri="{9D8B030D-6E8A-4147-A177-3AD203B41FA5}">
                      <a16:colId xmlns:a16="http://schemas.microsoft.com/office/drawing/2014/main" val="118124082"/>
                    </a:ext>
                  </a:extLst>
                </a:gridCol>
                <a:gridCol w="329184">
                  <a:extLst>
                    <a:ext uri="{9D8B030D-6E8A-4147-A177-3AD203B41FA5}">
                      <a16:colId xmlns:a16="http://schemas.microsoft.com/office/drawing/2014/main" val="397071552"/>
                    </a:ext>
                  </a:extLst>
                </a:gridCol>
                <a:gridCol w="329184">
                  <a:extLst>
                    <a:ext uri="{9D8B030D-6E8A-4147-A177-3AD203B41FA5}">
                      <a16:colId xmlns:a16="http://schemas.microsoft.com/office/drawing/2014/main" val="2525086695"/>
                    </a:ext>
                  </a:extLst>
                </a:gridCol>
                <a:gridCol w="370332">
                  <a:extLst>
                    <a:ext uri="{9D8B030D-6E8A-4147-A177-3AD203B41FA5}">
                      <a16:colId xmlns:a16="http://schemas.microsoft.com/office/drawing/2014/main" val="1831510211"/>
                    </a:ext>
                  </a:extLst>
                </a:gridCol>
                <a:gridCol w="370332">
                  <a:extLst>
                    <a:ext uri="{9D8B030D-6E8A-4147-A177-3AD203B41FA5}">
                      <a16:colId xmlns:a16="http://schemas.microsoft.com/office/drawing/2014/main" val="2823850056"/>
                    </a:ext>
                  </a:extLst>
                </a:gridCol>
                <a:gridCol w="329184">
                  <a:extLst>
                    <a:ext uri="{9D8B030D-6E8A-4147-A177-3AD203B41FA5}">
                      <a16:colId xmlns:a16="http://schemas.microsoft.com/office/drawing/2014/main" val="3387987209"/>
                    </a:ext>
                  </a:extLst>
                </a:gridCol>
                <a:gridCol w="329184">
                  <a:extLst>
                    <a:ext uri="{9D8B030D-6E8A-4147-A177-3AD203B41FA5}">
                      <a16:colId xmlns:a16="http://schemas.microsoft.com/office/drawing/2014/main" val="1758998187"/>
                    </a:ext>
                  </a:extLst>
                </a:gridCol>
                <a:gridCol w="370332">
                  <a:extLst>
                    <a:ext uri="{9D8B030D-6E8A-4147-A177-3AD203B41FA5}">
                      <a16:colId xmlns:a16="http://schemas.microsoft.com/office/drawing/2014/main" val="2422953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488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- 2018-02-10 13:22:31</a:t>
                      </a:r>
                      <a:r>
                        <a:rPr kumimoji="0" lang="en-US" sz="1000" b="0" i="0" u="none" strike="noStrike" kern="1200" cap="none" spc="0" normalizeH="0" baseline="0" noProof="0">
                          <a:ln>
                            <a:noFill/>
                          </a:ln>
                          <a:solidFill>
                            <a:prstClr val="black"/>
                          </a:solidFill>
                          <a:effectLst/>
                          <a:uLnTx/>
                          <a:uFillTx/>
                          <a:latin typeface="+mn-lt"/>
                          <a:ea typeface="+mn-ea"/>
                          <a:cs typeface="+mn-cs"/>
                        </a:rPr>
                        <a:t>
Tanong: Ano ang dapat gawin ng mga magulang ng mga batang nabakunahan ng Dengvaxia kung nakararanas  ang kanilang mga anak ng hinihinalang sintomas ng dengue?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146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- 2018-02-09 12:45:00</a:t>
                      </a:r>
                      <a:r>
                        <a:rPr kumimoji="0" lang="en-US" sz="1000" b="0" i="0" u="none" strike="noStrike" kern="1200" cap="none" spc="0" normalizeH="0" baseline="0" noProof="0">
                          <a:ln>
                            <a:noFill/>
                          </a:ln>
                          <a:solidFill>
                            <a:prstClr val="black"/>
                          </a:solidFill>
                          <a:effectLst/>
                          <a:uLnTx/>
                          <a:uFillTx/>
                          <a:latin typeface="+mn-lt"/>
                          <a:ea typeface="+mn-ea"/>
                          <a:cs typeface="+mn-cs"/>
                        </a:rPr>
                        <a:t>
Tanong: Ano ang prosesong ginawa ng mga miyembro ng Dengue Investigative Task Force?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5832293"/>
                  </a:ext>
                </a:extLst>
              </a:tr>
            </a:tbl>
          </a:graphicData>
        </a:graphic>
      </p:graphicFrame>
      <p:sp>
        <p:nvSpPr>
          <p:cNvPr id="4" name="Text Placeholder 3">
            <a:extLst>
              <a:ext uri="{FF2B5EF4-FFF2-40B4-BE49-F238E27FC236}">
                <a16:creationId xmlns:a16="http://schemas.microsoft.com/office/drawing/2014/main" id="{DBF87A46-9796-4A28-BB1D-29B8F2E3E838}"/>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1879202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955C9-84C1-4B9B-B2A1-27ED43FC1598}"/>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B9F20678-A593-4C7A-A56D-A3F47D7C980F}"/>
              </a:ext>
            </a:extLst>
          </p:cNvPr>
          <p:cNvGraphicFramePr>
            <a:graphicFrameLocks noGrp="1"/>
          </p:cNvGraphicFramePr>
          <p:nvPr>
            <p:ph type="tbl" sz="quarter" idx="13"/>
            <p:extLst>
              <p:ext uri="{D42A27DB-BD31-4B8C-83A1-F6EECF244321}">
                <p14:modId xmlns:p14="http://schemas.microsoft.com/office/powerpoint/2010/main" val="3943695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2015630"/>
                    </a:ext>
                  </a:extLst>
                </a:gridCol>
                <a:gridCol w="370332">
                  <a:extLst>
                    <a:ext uri="{9D8B030D-6E8A-4147-A177-3AD203B41FA5}">
                      <a16:colId xmlns:a16="http://schemas.microsoft.com/office/drawing/2014/main" val="2135753006"/>
                    </a:ext>
                  </a:extLst>
                </a:gridCol>
                <a:gridCol w="370332">
                  <a:extLst>
                    <a:ext uri="{9D8B030D-6E8A-4147-A177-3AD203B41FA5}">
                      <a16:colId xmlns:a16="http://schemas.microsoft.com/office/drawing/2014/main" val="2112822348"/>
                    </a:ext>
                  </a:extLst>
                </a:gridCol>
                <a:gridCol w="370332">
                  <a:extLst>
                    <a:ext uri="{9D8B030D-6E8A-4147-A177-3AD203B41FA5}">
                      <a16:colId xmlns:a16="http://schemas.microsoft.com/office/drawing/2014/main" val="4160432085"/>
                    </a:ext>
                  </a:extLst>
                </a:gridCol>
                <a:gridCol w="329184">
                  <a:extLst>
                    <a:ext uri="{9D8B030D-6E8A-4147-A177-3AD203B41FA5}">
                      <a16:colId xmlns:a16="http://schemas.microsoft.com/office/drawing/2014/main" val="3193617847"/>
                    </a:ext>
                  </a:extLst>
                </a:gridCol>
                <a:gridCol w="329184">
                  <a:extLst>
                    <a:ext uri="{9D8B030D-6E8A-4147-A177-3AD203B41FA5}">
                      <a16:colId xmlns:a16="http://schemas.microsoft.com/office/drawing/2014/main" val="324136146"/>
                    </a:ext>
                  </a:extLst>
                </a:gridCol>
                <a:gridCol w="329184">
                  <a:extLst>
                    <a:ext uri="{9D8B030D-6E8A-4147-A177-3AD203B41FA5}">
                      <a16:colId xmlns:a16="http://schemas.microsoft.com/office/drawing/2014/main" val="3139990420"/>
                    </a:ext>
                  </a:extLst>
                </a:gridCol>
                <a:gridCol w="329184">
                  <a:extLst>
                    <a:ext uri="{9D8B030D-6E8A-4147-A177-3AD203B41FA5}">
                      <a16:colId xmlns:a16="http://schemas.microsoft.com/office/drawing/2014/main" val="3229893215"/>
                    </a:ext>
                  </a:extLst>
                </a:gridCol>
                <a:gridCol w="329184">
                  <a:extLst>
                    <a:ext uri="{9D8B030D-6E8A-4147-A177-3AD203B41FA5}">
                      <a16:colId xmlns:a16="http://schemas.microsoft.com/office/drawing/2014/main" val="3229716564"/>
                    </a:ext>
                  </a:extLst>
                </a:gridCol>
                <a:gridCol w="329184">
                  <a:extLst>
                    <a:ext uri="{9D8B030D-6E8A-4147-A177-3AD203B41FA5}">
                      <a16:colId xmlns:a16="http://schemas.microsoft.com/office/drawing/2014/main" val="3709471818"/>
                    </a:ext>
                  </a:extLst>
                </a:gridCol>
                <a:gridCol w="329184">
                  <a:extLst>
                    <a:ext uri="{9D8B030D-6E8A-4147-A177-3AD203B41FA5}">
                      <a16:colId xmlns:a16="http://schemas.microsoft.com/office/drawing/2014/main" val="2844648460"/>
                    </a:ext>
                  </a:extLst>
                </a:gridCol>
                <a:gridCol w="329184">
                  <a:extLst>
                    <a:ext uri="{9D8B030D-6E8A-4147-A177-3AD203B41FA5}">
                      <a16:colId xmlns:a16="http://schemas.microsoft.com/office/drawing/2014/main" val="3610817340"/>
                    </a:ext>
                  </a:extLst>
                </a:gridCol>
                <a:gridCol w="329184">
                  <a:extLst>
                    <a:ext uri="{9D8B030D-6E8A-4147-A177-3AD203B41FA5}">
                      <a16:colId xmlns:a16="http://schemas.microsoft.com/office/drawing/2014/main" val="3073923481"/>
                    </a:ext>
                  </a:extLst>
                </a:gridCol>
                <a:gridCol w="370332">
                  <a:extLst>
                    <a:ext uri="{9D8B030D-6E8A-4147-A177-3AD203B41FA5}">
                      <a16:colId xmlns:a16="http://schemas.microsoft.com/office/drawing/2014/main" val="3020177768"/>
                    </a:ext>
                  </a:extLst>
                </a:gridCol>
                <a:gridCol w="370332">
                  <a:extLst>
                    <a:ext uri="{9D8B030D-6E8A-4147-A177-3AD203B41FA5}">
                      <a16:colId xmlns:a16="http://schemas.microsoft.com/office/drawing/2014/main" val="1472367330"/>
                    </a:ext>
                  </a:extLst>
                </a:gridCol>
                <a:gridCol w="329184">
                  <a:extLst>
                    <a:ext uri="{9D8B030D-6E8A-4147-A177-3AD203B41FA5}">
                      <a16:colId xmlns:a16="http://schemas.microsoft.com/office/drawing/2014/main" val="3591965848"/>
                    </a:ext>
                  </a:extLst>
                </a:gridCol>
                <a:gridCol w="329184">
                  <a:extLst>
                    <a:ext uri="{9D8B030D-6E8A-4147-A177-3AD203B41FA5}">
                      <a16:colId xmlns:a16="http://schemas.microsoft.com/office/drawing/2014/main" val="194363560"/>
                    </a:ext>
                  </a:extLst>
                </a:gridCol>
                <a:gridCol w="370332">
                  <a:extLst>
                    <a:ext uri="{9D8B030D-6E8A-4147-A177-3AD203B41FA5}">
                      <a16:colId xmlns:a16="http://schemas.microsoft.com/office/drawing/2014/main" val="998657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514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- 2018-02-09 07:45:00</a:t>
                      </a:r>
                      <a:r>
                        <a:rPr kumimoji="0" lang="en-US" sz="1000" b="0" i="0" u="none" strike="noStrike" kern="1200" cap="none" spc="0" normalizeH="0" baseline="0" noProof="0">
                          <a:ln>
                            <a:noFill/>
                          </a:ln>
                          <a:solidFill>
                            <a:prstClr val="black"/>
                          </a:solidFill>
                          <a:effectLst/>
                          <a:uLnTx/>
                          <a:uFillTx/>
                          <a:latin typeface="+mn-lt"/>
                          <a:ea typeface="+mn-ea"/>
                          <a:cs typeface="+mn-cs"/>
                        </a:rPr>
                        <a:t>
Tanong: Ano ang ibig sabihin ng vaccine failure?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563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- 2018-02-09 02:31:09</a:t>
                      </a:r>
                      <a:r>
                        <a:rPr kumimoji="0" lang="en-US" sz="1000" b="0" i="0" u="none" strike="noStrike" kern="1200" cap="none" spc="0" normalizeH="0" baseline="0" noProof="0">
                          <a:ln>
                            <a:noFill/>
                          </a:ln>
                          <a:solidFill>
                            <a:prstClr val="black"/>
                          </a:solidFill>
                          <a:effectLst/>
                          <a:uLnTx/>
                          <a:uFillTx/>
                          <a:latin typeface="+mn-lt"/>
                          <a:ea typeface="+mn-ea"/>
                          <a:cs typeface="+mn-cs"/>
                        </a:rPr>
                        <a:t>
Tanong: Ano ang apat na posibleng reaksyon ng Adverse Event Following Immunization?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734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- 2018-02-08 12:45:00</a:t>
                      </a:r>
                      <a:r>
                        <a:rPr kumimoji="0" lang="en-US" sz="1000" b="0" i="0" u="none" strike="noStrike" kern="1200" cap="none" spc="0" normalizeH="0" baseline="0" noProof="0">
                          <a:ln>
                            <a:noFill/>
                          </a:ln>
                          <a:solidFill>
                            <a:prstClr val="black"/>
                          </a:solidFill>
                          <a:effectLst/>
                          <a:uLnTx/>
                          <a:uFillTx/>
                          <a:latin typeface="+mn-lt"/>
                          <a:ea typeface="+mn-ea"/>
                          <a:cs typeface="+mn-cs"/>
                        </a:rPr>
                        <a:t>
Tanong: Ano ang maaaring dahilan kung bakit may namatay pa rin dahil sa dengue kahit na nabakunahan na ng Dengvaxia?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9958210"/>
                  </a:ext>
                </a:extLst>
              </a:tr>
            </a:tbl>
          </a:graphicData>
        </a:graphic>
      </p:graphicFrame>
      <p:sp>
        <p:nvSpPr>
          <p:cNvPr id="4" name="Text Placeholder 3">
            <a:extLst>
              <a:ext uri="{FF2B5EF4-FFF2-40B4-BE49-F238E27FC236}">
                <a16:creationId xmlns:a16="http://schemas.microsoft.com/office/drawing/2014/main" id="{05E230CB-A957-4D44-A7E7-CE67401AF6D6}"/>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278146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767BE-F8A2-4CC9-A7CD-235D28B286CE}"/>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341E0712-3E24-460F-97BB-D8D514459F35}"/>
              </a:ext>
            </a:extLst>
          </p:cNvPr>
          <p:cNvGraphicFramePr>
            <a:graphicFrameLocks noGrp="1"/>
          </p:cNvGraphicFramePr>
          <p:nvPr>
            <p:ph type="tbl" sz="quarter" idx="13"/>
            <p:extLst>
              <p:ext uri="{D42A27DB-BD31-4B8C-83A1-F6EECF244321}">
                <p14:modId xmlns:p14="http://schemas.microsoft.com/office/powerpoint/2010/main" val="1813189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33902510"/>
                    </a:ext>
                  </a:extLst>
                </a:gridCol>
                <a:gridCol w="370332">
                  <a:extLst>
                    <a:ext uri="{9D8B030D-6E8A-4147-A177-3AD203B41FA5}">
                      <a16:colId xmlns:a16="http://schemas.microsoft.com/office/drawing/2014/main" val="2765009572"/>
                    </a:ext>
                  </a:extLst>
                </a:gridCol>
                <a:gridCol w="370332">
                  <a:extLst>
                    <a:ext uri="{9D8B030D-6E8A-4147-A177-3AD203B41FA5}">
                      <a16:colId xmlns:a16="http://schemas.microsoft.com/office/drawing/2014/main" val="2049210099"/>
                    </a:ext>
                  </a:extLst>
                </a:gridCol>
                <a:gridCol w="370332">
                  <a:extLst>
                    <a:ext uri="{9D8B030D-6E8A-4147-A177-3AD203B41FA5}">
                      <a16:colId xmlns:a16="http://schemas.microsoft.com/office/drawing/2014/main" val="1911349879"/>
                    </a:ext>
                  </a:extLst>
                </a:gridCol>
                <a:gridCol w="329184">
                  <a:extLst>
                    <a:ext uri="{9D8B030D-6E8A-4147-A177-3AD203B41FA5}">
                      <a16:colId xmlns:a16="http://schemas.microsoft.com/office/drawing/2014/main" val="2803229314"/>
                    </a:ext>
                  </a:extLst>
                </a:gridCol>
                <a:gridCol w="329184">
                  <a:extLst>
                    <a:ext uri="{9D8B030D-6E8A-4147-A177-3AD203B41FA5}">
                      <a16:colId xmlns:a16="http://schemas.microsoft.com/office/drawing/2014/main" val="908093545"/>
                    </a:ext>
                  </a:extLst>
                </a:gridCol>
                <a:gridCol w="329184">
                  <a:extLst>
                    <a:ext uri="{9D8B030D-6E8A-4147-A177-3AD203B41FA5}">
                      <a16:colId xmlns:a16="http://schemas.microsoft.com/office/drawing/2014/main" val="944306230"/>
                    </a:ext>
                  </a:extLst>
                </a:gridCol>
                <a:gridCol w="329184">
                  <a:extLst>
                    <a:ext uri="{9D8B030D-6E8A-4147-A177-3AD203B41FA5}">
                      <a16:colId xmlns:a16="http://schemas.microsoft.com/office/drawing/2014/main" val="351704080"/>
                    </a:ext>
                  </a:extLst>
                </a:gridCol>
                <a:gridCol w="329184">
                  <a:extLst>
                    <a:ext uri="{9D8B030D-6E8A-4147-A177-3AD203B41FA5}">
                      <a16:colId xmlns:a16="http://schemas.microsoft.com/office/drawing/2014/main" val="1972951115"/>
                    </a:ext>
                  </a:extLst>
                </a:gridCol>
                <a:gridCol w="329184">
                  <a:extLst>
                    <a:ext uri="{9D8B030D-6E8A-4147-A177-3AD203B41FA5}">
                      <a16:colId xmlns:a16="http://schemas.microsoft.com/office/drawing/2014/main" val="206724519"/>
                    </a:ext>
                  </a:extLst>
                </a:gridCol>
                <a:gridCol w="329184">
                  <a:extLst>
                    <a:ext uri="{9D8B030D-6E8A-4147-A177-3AD203B41FA5}">
                      <a16:colId xmlns:a16="http://schemas.microsoft.com/office/drawing/2014/main" val="1467431357"/>
                    </a:ext>
                  </a:extLst>
                </a:gridCol>
                <a:gridCol w="329184">
                  <a:extLst>
                    <a:ext uri="{9D8B030D-6E8A-4147-A177-3AD203B41FA5}">
                      <a16:colId xmlns:a16="http://schemas.microsoft.com/office/drawing/2014/main" val="895227645"/>
                    </a:ext>
                  </a:extLst>
                </a:gridCol>
                <a:gridCol w="329184">
                  <a:extLst>
                    <a:ext uri="{9D8B030D-6E8A-4147-A177-3AD203B41FA5}">
                      <a16:colId xmlns:a16="http://schemas.microsoft.com/office/drawing/2014/main" val="2136691819"/>
                    </a:ext>
                  </a:extLst>
                </a:gridCol>
                <a:gridCol w="370332">
                  <a:extLst>
                    <a:ext uri="{9D8B030D-6E8A-4147-A177-3AD203B41FA5}">
                      <a16:colId xmlns:a16="http://schemas.microsoft.com/office/drawing/2014/main" val="1928754711"/>
                    </a:ext>
                  </a:extLst>
                </a:gridCol>
                <a:gridCol w="370332">
                  <a:extLst>
                    <a:ext uri="{9D8B030D-6E8A-4147-A177-3AD203B41FA5}">
                      <a16:colId xmlns:a16="http://schemas.microsoft.com/office/drawing/2014/main" val="1687083725"/>
                    </a:ext>
                  </a:extLst>
                </a:gridCol>
                <a:gridCol w="329184">
                  <a:extLst>
                    <a:ext uri="{9D8B030D-6E8A-4147-A177-3AD203B41FA5}">
                      <a16:colId xmlns:a16="http://schemas.microsoft.com/office/drawing/2014/main" val="897465797"/>
                    </a:ext>
                  </a:extLst>
                </a:gridCol>
                <a:gridCol w="329184">
                  <a:extLst>
                    <a:ext uri="{9D8B030D-6E8A-4147-A177-3AD203B41FA5}">
                      <a16:colId xmlns:a16="http://schemas.microsoft.com/office/drawing/2014/main" val="837935639"/>
                    </a:ext>
                  </a:extLst>
                </a:gridCol>
                <a:gridCol w="370332">
                  <a:extLst>
                    <a:ext uri="{9D8B030D-6E8A-4147-A177-3AD203B41FA5}">
                      <a16:colId xmlns:a16="http://schemas.microsoft.com/office/drawing/2014/main" val="130441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013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- 2018-02-08 12:00:00</a:t>
                      </a:r>
                      <a:r>
                        <a:rPr kumimoji="0" lang="en-US" sz="1000" b="0" i="0" u="none" strike="noStrike" kern="1200" cap="none" spc="0" normalizeH="0" baseline="0" noProof="0">
                          <a:ln>
                            <a:noFill/>
                          </a:ln>
                          <a:solidFill>
                            <a:prstClr val="black"/>
                          </a:solidFill>
                          <a:effectLst/>
                          <a:uLnTx/>
                          <a:uFillTx/>
                          <a:latin typeface="+mn-lt"/>
                          <a:ea typeface="+mn-ea"/>
                          <a:cs typeface="+mn-cs"/>
                        </a:rPr>
                        <a:t>
Posting of dengue IEC materials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012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- 2018-02-08 10:50:07</a:t>
                      </a:r>
                      <a:r>
                        <a:rPr kumimoji="0" lang="en-US" sz="1000" b="0" i="0" u="none" strike="noStrike" kern="1200" cap="none" spc="0" normalizeH="0" baseline="0" noProof="0">
                          <a:ln>
                            <a:noFill/>
                          </a:ln>
                          <a:solidFill>
                            <a:prstClr val="black"/>
                          </a:solidFill>
                          <a:effectLst/>
                          <a:uLnTx/>
                          <a:uFillTx/>
                          <a:latin typeface="+mn-lt"/>
                          <a:ea typeface="+mn-ea"/>
                          <a:cs typeface="+mn-cs"/>
                        </a:rPr>
                        <a:t>
Dengvaxia lecture on grade 6 students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442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- 2018-02-08 09:58:27</a:t>
                      </a:r>
                      <a:r>
                        <a:rPr kumimoji="0" lang="en-US" sz="1000" b="0" i="0" u="none" strike="noStrike" kern="1200" cap="none" spc="0" normalizeH="0" baseline="0" noProof="0">
                          <a:ln>
                            <a:noFill/>
                          </a:ln>
                          <a:solidFill>
                            <a:prstClr val="black"/>
                          </a:solidFill>
                          <a:effectLst/>
                          <a:uLnTx/>
                          <a:uFillTx/>
                          <a:latin typeface="+mn-lt"/>
                          <a:ea typeface="+mn-ea"/>
                          <a:cs typeface="+mn-cs"/>
                        </a:rPr>
                        <a:t>
Letter to Parents and FAQs Distribution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9969771"/>
                  </a:ext>
                </a:extLst>
              </a:tr>
            </a:tbl>
          </a:graphicData>
        </a:graphic>
      </p:graphicFrame>
      <p:sp>
        <p:nvSpPr>
          <p:cNvPr id="4" name="Text Placeholder 3">
            <a:extLst>
              <a:ext uri="{FF2B5EF4-FFF2-40B4-BE49-F238E27FC236}">
                <a16:creationId xmlns:a16="http://schemas.microsoft.com/office/drawing/2014/main" id="{C0A251B8-3CA5-4B04-A62C-7E79C0DC2948}"/>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1503878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A49E5-3729-408E-B5C5-28F69659942C}"/>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4CD7CB7D-A269-4938-9ED8-D99C29002269}"/>
              </a:ext>
            </a:extLst>
          </p:cNvPr>
          <p:cNvGraphicFramePr>
            <a:graphicFrameLocks noGrp="1"/>
          </p:cNvGraphicFramePr>
          <p:nvPr>
            <p:ph type="tbl" sz="quarter" idx="13"/>
            <p:extLst>
              <p:ext uri="{D42A27DB-BD31-4B8C-83A1-F6EECF244321}">
                <p14:modId xmlns:p14="http://schemas.microsoft.com/office/powerpoint/2010/main" val="2811966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12294"/>
                    </a:ext>
                  </a:extLst>
                </a:gridCol>
                <a:gridCol w="370332">
                  <a:extLst>
                    <a:ext uri="{9D8B030D-6E8A-4147-A177-3AD203B41FA5}">
                      <a16:colId xmlns:a16="http://schemas.microsoft.com/office/drawing/2014/main" val="3937116918"/>
                    </a:ext>
                  </a:extLst>
                </a:gridCol>
                <a:gridCol w="370332">
                  <a:extLst>
                    <a:ext uri="{9D8B030D-6E8A-4147-A177-3AD203B41FA5}">
                      <a16:colId xmlns:a16="http://schemas.microsoft.com/office/drawing/2014/main" val="1989313352"/>
                    </a:ext>
                  </a:extLst>
                </a:gridCol>
                <a:gridCol w="370332">
                  <a:extLst>
                    <a:ext uri="{9D8B030D-6E8A-4147-A177-3AD203B41FA5}">
                      <a16:colId xmlns:a16="http://schemas.microsoft.com/office/drawing/2014/main" val="3803452822"/>
                    </a:ext>
                  </a:extLst>
                </a:gridCol>
                <a:gridCol w="329184">
                  <a:extLst>
                    <a:ext uri="{9D8B030D-6E8A-4147-A177-3AD203B41FA5}">
                      <a16:colId xmlns:a16="http://schemas.microsoft.com/office/drawing/2014/main" val="3954335546"/>
                    </a:ext>
                  </a:extLst>
                </a:gridCol>
                <a:gridCol w="329184">
                  <a:extLst>
                    <a:ext uri="{9D8B030D-6E8A-4147-A177-3AD203B41FA5}">
                      <a16:colId xmlns:a16="http://schemas.microsoft.com/office/drawing/2014/main" val="1005536688"/>
                    </a:ext>
                  </a:extLst>
                </a:gridCol>
                <a:gridCol w="329184">
                  <a:extLst>
                    <a:ext uri="{9D8B030D-6E8A-4147-A177-3AD203B41FA5}">
                      <a16:colId xmlns:a16="http://schemas.microsoft.com/office/drawing/2014/main" val="2617042937"/>
                    </a:ext>
                  </a:extLst>
                </a:gridCol>
                <a:gridCol w="329184">
                  <a:extLst>
                    <a:ext uri="{9D8B030D-6E8A-4147-A177-3AD203B41FA5}">
                      <a16:colId xmlns:a16="http://schemas.microsoft.com/office/drawing/2014/main" val="1469912381"/>
                    </a:ext>
                  </a:extLst>
                </a:gridCol>
                <a:gridCol w="329184">
                  <a:extLst>
                    <a:ext uri="{9D8B030D-6E8A-4147-A177-3AD203B41FA5}">
                      <a16:colId xmlns:a16="http://schemas.microsoft.com/office/drawing/2014/main" val="2695028266"/>
                    </a:ext>
                  </a:extLst>
                </a:gridCol>
                <a:gridCol w="329184">
                  <a:extLst>
                    <a:ext uri="{9D8B030D-6E8A-4147-A177-3AD203B41FA5}">
                      <a16:colId xmlns:a16="http://schemas.microsoft.com/office/drawing/2014/main" val="1037492111"/>
                    </a:ext>
                  </a:extLst>
                </a:gridCol>
                <a:gridCol w="329184">
                  <a:extLst>
                    <a:ext uri="{9D8B030D-6E8A-4147-A177-3AD203B41FA5}">
                      <a16:colId xmlns:a16="http://schemas.microsoft.com/office/drawing/2014/main" val="1758687656"/>
                    </a:ext>
                  </a:extLst>
                </a:gridCol>
                <a:gridCol w="329184">
                  <a:extLst>
                    <a:ext uri="{9D8B030D-6E8A-4147-A177-3AD203B41FA5}">
                      <a16:colId xmlns:a16="http://schemas.microsoft.com/office/drawing/2014/main" val="3189980705"/>
                    </a:ext>
                  </a:extLst>
                </a:gridCol>
                <a:gridCol w="329184">
                  <a:extLst>
                    <a:ext uri="{9D8B030D-6E8A-4147-A177-3AD203B41FA5}">
                      <a16:colId xmlns:a16="http://schemas.microsoft.com/office/drawing/2014/main" val="432426084"/>
                    </a:ext>
                  </a:extLst>
                </a:gridCol>
                <a:gridCol w="370332">
                  <a:extLst>
                    <a:ext uri="{9D8B030D-6E8A-4147-A177-3AD203B41FA5}">
                      <a16:colId xmlns:a16="http://schemas.microsoft.com/office/drawing/2014/main" val="2366898135"/>
                    </a:ext>
                  </a:extLst>
                </a:gridCol>
                <a:gridCol w="370332">
                  <a:extLst>
                    <a:ext uri="{9D8B030D-6E8A-4147-A177-3AD203B41FA5}">
                      <a16:colId xmlns:a16="http://schemas.microsoft.com/office/drawing/2014/main" val="722590452"/>
                    </a:ext>
                  </a:extLst>
                </a:gridCol>
                <a:gridCol w="329184">
                  <a:extLst>
                    <a:ext uri="{9D8B030D-6E8A-4147-A177-3AD203B41FA5}">
                      <a16:colId xmlns:a16="http://schemas.microsoft.com/office/drawing/2014/main" val="2691589180"/>
                    </a:ext>
                  </a:extLst>
                </a:gridCol>
                <a:gridCol w="329184">
                  <a:extLst>
                    <a:ext uri="{9D8B030D-6E8A-4147-A177-3AD203B41FA5}">
                      <a16:colId xmlns:a16="http://schemas.microsoft.com/office/drawing/2014/main" val="3354624056"/>
                    </a:ext>
                  </a:extLst>
                </a:gridCol>
                <a:gridCol w="370332">
                  <a:extLst>
                    <a:ext uri="{9D8B030D-6E8A-4147-A177-3AD203B41FA5}">
                      <a16:colId xmlns:a16="http://schemas.microsoft.com/office/drawing/2014/main" val="228425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071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- 2018-02-08 02:51:04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462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- 2018-02-08 02:04:57</a:t>
                      </a:r>
                      <a:r>
                        <a:rPr kumimoji="0" lang="en-US" sz="1000" b="0" i="0" u="none" strike="noStrike" kern="1200" cap="none" spc="0" normalizeH="0" baseline="0" noProof="0">
                          <a:ln>
                            <a:noFill/>
                          </a:ln>
                          <a:solidFill>
                            <a:prstClr val="black"/>
                          </a:solidFill>
                          <a:effectLst/>
                          <a:uLnTx/>
                          <a:uFillTx/>
                          <a:latin typeface="+mn-lt"/>
                          <a:ea typeface="+mn-ea"/>
                          <a:cs typeface="+mn-cs"/>
                        </a:rPr>
                        <a:t>
TANONG: Ano ang naging resulta ng pag-aaral ng PGH Dengue Investigative Task Force sa 14 na batang namatay?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1476675"/>
                  </a:ext>
                </a:extLst>
              </a:tr>
            </a:tbl>
          </a:graphicData>
        </a:graphic>
      </p:graphicFrame>
      <p:sp>
        <p:nvSpPr>
          <p:cNvPr id="4" name="Text Placeholder 3">
            <a:extLst>
              <a:ext uri="{FF2B5EF4-FFF2-40B4-BE49-F238E27FC236}">
                <a16:creationId xmlns:a16="http://schemas.microsoft.com/office/drawing/2014/main" id="{2895FA50-BB38-4FD7-959F-56B5F9EFD1CC}"/>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846045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8897E-82A5-4999-AE38-C5432F188C44}"/>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3C49604E-8C92-4445-BB8F-D0322F7644F5}"/>
              </a:ext>
            </a:extLst>
          </p:cNvPr>
          <p:cNvGraphicFramePr>
            <a:graphicFrameLocks noGrp="1"/>
          </p:cNvGraphicFramePr>
          <p:nvPr>
            <p:ph type="tbl" sz="quarter" idx="13"/>
            <p:extLst>
              <p:ext uri="{D42A27DB-BD31-4B8C-83A1-F6EECF244321}">
                <p14:modId xmlns:p14="http://schemas.microsoft.com/office/powerpoint/2010/main" val="4192356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47729156"/>
                    </a:ext>
                  </a:extLst>
                </a:gridCol>
                <a:gridCol w="370332">
                  <a:extLst>
                    <a:ext uri="{9D8B030D-6E8A-4147-A177-3AD203B41FA5}">
                      <a16:colId xmlns:a16="http://schemas.microsoft.com/office/drawing/2014/main" val="1215899340"/>
                    </a:ext>
                  </a:extLst>
                </a:gridCol>
                <a:gridCol w="370332">
                  <a:extLst>
                    <a:ext uri="{9D8B030D-6E8A-4147-A177-3AD203B41FA5}">
                      <a16:colId xmlns:a16="http://schemas.microsoft.com/office/drawing/2014/main" val="3893669643"/>
                    </a:ext>
                  </a:extLst>
                </a:gridCol>
                <a:gridCol w="370332">
                  <a:extLst>
                    <a:ext uri="{9D8B030D-6E8A-4147-A177-3AD203B41FA5}">
                      <a16:colId xmlns:a16="http://schemas.microsoft.com/office/drawing/2014/main" val="3133314155"/>
                    </a:ext>
                  </a:extLst>
                </a:gridCol>
                <a:gridCol w="329184">
                  <a:extLst>
                    <a:ext uri="{9D8B030D-6E8A-4147-A177-3AD203B41FA5}">
                      <a16:colId xmlns:a16="http://schemas.microsoft.com/office/drawing/2014/main" val="126988630"/>
                    </a:ext>
                  </a:extLst>
                </a:gridCol>
                <a:gridCol w="329184">
                  <a:extLst>
                    <a:ext uri="{9D8B030D-6E8A-4147-A177-3AD203B41FA5}">
                      <a16:colId xmlns:a16="http://schemas.microsoft.com/office/drawing/2014/main" val="2325760069"/>
                    </a:ext>
                  </a:extLst>
                </a:gridCol>
                <a:gridCol w="329184">
                  <a:extLst>
                    <a:ext uri="{9D8B030D-6E8A-4147-A177-3AD203B41FA5}">
                      <a16:colId xmlns:a16="http://schemas.microsoft.com/office/drawing/2014/main" val="3198769924"/>
                    </a:ext>
                  </a:extLst>
                </a:gridCol>
                <a:gridCol w="329184">
                  <a:extLst>
                    <a:ext uri="{9D8B030D-6E8A-4147-A177-3AD203B41FA5}">
                      <a16:colId xmlns:a16="http://schemas.microsoft.com/office/drawing/2014/main" val="2020583195"/>
                    </a:ext>
                  </a:extLst>
                </a:gridCol>
                <a:gridCol w="329184">
                  <a:extLst>
                    <a:ext uri="{9D8B030D-6E8A-4147-A177-3AD203B41FA5}">
                      <a16:colId xmlns:a16="http://schemas.microsoft.com/office/drawing/2014/main" val="3771353610"/>
                    </a:ext>
                  </a:extLst>
                </a:gridCol>
                <a:gridCol w="329184">
                  <a:extLst>
                    <a:ext uri="{9D8B030D-6E8A-4147-A177-3AD203B41FA5}">
                      <a16:colId xmlns:a16="http://schemas.microsoft.com/office/drawing/2014/main" val="372407283"/>
                    </a:ext>
                  </a:extLst>
                </a:gridCol>
                <a:gridCol w="329184">
                  <a:extLst>
                    <a:ext uri="{9D8B030D-6E8A-4147-A177-3AD203B41FA5}">
                      <a16:colId xmlns:a16="http://schemas.microsoft.com/office/drawing/2014/main" val="2315032627"/>
                    </a:ext>
                  </a:extLst>
                </a:gridCol>
                <a:gridCol w="329184">
                  <a:extLst>
                    <a:ext uri="{9D8B030D-6E8A-4147-A177-3AD203B41FA5}">
                      <a16:colId xmlns:a16="http://schemas.microsoft.com/office/drawing/2014/main" val="72137565"/>
                    </a:ext>
                  </a:extLst>
                </a:gridCol>
                <a:gridCol w="329184">
                  <a:extLst>
                    <a:ext uri="{9D8B030D-6E8A-4147-A177-3AD203B41FA5}">
                      <a16:colId xmlns:a16="http://schemas.microsoft.com/office/drawing/2014/main" val="4293727246"/>
                    </a:ext>
                  </a:extLst>
                </a:gridCol>
                <a:gridCol w="370332">
                  <a:extLst>
                    <a:ext uri="{9D8B030D-6E8A-4147-A177-3AD203B41FA5}">
                      <a16:colId xmlns:a16="http://schemas.microsoft.com/office/drawing/2014/main" val="1235924304"/>
                    </a:ext>
                  </a:extLst>
                </a:gridCol>
                <a:gridCol w="370332">
                  <a:extLst>
                    <a:ext uri="{9D8B030D-6E8A-4147-A177-3AD203B41FA5}">
                      <a16:colId xmlns:a16="http://schemas.microsoft.com/office/drawing/2014/main" val="1150452939"/>
                    </a:ext>
                  </a:extLst>
                </a:gridCol>
                <a:gridCol w="329184">
                  <a:extLst>
                    <a:ext uri="{9D8B030D-6E8A-4147-A177-3AD203B41FA5}">
                      <a16:colId xmlns:a16="http://schemas.microsoft.com/office/drawing/2014/main" val="1718024407"/>
                    </a:ext>
                  </a:extLst>
                </a:gridCol>
                <a:gridCol w="329184">
                  <a:extLst>
                    <a:ext uri="{9D8B030D-6E8A-4147-A177-3AD203B41FA5}">
                      <a16:colId xmlns:a16="http://schemas.microsoft.com/office/drawing/2014/main" val="3431652458"/>
                    </a:ext>
                  </a:extLst>
                </a:gridCol>
                <a:gridCol w="370332">
                  <a:extLst>
                    <a:ext uri="{9D8B030D-6E8A-4147-A177-3AD203B41FA5}">
                      <a16:colId xmlns:a16="http://schemas.microsoft.com/office/drawing/2014/main" val="2086084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7143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- 2018-02-07 14:13:07</a:t>
                      </a:r>
                      <a:r>
                        <a:rPr kumimoji="0" lang="en-US" sz="1000" b="0" i="0" u="none" strike="noStrike" kern="1200" cap="none" spc="0" normalizeH="0" baseline="0" noProof="0">
                          <a:ln>
                            <a:noFill/>
                          </a:ln>
                          <a:solidFill>
                            <a:prstClr val="black"/>
                          </a:solidFill>
                          <a:effectLst/>
                          <a:uLnTx/>
                          <a:uFillTx/>
                          <a:latin typeface="+mn-lt"/>
                          <a:ea typeface="+mn-ea"/>
                          <a:cs typeface="+mn-cs"/>
                        </a:rPr>
                        <a:t>
Assistant Secretary Maria Francia Laxamana clearing up issues on Dengvaxia scare during her dialogue with Gabriela Party List Congresswoman Arlene Brosas and mothers of vaccinated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5128796"/>
                  </a:ext>
                </a:extLst>
              </a:tr>
            </a:tbl>
          </a:graphicData>
        </a:graphic>
      </p:graphicFrame>
      <p:sp>
        <p:nvSpPr>
          <p:cNvPr id="4" name="Text Placeholder 3">
            <a:extLst>
              <a:ext uri="{FF2B5EF4-FFF2-40B4-BE49-F238E27FC236}">
                <a16:creationId xmlns:a16="http://schemas.microsoft.com/office/drawing/2014/main" id="{48450B2B-95EB-4E0A-B392-C5A08359E4FC}"/>
              </a:ext>
            </a:extLst>
          </p:cNvPr>
          <p:cNvSpPr>
            <a:spLocks noGrp="1"/>
          </p:cNvSpPr>
          <p:nvPr>
            <p:ph type="body" sz="quarter" idx="14"/>
          </p:nvPr>
        </p:nvSpPr>
        <p:spPr/>
        <p:txBody>
          <a:bodyPr/>
          <a:lstStyle/>
          <a:p>
            <a:r>
              <a:rPr lang="en-US"/>
              <a:t>02/05/2018 - 02/20/2018</a:t>
            </a:r>
          </a:p>
        </p:txBody>
      </p:sp>
    </p:spTree>
    <p:extLst>
      <p:ext uri="{BB962C8B-B14F-4D97-AF65-F5344CB8AC3E}">
        <p14:creationId xmlns:p14="http://schemas.microsoft.com/office/powerpoint/2010/main" val="26227337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1240</Words>
  <Application>Microsoft Office PowerPoint</Application>
  <PresentationFormat>On-screen Show (4:3)</PresentationFormat>
  <Paragraphs>750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15</dc:title>
  <dc:creator>Administrator</dc:creator>
  <cp:lastModifiedBy>Administrator</cp:lastModifiedBy>
  <cp:revision>1</cp:revision>
  <dcterms:created xsi:type="dcterms:W3CDTF">2018-04-05T08:34:55Z</dcterms:created>
  <dcterms:modified xsi:type="dcterms:W3CDTF">2018-04-05T08:42:30Z</dcterms:modified>
</cp:coreProperties>
</file>