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Department of Health (Philippines)</c:v>
                </c:pt>
              </c:strCache>
            </c:strRef>
          </c:tx>
          <c:spPr>
            <a:ln w="28575" cap="rnd">
              <a:solidFill>
                <a:schemeClr val="accent1"/>
              </a:solidFill>
              <a:round/>
            </a:ln>
            <a:effectLst/>
          </c:spPr>
          <c:marker>
            <c:symbol val="none"/>
          </c:marker>
          <c:cat>
            <c:numRef>
              <c:f>Sheet1!$A$2:$A$59</c:f>
              <c:numCache>
                <c:formatCode>m/d/yyyy</c:formatCode>
                <c:ptCount val="58"/>
                <c:pt idx="0">
                  <c:v>43133</c:v>
                </c:pt>
                <c:pt idx="1">
                  <c:v>43134</c:v>
                </c:pt>
                <c:pt idx="2">
                  <c:v>43135</c:v>
                </c:pt>
                <c:pt idx="3">
                  <c:v>43136</c:v>
                </c:pt>
                <c:pt idx="4">
                  <c:v>43137</c:v>
                </c:pt>
                <c:pt idx="5">
                  <c:v>43138</c:v>
                </c:pt>
                <c:pt idx="6">
                  <c:v>43139</c:v>
                </c:pt>
                <c:pt idx="7">
                  <c:v>43140</c:v>
                </c:pt>
                <c:pt idx="8">
                  <c:v>43141</c:v>
                </c:pt>
                <c:pt idx="9">
                  <c:v>43142</c:v>
                </c:pt>
                <c:pt idx="10">
                  <c:v>43143</c:v>
                </c:pt>
                <c:pt idx="11">
                  <c:v>43144</c:v>
                </c:pt>
                <c:pt idx="12">
                  <c:v>43145</c:v>
                </c:pt>
                <c:pt idx="13">
                  <c:v>43146</c:v>
                </c:pt>
                <c:pt idx="14">
                  <c:v>43147</c:v>
                </c:pt>
                <c:pt idx="15">
                  <c:v>43148</c:v>
                </c:pt>
                <c:pt idx="16">
                  <c:v>43149</c:v>
                </c:pt>
                <c:pt idx="17">
                  <c:v>43150</c:v>
                </c:pt>
                <c:pt idx="18">
                  <c:v>43151</c:v>
                </c:pt>
                <c:pt idx="19">
                  <c:v>43152</c:v>
                </c:pt>
                <c:pt idx="20">
                  <c:v>43153</c:v>
                </c:pt>
                <c:pt idx="21">
                  <c:v>43154</c:v>
                </c:pt>
                <c:pt idx="22">
                  <c:v>43155</c:v>
                </c:pt>
                <c:pt idx="23">
                  <c:v>43156</c:v>
                </c:pt>
                <c:pt idx="24">
                  <c:v>43157</c:v>
                </c:pt>
                <c:pt idx="25">
                  <c:v>43158</c:v>
                </c:pt>
                <c:pt idx="26">
                  <c:v>43159</c:v>
                </c:pt>
                <c:pt idx="27">
                  <c:v>43160</c:v>
                </c:pt>
                <c:pt idx="28">
                  <c:v>43161</c:v>
                </c:pt>
                <c:pt idx="29">
                  <c:v>43162</c:v>
                </c:pt>
                <c:pt idx="30">
                  <c:v>43163</c:v>
                </c:pt>
                <c:pt idx="31">
                  <c:v>43164</c:v>
                </c:pt>
                <c:pt idx="32">
                  <c:v>43165</c:v>
                </c:pt>
                <c:pt idx="33">
                  <c:v>43166</c:v>
                </c:pt>
                <c:pt idx="34">
                  <c:v>43167</c:v>
                </c:pt>
                <c:pt idx="35">
                  <c:v>43168</c:v>
                </c:pt>
                <c:pt idx="36">
                  <c:v>43169</c:v>
                </c:pt>
                <c:pt idx="37">
                  <c:v>43170</c:v>
                </c:pt>
                <c:pt idx="38">
                  <c:v>43171</c:v>
                </c:pt>
                <c:pt idx="39">
                  <c:v>43172</c:v>
                </c:pt>
                <c:pt idx="40">
                  <c:v>43173</c:v>
                </c:pt>
                <c:pt idx="41">
                  <c:v>43174</c:v>
                </c:pt>
                <c:pt idx="42">
                  <c:v>43175</c:v>
                </c:pt>
                <c:pt idx="43">
                  <c:v>43176</c:v>
                </c:pt>
                <c:pt idx="44">
                  <c:v>43177</c:v>
                </c:pt>
                <c:pt idx="45">
                  <c:v>43178</c:v>
                </c:pt>
                <c:pt idx="46">
                  <c:v>43179</c:v>
                </c:pt>
                <c:pt idx="47">
                  <c:v>43180</c:v>
                </c:pt>
                <c:pt idx="48">
                  <c:v>43181</c:v>
                </c:pt>
                <c:pt idx="49">
                  <c:v>43182</c:v>
                </c:pt>
                <c:pt idx="50">
                  <c:v>43183</c:v>
                </c:pt>
                <c:pt idx="51">
                  <c:v>43184</c:v>
                </c:pt>
                <c:pt idx="52">
                  <c:v>43185</c:v>
                </c:pt>
                <c:pt idx="53">
                  <c:v>43186</c:v>
                </c:pt>
                <c:pt idx="54">
                  <c:v>43187</c:v>
                </c:pt>
                <c:pt idx="55">
                  <c:v>43188</c:v>
                </c:pt>
                <c:pt idx="56">
                  <c:v>43189</c:v>
                </c:pt>
                <c:pt idx="57">
                  <c:v>43190</c:v>
                </c:pt>
              </c:numCache>
            </c:numRef>
          </c:cat>
          <c:val>
            <c:numRef>
              <c:f>Sheet1!$B$2:$B$59</c:f>
              <c:numCache>
                <c:formatCode>General</c:formatCode>
                <c:ptCount val="58"/>
                <c:pt idx="0">
                  <c:v>2</c:v>
                </c:pt>
                <c:pt idx="1">
                  <c:v>1</c:v>
                </c:pt>
                <c:pt idx="2">
                  <c:v>1</c:v>
                </c:pt>
                <c:pt idx="3">
                  <c:v>1</c:v>
                </c:pt>
                <c:pt idx="4">
                  <c:v>1</c:v>
                </c:pt>
                <c:pt idx="5">
                  <c:v>3</c:v>
                </c:pt>
                <c:pt idx="6">
                  <c:v>6</c:v>
                </c:pt>
                <c:pt idx="7">
                  <c:v>3</c:v>
                </c:pt>
                <c:pt idx="8">
                  <c:v>1</c:v>
                </c:pt>
                <c:pt idx="9">
                  <c:v>0</c:v>
                </c:pt>
                <c:pt idx="10">
                  <c:v>0</c:v>
                </c:pt>
                <c:pt idx="11">
                  <c:v>0</c:v>
                </c:pt>
                <c:pt idx="12">
                  <c:v>3</c:v>
                </c:pt>
                <c:pt idx="13">
                  <c:v>3</c:v>
                </c:pt>
                <c:pt idx="14">
                  <c:v>1</c:v>
                </c:pt>
                <c:pt idx="15">
                  <c:v>3</c:v>
                </c:pt>
                <c:pt idx="16">
                  <c:v>0</c:v>
                </c:pt>
                <c:pt idx="17">
                  <c:v>1</c:v>
                </c:pt>
                <c:pt idx="18">
                  <c:v>3</c:v>
                </c:pt>
                <c:pt idx="19">
                  <c:v>5</c:v>
                </c:pt>
                <c:pt idx="20">
                  <c:v>2</c:v>
                </c:pt>
                <c:pt idx="21">
                  <c:v>2</c:v>
                </c:pt>
                <c:pt idx="22">
                  <c:v>3</c:v>
                </c:pt>
                <c:pt idx="23">
                  <c:v>1</c:v>
                </c:pt>
                <c:pt idx="24">
                  <c:v>4</c:v>
                </c:pt>
                <c:pt idx="25">
                  <c:v>1</c:v>
                </c:pt>
                <c:pt idx="26">
                  <c:v>4</c:v>
                </c:pt>
                <c:pt idx="27">
                  <c:v>5</c:v>
                </c:pt>
                <c:pt idx="28">
                  <c:v>3</c:v>
                </c:pt>
                <c:pt idx="29">
                  <c:v>0</c:v>
                </c:pt>
                <c:pt idx="30">
                  <c:v>0</c:v>
                </c:pt>
                <c:pt idx="31">
                  <c:v>4</c:v>
                </c:pt>
                <c:pt idx="32">
                  <c:v>3</c:v>
                </c:pt>
                <c:pt idx="33">
                  <c:v>1</c:v>
                </c:pt>
                <c:pt idx="34">
                  <c:v>4</c:v>
                </c:pt>
                <c:pt idx="35">
                  <c:v>3</c:v>
                </c:pt>
                <c:pt idx="36">
                  <c:v>1</c:v>
                </c:pt>
                <c:pt idx="37">
                  <c:v>1</c:v>
                </c:pt>
                <c:pt idx="38">
                  <c:v>5</c:v>
                </c:pt>
                <c:pt idx="39">
                  <c:v>5</c:v>
                </c:pt>
                <c:pt idx="40">
                  <c:v>2</c:v>
                </c:pt>
                <c:pt idx="41">
                  <c:v>5</c:v>
                </c:pt>
                <c:pt idx="42">
                  <c:v>2</c:v>
                </c:pt>
                <c:pt idx="43">
                  <c:v>0</c:v>
                </c:pt>
                <c:pt idx="44">
                  <c:v>0</c:v>
                </c:pt>
                <c:pt idx="45">
                  <c:v>2</c:v>
                </c:pt>
                <c:pt idx="46">
                  <c:v>2</c:v>
                </c:pt>
                <c:pt idx="47">
                  <c:v>10</c:v>
                </c:pt>
                <c:pt idx="48">
                  <c:v>1</c:v>
                </c:pt>
                <c:pt idx="49">
                  <c:v>11</c:v>
                </c:pt>
                <c:pt idx="50">
                  <c:v>3</c:v>
                </c:pt>
                <c:pt idx="51">
                  <c:v>4</c:v>
                </c:pt>
                <c:pt idx="52">
                  <c:v>6</c:v>
                </c:pt>
                <c:pt idx="53">
                  <c:v>5</c:v>
                </c:pt>
                <c:pt idx="54">
                  <c:v>1</c:v>
                </c:pt>
                <c:pt idx="55">
                  <c:v>1</c:v>
                </c:pt>
                <c:pt idx="56">
                  <c:v>1</c:v>
                </c:pt>
                <c:pt idx="57">
                  <c:v>0</c:v>
                </c:pt>
              </c:numCache>
            </c:numRef>
          </c:val>
          <c:smooth val="0"/>
          <c:extLst>
            <c:ext xmlns:c16="http://schemas.microsoft.com/office/drawing/2014/chart" uri="{C3380CC4-5D6E-409C-BE32-E72D297353CC}">
              <c16:uniqueId val="{00000000-7F26-47F3-94D9-4D817762DD75}"/>
            </c:ext>
          </c:extLst>
        </c:ser>
        <c:dLbls>
          <c:showLegendKey val="0"/>
          <c:showVal val="0"/>
          <c:showCatName val="0"/>
          <c:showSerName val="0"/>
          <c:showPercent val="0"/>
          <c:showBubbleSize val="0"/>
        </c:dLbls>
        <c:smooth val="0"/>
        <c:axId val="245414160"/>
        <c:axId val="173248344"/>
      </c:lineChart>
      <c:dateAx>
        <c:axId val="245414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3248344"/>
        <c:crosses val="autoZero"/>
        <c:auto val="1"/>
        <c:lblOffset val="100"/>
        <c:baseTimeUnit val="days"/>
      </c:dateAx>
      <c:valAx>
        <c:axId val="173248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414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Department of Health (Philippines)</c:v>
                </c:pt>
              </c:strCache>
            </c:strRef>
          </c:tx>
          <c:spPr>
            <a:solidFill>
              <a:schemeClr val="accent1"/>
            </a:solidFill>
            <a:ln>
              <a:noFill/>
            </a:ln>
            <a:effectLst/>
          </c:spPr>
          <c:invertIfNegative val="0"/>
          <c:cat>
            <c:strRef>
              <c:f>Sheet1!$A$2:$A$7</c:f>
              <c:strCache>
                <c:ptCount val="6"/>
                <c:pt idx="0">
                  <c:v>Link</c:v>
                </c:pt>
                <c:pt idx="1">
                  <c:v>Live Video</c:v>
                </c:pt>
                <c:pt idx="2">
                  <c:v>Photo</c:v>
                </c:pt>
                <c:pt idx="3">
                  <c:v>Status</c:v>
                </c:pt>
                <c:pt idx="4">
                  <c:v>Video</c:v>
                </c:pt>
                <c:pt idx="5">
                  <c:v>YouTube Video</c:v>
                </c:pt>
              </c:strCache>
            </c:strRef>
          </c:cat>
          <c:val>
            <c:numRef>
              <c:f>Sheet1!$B$2:$B$7</c:f>
              <c:numCache>
                <c:formatCode>General</c:formatCode>
                <c:ptCount val="6"/>
                <c:pt idx="0">
                  <c:v>8.5201050812960005E-2</c:v>
                </c:pt>
                <c:pt idx="1">
                  <c:v>1.8257992624553999E-2</c:v>
                </c:pt>
                <c:pt idx="2">
                  <c:v>8.4648270428635E-2</c:v>
                </c:pt>
                <c:pt idx="3">
                  <c:v>1.3803144701164E-2</c:v>
                </c:pt>
                <c:pt idx="4">
                  <c:v>2.3570563945942001E-2</c:v>
                </c:pt>
                <c:pt idx="5">
                  <c:v>8.2585332188172007E-3</c:v>
                </c:pt>
              </c:numCache>
            </c:numRef>
          </c:val>
          <c:extLst>
            <c:ext xmlns:c16="http://schemas.microsoft.com/office/drawing/2014/chart" uri="{C3380CC4-5D6E-409C-BE32-E72D297353CC}">
              <c16:uniqueId val="{00000000-BC02-4ED5-9FD4-BE140DB4D24D}"/>
            </c:ext>
          </c:extLst>
        </c:ser>
        <c:dLbls>
          <c:showLegendKey val="0"/>
          <c:showVal val="0"/>
          <c:showCatName val="0"/>
          <c:showSerName val="0"/>
          <c:showPercent val="0"/>
          <c:showBubbleSize val="0"/>
        </c:dLbls>
        <c:gapWidth val="219"/>
        <c:overlap val="-27"/>
        <c:axId val="247088792"/>
        <c:axId val="247088464"/>
      </c:barChart>
      <c:catAx>
        <c:axId val="247088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088464"/>
        <c:crosses val="autoZero"/>
        <c:auto val="1"/>
        <c:lblAlgn val="ctr"/>
        <c:lblOffset val="100"/>
        <c:noMultiLvlLbl val="0"/>
      </c:catAx>
      <c:valAx>
        <c:axId val="247088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088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Desktop</c:v>
                </c:pt>
              </c:strCache>
            </c:strRef>
          </c:tx>
          <c:spPr>
            <a:solidFill>
              <a:schemeClr val="accent1"/>
            </a:solidFill>
            <a:ln>
              <a:noFill/>
            </a:ln>
            <a:effectLst/>
          </c:spPr>
          <c:invertIfNegative val="0"/>
          <c:cat>
            <c:strRef>
              <c:f>Sheet1!$A$2</c:f>
              <c:strCache>
                <c:ptCount val="1"/>
                <c:pt idx="0">
                  <c:v>Department of Health (Philippines)</c:v>
                </c:pt>
              </c:strCache>
            </c:strRef>
          </c:cat>
          <c:val>
            <c:numRef>
              <c:f>Sheet1!$B$2</c:f>
              <c:numCache>
                <c:formatCode>General</c:formatCode>
                <c:ptCount val="1"/>
                <c:pt idx="0">
                  <c:v>146</c:v>
                </c:pt>
              </c:numCache>
            </c:numRef>
          </c:val>
          <c:extLst>
            <c:ext xmlns:c16="http://schemas.microsoft.com/office/drawing/2014/chart" uri="{C3380CC4-5D6E-409C-BE32-E72D297353CC}">
              <c16:uniqueId val="{00000000-BD76-4759-BC01-A0B653A111AB}"/>
            </c:ext>
          </c:extLst>
        </c:ser>
        <c:dLbls>
          <c:showLegendKey val="0"/>
          <c:showVal val="0"/>
          <c:showCatName val="0"/>
          <c:showSerName val="0"/>
          <c:showPercent val="0"/>
          <c:showBubbleSize val="0"/>
        </c:dLbls>
        <c:gapWidth val="150"/>
        <c:overlap val="100"/>
        <c:axId val="429930368"/>
        <c:axId val="429930040"/>
      </c:barChart>
      <c:catAx>
        <c:axId val="429930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930040"/>
        <c:crosses val="autoZero"/>
        <c:auto val="1"/>
        <c:lblAlgn val="ctr"/>
        <c:lblOffset val="100"/>
        <c:noMultiLvlLbl val="0"/>
      </c:catAx>
      <c:valAx>
        <c:axId val="4299300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930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94425-0CD7-4DB4-9D5F-7668C36AD108}"/>
              </a:ext>
            </a:extLst>
          </p:cNvPr>
          <p:cNvSpPr>
            <a:spLocks noGrp="1"/>
          </p:cNvSpPr>
          <p:nvPr>
            <p:ph type="ctrTitle"/>
          </p:nvPr>
        </p:nvSpPr>
        <p:spPr/>
        <p:txBody>
          <a:bodyPr/>
          <a:lstStyle/>
          <a:p>
            <a:r>
              <a:rPr lang="en-US"/>
              <a:t>Content Optimization Benchmark</a:t>
            </a:r>
          </a:p>
        </p:txBody>
      </p:sp>
      <p:sp>
        <p:nvSpPr>
          <p:cNvPr id="3" name="Subtitle 2">
            <a:extLst>
              <a:ext uri="{FF2B5EF4-FFF2-40B4-BE49-F238E27FC236}">
                <a16:creationId xmlns:a16="http://schemas.microsoft.com/office/drawing/2014/main" id="{D6AEE82B-F332-469C-B8A4-A7F5D5E95165}"/>
              </a:ext>
            </a:extLst>
          </p:cNvPr>
          <p:cNvSpPr>
            <a:spLocks noGrp="1"/>
          </p:cNvSpPr>
          <p:nvPr>
            <p:ph type="subTitle" idx="1"/>
          </p:nvPr>
        </p:nvSpPr>
        <p:spPr/>
        <p:txBody>
          <a:bodyPr/>
          <a:lstStyle/>
          <a:p>
            <a:r>
              <a:rPr lang="en-US"/>
              <a:t>Exhibits Asia</a:t>
            </a:r>
          </a:p>
        </p:txBody>
      </p:sp>
    </p:spTree>
    <p:extLst>
      <p:ext uri="{BB962C8B-B14F-4D97-AF65-F5344CB8AC3E}">
        <p14:creationId xmlns:p14="http://schemas.microsoft.com/office/powerpoint/2010/main" val="39083968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62AE1-CAFF-4C72-8EF3-DACAF6483DBA}"/>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10443E71-A969-468B-AE7F-488A4C65E1B3}"/>
              </a:ext>
            </a:extLst>
          </p:cNvPr>
          <p:cNvGraphicFramePr>
            <a:graphicFrameLocks noGrp="1"/>
          </p:cNvGraphicFramePr>
          <p:nvPr>
            <p:ph type="chart" sz="quarter" idx="13"/>
            <p:extLst>
              <p:ext uri="{D42A27DB-BD31-4B8C-83A1-F6EECF244321}">
                <p14:modId xmlns:p14="http://schemas.microsoft.com/office/powerpoint/2010/main" val="34541898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FFD444-A0E8-4BB5-9F3A-6453BC6C7CDD}"/>
              </a:ext>
            </a:extLst>
          </p:cNvPr>
          <p:cNvSpPr>
            <a:spLocks noGrp="1"/>
          </p:cNvSpPr>
          <p:nvPr>
            <p:ph type="body" sz="quarter" idx="14"/>
          </p:nvPr>
        </p:nvSpPr>
        <p:spPr/>
        <p:txBody>
          <a:bodyPr/>
          <a:lstStyle/>
          <a:p>
            <a:r>
              <a:rPr lang="en-US"/>
              <a:t>02/02/2018 - 03/31/2018</a:t>
            </a:r>
          </a:p>
        </p:txBody>
      </p:sp>
      <p:sp>
        <p:nvSpPr>
          <p:cNvPr id="5" name="Footer Placeholder 4">
            <a:extLst>
              <a:ext uri="{FF2B5EF4-FFF2-40B4-BE49-F238E27FC236}">
                <a16:creationId xmlns:a16="http://schemas.microsoft.com/office/drawing/2014/main" id="{A86CDD05-29D5-4A63-BCCE-98B2A54579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10975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C41E1-D574-446E-A7C7-E7D0C2A0671D}"/>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F4B146E9-3CF3-4C36-83B7-4E481497AA65}"/>
              </a:ext>
            </a:extLst>
          </p:cNvPr>
          <p:cNvGraphicFramePr>
            <a:graphicFrameLocks noGrp="1"/>
          </p:cNvGraphicFramePr>
          <p:nvPr>
            <p:ph type="chart" sz="quarter" idx="13"/>
            <p:extLst>
              <p:ext uri="{D42A27DB-BD31-4B8C-83A1-F6EECF244321}">
                <p14:modId xmlns:p14="http://schemas.microsoft.com/office/powerpoint/2010/main" val="11362853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9D1315-F2B8-4BC3-A0D5-05E80226FE82}"/>
              </a:ext>
            </a:extLst>
          </p:cNvPr>
          <p:cNvSpPr>
            <a:spLocks noGrp="1"/>
          </p:cNvSpPr>
          <p:nvPr>
            <p:ph type="body" sz="quarter" idx="14"/>
          </p:nvPr>
        </p:nvSpPr>
        <p:spPr/>
        <p:txBody>
          <a:bodyPr/>
          <a:lstStyle/>
          <a:p>
            <a:r>
              <a:rPr lang="en-US"/>
              <a:t>02/02/2018 - 03/31/2018</a:t>
            </a:r>
          </a:p>
        </p:txBody>
      </p:sp>
      <p:sp>
        <p:nvSpPr>
          <p:cNvPr id="5" name="Footer Placeholder 4">
            <a:extLst>
              <a:ext uri="{FF2B5EF4-FFF2-40B4-BE49-F238E27FC236}">
                <a16:creationId xmlns:a16="http://schemas.microsoft.com/office/drawing/2014/main" id="{B768B6BC-3788-4C8D-A857-45EE9ED0B5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53176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05866-5AEA-459F-853D-AD8CAA7902D6}"/>
              </a:ext>
            </a:extLst>
          </p:cNvPr>
          <p:cNvSpPr>
            <a:spLocks noGrp="1"/>
          </p:cNvSpPr>
          <p:nvPr>
            <p:ph type="title"/>
          </p:nvPr>
        </p:nvSpPr>
        <p:spPr/>
        <p:txBody>
          <a:bodyPr/>
          <a:lstStyle/>
          <a:p>
            <a:r>
              <a:rPr lang="en-US"/>
              <a:t>Facebook Own Posts Table - 1 of 9</a:t>
            </a:r>
          </a:p>
        </p:txBody>
      </p:sp>
      <p:graphicFrame>
        <p:nvGraphicFramePr>
          <p:cNvPr id="5" name="Table Placeholder 4">
            <a:extLst>
              <a:ext uri="{FF2B5EF4-FFF2-40B4-BE49-F238E27FC236}">
                <a16:creationId xmlns:a16="http://schemas.microsoft.com/office/drawing/2014/main" id="{AF31E64D-9D37-4436-8B29-5EF04B21BB17}"/>
              </a:ext>
            </a:extLst>
          </p:cNvPr>
          <p:cNvGraphicFramePr>
            <a:graphicFrameLocks noGrp="1"/>
          </p:cNvGraphicFramePr>
          <p:nvPr>
            <p:ph type="tbl" sz="quarter" idx="13"/>
            <p:extLst>
              <p:ext uri="{D42A27DB-BD31-4B8C-83A1-F6EECF244321}">
                <p14:modId xmlns:p14="http://schemas.microsoft.com/office/powerpoint/2010/main" val="1951928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118505888"/>
                    </a:ext>
                  </a:extLst>
                </a:gridCol>
                <a:gridCol w="370332">
                  <a:extLst>
                    <a:ext uri="{9D8B030D-6E8A-4147-A177-3AD203B41FA5}">
                      <a16:colId xmlns:a16="http://schemas.microsoft.com/office/drawing/2014/main" val="3720400655"/>
                    </a:ext>
                  </a:extLst>
                </a:gridCol>
                <a:gridCol w="370332">
                  <a:extLst>
                    <a:ext uri="{9D8B030D-6E8A-4147-A177-3AD203B41FA5}">
                      <a16:colId xmlns:a16="http://schemas.microsoft.com/office/drawing/2014/main" val="1304486590"/>
                    </a:ext>
                  </a:extLst>
                </a:gridCol>
                <a:gridCol w="370332">
                  <a:extLst>
                    <a:ext uri="{9D8B030D-6E8A-4147-A177-3AD203B41FA5}">
                      <a16:colId xmlns:a16="http://schemas.microsoft.com/office/drawing/2014/main" val="171235054"/>
                    </a:ext>
                  </a:extLst>
                </a:gridCol>
                <a:gridCol w="329184">
                  <a:extLst>
                    <a:ext uri="{9D8B030D-6E8A-4147-A177-3AD203B41FA5}">
                      <a16:colId xmlns:a16="http://schemas.microsoft.com/office/drawing/2014/main" val="641401654"/>
                    </a:ext>
                  </a:extLst>
                </a:gridCol>
                <a:gridCol w="329184">
                  <a:extLst>
                    <a:ext uri="{9D8B030D-6E8A-4147-A177-3AD203B41FA5}">
                      <a16:colId xmlns:a16="http://schemas.microsoft.com/office/drawing/2014/main" val="3642749326"/>
                    </a:ext>
                  </a:extLst>
                </a:gridCol>
                <a:gridCol w="329184">
                  <a:extLst>
                    <a:ext uri="{9D8B030D-6E8A-4147-A177-3AD203B41FA5}">
                      <a16:colId xmlns:a16="http://schemas.microsoft.com/office/drawing/2014/main" val="841562788"/>
                    </a:ext>
                  </a:extLst>
                </a:gridCol>
                <a:gridCol w="329184">
                  <a:extLst>
                    <a:ext uri="{9D8B030D-6E8A-4147-A177-3AD203B41FA5}">
                      <a16:colId xmlns:a16="http://schemas.microsoft.com/office/drawing/2014/main" val="599606899"/>
                    </a:ext>
                  </a:extLst>
                </a:gridCol>
                <a:gridCol w="329184">
                  <a:extLst>
                    <a:ext uri="{9D8B030D-6E8A-4147-A177-3AD203B41FA5}">
                      <a16:colId xmlns:a16="http://schemas.microsoft.com/office/drawing/2014/main" val="2058609503"/>
                    </a:ext>
                  </a:extLst>
                </a:gridCol>
                <a:gridCol w="329184">
                  <a:extLst>
                    <a:ext uri="{9D8B030D-6E8A-4147-A177-3AD203B41FA5}">
                      <a16:colId xmlns:a16="http://schemas.microsoft.com/office/drawing/2014/main" val="1471697924"/>
                    </a:ext>
                  </a:extLst>
                </a:gridCol>
                <a:gridCol w="329184">
                  <a:extLst>
                    <a:ext uri="{9D8B030D-6E8A-4147-A177-3AD203B41FA5}">
                      <a16:colId xmlns:a16="http://schemas.microsoft.com/office/drawing/2014/main" val="1280947638"/>
                    </a:ext>
                  </a:extLst>
                </a:gridCol>
                <a:gridCol w="329184">
                  <a:extLst>
                    <a:ext uri="{9D8B030D-6E8A-4147-A177-3AD203B41FA5}">
                      <a16:colId xmlns:a16="http://schemas.microsoft.com/office/drawing/2014/main" val="942421335"/>
                    </a:ext>
                  </a:extLst>
                </a:gridCol>
                <a:gridCol w="329184">
                  <a:extLst>
                    <a:ext uri="{9D8B030D-6E8A-4147-A177-3AD203B41FA5}">
                      <a16:colId xmlns:a16="http://schemas.microsoft.com/office/drawing/2014/main" val="1734304490"/>
                    </a:ext>
                  </a:extLst>
                </a:gridCol>
                <a:gridCol w="370332">
                  <a:extLst>
                    <a:ext uri="{9D8B030D-6E8A-4147-A177-3AD203B41FA5}">
                      <a16:colId xmlns:a16="http://schemas.microsoft.com/office/drawing/2014/main" val="3123761726"/>
                    </a:ext>
                  </a:extLst>
                </a:gridCol>
                <a:gridCol w="370332">
                  <a:extLst>
                    <a:ext uri="{9D8B030D-6E8A-4147-A177-3AD203B41FA5}">
                      <a16:colId xmlns:a16="http://schemas.microsoft.com/office/drawing/2014/main" val="608593714"/>
                    </a:ext>
                  </a:extLst>
                </a:gridCol>
                <a:gridCol w="329184">
                  <a:extLst>
                    <a:ext uri="{9D8B030D-6E8A-4147-A177-3AD203B41FA5}">
                      <a16:colId xmlns:a16="http://schemas.microsoft.com/office/drawing/2014/main" val="2124119847"/>
                    </a:ext>
                  </a:extLst>
                </a:gridCol>
                <a:gridCol w="329184">
                  <a:extLst>
                    <a:ext uri="{9D8B030D-6E8A-4147-A177-3AD203B41FA5}">
                      <a16:colId xmlns:a16="http://schemas.microsoft.com/office/drawing/2014/main" val="809275508"/>
                    </a:ext>
                  </a:extLst>
                </a:gridCol>
                <a:gridCol w="370332">
                  <a:extLst>
                    <a:ext uri="{9D8B030D-6E8A-4147-A177-3AD203B41FA5}">
                      <a16:colId xmlns:a16="http://schemas.microsoft.com/office/drawing/2014/main" val="2257888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42604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- 2018-03-30 05:00:00</a:t>
                      </a:r>
                      <a:r>
                        <a:rPr kumimoji="0" lang="en-US" sz="1000" b="0" i="0" u="none" strike="noStrike" kern="1200" cap="none" spc="0" normalizeH="0" baseline="0" noProof="0">
                          <a:ln>
                            <a:noFill/>
                          </a:ln>
                          <a:solidFill>
                            <a:prstClr val="black"/>
                          </a:solidFill>
                          <a:effectLst/>
                          <a:uLnTx/>
                          <a:uFillTx/>
                          <a:latin typeface="+mn-lt"/>
                          <a:ea typeface="+mn-ea"/>
                          <a:cs typeface="+mn-cs"/>
                        </a:rPr>
                        <a:t>
Diarrhea Can Easily Be Prevented and Treated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36870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- 2018-03-29 05:00:00</a:t>
                      </a:r>
                      <a:r>
                        <a:rPr kumimoji="0" lang="en-US" sz="1000" b="0" i="0" u="none" strike="noStrike" kern="1200" cap="none" spc="0" normalizeH="0" baseline="0" noProof="0">
                          <a:ln>
                            <a:noFill/>
                          </a:ln>
                          <a:solidFill>
                            <a:prstClr val="black"/>
                          </a:solidFill>
                          <a:effectLst/>
                          <a:uLnTx/>
                          <a:uFillTx/>
                          <a:latin typeface="+mn-lt"/>
                          <a:ea typeface="+mn-ea"/>
                          <a:cs typeface="+mn-cs"/>
                        </a:rPr>
                        <a:t>
What is Diarrhea?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08929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- 2018-03-28 05:00:00</a:t>
                      </a:r>
                      <a:r>
                        <a:rPr kumimoji="0" lang="en-US" sz="1000" b="0" i="0" u="none" strike="noStrike" kern="1200" cap="none" spc="0" normalizeH="0" baseline="0" noProof="0">
                          <a:ln>
                            <a:noFill/>
                          </a:ln>
                          <a:solidFill>
                            <a:prstClr val="black"/>
                          </a:solidFill>
                          <a:effectLst/>
                          <a:uLnTx/>
                          <a:uFillTx/>
                          <a:latin typeface="+mn-lt"/>
                          <a:ea typeface="+mn-ea"/>
                          <a:cs typeface="+mn-cs"/>
                        </a:rPr>
                        <a:t>
How Do You Prevent and Treat Chickenpox?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85265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- 2018-03-27 05:11:04</a:t>
                      </a:r>
                      <a:r>
                        <a:rPr kumimoji="0" lang="en-US" sz="1000" b="0" i="0" u="none" strike="noStrike" kern="1200" cap="none" spc="0" normalizeH="0" baseline="0" noProof="0">
                          <a:ln>
                            <a:noFill/>
                          </a:ln>
                          <a:solidFill>
                            <a:prstClr val="black"/>
                          </a:solidFill>
                          <a:effectLst/>
                          <a:uLnTx/>
                          <a:uFillTx/>
                          <a:latin typeface="+mn-lt"/>
                          <a:ea typeface="+mn-ea"/>
                          <a:cs typeface="+mn-cs"/>
                        </a:rPr>
                        <a:t>
Mga Sintomas ng Tigdas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93085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- 2018-03-27 04:53:57</a:t>
                      </a:r>
                      <a:r>
                        <a:rPr kumimoji="0" lang="en-US" sz="1000" b="0" i="0" u="none" strike="noStrike" kern="1200" cap="none" spc="0" normalizeH="0" baseline="0" noProof="0">
                          <a:ln>
                            <a:noFill/>
                          </a:ln>
                          <a:solidFill>
                            <a:prstClr val="black"/>
                          </a:solidFill>
                          <a:effectLst/>
                          <a:uLnTx/>
                          <a:uFillTx/>
                          <a:latin typeface="+mn-lt"/>
                          <a:ea typeface="+mn-ea"/>
                          <a:cs typeface="+mn-cs"/>
                        </a:rPr>
                        <a:t>
How Do You Prevent and Treat Sore Eyes?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8094936"/>
                  </a:ext>
                </a:extLst>
              </a:tr>
            </a:tbl>
          </a:graphicData>
        </a:graphic>
      </p:graphicFrame>
      <p:sp>
        <p:nvSpPr>
          <p:cNvPr id="4" name="Text Placeholder 3">
            <a:extLst>
              <a:ext uri="{FF2B5EF4-FFF2-40B4-BE49-F238E27FC236}">
                <a16:creationId xmlns:a16="http://schemas.microsoft.com/office/drawing/2014/main" id="{1F93A4F4-77EB-4A78-9A32-F29E39244D7C}"/>
              </a:ext>
            </a:extLst>
          </p:cNvPr>
          <p:cNvSpPr>
            <a:spLocks noGrp="1"/>
          </p:cNvSpPr>
          <p:nvPr>
            <p:ph type="body" sz="quarter" idx="14"/>
          </p:nvPr>
        </p:nvSpPr>
        <p:spPr/>
        <p:txBody>
          <a:bodyPr/>
          <a:lstStyle/>
          <a:p>
            <a:r>
              <a:rPr lang="en-US"/>
              <a:t>02/02/2018 - 03/31/2018</a:t>
            </a:r>
          </a:p>
        </p:txBody>
      </p:sp>
    </p:spTree>
    <p:extLst>
      <p:ext uri="{BB962C8B-B14F-4D97-AF65-F5344CB8AC3E}">
        <p14:creationId xmlns:p14="http://schemas.microsoft.com/office/powerpoint/2010/main" val="42241993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42D32-0EA8-4640-B4F6-C6B942CD075A}"/>
              </a:ext>
            </a:extLst>
          </p:cNvPr>
          <p:cNvSpPr>
            <a:spLocks noGrp="1"/>
          </p:cNvSpPr>
          <p:nvPr>
            <p:ph type="title"/>
          </p:nvPr>
        </p:nvSpPr>
        <p:spPr/>
        <p:txBody>
          <a:bodyPr/>
          <a:lstStyle/>
          <a:p>
            <a:r>
              <a:rPr lang="en-US"/>
              <a:t>Facebook Own Posts Table - 2 of 9</a:t>
            </a:r>
          </a:p>
        </p:txBody>
      </p:sp>
      <p:graphicFrame>
        <p:nvGraphicFramePr>
          <p:cNvPr id="5" name="Table Placeholder 4">
            <a:extLst>
              <a:ext uri="{FF2B5EF4-FFF2-40B4-BE49-F238E27FC236}">
                <a16:creationId xmlns:a16="http://schemas.microsoft.com/office/drawing/2014/main" id="{68068C04-12F0-4A00-955E-704222202A97}"/>
              </a:ext>
            </a:extLst>
          </p:cNvPr>
          <p:cNvGraphicFramePr>
            <a:graphicFrameLocks noGrp="1"/>
          </p:cNvGraphicFramePr>
          <p:nvPr>
            <p:ph type="tbl" sz="quarter" idx="13"/>
            <p:extLst>
              <p:ext uri="{D42A27DB-BD31-4B8C-83A1-F6EECF244321}">
                <p14:modId xmlns:p14="http://schemas.microsoft.com/office/powerpoint/2010/main" val="3676054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35726638"/>
                    </a:ext>
                  </a:extLst>
                </a:gridCol>
                <a:gridCol w="370332">
                  <a:extLst>
                    <a:ext uri="{9D8B030D-6E8A-4147-A177-3AD203B41FA5}">
                      <a16:colId xmlns:a16="http://schemas.microsoft.com/office/drawing/2014/main" val="470225697"/>
                    </a:ext>
                  </a:extLst>
                </a:gridCol>
                <a:gridCol w="370332">
                  <a:extLst>
                    <a:ext uri="{9D8B030D-6E8A-4147-A177-3AD203B41FA5}">
                      <a16:colId xmlns:a16="http://schemas.microsoft.com/office/drawing/2014/main" val="3487656371"/>
                    </a:ext>
                  </a:extLst>
                </a:gridCol>
                <a:gridCol w="370332">
                  <a:extLst>
                    <a:ext uri="{9D8B030D-6E8A-4147-A177-3AD203B41FA5}">
                      <a16:colId xmlns:a16="http://schemas.microsoft.com/office/drawing/2014/main" val="4060226682"/>
                    </a:ext>
                  </a:extLst>
                </a:gridCol>
                <a:gridCol w="329184">
                  <a:extLst>
                    <a:ext uri="{9D8B030D-6E8A-4147-A177-3AD203B41FA5}">
                      <a16:colId xmlns:a16="http://schemas.microsoft.com/office/drawing/2014/main" val="3495933839"/>
                    </a:ext>
                  </a:extLst>
                </a:gridCol>
                <a:gridCol w="329184">
                  <a:extLst>
                    <a:ext uri="{9D8B030D-6E8A-4147-A177-3AD203B41FA5}">
                      <a16:colId xmlns:a16="http://schemas.microsoft.com/office/drawing/2014/main" val="2584241554"/>
                    </a:ext>
                  </a:extLst>
                </a:gridCol>
                <a:gridCol w="329184">
                  <a:extLst>
                    <a:ext uri="{9D8B030D-6E8A-4147-A177-3AD203B41FA5}">
                      <a16:colId xmlns:a16="http://schemas.microsoft.com/office/drawing/2014/main" val="1724470930"/>
                    </a:ext>
                  </a:extLst>
                </a:gridCol>
                <a:gridCol w="329184">
                  <a:extLst>
                    <a:ext uri="{9D8B030D-6E8A-4147-A177-3AD203B41FA5}">
                      <a16:colId xmlns:a16="http://schemas.microsoft.com/office/drawing/2014/main" val="2903647848"/>
                    </a:ext>
                  </a:extLst>
                </a:gridCol>
                <a:gridCol w="329184">
                  <a:extLst>
                    <a:ext uri="{9D8B030D-6E8A-4147-A177-3AD203B41FA5}">
                      <a16:colId xmlns:a16="http://schemas.microsoft.com/office/drawing/2014/main" val="424446077"/>
                    </a:ext>
                  </a:extLst>
                </a:gridCol>
                <a:gridCol w="329184">
                  <a:extLst>
                    <a:ext uri="{9D8B030D-6E8A-4147-A177-3AD203B41FA5}">
                      <a16:colId xmlns:a16="http://schemas.microsoft.com/office/drawing/2014/main" val="3586418207"/>
                    </a:ext>
                  </a:extLst>
                </a:gridCol>
                <a:gridCol w="329184">
                  <a:extLst>
                    <a:ext uri="{9D8B030D-6E8A-4147-A177-3AD203B41FA5}">
                      <a16:colId xmlns:a16="http://schemas.microsoft.com/office/drawing/2014/main" val="184137223"/>
                    </a:ext>
                  </a:extLst>
                </a:gridCol>
                <a:gridCol w="329184">
                  <a:extLst>
                    <a:ext uri="{9D8B030D-6E8A-4147-A177-3AD203B41FA5}">
                      <a16:colId xmlns:a16="http://schemas.microsoft.com/office/drawing/2014/main" val="599980687"/>
                    </a:ext>
                  </a:extLst>
                </a:gridCol>
                <a:gridCol w="329184">
                  <a:extLst>
                    <a:ext uri="{9D8B030D-6E8A-4147-A177-3AD203B41FA5}">
                      <a16:colId xmlns:a16="http://schemas.microsoft.com/office/drawing/2014/main" val="3622155887"/>
                    </a:ext>
                  </a:extLst>
                </a:gridCol>
                <a:gridCol w="370332">
                  <a:extLst>
                    <a:ext uri="{9D8B030D-6E8A-4147-A177-3AD203B41FA5}">
                      <a16:colId xmlns:a16="http://schemas.microsoft.com/office/drawing/2014/main" val="1699817913"/>
                    </a:ext>
                  </a:extLst>
                </a:gridCol>
                <a:gridCol w="370332">
                  <a:extLst>
                    <a:ext uri="{9D8B030D-6E8A-4147-A177-3AD203B41FA5}">
                      <a16:colId xmlns:a16="http://schemas.microsoft.com/office/drawing/2014/main" val="1070145698"/>
                    </a:ext>
                  </a:extLst>
                </a:gridCol>
                <a:gridCol w="329184">
                  <a:extLst>
                    <a:ext uri="{9D8B030D-6E8A-4147-A177-3AD203B41FA5}">
                      <a16:colId xmlns:a16="http://schemas.microsoft.com/office/drawing/2014/main" val="3986087193"/>
                    </a:ext>
                  </a:extLst>
                </a:gridCol>
                <a:gridCol w="329184">
                  <a:extLst>
                    <a:ext uri="{9D8B030D-6E8A-4147-A177-3AD203B41FA5}">
                      <a16:colId xmlns:a16="http://schemas.microsoft.com/office/drawing/2014/main" val="3981231340"/>
                    </a:ext>
                  </a:extLst>
                </a:gridCol>
                <a:gridCol w="370332">
                  <a:extLst>
                    <a:ext uri="{9D8B030D-6E8A-4147-A177-3AD203B41FA5}">
                      <a16:colId xmlns:a16="http://schemas.microsoft.com/office/drawing/2014/main" val="1863322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53546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- 2018-03-27 03:37:11</a:t>
                      </a:r>
                      <a:r>
                        <a:rPr kumimoji="0" lang="en-US" sz="1000" b="0" i="0" u="none" strike="noStrike" kern="1200" cap="none" spc="0" normalizeH="0" baseline="0" noProof="0">
                          <a:ln>
                            <a:noFill/>
                          </a:ln>
                          <a:solidFill>
                            <a:prstClr val="black"/>
                          </a:solidFill>
                          <a:effectLst/>
                          <a:uLnTx/>
                          <a:uFillTx/>
                          <a:latin typeface="+mn-lt"/>
                          <a:ea typeface="+mn-ea"/>
                          <a:cs typeface="+mn-cs"/>
                        </a:rPr>
                        <a:t>
What is Chickenpox and How Do You Get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24691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- 2018-03-27 03:32:52</a:t>
                      </a:r>
                      <a:r>
                        <a:rPr kumimoji="0" lang="en-US" sz="1000" b="0" i="0" u="none" strike="noStrike" kern="1200" cap="none" spc="0" normalizeH="0" baseline="0" noProof="0">
                          <a:ln>
                            <a:noFill/>
                          </a:ln>
                          <a:solidFill>
                            <a:prstClr val="black"/>
                          </a:solidFill>
                          <a:effectLst/>
                          <a:uLnTx/>
                          <a:uFillTx/>
                          <a:latin typeface="+mn-lt"/>
                          <a:ea typeface="+mn-ea"/>
                          <a:cs typeface="+mn-cs"/>
                        </a:rPr>
                        <a:t>
How Do You Know If You Have Sore Eyes?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74283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- 2018-03-27 03:30:17</a:t>
                      </a:r>
                      <a:r>
                        <a:rPr kumimoji="0" lang="en-US" sz="1000" b="0" i="0" u="none" strike="noStrike" kern="1200" cap="none" spc="0" normalizeH="0" baseline="0" noProof="0">
                          <a:ln>
                            <a:noFill/>
                          </a:ln>
                          <a:solidFill>
                            <a:prstClr val="black"/>
                          </a:solidFill>
                          <a:effectLst/>
                          <a:uLnTx/>
                          <a:uFillTx/>
                          <a:latin typeface="+mn-lt"/>
                          <a:ea typeface="+mn-ea"/>
                          <a:cs typeface="+mn-cs"/>
                        </a:rPr>
                        <a:t>
How Do You Get Tuberculosis and What You Can Do to Treat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38592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- 2018-03-26 10:45:57</a:t>
                      </a:r>
                      <a:r>
                        <a:rPr kumimoji="0" lang="en-US" sz="1000" b="0" i="0" u="none" strike="noStrike" kern="1200" cap="none" spc="0" normalizeH="0" baseline="0" noProof="0">
                          <a:ln>
                            <a:noFill/>
                          </a:ln>
                          <a:solidFill>
                            <a:prstClr val="black"/>
                          </a:solidFill>
                          <a:effectLst/>
                          <a:uLnTx/>
                          <a:uFillTx/>
                          <a:latin typeface="+mn-lt"/>
                          <a:ea typeface="+mn-ea"/>
                          <a:cs typeface="+mn-cs"/>
                        </a:rPr>
                        <a:t>
March 24 is World Tuberculosis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88391197"/>
                  </a:ext>
                </a:extLst>
              </a:tr>
            </a:tbl>
          </a:graphicData>
        </a:graphic>
      </p:graphicFrame>
      <p:sp>
        <p:nvSpPr>
          <p:cNvPr id="4" name="Text Placeholder 3">
            <a:extLst>
              <a:ext uri="{FF2B5EF4-FFF2-40B4-BE49-F238E27FC236}">
                <a16:creationId xmlns:a16="http://schemas.microsoft.com/office/drawing/2014/main" id="{2D3E341E-D397-4C2C-BA5E-2C2EAE0D75F1}"/>
              </a:ext>
            </a:extLst>
          </p:cNvPr>
          <p:cNvSpPr>
            <a:spLocks noGrp="1"/>
          </p:cNvSpPr>
          <p:nvPr>
            <p:ph type="body" sz="quarter" idx="14"/>
          </p:nvPr>
        </p:nvSpPr>
        <p:spPr/>
        <p:txBody>
          <a:bodyPr/>
          <a:lstStyle/>
          <a:p>
            <a:r>
              <a:rPr lang="en-US"/>
              <a:t>02/02/2018 - 03/31/2018</a:t>
            </a:r>
          </a:p>
        </p:txBody>
      </p:sp>
    </p:spTree>
    <p:extLst>
      <p:ext uri="{BB962C8B-B14F-4D97-AF65-F5344CB8AC3E}">
        <p14:creationId xmlns:p14="http://schemas.microsoft.com/office/powerpoint/2010/main" val="8696317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519D5-B6B1-4048-9C15-57C00AFC1560}"/>
              </a:ext>
            </a:extLst>
          </p:cNvPr>
          <p:cNvSpPr>
            <a:spLocks noGrp="1"/>
          </p:cNvSpPr>
          <p:nvPr>
            <p:ph type="title"/>
          </p:nvPr>
        </p:nvSpPr>
        <p:spPr/>
        <p:txBody>
          <a:bodyPr/>
          <a:lstStyle/>
          <a:p>
            <a:r>
              <a:rPr lang="en-US"/>
              <a:t>Facebook Own Posts Table - 3 of 9</a:t>
            </a:r>
          </a:p>
        </p:txBody>
      </p:sp>
      <p:graphicFrame>
        <p:nvGraphicFramePr>
          <p:cNvPr id="5" name="Table Placeholder 4">
            <a:extLst>
              <a:ext uri="{FF2B5EF4-FFF2-40B4-BE49-F238E27FC236}">
                <a16:creationId xmlns:a16="http://schemas.microsoft.com/office/drawing/2014/main" id="{4674671E-E0B2-48B0-8200-5902194C1068}"/>
              </a:ext>
            </a:extLst>
          </p:cNvPr>
          <p:cNvGraphicFramePr>
            <a:graphicFrameLocks noGrp="1"/>
          </p:cNvGraphicFramePr>
          <p:nvPr>
            <p:ph type="tbl" sz="quarter" idx="13"/>
            <p:extLst>
              <p:ext uri="{D42A27DB-BD31-4B8C-83A1-F6EECF244321}">
                <p14:modId xmlns:p14="http://schemas.microsoft.com/office/powerpoint/2010/main" val="1996633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24436697"/>
                    </a:ext>
                  </a:extLst>
                </a:gridCol>
                <a:gridCol w="370332">
                  <a:extLst>
                    <a:ext uri="{9D8B030D-6E8A-4147-A177-3AD203B41FA5}">
                      <a16:colId xmlns:a16="http://schemas.microsoft.com/office/drawing/2014/main" val="1262062543"/>
                    </a:ext>
                  </a:extLst>
                </a:gridCol>
                <a:gridCol w="370332">
                  <a:extLst>
                    <a:ext uri="{9D8B030D-6E8A-4147-A177-3AD203B41FA5}">
                      <a16:colId xmlns:a16="http://schemas.microsoft.com/office/drawing/2014/main" val="3045228223"/>
                    </a:ext>
                  </a:extLst>
                </a:gridCol>
                <a:gridCol w="370332">
                  <a:extLst>
                    <a:ext uri="{9D8B030D-6E8A-4147-A177-3AD203B41FA5}">
                      <a16:colId xmlns:a16="http://schemas.microsoft.com/office/drawing/2014/main" val="2711137023"/>
                    </a:ext>
                  </a:extLst>
                </a:gridCol>
                <a:gridCol w="329184">
                  <a:extLst>
                    <a:ext uri="{9D8B030D-6E8A-4147-A177-3AD203B41FA5}">
                      <a16:colId xmlns:a16="http://schemas.microsoft.com/office/drawing/2014/main" val="3763305274"/>
                    </a:ext>
                  </a:extLst>
                </a:gridCol>
                <a:gridCol w="329184">
                  <a:extLst>
                    <a:ext uri="{9D8B030D-6E8A-4147-A177-3AD203B41FA5}">
                      <a16:colId xmlns:a16="http://schemas.microsoft.com/office/drawing/2014/main" val="3089076571"/>
                    </a:ext>
                  </a:extLst>
                </a:gridCol>
                <a:gridCol w="329184">
                  <a:extLst>
                    <a:ext uri="{9D8B030D-6E8A-4147-A177-3AD203B41FA5}">
                      <a16:colId xmlns:a16="http://schemas.microsoft.com/office/drawing/2014/main" val="1589375743"/>
                    </a:ext>
                  </a:extLst>
                </a:gridCol>
                <a:gridCol w="329184">
                  <a:extLst>
                    <a:ext uri="{9D8B030D-6E8A-4147-A177-3AD203B41FA5}">
                      <a16:colId xmlns:a16="http://schemas.microsoft.com/office/drawing/2014/main" val="2858058405"/>
                    </a:ext>
                  </a:extLst>
                </a:gridCol>
                <a:gridCol w="329184">
                  <a:extLst>
                    <a:ext uri="{9D8B030D-6E8A-4147-A177-3AD203B41FA5}">
                      <a16:colId xmlns:a16="http://schemas.microsoft.com/office/drawing/2014/main" val="1374453904"/>
                    </a:ext>
                  </a:extLst>
                </a:gridCol>
                <a:gridCol w="329184">
                  <a:extLst>
                    <a:ext uri="{9D8B030D-6E8A-4147-A177-3AD203B41FA5}">
                      <a16:colId xmlns:a16="http://schemas.microsoft.com/office/drawing/2014/main" val="1163435303"/>
                    </a:ext>
                  </a:extLst>
                </a:gridCol>
                <a:gridCol w="329184">
                  <a:extLst>
                    <a:ext uri="{9D8B030D-6E8A-4147-A177-3AD203B41FA5}">
                      <a16:colId xmlns:a16="http://schemas.microsoft.com/office/drawing/2014/main" val="3701827086"/>
                    </a:ext>
                  </a:extLst>
                </a:gridCol>
                <a:gridCol w="329184">
                  <a:extLst>
                    <a:ext uri="{9D8B030D-6E8A-4147-A177-3AD203B41FA5}">
                      <a16:colId xmlns:a16="http://schemas.microsoft.com/office/drawing/2014/main" val="3042011365"/>
                    </a:ext>
                  </a:extLst>
                </a:gridCol>
                <a:gridCol w="329184">
                  <a:extLst>
                    <a:ext uri="{9D8B030D-6E8A-4147-A177-3AD203B41FA5}">
                      <a16:colId xmlns:a16="http://schemas.microsoft.com/office/drawing/2014/main" val="2007862329"/>
                    </a:ext>
                  </a:extLst>
                </a:gridCol>
                <a:gridCol w="370332">
                  <a:extLst>
                    <a:ext uri="{9D8B030D-6E8A-4147-A177-3AD203B41FA5}">
                      <a16:colId xmlns:a16="http://schemas.microsoft.com/office/drawing/2014/main" val="4128427154"/>
                    </a:ext>
                  </a:extLst>
                </a:gridCol>
                <a:gridCol w="370332">
                  <a:extLst>
                    <a:ext uri="{9D8B030D-6E8A-4147-A177-3AD203B41FA5}">
                      <a16:colId xmlns:a16="http://schemas.microsoft.com/office/drawing/2014/main" val="991026259"/>
                    </a:ext>
                  </a:extLst>
                </a:gridCol>
                <a:gridCol w="329184">
                  <a:extLst>
                    <a:ext uri="{9D8B030D-6E8A-4147-A177-3AD203B41FA5}">
                      <a16:colId xmlns:a16="http://schemas.microsoft.com/office/drawing/2014/main" val="3641049280"/>
                    </a:ext>
                  </a:extLst>
                </a:gridCol>
                <a:gridCol w="329184">
                  <a:extLst>
                    <a:ext uri="{9D8B030D-6E8A-4147-A177-3AD203B41FA5}">
                      <a16:colId xmlns:a16="http://schemas.microsoft.com/office/drawing/2014/main" val="3417645267"/>
                    </a:ext>
                  </a:extLst>
                </a:gridCol>
                <a:gridCol w="370332">
                  <a:extLst>
                    <a:ext uri="{9D8B030D-6E8A-4147-A177-3AD203B41FA5}">
                      <a16:colId xmlns:a16="http://schemas.microsoft.com/office/drawing/2014/main" val="37518835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85869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- 2018-03-26 09:00:00</a:t>
                      </a:r>
                      <a:r>
                        <a:rPr kumimoji="0" lang="en-US" sz="1000" b="0" i="0" u="none" strike="noStrike" kern="1200" cap="none" spc="0" normalizeH="0" baseline="0" noProof="0">
                          <a:ln>
                            <a:noFill/>
                          </a:ln>
                          <a:solidFill>
                            <a:prstClr val="black"/>
                          </a:solidFill>
                          <a:effectLst/>
                          <a:uLnTx/>
                          <a:uFillTx/>
                          <a:latin typeface="+mn-lt"/>
                          <a:ea typeface="+mn-ea"/>
                          <a:cs typeface="+mn-cs"/>
                        </a:rPr>
                        <a:t>
Semana Santa Health Tip #4
Heat Stroke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25880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- 2018-03-26 08:28:20</a:t>
                      </a:r>
                      <a:r>
                        <a:rPr kumimoji="0" lang="en-US" sz="1000" b="0" i="0" u="none" strike="noStrike" kern="1200" cap="none" spc="0" normalizeH="0" baseline="0" noProof="0">
                          <a:ln>
                            <a:noFill/>
                          </a:ln>
                          <a:solidFill>
                            <a:prstClr val="black"/>
                          </a:solidFill>
                          <a:effectLst/>
                          <a:uLnTx/>
                          <a:uFillTx/>
                          <a:latin typeface="+mn-lt"/>
                          <a:ea typeface="+mn-ea"/>
                          <a:cs typeface="+mn-cs"/>
                        </a:rPr>
                        <a:t>
DOH: STAY HYDRATED THIS SEMANA SANTA ON A DRY SEASON Press Release/ March 26,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15668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- 2018-03-26 04:38:56</a:t>
                      </a:r>
                      <a:r>
                        <a:rPr kumimoji="0" lang="en-US" sz="1000" b="0" i="0" u="none" strike="noStrike" kern="1200" cap="none" spc="0" normalizeH="0" baseline="0" noProof="0">
                          <a:ln>
                            <a:noFill/>
                          </a:ln>
                          <a:solidFill>
                            <a:prstClr val="black"/>
                          </a:solidFill>
                          <a:effectLst/>
                          <a:uLnTx/>
                          <a:uFillTx/>
                          <a:latin typeface="+mn-lt"/>
                          <a:ea typeface="+mn-ea"/>
                          <a:cs typeface="+mn-cs"/>
                        </a:rPr>
                        <a:t>
Semana Santa Health Tip #3
Road Safety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63957752"/>
                  </a:ext>
                </a:extLst>
              </a:tr>
            </a:tbl>
          </a:graphicData>
        </a:graphic>
      </p:graphicFrame>
      <p:sp>
        <p:nvSpPr>
          <p:cNvPr id="4" name="Text Placeholder 3">
            <a:extLst>
              <a:ext uri="{FF2B5EF4-FFF2-40B4-BE49-F238E27FC236}">
                <a16:creationId xmlns:a16="http://schemas.microsoft.com/office/drawing/2014/main" id="{5DD3877A-5FCD-4EC0-93BF-91AB216BED36}"/>
              </a:ext>
            </a:extLst>
          </p:cNvPr>
          <p:cNvSpPr>
            <a:spLocks noGrp="1"/>
          </p:cNvSpPr>
          <p:nvPr>
            <p:ph type="body" sz="quarter" idx="14"/>
          </p:nvPr>
        </p:nvSpPr>
        <p:spPr/>
        <p:txBody>
          <a:bodyPr/>
          <a:lstStyle/>
          <a:p>
            <a:r>
              <a:rPr lang="en-US"/>
              <a:t>02/02/2018 - 03/31/2018</a:t>
            </a:r>
          </a:p>
        </p:txBody>
      </p:sp>
    </p:spTree>
    <p:extLst>
      <p:ext uri="{BB962C8B-B14F-4D97-AF65-F5344CB8AC3E}">
        <p14:creationId xmlns:p14="http://schemas.microsoft.com/office/powerpoint/2010/main" val="5980122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E1F1D-C683-4904-9BB2-85AB17D590DA}"/>
              </a:ext>
            </a:extLst>
          </p:cNvPr>
          <p:cNvSpPr>
            <a:spLocks noGrp="1"/>
          </p:cNvSpPr>
          <p:nvPr>
            <p:ph type="title"/>
          </p:nvPr>
        </p:nvSpPr>
        <p:spPr/>
        <p:txBody>
          <a:bodyPr/>
          <a:lstStyle/>
          <a:p>
            <a:r>
              <a:rPr lang="en-US"/>
              <a:t>Facebook Own Posts Table - 4 of 9</a:t>
            </a:r>
          </a:p>
        </p:txBody>
      </p:sp>
      <p:graphicFrame>
        <p:nvGraphicFramePr>
          <p:cNvPr id="5" name="Table Placeholder 4">
            <a:extLst>
              <a:ext uri="{FF2B5EF4-FFF2-40B4-BE49-F238E27FC236}">
                <a16:creationId xmlns:a16="http://schemas.microsoft.com/office/drawing/2014/main" id="{7F120DB3-0C8A-4136-AAAA-B23B5C1C98EC}"/>
              </a:ext>
            </a:extLst>
          </p:cNvPr>
          <p:cNvGraphicFramePr>
            <a:graphicFrameLocks noGrp="1"/>
          </p:cNvGraphicFramePr>
          <p:nvPr>
            <p:ph type="tbl" sz="quarter" idx="13"/>
            <p:extLst>
              <p:ext uri="{D42A27DB-BD31-4B8C-83A1-F6EECF244321}">
                <p14:modId xmlns:p14="http://schemas.microsoft.com/office/powerpoint/2010/main" val="3737752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34148922"/>
                    </a:ext>
                  </a:extLst>
                </a:gridCol>
                <a:gridCol w="370332">
                  <a:extLst>
                    <a:ext uri="{9D8B030D-6E8A-4147-A177-3AD203B41FA5}">
                      <a16:colId xmlns:a16="http://schemas.microsoft.com/office/drawing/2014/main" val="1618222041"/>
                    </a:ext>
                  </a:extLst>
                </a:gridCol>
                <a:gridCol w="370332">
                  <a:extLst>
                    <a:ext uri="{9D8B030D-6E8A-4147-A177-3AD203B41FA5}">
                      <a16:colId xmlns:a16="http://schemas.microsoft.com/office/drawing/2014/main" val="105390274"/>
                    </a:ext>
                  </a:extLst>
                </a:gridCol>
                <a:gridCol w="370332">
                  <a:extLst>
                    <a:ext uri="{9D8B030D-6E8A-4147-A177-3AD203B41FA5}">
                      <a16:colId xmlns:a16="http://schemas.microsoft.com/office/drawing/2014/main" val="2145760502"/>
                    </a:ext>
                  </a:extLst>
                </a:gridCol>
                <a:gridCol w="329184">
                  <a:extLst>
                    <a:ext uri="{9D8B030D-6E8A-4147-A177-3AD203B41FA5}">
                      <a16:colId xmlns:a16="http://schemas.microsoft.com/office/drawing/2014/main" val="2954886057"/>
                    </a:ext>
                  </a:extLst>
                </a:gridCol>
                <a:gridCol w="329184">
                  <a:extLst>
                    <a:ext uri="{9D8B030D-6E8A-4147-A177-3AD203B41FA5}">
                      <a16:colId xmlns:a16="http://schemas.microsoft.com/office/drawing/2014/main" val="3367828964"/>
                    </a:ext>
                  </a:extLst>
                </a:gridCol>
                <a:gridCol w="329184">
                  <a:extLst>
                    <a:ext uri="{9D8B030D-6E8A-4147-A177-3AD203B41FA5}">
                      <a16:colId xmlns:a16="http://schemas.microsoft.com/office/drawing/2014/main" val="1668535527"/>
                    </a:ext>
                  </a:extLst>
                </a:gridCol>
                <a:gridCol w="329184">
                  <a:extLst>
                    <a:ext uri="{9D8B030D-6E8A-4147-A177-3AD203B41FA5}">
                      <a16:colId xmlns:a16="http://schemas.microsoft.com/office/drawing/2014/main" val="3163253978"/>
                    </a:ext>
                  </a:extLst>
                </a:gridCol>
                <a:gridCol w="329184">
                  <a:extLst>
                    <a:ext uri="{9D8B030D-6E8A-4147-A177-3AD203B41FA5}">
                      <a16:colId xmlns:a16="http://schemas.microsoft.com/office/drawing/2014/main" val="2598453891"/>
                    </a:ext>
                  </a:extLst>
                </a:gridCol>
                <a:gridCol w="329184">
                  <a:extLst>
                    <a:ext uri="{9D8B030D-6E8A-4147-A177-3AD203B41FA5}">
                      <a16:colId xmlns:a16="http://schemas.microsoft.com/office/drawing/2014/main" val="3856734268"/>
                    </a:ext>
                  </a:extLst>
                </a:gridCol>
                <a:gridCol w="329184">
                  <a:extLst>
                    <a:ext uri="{9D8B030D-6E8A-4147-A177-3AD203B41FA5}">
                      <a16:colId xmlns:a16="http://schemas.microsoft.com/office/drawing/2014/main" val="3822835692"/>
                    </a:ext>
                  </a:extLst>
                </a:gridCol>
                <a:gridCol w="329184">
                  <a:extLst>
                    <a:ext uri="{9D8B030D-6E8A-4147-A177-3AD203B41FA5}">
                      <a16:colId xmlns:a16="http://schemas.microsoft.com/office/drawing/2014/main" val="3402422796"/>
                    </a:ext>
                  </a:extLst>
                </a:gridCol>
                <a:gridCol w="329184">
                  <a:extLst>
                    <a:ext uri="{9D8B030D-6E8A-4147-A177-3AD203B41FA5}">
                      <a16:colId xmlns:a16="http://schemas.microsoft.com/office/drawing/2014/main" val="2916057784"/>
                    </a:ext>
                  </a:extLst>
                </a:gridCol>
                <a:gridCol w="370332">
                  <a:extLst>
                    <a:ext uri="{9D8B030D-6E8A-4147-A177-3AD203B41FA5}">
                      <a16:colId xmlns:a16="http://schemas.microsoft.com/office/drawing/2014/main" val="1545223716"/>
                    </a:ext>
                  </a:extLst>
                </a:gridCol>
                <a:gridCol w="370332">
                  <a:extLst>
                    <a:ext uri="{9D8B030D-6E8A-4147-A177-3AD203B41FA5}">
                      <a16:colId xmlns:a16="http://schemas.microsoft.com/office/drawing/2014/main" val="2398287216"/>
                    </a:ext>
                  </a:extLst>
                </a:gridCol>
                <a:gridCol w="329184">
                  <a:extLst>
                    <a:ext uri="{9D8B030D-6E8A-4147-A177-3AD203B41FA5}">
                      <a16:colId xmlns:a16="http://schemas.microsoft.com/office/drawing/2014/main" val="3604962126"/>
                    </a:ext>
                  </a:extLst>
                </a:gridCol>
                <a:gridCol w="329184">
                  <a:extLst>
                    <a:ext uri="{9D8B030D-6E8A-4147-A177-3AD203B41FA5}">
                      <a16:colId xmlns:a16="http://schemas.microsoft.com/office/drawing/2014/main" val="2969358943"/>
                    </a:ext>
                  </a:extLst>
                </a:gridCol>
                <a:gridCol w="370332">
                  <a:extLst>
                    <a:ext uri="{9D8B030D-6E8A-4147-A177-3AD203B41FA5}">
                      <a16:colId xmlns:a16="http://schemas.microsoft.com/office/drawing/2014/main" val="2325763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28337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- 2018-03-26 04:00:00</a:t>
                      </a:r>
                      <a:r>
                        <a:rPr kumimoji="0" lang="en-US" sz="1000" b="0" i="0" u="none" strike="noStrike" kern="1200" cap="none" spc="0" normalizeH="0" baseline="0" noProof="0">
                          <a:ln>
                            <a:noFill/>
                          </a:ln>
                          <a:solidFill>
                            <a:prstClr val="black"/>
                          </a:solidFill>
                          <a:effectLst/>
                          <a:uLnTx/>
                          <a:uFillTx/>
                          <a:latin typeface="+mn-lt"/>
                          <a:ea typeface="+mn-ea"/>
                          <a:cs typeface="+mn-cs"/>
                        </a:rPr>
                        <a:t>
10 M na Katangian ng Isang Health Worker
MASIGASIG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55782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- 2018-03-26 02:00:00</a:t>
                      </a:r>
                      <a:r>
                        <a:rPr kumimoji="0" lang="en-US" sz="1000" b="0" i="0" u="none" strike="noStrike" kern="1200" cap="none" spc="0" normalizeH="0" baseline="0" noProof="0">
                          <a:ln>
                            <a:noFill/>
                          </a:ln>
                          <a:solidFill>
                            <a:prstClr val="black"/>
                          </a:solidFill>
                          <a:effectLst/>
                          <a:uLnTx/>
                          <a:uFillTx/>
                          <a:latin typeface="+mn-lt"/>
                          <a:ea typeface="+mn-ea"/>
                          <a:cs typeface="+mn-cs"/>
                        </a:rPr>
                        <a:t>
Semana Santa Health Tip #2
Para sa mga may Panatang Pagpapako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36807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- 2018-03-25 09:00:00</a:t>
                      </a:r>
                      <a:r>
                        <a:rPr kumimoji="0" lang="en-US" sz="1000" b="0" i="0" u="none" strike="noStrike" kern="1200" cap="none" spc="0" normalizeH="0" baseline="0" noProof="0">
                          <a:ln>
                            <a:noFill/>
                          </a:ln>
                          <a:solidFill>
                            <a:prstClr val="black"/>
                          </a:solidFill>
                          <a:effectLst/>
                          <a:uLnTx/>
                          <a:uFillTx/>
                          <a:latin typeface="+mn-lt"/>
                          <a:ea typeface="+mn-ea"/>
                          <a:cs typeface="+mn-cs"/>
                        </a:rPr>
                        <a:t>
10 M na Katangian ng Isang Health Worker
MASAYAHIN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88973927"/>
                  </a:ext>
                </a:extLst>
              </a:tr>
            </a:tbl>
          </a:graphicData>
        </a:graphic>
      </p:graphicFrame>
      <p:sp>
        <p:nvSpPr>
          <p:cNvPr id="4" name="Text Placeholder 3">
            <a:extLst>
              <a:ext uri="{FF2B5EF4-FFF2-40B4-BE49-F238E27FC236}">
                <a16:creationId xmlns:a16="http://schemas.microsoft.com/office/drawing/2014/main" id="{123DA65B-D8EB-405A-B598-E56096FE4B07}"/>
              </a:ext>
            </a:extLst>
          </p:cNvPr>
          <p:cNvSpPr>
            <a:spLocks noGrp="1"/>
          </p:cNvSpPr>
          <p:nvPr>
            <p:ph type="body" sz="quarter" idx="14"/>
          </p:nvPr>
        </p:nvSpPr>
        <p:spPr/>
        <p:txBody>
          <a:bodyPr/>
          <a:lstStyle/>
          <a:p>
            <a:r>
              <a:rPr lang="en-US"/>
              <a:t>02/02/2018 - 03/31/2018</a:t>
            </a:r>
          </a:p>
        </p:txBody>
      </p:sp>
    </p:spTree>
    <p:extLst>
      <p:ext uri="{BB962C8B-B14F-4D97-AF65-F5344CB8AC3E}">
        <p14:creationId xmlns:p14="http://schemas.microsoft.com/office/powerpoint/2010/main" val="2674006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2DEAF-4E92-408C-94C2-B15C36BD8E00}"/>
              </a:ext>
            </a:extLst>
          </p:cNvPr>
          <p:cNvSpPr>
            <a:spLocks noGrp="1"/>
          </p:cNvSpPr>
          <p:nvPr>
            <p:ph type="title"/>
          </p:nvPr>
        </p:nvSpPr>
        <p:spPr/>
        <p:txBody>
          <a:bodyPr/>
          <a:lstStyle/>
          <a:p>
            <a:r>
              <a:rPr lang="en-US"/>
              <a:t>Facebook Own Posts Table - 5 of 9</a:t>
            </a:r>
          </a:p>
        </p:txBody>
      </p:sp>
      <p:graphicFrame>
        <p:nvGraphicFramePr>
          <p:cNvPr id="5" name="Table Placeholder 4">
            <a:extLst>
              <a:ext uri="{FF2B5EF4-FFF2-40B4-BE49-F238E27FC236}">
                <a16:creationId xmlns:a16="http://schemas.microsoft.com/office/drawing/2014/main" id="{2D4B9433-046F-41D0-99CA-41BFC64FF678}"/>
              </a:ext>
            </a:extLst>
          </p:cNvPr>
          <p:cNvGraphicFramePr>
            <a:graphicFrameLocks noGrp="1"/>
          </p:cNvGraphicFramePr>
          <p:nvPr>
            <p:ph type="tbl" sz="quarter" idx="13"/>
            <p:extLst>
              <p:ext uri="{D42A27DB-BD31-4B8C-83A1-F6EECF244321}">
                <p14:modId xmlns:p14="http://schemas.microsoft.com/office/powerpoint/2010/main" val="3596312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35748685"/>
                    </a:ext>
                  </a:extLst>
                </a:gridCol>
                <a:gridCol w="370332">
                  <a:extLst>
                    <a:ext uri="{9D8B030D-6E8A-4147-A177-3AD203B41FA5}">
                      <a16:colId xmlns:a16="http://schemas.microsoft.com/office/drawing/2014/main" val="1791101420"/>
                    </a:ext>
                  </a:extLst>
                </a:gridCol>
                <a:gridCol w="370332">
                  <a:extLst>
                    <a:ext uri="{9D8B030D-6E8A-4147-A177-3AD203B41FA5}">
                      <a16:colId xmlns:a16="http://schemas.microsoft.com/office/drawing/2014/main" val="1906823840"/>
                    </a:ext>
                  </a:extLst>
                </a:gridCol>
                <a:gridCol w="370332">
                  <a:extLst>
                    <a:ext uri="{9D8B030D-6E8A-4147-A177-3AD203B41FA5}">
                      <a16:colId xmlns:a16="http://schemas.microsoft.com/office/drawing/2014/main" val="1109408878"/>
                    </a:ext>
                  </a:extLst>
                </a:gridCol>
                <a:gridCol w="329184">
                  <a:extLst>
                    <a:ext uri="{9D8B030D-6E8A-4147-A177-3AD203B41FA5}">
                      <a16:colId xmlns:a16="http://schemas.microsoft.com/office/drawing/2014/main" val="2555442349"/>
                    </a:ext>
                  </a:extLst>
                </a:gridCol>
                <a:gridCol w="329184">
                  <a:extLst>
                    <a:ext uri="{9D8B030D-6E8A-4147-A177-3AD203B41FA5}">
                      <a16:colId xmlns:a16="http://schemas.microsoft.com/office/drawing/2014/main" val="3674472495"/>
                    </a:ext>
                  </a:extLst>
                </a:gridCol>
                <a:gridCol w="329184">
                  <a:extLst>
                    <a:ext uri="{9D8B030D-6E8A-4147-A177-3AD203B41FA5}">
                      <a16:colId xmlns:a16="http://schemas.microsoft.com/office/drawing/2014/main" val="696344362"/>
                    </a:ext>
                  </a:extLst>
                </a:gridCol>
                <a:gridCol w="329184">
                  <a:extLst>
                    <a:ext uri="{9D8B030D-6E8A-4147-A177-3AD203B41FA5}">
                      <a16:colId xmlns:a16="http://schemas.microsoft.com/office/drawing/2014/main" val="1998830261"/>
                    </a:ext>
                  </a:extLst>
                </a:gridCol>
                <a:gridCol w="329184">
                  <a:extLst>
                    <a:ext uri="{9D8B030D-6E8A-4147-A177-3AD203B41FA5}">
                      <a16:colId xmlns:a16="http://schemas.microsoft.com/office/drawing/2014/main" val="4244180813"/>
                    </a:ext>
                  </a:extLst>
                </a:gridCol>
                <a:gridCol w="329184">
                  <a:extLst>
                    <a:ext uri="{9D8B030D-6E8A-4147-A177-3AD203B41FA5}">
                      <a16:colId xmlns:a16="http://schemas.microsoft.com/office/drawing/2014/main" val="50613626"/>
                    </a:ext>
                  </a:extLst>
                </a:gridCol>
                <a:gridCol w="329184">
                  <a:extLst>
                    <a:ext uri="{9D8B030D-6E8A-4147-A177-3AD203B41FA5}">
                      <a16:colId xmlns:a16="http://schemas.microsoft.com/office/drawing/2014/main" val="1249136043"/>
                    </a:ext>
                  </a:extLst>
                </a:gridCol>
                <a:gridCol w="329184">
                  <a:extLst>
                    <a:ext uri="{9D8B030D-6E8A-4147-A177-3AD203B41FA5}">
                      <a16:colId xmlns:a16="http://schemas.microsoft.com/office/drawing/2014/main" val="2052709231"/>
                    </a:ext>
                  </a:extLst>
                </a:gridCol>
                <a:gridCol w="329184">
                  <a:extLst>
                    <a:ext uri="{9D8B030D-6E8A-4147-A177-3AD203B41FA5}">
                      <a16:colId xmlns:a16="http://schemas.microsoft.com/office/drawing/2014/main" val="2602415561"/>
                    </a:ext>
                  </a:extLst>
                </a:gridCol>
                <a:gridCol w="370332">
                  <a:extLst>
                    <a:ext uri="{9D8B030D-6E8A-4147-A177-3AD203B41FA5}">
                      <a16:colId xmlns:a16="http://schemas.microsoft.com/office/drawing/2014/main" val="422347035"/>
                    </a:ext>
                  </a:extLst>
                </a:gridCol>
                <a:gridCol w="370332">
                  <a:extLst>
                    <a:ext uri="{9D8B030D-6E8A-4147-A177-3AD203B41FA5}">
                      <a16:colId xmlns:a16="http://schemas.microsoft.com/office/drawing/2014/main" val="428002819"/>
                    </a:ext>
                  </a:extLst>
                </a:gridCol>
                <a:gridCol w="329184">
                  <a:extLst>
                    <a:ext uri="{9D8B030D-6E8A-4147-A177-3AD203B41FA5}">
                      <a16:colId xmlns:a16="http://schemas.microsoft.com/office/drawing/2014/main" val="3358453553"/>
                    </a:ext>
                  </a:extLst>
                </a:gridCol>
                <a:gridCol w="329184">
                  <a:extLst>
                    <a:ext uri="{9D8B030D-6E8A-4147-A177-3AD203B41FA5}">
                      <a16:colId xmlns:a16="http://schemas.microsoft.com/office/drawing/2014/main" val="3796567045"/>
                    </a:ext>
                  </a:extLst>
                </a:gridCol>
                <a:gridCol w="370332">
                  <a:extLst>
                    <a:ext uri="{9D8B030D-6E8A-4147-A177-3AD203B41FA5}">
                      <a16:colId xmlns:a16="http://schemas.microsoft.com/office/drawing/2014/main" val="3962446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41952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- 2018-03-25 03:00:00</a:t>
                      </a:r>
                      <a:r>
                        <a:rPr kumimoji="0" lang="en-US" sz="1000" b="0" i="0" u="none" strike="noStrike" kern="1200" cap="none" spc="0" normalizeH="0" baseline="0" noProof="0">
                          <a:ln>
                            <a:noFill/>
                          </a:ln>
                          <a:solidFill>
                            <a:prstClr val="black"/>
                          </a:solidFill>
                          <a:effectLst/>
                          <a:uLnTx/>
                          <a:uFillTx/>
                          <a:latin typeface="+mn-lt"/>
                          <a:ea typeface="+mn-ea"/>
                          <a:cs typeface="+mn-cs"/>
                        </a:rPr>
                        <a:t>
10 M na Katangian ng Isang Health Worker
MAPARAAN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35060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- 2018-03-25 01:00:00</a:t>
                      </a:r>
                      <a:r>
                        <a:rPr kumimoji="0" lang="en-US" sz="1000" b="0" i="0" u="none" strike="noStrike" kern="1200" cap="none" spc="0" normalizeH="0" baseline="0" noProof="0">
                          <a:ln>
                            <a:noFill/>
                          </a:ln>
                          <a:solidFill>
                            <a:prstClr val="black"/>
                          </a:solidFill>
                          <a:effectLst/>
                          <a:uLnTx/>
                          <a:uFillTx/>
                          <a:latin typeface="+mn-lt"/>
                          <a:ea typeface="+mn-ea"/>
                          <a:cs typeface="+mn-cs"/>
                        </a:rPr>
                        <a:t>
Semana Santa Health Tip #1
Bisita Iglesia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39667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- 2018-03-25 00:00:00</a:t>
                      </a:r>
                      <a:r>
                        <a:rPr kumimoji="0" lang="en-US" sz="1000" b="0" i="0" u="none" strike="noStrike" kern="1200" cap="none" spc="0" normalizeH="0" baseline="0" noProof="0">
                          <a:ln>
                            <a:noFill/>
                          </a:ln>
                          <a:solidFill>
                            <a:prstClr val="black"/>
                          </a:solidFill>
                          <a:effectLst/>
                          <a:uLnTx/>
                          <a:uFillTx/>
                          <a:latin typeface="+mn-lt"/>
                          <a:ea typeface="+mn-ea"/>
                          <a:cs typeface="+mn-cs"/>
                        </a:rPr>
                        <a:t>
10 M na Katangian ng Isang Health Worker
MAPAGKAKATIWALAAN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96065415"/>
                  </a:ext>
                </a:extLst>
              </a:tr>
            </a:tbl>
          </a:graphicData>
        </a:graphic>
      </p:graphicFrame>
      <p:sp>
        <p:nvSpPr>
          <p:cNvPr id="4" name="Text Placeholder 3">
            <a:extLst>
              <a:ext uri="{FF2B5EF4-FFF2-40B4-BE49-F238E27FC236}">
                <a16:creationId xmlns:a16="http://schemas.microsoft.com/office/drawing/2014/main" id="{2D78F6FC-C534-4D05-8C0E-4C31CF66A43F}"/>
              </a:ext>
            </a:extLst>
          </p:cNvPr>
          <p:cNvSpPr>
            <a:spLocks noGrp="1"/>
          </p:cNvSpPr>
          <p:nvPr>
            <p:ph type="body" sz="quarter" idx="14"/>
          </p:nvPr>
        </p:nvSpPr>
        <p:spPr/>
        <p:txBody>
          <a:bodyPr/>
          <a:lstStyle/>
          <a:p>
            <a:r>
              <a:rPr lang="en-US"/>
              <a:t>02/02/2018 - 03/31/2018</a:t>
            </a:r>
          </a:p>
        </p:txBody>
      </p:sp>
    </p:spTree>
    <p:extLst>
      <p:ext uri="{BB962C8B-B14F-4D97-AF65-F5344CB8AC3E}">
        <p14:creationId xmlns:p14="http://schemas.microsoft.com/office/powerpoint/2010/main" val="29528501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3E0C0-48DD-4ECE-9B01-86E392580576}"/>
              </a:ext>
            </a:extLst>
          </p:cNvPr>
          <p:cNvSpPr>
            <a:spLocks noGrp="1"/>
          </p:cNvSpPr>
          <p:nvPr>
            <p:ph type="title"/>
          </p:nvPr>
        </p:nvSpPr>
        <p:spPr/>
        <p:txBody>
          <a:bodyPr/>
          <a:lstStyle/>
          <a:p>
            <a:r>
              <a:rPr lang="en-US"/>
              <a:t>Facebook Own Posts Table - 6 of 9</a:t>
            </a:r>
          </a:p>
        </p:txBody>
      </p:sp>
      <p:graphicFrame>
        <p:nvGraphicFramePr>
          <p:cNvPr id="5" name="Table Placeholder 4">
            <a:extLst>
              <a:ext uri="{FF2B5EF4-FFF2-40B4-BE49-F238E27FC236}">
                <a16:creationId xmlns:a16="http://schemas.microsoft.com/office/drawing/2014/main" id="{22BA7432-6233-4441-B9A9-25C6E899F1AF}"/>
              </a:ext>
            </a:extLst>
          </p:cNvPr>
          <p:cNvGraphicFramePr>
            <a:graphicFrameLocks noGrp="1"/>
          </p:cNvGraphicFramePr>
          <p:nvPr>
            <p:ph type="tbl" sz="quarter" idx="13"/>
            <p:extLst>
              <p:ext uri="{D42A27DB-BD31-4B8C-83A1-F6EECF244321}">
                <p14:modId xmlns:p14="http://schemas.microsoft.com/office/powerpoint/2010/main" val="3122201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37651826"/>
                    </a:ext>
                  </a:extLst>
                </a:gridCol>
                <a:gridCol w="370332">
                  <a:extLst>
                    <a:ext uri="{9D8B030D-6E8A-4147-A177-3AD203B41FA5}">
                      <a16:colId xmlns:a16="http://schemas.microsoft.com/office/drawing/2014/main" val="575436588"/>
                    </a:ext>
                  </a:extLst>
                </a:gridCol>
                <a:gridCol w="370332">
                  <a:extLst>
                    <a:ext uri="{9D8B030D-6E8A-4147-A177-3AD203B41FA5}">
                      <a16:colId xmlns:a16="http://schemas.microsoft.com/office/drawing/2014/main" val="1790227344"/>
                    </a:ext>
                  </a:extLst>
                </a:gridCol>
                <a:gridCol w="370332">
                  <a:extLst>
                    <a:ext uri="{9D8B030D-6E8A-4147-A177-3AD203B41FA5}">
                      <a16:colId xmlns:a16="http://schemas.microsoft.com/office/drawing/2014/main" val="1441966510"/>
                    </a:ext>
                  </a:extLst>
                </a:gridCol>
                <a:gridCol w="329184">
                  <a:extLst>
                    <a:ext uri="{9D8B030D-6E8A-4147-A177-3AD203B41FA5}">
                      <a16:colId xmlns:a16="http://schemas.microsoft.com/office/drawing/2014/main" val="4153473825"/>
                    </a:ext>
                  </a:extLst>
                </a:gridCol>
                <a:gridCol w="329184">
                  <a:extLst>
                    <a:ext uri="{9D8B030D-6E8A-4147-A177-3AD203B41FA5}">
                      <a16:colId xmlns:a16="http://schemas.microsoft.com/office/drawing/2014/main" val="2230020934"/>
                    </a:ext>
                  </a:extLst>
                </a:gridCol>
                <a:gridCol w="329184">
                  <a:extLst>
                    <a:ext uri="{9D8B030D-6E8A-4147-A177-3AD203B41FA5}">
                      <a16:colId xmlns:a16="http://schemas.microsoft.com/office/drawing/2014/main" val="2164831185"/>
                    </a:ext>
                  </a:extLst>
                </a:gridCol>
                <a:gridCol w="329184">
                  <a:extLst>
                    <a:ext uri="{9D8B030D-6E8A-4147-A177-3AD203B41FA5}">
                      <a16:colId xmlns:a16="http://schemas.microsoft.com/office/drawing/2014/main" val="3825793674"/>
                    </a:ext>
                  </a:extLst>
                </a:gridCol>
                <a:gridCol w="329184">
                  <a:extLst>
                    <a:ext uri="{9D8B030D-6E8A-4147-A177-3AD203B41FA5}">
                      <a16:colId xmlns:a16="http://schemas.microsoft.com/office/drawing/2014/main" val="2381386001"/>
                    </a:ext>
                  </a:extLst>
                </a:gridCol>
                <a:gridCol w="329184">
                  <a:extLst>
                    <a:ext uri="{9D8B030D-6E8A-4147-A177-3AD203B41FA5}">
                      <a16:colId xmlns:a16="http://schemas.microsoft.com/office/drawing/2014/main" val="2917143039"/>
                    </a:ext>
                  </a:extLst>
                </a:gridCol>
                <a:gridCol w="329184">
                  <a:extLst>
                    <a:ext uri="{9D8B030D-6E8A-4147-A177-3AD203B41FA5}">
                      <a16:colId xmlns:a16="http://schemas.microsoft.com/office/drawing/2014/main" val="2832478153"/>
                    </a:ext>
                  </a:extLst>
                </a:gridCol>
                <a:gridCol w="329184">
                  <a:extLst>
                    <a:ext uri="{9D8B030D-6E8A-4147-A177-3AD203B41FA5}">
                      <a16:colId xmlns:a16="http://schemas.microsoft.com/office/drawing/2014/main" val="337502840"/>
                    </a:ext>
                  </a:extLst>
                </a:gridCol>
                <a:gridCol w="329184">
                  <a:extLst>
                    <a:ext uri="{9D8B030D-6E8A-4147-A177-3AD203B41FA5}">
                      <a16:colId xmlns:a16="http://schemas.microsoft.com/office/drawing/2014/main" val="2758233133"/>
                    </a:ext>
                  </a:extLst>
                </a:gridCol>
                <a:gridCol w="370332">
                  <a:extLst>
                    <a:ext uri="{9D8B030D-6E8A-4147-A177-3AD203B41FA5}">
                      <a16:colId xmlns:a16="http://schemas.microsoft.com/office/drawing/2014/main" val="1939252029"/>
                    </a:ext>
                  </a:extLst>
                </a:gridCol>
                <a:gridCol w="370332">
                  <a:extLst>
                    <a:ext uri="{9D8B030D-6E8A-4147-A177-3AD203B41FA5}">
                      <a16:colId xmlns:a16="http://schemas.microsoft.com/office/drawing/2014/main" val="1369264275"/>
                    </a:ext>
                  </a:extLst>
                </a:gridCol>
                <a:gridCol w="329184">
                  <a:extLst>
                    <a:ext uri="{9D8B030D-6E8A-4147-A177-3AD203B41FA5}">
                      <a16:colId xmlns:a16="http://schemas.microsoft.com/office/drawing/2014/main" val="2228970719"/>
                    </a:ext>
                  </a:extLst>
                </a:gridCol>
                <a:gridCol w="329184">
                  <a:extLst>
                    <a:ext uri="{9D8B030D-6E8A-4147-A177-3AD203B41FA5}">
                      <a16:colId xmlns:a16="http://schemas.microsoft.com/office/drawing/2014/main" val="380369846"/>
                    </a:ext>
                  </a:extLst>
                </a:gridCol>
                <a:gridCol w="370332">
                  <a:extLst>
                    <a:ext uri="{9D8B030D-6E8A-4147-A177-3AD203B41FA5}">
                      <a16:colId xmlns:a16="http://schemas.microsoft.com/office/drawing/2014/main" val="19329635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01614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- 2018-03-24 07:00:00</a:t>
                      </a:r>
                      <a:r>
                        <a:rPr kumimoji="0" lang="en-US" sz="1000" b="0" i="0" u="none" strike="noStrike" kern="1200" cap="none" spc="0" normalizeH="0" baseline="0" noProof="0">
                          <a:ln>
                            <a:noFill/>
                          </a:ln>
                          <a:solidFill>
                            <a:prstClr val="black"/>
                          </a:solidFill>
                          <a:effectLst/>
                          <a:uLnTx/>
                          <a:uFillTx/>
                          <a:latin typeface="+mn-lt"/>
                          <a:ea typeface="+mn-ea"/>
                          <a:cs typeface="+mn-cs"/>
                        </a:rPr>
                        <a:t>
10 M na Katangian ng Isang Health Worker
MAGALING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71948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- 2018-03-24 03:00:00</a:t>
                      </a:r>
                      <a:r>
                        <a:rPr kumimoji="0" lang="en-US" sz="1000" b="0" i="0" u="none" strike="noStrike" kern="1200" cap="none" spc="0" normalizeH="0" baseline="0" noProof="0">
                          <a:ln>
                            <a:noFill/>
                          </a:ln>
                          <a:solidFill>
                            <a:prstClr val="black"/>
                          </a:solidFill>
                          <a:effectLst/>
                          <a:uLnTx/>
                          <a:uFillTx/>
                          <a:latin typeface="+mn-lt"/>
                          <a:ea typeface="+mn-ea"/>
                          <a:cs typeface="+mn-cs"/>
                        </a:rPr>
                        <a:t>
10 M na Katangian ng Isang Health Worker
MAGALANG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3610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- 2018-03-24 00:00:00</a:t>
                      </a:r>
                      <a:r>
                        <a:rPr kumimoji="0" lang="en-US" sz="1000" b="0" i="0" u="none" strike="noStrike" kern="1200" cap="none" spc="0" normalizeH="0" baseline="0" noProof="0">
                          <a:ln>
                            <a:noFill/>
                          </a:ln>
                          <a:solidFill>
                            <a:prstClr val="black"/>
                          </a:solidFill>
                          <a:effectLst/>
                          <a:uLnTx/>
                          <a:uFillTx/>
                          <a:latin typeface="+mn-lt"/>
                          <a:ea typeface="+mn-ea"/>
                          <a:cs typeface="+mn-cs"/>
                        </a:rPr>
                        <a:t>
10 M na Katangian ng Isang Health Worker
MABAIT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75278232"/>
                  </a:ext>
                </a:extLst>
              </a:tr>
            </a:tbl>
          </a:graphicData>
        </a:graphic>
      </p:graphicFrame>
      <p:sp>
        <p:nvSpPr>
          <p:cNvPr id="4" name="Text Placeholder 3">
            <a:extLst>
              <a:ext uri="{FF2B5EF4-FFF2-40B4-BE49-F238E27FC236}">
                <a16:creationId xmlns:a16="http://schemas.microsoft.com/office/drawing/2014/main" id="{EFED8F3D-7808-4575-9952-F5C16BAA1277}"/>
              </a:ext>
            </a:extLst>
          </p:cNvPr>
          <p:cNvSpPr>
            <a:spLocks noGrp="1"/>
          </p:cNvSpPr>
          <p:nvPr>
            <p:ph type="body" sz="quarter" idx="14"/>
          </p:nvPr>
        </p:nvSpPr>
        <p:spPr/>
        <p:txBody>
          <a:bodyPr/>
          <a:lstStyle/>
          <a:p>
            <a:r>
              <a:rPr lang="en-US"/>
              <a:t>02/02/2018 - 03/31/2018</a:t>
            </a:r>
          </a:p>
        </p:txBody>
      </p:sp>
    </p:spTree>
    <p:extLst>
      <p:ext uri="{BB962C8B-B14F-4D97-AF65-F5344CB8AC3E}">
        <p14:creationId xmlns:p14="http://schemas.microsoft.com/office/powerpoint/2010/main" val="32381011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2E0BD-7829-4516-A3B9-D1B941148F30}"/>
              </a:ext>
            </a:extLst>
          </p:cNvPr>
          <p:cNvSpPr>
            <a:spLocks noGrp="1"/>
          </p:cNvSpPr>
          <p:nvPr>
            <p:ph type="title"/>
          </p:nvPr>
        </p:nvSpPr>
        <p:spPr/>
        <p:txBody>
          <a:bodyPr/>
          <a:lstStyle/>
          <a:p>
            <a:r>
              <a:rPr lang="en-US"/>
              <a:t>Facebook Own Posts Table - 7 of 9</a:t>
            </a:r>
          </a:p>
        </p:txBody>
      </p:sp>
      <p:graphicFrame>
        <p:nvGraphicFramePr>
          <p:cNvPr id="5" name="Table Placeholder 4">
            <a:extLst>
              <a:ext uri="{FF2B5EF4-FFF2-40B4-BE49-F238E27FC236}">
                <a16:creationId xmlns:a16="http://schemas.microsoft.com/office/drawing/2014/main" id="{F0E1C883-2244-4A04-BB17-6C353D43764D}"/>
              </a:ext>
            </a:extLst>
          </p:cNvPr>
          <p:cNvGraphicFramePr>
            <a:graphicFrameLocks noGrp="1"/>
          </p:cNvGraphicFramePr>
          <p:nvPr>
            <p:ph type="tbl" sz="quarter" idx="13"/>
            <p:extLst>
              <p:ext uri="{D42A27DB-BD31-4B8C-83A1-F6EECF244321}">
                <p14:modId xmlns:p14="http://schemas.microsoft.com/office/powerpoint/2010/main" val="1362113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28522301"/>
                    </a:ext>
                  </a:extLst>
                </a:gridCol>
                <a:gridCol w="370332">
                  <a:extLst>
                    <a:ext uri="{9D8B030D-6E8A-4147-A177-3AD203B41FA5}">
                      <a16:colId xmlns:a16="http://schemas.microsoft.com/office/drawing/2014/main" val="651137801"/>
                    </a:ext>
                  </a:extLst>
                </a:gridCol>
                <a:gridCol w="370332">
                  <a:extLst>
                    <a:ext uri="{9D8B030D-6E8A-4147-A177-3AD203B41FA5}">
                      <a16:colId xmlns:a16="http://schemas.microsoft.com/office/drawing/2014/main" val="3163169478"/>
                    </a:ext>
                  </a:extLst>
                </a:gridCol>
                <a:gridCol w="370332">
                  <a:extLst>
                    <a:ext uri="{9D8B030D-6E8A-4147-A177-3AD203B41FA5}">
                      <a16:colId xmlns:a16="http://schemas.microsoft.com/office/drawing/2014/main" val="3573862463"/>
                    </a:ext>
                  </a:extLst>
                </a:gridCol>
                <a:gridCol w="329184">
                  <a:extLst>
                    <a:ext uri="{9D8B030D-6E8A-4147-A177-3AD203B41FA5}">
                      <a16:colId xmlns:a16="http://schemas.microsoft.com/office/drawing/2014/main" val="1042521849"/>
                    </a:ext>
                  </a:extLst>
                </a:gridCol>
                <a:gridCol w="329184">
                  <a:extLst>
                    <a:ext uri="{9D8B030D-6E8A-4147-A177-3AD203B41FA5}">
                      <a16:colId xmlns:a16="http://schemas.microsoft.com/office/drawing/2014/main" val="4050244646"/>
                    </a:ext>
                  </a:extLst>
                </a:gridCol>
                <a:gridCol w="329184">
                  <a:extLst>
                    <a:ext uri="{9D8B030D-6E8A-4147-A177-3AD203B41FA5}">
                      <a16:colId xmlns:a16="http://schemas.microsoft.com/office/drawing/2014/main" val="2972668318"/>
                    </a:ext>
                  </a:extLst>
                </a:gridCol>
                <a:gridCol w="329184">
                  <a:extLst>
                    <a:ext uri="{9D8B030D-6E8A-4147-A177-3AD203B41FA5}">
                      <a16:colId xmlns:a16="http://schemas.microsoft.com/office/drawing/2014/main" val="1348760285"/>
                    </a:ext>
                  </a:extLst>
                </a:gridCol>
                <a:gridCol w="329184">
                  <a:extLst>
                    <a:ext uri="{9D8B030D-6E8A-4147-A177-3AD203B41FA5}">
                      <a16:colId xmlns:a16="http://schemas.microsoft.com/office/drawing/2014/main" val="1463673441"/>
                    </a:ext>
                  </a:extLst>
                </a:gridCol>
                <a:gridCol w="329184">
                  <a:extLst>
                    <a:ext uri="{9D8B030D-6E8A-4147-A177-3AD203B41FA5}">
                      <a16:colId xmlns:a16="http://schemas.microsoft.com/office/drawing/2014/main" val="454813207"/>
                    </a:ext>
                  </a:extLst>
                </a:gridCol>
                <a:gridCol w="329184">
                  <a:extLst>
                    <a:ext uri="{9D8B030D-6E8A-4147-A177-3AD203B41FA5}">
                      <a16:colId xmlns:a16="http://schemas.microsoft.com/office/drawing/2014/main" val="1996460596"/>
                    </a:ext>
                  </a:extLst>
                </a:gridCol>
                <a:gridCol w="329184">
                  <a:extLst>
                    <a:ext uri="{9D8B030D-6E8A-4147-A177-3AD203B41FA5}">
                      <a16:colId xmlns:a16="http://schemas.microsoft.com/office/drawing/2014/main" val="309363242"/>
                    </a:ext>
                  </a:extLst>
                </a:gridCol>
                <a:gridCol w="329184">
                  <a:extLst>
                    <a:ext uri="{9D8B030D-6E8A-4147-A177-3AD203B41FA5}">
                      <a16:colId xmlns:a16="http://schemas.microsoft.com/office/drawing/2014/main" val="352546262"/>
                    </a:ext>
                  </a:extLst>
                </a:gridCol>
                <a:gridCol w="370332">
                  <a:extLst>
                    <a:ext uri="{9D8B030D-6E8A-4147-A177-3AD203B41FA5}">
                      <a16:colId xmlns:a16="http://schemas.microsoft.com/office/drawing/2014/main" val="3742064562"/>
                    </a:ext>
                  </a:extLst>
                </a:gridCol>
                <a:gridCol w="370332">
                  <a:extLst>
                    <a:ext uri="{9D8B030D-6E8A-4147-A177-3AD203B41FA5}">
                      <a16:colId xmlns:a16="http://schemas.microsoft.com/office/drawing/2014/main" val="2493106817"/>
                    </a:ext>
                  </a:extLst>
                </a:gridCol>
                <a:gridCol w="329184">
                  <a:extLst>
                    <a:ext uri="{9D8B030D-6E8A-4147-A177-3AD203B41FA5}">
                      <a16:colId xmlns:a16="http://schemas.microsoft.com/office/drawing/2014/main" val="1286164946"/>
                    </a:ext>
                  </a:extLst>
                </a:gridCol>
                <a:gridCol w="329184">
                  <a:extLst>
                    <a:ext uri="{9D8B030D-6E8A-4147-A177-3AD203B41FA5}">
                      <a16:colId xmlns:a16="http://schemas.microsoft.com/office/drawing/2014/main" val="3199221939"/>
                    </a:ext>
                  </a:extLst>
                </a:gridCol>
                <a:gridCol w="370332">
                  <a:extLst>
                    <a:ext uri="{9D8B030D-6E8A-4147-A177-3AD203B41FA5}">
                      <a16:colId xmlns:a16="http://schemas.microsoft.com/office/drawing/2014/main" val="13058694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38079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- 2018-03-23 13:00:00</a:t>
                      </a:r>
                      <a:r>
                        <a:rPr kumimoji="0" lang="en-US" sz="1000" b="0" i="0" u="none" strike="noStrike" kern="1200" cap="none" spc="0" normalizeH="0" baseline="0" noProof="0">
                          <a:ln>
                            <a:noFill/>
                          </a:ln>
                          <a:solidFill>
                            <a:prstClr val="black"/>
                          </a:solidFill>
                          <a:effectLst/>
                          <a:uLnTx/>
                          <a:uFillTx/>
                          <a:latin typeface="+mn-lt"/>
                          <a:ea typeface="+mn-ea"/>
                          <a:cs typeface="+mn-cs"/>
                        </a:rPr>
                        <a:t>
10 M na Katangian ng Isang Health Worker
MAKATAO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23305055"/>
                  </a:ext>
                </a:extLst>
              </a:tr>
            </a:tbl>
          </a:graphicData>
        </a:graphic>
      </p:graphicFrame>
      <p:sp>
        <p:nvSpPr>
          <p:cNvPr id="4" name="Text Placeholder 3">
            <a:extLst>
              <a:ext uri="{FF2B5EF4-FFF2-40B4-BE49-F238E27FC236}">
                <a16:creationId xmlns:a16="http://schemas.microsoft.com/office/drawing/2014/main" id="{27DD419A-F758-48CF-9978-6A6DA73F37BC}"/>
              </a:ext>
            </a:extLst>
          </p:cNvPr>
          <p:cNvSpPr>
            <a:spLocks noGrp="1"/>
          </p:cNvSpPr>
          <p:nvPr>
            <p:ph type="body" sz="quarter" idx="14"/>
          </p:nvPr>
        </p:nvSpPr>
        <p:spPr/>
        <p:txBody>
          <a:bodyPr/>
          <a:lstStyle/>
          <a:p>
            <a:r>
              <a:rPr lang="en-US"/>
              <a:t>02/02/2018 - 03/31/2018</a:t>
            </a:r>
          </a:p>
        </p:txBody>
      </p:sp>
    </p:spTree>
    <p:extLst>
      <p:ext uri="{BB962C8B-B14F-4D97-AF65-F5344CB8AC3E}">
        <p14:creationId xmlns:p14="http://schemas.microsoft.com/office/powerpoint/2010/main" val="20716833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8C0A4-FC0A-482C-94D1-0BD268F49A51}"/>
              </a:ext>
            </a:extLst>
          </p:cNvPr>
          <p:cNvSpPr>
            <a:spLocks noGrp="1"/>
          </p:cNvSpPr>
          <p:nvPr>
            <p:ph type="title"/>
          </p:nvPr>
        </p:nvSpPr>
        <p:spPr/>
        <p:txBody>
          <a:bodyPr/>
          <a:lstStyle/>
          <a:p>
            <a:r>
              <a:rPr lang="en-US"/>
              <a:t>Facebook Own Posts Table - 8 of 9</a:t>
            </a:r>
          </a:p>
        </p:txBody>
      </p:sp>
      <p:graphicFrame>
        <p:nvGraphicFramePr>
          <p:cNvPr id="5" name="Table Placeholder 4">
            <a:extLst>
              <a:ext uri="{FF2B5EF4-FFF2-40B4-BE49-F238E27FC236}">
                <a16:creationId xmlns:a16="http://schemas.microsoft.com/office/drawing/2014/main" id="{94C96912-7835-4A86-83C8-05705AFA9513}"/>
              </a:ext>
            </a:extLst>
          </p:cNvPr>
          <p:cNvGraphicFramePr>
            <a:graphicFrameLocks noGrp="1"/>
          </p:cNvGraphicFramePr>
          <p:nvPr>
            <p:ph type="tbl" sz="quarter" idx="13"/>
            <p:extLst>
              <p:ext uri="{D42A27DB-BD31-4B8C-83A1-F6EECF244321}">
                <p14:modId xmlns:p14="http://schemas.microsoft.com/office/powerpoint/2010/main" val="2860456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35943201"/>
                    </a:ext>
                  </a:extLst>
                </a:gridCol>
                <a:gridCol w="370332">
                  <a:extLst>
                    <a:ext uri="{9D8B030D-6E8A-4147-A177-3AD203B41FA5}">
                      <a16:colId xmlns:a16="http://schemas.microsoft.com/office/drawing/2014/main" val="2975458101"/>
                    </a:ext>
                  </a:extLst>
                </a:gridCol>
                <a:gridCol w="370332">
                  <a:extLst>
                    <a:ext uri="{9D8B030D-6E8A-4147-A177-3AD203B41FA5}">
                      <a16:colId xmlns:a16="http://schemas.microsoft.com/office/drawing/2014/main" val="2023103797"/>
                    </a:ext>
                  </a:extLst>
                </a:gridCol>
                <a:gridCol w="370332">
                  <a:extLst>
                    <a:ext uri="{9D8B030D-6E8A-4147-A177-3AD203B41FA5}">
                      <a16:colId xmlns:a16="http://schemas.microsoft.com/office/drawing/2014/main" val="484135164"/>
                    </a:ext>
                  </a:extLst>
                </a:gridCol>
                <a:gridCol w="329184">
                  <a:extLst>
                    <a:ext uri="{9D8B030D-6E8A-4147-A177-3AD203B41FA5}">
                      <a16:colId xmlns:a16="http://schemas.microsoft.com/office/drawing/2014/main" val="1463237946"/>
                    </a:ext>
                  </a:extLst>
                </a:gridCol>
                <a:gridCol w="329184">
                  <a:extLst>
                    <a:ext uri="{9D8B030D-6E8A-4147-A177-3AD203B41FA5}">
                      <a16:colId xmlns:a16="http://schemas.microsoft.com/office/drawing/2014/main" val="1267790226"/>
                    </a:ext>
                  </a:extLst>
                </a:gridCol>
                <a:gridCol w="329184">
                  <a:extLst>
                    <a:ext uri="{9D8B030D-6E8A-4147-A177-3AD203B41FA5}">
                      <a16:colId xmlns:a16="http://schemas.microsoft.com/office/drawing/2014/main" val="670790128"/>
                    </a:ext>
                  </a:extLst>
                </a:gridCol>
                <a:gridCol w="329184">
                  <a:extLst>
                    <a:ext uri="{9D8B030D-6E8A-4147-A177-3AD203B41FA5}">
                      <a16:colId xmlns:a16="http://schemas.microsoft.com/office/drawing/2014/main" val="1652132693"/>
                    </a:ext>
                  </a:extLst>
                </a:gridCol>
                <a:gridCol w="329184">
                  <a:extLst>
                    <a:ext uri="{9D8B030D-6E8A-4147-A177-3AD203B41FA5}">
                      <a16:colId xmlns:a16="http://schemas.microsoft.com/office/drawing/2014/main" val="4099908399"/>
                    </a:ext>
                  </a:extLst>
                </a:gridCol>
                <a:gridCol w="329184">
                  <a:extLst>
                    <a:ext uri="{9D8B030D-6E8A-4147-A177-3AD203B41FA5}">
                      <a16:colId xmlns:a16="http://schemas.microsoft.com/office/drawing/2014/main" val="1266943523"/>
                    </a:ext>
                  </a:extLst>
                </a:gridCol>
                <a:gridCol w="329184">
                  <a:extLst>
                    <a:ext uri="{9D8B030D-6E8A-4147-A177-3AD203B41FA5}">
                      <a16:colId xmlns:a16="http://schemas.microsoft.com/office/drawing/2014/main" val="2516518525"/>
                    </a:ext>
                  </a:extLst>
                </a:gridCol>
                <a:gridCol w="329184">
                  <a:extLst>
                    <a:ext uri="{9D8B030D-6E8A-4147-A177-3AD203B41FA5}">
                      <a16:colId xmlns:a16="http://schemas.microsoft.com/office/drawing/2014/main" val="3546855693"/>
                    </a:ext>
                  </a:extLst>
                </a:gridCol>
                <a:gridCol w="329184">
                  <a:extLst>
                    <a:ext uri="{9D8B030D-6E8A-4147-A177-3AD203B41FA5}">
                      <a16:colId xmlns:a16="http://schemas.microsoft.com/office/drawing/2014/main" val="1860472965"/>
                    </a:ext>
                  </a:extLst>
                </a:gridCol>
                <a:gridCol w="370332">
                  <a:extLst>
                    <a:ext uri="{9D8B030D-6E8A-4147-A177-3AD203B41FA5}">
                      <a16:colId xmlns:a16="http://schemas.microsoft.com/office/drawing/2014/main" val="4266664325"/>
                    </a:ext>
                  </a:extLst>
                </a:gridCol>
                <a:gridCol w="370332">
                  <a:extLst>
                    <a:ext uri="{9D8B030D-6E8A-4147-A177-3AD203B41FA5}">
                      <a16:colId xmlns:a16="http://schemas.microsoft.com/office/drawing/2014/main" val="3592215568"/>
                    </a:ext>
                  </a:extLst>
                </a:gridCol>
                <a:gridCol w="329184">
                  <a:extLst>
                    <a:ext uri="{9D8B030D-6E8A-4147-A177-3AD203B41FA5}">
                      <a16:colId xmlns:a16="http://schemas.microsoft.com/office/drawing/2014/main" val="1011969988"/>
                    </a:ext>
                  </a:extLst>
                </a:gridCol>
                <a:gridCol w="329184">
                  <a:extLst>
                    <a:ext uri="{9D8B030D-6E8A-4147-A177-3AD203B41FA5}">
                      <a16:colId xmlns:a16="http://schemas.microsoft.com/office/drawing/2014/main" val="2643120901"/>
                    </a:ext>
                  </a:extLst>
                </a:gridCol>
                <a:gridCol w="370332">
                  <a:extLst>
                    <a:ext uri="{9D8B030D-6E8A-4147-A177-3AD203B41FA5}">
                      <a16:colId xmlns:a16="http://schemas.microsoft.com/office/drawing/2014/main" val="4112965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13155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- 2018-03-23 10:07:10</a:t>
                      </a:r>
                      <a:r>
                        <a:rPr kumimoji="0" lang="en-US" sz="1000" b="0" i="0" u="none" strike="noStrike" kern="1200" cap="none" spc="0" normalizeH="0" baseline="0" noProof="0">
                          <a:ln>
                            <a:noFill/>
                          </a:ln>
                          <a:solidFill>
                            <a:prstClr val="black"/>
                          </a:solidFill>
                          <a:effectLst/>
                          <a:uLnTx/>
                          <a:uFillTx/>
                          <a:latin typeface="+mn-lt"/>
                          <a:ea typeface="+mn-ea"/>
                          <a:cs typeface="+mn-cs"/>
                        </a:rPr>
                        <a:t>
DUQUE VISITS OLIVAREZ GENERAL HOSPITAL, OSPITAL NG PARAÑAQUE AND LAS PIÑAS GENERAL HOSPITAL AND SATELLITE TRAUMA CENTER
Health Secretary Francsico T. Duque III, during his visit to Olivarez General Hospital, Ospital ng Parañaque and Las Piñas General Hospital and Satellite Trauma Center, disclosed that his team is doing the rounds of both government and private hospitals to ensure that the highest standard of care is provided to all patients, especially those vaccinated by Dengvaxia. Duque urged fellow health workers to convince parents and caregivers to continue to allow their children be immunized because immunization is an effective tool to prevent certain infectious diseases. Also, a low immunization coverage would result to more diseases to treat and would further strain government budget.​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81512279"/>
                  </a:ext>
                </a:extLst>
              </a:tr>
            </a:tbl>
          </a:graphicData>
        </a:graphic>
      </p:graphicFrame>
      <p:sp>
        <p:nvSpPr>
          <p:cNvPr id="4" name="Text Placeholder 3">
            <a:extLst>
              <a:ext uri="{FF2B5EF4-FFF2-40B4-BE49-F238E27FC236}">
                <a16:creationId xmlns:a16="http://schemas.microsoft.com/office/drawing/2014/main" id="{2BF3D808-B33D-4BAA-9FE8-EA0A9D362AE2}"/>
              </a:ext>
            </a:extLst>
          </p:cNvPr>
          <p:cNvSpPr>
            <a:spLocks noGrp="1"/>
          </p:cNvSpPr>
          <p:nvPr>
            <p:ph type="body" sz="quarter" idx="14"/>
          </p:nvPr>
        </p:nvSpPr>
        <p:spPr/>
        <p:txBody>
          <a:bodyPr/>
          <a:lstStyle/>
          <a:p>
            <a:r>
              <a:rPr lang="en-US"/>
              <a:t>02/02/2018 - 03/31/2018</a:t>
            </a:r>
          </a:p>
        </p:txBody>
      </p:sp>
    </p:spTree>
    <p:extLst>
      <p:ext uri="{BB962C8B-B14F-4D97-AF65-F5344CB8AC3E}">
        <p14:creationId xmlns:p14="http://schemas.microsoft.com/office/powerpoint/2010/main" val="10218932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B294C-6CCA-4C90-9194-7BFF7DD8BA66}"/>
              </a:ext>
            </a:extLst>
          </p:cNvPr>
          <p:cNvSpPr>
            <a:spLocks noGrp="1"/>
          </p:cNvSpPr>
          <p:nvPr>
            <p:ph type="title"/>
          </p:nvPr>
        </p:nvSpPr>
        <p:spPr/>
        <p:txBody>
          <a:bodyPr/>
          <a:lstStyle/>
          <a:p>
            <a:r>
              <a:rPr lang="en-US"/>
              <a:t>Facebook Own Posts Table - 9 of 9</a:t>
            </a:r>
          </a:p>
        </p:txBody>
      </p:sp>
      <p:graphicFrame>
        <p:nvGraphicFramePr>
          <p:cNvPr id="5" name="Table Placeholder 4">
            <a:extLst>
              <a:ext uri="{FF2B5EF4-FFF2-40B4-BE49-F238E27FC236}">
                <a16:creationId xmlns:a16="http://schemas.microsoft.com/office/drawing/2014/main" id="{DADDDDA7-18E1-4418-B0F0-BE1A85832432}"/>
              </a:ext>
            </a:extLst>
          </p:cNvPr>
          <p:cNvGraphicFramePr>
            <a:graphicFrameLocks noGrp="1"/>
          </p:cNvGraphicFramePr>
          <p:nvPr>
            <p:ph type="tbl" sz="quarter" idx="13"/>
            <p:extLst>
              <p:ext uri="{D42A27DB-BD31-4B8C-83A1-F6EECF244321}">
                <p14:modId xmlns:p14="http://schemas.microsoft.com/office/powerpoint/2010/main" val="1154416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68195549"/>
                    </a:ext>
                  </a:extLst>
                </a:gridCol>
                <a:gridCol w="370332">
                  <a:extLst>
                    <a:ext uri="{9D8B030D-6E8A-4147-A177-3AD203B41FA5}">
                      <a16:colId xmlns:a16="http://schemas.microsoft.com/office/drawing/2014/main" val="2314216105"/>
                    </a:ext>
                  </a:extLst>
                </a:gridCol>
                <a:gridCol w="370332">
                  <a:extLst>
                    <a:ext uri="{9D8B030D-6E8A-4147-A177-3AD203B41FA5}">
                      <a16:colId xmlns:a16="http://schemas.microsoft.com/office/drawing/2014/main" val="3788874676"/>
                    </a:ext>
                  </a:extLst>
                </a:gridCol>
                <a:gridCol w="370332">
                  <a:extLst>
                    <a:ext uri="{9D8B030D-6E8A-4147-A177-3AD203B41FA5}">
                      <a16:colId xmlns:a16="http://schemas.microsoft.com/office/drawing/2014/main" val="1130097752"/>
                    </a:ext>
                  </a:extLst>
                </a:gridCol>
                <a:gridCol w="329184">
                  <a:extLst>
                    <a:ext uri="{9D8B030D-6E8A-4147-A177-3AD203B41FA5}">
                      <a16:colId xmlns:a16="http://schemas.microsoft.com/office/drawing/2014/main" val="994902295"/>
                    </a:ext>
                  </a:extLst>
                </a:gridCol>
                <a:gridCol w="329184">
                  <a:extLst>
                    <a:ext uri="{9D8B030D-6E8A-4147-A177-3AD203B41FA5}">
                      <a16:colId xmlns:a16="http://schemas.microsoft.com/office/drawing/2014/main" val="1096741380"/>
                    </a:ext>
                  </a:extLst>
                </a:gridCol>
                <a:gridCol w="329184">
                  <a:extLst>
                    <a:ext uri="{9D8B030D-6E8A-4147-A177-3AD203B41FA5}">
                      <a16:colId xmlns:a16="http://schemas.microsoft.com/office/drawing/2014/main" val="2647653236"/>
                    </a:ext>
                  </a:extLst>
                </a:gridCol>
                <a:gridCol w="329184">
                  <a:extLst>
                    <a:ext uri="{9D8B030D-6E8A-4147-A177-3AD203B41FA5}">
                      <a16:colId xmlns:a16="http://schemas.microsoft.com/office/drawing/2014/main" val="120436325"/>
                    </a:ext>
                  </a:extLst>
                </a:gridCol>
                <a:gridCol w="329184">
                  <a:extLst>
                    <a:ext uri="{9D8B030D-6E8A-4147-A177-3AD203B41FA5}">
                      <a16:colId xmlns:a16="http://schemas.microsoft.com/office/drawing/2014/main" val="1346485905"/>
                    </a:ext>
                  </a:extLst>
                </a:gridCol>
                <a:gridCol w="329184">
                  <a:extLst>
                    <a:ext uri="{9D8B030D-6E8A-4147-A177-3AD203B41FA5}">
                      <a16:colId xmlns:a16="http://schemas.microsoft.com/office/drawing/2014/main" val="4245867103"/>
                    </a:ext>
                  </a:extLst>
                </a:gridCol>
                <a:gridCol w="329184">
                  <a:extLst>
                    <a:ext uri="{9D8B030D-6E8A-4147-A177-3AD203B41FA5}">
                      <a16:colId xmlns:a16="http://schemas.microsoft.com/office/drawing/2014/main" val="3376650024"/>
                    </a:ext>
                  </a:extLst>
                </a:gridCol>
                <a:gridCol w="329184">
                  <a:extLst>
                    <a:ext uri="{9D8B030D-6E8A-4147-A177-3AD203B41FA5}">
                      <a16:colId xmlns:a16="http://schemas.microsoft.com/office/drawing/2014/main" val="2765702069"/>
                    </a:ext>
                  </a:extLst>
                </a:gridCol>
                <a:gridCol w="329184">
                  <a:extLst>
                    <a:ext uri="{9D8B030D-6E8A-4147-A177-3AD203B41FA5}">
                      <a16:colId xmlns:a16="http://schemas.microsoft.com/office/drawing/2014/main" val="4114055147"/>
                    </a:ext>
                  </a:extLst>
                </a:gridCol>
                <a:gridCol w="370332">
                  <a:extLst>
                    <a:ext uri="{9D8B030D-6E8A-4147-A177-3AD203B41FA5}">
                      <a16:colId xmlns:a16="http://schemas.microsoft.com/office/drawing/2014/main" val="2332875267"/>
                    </a:ext>
                  </a:extLst>
                </a:gridCol>
                <a:gridCol w="370332">
                  <a:extLst>
                    <a:ext uri="{9D8B030D-6E8A-4147-A177-3AD203B41FA5}">
                      <a16:colId xmlns:a16="http://schemas.microsoft.com/office/drawing/2014/main" val="3657401615"/>
                    </a:ext>
                  </a:extLst>
                </a:gridCol>
                <a:gridCol w="329184">
                  <a:extLst>
                    <a:ext uri="{9D8B030D-6E8A-4147-A177-3AD203B41FA5}">
                      <a16:colId xmlns:a16="http://schemas.microsoft.com/office/drawing/2014/main" val="3722681803"/>
                    </a:ext>
                  </a:extLst>
                </a:gridCol>
                <a:gridCol w="329184">
                  <a:extLst>
                    <a:ext uri="{9D8B030D-6E8A-4147-A177-3AD203B41FA5}">
                      <a16:colId xmlns:a16="http://schemas.microsoft.com/office/drawing/2014/main" val="3976012347"/>
                    </a:ext>
                  </a:extLst>
                </a:gridCol>
                <a:gridCol w="370332">
                  <a:extLst>
                    <a:ext uri="{9D8B030D-6E8A-4147-A177-3AD203B41FA5}">
                      <a16:colId xmlns:a16="http://schemas.microsoft.com/office/drawing/2014/main" val="775750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2529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- 2018-03-23 09:00:00</a:t>
                      </a:r>
                      <a:r>
                        <a:rPr kumimoji="0" lang="en-US" sz="1000" b="0" i="0" u="none" strike="noStrike" kern="1200" cap="none" spc="0" normalizeH="0" baseline="0" noProof="0">
                          <a:ln>
                            <a:noFill/>
                          </a:ln>
                          <a:solidFill>
                            <a:prstClr val="black"/>
                          </a:solidFill>
                          <a:effectLst/>
                          <a:uLnTx/>
                          <a:uFillTx/>
                          <a:latin typeface="+mn-lt"/>
                          <a:ea typeface="+mn-ea"/>
                          <a:cs typeface="+mn-cs"/>
                        </a:rPr>
                        <a:t>
10 M na Katangian ng Isang Health Worker
MAASIKASO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82748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- 2018-03-23 06:34:19</a:t>
                      </a:r>
                      <a:r>
                        <a:rPr kumimoji="0" lang="en-US" sz="1000" b="0" i="0" u="none" strike="noStrike" kern="1200" cap="none" spc="0" normalizeH="0" baseline="0" noProof="0">
                          <a:ln>
                            <a:noFill/>
                          </a:ln>
                          <a:solidFill>
                            <a:prstClr val="black"/>
                          </a:solidFill>
                          <a:effectLst/>
                          <a:uLnTx/>
                          <a:uFillTx/>
                          <a:latin typeface="+mn-lt"/>
                          <a:ea typeface="+mn-ea"/>
                          <a:cs typeface="+mn-cs"/>
                        </a:rPr>
                        <a:t>
10 M na Katangian ng Isang Health Worker
MAALALAHANIN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73894280"/>
                  </a:ext>
                </a:extLst>
              </a:tr>
            </a:tbl>
          </a:graphicData>
        </a:graphic>
      </p:graphicFrame>
      <p:sp>
        <p:nvSpPr>
          <p:cNvPr id="4" name="Text Placeholder 3">
            <a:extLst>
              <a:ext uri="{FF2B5EF4-FFF2-40B4-BE49-F238E27FC236}">
                <a16:creationId xmlns:a16="http://schemas.microsoft.com/office/drawing/2014/main" id="{9778C57C-EFEE-4ECC-9E3D-3F0C0C678DAF}"/>
              </a:ext>
            </a:extLst>
          </p:cNvPr>
          <p:cNvSpPr>
            <a:spLocks noGrp="1"/>
          </p:cNvSpPr>
          <p:nvPr>
            <p:ph type="body" sz="quarter" idx="14"/>
          </p:nvPr>
        </p:nvSpPr>
        <p:spPr/>
        <p:txBody>
          <a:bodyPr/>
          <a:lstStyle/>
          <a:p>
            <a:r>
              <a:rPr lang="en-US"/>
              <a:t>02/02/2018 - 03/31/2018</a:t>
            </a:r>
          </a:p>
        </p:txBody>
      </p:sp>
    </p:spTree>
    <p:extLst>
      <p:ext uri="{BB962C8B-B14F-4D97-AF65-F5344CB8AC3E}">
        <p14:creationId xmlns:p14="http://schemas.microsoft.com/office/powerpoint/2010/main" val="30763515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80781-81B7-476D-A9EA-49818830F8DA}"/>
              </a:ext>
            </a:extLst>
          </p:cNvPr>
          <p:cNvSpPr>
            <a:spLocks noGrp="1"/>
          </p:cNvSpPr>
          <p:nvPr>
            <p:ph type="title"/>
          </p:nvPr>
        </p:nvSpPr>
        <p:spPr/>
        <p:txBody>
          <a:bodyPr/>
          <a:lstStyle/>
          <a:p>
            <a:r>
              <a:rPr lang="en-US"/>
              <a:t>Facebook Own Posts App Usage</a:t>
            </a:r>
          </a:p>
        </p:txBody>
      </p:sp>
      <p:graphicFrame>
        <p:nvGraphicFramePr>
          <p:cNvPr id="6" name="Chart Placeholder 5">
            <a:extLst>
              <a:ext uri="{FF2B5EF4-FFF2-40B4-BE49-F238E27FC236}">
                <a16:creationId xmlns:a16="http://schemas.microsoft.com/office/drawing/2014/main" id="{CBF834EB-1EB9-458C-9E95-96077F299193}"/>
              </a:ext>
            </a:extLst>
          </p:cNvPr>
          <p:cNvGraphicFramePr>
            <a:graphicFrameLocks noGrp="1"/>
          </p:cNvGraphicFramePr>
          <p:nvPr>
            <p:ph type="chart" sz="quarter" idx="13"/>
            <p:extLst>
              <p:ext uri="{D42A27DB-BD31-4B8C-83A1-F6EECF244321}">
                <p14:modId xmlns:p14="http://schemas.microsoft.com/office/powerpoint/2010/main" val="17302154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CC8F89-4850-4355-9821-296838629D00}"/>
              </a:ext>
            </a:extLst>
          </p:cNvPr>
          <p:cNvSpPr>
            <a:spLocks noGrp="1"/>
          </p:cNvSpPr>
          <p:nvPr>
            <p:ph type="body" sz="quarter" idx="14"/>
          </p:nvPr>
        </p:nvSpPr>
        <p:spPr/>
        <p:txBody>
          <a:bodyPr/>
          <a:lstStyle/>
          <a:p>
            <a:r>
              <a:rPr lang="en-US"/>
              <a:t>02/02/2018 - 03/31/2018</a:t>
            </a:r>
          </a:p>
        </p:txBody>
      </p:sp>
      <p:sp>
        <p:nvSpPr>
          <p:cNvPr id="5" name="Footer Placeholder 4">
            <a:extLst>
              <a:ext uri="{FF2B5EF4-FFF2-40B4-BE49-F238E27FC236}">
                <a16:creationId xmlns:a16="http://schemas.microsoft.com/office/drawing/2014/main" id="{E225BBD7-DE9F-4099-93C9-8C16DE0D12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4766366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1086</Words>
  <Application>Microsoft Office PowerPoint</Application>
  <PresentationFormat>On-screen Show (4:3)</PresentationFormat>
  <Paragraphs>641</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Calibri</vt:lpstr>
      <vt:lpstr>Arial</vt:lpstr>
      <vt:lpstr>quintly_template</vt:lpstr>
      <vt:lpstr>Content Optimization Benchmark</vt:lpstr>
      <vt:lpstr>Facebook Own Posts</vt:lpstr>
      <vt:lpstr>Facebook Interaction Rate By Post Type</vt:lpstr>
      <vt:lpstr>Facebook Own Posts Table - 1 of 9</vt:lpstr>
      <vt:lpstr>Facebook Own Posts Table - 2 of 9</vt:lpstr>
      <vt:lpstr>Facebook Own Posts Table - 3 of 9</vt:lpstr>
      <vt:lpstr>Facebook Own Posts Table - 4 of 9</vt:lpstr>
      <vt:lpstr>Facebook Own Posts Table - 5 of 9</vt:lpstr>
      <vt:lpstr>Facebook Own Posts Table - 6 of 9</vt:lpstr>
      <vt:lpstr>Facebook Own Posts Table - 7 of 9</vt:lpstr>
      <vt:lpstr>Facebook Own Posts Table - 8 of 9</vt:lpstr>
      <vt:lpstr>Facebook Own Posts Table - 9 of 9</vt:lpstr>
      <vt:lpstr>Facebook Own Posts App Usage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Optimization Benchmark</dc:title>
  <dc:creator>Administrator</dc:creator>
  <cp:lastModifiedBy>Administrator</cp:lastModifiedBy>
  <cp:revision>1</cp:revision>
  <dcterms:created xsi:type="dcterms:W3CDTF">2018-04-02T07:55:22Z</dcterms:created>
  <dcterms:modified xsi:type="dcterms:W3CDTF">2018-04-02T07:56:22Z</dcterms:modified>
</cp:coreProperties>
</file>