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575B2-739D-447D-8921-569E62D63032}"/>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C15F04B6-50F9-4A7A-8987-27B5F456B778}"/>
              </a:ext>
            </a:extLst>
          </p:cNvPr>
          <p:cNvGraphicFramePr>
            <a:graphicFrameLocks noGrp="1"/>
          </p:cNvGraphicFramePr>
          <p:nvPr>
            <p:ph type="tbl" sz="quarter" idx="13"/>
            <p:extLst>
              <p:ext uri="{D42A27DB-BD31-4B8C-83A1-F6EECF244321}">
                <p14:modId xmlns:p14="http://schemas.microsoft.com/office/powerpoint/2010/main" val="3274411011"/>
              </p:ext>
            </p:extLst>
          </p:nvPr>
        </p:nvGraphicFramePr>
        <p:xfrm>
          <a:off x="457200" y="1731963"/>
          <a:ext cx="8229600" cy="23164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9361542"/>
                    </a:ext>
                  </a:extLst>
                </a:gridCol>
                <a:gridCol w="370332">
                  <a:extLst>
                    <a:ext uri="{9D8B030D-6E8A-4147-A177-3AD203B41FA5}">
                      <a16:colId xmlns:a16="http://schemas.microsoft.com/office/drawing/2014/main" val="2120208398"/>
                    </a:ext>
                  </a:extLst>
                </a:gridCol>
                <a:gridCol w="370332">
                  <a:extLst>
                    <a:ext uri="{9D8B030D-6E8A-4147-A177-3AD203B41FA5}">
                      <a16:colId xmlns:a16="http://schemas.microsoft.com/office/drawing/2014/main" val="1516841"/>
                    </a:ext>
                  </a:extLst>
                </a:gridCol>
                <a:gridCol w="370332">
                  <a:extLst>
                    <a:ext uri="{9D8B030D-6E8A-4147-A177-3AD203B41FA5}">
                      <a16:colId xmlns:a16="http://schemas.microsoft.com/office/drawing/2014/main" val="2602424309"/>
                    </a:ext>
                  </a:extLst>
                </a:gridCol>
                <a:gridCol w="329184">
                  <a:extLst>
                    <a:ext uri="{9D8B030D-6E8A-4147-A177-3AD203B41FA5}">
                      <a16:colId xmlns:a16="http://schemas.microsoft.com/office/drawing/2014/main" val="2536664908"/>
                    </a:ext>
                  </a:extLst>
                </a:gridCol>
                <a:gridCol w="329184">
                  <a:extLst>
                    <a:ext uri="{9D8B030D-6E8A-4147-A177-3AD203B41FA5}">
                      <a16:colId xmlns:a16="http://schemas.microsoft.com/office/drawing/2014/main" val="4024840303"/>
                    </a:ext>
                  </a:extLst>
                </a:gridCol>
                <a:gridCol w="329184">
                  <a:extLst>
                    <a:ext uri="{9D8B030D-6E8A-4147-A177-3AD203B41FA5}">
                      <a16:colId xmlns:a16="http://schemas.microsoft.com/office/drawing/2014/main" val="1322327626"/>
                    </a:ext>
                  </a:extLst>
                </a:gridCol>
                <a:gridCol w="329184">
                  <a:extLst>
                    <a:ext uri="{9D8B030D-6E8A-4147-A177-3AD203B41FA5}">
                      <a16:colId xmlns:a16="http://schemas.microsoft.com/office/drawing/2014/main" val="373528169"/>
                    </a:ext>
                  </a:extLst>
                </a:gridCol>
                <a:gridCol w="329184">
                  <a:extLst>
                    <a:ext uri="{9D8B030D-6E8A-4147-A177-3AD203B41FA5}">
                      <a16:colId xmlns:a16="http://schemas.microsoft.com/office/drawing/2014/main" val="2090621767"/>
                    </a:ext>
                  </a:extLst>
                </a:gridCol>
                <a:gridCol w="329184">
                  <a:extLst>
                    <a:ext uri="{9D8B030D-6E8A-4147-A177-3AD203B41FA5}">
                      <a16:colId xmlns:a16="http://schemas.microsoft.com/office/drawing/2014/main" val="1979764809"/>
                    </a:ext>
                  </a:extLst>
                </a:gridCol>
                <a:gridCol w="329184">
                  <a:extLst>
                    <a:ext uri="{9D8B030D-6E8A-4147-A177-3AD203B41FA5}">
                      <a16:colId xmlns:a16="http://schemas.microsoft.com/office/drawing/2014/main" val="908787665"/>
                    </a:ext>
                  </a:extLst>
                </a:gridCol>
                <a:gridCol w="329184">
                  <a:extLst>
                    <a:ext uri="{9D8B030D-6E8A-4147-A177-3AD203B41FA5}">
                      <a16:colId xmlns:a16="http://schemas.microsoft.com/office/drawing/2014/main" val="1043552804"/>
                    </a:ext>
                  </a:extLst>
                </a:gridCol>
                <a:gridCol w="329184">
                  <a:extLst>
                    <a:ext uri="{9D8B030D-6E8A-4147-A177-3AD203B41FA5}">
                      <a16:colId xmlns:a16="http://schemas.microsoft.com/office/drawing/2014/main" val="3638628326"/>
                    </a:ext>
                  </a:extLst>
                </a:gridCol>
                <a:gridCol w="370332">
                  <a:extLst>
                    <a:ext uri="{9D8B030D-6E8A-4147-A177-3AD203B41FA5}">
                      <a16:colId xmlns:a16="http://schemas.microsoft.com/office/drawing/2014/main" val="3617171105"/>
                    </a:ext>
                  </a:extLst>
                </a:gridCol>
                <a:gridCol w="370332">
                  <a:extLst>
                    <a:ext uri="{9D8B030D-6E8A-4147-A177-3AD203B41FA5}">
                      <a16:colId xmlns:a16="http://schemas.microsoft.com/office/drawing/2014/main" val="3603323451"/>
                    </a:ext>
                  </a:extLst>
                </a:gridCol>
                <a:gridCol w="329184">
                  <a:extLst>
                    <a:ext uri="{9D8B030D-6E8A-4147-A177-3AD203B41FA5}">
                      <a16:colId xmlns:a16="http://schemas.microsoft.com/office/drawing/2014/main" val="2624891691"/>
                    </a:ext>
                  </a:extLst>
                </a:gridCol>
                <a:gridCol w="329184">
                  <a:extLst>
                    <a:ext uri="{9D8B030D-6E8A-4147-A177-3AD203B41FA5}">
                      <a16:colId xmlns:a16="http://schemas.microsoft.com/office/drawing/2014/main" val="3126213086"/>
                    </a:ext>
                  </a:extLst>
                </a:gridCol>
                <a:gridCol w="370332">
                  <a:extLst>
                    <a:ext uri="{9D8B030D-6E8A-4147-A177-3AD203B41FA5}">
                      <a16:colId xmlns:a16="http://schemas.microsoft.com/office/drawing/2014/main" val="7636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001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23:55:31</a:t>
                      </a:r>
                      <a:r>
                        <a:rPr kumimoji="0" lang="es-ES" sz="1000" b="0" i="0" u="none" strike="noStrike" kern="1200" cap="none" spc="0" normalizeH="0" baseline="0" noProof="0">
                          <a:ln>
                            <a:noFill/>
                          </a:ln>
                          <a:solidFill>
                            <a:prstClr val="black"/>
                          </a:solidFill>
                          <a:effectLst/>
                          <a:uLnTx/>
                          <a:uFillTx/>
                          <a:latin typeface="+mn-lt"/>
                          <a:ea typeface="+mn-ea"/>
                          <a:cs typeface="+mn-cs"/>
                        </a:rPr>
                        <a:t>
#EsNoticia | El funcionario estadounidense lo contrató en un viaje que hizo a El Salvador, donde se reunió con los principales oficiales de seguridad.  https://goo.gl/77wRSD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0653369"/>
                  </a:ext>
                </a:extLst>
              </a:tr>
            </a:tbl>
          </a:graphicData>
        </a:graphic>
      </p:graphicFrame>
      <p:sp>
        <p:nvSpPr>
          <p:cNvPr id="4" name="Text Placeholder 3">
            <a:extLst>
              <a:ext uri="{FF2B5EF4-FFF2-40B4-BE49-F238E27FC236}">
                <a16:creationId xmlns:a16="http://schemas.microsoft.com/office/drawing/2014/main" id="{1CF0E439-1D0D-4D6B-BA4C-EA60667FA698}"/>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1644835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E4EE-0F18-46A4-B296-09BC29B6F680}"/>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5838EA64-1326-4DE0-A60D-A5D1568C6C4D}"/>
              </a:ext>
            </a:extLst>
          </p:cNvPr>
          <p:cNvGraphicFramePr>
            <a:graphicFrameLocks noGrp="1"/>
          </p:cNvGraphicFramePr>
          <p:nvPr>
            <p:ph type="tbl" sz="quarter" idx="13"/>
            <p:extLst>
              <p:ext uri="{D42A27DB-BD31-4B8C-83A1-F6EECF244321}">
                <p14:modId xmlns:p14="http://schemas.microsoft.com/office/powerpoint/2010/main" val="746581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4088794"/>
                    </a:ext>
                  </a:extLst>
                </a:gridCol>
                <a:gridCol w="370332">
                  <a:extLst>
                    <a:ext uri="{9D8B030D-6E8A-4147-A177-3AD203B41FA5}">
                      <a16:colId xmlns:a16="http://schemas.microsoft.com/office/drawing/2014/main" val="974879338"/>
                    </a:ext>
                  </a:extLst>
                </a:gridCol>
                <a:gridCol w="370332">
                  <a:extLst>
                    <a:ext uri="{9D8B030D-6E8A-4147-A177-3AD203B41FA5}">
                      <a16:colId xmlns:a16="http://schemas.microsoft.com/office/drawing/2014/main" val="3315346639"/>
                    </a:ext>
                  </a:extLst>
                </a:gridCol>
                <a:gridCol w="370332">
                  <a:extLst>
                    <a:ext uri="{9D8B030D-6E8A-4147-A177-3AD203B41FA5}">
                      <a16:colId xmlns:a16="http://schemas.microsoft.com/office/drawing/2014/main" val="2665370997"/>
                    </a:ext>
                  </a:extLst>
                </a:gridCol>
                <a:gridCol w="329184">
                  <a:extLst>
                    <a:ext uri="{9D8B030D-6E8A-4147-A177-3AD203B41FA5}">
                      <a16:colId xmlns:a16="http://schemas.microsoft.com/office/drawing/2014/main" val="2490657739"/>
                    </a:ext>
                  </a:extLst>
                </a:gridCol>
                <a:gridCol w="329184">
                  <a:extLst>
                    <a:ext uri="{9D8B030D-6E8A-4147-A177-3AD203B41FA5}">
                      <a16:colId xmlns:a16="http://schemas.microsoft.com/office/drawing/2014/main" val="635800263"/>
                    </a:ext>
                  </a:extLst>
                </a:gridCol>
                <a:gridCol w="329184">
                  <a:extLst>
                    <a:ext uri="{9D8B030D-6E8A-4147-A177-3AD203B41FA5}">
                      <a16:colId xmlns:a16="http://schemas.microsoft.com/office/drawing/2014/main" val="2368655279"/>
                    </a:ext>
                  </a:extLst>
                </a:gridCol>
                <a:gridCol w="329184">
                  <a:extLst>
                    <a:ext uri="{9D8B030D-6E8A-4147-A177-3AD203B41FA5}">
                      <a16:colId xmlns:a16="http://schemas.microsoft.com/office/drawing/2014/main" val="103415617"/>
                    </a:ext>
                  </a:extLst>
                </a:gridCol>
                <a:gridCol w="329184">
                  <a:extLst>
                    <a:ext uri="{9D8B030D-6E8A-4147-A177-3AD203B41FA5}">
                      <a16:colId xmlns:a16="http://schemas.microsoft.com/office/drawing/2014/main" val="2027854648"/>
                    </a:ext>
                  </a:extLst>
                </a:gridCol>
                <a:gridCol w="329184">
                  <a:extLst>
                    <a:ext uri="{9D8B030D-6E8A-4147-A177-3AD203B41FA5}">
                      <a16:colId xmlns:a16="http://schemas.microsoft.com/office/drawing/2014/main" val="3824374551"/>
                    </a:ext>
                  </a:extLst>
                </a:gridCol>
                <a:gridCol w="329184">
                  <a:extLst>
                    <a:ext uri="{9D8B030D-6E8A-4147-A177-3AD203B41FA5}">
                      <a16:colId xmlns:a16="http://schemas.microsoft.com/office/drawing/2014/main" val="3046623884"/>
                    </a:ext>
                  </a:extLst>
                </a:gridCol>
                <a:gridCol w="329184">
                  <a:extLst>
                    <a:ext uri="{9D8B030D-6E8A-4147-A177-3AD203B41FA5}">
                      <a16:colId xmlns:a16="http://schemas.microsoft.com/office/drawing/2014/main" val="1147396348"/>
                    </a:ext>
                  </a:extLst>
                </a:gridCol>
                <a:gridCol w="329184">
                  <a:extLst>
                    <a:ext uri="{9D8B030D-6E8A-4147-A177-3AD203B41FA5}">
                      <a16:colId xmlns:a16="http://schemas.microsoft.com/office/drawing/2014/main" val="3111555437"/>
                    </a:ext>
                  </a:extLst>
                </a:gridCol>
                <a:gridCol w="370332">
                  <a:extLst>
                    <a:ext uri="{9D8B030D-6E8A-4147-A177-3AD203B41FA5}">
                      <a16:colId xmlns:a16="http://schemas.microsoft.com/office/drawing/2014/main" val="4275733248"/>
                    </a:ext>
                  </a:extLst>
                </a:gridCol>
                <a:gridCol w="370332">
                  <a:extLst>
                    <a:ext uri="{9D8B030D-6E8A-4147-A177-3AD203B41FA5}">
                      <a16:colId xmlns:a16="http://schemas.microsoft.com/office/drawing/2014/main" val="25913077"/>
                    </a:ext>
                  </a:extLst>
                </a:gridCol>
                <a:gridCol w="329184">
                  <a:extLst>
                    <a:ext uri="{9D8B030D-6E8A-4147-A177-3AD203B41FA5}">
                      <a16:colId xmlns:a16="http://schemas.microsoft.com/office/drawing/2014/main" val="3784382209"/>
                    </a:ext>
                  </a:extLst>
                </a:gridCol>
                <a:gridCol w="329184">
                  <a:extLst>
                    <a:ext uri="{9D8B030D-6E8A-4147-A177-3AD203B41FA5}">
                      <a16:colId xmlns:a16="http://schemas.microsoft.com/office/drawing/2014/main" val="3706639206"/>
                    </a:ext>
                  </a:extLst>
                </a:gridCol>
                <a:gridCol w="370332">
                  <a:extLst>
                    <a:ext uri="{9D8B030D-6E8A-4147-A177-3AD203B41FA5}">
                      <a16:colId xmlns:a16="http://schemas.microsoft.com/office/drawing/2014/main" val="4050068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911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El Faro - 2018-04-07 23:43:00</a:t>
                      </a:r>
                      <a:r>
                        <a:rPr kumimoji="0" lang="en-US" sz="1000" b="0" i="0" u="none" strike="noStrike" kern="1200" cap="none" spc="0" normalizeH="0" baseline="0" noProof="0">
                          <a:ln>
                            <a:noFill/>
                          </a:ln>
                          <a:solidFill>
                            <a:prstClr val="black"/>
                          </a:solidFill>
                          <a:effectLst/>
                          <a:uLnTx/>
                          <a:uFillTx/>
                          <a:latin typeface="+mn-lt"/>
                          <a:ea typeface="+mn-ea"/>
                          <a:cs typeface="+mn-cs"/>
                        </a:rPr>
                        <a:t>
#ForoCAP2018 | Taller de periodismo político: "Cómo no ser un burócrata del periodismo", impartido por María Teresa Ronderos, de Open Society Foundations, y Gustavo Gorriti, miembro del The International Consortium of Investigative Journalists.
Inscripciones hasta el 15 de abril en 👉 http://bit.ly/2Jt2nan
Más información sobre talleres en: Foro Centroamericano de Periodismo 👉 forocap.elfaro.net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5407522"/>
                  </a:ext>
                </a:extLst>
              </a:tr>
            </a:tbl>
          </a:graphicData>
        </a:graphic>
      </p:graphicFrame>
      <p:sp>
        <p:nvSpPr>
          <p:cNvPr id="4" name="Text Placeholder 3">
            <a:extLst>
              <a:ext uri="{FF2B5EF4-FFF2-40B4-BE49-F238E27FC236}">
                <a16:creationId xmlns:a16="http://schemas.microsoft.com/office/drawing/2014/main" id="{C5D325F5-FEB0-4F24-9DD8-7A506B36EE4E}"/>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2691259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FB071-015C-4F10-9DA8-0F09F20C4A2B}"/>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0DF11266-4559-46B7-A28E-F41A6E86018A}"/>
              </a:ext>
            </a:extLst>
          </p:cNvPr>
          <p:cNvGraphicFramePr>
            <a:graphicFrameLocks noGrp="1"/>
          </p:cNvGraphicFramePr>
          <p:nvPr>
            <p:ph type="tbl" sz="quarter" idx="13"/>
            <p:extLst>
              <p:ext uri="{D42A27DB-BD31-4B8C-83A1-F6EECF244321}">
                <p14:modId xmlns:p14="http://schemas.microsoft.com/office/powerpoint/2010/main" val="168563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7667879"/>
                    </a:ext>
                  </a:extLst>
                </a:gridCol>
                <a:gridCol w="370332">
                  <a:extLst>
                    <a:ext uri="{9D8B030D-6E8A-4147-A177-3AD203B41FA5}">
                      <a16:colId xmlns:a16="http://schemas.microsoft.com/office/drawing/2014/main" val="4028099031"/>
                    </a:ext>
                  </a:extLst>
                </a:gridCol>
                <a:gridCol w="370332">
                  <a:extLst>
                    <a:ext uri="{9D8B030D-6E8A-4147-A177-3AD203B41FA5}">
                      <a16:colId xmlns:a16="http://schemas.microsoft.com/office/drawing/2014/main" val="818831298"/>
                    </a:ext>
                  </a:extLst>
                </a:gridCol>
                <a:gridCol w="370332">
                  <a:extLst>
                    <a:ext uri="{9D8B030D-6E8A-4147-A177-3AD203B41FA5}">
                      <a16:colId xmlns:a16="http://schemas.microsoft.com/office/drawing/2014/main" val="2090687065"/>
                    </a:ext>
                  </a:extLst>
                </a:gridCol>
                <a:gridCol w="329184">
                  <a:extLst>
                    <a:ext uri="{9D8B030D-6E8A-4147-A177-3AD203B41FA5}">
                      <a16:colId xmlns:a16="http://schemas.microsoft.com/office/drawing/2014/main" val="1273375511"/>
                    </a:ext>
                  </a:extLst>
                </a:gridCol>
                <a:gridCol w="329184">
                  <a:extLst>
                    <a:ext uri="{9D8B030D-6E8A-4147-A177-3AD203B41FA5}">
                      <a16:colId xmlns:a16="http://schemas.microsoft.com/office/drawing/2014/main" val="1112912063"/>
                    </a:ext>
                  </a:extLst>
                </a:gridCol>
                <a:gridCol w="329184">
                  <a:extLst>
                    <a:ext uri="{9D8B030D-6E8A-4147-A177-3AD203B41FA5}">
                      <a16:colId xmlns:a16="http://schemas.microsoft.com/office/drawing/2014/main" val="2608982670"/>
                    </a:ext>
                  </a:extLst>
                </a:gridCol>
                <a:gridCol w="329184">
                  <a:extLst>
                    <a:ext uri="{9D8B030D-6E8A-4147-A177-3AD203B41FA5}">
                      <a16:colId xmlns:a16="http://schemas.microsoft.com/office/drawing/2014/main" val="2418119150"/>
                    </a:ext>
                  </a:extLst>
                </a:gridCol>
                <a:gridCol w="329184">
                  <a:extLst>
                    <a:ext uri="{9D8B030D-6E8A-4147-A177-3AD203B41FA5}">
                      <a16:colId xmlns:a16="http://schemas.microsoft.com/office/drawing/2014/main" val="2649637903"/>
                    </a:ext>
                  </a:extLst>
                </a:gridCol>
                <a:gridCol w="329184">
                  <a:extLst>
                    <a:ext uri="{9D8B030D-6E8A-4147-A177-3AD203B41FA5}">
                      <a16:colId xmlns:a16="http://schemas.microsoft.com/office/drawing/2014/main" val="4155677784"/>
                    </a:ext>
                  </a:extLst>
                </a:gridCol>
                <a:gridCol w="329184">
                  <a:extLst>
                    <a:ext uri="{9D8B030D-6E8A-4147-A177-3AD203B41FA5}">
                      <a16:colId xmlns:a16="http://schemas.microsoft.com/office/drawing/2014/main" val="3338243104"/>
                    </a:ext>
                  </a:extLst>
                </a:gridCol>
                <a:gridCol w="329184">
                  <a:extLst>
                    <a:ext uri="{9D8B030D-6E8A-4147-A177-3AD203B41FA5}">
                      <a16:colId xmlns:a16="http://schemas.microsoft.com/office/drawing/2014/main" val="2626186641"/>
                    </a:ext>
                  </a:extLst>
                </a:gridCol>
                <a:gridCol w="329184">
                  <a:extLst>
                    <a:ext uri="{9D8B030D-6E8A-4147-A177-3AD203B41FA5}">
                      <a16:colId xmlns:a16="http://schemas.microsoft.com/office/drawing/2014/main" val="4275465855"/>
                    </a:ext>
                  </a:extLst>
                </a:gridCol>
                <a:gridCol w="370332">
                  <a:extLst>
                    <a:ext uri="{9D8B030D-6E8A-4147-A177-3AD203B41FA5}">
                      <a16:colId xmlns:a16="http://schemas.microsoft.com/office/drawing/2014/main" val="39410309"/>
                    </a:ext>
                  </a:extLst>
                </a:gridCol>
                <a:gridCol w="370332">
                  <a:extLst>
                    <a:ext uri="{9D8B030D-6E8A-4147-A177-3AD203B41FA5}">
                      <a16:colId xmlns:a16="http://schemas.microsoft.com/office/drawing/2014/main" val="1506529404"/>
                    </a:ext>
                  </a:extLst>
                </a:gridCol>
                <a:gridCol w="329184">
                  <a:extLst>
                    <a:ext uri="{9D8B030D-6E8A-4147-A177-3AD203B41FA5}">
                      <a16:colId xmlns:a16="http://schemas.microsoft.com/office/drawing/2014/main" val="2932094646"/>
                    </a:ext>
                  </a:extLst>
                </a:gridCol>
                <a:gridCol w="329184">
                  <a:extLst>
                    <a:ext uri="{9D8B030D-6E8A-4147-A177-3AD203B41FA5}">
                      <a16:colId xmlns:a16="http://schemas.microsoft.com/office/drawing/2014/main" val="2103382747"/>
                    </a:ext>
                  </a:extLst>
                </a:gridCol>
                <a:gridCol w="370332">
                  <a:extLst>
                    <a:ext uri="{9D8B030D-6E8A-4147-A177-3AD203B41FA5}">
                      <a16:colId xmlns:a16="http://schemas.microsoft.com/office/drawing/2014/main" val="286244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749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LPG La Prensa Gráfica - 2018-04-07 23:40:00</a:t>
                      </a:r>
                      <a:r>
                        <a:rPr kumimoji="0" lang="es-ES" sz="1000" b="0" i="0" u="none" strike="noStrike" kern="1200" cap="none" spc="0" normalizeH="0" baseline="0" noProof="0">
                          <a:ln>
                            <a:noFill/>
                          </a:ln>
                          <a:solidFill>
                            <a:prstClr val="black"/>
                          </a:solidFill>
                          <a:effectLst/>
                          <a:uLnTx/>
                          <a:uFillTx/>
                          <a:latin typeface="+mn-lt"/>
                          <a:ea typeface="+mn-ea"/>
                          <a:cs typeface="+mn-cs"/>
                        </a:rPr>
                        <a:t>
Hasta qué edad mi cuerpo responde bien al deporte y puedo ponerme en forma. Descúbralo: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394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23:40:00</a:t>
                      </a:r>
                      <a:r>
                        <a:rPr kumimoji="0" lang="es-ES" sz="1000" b="0" i="0" u="none" strike="noStrike" kern="1200" cap="none" spc="0" normalizeH="0" baseline="0" noProof="0">
                          <a:ln>
                            <a:noFill/>
                          </a:ln>
                          <a:solidFill>
                            <a:prstClr val="black"/>
                          </a:solidFill>
                          <a:effectLst/>
                          <a:uLnTx/>
                          <a:uFillTx/>
                          <a:latin typeface="+mn-lt"/>
                          <a:ea typeface="+mn-ea"/>
                          <a:cs typeface="+mn-cs"/>
                        </a:rPr>
                        <a:t>
#Entretenimiento | Desde junio de 2000, Estados Unidos ha sancionado a más de 2.000 personas y entidades bajo la Ley de Designación de Cabecillas Extranjeros de Narcóticos por su papel en el tráfico internacional de drogas.   https://goo.gl/ZKKGjc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660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23:35:03</a:t>
                      </a:r>
                      <a:r>
                        <a:rPr kumimoji="0" lang="es-ES" sz="1000" b="0" i="0" u="none" strike="noStrike" kern="1200" cap="none" spc="0" normalizeH="0" baseline="0" noProof="0">
                          <a:ln>
                            <a:noFill/>
                          </a:ln>
                          <a:solidFill>
                            <a:prstClr val="black"/>
                          </a:solidFill>
                          <a:effectLst/>
                          <a:uLnTx/>
                          <a:uFillTx/>
                          <a:latin typeface="+mn-lt"/>
                          <a:ea typeface="+mn-ea"/>
                          <a:cs typeface="+mn-cs"/>
                        </a:rPr>
                        <a:t>
#TomeNota | ¡Olvídese de madrugar! Estos son los horarios de todos los juegos del mundial. ¿Cuál le interesa más? https://goo.gl/q9Eztd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2794645"/>
                  </a:ext>
                </a:extLst>
              </a:tr>
            </a:tbl>
          </a:graphicData>
        </a:graphic>
      </p:graphicFrame>
      <p:sp>
        <p:nvSpPr>
          <p:cNvPr id="4" name="Text Placeholder 3">
            <a:extLst>
              <a:ext uri="{FF2B5EF4-FFF2-40B4-BE49-F238E27FC236}">
                <a16:creationId xmlns:a16="http://schemas.microsoft.com/office/drawing/2014/main" id="{3F02307E-C915-4D2B-8145-ED3F511D02C3}"/>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434540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1CA67-4A8B-492D-99D0-83FEA9F53598}"/>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B89A269F-6D34-4E60-9C83-7C0048B7F164}"/>
              </a:ext>
            </a:extLst>
          </p:cNvPr>
          <p:cNvGraphicFramePr>
            <a:graphicFrameLocks noGrp="1"/>
          </p:cNvGraphicFramePr>
          <p:nvPr>
            <p:ph type="tbl" sz="quarter" idx="13"/>
            <p:extLst>
              <p:ext uri="{D42A27DB-BD31-4B8C-83A1-F6EECF244321}">
                <p14:modId xmlns:p14="http://schemas.microsoft.com/office/powerpoint/2010/main" val="2499908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97795031"/>
                    </a:ext>
                  </a:extLst>
                </a:gridCol>
                <a:gridCol w="370332">
                  <a:extLst>
                    <a:ext uri="{9D8B030D-6E8A-4147-A177-3AD203B41FA5}">
                      <a16:colId xmlns:a16="http://schemas.microsoft.com/office/drawing/2014/main" val="3366328117"/>
                    </a:ext>
                  </a:extLst>
                </a:gridCol>
                <a:gridCol w="370332">
                  <a:extLst>
                    <a:ext uri="{9D8B030D-6E8A-4147-A177-3AD203B41FA5}">
                      <a16:colId xmlns:a16="http://schemas.microsoft.com/office/drawing/2014/main" val="3207859298"/>
                    </a:ext>
                  </a:extLst>
                </a:gridCol>
                <a:gridCol w="370332">
                  <a:extLst>
                    <a:ext uri="{9D8B030D-6E8A-4147-A177-3AD203B41FA5}">
                      <a16:colId xmlns:a16="http://schemas.microsoft.com/office/drawing/2014/main" val="2046990019"/>
                    </a:ext>
                  </a:extLst>
                </a:gridCol>
                <a:gridCol w="329184">
                  <a:extLst>
                    <a:ext uri="{9D8B030D-6E8A-4147-A177-3AD203B41FA5}">
                      <a16:colId xmlns:a16="http://schemas.microsoft.com/office/drawing/2014/main" val="2265353248"/>
                    </a:ext>
                  </a:extLst>
                </a:gridCol>
                <a:gridCol w="329184">
                  <a:extLst>
                    <a:ext uri="{9D8B030D-6E8A-4147-A177-3AD203B41FA5}">
                      <a16:colId xmlns:a16="http://schemas.microsoft.com/office/drawing/2014/main" val="2763370188"/>
                    </a:ext>
                  </a:extLst>
                </a:gridCol>
                <a:gridCol w="329184">
                  <a:extLst>
                    <a:ext uri="{9D8B030D-6E8A-4147-A177-3AD203B41FA5}">
                      <a16:colId xmlns:a16="http://schemas.microsoft.com/office/drawing/2014/main" val="915136512"/>
                    </a:ext>
                  </a:extLst>
                </a:gridCol>
                <a:gridCol w="329184">
                  <a:extLst>
                    <a:ext uri="{9D8B030D-6E8A-4147-A177-3AD203B41FA5}">
                      <a16:colId xmlns:a16="http://schemas.microsoft.com/office/drawing/2014/main" val="2171810701"/>
                    </a:ext>
                  </a:extLst>
                </a:gridCol>
                <a:gridCol w="329184">
                  <a:extLst>
                    <a:ext uri="{9D8B030D-6E8A-4147-A177-3AD203B41FA5}">
                      <a16:colId xmlns:a16="http://schemas.microsoft.com/office/drawing/2014/main" val="1664733612"/>
                    </a:ext>
                  </a:extLst>
                </a:gridCol>
                <a:gridCol w="329184">
                  <a:extLst>
                    <a:ext uri="{9D8B030D-6E8A-4147-A177-3AD203B41FA5}">
                      <a16:colId xmlns:a16="http://schemas.microsoft.com/office/drawing/2014/main" val="3945237060"/>
                    </a:ext>
                  </a:extLst>
                </a:gridCol>
                <a:gridCol w="329184">
                  <a:extLst>
                    <a:ext uri="{9D8B030D-6E8A-4147-A177-3AD203B41FA5}">
                      <a16:colId xmlns:a16="http://schemas.microsoft.com/office/drawing/2014/main" val="842753342"/>
                    </a:ext>
                  </a:extLst>
                </a:gridCol>
                <a:gridCol w="329184">
                  <a:extLst>
                    <a:ext uri="{9D8B030D-6E8A-4147-A177-3AD203B41FA5}">
                      <a16:colId xmlns:a16="http://schemas.microsoft.com/office/drawing/2014/main" val="1664825462"/>
                    </a:ext>
                  </a:extLst>
                </a:gridCol>
                <a:gridCol w="329184">
                  <a:extLst>
                    <a:ext uri="{9D8B030D-6E8A-4147-A177-3AD203B41FA5}">
                      <a16:colId xmlns:a16="http://schemas.microsoft.com/office/drawing/2014/main" val="2340326704"/>
                    </a:ext>
                  </a:extLst>
                </a:gridCol>
                <a:gridCol w="370332">
                  <a:extLst>
                    <a:ext uri="{9D8B030D-6E8A-4147-A177-3AD203B41FA5}">
                      <a16:colId xmlns:a16="http://schemas.microsoft.com/office/drawing/2014/main" val="2378366843"/>
                    </a:ext>
                  </a:extLst>
                </a:gridCol>
                <a:gridCol w="370332">
                  <a:extLst>
                    <a:ext uri="{9D8B030D-6E8A-4147-A177-3AD203B41FA5}">
                      <a16:colId xmlns:a16="http://schemas.microsoft.com/office/drawing/2014/main" val="1287368863"/>
                    </a:ext>
                  </a:extLst>
                </a:gridCol>
                <a:gridCol w="329184">
                  <a:extLst>
                    <a:ext uri="{9D8B030D-6E8A-4147-A177-3AD203B41FA5}">
                      <a16:colId xmlns:a16="http://schemas.microsoft.com/office/drawing/2014/main" val="903219851"/>
                    </a:ext>
                  </a:extLst>
                </a:gridCol>
                <a:gridCol w="329184">
                  <a:extLst>
                    <a:ext uri="{9D8B030D-6E8A-4147-A177-3AD203B41FA5}">
                      <a16:colId xmlns:a16="http://schemas.microsoft.com/office/drawing/2014/main" val="3832973048"/>
                    </a:ext>
                  </a:extLst>
                </a:gridCol>
                <a:gridCol w="370332">
                  <a:extLst>
                    <a:ext uri="{9D8B030D-6E8A-4147-A177-3AD203B41FA5}">
                      <a16:colId xmlns:a16="http://schemas.microsoft.com/office/drawing/2014/main" val="43423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30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elsalvador.com - 2018-04-07 23:31:49</a:t>
                      </a:r>
                      <a:r>
                        <a:rPr kumimoji="0" lang="es-ES" sz="1000" b="0" i="0" u="none" strike="noStrike" kern="1200" cap="none" spc="0" normalizeH="0" baseline="0" noProof="0">
                          <a:ln>
                            <a:noFill/>
                          </a:ln>
                          <a:solidFill>
                            <a:prstClr val="black"/>
                          </a:solidFill>
                          <a:effectLst/>
                          <a:uLnTx/>
                          <a:uFillTx/>
                          <a:latin typeface="+mn-lt"/>
                          <a:ea typeface="+mn-ea"/>
                          <a:cs typeface="+mn-cs"/>
                        </a:rPr>
                        <a:t>
El equipo, que lucha por no descender a Segunda División, confirmó que unos cuantos de sus jugadores recibieron ofrecimientos puntuales. Entérate 👉 https://goo.gl/DxyZz4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391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Blog - 2018-04-07 23:30:34</a:t>
                      </a:r>
                      <a:r>
                        <a:rPr kumimoji="0" lang="es-ES" sz="1000" b="0" i="0" u="none" strike="noStrike" kern="1200" cap="none" spc="0" normalizeH="0" baseline="0" noProof="0">
                          <a:ln>
                            <a:noFill/>
                          </a:ln>
                          <a:solidFill>
                            <a:prstClr val="black"/>
                          </a:solidFill>
                          <a:effectLst/>
                          <a:uLnTx/>
                          <a:uFillTx/>
                          <a:latin typeface="+mn-lt"/>
                          <a:ea typeface="+mn-ea"/>
                          <a:cs typeface="+mn-cs"/>
                        </a:rPr>
                        <a:t>
[FOTO] #Noticias_EB 
Pandillero, quien bajo medidas estaba libre, es capturado nuevamente
http://elblog.com/noticias/registro-52257.html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0803417"/>
                  </a:ext>
                </a:extLst>
              </a:tr>
            </a:tbl>
          </a:graphicData>
        </a:graphic>
      </p:graphicFrame>
      <p:sp>
        <p:nvSpPr>
          <p:cNvPr id="4" name="Text Placeholder 3">
            <a:extLst>
              <a:ext uri="{FF2B5EF4-FFF2-40B4-BE49-F238E27FC236}">
                <a16:creationId xmlns:a16="http://schemas.microsoft.com/office/drawing/2014/main" id="{A327A0C8-61B5-49F2-A36E-F3C5C4B74FD5}"/>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363745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90CB-3DB2-4072-BB58-DD5DE6681A41}"/>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C2CE0101-DBAA-4901-91A8-B3471EF993A0}"/>
              </a:ext>
            </a:extLst>
          </p:cNvPr>
          <p:cNvGraphicFramePr>
            <a:graphicFrameLocks noGrp="1"/>
          </p:cNvGraphicFramePr>
          <p:nvPr>
            <p:ph type="tbl" sz="quarter" idx="13"/>
            <p:extLst>
              <p:ext uri="{D42A27DB-BD31-4B8C-83A1-F6EECF244321}">
                <p14:modId xmlns:p14="http://schemas.microsoft.com/office/powerpoint/2010/main" val="4110573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4523879"/>
                    </a:ext>
                  </a:extLst>
                </a:gridCol>
                <a:gridCol w="370332">
                  <a:extLst>
                    <a:ext uri="{9D8B030D-6E8A-4147-A177-3AD203B41FA5}">
                      <a16:colId xmlns:a16="http://schemas.microsoft.com/office/drawing/2014/main" val="4191976239"/>
                    </a:ext>
                  </a:extLst>
                </a:gridCol>
                <a:gridCol w="370332">
                  <a:extLst>
                    <a:ext uri="{9D8B030D-6E8A-4147-A177-3AD203B41FA5}">
                      <a16:colId xmlns:a16="http://schemas.microsoft.com/office/drawing/2014/main" val="237418925"/>
                    </a:ext>
                  </a:extLst>
                </a:gridCol>
                <a:gridCol w="370332">
                  <a:extLst>
                    <a:ext uri="{9D8B030D-6E8A-4147-A177-3AD203B41FA5}">
                      <a16:colId xmlns:a16="http://schemas.microsoft.com/office/drawing/2014/main" val="893245265"/>
                    </a:ext>
                  </a:extLst>
                </a:gridCol>
                <a:gridCol w="329184">
                  <a:extLst>
                    <a:ext uri="{9D8B030D-6E8A-4147-A177-3AD203B41FA5}">
                      <a16:colId xmlns:a16="http://schemas.microsoft.com/office/drawing/2014/main" val="4259743012"/>
                    </a:ext>
                  </a:extLst>
                </a:gridCol>
                <a:gridCol w="329184">
                  <a:extLst>
                    <a:ext uri="{9D8B030D-6E8A-4147-A177-3AD203B41FA5}">
                      <a16:colId xmlns:a16="http://schemas.microsoft.com/office/drawing/2014/main" val="78382625"/>
                    </a:ext>
                  </a:extLst>
                </a:gridCol>
                <a:gridCol w="329184">
                  <a:extLst>
                    <a:ext uri="{9D8B030D-6E8A-4147-A177-3AD203B41FA5}">
                      <a16:colId xmlns:a16="http://schemas.microsoft.com/office/drawing/2014/main" val="2538251519"/>
                    </a:ext>
                  </a:extLst>
                </a:gridCol>
                <a:gridCol w="329184">
                  <a:extLst>
                    <a:ext uri="{9D8B030D-6E8A-4147-A177-3AD203B41FA5}">
                      <a16:colId xmlns:a16="http://schemas.microsoft.com/office/drawing/2014/main" val="335237854"/>
                    </a:ext>
                  </a:extLst>
                </a:gridCol>
                <a:gridCol w="329184">
                  <a:extLst>
                    <a:ext uri="{9D8B030D-6E8A-4147-A177-3AD203B41FA5}">
                      <a16:colId xmlns:a16="http://schemas.microsoft.com/office/drawing/2014/main" val="504670118"/>
                    </a:ext>
                  </a:extLst>
                </a:gridCol>
                <a:gridCol w="329184">
                  <a:extLst>
                    <a:ext uri="{9D8B030D-6E8A-4147-A177-3AD203B41FA5}">
                      <a16:colId xmlns:a16="http://schemas.microsoft.com/office/drawing/2014/main" val="1656157294"/>
                    </a:ext>
                  </a:extLst>
                </a:gridCol>
                <a:gridCol w="329184">
                  <a:extLst>
                    <a:ext uri="{9D8B030D-6E8A-4147-A177-3AD203B41FA5}">
                      <a16:colId xmlns:a16="http://schemas.microsoft.com/office/drawing/2014/main" val="2000438147"/>
                    </a:ext>
                  </a:extLst>
                </a:gridCol>
                <a:gridCol w="329184">
                  <a:extLst>
                    <a:ext uri="{9D8B030D-6E8A-4147-A177-3AD203B41FA5}">
                      <a16:colId xmlns:a16="http://schemas.microsoft.com/office/drawing/2014/main" val="1816471111"/>
                    </a:ext>
                  </a:extLst>
                </a:gridCol>
                <a:gridCol w="329184">
                  <a:extLst>
                    <a:ext uri="{9D8B030D-6E8A-4147-A177-3AD203B41FA5}">
                      <a16:colId xmlns:a16="http://schemas.microsoft.com/office/drawing/2014/main" val="1790575036"/>
                    </a:ext>
                  </a:extLst>
                </a:gridCol>
                <a:gridCol w="370332">
                  <a:extLst>
                    <a:ext uri="{9D8B030D-6E8A-4147-A177-3AD203B41FA5}">
                      <a16:colId xmlns:a16="http://schemas.microsoft.com/office/drawing/2014/main" val="478353926"/>
                    </a:ext>
                  </a:extLst>
                </a:gridCol>
                <a:gridCol w="370332">
                  <a:extLst>
                    <a:ext uri="{9D8B030D-6E8A-4147-A177-3AD203B41FA5}">
                      <a16:colId xmlns:a16="http://schemas.microsoft.com/office/drawing/2014/main" val="3156190197"/>
                    </a:ext>
                  </a:extLst>
                </a:gridCol>
                <a:gridCol w="329184">
                  <a:extLst>
                    <a:ext uri="{9D8B030D-6E8A-4147-A177-3AD203B41FA5}">
                      <a16:colId xmlns:a16="http://schemas.microsoft.com/office/drawing/2014/main" val="3355928249"/>
                    </a:ext>
                  </a:extLst>
                </a:gridCol>
                <a:gridCol w="329184">
                  <a:extLst>
                    <a:ext uri="{9D8B030D-6E8A-4147-A177-3AD203B41FA5}">
                      <a16:colId xmlns:a16="http://schemas.microsoft.com/office/drawing/2014/main" val="396299042"/>
                    </a:ext>
                  </a:extLst>
                </a:gridCol>
                <a:gridCol w="370332">
                  <a:extLst>
                    <a:ext uri="{9D8B030D-6E8A-4147-A177-3AD203B41FA5}">
                      <a16:colId xmlns:a16="http://schemas.microsoft.com/office/drawing/2014/main" val="226615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218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Blog - 2018-04-07 23:30:00</a:t>
                      </a:r>
                      <a:r>
                        <a:rPr kumimoji="0" lang="es-ES" sz="1000" b="0" i="0" u="none" strike="noStrike" kern="1200" cap="none" spc="0" normalizeH="0" baseline="0" noProof="0">
                          <a:ln>
                            <a:noFill/>
                          </a:ln>
                          <a:solidFill>
                            <a:prstClr val="black"/>
                          </a:solidFill>
                          <a:effectLst/>
                          <a:uLnTx/>
                          <a:uFillTx/>
                          <a:latin typeface="+mn-lt"/>
                          <a:ea typeface="+mn-ea"/>
                          <a:cs typeface="+mn-cs"/>
                        </a:rPr>
                        <a:t>
[FOTO] #Deportes_EB
Modelo celebra con un desnudo el histórico gol de chilena de Cristiano Ronaldo
http://elblog.com/deportes/registro-52242.html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618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LPG La Prensa Gráfica - 2018-04-07 23:20:00</a:t>
                      </a:r>
                      <a:r>
                        <a:rPr kumimoji="0" lang="es-ES" sz="1000" b="0" i="0" u="none" strike="noStrike" kern="1200" cap="none" spc="0" normalizeH="0" baseline="0" noProof="0">
                          <a:ln>
                            <a:noFill/>
                          </a:ln>
                          <a:solidFill>
                            <a:prstClr val="black"/>
                          </a:solidFill>
                          <a:effectLst/>
                          <a:uLnTx/>
                          <a:uFillTx/>
                          <a:latin typeface="+mn-lt"/>
                          <a:ea typeface="+mn-ea"/>
                          <a:cs typeface="+mn-cs"/>
                        </a:rPr>
                        <a:t>
La canela es un excelente ingrediente para desintoxicar, bajar la glucosa de la sangre, adelgazar o regular la menstruación. Sin embargo hay personas que deben evitar su consumo. Acá las razones: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7354953"/>
                  </a:ext>
                </a:extLst>
              </a:tr>
            </a:tbl>
          </a:graphicData>
        </a:graphic>
      </p:graphicFrame>
      <p:sp>
        <p:nvSpPr>
          <p:cNvPr id="4" name="Text Placeholder 3">
            <a:extLst>
              <a:ext uri="{FF2B5EF4-FFF2-40B4-BE49-F238E27FC236}">
                <a16:creationId xmlns:a16="http://schemas.microsoft.com/office/drawing/2014/main" id="{E0608B8D-D8CA-455C-A5B7-5F92D56E4A97}"/>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1570199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032FD-DA53-4477-85C2-3E10B438AF32}"/>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6E15ED09-6E19-4FA9-85E7-121258ED1E68}"/>
              </a:ext>
            </a:extLst>
          </p:cNvPr>
          <p:cNvGraphicFramePr>
            <a:graphicFrameLocks noGrp="1"/>
          </p:cNvGraphicFramePr>
          <p:nvPr>
            <p:ph type="tbl" sz="quarter" idx="13"/>
            <p:extLst>
              <p:ext uri="{D42A27DB-BD31-4B8C-83A1-F6EECF244321}">
                <p14:modId xmlns:p14="http://schemas.microsoft.com/office/powerpoint/2010/main" val="1762735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5411538"/>
                    </a:ext>
                  </a:extLst>
                </a:gridCol>
                <a:gridCol w="370332">
                  <a:extLst>
                    <a:ext uri="{9D8B030D-6E8A-4147-A177-3AD203B41FA5}">
                      <a16:colId xmlns:a16="http://schemas.microsoft.com/office/drawing/2014/main" val="1078756003"/>
                    </a:ext>
                  </a:extLst>
                </a:gridCol>
                <a:gridCol w="370332">
                  <a:extLst>
                    <a:ext uri="{9D8B030D-6E8A-4147-A177-3AD203B41FA5}">
                      <a16:colId xmlns:a16="http://schemas.microsoft.com/office/drawing/2014/main" val="1426934807"/>
                    </a:ext>
                  </a:extLst>
                </a:gridCol>
                <a:gridCol w="370332">
                  <a:extLst>
                    <a:ext uri="{9D8B030D-6E8A-4147-A177-3AD203B41FA5}">
                      <a16:colId xmlns:a16="http://schemas.microsoft.com/office/drawing/2014/main" val="1128523536"/>
                    </a:ext>
                  </a:extLst>
                </a:gridCol>
                <a:gridCol w="329184">
                  <a:extLst>
                    <a:ext uri="{9D8B030D-6E8A-4147-A177-3AD203B41FA5}">
                      <a16:colId xmlns:a16="http://schemas.microsoft.com/office/drawing/2014/main" val="128124659"/>
                    </a:ext>
                  </a:extLst>
                </a:gridCol>
                <a:gridCol w="329184">
                  <a:extLst>
                    <a:ext uri="{9D8B030D-6E8A-4147-A177-3AD203B41FA5}">
                      <a16:colId xmlns:a16="http://schemas.microsoft.com/office/drawing/2014/main" val="245673766"/>
                    </a:ext>
                  </a:extLst>
                </a:gridCol>
                <a:gridCol w="329184">
                  <a:extLst>
                    <a:ext uri="{9D8B030D-6E8A-4147-A177-3AD203B41FA5}">
                      <a16:colId xmlns:a16="http://schemas.microsoft.com/office/drawing/2014/main" val="709129283"/>
                    </a:ext>
                  </a:extLst>
                </a:gridCol>
                <a:gridCol w="329184">
                  <a:extLst>
                    <a:ext uri="{9D8B030D-6E8A-4147-A177-3AD203B41FA5}">
                      <a16:colId xmlns:a16="http://schemas.microsoft.com/office/drawing/2014/main" val="3066005400"/>
                    </a:ext>
                  </a:extLst>
                </a:gridCol>
                <a:gridCol w="329184">
                  <a:extLst>
                    <a:ext uri="{9D8B030D-6E8A-4147-A177-3AD203B41FA5}">
                      <a16:colId xmlns:a16="http://schemas.microsoft.com/office/drawing/2014/main" val="1772453736"/>
                    </a:ext>
                  </a:extLst>
                </a:gridCol>
                <a:gridCol w="329184">
                  <a:extLst>
                    <a:ext uri="{9D8B030D-6E8A-4147-A177-3AD203B41FA5}">
                      <a16:colId xmlns:a16="http://schemas.microsoft.com/office/drawing/2014/main" val="2915382016"/>
                    </a:ext>
                  </a:extLst>
                </a:gridCol>
                <a:gridCol w="329184">
                  <a:extLst>
                    <a:ext uri="{9D8B030D-6E8A-4147-A177-3AD203B41FA5}">
                      <a16:colId xmlns:a16="http://schemas.microsoft.com/office/drawing/2014/main" val="2773997591"/>
                    </a:ext>
                  </a:extLst>
                </a:gridCol>
                <a:gridCol w="329184">
                  <a:extLst>
                    <a:ext uri="{9D8B030D-6E8A-4147-A177-3AD203B41FA5}">
                      <a16:colId xmlns:a16="http://schemas.microsoft.com/office/drawing/2014/main" val="1546789543"/>
                    </a:ext>
                  </a:extLst>
                </a:gridCol>
                <a:gridCol w="329184">
                  <a:extLst>
                    <a:ext uri="{9D8B030D-6E8A-4147-A177-3AD203B41FA5}">
                      <a16:colId xmlns:a16="http://schemas.microsoft.com/office/drawing/2014/main" val="3146308140"/>
                    </a:ext>
                  </a:extLst>
                </a:gridCol>
                <a:gridCol w="370332">
                  <a:extLst>
                    <a:ext uri="{9D8B030D-6E8A-4147-A177-3AD203B41FA5}">
                      <a16:colId xmlns:a16="http://schemas.microsoft.com/office/drawing/2014/main" val="961226796"/>
                    </a:ext>
                  </a:extLst>
                </a:gridCol>
                <a:gridCol w="370332">
                  <a:extLst>
                    <a:ext uri="{9D8B030D-6E8A-4147-A177-3AD203B41FA5}">
                      <a16:colId xmlns:a16="http://schemas.microsoft.com/office/drawing/2014/main" val="4103996357"/>
                    </a:ext>
                  </a:extLst>
                </a:gridCol>
                <a:gridCol w="329184">
                  <a:extLst>
                    <a:ext uri="{9D8B030D-6E8A-4147-A177-3AD203B41FA5}">
                      <a16:colId xmlns:a16="http://schemas.microsoft.com/office/drawing/2014/main" val="45182022"/>
                    </a:ext>
                  </a:extLst>
                </a:gridCol>
                <a:gridCol w="329184">
                  <a:extLst>
                    <a:ext uri="{9D8B030D-6E8A-4147-A177-3AD203B41FA5}">
                      <a16:colId xmlns:a16="http://schemas.microsoft.com/office/drawing/2014/main" val="1955861171"/>
                    </a:ext>
                  </a:extLst>
                </a:gridCol>
                <a:gridCol w="370332">
                  <a:extLst>
                    <a:ext uri="{9D8B030D-6E8A-4147-A177-3AD203B41FA5}">
                      <a16:colId xmlns:a16="http://schemas.microsoft.com/office/drawing/2014/main" val="2270892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580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23:20:00</a:t>
                      </a:r>
                      <a:r>
                        <a:rPr kumimoji="0" lang="es-ES" sz="1000" b="0" i="0" u="none" strike="noStrike" kern="1200" cap="none" spc="0" normalizeH="0" baseline="0" noProof="0">
                          <a:ln>
                            <a:noFill/>
                          </a:ln>
                          <a:solidFill>
                            <a:prstClr val="black"/>
                          </a:solidFill>
                          <a:effectLst/>
                          <a:uLnTx/>
                          <a:uFillTx/>
                          <a:latin typeface="+mn-lt"/>
                          <a:ea typeface="+mn-ea"/>
                          <a:cs typeface="+mn-cs"/>
                        </a:rPr>
                        <a:t>
#EsNoticia | El ministro de la Defensa impuso una condecoración al almirante Huang Shu-Kuang; éste, a su vez, lo hizo al jefe del Estado Mayor de la Fuerza Naval salvadoreña.  https://goo.gl/1oHvx8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496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Diario1.com - 2018-04-07 23:15:00</a:t>
                      </a:r>
                      <a:r>
                        <a:rPr kumimoji="0" lang="es-ES" sz="1000" b="0" i="0" u="none" strike="noStrike" kern="1200" cap="none" spc="0" normalizeH="0" baseline="0" noProof="0">
                          <a:ln>
                            <a:noFill/>
                          </a:ln>
                          <a:solidFill>
                            <a:prstClr val="black"/>
                          </a:solidFill>
                          <a:effectLst/>
                          <a:uLnTx/>
                          <a:uFillTx/>
                          <a:latin typeface="+mn-lt"/>
                          <a:ea typeface="+mn-ea"/>
                          <a:cs typeface="+mn-cs"/>
                        </a:rPr>
                        <a:t>
Autoridades alemanas descartan que el suceso tenga motivaciones terroristas.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90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23:13:41</a:t>
                      </a:r>
                      <a:r>
                        <a:rPr kumimoji="0" lang="es-ES" sz="1000" b="0" i="0" u="none" strike="noStrike" kern="1200" cap="none" spc="0" normalizeH="0" baseline="0" noProof="0">
                          <a:ln>
                            <a:noFill/>
                          </a:ln>
                          <a:solidFill>
                            <a:prstClr val="black"/>
                          </a:solidFill>
                          <a:effectLst/>
                          <a:uLnTx/>
                          <a:uFillTx/>
                          <a:latin typeface="+mn-lt"/>
                          <a:ea typeface="+mn-ea"/>
                          <a:cs typeface="+mn-cs"/>
                        </a:rPr>
                        <a:t>
#MundoDeportes | El partido estuvo controlado en todo momento por el Barcelona que suma 79 puntos a falta de siete jornadas para el final del campeonato. https://goo.gl/H27zQs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6827883"/>
                  </a:ext>
                </a:extLst>
              </a:tr>
            </a:tbl>
          </a:graphicData>
        </a:graphic>
      </p:graphicFrame>
      <p:sp>
        <p:nvSpPr>
          <p:cNvPr id="4" name="Text Placeholder 3">
            <a:extLst>
              <a:ext uri="{FF2B5EF4-FFF2-40B4-BE49-F238E27FC236}">
                <a16:creationId xmlns:a16="http://schemas.microsoft.com/office/drawing/2014/main" id="{7C6C753B-6A1A-49EE-BA3F-960532AB2483}"/>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2275646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F72C2-B2A5-4860-BAB8-D8C638D4AD55}"/>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EB90DB0D-7EB4-4C13-8142-1C1C90633E7A}"/>
              </a:ext>
            </a:extLst>
          </p:cNvPr>
          <p:cNvGraphicFramePr>
            <a:graphicFrameLocks noGrp="1"/>
          </p:cNvGraphicFramePr>
          <p:nvPr>
            <p:ph type="tbl" sz="quarter" idx="13"/>
            <p:extLst>
              <p:ext uri="{D42A27DB-BD31-4B8C-83A1-F6EECF244321}">
                <p14:modId xmlns:p14="http://schemas.microsoft.com/office/powerpoint/2010/main" val="3205451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4689860"/>
                    </a:ext>
                  </a:extLst>
                </a:gridCol>
                <a:gridCol w="370332">
                  <a:extLst>
                    <a:ext uri="{9D8B030D-6E8A-4147-A177-3AD203B41FA5}">
                      <a16:colId xmlns:a16="http://schemas.microsoft.com/office/drawing/2014/main" val="1092934867"/>
                    </a:ext>
                  </a:extLst>
                </a:gridCol>
                <a:gridCol w="370332">
                  <a:extLst>
                    <a:ext uri="{9D8B030D-6E8A-4147-A177-3AD203B41FA5}">
                      <a16:colId xmlns:a16="http://schemas.microsoft.com/office/drawing/2014/main" val="3969035508"/>
                    </a:ext>
                  </a:extLst>
                </a:gridCol>
                <a:gridCol w="370332">
                  <a:extLst>
                    <a:ext uri="{9D8B030D-6E8A-4147-A177-3AD203B41FA5}">
                      <a16:colId xmlns:a16="http://schemas.microsoft.com/office/drawing/2014/main" val="3862959579"/>
                    </a:ext>
                  </a:extLst>
                </a:gridCol>
                <a:gridCol w="329184">
                  <a:extLst>
                    <a:ext uri="{9D8B030D-6E8A-4147-A177-3AD203B41FA5}">
                      <a16:colId xmlns:a16="http://schemas.microsoft.com/office/drawing/2014/main" val="3053124711"/>
                    </a:ext>
                  </a:extLst>
                </a:gridCol>
                <a:gridCol w="329184">
                  <a:extLst>
                    <a:ext uri="{9D8B030D-6E8A-4147-A177-3AD203B41FA5}">
                      <a16:colId xmlns:a16="http://schemas.microsoft.com/office/drawing/2014/main" val="1712612136"/>
                    </a:ext>
                  </a:extLst>
                </a:gridCol>
                <a:gridCol w="329184">
                  <a:extLst>
                    <a:ext uri="{9D8B030D-6E8A-4147-A177-3AD203B41FA5}">
                      <a16:colId xmlns:a16="http://schemas.microsoft.com/office/drawing/2014/main" val="3612712674"/>
                    </a:ext>
                  </a:extLst>
                </a:gridCol>
                <a:gridCol w="329184">
                  <a:extLst>
                    <a:ext uri="{9D8B030D-6E8A-4147-A177-3AD203B41FA5}">
                      <a16:colId xmlns:a16="http://schemas.microsoft.com/office/drawing/2014/main" val="3867156360"/>
                    </a:ext>
                  </a:extLst>
                </a:gridCol>
                <a:gridCol w="329184">
                  <a:extLst>
                    <a:ext uri="{9D8B030D-6E8A-4147-A177-3AD203B41FA5}">
                      <a16:colId xmlns:a16="http://schemas.microsoft.com/office/drawing/2014/main" val="1358434060"/>
                    </a:ext>
                  </a:extLst>
                </a:gridCol>
                <a:gridCol w="329184">
                  <a:extLst>
                    <a:ext uri="{9D8B030D-6E8A-4147-A177-3AD203B41FA5}">
                      <a16:colId xmlns:a16="http://schemas.microsoft.com/office/drawing/2014/main" val="2595102043"/>
                    </a:ext>
                  </a:extLst>
                </a:gridCol>
                <a:gridCol w="329184">
                  <a:extLst>
                    <a:ext uri="{9D8B030D-6E8A-4147-A177-3AD203B41FA5}">
                      <a16:colId xmlns:a16="http://schemas.microsoft.com/office/drawing/2014/main" val="1944838201"/>
                    </a:ext>
                  </a:extLst>
                </a:gridCol>
                <a:gridCol w="329184">
                  <a:extLst>
                    <a:ext uri="{9D8B030D-6E8A-4147-A177-3AD203B41FA5}">
                      <a16:colId xmlns:a16="http://schemas.microsoft.com/office/drawing/2014/main" val="2144533086"/>
                    </a:ext>
                  </a:extLst>
                </a:gridCol>
                <a:gridCol w="329184">
                  <a:extLst>
                    <a:ext uri="{9D8B030D-6E8A-4147-A177-3AD203B41FA5}">
                      <a16:colId xmlns:a16="http://schemas.microsoft.com/office/drawing/2014/main" val="2055280252"/>
                    </a:ext>
                  </a:extLst>
                </a:gridCol>
                <a:gridCol w="370332">
                  <a:extLst>
                    <a:ext uri="{9D8B030D-6E8A-4147-A177-3AD203B41FA5}">
                      <a16:colId xmlns:a16="http://schemas.microsoft.com/office/drawing/2014/main" val="2867881292"/>
                    </a:ext>
                  </a:extLst>
                </a:gridCol>
                <a:gridCol w="370332">
                  <a:extLst>
                    <a:ext uri="{9D8B030D-6E8A-4147-A177-3AD203B41FA5}">
                      <a16:colId xmlns:a16="http://schemas.microsoft.com/office/drawing/2014/main" val="1045765868"/>
                    </a:ext>
                  </a:extLst>
                </a:gridCol>
                <a:gridCol w="329184">
                  <a:extLst>
                    <a:ext uri="{9D8B030D-6E8A-4147-A177-3AD203B41FA5}">
                      <a16:colId xmlns:a16="http://schemas.microsoft.com/office/drawing/2014/main" val="1778189312"/>
                    </a:ext>
                  </a:extLst>
                </a:gridCol>
                <a:gridCol w="329184">
                  <a:extLst>
                    <a:ext uri="{9D8B030D-6E8A-4147-A177-3AD203B41FA5}">
                      <a16:colId xmlns:a16="http://schemas.microsoft.com/office/drawing/2014/main" val="3159885264"/>
                    </a:ext>
                  </a:extLst>
                </a:gridCol>
                <a:gridCol w="370332">
                  <a:extLst>
                    <a:ext uri="{9D8B030D-6E8A-4147-A177-3AD203B41FA5}">
                      <a16:colId xmlns:a16="http://schemas.microsoft.com/office/drawing/2014/main" val="428384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485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Diario1.com - 2018-04-07 23:01:27</a:t>
                      </a:r>
                      <a:r>
                        <a:rPr kumimoji="0" lang="es-ES" sz="1000" b="0" i="0" u="none" strike="noStrike" kern="1200" cap="none" spc="0" normalizeH="0" baseline="0" noProof="0">
                          <a:ln>
                            <a:noFill/>
                          </a:ln>
                          <a:solidFill>
                            <a:prstClr val="black"/>
                          </a:solidFill>
                          <a:effectLst/>
                          <a:uLnTx/>
                          <a:uFillTx/>
                          <a:latin typeface="+mn-lt"/>
                          <a:ea typeface="+mn-ea"/>
                          <a:cs typeface="+mn-cs"/>
                        </a:rPr>
                        <a:t>
Los dirigidos por Ernesto Valverde igualan la mayor marca de partidos sin perder en una campaña de La Liga.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401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Blog - 2018-04-07 23:00:00</a:t>
                      </a:r>
                      <a:r>
                        <a:rPr kumimoji="0" lang="es-ES" sz="1000" b="0" i="0" u="none" strike="noStrike" kern="1200" cap="none" spc="0" normalizeH="0" baseline="0" noProof="0">
                          <a:ln>
                            <a:noFill/>
                          </a:ln>
                          <a:solidFill>
                            <a:prstClr val="black"/>
                          </a:solidFill>
                          <a:effectLst/>
                          <a:uLnTx/>
                          <a:uFillTx/>
                          <a:latin typeface="+mn-lt"/>
                          <a:ea typeface="+mn-ea"/>
                          <a:cs typeface="+mn-cs"/>
                        </a:rPr>
                        <a:t>
#AyerEn_EB
Sismo de 4.0 grados sacudió el territorio nacional
http://elblog.com/noticias/registro-52240.html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3757655"/>
                  </a:ext>
                </a:extLst>
              </a:tr>
            </a:tbl>
          </a:graphicData>
        </a:graphic>
      </p:graphicFrame>
      <p:sp>
        <p:nvSpPr>
          <p:cNvPr id="4" name="Text Placeholder 3">
            <a:extLst>
              <a:ext uri="{FF2B5EF4-FFF2-40B4-BE49-F238E27FC236}">
                <a16:creationId xmlns:a16="http://schemas.microsoft.com/office/drawing/2014/main" id="{1D631A65-9876-4775-98D0-D3269C199A03}"/>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3997197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96D30-0B11-474F-8788-E501A6054C5E}"/>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63A89BE6-471C-4E84-89F5-5114E1F7502A}"/>
              </a:ext>
            </a:extLst>
          </p:cNvPr>
          <p:cNvGraphicFramePr>
            <a:graphicFrameLocks noGrp="1"/>
          </p:cNvGraphicFramePr>
          <p:nvPr>
            <p:ph type="tbl" sz="quarter" idx="13"/>
            <p:extLst>
              <p:ext uri="{D42A27DB-BD31-4B8C-83A1-F6EECF244321}">
                <p14:modId xmlns:p14="http://schemas.microsoft.com/office/powerpoint/2010/main" val="410937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9321977"/>
                    </a:ext>
                  </a:extLst>
                </a:gridCol>
                <a:gridCol w="370332">
                  <a:extLst>
                    <a:ext uri="{9D8B030D-6E8A-4147-A177-3AD203B41FA5}">
                      <a16:colId xmlns:a16="http://schemas.microsoft.com/office/drawing/2014/main" val="774335411"/>
                    </a:ext>
                  </a:extLst>
                </a:gridCol>
                <a:gridCol w="370332">
                  <a:extLst>
                    <a:ext uri="{9D8B030D-6E8A-4147-A177-3AD203B41FA5}">
                      <a16:colId xmlns:a16="http://schemas.microsoft.com/office/drawing/2014/main" val="2312311942"/>
                    </a:ext>
                  </a:extLst>
                </a:gridCol>
                <a:gridCol w="370332">
                  <a:extLst>
                    <a:ext uri="{9D8B030D-6E8A-4147-A177-3AD203B41FA5}">
                      <a16:colId xmlns:a16="http://schemas.microsoft.com/office/drawing/2014/main" val="633673553"/>
                    </a:ext>
                  </a:extLst>
                </a:gridCol>
                <a:gridCol w="329184">
                  <a:extLst>
                    <a:ext uri="{9D8B030D-6E8A-4147-A177-3AD203B41FA5}">
                      <a16:colId xmlns:a16="http://schemas.microsoft.com/office/drawing/2014/main" val="2231277504"/>
                    </a:ext>
                  </a:extLst>
                </a:gridCol>
                <a:gridCol w="329184">
                  <a:extLst>
                    <a:ext uri="{9D8B030D-6E8A-4147-A177-3AD203B41FA5}">
                      <a16:colId xmlns:a16="http://schemas.microsoft.com/office/drawing/2014/main" val="2360691074"/>
                    </a:ext>
                  </a:extLst>
                </a:gridCol>
                <a:gridCol w="329184">
                  <a:extLst>
                    <a:ext uri="{9D8B030D-6E8A-4147-A177-3AD203B41FA5}">
                      <a16:colId xmlns:a16="http://schemas.microsoft.com/office/drawing/2014/main" val="3653096588"/>
                    </a:ext>
                  </a:extLst>
                </a:gridCol>
                <a:gridCol w="329184">
                  <a:extLst>
                    <a:ext uri="{9D8B030D-6E8A-4147-A177-3AD203B41FA5}">
                      <a16:colId xmlns:a16="http://schemas.microsoft.com/office/drawing/2014/main" val="1451716472"/>
                    </a:ext>
                  </a:extLst>
                </a:gridCol>
                <a:gridCol w="329184">
                  <a:extLst>
                    <a:ext uri="{9D8B030D-6E8A-4147-A177-3AD203B41FA5}">
                      <a16:colId xmlns:a16="http://schemas.microsoft.com/office/drawing/2014/main" val="1254053225"/>
                    </a:ext>
                  </a:extLst>
                </a:gridCol>
                <a:gridCol w="329184">
                  <a:extLst>
                    <a:ext uri="{9D8B030D-6E8A-4147-A177-3AD203B41FA5}">
                      <a16:colId xmlns:a16="http://schemas.microsoft.com/office/drawing/2014/main" val="1445936480"/>
                    </a:ext>
                  </a:extLst>
                </a:gridCol>
                <a:gridCol w="329184">
                  <a:extLst>
                    <a:ext uri="{9D8B030D-6E8A-4147-A177-3AD203B41FA5}">
                      <a16:colId xmlns:a16="http://schemas.microsoft.com/office/drawing/2014/main" val="423973956"/>
                    </a:ext>
                  </a:extLst>
                </a:gridCol>
                <a:gridCol w="329184">
                  <a:extLst>
                    <a:ext uri="{9D8B030D-6E8A-4147-A177-3AD203B41FA5}">
                      <a16:colId xmlns:a16="http://schemas.microsoft.com/office/drawing/2014/main" val="3173807561"/>
                    </a:ext>
                  </a:extLst>
                </a:gridCol>
                <a:gridCol w="329184">
                  <a:extLst>
                    <a:ext uri="{9D8B030D-6E8A-4147-A177-3AD203B41FA5}">
                      <a16:colId xmlns:a16="http://schemas.microsoft.com/office/drawing/2014/main" val="1305453203"/>
                    </a:ext>
                  </a:extLst>
                </a:gridCol>
                <a:gridCol w="370332">
                  <a:extLst>
                    <a:ext uri="{9D8B030D-6E8A-4147-A177-3AD203B41FA5}">
                      <a16:colId xmlns:a16="http://schemas.microsoft.com/office/drawing/2014/main" val="2407495399"/>
                    </a:ext>
                  </a:extLst>
                </a:gridCol>
                <a:gridCol w="370332">
                  <a:extLst>
                    <a:ext uri="{9D8B030D-6E8A-4147-A177-3AD203B41FA5}">
                      <a16:colId xmlns:a16="http://schemas.microsoft.com/office/drawing/2014/main" val="1201079355"/>
                    </a:ext>
                  </a:extLst>
                </a:gridCol>
                <a:gridCol w="329184">
                  <a:extLst>
                    <a:ext uri="{9D8B030D-6E8A-4147-A177-3AD203B41FA5}">
                      <a16:colId xmlns:a16="http://schemas.microsoft.com/office/drawing/2014/main" val="350734489"/>
                    </a:ext>
                  </a:extLst>
                </a:gridCol>
                <a:gridCol w="329184">
                  <a:extLst>
                    <a:ext uri="{9D8B030D-6E8A-4147-A177-3AD203B41FA5}">
                      <a16:colId xmlns:a16="http://schemas.microsoft.com/office/drawing/2014/main" val="3090061201"/>
                    </a:ext>
                  </a:extLst>
                </a:gridCol>
                <a:gridCol w="370332">
                  <a:extLst>
                    <a:ext uri="{9D8B030D-6E8A-4147-A177-3AD203B41FA5}">
                      <a16:colId xmlns:a16="http://schemas.microsoft.com/office/drawing/2014/main" val="2130260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187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23:00:00</a:t>
                      </a:r>
                      <a:r>
                        <a:rPr kumimoji="0" lang="es-ES" sz="1000" b="0" i="0" u="none" strike="noStrike" kern="1200" cap="none" spc="0" normalizeH="0" baseline="0" noProof="0">
                          <a:ln>
                            <a:noFill/>
                          </a:ln>
                          <a:solidFill>
                            <a:prstClr val="black"/>
                          </a:solidFill>
                          <a:effectLst/>
                          <a:uLnTx/>
                          <a:uFillTx/>
                          <a:latin typeface="+mn-lt"/>
                          <a:ea typeface="+mn-ea"/>
                          <a:cs typeface="+mn-cs"/>
                        </a:rPr>
                        <a:t>
#EsNoticia | Las autoridades judiciales vaticanas emitieron finalmente este sábado la orden de arresto, que fue llevada a cabo por la propia gendarmería del pequeño Estado, informó el comunicado oficial.  https://goo.gl/aqB3Ww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733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LPG La Prensa Gráfica - 2018-04-07 23:00:00</a:t>
                      </a:r>
                      <a:r>
                        <a:rPr kumimoji="0" lang="es-ES" sz="1000" b="0" i="0" u="none" strike="noStrike" kern="1200" cap="none" spc="0" normalizeH="0" baseline="0" noProof="0">
                          <a:ln>
                            <a:noFill/>
                          </a:ln>
                          <a:solidFill>
                            <a:prstClr val="black"/>
                          </a:solidFill>
                          <a:effectLst/>
                          <a:uLnTx/>
                          <a:uFillTx/>
                          <a:latin typeface="+mn-lt"/>
                          <a:ea typeface="+mn-ea"/>
                          <a:cs typeface="+mn-cs"/>
                        </a:rPr>
                        <a:t>
Vea en este video las declaraciones de las autoridades sobre el cuádruple asesinato en el que también son víctimas un ex agente de la PNC y el hijo de un sargento policial: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7533652"/>
                  </a:ext>
                </a:extLst>
              </a:tr>
            </a:tbl>
          </a:graphicData>
        </a:graphic>
      </p:graphicFrame>
      <p:sp>
        <p:nvSpPr>
          <p:cNvPr id="4" name="Text Placeholder 3">
            <a:extLst>
              <a:ext uri="{FF2B5EF4-FFF2-40B4-BE49-F238E27FC236}">
                <a16:creationId xmlns:a16="http://schemas.microsoft.com/office/drawing/2014/main" id="{92752807-9F8C-42B6-B3DA-18505515E184}"/>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231628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90AC-A77E-49BB-9816-023AFE8A2D7F}"/>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EBC7D0CB-0E8A-403D-892E-7FE8A0CB6149}"/>
              </a:ext>
            </a:extLst>
          </p:cNvPr>
          <p:cNvGraphicFramePr>
            <a:graphicFrameLocks noGrp="1"/>
          </p:cNvGraphicFramePr>
          <p:nvPr>
            <p:ph type="tbl" sz="quarter" idx="13"/>
            <p:extLst>
              <p:ext uri="{D42A27DB-BD31-4B8C-83A1-F6EECF244321}">
                <p14:modId xmlns:p14="http://schemas.microsoft.com/office/powerpoint/2010/main" val="2676570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1611840"/>
                    </a:ext>
                  </a:extLst>
                </a:gridCol>
                <a:gridCol w="370332">
                  <a:extLst>
                    <a:ext uri="{9D8B030D-6E8A-4147-A177-3AD203B41FA5}">
                      <a16:colId xmlns:a16="http://schemas.microsoft.com/office/drawing/2014/main" val="480783251"/>
                    </a:ext>
                  </a:extLst>
                </a:gridCol>
                <a:gridCol w="370332">
                  <a:extLst>
                    <a:ext uri="{9D8B030D-6E8A-4147-A177-3AD203B41FA5}">
                      <a16:colId xmlns:a16="http://schemas.microsoft.com/office/drawing/2014/main" val="3843728153"/>
                    </a:ext>
                  </a:extLst>
                </a:gridCol>
                <a:gridCol w="370332">
                  <a:extLst>
                    <a:ext uri="{9D8B030D-6E8A-4147-A177-3AD203B41FA5}">
                      <a16:colId xmlns:a16="http://schemas.microsoft.com/office/drawing/2014/main" val="924543272"/>
                    </a:ext>
                  </a:extLst>
                </a:gridCol>
                <a:gridCol w="329184">
                  <a:extLst>
                    <a:ext uri="{9D8B030D-6E8A-4147-A177-3AD203B41FA5}">
                      <a16:colId xmlns:a16="http://schemas.microsoft.com/office/drawing/2014/main" val="1844398210"/>
                    </a:ext>
                  </a:extLst>
                </a:gridCol>
                <a:gridCol w="329184">
                  <a:extLst>
                    <a:ext uri="{9D8B030D-6E8A-4147-A177-3AD203B41FA5}">
                      <a16:colId xmlns:a16="http://schemas.microsoft.com/office/drawing/2014/main" val="2395076622"/>
                    </a:ext>
                  </a:extLst>
                </a:gridCol>
                <a:gridCol w="329184">
                  <a:extLst>
                    <a:ext uri="{9D8B030D-6E8A-4147-A177-3AD203B41FA5}">
                      <a16:colId xmlns:a16="http://schemas.microsoft.com/office/drawing/2014/main" val="3348583245"/>
                    </a:ext>
                  </a:extLst>
                </a:gridCol>
                <a:gridCol w="329184">
                  <a:extLst>
                    <a:ext uri="{9D8B030D-6E8A-4147-A177-3AD203B41FA5}">
                      <a16:colId xmlns:a16="http://schemas.microsoft.com/office/drawing/2014/main" val="35413342"/>
                    </a:ext>
                  </a:extLst>
                </a:gridCol>
                <a:gridCol w="329184">
                  <a:extLst>
                    <a:ext uri="{9D8B030D-6E8A-4147-A177-3AD203B41FA5}">
                      <a16:colId xmlns:a16="http://schemas.microsoft.com/office/drawing/2014/main" val="3144756824"/>
                    </a:ext>
                  </a:extLst>
                </a:gridCol>
                <a:gridCol w="329184">
                  <a:extLst>
                    <a:ext uri="{9D8B030D-6E8A-4147-A177-3AD203B41FA5}">
                      <a16:colId xmlns:a16="http://schemas.microsoft.com/office/drawing/2014/main" val="1504165254"/>
                    </a:ext>
                  </a:extLst>
                </a:gridCol>
                <a:gridCol w="329184">
                  <a:extLst>
                    <a:ext uri="{9D8B030D-6E8A-4147-A177-3AD203B41FA5}">
                      <a16:colId xmlns:a16="http://schemas.microsoft.com/office/drawing/2014/main" val="579860564"/>
                    </a:ext>
                  </a:extLst>
                </a:gridCol>
                <a:gridCol w="329184">
                  <a:extLst>
                    <a:ext uri="{9D8B030D-6E8A-4147-A177-3AD203B41FA5}">
                      <a16:colId xmlns:a16="http://schemas.microsoft.com/office/drawing/2014/main" val="3718272681"/>
                    </a:ext>
                  </a:extLst>
                </a:gridCol>
                <a:gridCol w="329184">
                  <a:extLst>
                    <a:ext uri="{9D8B030D-6E8A-4147-A177-3AD203B41FA5}">
                      <a16:colId xmlns:a16="http://schemas.microsoft.com/office/drawing/2014/main" val="1211074061"/>
                    </a:ext>
                  </a:extLst>
                </a:gridCol>
                <a:gridCol w="370332">
                  <a:extLst>
                    <a:ext uri="{9D8B030D-6E8A-4147-A177-3AD203B41FA5}">
                      <a16:colId xmlns:a16="http://schemas.microsoft.com/office/drawing/2014/main" val="2751794179"/>
                    </a:ext>
                  </a:extLst>
                </a:gridCol>
                <a:gridCol w="370332">
                  <a:extLst>
                    <a:ext uri="{9D8B030D-6E8A-4147-A177-3AD203B41FA5}">
                      <a16:colId xmlns:a16="http://schemas.microsoft.com/office/drawing/2014/main" val="1058016125"/>
                    </a:ext>
                  </a:extLst>
                </a:gridCol>
                <a:gridCol w="329184">
                  <a:extLst>
                    <a:ext uri="{9D8B030D-6E8A-4147-A177-3AD203B41FA5}">
                      <a16:colId xmlns:a16="http://schemas.microsoft.com/office/drawing/2014/main" val="46759866"/>
                    </a:ext>
                  </a:extLst>
                </a:gridCol>
                <a:gridCol w="329184">
                  <a:extLst>
                    <a:ext uri="{9D8B030D-6E8A-4147-A177-3AD203B41FA5}">
                      <a16:colId xmlns:a16="http://schemas.microsoft.com/office/drawing/2014/main" val="3176330434"/>
                    </a:ext>
                  </a:extLst>
                </a:gridCol>
                <a:gridCol w="370332">
                  <a:extLst>
                    <a:ext uri="{9D8B030D-6E8A-4147-A177-3AD203B41FA5}">
                      <a16:colId xmlns:a16="http://schemas.microsoft.com/office/drawing/2014/main" val="2004737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881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elsalvador.com - 2018-04-07 22:51:53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7515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Blog - 2018-04-07 22:46:50</a:t>
                      </a:r>
                      <a:r>
                        <a:rPr kumimoji="0" lang="es-ES" sz="1000" b="0" i="0" u="none" strike="noStrike" kern="1200" cap="none" spc="0" normalizeH="0" baseline="0" noProof="0">
                          <a:ln>
                            <a:noFill/>
                          </a:ln>
                          <a:solidFill>
                            <a:prstClr val="black"/>
                          </a:solidFill>
                          <a:effectLst/>
                          <a:uLnTx/>
                          <a:uFillTx/>
                          <a:latin typeface="+mn-lt"/>
                          <a:ea typeface="+mn-ea"/>
                          <a:cs typeface="+mn-cs"/>
                        </a:rPr>
                        <a:t>
#Noticias_EB
Cae por grave delito joven pandillero en Ahuachapán
http://elblog.com/noticias/registro-52256.html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9670545"/>
                  </a:ext>
                </a:extLst>
              </a:tr>
            </a:tbl>
          </a:graphicData>
        </a:graphic>
      </p:graphicFrame>
      <p:sp>
        <p:nvSpPr>
          <p:cNvPr id="4" name="Text Placeholder 3">
            <a:extLst>
              <a:ext uri="{FF2B5EF4-FFF2-40B4-BE49-F238E27FC236}">
                <a16:creationId xmlns:a16="http://schemas.microsoft.com/office/drawing/2014/main" id="{0B28152C-2174-43EF-B99A-2C4162F3ED53}"/>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1285644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8FFB7-C33C-4148-BABD-984D3CC03135}"/>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FBD24846-BFFF-424F-A7D2-6FDB088E9EA4}"/>
              </a:ext>
            </a:extLst>
          </p:cNvPr>
          <p:cNvGraphicFramePr>
            <a:graphicFrameLocks noGrp="1"/>
          </p:cNvGraphicFramePr>
          <p:nvPr>
            <p:ph type="tbl" sz="quarter" idx="13"/>
            <p:extLst>
              <p:ext uri="{D42A27DB-BD31-4B8C-83A1-F6EECF244321}">
                <p14:modId xmlns:p14="http://schemas.microsoft.com/office/powerpoint/2010/main" val="3961717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4231833"/>
                    </a:ext>
                  </a:extLst>
                </a:gridCol>
                <a:gridCol w="370332">
                  <a:extLst>
                    <a:ext uri="{9D8B030D-6E8A-4147-A177-3AD203B41FA5}">
                      <a16:colId xmlns:a16="http://schemas.microsoft.com/office/drawing/2014/main" val="3256576085"/>
                    </a:ext>
                  </a:extLst>
                </a:gridCol>
                <a:gridCol w="370332">
                  <a:extLst>
                    <a:ext uri="{9D8B030D-6E8A-4147-A177-3AD203B41FA5}">
                      <a16:colId xmlns:a16="http://schemas.microsoft.com/office/drawing/2014/main" val="3469118626"/>
                    </a:ext>
                  </a:extLst>
                </a:gridCol>
                <a:gridCol w="370332">
                  <a:extLst>
                    <a:ext uri="{9D8B030D-6E8A-4147-A177-3AD203B41FA5}">
                      <a16:colId xmlns:a16="http://schemas.microsoft.com/office/drawing/2014/main" val="1634470294"/>
                    </a:ext>
                  </a:extLst>
                </a:gridCol>
                <a:gridCol w="329184">
                  <a:extLst>
                    <a:ext uri="{9D8B030D-6E8A-4147-A177-3AD203B41FA5}">
                      <a16:colId xmlns:a16="http://schemas.microsoft.com/office/drawing/2014/main" val="1811373728"/>
                    </a:ext>
                  </a:extLst>
                </a:gridCol>
                <a:gridCol w="329184">
                  <a:extLst>
                    <a:ext uri="{9D8B030D-6E8A-4147-A177-3AD203B41FA5}">
                      <a16:colId xmlns:a16="http://schemas.microsoft.com/office/drawing/2014/main" val="2973216281"/>
                    </a:ext>
                  </a:extLst>
                </a:gridCol>
                <a:gridCol w="329184">
                  <a:extLst>
                    <a:ext uri="{9D8B030D-6E8A-4147-A177-3AD203B41FA5}">
                      <a16:colId xmlns:a16="http://schemas.microsoft.com/office/drawing/2014/main" val="3062985928"/>
                    </a:ext>
                  </a:extLst>
                </a:gridCol>
                <a:gridCol w="329184">
                  <a:extLst>
                    <a:ext uri="{9D8B030D-6E8A-4147-A177-3AD203B41FA5}">
                      <a16:colId xmlns:a16="http://schemas.microsoft.com/office/drawing/2014/main" val="721932425"/>
                    </a:ext>
                  </a:extLst>
                </a:gridCol>
                <a:gridCol w="329184">
                  <a:extLst>
                    <a:ext uri="{9D8B030D-6E8A-4147-A177-3AD203B41FA5}">
                      <a16:colId xmlns:a16="http://schemas.microsoft.com/office/drawing/2014/main" val="3856309071"/>
                    </a:ext>
                  </a:extLst>
                </a:gridCol>
                <a:gridCol w="329184">
                  <a:extLst>
                    <a:ext uri="{9D8B030D-6E8A-4147-A177-3AD203B41FA5}">
                      <a16:colId xmlns:a16="http://schemas.microsoft.com/office/drawing/2014/main" val="2802110807"/>
                    </a:ext>
                  </a:extLst>
                </a:gridCol>
                <a:gridCol w="329184">
                  <a:extLst>
                    <a:ext uri="{9D8B030D-6E8A-4147-A177-3AD203B41FA5}">
                      <a16:colId xmlns:a16="http://schemas.microsoft.com/office/drawing/2014/main" val="1426653446"/>
                    </a:ext>
                  </a:extLst>
                </a:gridCol>
                <a:gridCol w="329184">
                  <a:extLst>
                    <a:ext uri="{9D8B030D-6E8A-4147-A177-3AD203B41FA5}">
                      <a16:colId xmlns:a16="http://schemas.microsoft.com/office/drawing/2014/main" val="124750733"/>
                    </a:ext>
                  </a:extLst>
                </a:gridCol>
                <a:gridCol w="329184">
                  <a:extLst>
                    <a:ext uri="{9D8B030D-6E8A-4147-A177-3AD203B41FA5}">
                      <a16:colId xmlns:a16="http://schemas.microsoft.com/office/drawing/2014/main" val="812614104"/>
                    </a:ext>
                  </a:extLst>
                </a:gridCol>
                <a:gridCol w="370332">
                  <a:extLst>
                    <a:ext uri="{9D8B030D-6E8A-4147-A177-3AD203B41FA5}">
                      <a16:colId xmlns:a16="http://schemas.microsoft.com/office/drawing/2014/main" val="1850965248"/>
                    </a:ext>
                  </a:extLst>
                </a:gridCol>
                <a:gridCol w="370332">
                  <a:extLst>
                    <a:ext uri="{9D8B030D-6E8A-4147-A177-3AD203B41FA5}">
                      <a16:colId xmlns:a16="http://schemas.microsoft.com/office/drawing/2014/main" val="2026724033"/>
                    </a:ext>
                  </a:extLst>
                </a:gridCol>
                <a:gridCol w="329184">
                  <a:extLst>
                    <a:ext uri="{9D8B030D-6E8A-4147-A177-3AD203B41FA5}">
                      <a16:colId xmlns:a16="http://schemas.microsoft.com/office/drawing/2014/main" val="1464075801"/>
                    </a:ext>
                  </a:extLst>
                </a:gridCol>
                <a:gridCol w="329184">
                  <a:extLst>
                    <a:ext uri="{9D8B030D-6E8A-4147-A177-3AD203B41FA5}">
                      <a16:colId xmlns:a16="http://schemas.microsoft.com/office/drawing/2014/main" val="2177229316"/>
                    </a:ext>
                  </a:extLst>
                </a:gridCol>
                <a:gridCol w="370332">
                  <a:extLst>
                    <a:ext uri="{9D8B030D-6E8A-4147-A177-3AD203B41FA5}">
                      <a16:colId xmlns:a16="http://schemas.microsoft.com/office/drawing/2014/main" val="1350448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593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Blog - 2018-04-07 22:45:00</a:t>
                      </a:r>
                      <a:r>
                        <a:rPr kumimoji="0" lang="es-ES" sz="1000" b="0" i="0" u="none" strike="noStrike" kern="1200" cap="none" spc="0" normalizeH="0" baseline="0" noProof="0">
                          <a:ln>
                            <a:noFill/>
                          </a:ln>
                          <a:solidFill>
                            <a:prstClr val="black"/>
                          </a:solidFill>
                          <a:effectLst/>
                          <a:uLnTx/>
                          <a:uFillTx/>
                          <a:latin typeface="+mn-lt"/>
                          <a:ea typeface="+mn-ea"/>
                          <a:cs typeface="+mn-cs"/>
                        </a:rPr>
                        <a:t>
#Noticias_EB
Dos hermanos, familiares de sus víctimas, son los autores del triple homicidio en Ahuachapán
http://elblog.com/noticias/registro-52238.html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513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Diario1.com - 2018-04-07 22:45:00</a:t>
                      </a:r>
                      <a:r>
                        <a:rPr kumimoji="0" lang="pt-BR" sz="1000" b="0" i="0" u="none" strike="noStrike" kern="1200" cap="none" spc="0" normalizeH="0" baseline="0" noProof="0">
                          <a:ln>
                            <a:noFill/>
                          </a:ln>
                          <a:solidFill>
                            <a:prstClr val="black"/>
                          </a:solidFill>
                          <a:effectLst/>
                          <a:uLnTx/>
                          <a:uFillTx/>
                          <a:latin typeface="+mn-lt"/>
                          <a:ea typeface="+mn-ea"/>
                          <a:cs typeface="+mn-cs"/>
                        </a:rPr>
                        <a:t>
http://diario1.com/nacionales/2018/04/marn-pronostica-lluvias-y-chubascos-para-este-fin-de-semana/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8463640"/>
                  </a:ext>
                </a:extLst>
              </a:tr>
            </a:tbl>
          </a:graphicData>
        </a:graphic>
      </p:graphicFrame>
      <p:sp>
        <p:nvSpPr>
          <p:cNvPr id="4" name="Text Placeholder 3">
            <a:extLst>
              <a:ext uri="{FF2B5EF4-FFF2-40B4-BE49-F238E27FC236}">
                <a16:creationId xmlns:a16="http://schemas.microsoft.com/office/drawing/2014/main" id="{20C52762-F561-4BD2-A6D0-A444D4CB3AF6}"/>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3022944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2A966-CE14-4131-A03A-2AACA72154DB}"/>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F27DE8F7-AFA5-47CF-98E2-F4E44448E971}"/>
              </a:ext>
            </a:extLst>
          </p:cNvPr>
          <p:cNvGraphicFramePr>
            <a:graphicFrameLocks noGrp="1"/>
          </p:cNvGraphicFramePr>
          <p:nvPr>
            <p:ph type="tbl" sz="quarter" idx="13"/>
            <p:extLst>
              <p:ext uri="{D42A27DB-BD31-4B8C-83A1-F6EECF244321}">
                <p14:modId xmlns:p14="http://schemas.microsoft.com/office/powerpoint/2010/main" val="1623619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1291402"/>
                    </a:ext>
                  </a:extLst>
                </a:gridCol>
                <a:gridCol w="370332">
                  <a:extLst>
                    <a:ext uri="{9D8B030D-6E8A-4147-A177-3AD203B41FA5}">
                      <a16:colId xmlns:a16="http://schemas.microsoft.com/office/drawing/2014/main" val="1255332372"/>
                    </a:ext>
                  </a:extLst>
                </a:gridCol>
                <a:gridCol w="370332">
                  <a:extLst>
                    <a:ext uri="{9D8B030D-6E8A-4147-A177-3AD203B41FA5}">
                      <a16:colId xmlns:a16="http://schemas.microsoft.com/office/drawing/2014/main" val="4119411202"/>
                    </a:ext>
                  </a:extLst>
                </a:gridCol>
                <a:gridCol w="370332">
                  <a:extLst>
                    <a:ext uri="{9D8B030D-6E8A-4147-A177-3AD203B41FA5}">
                      <a16:colId xmlns:a16="http://schemas.microsoft.com/office/drawing/2014/main" val="2245226914"/>
                    </a:ext>
                  </a:extLst>
                </a:gridCol>
                <a:gridCol w="329184">
                  <a:extLst>
                    <a:ext uri="{9D8B030D-6E8A-4147-A177-3AD203B41FA5}">
                      <a16:colId xmlns:a16="http://schemas.microsoft.com/office/drawing/2014/main" val="1837984075"/>
                    </a:ext>
                  </a:extLst>
                </a:gridCol>
                <a:gridCol w="329184">
                  <a:extLst>
                    <a:ext uri="{9D8B030D-6E8A-4147-A177-3AD203B41FA5}">
                      <a16:colId xmlns:a16="http://schemas.microsoft.com/office/drawing/2014/main" val="805848488"/>
                    </a:ext>
                  </a:extLst>
                </a:gridCol>
                <a:gridCol w="329184">
                  <a:extLst>
                    <a:ext uri="{9D8B030D-6E8A-4147-A177-3AD203B41FA5}">
                      <a16:colId xmlns:a16="http://schemas.microsoft.com/office/drawing/2014/main" val="82284459"/>
                    </a:ext>
                  </a:extLst>
                </a:gridCol>
                <a:gridCol w="329184">
                  <a:extLst>
                    <a:ext uri="{9D8B030D-6E8A-4147-A177-3AD203B41FA5}">
                      <a16:colId xmlns:a16="http://schemas.microsoft.com/office/drawing/2014/main" val="207630024"/>
                    </a:ext>
                  </a:extLst>
                </a:gridCol>
                <a:gridCol w="329184">
                  <a:extLst>
                    <a:ext uri="{9D8B030D-6E8A-4147-A177-3AD203B41FA5}">
                      <a16:colId xmlns:a16="http://schemas.microsoft.com/office/drawing/2014/main" val="1247853304"/>
                    </a:ext>
                  </a:extLst>
                </a:gridCol>
                <a:gridCol w="329184">
                  <a:extLst>
                    <a:ext uri="{9D8B030D-6E8A-4147-A177-3AD203B41FA5}">
                      <a16:colId xmlns:a16="http://schemas.microsoft.com/office/drawing/2014/main" val="1799679601"/>
                    </a:ext>
                  </a:extLst>
                </a:gridCol>
                <a:gridCol w="329184">
                  <a:extLst>
                    <a:ext uri="{9D8B030D-6E8A-4147-A177-3AD203B41FA5}">
                      <a16:colId xmlns:a16="http://schemas.microsoft.com/office/drawing/2014/main" val="2165369291"/>
                    </a:ext>
                  </a:extLst>
                </a:gridCol>
                <a:gridCol w="329184">
                  <a:extLst>
                    <a:ext uri="{9D8B030D-6E8A-4147-A177-3AD203B41FA5}">
                      <a16:colId xmlns:a16="http://schemas.microsoft.com/office/drawing/2014/main" val="485174302"/>
                    </a:ext>
                  </a:extLst>
                </a:gridCol>
                <a:gridCol w="329184">
                  <a:extLst>
                    <a:ext uri="{9D8B030D-6E8A-4147-A177-3AD203B41FA5}">
                      <a16:colId xmlns:a16="http://schemas.microsoft.com/office/drawing/2014/main" val="831801755"/>
                    </a:ext>
                  </a:extLst>
                </a:gridCol>
                <a:gridCol w="370332">
                  <a:extLst>
                    <a:ext uri="{9D8B030D-6E8A-4147-A177-3AD203B41FA5}">
                      <a16:colId xmlns:a16="http://schemas.microsoft.com/office/drawing/2014/main" val="1648745692"/>
                    </a:ext>
                  </a:extLst>
                </a:gridCol>
                <a:gridCol w="370332">
                  <a:extLst>
                    <a:ext uri="{9D8B030D-6E8A-4147-A177-3AD203B41FA5}">
                      <a16:colId xmlns:a16="http://schemas.microsoft.com/office/drawing/2014/main" val="4253342789"/>
                    </a:ext>
                  </a:extLst>
                </a:gridCol>
                <a:gridCol w="329184">
                  <a:extLst>
                    <a:ext uri="{9D8B030D-6E8A-4147-A177-3AD203B41FA5}">
                      <a16:colId xmlns:a16="http://schemas.microsoft.com/office/drawing/2014/main" val="4263096608"/>
                    </a:ext>
                  </a:extLst>
                </a:gridCol>
                <a:gridCol w="329184">
                  <a:extLst>
                    <a:ext uri="{9D8B030D-6E8A-4147-A177-3AD203B41FA5}">
                      <a16:colId xmlns:a16="http://schemas.microsoft.com/office/drawing/2014/main" val="1776034725"/>
                    </a:ext>
                  </a:extLst>
                </a:gridCol>
                <a:gridCol w="370332">
                  <a:extLst>
                    <a:ext uri="{9D8B030D-6E8A-4147-A177-3AD203B41FA5}">
                      <a16:colId xmlns:a16="http://schemas.microsoft.com/office/drawing/2014/main" val="366677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33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LPG La Prensa Gráfica - 2018-04-07 22:40:00</a:t>
                      </a:r>
                      <a:r>
                        <a:rPr kumimoji="0" lang="es-ES" sz="1000" b="0" i="0" u="none" strike="noStrike" kern="1200" cap="none" spc="0" normalizeH="0" baseline="0" noProof="0">
                          <a:ln>
                            <a:noFill/>
                          </a:ln>
                          <a:solidFill>
                            <a:prstClr val="black"/>
                          </a:solidFill>
                          <a:effectLst/>
                          <a:uLnTx/>
                          <a:uFillTx/>
                          <a:latin typeface="+mn-lt"/>
                          <a:ea typeface="+mn-ea"/>
                          <a:cs typeface="+mn-cs"/>
                        </a:rPr>
                        <a:t>
Diego López, comentarista deportivo salvadoreño habla sin pelos en la lengua de lo que le falta al fútbol salvadoreño. ¿Querés saber lo que dijo? Billy te lo cuenta en el Carpool Karaoke: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288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22:40:00</a:t>
                      </a:r>
                      <a:r>
                        <a:rPr kumimoji="0" lang="es-ES" sz="1000" b="0" i="0" u="none" strike="noStrike" kern="1200" cap="none" spc="0" normalizeH="0" baseline="0" noProof="0">
                          <a:ln>
                            <a:noFill/>
                          </a:ln>
                          <a:solidFill>
                            <a:prstClr val="black"/>
                          </a:solidFill>
                          <a:effectLst/>
                          <a:uLnTx/>
                          <a:uFillTx/>
                          <a:latin typeface="+mn-lt"/>
                          <a:ea typeface="+mn-ea"/>
                          <a:cs typeface="+mn-cs"/>
                        </a:rPr>
                        <a:t>
#Economía | Solo en 2019, recordó Nelson Fuentes, el Estado debe pagar $800 millones en concepto de la emisión de Eurobonos, responsabilidad que caerá sobre el Gobierno que asuma las riendas del país el próximo año. https://goo.gl/jWFEXn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604282"/>
                  </a:ext>
                </a:extLst>
              </a:tr>
            </a:tbl>
          </a:graphicData>
        </a:graphic>
      </p:graphicFrame>
      <p:sp>
        <p:nvSpPr>
          <p:cNvPr id="4" name="Text Placeholder 3">
            <a:extLst>
              <a:ext uri="{FF2B5EF4-FFF2-40B4-BE49-F238E27FC236}">
                <a16:creationId xmlns:a16="http://schemas.microsoft.com/office/drawing/2014/main" id="{E5E3245C-9D8A-491C-8ECC-53EE0152DB0F}"/>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3605665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CF273-2ABB-4ACD-BC90-9060CF86E5AF}"/>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9C90A078-73B4-487C-99F9-F2B0BB653821}"/>
              </a:ext>
            </a:extLst>
          </p:cNvPr>
          <p:cNvGraphicFramePr>
            <a:graphicFrameLocks noGrp="1"/>
          </p:cNvGraphicFramePr>
          <p:nvPr>
            <p:ph type="tbl" sz="quarter" idx="13"/>
            <p:extLst>
              <p:ext uri="{D42A27DB-BD31-4B8C-83A1-F6EECF244321}">
                <p14:modId xmlns:p14="http://schemas.microsoft.com/office/powerpoint/2010/main" val="496665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32534705"/>
                    </a:ext>
                  </a:extLst>
                </a:gridCol>
                <a:gridCol w="370332">
                  <a:extLst>
                    <a:ext uri="{9D8B030D-6E8A-4147-A177-3AD203B41FA5}">
                      <a16:colId xmlns:a16="http://schemas.microsoft.com/office/drawing/2014/main" val="533038860"/>
                    </a:ext>
                  </a:extLst>
                </a:gridCol>
                <a:gridCol w="370332">
                  <a:extLst>
                    <a:ext uri="{9D8B030D-6E8A-4147-A177-3AD203B41FA5}">
                      <a16:colId xmlns:a16="http://schemas.microsoft.com/office/drawing/2014/main" val="3525293477"/>
                    </a:ext>
                  </a:extLst>
                </a:gridCol>
                <a:gridCol w="370332">
                  <a:extLst>
                    <a:ext uri="{9D8B030D-6E8A-4147-A177-3AD203B41FA5}">
                      <a16:colId xmlns:a16="http://schemas.microsoft.com/office/drawing/2014/main" val="599831003"/>
                    </a:ext>
                  </a:extLst>
                </a:gridCol>
                <a:gridCol w="329184">
                  <a:extLst>
                    <a:ext uri="{9D8B030D-6E8A-4147-A177-3AD203B41FA5}">
                      <a16:colId xmlns:a16="http://schemas.microsoft.com/office/drawing/2014/main" val="3110934349"/>
                    </a:ext>
                  </a:extLst>
                </a:gridCol>
                <a:gridCol w="329184">
                  <a:extLst>
                    <a:ext uri="{9D8B030D-6E8A-4147-A177-3AD203B41FA5}">
                      <a16:colId xmlns:a16="http://schemas.microsoft.com/office/drawing/2014/main" val="1289722058"/>
                    </a:ext>
                  </a:extLst>
                </a:gridCol>
                <a:gridCol w="329184">
                  <a:extLst>
                    <a:ext uri="{9D8B030D-6E8A-4147-A177-3AD203B41FA5}">
                      <a16:colId xmlns:a16="http://schemas.microsoft.com/office/drawing/2014/main" val="3981136761"/>
                    </a:ext>
                  </a:extLst>
                </a:gridCol>
                <a:gridCol w="329184">
                  <a:extLst>
                    <a:ext uri="{9D8B030D-6E8A-4147-A177-3AD203B41FA5}">
                      <a16:colId xmlns:a16="http://schemas.microsoft.com/office/drawing/2014/main" val="195577042"/>
                    </a:ext>
                  </a:extLst>
                </a:gridCol>
                <a:gridCol w="329184">
                  <a:extLst>
                    <a:ext uri="{9D8B030D-6E8A-4147-A177-3AD203B41FA5}">
                      <a16:colId xmlns:a16="http://schemas.microsoft.com/office/drawing/2014/main" val="631721593"/>
                    </a:ext>
                  </a:extLst>
                </a:gridCol>
                <a:gridCol w="329184">
                  <a:extLst>
                    <a:ext uri="{9D8B030D-6E8A-4147-A177-3AD203B41FA5}">
                      <a16:colId xmlns:a16="http://schemas.microsoft.com/office/drawing/2014/main" val="3389908816"/>
                    </a:ext>
                  </a:extLst>
                </a:gridCol>
                <a:gridCol w="329184">
                  <a:extLst>
                    <a:ext uri="{9D8B030D-6E8A-4147-A177-3AD203B41FA5}">
                      <a16:colId xmlns:a16="http://schemas.microsoft.com/office/drawing/2014/main" val="2621680851"/>
                    </a:ext>
                  </a:extLst>
                </a:gridCol>
                <a:gridCol w="329184">
                  <a:extLst>
                    <a:ext uri="{9D8B030D-6E8A-4147-A177-3AD203B41FA5}">
                      <a16:colId xmlns:a16="http://schemas.microsoft.com/office/drawing/2014/main" val="804632632"/>
                    </a:ext>
                  </a:extLst>
                </a:gridCol>
                <a:gridCol w="329184">
                  <a:extLst>
                    <a:ext uri="{9D8B030D-6E8A-4147-A177-3AD203B41FA5}">
                      <a16:colId xmlns:a16="http://schemas.microsoft.com/office/drawing/2014/main" val="3362902256"/>
                    </a:ext>
                  </a:extLst>
                </a:gridCol>
                <a:gridCol w="370332">
                  <a:extLst>
                    <a:ext uri="{9D8B030D-6E8A-4147-A177-3AD203B41FA5}">
                      <a16:colId xmlns:a16="http://schemas.microsoft.com/office/drawing/2014/main" val="2198716798"/>
                    </a:ext>
                  </a:extLst>
                </a:gridCol>
                <a:gridCol w="370332">
                  <a:extLst>
                    <a:ext uri="{9D8B030D-6E8A-4147-A177-3AD203B41FA5}">
                      <a16:colId xmlns:a16="http://schemas.microsoft.com/office/drawing/2014/main" val="3381381819"/>
                    </a:ext>
                  </a:extLst>
                </a:gridCol>
                <a:gridCol w="329184">
                  <a:extLst>
                    <a:ext uri="{9D8B030D-6E8A-4147-A177-3AD203B41FA5}">
                      <a16:colId xmlns:a16="http://schemas.microsoft.com/office/drawing/2014/main" val="838811731"/>
                    </a:ext>
                  </a:extLst>
                </a:gridCol>
                <a:gridCol w="329184">
                  <a:extLst>
                    <a:ext uri="{9D8B030D-6E8A-4147-A177-3AD203B41FA5}">
                      <a16:colId xmlns:a16="http://schemas.microsoft.com/office/drawing/2014/main" val="3626549303"/>
                    </a:ext>
                  </a:extLst>
                </a:gridCol>
                <a:gridCol w="370332">
                  <a:extLst>
                    <a:ext uri="{9D8B030D-6E8A-4147-A177-3AD203B41FA5}">
                      <a16:colId xmlns:a16="http://schemas.microsoft.com/office/drawing/2014/main" val="1027816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437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Blog - 2018-04-07 22:37:56</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131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Diario1.com - 2018-04-07 22:30:00</a:t>
                      </a:r>
                      <a:r>
                        <a:rPr kumimoji="0" lang="es-ES" sz="1000" b="0" i="0" u="none" strike="noStrike" kern="1200" cap="none" spc="0" normalizeH="0" baseline="0" noProof="0">
                          <a:ln>
                            <a:noFill/>
                          </a:ln>
                          <a:solidFill>
                            <a:prstClr val="black"/>
                          </a:solidFill>
                          <a:effectLst/>
                          <a:uLnTx/>
                          <a:uFillTx/>
                          <a:latin typeface="+mn-lt"/>
                          <a:ea typeface="+mn-ea"/>
                          <a:cs typeface="+mn-cs"/>
                        </a:rPr>
                        <a:t>
El expresidente brasileño salió del atrincheramiento al que se sometió, luego que todos los recursos legales para evitar la cárcel fuesen derogados.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693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Diario El Mundo - 2018-04-07 22:30:00</a:t>
                      </a:r>
                      <a:r>
                        <a:rPr kumimoji="0" lang="es-ES" sz="1000" b="0" i="0" u="none" strike="noStrike" kern="1200" cap="none" spc="0" normalizeH="0" baseline="0" noProof="0">
                          <a:ln>
                            <a:noFill/>
                          </a:ln>
                          <a:solidFill>
                            <a:prstClr val="black"/>
                          </a:solidFill>
                          <a:effectLst/>
                          <a:uLnTx/>
                          <a:uFillTx/>
                          <a:latin typeface="+mn-lt"/>
                          <a:ea typeface="+mn-ea"/>
                          <a:cs typeface="+mn-cs"/>
                        </a:rPr>
                        <a:t>
Dragón y Chalatenango se juegan puntos decisivos. Mirá este partido por Tigo Sports El Salvador  EN VIVO y en HD. Descargá la APP: http://bit.ly/TigoSports2018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0069375"/>
                  </a:ext>
                </a:extLst>
              </a:tr>
            </a:tbl>
          </a:graphicData>
        </a:graphic>
      </p:graphicFrame>
      <p:sp>
        <p:nvSpPr>
          <p:cNvPr id="4" name="Text Placeholder 3">
            <a:extLst>
              <a:ext uri="{FF2B5EF4-FFF2-40B4-BE49-F238E27FC236}">
                <a16:creationId xmlns:a16="http://schemas.microsoft.com/office/drawing/2014/main" id="{677F0B1B-51B6-4B3F-80F3-02CE97233ABA}"/>
              </a:ext>
            </a:extLst>
          </p:cNvPr>
          <p:cNvSpPr>
            <a:spLocks noGrp="1"/>
          </p:cNvSpPr>
          <p:nvPr>
            <p:ph type="body" sz="quarter" idx="14"/>
          </p:nvPr>
        </p:nvSpPr>
        <p:spPr/>
        <p:txBody>
          <a:bodyPr/>
          <a:lstStyle/>
          <a:p>
            <a:r>
              <a:rPr lang="en-US"/>
              <a:t>04/01/2018 - 04/07/2018</a:t>
            </a:r>
          </a:p>
        </p:txBody>
      </p:sp>
    </p:spTree>
    <p:extLst>
      <p:ext uri="{BB962C8B-B14F-4D97-AF65-F5344CB8AC3E}">
        <p14:creationId xmlns:p14="http://schemas.microsoft.com/office/powerpoint/2010/main" val="2286619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1066</Words>
  <Application>Microsoft Office PowerPoint</Application>
  <PresentationFormat>On-screen Show (4:3)</PresentationFormat>
  <Paragraphs>690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12</dc:title>
  <dc:creator>Administrator</dc:creator>
  <cp:lastModifiedBy>Administrator</cp:lastModifiedBy>
  <cp:revision>1</cp:revision>
  <dcterms:created xsi:type="dcterms:W3CDTF">2018-04-09T20:46:38Z</dcterms:created>
  <dcterms:modified xsi:type="dcterms:W3CDTF">2018-04-09T20:54:20Z</dcterms:modified>
</cp:coreProperties>
</file>