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新細明體" panose="02020500000000000000" pitchFamily="18" charset="-120"/>
      <p:regular r:id="rId28"/>
    </p:embeddedFont>
    <p:embeddedFont>
      <p:font typeface="Calibri" panose="020F0502020204030204" pitchFamily="34" charset="0"/>
      <p:regular r:id="rId29"/>
      <p:bold r:id="rId30"/>
      <p:italic r:id="rId31"/>
      <p:boldItalic r:id="rId32"/>
    </p:embeddedFont>
    <p:embeddedFont>
      <p:font typeface="ＭＳ Ｐゴシック" panose="020B0600070205080204" pitchFamily="34" charset="-128"/>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E75C5-C497-44AF-BA15-20D925EDCFD9}"/>
              </a:ext>
            </a:extLst>
          </p:cNvPr>
          <p:cNvSpPr>
            <a:spLocks noGrp="1"/>
          </p:cNvSpPr>
          <p:nvPr>
            <p:ph type="title"/>
          </p:nvPr>
        </p:nvSpPr>
        <p:spPr/>
        <p:txBody>
          <a:bodyPr/>
          <a:lstStyle/>
          <a:p>
            <a:r>
              <a:rPr lang="en-US"/>
              <a:t>Facebook Own Posts Table - 1 of 26</a:t>
            </a:r>
          </a:p>
        </p:txBody>
      </p:sp>
      <p:graphicFrame>
        <p:nvGraphicFramePr>
          <p:cNvPr id="5" name="Table Placeholder 4">
            <a:extLst>
              <a:ext uri="{FF2B5EF4-FFF2-40B4-BE49-F238E27FC236}">
                <a16:creationId xmlns:a16="http://schemas.microsoft.com/office/drawing/2014/main" id="{C85A4AA6-DCCB-4CDA-A11D-E064FE9393ED}"/>
              </a:ext>
            </a:extLst>
          </p:cNvPr>
          <p:cNvGraphicFramePr>
            <a:graphicFrameLocks noGrp="1"/>
          </p:cNvGraphicFramePr>
          <p:nvPr>
            <p:ph type="tbl" sz="quarter" idx="13"/>
            <p:extLst>
              <p:ext uri="{D42A27DB-BD31-4B8C-83A1-F6EECF244321}">
                <p14:modId xmlns:p14="http://schemas.microsoft.com/office/powerpoint/2010/main" val="1769871575"/>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44425849"/>
                    </a:ext>
                  </a:extLst>
                </a:gridCol>
                <a:gridCol w="370332">
                  <a:extLst>
                    <a:ext uri="{9D8B030D-6E8A-4147-A177-3AD203B41FA5}">
                      <a16:colId xmlns:a16="http://schemas.microsoft.com/office/drawing/2014/main" val="4157428492"/>
                    </a:ext>
                  </a:extLst>
                </a:gridCol>
                <a:gridCol w="370332">
                  <a:extLst>
                    <a:ext uri="{9D8B030D-6E8A-4147-A177-3AD203B41FA5}">
                      <a16:colId xmlns:a16="http://schemas.microsoft.com/office/drawing/2014/main" val="3637011551"/>
                    </a:ext>
                  </a:extLst>
                </a:gridCol>
                <a:gridCol w="370332">
                  <a:extLst>
                    <a:ext uri="{9D8B030D-6E8A-4147-A177-3AD203B41FA5}">
                      <a16:colId xmlns:a16="http://schemas.microsoft.com/office/drawing/2014/main" val="1518047994"/>
                    </a:ext>
                  </a:extLst>
                </a:gridCol>
                <a:gridCol w="329184">
                  <a:extLst>
                    <a:ext uri="{9D8B030D-6E8A-4147-A177-3AD203B41FA5}">
                      <a16:colId xmlns:a16="http://schemas.microsoft.com/office/drawing/2014/main" val="2500875121"/>
                    </a:ext>
                  </a:extLst>
                </a:gridCol>
                <a:gridCol w="329184">
                  <a:extLst>
                    <a:ext uri="{9D8B030D-6E8A-4147-A177-3AD203B41FA5}">
                      <a16:colId xmlns:a16="http://schemas.microsoft.com/office/drawing/2014/main" val="2049059759"/>
                    </a:ext>
                  </a:extLst>
                </a:gridCol>
                <a:gridCol w="329184">
                  <a:extLst>
                    <a:ext uri="{9D8B030D-6E8A-4147-A177-3AD203B41FA5}">
                      <a16:colId xmlns:a16="http://schemas.microsoft.com/office/drawing/2014/main" val="530227419"/>
                    </a:ext>
                  </a:extLst>
                </a:gridCol>
                <a:gridCol w="329184">
                  <a:extLst>
                    <a:ext uri="{9D8B030D-6E8A-4147-A177-3AD203B41FA5}">
                      <a16:colId xmlns:a16="http://schemas.microsoft.com/office/drawing/2014/main" val="1329610196"/>
                    </a:ext>
                  </a:extLst>
                </a:gridCol>
                <a:gridCol w="329184">
                  <a:extLst>
                    <a:ext uri="{9D8B030D-6E8A-4147-A177-3AD203B41FA5}">
                      <a16:colId xmlns:a16="http://schemas.microsoft.com/office/drawing/2014/main" val="3438133069"/>
                    </a:ext>
                  </a:extLst>
                </a:gridCol>
                <a:gridCol w="329184">
                  <a:extLst>
                    <a:ext uri="{9D8B030D-6E8A-4147-A177-3AD203B41FA5}">
                      <a16:colId xmlns:a16="http://schemas.microsoft.com/office/drawing/2014/main" val="3286049243"/>
                    </a:ext>
                  </a:extLst>
                </a:gridCol>
                <a:gridCol w="329184">
                  <a:extLst>
                    <a:ext uri="{9D8B030D-6E8A-4147-A177-3AD203B41FA5}">
                      <a16:colId xmlns:a16="http://schemas.microsoft.com/office/drawing/2014/main" val="332001335"/>
                    </a:ext>
                  </a:extLst>
                </a:gridCol>
                <a:gridCol w="329184">
                  <a:extLst>
                    <a:ext uri="{9D8B030D-6E8A-4147-A177-3AD203B41FA5}">
                      <a16:colId xmlns:a16="http://schemas.microsoft.com/office/drawing/2014/main" val="2361730972"/>
                    </a:ext>
                  </a:extLst>
                </a:gridCol>
                <a:gridCol w="329184">
                  <a:extLst>
                    <a:ext uri="{9D8B030D-6E8A-4147-A177-3AD203B41FA5}">
                      <a16:colId xmlns:a16="http://schemas.microsoft.com/office/drawing/2014/main" val="3437045105"/>
                    </a:ext>
                  </a:extLst>
                </a:gridCol>
                <a:gridCol w="370332">
                  <a:extLst>
                    <a:ext uri="{9D8B030D-6E8A-4147-A177-3AD203B41FA5}">
                      <a16:colId xmlns:a16="http://schemas.microsoft.com/office/drawing/2014/main" val="296632257"/>
                    </a:ext>
                  </a:extLst>
                </a:gridCol>
                <a:gridCol w="370332">
                  <a:extLst>
                    <a:ext uri="{9D8B030D-6E8A-4147-A177-3AD203B41FA5}">
                      <a16:colId xmlns:a16="http://schemas.microsoft.com/office/drawing/2014/main" val="2380757657"/>
                    </a:ext>
                  </a:extLst>
                </a:gridCol>
                <a:gridCol w="329184">
                  <a:extLst>
                    <a:ext uri="{9D8B030D-6E8A-4147-A177-3AD203B41FA5}">
                      <a16:colId xmlns:a16="http://schemas.microsoft.com/office/drawing/2014/main" val="201805417"/>
                    </a:ext>
                  </a:extLst>
                </a:gridCol>
                <a:gridCol w="329184">
                  <a:extLst>
                    <a:ext uri="{9D8B030D-6E8A-4147-A177-3AD203B41FA5}">
                      <a16:colId xmlns:a16="http://schemas.microsoft.com/office/drawing/2014/main" val="2419533399"/>
                    </a:ext>
                  </a:extLst>
                </a:gridCol>
                <a:gridCol w="370332">
                  <a:extLst>
                    <a:ext uri="{9D8B030D-6E8A-4147-A177-3AD203B41FA5}">
                      <a16:colId xmlns:a16="http://schemas.microsoft.com/office/drawing/2014/main" val="1361041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5470923"/>
                  </a:ext>
                </a:extLst>
              </a:tr>
            </a:tbl>
          </a:graphicData>
        </a:graphic>
      </p:graphicFrame>
      <p:sp>
        <p:nvSpPr>
          <p:cNvPr id="4" name="Text Placeholder 3">
            <a:extLst>
              <a:ext uri="{FF2B5EF4-FFF2-40B4-BE49-F238E27FC236}">
                <a16:creationId xmlns:a16="http://schemas.microsoft.com/office/drawing/2014/main" id="{F7DFAD26-8373-41A4-A84C-A6E6A09E76E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40317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FB21C-A37B-42AB-8E61-CF0BA2D331AF}"/>
              </a:ext>
            </a:extLst>
          </p:cNvPr>
          <p:cNvSpPr>
            <a:spLocks noGrp="1"/>
          </p:cNvSpPr>
          <p:nvPr>
            <p:ph type="title"/>
          </p:nvPr>
        </p:nvSpPr>
        <p:spPr/>
        <p:txBody>
          <a:bodyPr/>
          <a:lstStyle/>
          <a:p>
            <a:r>
              <a:rPr lang="en-US"/>
              <a:t>Facebook Own Posts Table - 2 of 26</a:t>
            </a:r>
          </a:p>
        </p:txBody>
      </p:sp>
      <p:graphicFrame>
        <p:nvGraphicFramePr>
          <p:cNvPr id="5" name="Table Placeholder 4">
            <a:extLst>
              <a:ext uri="{FF2B5EF4-FFF2-40B4-BE49-F238E27FC236}">
                <a16:creationId xmlns:a16="http://schemas.microsoft.com/office/drawing/2014/main" id="{34A37860-FB74-4A53-A94D-0B360A7176D2}"/>
              </a:ext>
            </a:extLst>
          </p:cNvPr>
          <p:cNvGraphicFramePr>
            <a:graphicFrameLocks noGrp="1"/>
          </p:cNvGraphicFramePr>
          <p:nvPr>
            <p:ph type="tbl" sz="quarter" idx="13"/>
            <p:extLst>
              <p:ext uri="{D42A27DB-BD31-4B8C-83A1-F6EECF244321}">
                <p14:modId xmlns:p14="http://schemas.microsoft.com/office/powerpoint/2010/main" val="506059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97505918"/>
                    </a:ext>
                  </a:extLst>
                </a:gridCol>
                <a:gridCol w="370332">
                  <a:extLst>
                    <a:ext uri="{9D8B030D-6E8A-4147-A177-3AD203B41FA5}">
                      <a16:colId xmlns:a16="http://schemas.microsoft.com/office/drawing/2014/main" val="1298247428"/>
                    </a:ext>
                  </a:extLst>
                </a:gridCol>
                <a:gridCol w="370332">
                  <a:extLst>
                    <a:ext uri="{9D8B030D-6E8A-4147-A177-3AD203B41FA5}">
                      <a16:colId xmlns:a16="http://schemas.microsoft.com/office/drawing/2014/main" val="2460329205"/>
                    </a:ext>
                  </a:extLst>
                </a:gridCol>
                <a:gridCol w="370332">
                  <a:extLst>
                    <a:ext uri="{9D8B030D-6E8A-4147-A177-3AD203B41FA5}">
                      <a16:colId xmlns:a16="http://schemas.microsoft.com/office/drawing/2014/main" val="3139949239"/>
                    </a:ext>
                  </a:extLst>
                </a:gridCol>
                <a:gridCol w="329184">
                  <a:extLst>
                    <a:ext uri="{9D8B030D-6E8A-4147-A177-3AD203B41FA5}">
                      <a16:colId xmlns:a16="http://schemas.microsoft.com/office/drawing/2014/main" val="2234539359"/>
                    </a:ext>
                  </a:extLst>
                </a:gridCol>
                <a:gridCol w="329184">
                  <a:extLst>
                    <a:ext uri="{9D8B030D-6E8A-4147-A177-3AD203B41FA5}">
                      <a16:colId xmlns:a16="http://schemas.microsoft.com/office/drawing/2014/main" val="3463348876"/>
                    </a:ext>
                  </a:extLst>
                </a:gridCol>
                <a:gridCol w="329184">
                  <a:extLst>
                    <a:ext uri="{9D8B030D-6E8A-4147-A177-3AD203B41FA5}">
                      <a16:colId xmlns:a16="http://schemas.microsoft.com/office/drawing/2014/main" val="1370811584"/>
                    </a:ext>
                  </a:extLst>
                </a:gridCol>
                <a:gridCol w="329184">
                  <a:extLst>
                    <a:ext uri="{9D8B030D-6E8A-4147-A177-3AD203B41FA5}">
                      <a16:colId xmlns:a16="http://schemas.microsoft.com/office/drawing/2014/main" val="1087590695"/>
                    </a:ext>
                  </a:extLst>
                </a:gridCol>
                <a:gridCol w="329184">
                  <a:extLst>
                    <a:ext uri="{9D8B030D-6E8A-4147-A177-3AD203B41FA5}">
                      <a16:colId xmlns:a16="http://schemas.microsoft.com/office/drawing/2014/main" val="4047587148"/>
                    </a:ext>
                  </a:extLst>
                </a:gridCol>
                <a:gridCol w="329184">
                  <a:extLst>
                    <a:ext uri="{9D8B030D-6E8A-4147-A177-3AD203B41FA5}">
                      <a16:colId xmlns:a16="http://schemas.microsoft.com/office/drawing/2014/main" val="30713500"/>
                    </a:ext>
                  </a:extLst>
                </a:gridCol>
                <a:gridCol w="329184">
                  <a:extLst>
                    <a:ext uri="{9D8B030D-6E8A-4147-A177-3AD203B41FA5}">
                      <a16:colId xmlns:a16="http://schemas.microsoft.com/office/drawing/2014/main" val="195589912"/>
                    </a:ext>
                  </a:extLst>
                </a:gridCol>
                <a:gridCol w="329184">
                  <a:extLst>
                    <a:ext uri="{9D8B030D-6E8A-4147-A177-3AD203B41FA5}">
                      <a16:colId xmlns:a16="http://schemas.microsoft.com/office/drawing/2014/main" val="3549938026"/>
                    </a:ext>
                  </a:extLst>
                </a:gridCol>
                <a:gridCol w="329184">
                  <a:extLst>
                    <a:ext uri="{9D8B030D-6E8A-4147-A177-3AD203B41FA5}">
                      <a16:colId xmlns:a16="http://schemas.microsoft.com/office/drawing/2014/main" val="1596974255"/>
                    </a:ext>
                  </a:extLst>
                </a:gridCol>
                <a:gridCol w="370332">
                  <a:extLst>
                    <a:ext uri="{9D8B030D-6E8A-4147-A177-3AD203B41FA5}">
                      <a16:colId xmlns:a16="http://schemas.microsoft.com/office/drawing/2014/main" val="984198436"/>
                    </a:ext>
                  </a:extLst>
                </a:gridCol>
                <a:gridCol w="370332">
                  <a:extLst>
                    <a:ext uri="{9D8B030D-6E8A-4147-A177-3AD203B41FA5}">
                      <a16:colId xmlns:a16="http://schemas.microsoft.com/office/drawing/2014/main" val="1061665342"/>
                    </a:ext>
                  </a:extLst>
                </a:gridCol>
                <a:gridCol w="329184">
                  <a:extLst>
                    <a:ext uri="{9D8B030D-6E8A-4147-A177-3AD203B41FA5}">
                      <a16:colId xmlns:a16="http://schemas.microsoft.com/office/drawing/2014/main" val="2882630881"/>
                    </a:ext>
                  </a:extLst>
                </a:gridCol>
                <a:gridCol w="329184">
                  <a:extLst>
                    <a:ext uri="{9D8B030D-6E8A-4147-A177-3AD203B41FA5}">
                      <a16:colId xmlns:a16="http://schemas.microsoft.com/office/drawing/2014/main" val="1062119540"/>
                    </a:ext>
                  </a:extLst>
                </a:gridCol>
                <a:gridCol w="370332">
                  <a:extLst>
                    <a:ext uri="{9D8B030D-6E8A-4147-A177-3AD203B41FA5}">
                      <a16:colId xmlns:a16="http://schemas.microsoft.com/office/drawing/2014/main" val="2056639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203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- 2018-03-31 14:56:36</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小朋友好容易玩到成身汗件衫污糟晒，趁住</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買嘢咁抵，買多幾件衫畀佢哋替換啦～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Baby Fair Highlights】
Children can easily make a mess during outdoor playtime. Our Baby Fair is a good place for you to stock up on clothes for your littles. Buy more and save more!
----------------------------------
Check out our daily updates on The Baby Fair! Act now and shop for exclusive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#atones #kamay #desigual #TBS #BandW #schiesser #kingkow #childrenwear #homewear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7114574"/>
                  </a:ext>
                </a:extLst>
              </a:tr>
            </a:tbl>
          </a:graphicData>
        </a:graphic>
      </p:graphicFrame>
      <p:sp>
        <p:nvSpPr>
          <p:cNvPr id="4" name="Text Placeholder 3">
            <a:extLst>
              <a:ext uri="{FF2B5EF4-FFF2-40B4-BE49-F238E27FC236}">
                <a16:creationId xmlns:a16="http://schemas.microsoft.com/office/drawing/2014/main" id="{78FA1309-4B36-4A61-8402-EBD5302E401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60565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FDB32-08C5-447A-95F4-CA63492C3670}"/>
              </a:ext>
            </a:extLst>
          </p:cNvPr>
          <p:cNvSpPr>
            <a:spLocks noGrp="1"/>
          </p:cNvSpPr>
          <p:nvPr>
            <p:ph type="title"/>
          </p:nvPr>
        </p:nvSpPr>
        <p:spPr/>
        <p:txBody>
          <a:bodyPr/>
          <a:lstStyle/>
          <a:p>
            <a:r>
              <a:rPr lang="en-US"/>
              <a:t>Facebook Own Posts Table - 3 of 26</a:t>
            </a:r>
          </a:p>
        </p:txBody>
      </p:sp>
      <p:graphicFrame>
        <p:nvGraphicFramePr>
          <p:cNvPr id="5" name="Table Placeholder 4">
            <a:extLst>
              <a:ext uri="{FF2B5EF4-FFF2-40B4-BE49-F238E27FC236}">
                <a16:creationId xmlns:a16="http://schemas.microsoft.com/office/drawing/2014/main" id="{4A9348CD-C381-404B-A71B-183D526020BC}"/>
              </a:ext>
            </a:extLst>
          </p:cNvPr>
          <p:cNvGraphicFramePr>
            <a:graphicFrameLocks noGrp="1"/>
          </p:cNvGraphicFramePr>
          <p:nvPr>
            <p:ph type="tbl" sz="quarter" idx="13"/>
            <p:extLst>
              <p:ext uri="{D42A27DB-BD31-4B8C-83A1-F6EECF244321}">
                <p14:modId xmlns:p14="http://schemas.microsoft.com/office/powerpoint/2010/main" val="583046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17099589"/>
                    </a:ext>
                  </a:extLst>
                </a:gridCol>
                <a:gridCol w="370332">
                  <a:extLst>
                    <a:ext uri="{9D8B030D-6E8A-4147-A177-3AD203B41FA5}">
                      <a16:colId xmlns:a16="http://schemas.microsoft.com/office/drawing/2014/main" val="1742765270"/>
                    </a:ext>
                  </a:extLst>
                </a:gridCol>
                <a:gridCol w="370332">
                  <a:extLst>
                    <a:ext uri="{9D8B030D-6E8A-4147-A177-3AD203B41FA5}">
                      <a16:colId xmlns:a16="http://schemas.microsoft.com/office/drawing/2014/main" val="1093055914"/>
                    </a:ext>
                  </a:extLst>
                </a:gridCol>
                <a:gridCol w="370332">
                  <a:extLst>
                    <a:ext uri="{9D8B030D-6E8A-4147-A177-3AD203B41FA5}">
                      <a16:colId xmlns:a16="http://schemas.microsoft.com/office/drawing/2014/main" val="1760239854"/>
                    </a:ext>
                  </a:extLst>
                </a:gridCol>
                <a:gridCol w="329184">
                  <a:extLst>
                    <a:ext uri="{9D8B030D-6E8A-4147-A177-3AD203B41FA5}">
                      <a16:colId xmlns:a16="http://schemas.microsoft.com/office/drawing/2014/main" val="1515405297"/>
                    </a:ext>
                  </a:extLst>
                </a:gridCol>
                <a:gridCol w="329184">
                  <a:extLst>
                    <a:ext uri="{9D8B030D-6E8A-4147-A177-3AD203B41FA5}">
                      <a16:colId xmlns:a16="http://schemas.microsoft.com/office/drawing/2014/main" val="1410539529"/>
                    </a:ext>
                  </a:extLst>
                </a:gridCol>
                <a:gridCol w="329184">
                  <a:extLst>
                    <a:ext uri="{9D8B030D-6E8A-4147-A177-3AD203B41FA5}">
                      <a16:colId xmlns:a16="http://schemas.microsoft.com/office/drawing/2014/main" val="3960923465"/>
                    </a:ext>
                  </a:extLst>
                </a:gridCol>
                <a:gridCol w="329184">
                  <a:extLst>
                    <a:ext uri="{9D8B030D-6E8A-4147-A177-3AD203B41FA5}">
                      <a16:colId xmlns:a16="http://schemas.microsoft.com/office/drawing/2014/main" val="1038415637"/>
                    </a:ext>
                  </a:extLst>
                </a:gridCol>
                <a:gridCol w="329184">
                  <a:extLst>
                    <a:ext uri="{9D8B030D-6E8A-4147-A177-3AD203B41FA5}">
                      <a16:colId xmlns:a16="http://schemas.microsoft.com/office/drawing/2014/main" val="1674533081"/>
                    </a:ext>
                  </a:extLst>
                </a:gridCol>
                <a:gridCol w="329184">
                  <a:extLst>
                    <a:ext uri="{9D8B030D-6E8A-4147-A177-3AD203B41FA5}">
                      <a16:colId xmlns:a16="http://schemas.microsoft.com/office/drawing/2014/main" val="2097117677"/>
                    </a:ext>
                  </a:extLst>
                </a:gridCol>
                <a:gridCol w="329184">
                  <a:extLst>
                    <a:ext uri="{9D8B030D-6E8A-4147-A177-3AD203B41FA5}">
                      <a16:colId xmlns:a16="http://schemas.microsoft.com/office/drawing/2014/main" val="1123353297"/>
                    </a:ext>
                  </a:extLst>
                </a:gridCol>
                <a:gridCol w="329184">
                  <a:extLst>
                    <a:ext uri="{9D8B030D-6E8A-4147-A177-3AD203B41FA5}">
                      <a16:colId xmlns:a16="http://schemas.microsoft.com/office/drawing/2014/main" val="2412687791"/>
                    </a:ext>
                  </a:extLst>
                </a:gridCol>
                <a:gridCol w="329184">
                  <a:extLst>
                    <a:ext uri="{9D8B030D-6E8A-4147-A177-3AD203B41FA5}">
                      <a16:colId xmlns:a16="http://schemas.microsoft.com/office/drawing/2014/main" val="3773065924"/>
                    </a:ext>
                  </a:extLst>
                </a:gridCol>
                <a:gridCol w="370332">
                  <a:extLst>
                    <a:ext uri="{9D8B030D-6E8A-4147-A177-3AD203B41FA5}">
                      <a16:colId xmlns:a16="http://schemas.microsoft.com/office/drawing/2014/main" val="1054864896"/>
                    </a:ext>
                  </a:extLst>
                </a:gridCol>
                <a:gridCol w="370332">
                  <a:extLst>
                    <a:ext uri="{9D8B030D-6E8A-4147-A177-3AD203B41FA5}">
                      <a16:colId xmlns:a16="http://schemas.microsoft.com/office/drawing/2014/main" val="2442647686"/>
                    </a:ext>
                  </a:extLst>
                </a:gridCol>
                <a:gridCol w="329184">
                  <a:extLst>
                    <a:ext uri="{9D8B030D-6E8A-4147-A177-3AD203B41FA5}">
                      <a16:colId xmlns:a16="http://schemas.microsoft.com/office/drawing/2014/main" val="3192270124"/>
                    </a:ext>
                  </a:extLst>
                </a:gridCol>
                <a:gridCol w="329184">
                  <a:extLst>
                    <a:ext uri="{9D8B030D-6E8A-4147-A177-3AD203B41FA5}">
                      <a16:colId xmlns:a16="http://schemas.microsoft.com/office/drawing/2014/main" val="411200949"/>
                    </a:ext>
                  </a:extLst>
                </a:gridCol>
                <a:gridCol w="370332">
                  <a:extLst>
                    <a:ext uri="{9D8B030D-6E8A-4147-A177-3AD203B41FA5}">
                      <a16:colId xmlns:a16="http://schemas.microsoft.com/office/drawing/2014/main" val="3902314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124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- 2018-03-31 04:00:00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用繽紛嘅色彩演繹春天嘅感覺啦～由即日起，凡於女裝部購買</a:t>
                      </a:r>
                      <a:r>
                        <a:rPr kumimoji="0" lang="en-US" sz="1000" b="0" i="0" u="none" strike="noStrike" kern="1200" cap="none" spc="0" normalizeH="0" baseline="0" noProof="0">
                          <a:ln>
                            <a:noFill/>
                          </a:ln>
                          <a:solidFill>
                            <a:prstClr val="black"/>
                          </a:solidFill>
                          <a:effectLst/>
                          <a:uLnTx/>
                          <a:uFillTx/>
                          <a:latin typeface="+mn-lt"/>
                          <a:ea typeface="+mn-ea"/>
                          <a:cs typeface="+mn-cs"/>
                        </a:rPr>
                        <a:t>La Boutique, Chissa, Chiara by Chissa, O’Hola</a:t>
                      </a:r>
                      <a:r>
                        <a:rPr kumimoji="0" lang="ja-JP" altLang="en-US" sz="1000" b="0" i="0" u="none" strike="noStrike" kern="1200" cap="none" spc="0" normalizeH="0" baseline="0" noProof="0">
                          <a:ln>
                            <a:noFill/>
                          </a:ln>
                          <a:solidFill>
                            <a:prstClr val="black"/>
                          </a:solidFill>
                          <a:effectLst/>
                          <a:uLnTx/>
                          <a:uFillTx/>
                          <a:latin typeface="+mn-lt"/>
                          <a:ea typeface="+mn-ea"/>
                          <a:cs typeface="+mn-cs"/>
                        </a:rPr>
                        <a:t>同埋</a:t>
                      </a:r>
                      <a:r>
                        <a:rPr kumimoji="0" lang="en-US" sz="1000" b="0" i="0" u="none" strike="noStrike" kern="1200" cap="none" spc="0" normalizeH="0" baseline="0" noProof="0">
                          <a:ln>
                            <a:noFill/>
                          </a:ln>
                          <a:solidFill>
                            <a:prstClr val="black"/>
                          </a:solidFill>
                          <a:effectLst/>
                          <a:uLnTx/>
                          <a:uFillTx/>
                          <a:latin typeface="+mn-lt"/>
                          <a:ea typeface="+mn-ea"/>
                          <a:cs typeface="+mn-cs"/>
                        </a:rPr>
                        <a:t>Chissa Accessories 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年春夏季指定正價貨品及配飾滿</a:t>
                      </a:r>
                      <a:r>
                        <a:rPr kumimoji="0" lang="en-US" altLang="ja-JP" sz="1000" b="0" i="0" u="none" strike="noStrike" kern="1200" cap="none" spc="0" normalizeH="0" baseline="0" noProof="0">
                          <a:ln>
                            <a:noFill/>
                          </a:ln>
                          <a:solidFill>
                            <a:prstClr val="black"/>
                          </a:solidFill>
                          <a:effectLst/>
                          <a:uLnTx/>
                          <a:uFillTx/>
                          <a:latin typeface="+mn-lt"/>
                          <a:ea typeface="+mn-ea"/>
                          <a:cs typeface="+mn-cs"/>
                        </a:rPr>
                        <a:t>$300</a:t>
                      </a:r>
                      <a:r>
                        <a:rPr kumimoji="0" lang="ja-JP" altLang="en-US" sz="1000" b="0" i="0" u="none" strike="noStrike" kern="1200" cap="none" spc="0" normalizeH="0" baseline="0" noProof="0">
                          <a:ln>
                            <a:noFill/>
                          </a:ln>
                          <a:solidFill>
                            <a:prstClr val="black"/>
                          </a:solidFill>
                          <a:effectLst/>
                          <a:uLnTx/>
                          <a:uFillTx/>
                          <a:latin typeface="+mn-lt"/>
                          <a:ea typeface="+mn-ea"/>
                          <a:cs typeface="+mn-cs"/>
                        </a:rPr>
                        <a:t>或以上（淨值），仲有</a:t>
                      </a:r>
                      <a:r>
                        <a:rPr kumimoji="0" lang="en-US" altLang="ja-JP" sz="1000" b="0" i="0" u="none" strike="noStrike" kern="1200" cap="none" spc="0" normalizeH="0" baseline="0" noProof="0">
                          <a:ln>
                            <a:noFill/>
                          </a:ln>
                          <a:solidFill>
                            <a:prstClr val="black"/>
                          </a:solidFill>
                          <a:effectLst/>
                          <a:uLnTx/>
                          <a:uFillTx/>
                          <a:latin typeface="+mn-lt"/>
                          <a:ea typeface="+mn-ea"/>
                          <a:cs typeface="+mn-cs"/>
                        </a:rPr>
                        <a:t>8</a:t>
                      </a:r>
                      <a:r>
                        <a:rPr kumimoji="0" lang="ja-JP" altLang="en-US" sz="1000" b="0" i="0" u="none" strike="noStrike" kern="1200" cap="none" spc="0" normalizeH="0" baseline="0" noProof="0">
                          <a:ln>
                            <a:noFill/>
                          </a:ln>
                          <a:solidFill>
                            <a:prstClr val="black"/>
                          </a:solidFill>
                          <a:effectLst/>
                          <a:uLnTx/>
                          <a:uFillTx/>
                          <a:latin typeface="+mn-lt"/>
                          <a:ea typeface="+mn-ea"/>
                          <a:cs typeface="+mn-cs"/>
                        </a:rPr>
                        <a:t>折優惠㖭。 
銷售分店：上環總店、彌敦道店及尖東店 
</a:t>
                      </a:r>
                      <a:r>
                        <a:rPr kumimoji="0" lang="en-US" sz="1000" b="0" i="0" u="none" strike="noStrike" kern="1200" cap="none" spc="0" normalizeH="0" baseline="0" noProof="0">
                          <a:ln>
                            <a:noFill/>
                          </a:ln>
                          <a:solidFill>
                            <a:prstClr val="black"/>
                          </a:solidFill>
                          <a:effectLst/>
                          <a:uLnTx/>
                          <a:uFillTx/>
                          <a:latin typeface="+mn-lt"/>
                          <a:ea typeface="+mn-ea"/>
                          <a:cs typeface="+mn-cs"/>
                        </a:rPr>
                        <a:t>Embrace Spring with these colorful outfits! Enjoy 20% off now upon purchase of selected 2018 Spring/Summer regular-priced products and accessories of $300 or above (net amount) from La Boutique / Chissa / Chiara by Chissa / O’Hola and Chissa Accessories at Ladies’ Wear Department. 
Available Stores: Sheung Wan Main Store, wing on Plus (Nathan Road) and wing on Plus (Tsim Sha Tsui East)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#hellospring #springsummer #outfit #laboutique #chissa #chiarabychissa #ohola #accessories #newarrivals #ladieswear #promotion #hkstore #clothes #hkladies #haveanewlook #newlook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2648302"/>
                  </a:ext>
                </a:extLst>
              </a:tr>
            </a:tbl>
          </a:graphicData>
        </a:graphic>
      </p:graphicFrame>
      <p:sp>
        <p:nvSpPr>
          <p:cNvPr id="4" name="Text Placeholder 3">
            <a:extLst>
              <a:ext uri="{FF2B5EF4-FFF2-40B4-BE49-F238E27FC236}">
                <a16:creationId xmlns:a16="http://schemas.microsoft.com/office/drawing/2014/main" id="{D7884364-031C-4BFD-9F9A-DC50738D49E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2115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5B5BA-253A-40A9-B189-3DA9482E443A}"/>
              </a:ext>
            </a:extLst>
          </p:cNvPr>
          <p:cNvSpPr>
            <a:spLocks noGrp="1"/>
          </p:cNvSpPr>
          <p:nvPr>
            <p:ph type="title"/>
          </p:nvPr>
        </p:nvSpPr>
        <p:spPr/>
        <p:txBody>
          <a:bodyPr/>
          <a:lstStyle/>
          <a:p>
            <a:r>
              <a:rPr lang="en-US"/>
              <a:t>Facebook Own Posts Table - 4 of 26</a:t>
            </a:r>
          </a:p>
        </p:txBody>
      </p:sp>
      <p:graphicFrame>
        <p:nvGraphicFramePr>
          <p:cNvPr id="5" name="Table Placeholder 4">
            <a:extLst>
              <a:ext uri="{FF2B5EF4-FFF2-40B4-BE49-F238E27FC236}">
                <a16:creationId xmlns:a16="http://schemas.microsoft.com/office/drawing/2014/main" id="{8823C4DD-63D6-42A3-AE66-2343014C0F06}"/>
              </a:ext>
            </a:extLst>
          </p:cNvPr>
          <p:cNvGraphicFramePr>
            <a:graphicFrameLocks noGrp="1"/>
          </p:cNvGraphicFramePr>
          <p:nvPr>
            <p:ph type="tbl" sz="quarter" idx="13"/>
            <p:extLst>
              <p:ext uri="{D42A27DB-BD31-4B8C-83A1-F6EECF244321}">
                <p14:modId xmlns:p14="http://schemas.microsoft.com/office/powerpoint/2010/main" val="495464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767587"/>
                    </a:ext>
                  </a:extLst>
                </a:gridCol>
                <a:gridCol w="370332">
                  <a:extLst>
                    <a:ext uri="{9D8B030D-6E8A-4147-A177-3AD203B41FA5}">
                      <a16:colId xmlns:a16="http://schemas.microsoft.com/office/drawing/2014/main" val="2403969438"/>
                    </a:ext>
                  </a:extLst>
                </a:gridCol>
                <a:gridCol w="370332">
                  <a:extLst>
                    <a:ext uri="{9D8B030D-6E8A-4147-A177-3AD203B41FA5}">
                      <a16:colId xmlns:a16="http://schemas.microsoft.com/office/drawing/2014/main" val="2264713629"/>
                    </a:ext>
                  </a:extLst>
                </a:gridCol>
                <a:gridCol w="370332">
                  <a:extLst>
                    <a:ext uri="{9D8B030D-6E8A-4147-A177-3AD203B41FA5}">
                      <a16:colId xmlns:a16="http://schemas.microsoft.com/office/drawing/2014/main" val="2394373370"/>
                    </a:ext>
                  </a:extLst>
                </a:gridCol>
                <a:gridCol w="329184">
                  <a:extLst>
                    <a:ext uri="{9D8B030D-6E8A-4147-A177-3AD203B41FA5}">
                      <a16:colId xmlns:a16="http://schemas.microsoft.com/office/drawing/2014/main" val="24793186"/>
                    </a:ext>
                  </a:extLst>
                </a:gridCol>
                <a:gridCol w="329184">
                  <a:extLst>
                    <a:ext uri="{9D8B030D-6E8A-4147-A177-3AD203B41FA5}">
                      <a16:colId xmlns:a16="http://schemas.microsoft.com/office/drawing/2014/main" val="4291719153"/>
                    </a:ext>
                  </a:extLst>
                </a:gridCol>
                <a:gridCol w="329184">
                  <a:extLst>
                    <a:ext uri="{9D8B030D-6E8A-4147-A177-3AD203B41FA5}">
                      <a16:colId xmlns:a16="http://schemas.microsoft.com/office/drawing/2014/main" val="1317692469"/>
                    </a:ext>
                  </a:extLst>
                </a:gridCol>
                <a:gridCol w="329184">
                  <a:extLst>
                    <a:ext uri="{9D8B030D-6E8A-4147-A177-3AD203B41FA5}">
                      <a16:colId xmlns:a16="http://schemas.microsoft.com/office/drawing/2014/main" val="815108618"/>
                    </a:ext>
                  </a:extLst>
                </a:gridCol>
                <a:gridCol w="329184">
                  <a:extLst>
                    <a:ext uri="{9D8B030D-6E8A-4147-A177-3AD203B41FA5}">
                      <a16:colId xmlns:a16="http://schemas.microsoft.com/office/drawing/2014/main" val="3933610015"/>
                    </a:ext>
                  </a:extLst>
                </a:gridCol>
                <a:gridCol w="329184">
                  <a:extLst>
                    <a:ext uri="{9D8B030D-6E8A-4147-A177-3AD203B41FA5}">
                      <a16:colId xmlns:a16="http://schemas.microsoft.com/office/drawing/2014/main" val="203056046"/>
                    </a:ext>
                  </a:extLst>
                </a:gridCol>
                <a:gridCol w="329184">
                  <a:extLst>
                    <a:ext uri="{9D8B030D-6E8A-4147-A177-3AD203B41FA5}">
                      <a16:colId xmlns:a16="http://schemas.microsoft.com/office/drawing/2014/main" val="3446748042"/>
                    </a:ext>
                  </a:extLst>
                </a:gridCol>
                <a:gridCol w="329184">
                  <a:extLst>
                    <a:ext uri="{9D8B030D-6E8A-4147-A177-3AD203B41FA5}">
                      <a16:colId xmlns:a16="http://schemas.microsoft.com/office/drawing/2014/main" val="3191047389"/>
                    </a:ext>
                  </a:extLst>
                </a:gridCol>
                <a:gridCol w="329184">
                  <a:extLst>
                    <a:ext uri="{9D8B030D-6E8A-4147-A177-3AD203B41FA5}">
                      <a16:colId xmlns:a16="http://schemas.microsoft.com/office/drawing/2014/main" val="3529772870"/>
                    </a:ext>
                  </a:extLst>
                </a:gridCol>
                <a:gridCol w="370332">
                  <a:extLst>
                    <a:ext uri="{9D8B030D-6E8A-4147-A177-3AD203B41FA5}">
                      <a16:colId xmlns:a16="http://schemas.microsoft.com/office/drawing/2014/main" val="833863206"/>
                    </a:ext>
                  </a:extLst>
                </a:gridCol>
                <a:gridCol w="370332">
                  <a:extLst>
                    <a:ext uri="{9D8B030D-6E8A-4147-A177-3AD203B41FA5}">
                      <a16:colId xmlns:a16="http://schemas.microsoft.com/office/drawing/2014/main" val="2986602356"/>
                    </a:ext>
                  </a:extLst>
                </a:gridCol>
                <a:gridCol w="329184">
                  <a:extLst>
                    <a:ext uri="{9D8B030D-6E8A-4147-A177-3AD203B41FA5}">
                      <a16:colId xmlns:a16="http://schemas.microsoft.com/office/drawing/2014/main" val="2011186427"/>
                    </a:ext>
                  </a:extLst>
                </a:gridCol>
                <a:gridCol w="329184">
                  <a:extLst>
                    <a:ext uri="{9D8B030D-6E8A-4147-A177-3AD203B41FA5}">
                      <a16:colId xmlns:a16="http://schemas.microsoft.com/office/drawing/2014/main" val="3100316404"/>
                    </a:ext>
                  </a:extLst>
                </a:gridCol>
                <a:gridCol w="370332">
                  <a:extLst>
                    <a:ext uri="{9D8B030D-6E8A-4147-A177-3AD203B41FA5}">
                      <a16:colId xmlns:a16="http://schemas.microsoft.com/office/drawing/2014/main" val="251184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248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- 2018-03-30 09:24:03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換上清新時尚嘅</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春夏季新裝，即刻讓人眼前一亮！
</a:t>
                      </a:r>
                      <a:r>
                        <a:rPr kumimoji="0" lang="en-US" sz="1000" b="0" i="0" u="none" strike="noStrike" kern="1200" cap="none" spc="0" normalizeH="0" baseline="0" noProof="0">
                          <a:ln>
                            <a:noFill/>
                          </a:ln>
                          <a:solidFill>
                            <a:prstClr val="black"/>
                          </a:solidFill>
                          <a:effectLst/>
                          <a:uLnTx/>
                          <a:uFillTx/>
                          <a:latin typeface="+mn-lt"/>
                          <a:ea typeface="+mn-ea"/>
                          <a:cs typeface="+mn-cs"/>
                        </a:rPr>
                        <a:t>Freshen up your style with our awesome 2018 Spring/Summer Collection!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#goodbyewinter #hellospring #springsummer #outfit #dresscode #fashionista #freshenup #style #stylish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0410463"/>
                  </a:ext>
                </a:extLst>
              </a:tr>
            </a:tbl>
          </a:graphicData>
        </a:graphic>
      </p:graphicFrame>
      <p:sp>
        <p:nvSpPr>
          <p:cNvPr id="4" name="Text Placeholder 3">
            <a:extLst>
              <a:ext uri="{FF2B5EF4-FFF2-40B4-BE49-F238E27FC236}">
                <a16:creationId xmlns:a16="http://schemas.microsoft.com/office/drawing/2014/main" id="{1DDF898C-462D-486C-85B0-50C31C6AFB3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28540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77E7D-642B-4673-8FD0-BCAD2FF95B12}"/>
              </a:ext>
            </a:extLst>
          </p:cNvPr>
          <p:cNvSpPr>
            <a:spLocks noGrp="1"/>
          </p:cNvSpPr>
          <p:nvPr>
            <p:ph type="title"/>
          </p:nvPr>
        </p:nvSpPr>
        <p:spPr/>
        <p:txBody>
          <a:bodyPr/>
          <a:lstStyle/>
          <a:p>
            <a:r>
              <a:rPr lang="en-US"/>
              <a:t>Facebook Own Posts Table - 5 of 26</a:t>
            </a:r>
          </a:p>
        </p:txBody>
      </p:sp>
      <p:graphicFrame>
        <p:nvGraphicFramePr>
          <p:cNvPr id="5" name="Table Placeholder 4">
            <a:extLst>
              <a:ext uri="{FF2B5EF4-FFF2-40B4-BE49-F238E27FC236}">
                <a16:creationId xmlns:a16="http://schemas.microsoft.com/office/drawing/2014/main" id="{DF275502-86A3-4257-905C-909091A2D668}"/>
              </a:ext>
            </a:extLst>
          </p:cNvPr>
          <p:cNvGraphicFramePr>
            <a:graphicFrameLocks noGrp="1"/>
          </p:cNvGraphicFramePr>
          <p:nvPr>
            <p:ph type="tbl" sz="quarter" idx="13"/>
            <p:extLst>
              <p:ext uri="{D42A27DB-BD31-4B8C-83A1-F6EECF244321}">
                <p14:modId xmlns:p14="http://schemas.microsoft.com/office/powerpoint/2010/main" val="429885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02145618"/>
                    </a:ext>
                  </a:extLst>
                </a:gridCol>
                <a:gridCol w="370332">
                  <a:extLst>
                    <a:ext uri="{9D8B030D-6E8A-4147-A177-3AD203B41FA5}">
                      <a16:colId xmlns:a16="http://schemas.microsoft.com/office/drawing/2014/main" val="3545150809"/>
                    </a:ext>
                  </a:extLst>
                </a:gridCol>
                <a:gridCol w="370332">
                  <a:extLst>
                    <a:ext uri="{9D8B030D-6E8A-4147-A177-3AD203B41FA5}">
                      <a16:colId xmlns:a16="http://schemas.microsoft.com/office/drawing/2014/main" val="73267873"/>
                    </a:ext>
                  </a:extLst>
                </a:gridCol>
                <a:gridCol w="370332">
                  <a:extLst>
                    <a:ext uri="{9D8B030D-6E8A-4147-A177-3AD203B41FA5}">
                      <a16:colId xmlns:a16="http://schemas.microsoft.com/office/drawing/2014/main" val="1819523665"/>
                    </a:ext>
                  </a:extLst>
                </a:gridCol>
                <a:gridCol w="329184">
                  <a:extLst>
                    <a:ext uri="{9D8B030D-6E8A-4147-A177-3AD203B41FA5}">
                      <a16:colId xmlns:a16="http://schemas.microsoft.com/office/drawing/2014/main" val="2322394931"/>
                    </a:ext>
                  </a:extLst>
                </a:gridCol>
                <a:gridCol w="329184">
                  <a:extLst>
                    <a:ext uri="{9D8B030D-6E8A-4147-A177-3AD203B41FA5}">
                      <a16:colId xmlns:a16="http://schemas.microsoft.com/office/drawing/2014/main" val="246577700"/>
                    </a:ext>
                  </a:extLst>
                </a:gridCol>
                <a:gridCol w="329184">
                  <a:extLst>
                    <a:ext uri="{9D8B030D-6E8A-4147-A177-3AD203B41FA5}">
                      <a16:colId xmlns:a16="http://schemas.microsoft.com/office/drawing/2014/main" val="1375364161"/>
                    </a:ext>
                  </a:extLst>
                </a:gridCol>
                <a:gridCol w="329184">
                  <a:extLst>
                    <a:ext uri="{9D8B030D-6E8A-4147-A177-3AD203B41FA5}">
                      <a16:colId xmlns:a16="http://schemas.microsoft.com/office/drawing/2014/main" val="2446225232"/>
                    </a:ext>
                  </a:extLst>
                </a:gridCol>
                <a:gridCol w="329184">
                  <a:extLst>
                    <a:ext uri="{9D8B030D-6E8A-4147-A177-3AD203B41FA5}">
                      <a16:colId xmlns:a16="http://schemas.microsoft.com/office/drawing/2014/main" val="968484859"/>
                    </a:ext>
                  </a:extLst>
                </a:gridCol>
                <a:gridCol w="329184">
                  <a:extLst>
                    <a:ext uri="{9D8B030D-6E8A-4147-A177-3AD203B41FA5}">
                      <a16:colId xmlns:a16="http://schemas.microsoft.com/office/drawing/2014/main" val="1048408122"/>
                    </a:ext>
                  </a:extLst>
                </a:gridCol>
                <a:gridCol w="329184">
                  <a:extLst>
                    <a:ext uri="{9D8B030D-6E8A-4147-A177-3AD203B41FA5}">
                      <a16:colId xmlns:a16="http://schemas.microsoft.com/office/drawing/2014/main" val="1765311927"/>
                    </a:ext>
                  </a:extLst>
                </a:gridCol>
                <a:gridCol w="329184">
                  <a:extLst>
                    <a:ext uri="{9D8B030D-6E8A-4147-A177-3AD203B41FA5}">
                      <a16:colId xmlns:a16="http://schemas.microsoft.com/office/drawing/2014/main" val="1589193"/>
                    </a:ext>
                  </a:extLst>
                </a:gridCol>
                <a:gridCol w="329184">
                  <a:extLst>
                    <a:ext uri="{9D8B030D-6E8A-4147-A177-3AD203B41FA5}">
                      <a16:colId xmlns:a16="http://schemas.microsoft.com/office/drawing/2014/main" val="3172215943"/>
                    </a:ext>
                  </a:extLst>
                </a:gridCol>
                <a:gridCol w="370332">
                  <a:extLst>
                    <a:ext uri="{9D8B030D-6E8A-4147-A177-3AD203B41FA5}">
                      <a16:colId xmlns:a16="http://schemas.microsoft.com/office/drawing/2014/main" val="2044917255"/>
                    </a:ext>
                  </a:extLst>
                </a:gridCol>
                <a:gridCol w="370332">
                  <a:extLst>
                    <a:ext uri="{9D8B030D-6E8A-4147-A177-3AD203B41FA5}">
                      <a16:colId xmlns:a16="http://schemas.microsoft.com/office/drawing/2014/main" val="3829198934"/>
                    </a:ext>
                  </a:extLst>
                </a:gridCol>
                <a:gridCol w="329184">
                  <a:extLst>
                    <a:ext uri="{9D8B030D-6E8A-4147-A177-3AD203B41FA5}">
                      <a16:colId xmlns:a16="http://schemas.microsoft.com/office/drawing/2014/main" val="2329142357"/>
                    </a:ext>
                  </a:extLst>
                </a:gridCol>
                <a:gridCol w="329184">
                  <a:extLst>
                    <a:ext uri="{9D8B030D-6E8A-4147-A177-3AD203B41FA5}">
                      <a16:colId xmlns:a16="http://schemas.microsoft.com/office/drawing/2014/main" val="1533349023"/>
                    </a:ext>
                  </a:extLst>
                </a:gridCol>
                <a:gridCol w="370332">
                  <a:extLst>
                    <a:ext uri="{9D8B030D-6E8A-4147-A177-3AD203B41FA5}">
                      <a16:colId xmlns:a16="http://schemas.microsoft.com/office/drawing/2014/main" val="2862711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711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- 2018-03-30 04:00:01</a:t>
                      </a:r>
                      <a:r>
                        <a:rPr kumimoji="0" lang="en-US" altLang="ja-JP" sz="1000" b="0" i="0" u="none" strike="noStrike" kern="1200" cap="none" spc="0" normalizeH="0" baseline="0" noProof="0">
                          <a:ln>
                            <a:noFill/>
                          </a:ln>
                          <a:solidFill>
                            <a:prstClr val="black"/>
                          </a:solidFill>
                          <a:effectLst/>
                          <a:uLnTx/>
                          <a:uFillTx/>
                          <a:latin typeface="+mn-lt"/>
                          <a:ea typeface="+mn-ea"/>
                          <a:cs typeface="+mn-cs"/>
                        </a:rPr>
                        <a:t>
4</a:t>
                      </a:r>
                      <a:r>
                        <a:rPr kumimoji="0" lang="ja-JP" altLang="en-US" sz="1000" b="0" i="0" u="none" strike="noStrike" kern="1200" cap="none" spc="0" normalizeH="0" baseline="0" noProof="0">
                          <a:ln>
                            <a:noFill/>
                          </a:ln>
                          <a:solidFill>
                            <a:prstClr val="black"/>
                          </a:solidFill>
                          <a:effectLst/>
                          <a:uLnTx/>
                          <a:uFillTx/>
                          <a:latin typeface="+mn-lt"/>
                          <a:ea typeface="+mn-ea"/>
                          <a:cs typeface="+mn-cs"/>
                        </a:rPr>
                        <a:t>日連假開始喇，祝大家可以玩盡復活節！
</a:t>
                      </a:r>
                      <a:r>
                        <a:rPr kumimoji="0" lang="en-US" sz="1000" b="0" i="0" u="none" strike="noStrike" kern="1200" cap="none" spc="0" normalizeH="0" baseline="0" noProof="0">
                          <a:ln>
                            <a:noFill/>
                          </a:ln>
                          <a:solidFill>
                            <a:prstClr val="black"/>
                          </a:solidFill>
                          <a:effectLst/>
                          <a:uLnTx/>
                          <a:uFillTx/>
                          <a:latin typeface="+mn-lt"/>
                          <a:ea typeface="+mn-ea"/>
                          <a:cs typeface="+mn-cs"/>
                        </a:rPr>
                        <a:t>Happy holidays!  Have a great Easter weekend with friends and family.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#products #easterholiday #happyeaster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4302559"/>
                  </a:ext>
                </a:extLst>
              </a:tr>
            </a:tbl>
          </a:graphicData>
        </a:graphic>
      </p:graphicFrame>
      <p:sp>
        <p:nvSpPr>
          <p:cNvPr id="4" name="Text Placeholder 3">
            <a:extLst>
              <a:ext uri="{FF2B5EF4-FFF2-40B4-BE49-F238E27FC236}">
                <a16:creationId xmlns:a16="http://schemas.microsoft.com/office/drawing/2014/main" id="{1014EF33-B39D-400F-BE27-E2A6A2272D2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4880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BF0B9-030E-4199-96D8-AEDC94A7E4E7}"/>
              </a:ext>
            </a:extLst>
          </p:cNvPr>
          <p:cNvSpPr>
            <a:spLocks noGrp="1"/>
          </p:cNvSpPr>
          <p:nvPr>
            <p:ph type="title"/>
          </p:nvPr>
        </p:nvSpPr>
        <p:spPr/>
        <p:txBody>
          <a:bodyPr/>
          <a:lstStyle/>
          <a:p>
            <a:r>
              <a:rPr lang="en-US"/>
              <a:t>Facebook Own Posts Table - 6 of 26</a:t>
            </a:r>
          </a:p>
        </p:txBody>
      </p:sp>
      <p:graphicFrame>
        <p:nvGraphicFramePr>
          <p:cNvPr id="5" name="Table Placeholder 4">
            <a:extLst>
              <a:ext uri="{FF2B5EF4-FFF2-40B4-BE49-F238E27FC236}">
                <a16:creationId xmlns:a16="http://schemas.microsoft.com/office/drawing/2014/main" id="{96725AFE-FCE3-4013-8811-853D72BD8801}"/>
              </a:ext>
            </a:extLst>
          </p:cNvPr>
          <p:cNvGraphicFramePr>
            <a:graphicFrameLocks noGrp="1"/>
          </p:cNvGraphicFramePr>
          <p:nvPr>
            <p:ph type="tbl" sz="quarter" idx="13"/>
            <p:extLst>
              <p:ext uri="{D42A27DB-BD31-4B8C-83A1-F6EECF244321}">
                <p14:modId xmlns:p14="http://schemas.microsoft.com/office/powerpoint/2010/main" val="393858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3168890"/>
                    </a:ext>
                  </a:extLst>
                </a:gridCol>
                <a:gridCol w="370332">
                  <a:extLst>
                    <a:ext uri="{9D8B030D-6E8A-4147-A177-3AD203B41FA5}">
                      <a16:colId xmlns:a16="http://schemas.microsoft.com/office/drawing/2014/main" val="1771549434"/>
                    </a:ext>
                  </a:extLst>
                </a:gridCol>
                <a:gridCol w="370332">
                  <a:extLst>
                    <a:ext uri="{9D8B030D-6E8A-4147-A177-3AD203B41FA5}">
                      <a16:colId xmlns:a16="http://schemas.microsoft.com/office/drawing/2014/main" val="3290705317"/>
                    </a:ext>
                  </a:extLst>
                </a:gridCol>
                <a:gridCol w="370332">
                  <a:extLst>
                    <a:ext uri="{9D8B030D-6E8A-4147-A177-3AD203B41FA5}">
                      <a16:colId xmlns:a16="http://schemas.microsoft.com/office/drawing/2014/main" val="2812898741"/>
                    </a:ext>
                  </a:extLst>
                </a:gridCol>
                <a:gridCol w="329184">
                  <a:extLst>
                    <a:ext uri="{9D8B030D-6E8A-4147-A177-3AD203B41FA5}">
                      <a16:colId xmlns:a16="http://schemas.microsoft.com/office/drawing/2014/main" val="3992722561"/>
                    </a:ext>
                  </a:extLst>
                </a:gridCol>
                <a:gridCol w="329184">
                  <a:extLst>
                    <a:ext uri="{9D8B030D-6E8A-4147-A177-3AD203B41FA5}">
                      <a16:colId xmlns:a16="http://schemas.microsoft.com/office/drawing/2014/main" val="2425372999"/>
                    </a:ext>
                  </a:extLst>
                </a:gridCol>
                <a:gridCol w="329184">
                  <a:extLst>
                    <a:ext uri="{9D8B030D-6E8A-4147-A177-3AD203B41FA5}">
                      <a16:colId xmlns:a16="http://schemas.microsoft.com/office/drawing/2014/main" val="1292422270"/>
                    </a:ext>
                  </a:extLst>
                </a:gridCol>
                <a:gridCol w="329184">
                  <a:extLst>
                    <a:ext uri="{9D8B030D-6E8A-4147-A177-3AD203B41FA5}">
                      <a16:colId xmlns:a16="http://schemas.microsoft.com/office/drawing/2014/main" val="248697557"/>
                    </a:ext>
                  </a:extLst>
                </a:gridCol>
                <a:gridCol w="329184">
                  <a:extLst>
                    <a:ext uri="{9D8B030D-6E8A-4147-A177-3AD203B41FA5}">
                      <a16:colId xmlns:a16="http://schemas.microsoft.com/office/drawing/2014/main" val="1952129436"/>
                    </a:ext>
                  </a:extLst>
                </a:gridCol>
                <a:gridCol w="329184">
                  <a:extLst>
                    <a:ext uri="{9D8B030D-6E8A-4147-A177-3AD203B41FA5}">
                      <a16:colId xmlns:a16="http://schemas.microsoft.com/office/drawing/2014/main" val="1268799964"/>
                    </a:ext>
                  </a:extLst>
                </a:gridCol>
                <a:gridCol w="329184">
                  <a:extLst>
                    <a:ext uri="{9D8B030D-6E8A-4147-A177-3AD203B41FA5}">
                      <a16:colId xmlns:a16="http://schemas.microsoft.com/office/drawing/2014/main" val="3786820692"/>
                    </a:ext>
                  </a:extLst>
                </a:gridCol>
                <a:gridCol w="329184">
                  <a:extLst>
                    <a:ext uri="{9D8B030D-6E8A-4147-A177-3AD203B41FA5}">
                      <a16:colId xmlns:a16="http://schemas.microsoft.com/office/drawing/2014/main" val="2290082724"/>
                    </a:ext>
                  </a:extLst>
                </a:gridCol>
                <a:gridCol w="329184">
                  <a:extLst>
                    <a:ext uri="{9D8B030D-6E8A-4147-A177-3AD203B41FA5}">
                      <a16:colId xmlns:a16="http://schemas.microsoft.com/office/drawing/2014/main" val="3651420270"/>
                    </a:ext>
                  </a:extLst>
                </a:gridCol>
                <a:gridCol w="370332">
                  <a:extLst>
                    <a:ext uri="{9D8B030D-6E8A-4147-A177-3AD203B41FA5}">
                      <a16:colId xmlns:a16="http://schemas.microsoft.com/office/drawing/2014/main" val="4102145788"/>
                    </a:ext>
                  </a:extLst>
                </a:gridCol>
                <a:gridCol w="370332">
                  <a:extLst>
                    <a:ext uri="{9D8B030D-6E8A-4147-A177-3AD203B41FA5}">
                      <a16:colId xmlns:a16="http://schemas.microsoft.com/office/drawing/2014/main" val="1563105367"/>
                    </a:ext>
                  </a:extLst>
                </a:gridCol>
                <a:gridCol w="329184">
                  <a:extLst>
                    <a:ext uri="{9D8B030D-6E8A-4147-A177-3AD203B41FA5}">
                      <a16:colId xmlns:a16="http://schemas.microsoft.com/office/drawing/2014/main" val="1072219890"/>
                    </a:ext>
                  </a:extLst>
                </a:gridCol>
                <a:gridCol w="329184">
                  <a:extLst>
                    <a:ext uri="{9D8B030D-6E8A-4147-A177-3AD203B41FA5}">
                      <a16:colId xmlns:a16="http://schemas.microsoft.com/office/drawing/2014/main" val="1780886296"/>
                    </a:ext>
                  </a:extLst>
                </a:gridCol>
                <a:gridCol w="370332">
                  <a:extLst>
                    <a:ext uri="{9D8B030D-6E8A-4147-A177-3AD203B41FA5}">
                      <a16:colId xmlns:a16="http://schemas.microsoft.com/office/drawing/2014/main" val="73470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575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- 2018-03-29 11:12:23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Blueair Sense+</a:t>
                      </a:r>
                      <a:r>
                        <a:rPr kumimoji="0" lang="ja-JP" altLang="en-US" sz="1000" b="0" i="0" u="none" strike="noStrike" kern="1200" cap="none" spc="0" normalizeH="0" baseline="0" noProof="0">
                          <a:ln>
                            <a:noFill/>
                          </a:ln>
                          <a:solidFill>
                            <a:prstClr val="black"/>
                          </a:solidFill>
                          <a:effectLst/>
                          <a:uLnTx/>
                          <a:uFillTx/>
                          <a:latin typeface="+mn-lt"/>
                          <a:ea typeface="+mn-ea"/>
                          <a:cs typeface="+mn-cs"/>
                        </a:rPr>
                        <a:t>智能空氣淨化器為你打造獨特生活風格，至潮家居點可以冇佢？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配備</a:t>
                      </a:r>
                      <a:r>
                        <a:rPr kumimoji="0" lang="en-US" sz="1000" b="0" i="0" u="none" strike="noStrike" kern="1200" cap="none" spc="0" normalizeH="0" baseline="0" noProof="0">
                          <a:ln>
                            <a:noFill/>
                          </a:ln>
                          <a:solidFill>
                            <a:prstClr val="black"/>
                          </a:solidFill>
                          <a:effectLst/>
                          <a:uLnTx/>
                          <a:uFillTx/>
                          <a:latin typeface="+mn-lt"/>
                          <a:ea typeface="+mn-ea"/>
                          <a:cs typeface="+mn-cs"/>
                        </a:rPr>
                        <a:t>Wi-Fi</a:t>
                      </a:r>
                      <a:r>
                        <a:rPr kumimoji="0" lang="ja-JP" altLang="en-US" sz="1000" b="0" i="0" u="none" strike="noStrike" kern="1200" cap="none" spc="0" normalizeH="0" baseline="0" noProof="0">
                          <a:ln>
                            <a:noFill/>
                          </a:ln>
                          <a:solidFill>
                            <a:prstClr val="black"/>
                          </a:solidFill>
                          <a:effectLst/>
                          <a:uLnTx/>
                          <a:uFillTx/>
                          <a:latin typeface="+mn-lt"/>
                          <a:ea typeface="+mn-ea"/>
                          <a:cs typeface="+mn-cs"/>
                        </a:rPr>
                        <a:t>功能連接</a:t>
                      </a:r>
                      <a:r>
                        <a:rPr kumimoji="0" lang="en-US" sz="1000" b="0" i="0" u="none" strike="noStrike" kern="1200" cap="none" spc="0" normalizeH="0" baseline="0" noProof="0">
                          <a:ln>
                            <a:noFill/>
                          </a:ln>
                          <a:solidFill>
                            <a:prstClr val="black"/>
                          </a:solidFill>
                          <a:effectLst/>
                          <a:uLnTx/>
                          <a:uFillTx/>
                          <a:latin typeface="+mn-lt"/>
                          <a:ea typeface="+mn-ea"/>
                          <a:cs typeface="+mn-cs"/>
                        </a:rPr>
                        <a:t>Blueair Friend App</a:t>
                      </a:r>
                      <a:r>
                        <a:rPr kumimoji="0" lang="ja-JP" altLang="en-US" sz="1000" b="0" i="0" u="none" strike="noStrike" kern="1200" cap="none" spc="0" normalizeH="0" baseline="0" noProof="0">
                          <a:ln>
                            <a:noFill/>
                          </a:ln>
                          <a:solidFill>
                            <a:prstClr val="black"/>
                          </a:solidFill>
                          <a:effectLst/>
                          <a:uLnTx/>
                          <a:uFillTx/>
                          <a:latin typeface="+mn-lt"/>
                          <a:ea typeface="+mn-ea"/>
                          <a:cs typeface="+mn-cs"/>
                        </a:rPr>
                        <a:t>和</a:t>
                      </a:r>
                      <a:r>
                        <a:rPr kumimoji="0" lang="en-US" sz="1000" b="0" i="0" u="none" strike="noStrike" kern="1200" cap="none" spc="0" normalizeH="0" baseline="0" noProof="0">
                          <a:ln>
                            <a:noFill/>
                          </a:ln>
                          <a:solidFill>
                            <a:prstClr val="black"/>
                          </a:solidFill>
                          <a:effectLst/>
                          <a:uLnTx/>
                          <a:uFillTx/>
                          <a:latin typeface="+mn-lt"/>
                          <a:ea typeface="+mn-ea"/>
                          <a:cs typeface="+mn-cs"/>
                        </a:rPr>
                        <a:t>Blueair Aware</a:t>
                      </a:r>
                      <a:r>
                        <a:rPr kumimoji="0" lang="ja-JP" altLang="en-US" sz="1000" b="0" i="0" u="none" strike="noStrike" kern="1200" cap="none" spc="0" normalizeH="0" baseline="0" noProof="0">
                          <a:ln>
                            <a:noFill/>
                          </a:ln>
                          <a:solidFill>
                            <a:prstClr val="black"/>
                          </a:solidFill>
                          <a:effectLst/>
                          <a:uLnTx/>
                          <a:uFillTx/>
                          <a:latin typeface="+mn-lt"/>
                          <a:ea typeface="+mn-ea"/>
                          <a:cs typeface="+mn-cs"/>
                        </a:rPr>
                        <a:t>空氣質素監測器，讓你透過手機掌控室內空氣的智能潔淨系統的核心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於</a:t>
                      </a:r>
                      <a:r>
                        <a:rPr kumimoji="0" lang="en-US" altLang="ja-JP" sz="1000" b="0" i="0" u="none" strike="noStrike" kern="1200" cap="none" spc="0" normalizeH="0" baseline="0" noProof="0">
                          <a:ln>
                            <a:noFill/>
                          </a:ln>
                          <a:solidFill>
                            <a:prstClr val="black"/>
                          </a:solidFill>
                          <a:effectLst/>
                          <a:uLnTx/>
                          <a:uFillTx/>
                          <a:latin typeface="+mn-lt"/>
                          <a:ea typeface="+mn-ea"/>
                          <a:cs typeface="+mn-cs"/>
                        </a:rPr>
                        <a:t>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平方米房間能每小時換氣</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次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HEPASilent®</a:t>
                      </a:r>
                      <a:r>
                        <a:rPr kumimoji="0" lang="ja-JP" altLang="en-US" sz="1000" b="0" i="0" u="none" strike="noStrike" kern="1200" cap="none" spc="0" normalizeH="0" baseline="0" noProof="0">
                          <a:ln>
                            <a:noFill/>
                          </a:ln>
                          <a:solidFill>
                            <a:prstClr val="black"/>
                          </a:solidFill>
                          <a:effectLst/>
                          <a:uLnTx/>
                          <a:uFillTx/>
                          <a:latin typeface="+mn-lt"/>
                          <a:ea typeface="+mn-ea"/>
                          <a:cs typeface="+mn-cs"/>
                        </a:rPr>
                        <a:t>專利技術，能捕捉到空氣中</a:t>
                      </a:r>
                      <a:r>
                        <a:rPr kumimoji="0" lang="en-US" altLang="ja-JP" sz="1000" b="0" i="0" u="none" strike="noStrike" kern="1200" cap="none" spc="0" normalizeH="0" baseline="0" noProof="0">
                          <a:ln>
                            <a:noFill/>
                          </a:ln>
                          <a:solidFill>
                            <a:prstClr val="black"/>
                          </a:solidFill>
                          <a:effectLst/>
                          <a:uLnTx/>
                          <a:uFillTx/>
                          <a:latin typeface="+mn-lt"/>
                          <a:ea typeface="+mn-ea"/>
                          <a:cs typeface="+mn-cs"/>
                        </a:rPr>
                        <a:t>99.97%</a:t>
                      </a:r>
                      <a:r>
                        <a:rPr kumimoji="0" lang="ja-JP" altLang="en-US" sz="1000" b="0" i="0" u="none" strike="noStrike" kern="1200" cap="none" spc="0" normalizeH="0" baseline="0" noProof="0">
                          <a:ln>
                            <a:noFill/>
                          </a:ln>
                          <a:solidFill>
                            <a:prstClr val="black"/>
                          </a:solidFill>
                          <a:effectLst/>
                          <a:uLnTx/>
                          <a:uFillTx/>
                          <a:latin typeface="+mn-lt"/>
                          <a:ea typeface="+mn-ea"/>
                          <a:cs typeface="+mn-cs"/>
                        </a:rPr>
                        <a:t>小至</a:t>
                      </a:r>
                      <a:r>
                        <a:rPr kumimoji="0" lang="en-US" altLang="ja-JP" sz="1000" b="0" i="0" u="none" strike="noStrike" kern="1200" cap="none" spc="0" normalizeH="0" baseline="0" noProof="0">
                          <a:ln>
                            <a:noFill/>
                          </a:ln>
                          <a:solidFill>
                            <a:prstClr val="black"/>
                          </a:solidFill>
                          <a:effectLst/>
                          <a:uLnTx/>
                          <a:uFillTx/>
                          <a:latin typeface="+mn-lt"/>
                          <a:ea typeface="+mn-ea"/>
                          <a:cs typeface="+mn-cs"/>
                        </a:rPr>
                        <a:t>0.1</a:t>
                      </a:r>
                      <a:r>
                        <a:rPr kumimoji="0" lang="ja-JP" altLang="en-US" sz="1000" b="0" i="0" u="none" strike="noStrike" kern="1200" cap="none" spc="0" normalizeH="0" baseline="0" noProof="0">
                          <a:ln>
                            <a:noFill/>
                          </a:ln>
                          <a:solidFill>
                            <a:prstClr val="black"/>
                          </a:solidFill>
                          <a:effectLst/>
                          <a:uLnTx/>
                          <a:uFillTx/>
                          <a:latin typeface="+mn-lt"/>
                          <a:ea typeface="+mn-ea"/>
                          <a:cs typeface="+mn-cs"/>
                        </a:rPr>
                        <a:t>微米的顆粒物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通過第三方認證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AHAM</a:t>
                      </a:r>
                      <a:r>
                        <a:rPr kumimoji="0" lang="ja-JP" altLang="en-US" sz="1000" b="0" i="0" u="none" strike="noStrike" kern="1200" cap="none" spc="0" normalizeH="0" baseline="0" noProof="0">
                          <a:ln>
                            <a:noFill/>
                          </a:ln>
                          <a:solidFill>
                            <a:prstClr val="black"/>
                          </a:solidFill>
                          <a:effectLst/>
                          <a:uLnTx/>
                          <a:uFillTx/>
                          <a:latin typeface="+mn-lt"/>
                          <a:ea typeface="+mn-ea"/>
                          <a:cs typeface="+mn-cs"/>
                        </a:rPr>
                        <a:t>及</a:t>
                      </a:r>
                      <a:r>
                        <a:rPr kumimoji="0" lang="en-US" sz="1000" b="0" i="0" u="none" strike="noStrike" kern="1200" cap="none" spc="0" normalizeH="0" baseline="0" noProof="0">
                          <a:ln>
                            <a:noFill/>
                          </a:ln>
                          <a:solidFill>
                            <a:prstClr val="black"/>
                          </a:solidFill>
                          <a:effectLst/>
                          <a:uLnTx/>
                          <a:uFillTx/>
                          <a:latin typeface="+mn-lt"/>
                          <a:ea typeface="+mn-ea"/>
                          <a:cs typeface="+mn-cs"/>
                        </a:rPr>
                        <a:t>EnergyStar®) 
- </a:t>
                      </a:r>
                      <a:r>
                        <a:rPr kumimoji="0" lang="ja-JP" altLang="en-US" sz="1000" b="0" i="0" u="none" strike="noStrike" kern="1200" cap="none" spc="0" normalizeH="0" baseline="0" noProof="0">
                          <a:ln>
                            <a:noFill/>
                          </a:ln>
                          <a:solidFill>
                            <a:prstClr val="black"/>
                          </a:solidFill>
                          <a:effectLst/>
                          <a:uLnTx/>
                          <a:uFillTx/>
                          <a:latin typeface="+mn-lt"/>
                          <a:ea typeface="+mn-ea"/>
                          <a:cs typeface="+mn-cs"/>
                        </a:rPr>
                        <a:t>超靜音運作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低用電量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動作感應控制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易於操作和保養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由瑞典設計師</a:t>
                      </a:r>
                      <a:r>
                        <a:rPr kumimoji="0" lang="en-US" sz="1000" b="0" i="0" u="none" strike="noStrike" kern="1200" cap="none" spc="0" normalizeH="0" baseline="0" noProof="0">
                          <a:ln>
                            <a:noFill/>
                          </a:ln>
                          <a:solidFill>
                            <a:prstClr val="black"/>
                          </a:solidFill>
                          <a:effectLst/>
                          <a:uLnTx/>
                          <a:uFillTx/>
                          <a:latin typeface="+mn-lt"/>
                          <a:ea typeface="+mn-ea"/>
                          <a:cs typeface="+mn-cs"/>
                        </a:rPr>
                        <a:t>Claesson Koivisto Rune</a:t>
                      </a:r>
                      <a:r>
                        <a:rPr kumimoji="0" lang="ja-JP" altLang="en-US" sz="1000" b="0" i="0" u="none" strike="noStrike" kern="1200" cap="none" spc="0" normalizeH="0" baseline="0" noProof="0">
                          <a:ln>
                            <a:noFill/>
                          </a:ln>
                          <a:solidFill>
                            <a:prstClr val="black"/>
                          </a:solidFill>
                          <a:effectLst/>
                          <a:uLnTx/>
                          <a:uFillTx/>
                          <a:latin typeface="+mn-lt"/>
                          <a:ea typeface="+mn-ea"/>
                          <a:cs typeface="+mn-cs"/>
                        </a:rPr>
                        <a:t>設計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高品質組件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金屬外殼</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銷售分店：上環總店及愉景灣店
</a:t>
                      </a:r>
                      <a:r>
                        <a:rPr kumimoji="0" lang="en-US" sz="1000" b="0" i="0" u="none" strike="noStrike" kern="1200" cap="none" spc="0" normalizeH="0" baseline="0" noProof="0">
                          <a:ln>
                            <a:noFill/>
                          </a:ln>
                          <a:solidFill>
                            <a:prstClr val="black"/>
                          </a:solidFill>
                          <a:effectLst/>
                          <a:uLnTx/>
                          <a:uFillTx/>
                          <a:latin typeface="+mn-lt"/>
                          <a:ea typeface="+mn-ea"/>
                          <a:cs typeface="+mn-cs"/>
                        </a:rPr>
                        <a:t>Blueair Sense+ is an intelligent air purifier with great functionality. Stylish and modern for your home.
- Wi-Fi enabled for remote control and interactivity with the Blueair Friend app and the Blueair Aware air quality monitor that puts you in total control of your indoor air.
- 5 air exchanges per hour in 18m2 room
- Patented HEPASilent® technology (capturing up to 99.97% particles as small as 0.1</a:t>
                      </a:r>
                      <a:r>
                        <a:rPr kumimoji="0" lang="el-GR" sz="1000" b="0" i="0" u="none" strike="noStrike" kern="1200" cap="none" spc="0" normalizeH="0" baseline="0" noProof="0">
                          <a:ln>
                            <a:noFill/>
                          </a:ln>
                          <a:solidFill>
                            <a:prstClr val="black"/>
                          </a:solidFill>
                          <a:effectLst/>
                          <a:uLnTx/>
                          <a:uFillTx/>
                          <a:latin typeface="+mn-lt"/>
                          <a:ea typeface="+mn-ea"/>
                          <a:cs typeface="+mn-cs"/>
                        </a:rPr>
                        <a:t>μ</a:t>
                      </a:r>
                      <a:r>
                        <a:rPr kumimoji="0" lang="en-US" sz="1000" b="0" i="0" u="none" strike="noStrike" kern="1200" cap="none" spc="0" normalizeH="0" baseline="0" noProof="0">
                          <a:ln>
                            <a:noFill/>
                          </a:ln>
                          <a:solidFill>
                            <a:prstClr val="black"/>
                          </a:solidFill>
                          <a:effectLst/>
                          <a:uLnTx/>
                          <a:uFillTx/>
                          <a:latin typeface="+mn-lt"/>
                          <a:ea typeface="+mn-ea"/>
                          <a:cs typeface="+mn-cs"/>
                        </a:rPr>
                        <a:t>m in the air)
- Third party certified performance by AHAM and EnergyStar®
- Whisper-silent operation 
- Low energy consumption
- Motion sensor speed control
- Easy to operate and maintain
- Designed by Swedish designer Claesson Koivisto Rune
- High quality components
Available Stor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5287453"/>
                  </a:ext>
                </a:extLst>
              </a:tr>
            </a:tbl>
          </a:graphicData>
        </a:graphic>
      </p:graphicFrame>
      <p:sp>
        <p:nvSpPr>
          <p:cNvPr id="4" name="Text Placeholder 3">
            <a:extLst>
              <a:ext uri="{FF2B5EF4-FFF2-40B4-BE49-F238E27FC236}">
                <a16:creationId xmlns:a16="http://schemas.microsoft.com/office/drawing/2014/main" id="{611A3D3B-DCDA-482D-B62B-BAC8CDCAE1B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92831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CB180-E2E8-4524-A682-8F94B4126680}"/>
              </a:ext>
            </a:extLst>
          </p:cNvPr>
          <p:cNvSpPr>
            <a:spLocks noGrp="1"/>
          </p:cNvSpPr>
          <p:nvPr>
            <p:ph type="title"/>
          </p:nvPr>
        </p:nvSpPr>
        <p:spPr/>
        <p:txBody>
          <a:bodyPr/>
          <a:lstStyle/>
          <a:p>
            <a:r>
              <a:rPr lang="en-US"/>
              <a:t>Facebook Own Posts Table - 7 of 26</a:t>
            </a:r>
          </a:p>
        </p:txBody>
      </p:sp>
      <p:graphicFrame>
        <p:nvGraphicFramePr>
          <p:cNvPr id="5" name="Table Placeholder 4">
            <a:extLst>
              <a:ext uri="{FF2B5EF4-FFF2-40B4-BE49-F238E27FC236}">
                <a16:creationId xmlns:a16="http://schemas.microsoft.com/office/drawing/2014/main" id="{39CECAF0-491D-49AF-ADA5-9DF3151E98B4}"/>
              </a:ext>
            </a:extLst>
          </p:cNvPr>
          <p:cNvGraphicFramePr>
            <a:graphicFrameLocks noGrp="1"/>
          </p:cNvGraphicFramePr>
          <p:nvPr>
            <p:ph type="tbl" sz="quarter" idx="13"/>
            <p:extLst>
              <p:ext uri="{D42A27DB-BD31-4B8C-83A1-F6EECF244321}">
                <p14:modId xmlns:p14="http://schemas.microsoft.com/office/powerpoint/2010/main" val="1581142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60933210"/>
                    </a:ext>
                  </a:extLst>
                </a:gridCol>
                <a:gridCol w="370332">
                  <a:extLst>
                    <a:ext uri="{9D8B030D-6E8A-4147-A177-3AD203B41FA5}">
                      <a16:colId xmlns:a16="http://schemas.microsoft.com/office/drawing/2014/main" val="2959877802"/>
                    </a:ext>
                  </a:extLst>
                </a:gridCol>
                <a:gridCol w="370332">
                  <a:extLst>
                    <a:ext uri="{9D8B030D-6E8A-4147-A177-3AD203B41FA5}">
                      <a16:colId xmlns:a16="http://schemas.microsoft.com/office/drawing/2014/main" val="1819412763"/>
                    </a:ext>
                  </a:extLst>
                </a:gridCol>
                <a:gridCol w="370332">
                  <a:extLst>
                    <a:ext uri="{9D8B030D-6E8A-4147-A177-3AD203B41FA5}">
                      <a16:colId xmlns:a16="http://schemas.microsoft.com/office/drawing/2014/main" val="592291192"/>
                    </a:ext>
                  </a:extLst>
                </a:gridCol>
                <a:gridCol w="329184">
                  <a:extLst>
                    <a:ext uri="{9D8B030D-6E8A-4147-A177-3AD203B41FA5}">
                      <a16:colId xmlns:a16="http://schemas.microsoft.com/office/drawing/2014/main" val="1982088580"/>
                    </a:ext>
                  </a:extLst>
                </a:gridCol>
                <a:gridCol w="329184">
                  <a:extLst>
                    <a:ext uri="{9D8B030D-6E8A-4147-A177-3AD203B41FA5}">
                      <a16:colId xmlns:a16="http://schemas.microsoft.com/office/drawing/2014/main" val="366429423"/>
                    </a:ext>
                  </a:extLst>
                </a:gridCol>
                <a:gridCol w="329184">
                  <a:extLst>
                    <a:ext uri="{9D8B030D-6E8A-4147-A177-3AD203B41FA5}">
                      <a16:colId xmlns:a16="http://schemas.microsoft.com/office/drawing/2014/main" val="3467278808"/>
                    </a:ext>
                  </a:extLst>
                </a:gridCol>
                <a:gridCol w="329184">
                  <a:extLst>
                    <a:ext uri="{9D8B030D-6E8A-4147-A177-3AD203B41FA5}">
                      <a16:colId xmlns:a16="http://schemas.microsoft.com/office/drawing/2014/main" val="3767520188"/>
                    </a:ext>
                  </a:extLst>
                </a:gridCol>
                <a:gridCol w="329184">
                  <a:extLst>
                    <a:ext uri="{9D8B030D-6E8A-4147-A177-3AD203B41FA5}">
                      <a16:colId xmlns:a16="http://schemas.microsoft.com/office/drawing/2014/main" val="2278929016"/>
                    </a:ext>
                  </a:extLst>
                </a:gridCol>
                <a:gridCol w="329184">
                  <a:extLst>
                    <a:ext uri="{9D8B030D-6E8A-4147-A177-3AD203B41FA5}">
                      <a16:colId xmlns:a16="http://schemas.microsoft.com/office/drawing/2014/main" val="102156974"/>
                    </a:ext>
                  </a:extLst>
                </a:gridCol>
                <a:gridCol w="329184">
                  <a:extLst>
                    <a:ext uri="{9D8B030D-6E8A-4147-A177-3AD203B41FA5}">
                      <a16:colId xmlns:a16="http://schemas.microsoft.com/office/drawing/2014/main" val="3213572398"/>
                    </a:ext>
                  </a:extLst>
                </a:gridCol>
                <a:gridCol w="329184">
                  <a:extLst>
                    <a:ext uri="{9D8B030D-6E8A-4147-A177-3AD203B41FA5}">
                      <a16:colId xmlns:a16="http://schemas.microsoft.com/office/drawing/2014/main" val="1478461341"/>
                    </a:ext>
                  </a:extLst>
                </a:gridCol>
                <a:gridCol w="329184">
                  <a:extLst>
                    <a:ext uri="{9D8B030D-6E8A-4147-A177-3AD203B41FA5}">
                      <a16:colId xmlns:a16="http://schemas.microsoft.com/office/drawing/2014/main" val="1229120964"/>
                    </a:ext>
                  </a:extLst>
                </a:gridCol>
                <a:gridCol w="370332">
                  <a:extLst>
                    <a:ext uri="{9D8B030D-6E8A-4147-A177-3AD203B41FA5}">
                      <a16:colId xmlns:a16="http://schemas.microsoft.com/office/drawing/2014/main" val="3069410914"/>
                    </a:ext>
                  </a:extLst>
                </a:gridCol>
                <a:gridCol w="370332">
                  <a:extLst>
                    <a:ext uri="{9D8B030D-6E8A-4147-A177-3AD203B41FA5}">
                      <a16:colId xmlns:a16="http://schemas.microsoft.com/office/drawing/2014/main" val="2215342120"/>
                    </a:ext>
                  </a:extLst>
                </a:gridCol>
                <a:gridCol w="329184">
                  <a:extLst>
                    <a:ext uri="{9D8B030D-6E8A-4147-A177-3AD203B41FA5}">
                      <a16:colId xmlns:a16="http://schemas.microsoft.com/office/drawing/2014/main" val="506458011"/>
                    </a:ext>
                  </a:extLst>
                </a:gridCol>
                <a:gridCol w="329184">
                  <a:extLst>
                    <a:ext uri="{9D8B030D-6E8A-4147-A177-3AD203B41FA5}">
                      <a16:colId xmlns:a16="http://schemas.microsoft.com/office/drawing/2014/main" val="3645233039"/>
                    </a:ext>
                  </a:extLst>
                </a:gridCol>
                <a:gridCol w="370332">
                  <a:extLst>
                    <a:ext uri="{9D8B030D-6E8A-4147-A177-3AD203B41FA5}">
                      <a16:colId xmlns:a16="http://schemas.microsoft.com/office/drawing/2014/main" val="2572883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612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- 2018-03-28 10:04:21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喺</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為寶寶添置新裝，衫褲鞋襪都搵得到，用一個滿滿嘅衣櫥迎接你嘅小可愛啦～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Baby Fair Highlights】
Welcome your baby with a complete new wardrobe! Discover the wide range of selections from their first pair of shoes to the cutest party dress right here at The Wing On Baby Fair.
---------------------------------------------------------------------------------
Check out our daily updates on The Baby Fair! Act now and shop for exclusive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#mides #stephenjoseph #poconido #sweetgirl #bonchuchu #roybee #enfant #organicnaturalcharm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035780"/>
                  </a:ext>
                </a:extLst>
              </a:tr>
            </a:tbl>
          </a:graphicData>
        </a:graphic>
      </p:graphicFrame>
      <p:sp>
        <p:nvSpPr>
          <p:cNvPr id="4" name="Text Placeholder 3">
            <a:extLst>
              <a:ext uri="{FF2B5EF4-FFF2-40B4-BE49-F238E27FC236}">
                <a16:creationId xmlns:a16="http://schemas.microsoft.com/office/drawing/2014/main" id="{7A3F79E8-4763-4315-8B56-FA75701B4F8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19661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76603-2F6B-462A-BA35-A8F4B6C0B551}"/>
              </a:ext>
            </a:extLst>
          </p:cNvPr>
          <p:cNvSpPr>
            <a:spLocks noGrp="1"/>
          </p:cNvSpPr>
          <p:nvPr>
            <p:ph type="title"/>
          </p:nvPr>
        </p:nvSpPr>
        <p:spPr/>
        <p:txBody>
          <a:bodyPr/>
          <a:lstStyle/>
          <a:p>
            <a:r>
              <a:rPr lang="en-US"/>
              <a:t>Facebook Own Posts Table - 8 of 26</a:t>
            </a:r>
          </a:p>
        </p:txBody>
      </p:sp>
      <p:graphicFrame>
        <p:nvGraphicFramePr>
          <p:cNvPr id="5" name="Table Placeholder 4">
            <a:extLst>
              <a:ext uri="{FF2B5EF4-FFF2-40B4-BE49-F238E27FC236}">
                <a16:creationId xmlns:a16="http://schemas.microsoft.com/office/drawing/2014/main" id="{0B0AF0FF-8369-488D-A8F2-6C3D2DBA5832}"/>
              </a:ext>
            </a:extLst>
          </p:cNvPr>
          <p:cNvGraphicFramePr>
            <a:graphicFrameLocks noGrp="1"/>
          </p:cNvGraphicFramePr>
          <p:nvPr>
            <p:ph type="tbl" sz="quarter" idx="13"/>
            <p:extLst>
              <p:ext uri="{D42A27DB-BD31-4B8C-83A1-F6EECF244321}">
                <p14:modId xmlns:p14="http://schemas.microsoft.com/office/powerpoint/2010/main" val="299671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8435521"/>
                    </a:ext>
                  </a:extLst>
                </a:gridCol>
                <a:gridCol w="370332">
                  <a:extLst>
                    <a:ext uri="{9D8B030D-6E8A-4147-A177-3AD203B41FA5}">
                      <a16:colId xmlns:a16="http://schemas.microsoft.com/office/drawing/2014/main" val="3360701937"/>
                    </a:ext>
                  </a:extLst>
                </a:gridCol>
                <a:gridCol w="370332">
                  <a:extLst>
                    <a:ext uri="{9D8B030D-6E8A-4147-A177-3AD203B41FA5}">
                      <a16:colId xmlns:a16="http://schemas.microsoft.com/office/drawing/2014/main" val="3090767297"/>
                    </a:ext>
                  </a:extLst>
                </a:gridCol>
                <a:gridCol w="370332">
                  <a:extLst>
                    <a:ext uri="{9D8B030D-6E8A-4147-A177-3AD203B41FA5}">
                      <a16:colId xmlns:a16="http://schemas.microsoft.com/office/drawing/2014/main" val="155473259"/>
                    </a:ext>
                  </a:extLst>
                </a:gridCol>
                <a:gridCol w="329184">
                  <a:extLst>
                    <a:ext uri="{9D8B030D-6E8A-4147-A177-3AD203B41FA5}">
                      <a16:colId xmlns:a16="http://schemas.microsoft.com/office/drawing/2014/main" val="3305732598"/>
                    </a:ext>
                  </a:extLst>
                </a:gridCol>
                <a:gridCol w="329184">
                  <a:extLst>
                    <a:ext uri="{9D8B030D-6E8A-4147-A177-3AD203B41FA5}">
                      <a16:colId xmlns:a16="http://schemas.microsoft.com/office/drawing/2014/main" val="1799248396"/>
                    </a:ext>
                  </a:extLst>
                </a:gridCol>
                <a:gridCol w="329184">
                  <a:extLst>
                    <a:ext uri="{9D8B030D-6E8A-4147-A177-3AD203B41FA5}">
                      <a16:colId xmlns:a16="http://schemas.microsoft.com/office/drawing/2014/main" val="998834136"/>
                    </a:ext>
                  </a:extLst>
                </a:gridCol>
                <a:gridCol w="329184">
                  <a:extLst>
                    <a:ext uri="{9D8B030D-6E8A-4147-A177-3AD203B41FA5}">
                      <a16:colId xmlns:a16="http://schemas.microsoft.com/office/drawing/2014/main" val="3218553650"/>
                    </a:ext>
                  </a:extLst>
                </a:gridCol>
                <a:gridCol w="329184">
                  <a:extLst>
                    <a:ext uri="{9D8B030D-6E8A-4147-A177-3AD203B41FA5}">
                      <a16:colId xmlns:a16="http://schemas.microsoft.com/office/drawing/2014/main" val="3547597265"/>
                    </a:ext>
                  </a:extLst>
                </a:gridCol>
                <a:gridCol w="329184">
                  <a:extLst>
                    <a:ext uri="{9D8B030D-6E8A-4147-A177-3AD203B41FA5}">
                      <a16:colId xmlns:a16="http://schemas.microsoft.com/office/drawing/2014/main" val="3876932583"/>
                    </a:ext>
                  </a:extLst>
                </a:gridCol>
                <a:gridCol w="329184">
                  <a:extLst>
                    <a:ext uri="{9D8B030D-6E8A-4147-A177-3AD203B41FA5}">
                      <a16:colId xmlns:a16="http://schemas.microsoft.com/office/drawing/2014/main" val="2825576196"/>
                    </a:ext>
                  </a:extLst>
                </a:gridCol>
                <a:gridCol w="329184">
                  <a:extLst>
                    <a:ext uri="{9D8B030D-6E8A-4147-A177-3AD203B41FA5}">
                      <a16:colId xmlns:a16="http://schemas.microsoft.com/office/drawing/2014/main" val="159843329"/>
                    </a:ext>
                  </a:extLst>
                </a:gridCol>
                <a:gridCol w="329184">
                  <a:extLst>
                    <a:ext uri="{9D8B030D-6E8A-4147-A177-3AD203B41FA5}">
                      <a16:colId xmlns:a16="http://schemas.microsoft.com/office/drawing/2014/main" val="2951873566"/>
                    </a:ext>
                  </a:extLst>
                </a:gridCol>
                <a:gridCol w="370332">
                  <a:extLst>
                    <a:ext uri="{9D8B030D-6E8A-4147-A177-3AD203B41FA5}">
                      <a16:colId xmlns:a16="http://schemas.microsoft.com/office/drawing/2014/main" val="2599677316"/>
                    </a:ext>
                  </a:extLst>
                </a:gridCol>
                <a:gridCol w="370332">
                  <a:extLst>
                    <a:ext uri="{9D8B030D-6E8A-4147-A177-3AD203B41FA5}">
                      <a16:colId xmlns:a16="http://schemas.microsoft.com/office/drawing/2014/main" val="3210249612"/>
                    </a:ext>
                  </a:extLst>
                </a:gridCol>
                <a:gridCol w="329184">
                  <a:extLst>
                    <a:ext uri="{9D8B030D-6E8A-4147-A177-3AD203B41FA5}">
                      <a16:colId xmlns:a16="http://schemas.microsoft.com/office/drawing/2014/main" val="1211606652"/>
                    </a:ext>
                  </a:extLst>
                </a:gridCol>
                <a:gridCol w="329184">
                  <a:extLst>
                    <a:ext uri="{9D8B030D-6E8A-4147-A177-3AD203B41FA5}">
                      <a16:colId xmlns:a16="http://schemas.microsoft.com/office/drawing/2014/main" val="2220739091"/>
                    </a:ext>
                  </a:extLst>
                </a:gridCol>
                <a:gridCol w="370332">
                  <a:extLst>
                    <a:ext uri="{9D8B030D-6E8A-4147-A177-3AD203B41FA5}">
                      <a16:colId xmlns:a16="http://schemas.microsoft.com/office/drawing/2014/main" val="443757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378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- 2018-03-27 15:00:00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永安百貨獨家優惠：</a:t>
                      </a:r>
                      <a:r>
                        <a:rPr kumimoji="0" lang="en-US" sz="1000" b="0" i="0" u="none" strike="noStrike" kern="1200" cap="none" spc="0" normalizeH="0" baseline="0" noProof="0">
                          <a:ln>
                            <a:noFill/>
                          </a:ln>
                          <a:solidFill>
                            <a:prstClr val="black"/>
                          </a:solidFill>
                          <a:effectLst/>
                          <a:uLnTx/>
                          <a:uFillTx/>
                          <a:latin typeface="+mn-lt"/>
                          <a:ea typeface="+mn-ea"/>
                          <a:cs typeface="+mn-cs"/>
                        </a:rPr>
                        <a:t>APIVITA</a:t>
                      </a:r>
                      <a:r>
                        <a:rPr kumimoji="0" lang="ja-JP" altLang="en-US" sz="1000" b="0" i="0" u="none" strike="noStrike" kern="1200" cap="none" spc="0" normalizeH="0" baseline="0" noProof="0">
                          <a:ln>
                            <a:noFill/>
                          </a:ln>
                          <a:solidFill>
                            <a:prstClr val="black"/>
                          </a:solidFill>
                          <a:effectLst/>
                          <a:uLnTx/>
                          <a:uFillTx/>
                          <a:latin typeface="+mn-lt"/>
                          <a:ea typeface="+mn-ea"/>
                          <a:cs typeface="+mn-cs"/>
                        </a:rPr>
                        <a:t>送你</a:t>
                      </a:r>
                      <a:r>
                        <a:rPr kumimoji="0" lang="en-US" altLang="ja-JP" sz="1000" b="0" i="0" u="none" strike="noStrike" kern="1200" cap="none" spc="0" normalizeH="0" baseline="0" noProof="0">
                          <a:ln>
                            <a:noFill/>
                          </a:ln>
                          <a:solidFill>
                            <a:prstClr val="black"/>
                          </a:solidFill>
                          <a:effectLst/>
                          <a:uLnTx/>
                          <a:uFillTx/>
                          <a:latin typeface="+mn-lt"/>
                          <a:ea typeface="+mn-ea"/>
                          <a:cs typeface="+mn-cs"/>
                        </a:rPr>
                        <a:t>$25</a:t>
                      </a:r>
                      <a:r>
                        <a:rPr kumimoji="0" lang="ja-JP" altLang="en-US" sz="1000" b="0" i="0" u="none" strike="noStrike" kern="1200" cap="none" spc="0" normalizeH="0" baseline="0" noProof="0">
                          <a:ln>
                            <a:noFill/>
                          </a:ln>
                          <a:solidFill>
                            <a:prstClr val="black"/>
                          </a:solidFill>
                          <a:effectLst/>
                          <a:uLnTx/>
                          <a:uFillTx/>
                          <a:latin typeface="+mn-lt"/>
                          <a:ea typeface="+mn-ea"/>
                          <a:cs typeface="+mn-cs"/>
                        </a:rPr>
                        <a:t>現金券</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（彌敦道店）
</a:t>
                      </a:r>
                      <a:r>
                        <a:rPr kumimoji="0" lang="en-US" sz="1000" b="0" i="0" u="none" strike="noStrike" kern="1200" cap="none" spc="0" normalizeH="0" baseline="0" noProof="0">
                          <a:ln>
                            <a:noFill/>
                          </a:ln>
                          <a:solidFill>
                            <a:prstClr val="black"/>
                          </a:solidFill>
                          <a:effectLst/>
                          <a:uLnTx/>
                          <a:uFillTx/>
                          <a:latin typeface="+mn-lt"/>
                          <a:ea typeface="+mn-ea"/>
                          <a:cs typeface="+mn-cs"/>
                        </a:rPr>
                        <a:t>APIVITA</a:t>
                      </a:r>
                      <a:r>
                        <a:rPr kumimoji="0" lang="ja-JP" altLang="en-US" sz="1000" b="0" i="0" u="none" strike="noStrike" kern="1200" cap="none" spc="0" normalizeH="0" baseline="0" noProof="0">
                          <a:ln>
                            <a:noFill/>
                          </a:ln>
                          <a:solidFill>
                            <a:prstClr val="black"/>
                          </a:solidFill>
                          <a:effectLst/>
                          <a:uLnTx/>
                          <a:uFillTx/>
                          <a:latin typeface="+mn-lt"/>
                          <a:ea typeface="+mn-ea"/>
                          <a:cs typeface="+mn-cs"/>
                        </a:rPr>
                        <a:t>以地中海的天然均衡食療為靈感，推出多款皇牌速效修護面膜及眼膜。嚴選希臘優質的天然蔬果和自然資源，天然成份高達</a:t>
                      </a:r>
                      <a:r>
                        <a:rPr kumimoji="0" lang="en-US" altLang="ja-JP" sz="1000" b="0" i="0" u="none" strike="noStrike" kern="1200" cap="none" spc="0" normalizeH="0" baseline="0" noProof="0">
                          <a:ln>
                            <a:noFill/>
                          </a:ln>
                          <a:solidFill>
                            <a:prstClr val="black"/>
                          </a:solidFill>
                          <a:effectLst/>
                          <a:uLnTx/>
                          <a:uFillTx/>
                          <a:latin typeface="+mn-lt"/>
                          <a:ea typeface="+mn-ea"/>
                          <a:cs typeface="+mn-cs"/>
                        </a:rPr>
                        <a:t>98%</a:t>
                      </a:r>
                      <a:r>
                        <a:rPr kumimoji="0" lang="ja-JP" altLang="en-US" sz="1000" b="0" i="0" u="none" strike="noStrike" kern="1200" cap="none" spc="0" normalizeH="0" baseline="0" noProof="0">
                          <a:ln>
                            <a:noFill/>
                          </a:ln>
                          <a:solidFill>
                            <a:prstClr val="black"/>
                          </a:solidFill>
                          <a:effectLst/>
                          <a:uLnTx/>
                          <a:uFillTx/>
                          <a:latin typeface="+mn-lt"/>
                          <a:ea typeface="+mn-ea"/>
                          <a:cs typeface="+mn-cs"/>
                        </a:rPr>
                        <a:t>，大獲全球用家好評及支持！
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6</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20</a:t>
                      </a:r>
                      <a:r>
                        <a:rPr kumimoji="0" lang="ja-JP" altLang="en-US" sz="1000" b="0" i="0" u="none" strike="noStrike" kern="1200" cap="none" spc="0" normalizeH="0" baseline="0" noProof="0">
                          <a:ln>
                            <a:noFill/>
                          </a:ln>
                          <a:solidFill>
                            <a:prstClr val="black"/>
                          </a:solidFill>
                          <a:effectLst/>
                          <a:uLnTx/>
                          <a:uFillTx/>
                          <a:latin typeface="+mn-lt"/>
                          <a:ea typeface="+mn-ea"/>
                          <a:cs typeface="+mn-cs"/>
                        </a:rPr>
                        <a:t>日，凡於彌敦道店購物，憑當日永安百貨發票即可獲贈</a:t>
                      </a:r>
                      <a:r>
                        <a:rPr kumimoji="0" lang="en-US" sz="1000" b="0" i="0" u="none" strike="noStrike" kern="1200" cap="none" spc="0" normalizeH="0" baseline="0" noProof="0">
                          <a:ln>
                            <a:noFill/>
                          </a:ln>
                          <a:solidFill>
                            <a:prstClr val="black"/>
                          </a:solidFill>
                          <a:effectLst/>
                          <a:uLnTx/>
                          <a:uFillTx/>
                          <a:latin typeface="+mn-lt"/>
                          <a:ea typeface="+mn-ea"/>
                          <a:cs typeface="+mn-cs"/>
                        </a:rPr>
                        <a:t>APIVITA $25</a:t>
                      </a:r>
                      <a:r>
                        <a:rPr kumimoji="0" lang="ja-JP" altLang="en-US" sz="1000" b="0" i="0" u="none" strike="noStrike" kern="1200" cap="none" spc="0" normalizeH="0" baseline="0" noProof="0">
                          <a:ln>
                            <a:noFill/>
                          </a:ln>
                          <a:solidFill>
                            <a:prstClr val="black"/>
                          </a:solidFill>
                          <a:effectLst/>
                          <a:uLnTx/>
                          <a:uFillTx/>
                          <a:latin typeface="+mn-lt"/>
                          <a:ea typeface="+mn-ea"/>
                          <a:cs typeface="+mn-cs"/>
                        </a:rPr>
                        <a:t>現金券一張。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數量有限，送完即止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現金券只適用於永安百貨彌敦道店</a:t>
                      </a:r>
                      <a:r>
                        <a:rPr kumimoji="0" lang="en-US" sz="1000" b="0" i="0" u="none" strike="noStrike" kern="1200" cap="none" spc="0" normalizeH="0" baseline="0" noProof="0">
                          <a:ln>
                            <a:noFill/>
                          </a:ln>
                          <a:solidFill>
                            <a:prstClr val="black"/>
                          </a:solidFill>
                          <a:effectLst/>
                          <a:uLnTx/>
                          <a:uFillTx/>
                          <a:latin typeface="+mn-lt"/>
                          <a:ea typeface="+mn-ea"/>
                          <a:cs typeface="+mn-cs"/>
                        </a:rPr>
                        <a:t>APIVITA</a:t>
                      </a:r>
                      <a:r>
                        <a:rPr kumimoji="0" lang="ja-JP" altLang="en-US" sz="1000" b="0" i="0" u="none" strike="noStrike" kern="1200" cap="none" spc="0" normalizeH="0" baseline="0" noProof="0">
                          <a:ln>
                            <a:noFill/>
                          </a:ln>
                          <a:solidFill>
                            <a:prstClr val="black"/>
                          </a:solidFill>
                          <a:effectLst/>
                          <a:uLnTx/>
                          <a:uFillTx/>
                          <a:latin typeface="+mn-lt"/>
                          <a:ea typeface="+mn-ea"/>
                          <a:cs typeface="+mn-cs"/>
                        </a:rPr>
                        <a:t>自助專櫃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如有任何爭議，</a:t>
                      </a:r>
                      <a:r>
                        <a:rPr kumimoji="0" lang="en-US" sz="1000" b="0" i="0" u="none" strike="noStrike" kern="1200" cap="none" spc="0" normalizeH="0" baseline="0" noProof="0">
                          <a:ln>
                            <a:noFill/>
                          </a:ln>
                          <a:solidFill>
                            <a:prstClr val="black"/>
                          </a:solidFill>
                          <a:effectLst/>
                          <a:uLnTx/>
                          <a:uFillTx/>
                          <a:latin typeface="+mn-lt"/>
                          <a:ea typeface="+mn-ea"/>
                          <a:cs typeface="+mn-cs"/>
                        </a:rPr>
                        <a:t>APIVITA</a:t>
                      </a:r>
                      <a:r>
                        <a:rPr kumimoji="0" lang="ja-JP" altLang="en-US" sz="1000" b="0" i="0" u="none" strike="noStrike" kern="1200" cap="none" spc="0" normalizeH="0" baseline="0" noProof="0">
                          <a:ln>
                            <a:noFill/>
                          </a:ln>
                          <a:solidFill>
                            <a:prstClr val="black"/>
                          </a:solidFill>
                          <a:effectLst/>
                          <a:uLnTx/>
                          <a:uFillTx/>
                          <a:latin typeface="+mn-lt"/>
                          <a:ea typeface="+mn-ea"/>
                          <a:cs typeface="+mn-cs"/>
                        </a:rPr>
                        <a:t>保留一切最終決定權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 On Exclusive Offer: APIVITA $25 Cash Coupon Giveaway】(wing on Plus (Nathan Road))
Inspired by the most sustainable and balanced nutrition model – Mediterranean diet, APIVITA introduced a hero EXPRESS MASK beauty line. With high percentages of natural compositions up to 98%, the masks are enriched with precious extracts of fruits and vegetables.
From now till June 20, 2018, upon any purchase at wing on Plus (Nathan Road) and with presentation of the Wing On Department Stores invoice(s) on the same day, you are entitled to receive a $25 APIVITA Cash Coupon.
- While stocks last.
- Coupon is valid at Wing On Department Stores wing on Plus (Nathan Road) APIVITA self-service counter.
- In case of any dispute, the decision of APIVITA shall be final.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2228652"/>
                  </a:ext>
                </a:extLst>
              </a:tr>
            </a:tbl>
          </a:graphicData>
        </a:graphic>
      </p:graphicFrame>
      <p:sp>
        <p:nvSpPr>
          <p:cNvPr id="4" name="Text Placeholder 3">
            <a:extLst>
              <a:ext uri="{FF2B5EF4-FFF2-40B4-BE49-F238E27FC236}">
                <a16:creationId xmlns:a16="http://schemas.microsoft.com/office/drawing/2014/main" id="{6857BCE0-793B-4CEB-8CCF-D30EF82DF2B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75198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478B1-4EF9-44C4-87AF-A9929A41845E}"/>
              </a:ext>
            </a:extLst>
          </p:cNvPr>
          <p:cNvSpPr>
            <a:spLocks noGrp="1"/>
          </p:cNvSpPr>
          <p:nvPr>
            <p:ph type="title"/>
          </p:nvPr>
        </p:nvSpPr>
        <p:spPr/>
        <p:txBody>
          <a:bodyPr/>
          <a:lstStyle/>
          <a:p>
            <a:r>
              <a:rPr lang="en-US"/>
              <a:t>Facebook Own Posts Table - 9 of 26</a:t>
            </a:r>
          </a:p>
        </p:txBody>
      </p:sp>
      <p:graphicFrame>
        <p:nvGraphicFramePr>
          <p:cNvPr id="5" name="Table Placeholder 4">
            <a:extLst>
              <a:ext uri="{FF2B5EF4-FFF2-40B4-BE49-F238E27FC236}">
                <a16:creationId xmlns:a16="http://schemas.microsoft.com/office/drawing/2014/main" id="{11AB39F0-C2EC-42EB-952C-ADF1FE04B4EB}"/>
              </a:ext>
            </a:extLst>
          </p:cNvPr>
          <p:cNvGraphicFramePr>
            <a:graphicFrameLocks noGrp="1"/>
          </p:cNvGraphicFramePr>
          <p:nvPr>
            <p:ph type="tbl" sz="quarter" idx="13"/>
            <p:extLst>
              <p:ext uri="{D42A27DB-BD31-4B8C-83A1-F6EECF244321}">
                <p14:modId xmlns:p14="http://schemas.microsoft.com/office/powerpoint/2010/main" val="279389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06001571"/>
                    </a:ext>
                  </a:extLst>
                </a:gridCol>
                <a:gridCol w="370332">
                  <a:extLst>
                    <a:ext uri="{9D8B030D-6E8A-4147-A177-3AD203B41FA5}">
                      <a16:colId xmlns:a16="http://schemas.microsoft.com/office/drawing/2014/main" val="842715210"/>
                    </a:ext>
                  </a:extLst>
                </a:gridCol>
                <a:gridCol w="370332">
                  <a:extLst>
                    <a:ext uri="{9D8B030D-6E8A-4147-A177-3AD203B41FA5}">
                      <a16:colId xmlns:a16="http://schemas.microsoft.com/office/drawing/2014/main" val="2771257410"/>
                    </a:ext>
                  </a:extLst>
                </a:gridCol>
                <a:gridCol w="370332">
                  <a:extLst>
                    <a:ext uri="{9D8B030D-6E8A-4147-A177-3AD203B41FA5}">
                      <a16:colId xmlns:a16="http://schemas.microsoft.com/office/drawing/2014/main" val="1935015275"/>
                    </a:ext>
                  </a:extLst>
                </a:gridCol>
                <a:gridCol w="329184">
                  <a:extLst>
                    <a:ext uri="{9D8B030D-6E8A-4147-A177-3AD203B41FA5}">
                      <a16:colId xmlns:a16="http://schemas.microsoft.com/office/drawing/2014/main" val="2708689728"/>
                    </a:ext>
                  </a:extLst>
                </a:gridCol>
                <a:gridCol w="329184">
                  <a:extLst>
                    <a:ext uri="{9D8B030D-6E8A-4147-A177-3AD203B41FA5}">
                      <a16:colId xmlns:a16="http://schemas.microsoft.com/office/drawing/2014/main" val="2292024988"/>
                    </a:ext>
                  </a:extLst>
                </a:gridCol>
                <a:gridCol w="329184">
                  <a:extLst>
                    <a:ext uri="{9D8B030D-6E8A-4147-A177-3AD203B41FA5}">
                      <a16:colId xmlns:a16="http://schemas.microsoft.com/office/drawing/2014/main" val="3759918141"/>
                    </a:ext>
                  </a:extLst>
                </a:gridCol>
                <a:gridCol w="329184">
                  <a:extLst>
                    <a:ext uri="{9D8B030D-6E8A-4147-A177-3AD203B41FA5}">
                      <a16:colId xmlns:a16="http://schemas.microsoft.com/office/drawing/2014/main" val="521307586"/>
                    </a:ext>
                  </a:extLst>
                </a:gridCol>
                <a:gridCol w="329184">
                  <a:extLst>
                    <a:ext uri="{9D8B030D-6E8A-4147-A177-3AD203B41FA5}">
                      <a16:colId xmlns:a16="http://schemas.microsoft.com/office/drawing/2014/main" val="1849809253"/>
                    </a:ext>
                  </a:extLst>
                </a:gridCol>
                <a:gridCol w="329184">
                  <a:extLst>
                    <a:ext uri="{9D8B030D-6E8A-4147-A177-3AD203B41FA5}">
                      <a16:colId xmlns:a16="http://schemas.microsoft.com/office/drawing/2014/main" val="1968892803"/>
                    </a:ext>
                  </a:extLst>
                </a:gridCol>
                <a:gridCol w="329184">
                  <a:extLst>
                    <a:ext uri="{9D8B030D-6E8A-4147-A177-3AD203B41FA5}">
                      <a16:colId xmlns:a16="http://schemas.microsoft.com/office/drawing/2014/main" val="932765707"/>
                    </a:ext>
                  </a:extLst>
                </a:gridCol>
                <a:gridCol w="329184">
                  <a:extLst>
                    <a:ext uri="{9D8B030D-6E8A-4147-A177-3AD203B41FA5}">
                      <a16:colId xmlns:a16="http://schemas.microsoft.com/office/drawing/2014/main" val="1279622603"/>
                    </a:ext>
                  </a:extLst>
                </a:gridCol>
                <a:gridCol w="329184">
                  <a:extLst>
                    <a:ext uri="{9D8B030D-6E8A-4147-A177-3AD203B41FA5}">
                      <a16:colId xmlns:a16="http://schemas.microsoft.com/office/drawing/2014/main" val="533668305"/>
                    </a:ext>
                  </a:extLst>
                </a:gridCol>
                <a:gridCol w="370332">
                  <a:extLst>
                    <a:ext uri="{9D8B030D-6E8A-4147-A177-3AD203B41FA5}">
                      <a16:colId xmlns:a16="http://schemas.microsoft.com/office/drawing/2014/main" val="2145535889"/>
                    </a:ext>
                  </a:extLst>
                </a:gridCol>
                <a:gridCol w="370332">
                  <a:extLst>
                    <a:ext uri="{9D8B030D-6E8A-4147-A177-3AD203B41FA5}">
                      <a16:colId xmlns:a16="http://schemas.microsoft.com/office/drawing/2014/main" val="3376254653"/>
                    </a:ext>
                  </a:extLst>
                </a:gridCol>
                <a:gridCol w="329184">
                  <a:extLst>
                    <a:ext uri="{9D8B030D-6E8A-4147-A177-3AD203B41FA5}">
                      <a16:colId xmlns:a16="http://schemas.microsoft.com/office/drawing/2014/main" val="1767240455"/>
                    </a:ext>
                  </a:extLst>
                </a:gridCol>
                <a:gridCol w="329184">
                  <a:extLst>
                    <a:ext uri="{9D8B030D-6E8A-4147-A177-3AD203B41FA5}">
                      <a16:colId xmlns:a16="http://schemas.microsoft.com/office/drawing/2014/main" val="3853823328"/>
                    </a:ext>
                  </a:extLst>
                </a:gridCol>
                <a:gridCol w="370332">
                  <a:extLst>
                    <a:ext uri="{9D8B030D-6E8A-4147-A177-3AD203B41FA5}">
                      <a16:colId xmlns:a16="http://schemas.microsoft.com/office/drawing/2014/main" val="44577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375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- 2018-03-27 12:24:42</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就嚟出世，新手爸媽要買齊傢俬好似好難搞，其實都唔係咁複雜㗎咋～無論你想搵</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床或者餐椅、喺屋企用或者出街用嘅，我哋</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都一應俱全，仲好抵㖭！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Baby Fair Highlights】
You may be completely overwhelmed by just the thought of getting all the furniture ready before your baby’s arrival. Whether you are looking for crib, high chair, stroller or car seat, for the indoors and out, our Baby Fair has it all, at great prices! It is not as complicated as you think after all.
---------------------------------------------------------------------------------
Check out our daily updates on Baby Fair! Act now and shop for the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#hellokitty #playpen # #aprica #pegperego #highchair #babyvina #cot #grace #stroller #iangel #hipseat #cam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8847549"/>
                  </a:ext>
                </a:extLst>
              </a:tr>
            </a:tbl>
          </a:graphicData>
        </a:graphic>
      </p:graphicFrame>
      <p:sp>
        <p:nvSpPr>
          <p:cNvPr id="4" name="Text Placeholder 3">
            <a:extLst>
              <a:ext uri="{FF2B5EF4-FFF2-40B4-BE49-F238E27FC236}">
                <a16:creationId xmlns:a16="http://schemas.microsoft.com/office/drawing/2014/main" id="{3685A1CA-E246-4AC1-A466-0421902EA4F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55117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C601A-360C-41B7-9439-DE42AC80F333}"/>
              </a:ext>
            </a:extLst>
          </p:cNvPr>
          <p:cNvSpPr>
            <a:spLocks noGrp="1"/>
          </p:cNvSpPr>
          <p:nvPr>
            <p:ph type="title"/>
          </p:nvPr>
        </p:nvSpPr>
        <p:spPr/>
        <p:txBody>
          <a:bodyPr/>
          <a:lstStyle/>
          <a:p>
            <a:r>
              <a:rPr lang="en-US"/>
              <a:t>Facebook Own Posts Table - 10 of 26</a:t>
            </a:r>
          </a:p>
        </p:txBody>
      </p:sp>
      <p:graphicFrame>
        <p:nvGraphicFramePr>
          <p:cNvPr id="5" name="Table Placeholder 4">
            <a:extLst>
              <a:ext uri="{FF2B5EF4-FFF2-40B4-BE49-F238E27FC236}">
                <a16:creationId xmlns:a16="http://schemas.microsoft.com/office/drawing/2014/main" id="{5B8214DD-07F7-42A3-9412-70ABFD3E3A3A}"/>
              </a:ext>
            </a:extLst>
          </p:cNvPr>
          <p:cNvGraphicFramePr>
            <a:graphicFrameLocks noGrp="1"/>
          </p:cNvGraphicFramePr>
          <p:nvPr>
            <p:ph type="tbl" sz="quarter" idx="13"/>
            <p:extLst>
              <p:ext uri="{D42A27DB-BD31-4B8C-83A1-F6EECF244321}">
                <p14:modId xmlns:p14="http://schemas.microsoft.com/office/powerpoint/2010/main" val="996260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6307019"/>
                    </a:ext>
                  </a:extLst>
                </a:gridCol>
                <a:gridCol w="370332">
                  <a:extLst>
                    <a:ext uri="{9D8B030D-6E8A-4147-A177-3AD203B41FA5}">
                      <a16:colId xmlns:a16="http://schemas.microsoft.com/office/drawing/2014/main" val="2214223398"/>
                    </a:ext>
                  </a:extLst>
                </a:gridCol>
                <a:gridCol w="370332">
                  <a:extLst>
                    <a:ext uri="{9D8B030D-6E8A-4147-A177-3AD203B41FA5}">
                      <a16:colId xmlns:a16="http://schemas.microsoft.com/office/drawing/2014/main" val="1748202513"/>
                    </a:ext>
                  </a:extLst>
                </a:gridCol>
                <a:gridCol w="370332">
                  <a:extLst>
                    <a:ext uri="{9D8B030D-6E8A-4147-A177-3AD203B41FA5}">
                      <a16:colId xmlns:a16="http://schemas.microsoft.com/office/drawing/2014/main" val="1442847281"/>
                    </a:ext>
                  </a:extLst>
                </a:gridCol>
                <a:gridCol w="329184">
                  <a:extLst>
                    <a:ext uri="{9D8B030D-6E8A-4147-A177-3AD203B41FA5}">
                      <a16:colId xmlns:a16="http://schemas.microsoft.com/office/drawing/2014/main" val="4162967666"/>
                    </a:ext>
                  </a:extLst>
                </a:gridCol>
                <a:gridCol w="329184">
                  <a:extLst>
                    <a:ext uri="{9D8B030D-6E8A-4147-A177-3AD203B41FA5}">
                      <a16:colId xmlns:a16="http://schemas.microsoft.com/office/drawing/2014/main" val="1464577202"/>
                    </a:ext>
                  </a:extLst>
                </a:gridCol>
                <a:gridCol w="329184">
                  <a:extLst>
                    <a:ext uri="{9D8B030D-6E8A-4147-A177-3AD203B41FA5}">
                      <a16:colId xmlns:a16="http://schemas.microsoft.com/office/drawing/2014/main" val="2674153572"/>
                    </a:ext>
                  </a:extLst>
                </a:gridCol>
                <a:gridCol w="329184">
                  <a:extLst>
                    <a:ext uri="{9D8B030D-6E8A-4147-A177-3AD203B41FA5}">
                      <a16:colId xmlns:a16="http://schemas.microsoft.com/office/drawing/2014/main" val="2967753724"/>
                    </a:ext>
                  </a:extLst>
                </a:gridCol>
                <a:gridCol w="329184">
                  <a:extLst>
                    <a:ext uri="{9D8B030D-6E8A-4147-A177-3AD203B41FA5}">
                      <a16:colId xmlns:a16="http://schemas.microsoft.com/office/drawing/2014/main" val="978104924"/>
                    </a:ext>
                  </a:extLst>
                </a:gridCol>
                <a:gridCol w="329184">
                  <a:extLst>
                    <a:ext uri="{9D8B030D-6E8A-4147-A177-3AD203B41FA5}">
                      <a16:colId xmlns:a16="http://schemas.microsoft.com/office/drawing/2014/main" val="2031635789"/>
                    </a:ext>
                  </a:extLst>
                </a:gridCol>
                <a:gridCol w="329184">
                  <a:extLst>
                    <a:ext uri="{9D8B030D-6E8A-4147-A177-3AD203B41FA5}">
                      <a16:colId xmlns:a16="http://schemas.microsoft.com/office/drawing/2014/main" val="2071250253"/>
                    </a:ext>
                  </a:extLst>
                </a:gridCol>
                <a:gridCol w="329184">
                  <a:extLst>
                    <a:ext uri="{9D8B030D-6E8A-4147-A177-3AD203B41FA5}">
                      <a16:colId xmlns:a16="http://schemas.microsoft.com/office/drawing/2014/main" val="2777929378"/>
                    </a:ext>
                  </a:extLst>
                </a:gridCol>
                <a:gridCol w="329184">
                  <a:extLst>
                    <a:ext uri="{9D8B030D-6E8A-4147-A177-3AD203B41FA5}">
                      <a16:colId xmlns:a16="http://schemas.microsoft.com/office/drawing/2014/main" val="309777163"/>
                    </a:ext>
                  </a:extLst>
                </a:gridCol>
                <a:gridCol w="370332">
                  <a:extLst>
                    <a:ext uri="{9D8B030D-6E8A-4147-A177-3AD203B41FA5}">
                      <a16:colId xmlns:a16="http://schemas.microsoft.com/office/drawing/2014/main" val="3737007957"/>
                    </a:ext>
                  </a:extLst>
                </a:gridCol>
                <a:gridCol w="370332">
                  <a:extLst>
                    <a:ext uri="{9D8B030D-6E8A-4147-A177-3AD203B41FA5}">
                      <a16:colId xmlns:a16="http://schemas.microsoft.com/office/drawing/2014/main" val="705662576"/>
                    </a:ext>
                  </a:extLst>
                </a:gridCol>
                <a:gridCol w="329184">
                  <a:extLst>
                    <a:ext uri="{9D8B030D-6E8A-4147-A177-3AD203B41FA5}">
                      <a16:colId xmlns:a16="http://schemas.microsoft.com/office/drawing/2014/main" val="262242882"/>
                    </a:ext>
                  </a:extLst>
                </a:gridCol>
                <a:gridCol w="329184">
                  <a:extLst>
                    <a:ext uri="{9D8B030D-6E8A-4147-A177-3AD203B41FA5}">
                      <a16:colId xmlns:a16="http://schemas.microsoft.com/office/drawing/2014/main" val="3286640274"/>
                    </a:ext>
                  </a:extLst>
                </a:gridCol>
                <a:gridCol w="370332">
                  <a:extLst>
                    <a:ext uri="{9D8B030D-6E8A-4147-A177-3AD203B41FA5}">
                      <a16:colId xmlns:a16="http://schemas.microsoft.com/office/drawing/2014/main" val="685401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21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- 2018-03-25 04:00:00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帶</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去旅行怕佢瞓陌生床唔慣？</a:t>
                      </a:r>
                      <a:r>
                        <a:rPr kumimoji="0" lang="en-US" sz="1000" b="0" i="0" u="none" strike="noStrike" kern="1200" cap="none" spc="0" normalizeH="0" baseline="0" noProof="0">
                          <a:ln>
                            <a:noFill/>
                          </a:ln>
                          <a:solidFill>
                            <a:prstClr val="black"/>
                          </a:solidFill>
                          <a:effectLst/>
                          <a:uLnTx/>
                          <a:uFillTx/>
                          <a:latin typeface="+mn-lt"/>
                          <a:ea typeface="+mn-ea"/>
                          <a:cs typeface="+mn-cs"/>
                        </a:rPr>
                        <a:t>Tutti Bambini</a:t>
                      </a:r>
                      <a:r>
                        <a:rPr kumimoji="0" lang="ja-JP" altLang="en-US" sz="1000" b="0" i="0" u="none" strike="noStrike" kern="1200" cap="none" spc="0" normalizeH="0" baseline="0" noProof="0">
                          <a:ln>
                            <a:noFill/>
                          </a:ln>
                          <a:solidFill>
                            <a:prstClr val="black"/>
                          </a:solidFill>
                          <a:effectLst/>
                          <a:uLnTx/>
                          <a:uFillTx/>
                          <a:latin typeface="+mn-lt"/>
                          <a:ea typeface="+mn-ea"/>
                          <a:cs typeface="+mn-cs"/>
                        </a:rPr>
                        <a:t>嬰兒床應該可以解決你嘅煩惱，開床同埋收摺只需</a:t>
                      </a:r>
                      <a:r>
                        <a:rPr kumimoji="0" lang="en-US" altLang="ja-JP" sz="1000" b="0" i="0" u="none" strike="noStrike" kern="1200" cap="none" spc="0" normalizeH="0" baseline="0" noProof="0">
                          <a:ln>
                            <a:noFill/>
                          </a:ln>
                          <a:solidFill>
                            <a:prstClr val="black"/>
                          </a:solidFill>
                          <a:effectLst/>
                          <a:uLnTx/>
                          <a:uFillTx/>
                          <a:latin typeface="+mn-lt"/>
                          <a:ea typeface="+mn-ea"/>
                          <a:cs typeface="+mn-cs"/>
                        </a:rPr>
                        <a:t>30</a:t>
                      </a:r>
                      <a:r>
                        <a:rPr kumimoji="0" lang="ja-JP" altLang="en-US" sz="1000" b="0" i="0" u="none" strike="noStrike" kern="1200" cap="none" spc="0" normalizeH="0" baseline="0" noProof="0">
                          <a:ln>
                            <a:noFill/>
                          </a:ln>
                          <a:solidFill>
                            <a:prstClr val="black"/>
                          </a:solidFill>
                          <a:effectLst/>
                          <a:uLnTx/>
                          <a:uFillTx/>
                          <a:latin typeface="+mn-lt"/>
                          <a:ea typeface="+mn-ea"/>
                          <a:cs typeface="+mn-cs"/>
                        </a:rPr>
                        <a:t>秒，而且攜帶方便，帶</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旅行就係咁</a:t>
                      </a:r>
                      <a:r>
                        <a:rPr kumimoji="0" lang="en-US" sz="1000" b="0" i="0" u="none" strike="noStrike" kern="1200" cap="none" spc="0" normalizeH="0" baseline="0" noProof="0">
                          <a:ln>
                            <a:noFill/>
                          </a:ln>
                          <a:solidFill>
                            <a:prstClr val="black"/>
                          </a:solidFill>
                          <a:effectLst/>
                          <a:uLnTx/>
                          <a:uFillTx/>
                          <a:latin typeface="+mn-lt"/>
                          <a:ea typeface="+mn-ea"/>
                          <a:cs typeface="+mn-cs"/>
                        </a:rPr>
                        <a:t>easy！
</a:t>
                      </a:r>
                      <a:r>
                        <a:rPr kumimoji="0" lang="ja-JP" altLang="en-US" sz="1000" b="0" i="0" u="none" strike="noStrike" kern="1200" cap="none" spc="0" normalizeH="0" baseline="0" noProof="0">
                          <a:ln>
                            <a:noFill/>
                          </a:ln>
                          <a:solidFill>
                            <a:prstClr val="black"/>
                          </a:solidFill>
                          <a:effectLst/>
                          <a:uLnTx/>
                          <a:uFillTx/>
                          <a:latin typeface="+mn-lt"/>
                          <a:ea typeface="+mn-ea"/>
                          <a:cs typeface="+mn-cs"/>
                        </a:rPr>
                        <a:t>銷售分店：上環總店及彌敦道店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sz="1000" b="0" i="0" u="none" strike="noStrike" kern="1200" cap="none" spc="0" normalizeH="0" baseline="0" noProof="0">
                          <a:ln>
                            <a:noFill/>
                          </a:ln>
                          <a:solidFill>
                            <a:prstClr val="black"/>
                          </a:solidFill>
                          <a:effectLst/>
                          <a:uLnTx/>
                          <a:uFillTx/>
                          <a:latin typeface="+mn-lt"/>
                          <a:ea typeface="+mn-ea"/>
                          <a:cs typeface="+mn-cs"/>
                        </a:rPr>
                        <a:t>To ensure a peaceful sleep when you are away from home with your baby, consider bringing his/her own crib on the move. With its portable size and an innovative 30-second open/fold mechanism, Tutti Bambini CoZee would be the perfect travel crib for your little one.
Available Stores: Sheung Wan Main Store &amp; wing on Plus (Nathan Road)
------------------------------------------------------------
Check out our daily updates on Baby Fair! Act now and shop for the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#product #tuttibambini #bedsidecrib #CoZee #bedside #crib #babybed #babycrib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6182059"/>
                  </a:ext>
                </a:extLst>
              </a:tr>
            </a:tbl>
          </a:graphicData>
        </a:graphic>
      </p:graphicFrame>
      <p:sp>
        <p:nvSpPr>
          <p:cNvPr id="4" name="Text Placeholder 3">
            <a:extLst>
              <a:ext uri="{FF2B5EF4-FFF2-40B4-BE49-F238E27FC236}">
                <a16:creationId xmlns:a16="http://schemas.microsoft.com/office/drawing/2014/main" id="{0CBDF0BD-6631-4411-B55A-7CF69E174F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03162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02D5C-D8F3-43C4-B520-F6D1A6AB88DB}"/>
              </a:ext>
            </a:extLst>
          </p:cNvPr>
          <p:cNvSpPr>
            <a:spLocks noGrp="1"/>
          </p:cNvSpPr>
          <p:nvPr>
            <p:ph type="title"/>
          </p:nvPr>
        </p:nvSpPr>
        <p:spPr/>
        <p:txBody>
          <a:bodyPr/>
          <a:lstStyle/>
          <a:p>
            <a:r>
              <a:rPr lang="en-US"/>
              <a:t>Facebook Own Posts Table - 11 of 26</a:t>
            </a:r>
          </a:p>
        </p:txBody>
      </p:sp>
      <p:graphicFrame>
        <p:nvGraphicFramePr>
          <p:cNvPr id="5" name="Table Placeholder 4">
            <a:extLst>
              <a:ext uri="{FF2B5EF4-FFF2-40B4-BE49-F238E27FC236}">
                <a16:creationId xmlns:a16="http://schemas.microsoft.com/office/drawing/2014/main" id="{F0668C2C-9BB4-4C51-8480-0BF5C40127C9}"/>
              </a:ext>
            </a:extLst>
          </p:cNvPr>
          <p:cNvGraphicFramePr>
            <a:graphicFrameLocks noGrp="1"/>
          </p:cNvGraphicFramePr>
          <p:nvPr>
            <p:ph type="tbl" sz="quarter" idx="13"/>
            <p:extLst>
              <p:ext uri="{D42A27DB-BD31-4B8C-83A1-F6EECF244321}">
                <p14:modId xmlns:p14="http://schemas.microsoft.com/office/powerpoint/2010/main" val="1406105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82746067"/>
                    </a:ext>
                  </a:extLst>
                </a:gridCol>
                <a:gridCol w="370332">
                  <a:extLst>
                    <a:ext uri="{9D8B030D-6E8A-4147-A177-3AD203B41FA5}">
                      <a16:colId xmlns:a16="http://schemas.microsoft.com/office/drawing/2014/main" val="3158830287"/>
                    </a:ext>
                  </a:extLst>
                </a:gridCol>
                <a:gridCol w="370332">
                  <a:extLst>
                    <a:ext uri="{9D8B030D-6E8A-4147-A177-3AD203B41FA5}">
                      <a16:colId xmlns:a16="http://schemas.microsoft.com/office/drawing/2014/main" val="922970896"/>
                    </a:ext>
                  </a:extLst>
                </a:gridCol>
                <a:gridCol w="370332">
                  <a:extLst>
                    <a:ext uri="{9D8B030D-6E8A-4147-A177-3AD203B41FA5}">
                      <a16:colId xmlns:a16="http://schemas.microsoft.com/office/drawing/2014/main" val="4206474408"/>
                    </a:ext>
                  </a:extLst>
                </a:gridCol>
                <a:gridCol w="329184">
                  <a:extLst>
                    <a:ext uri="{9D8B030D-6E8A-4147-A177-3AD203B41FA5}">
                      <a16:colId xmlns:a16="http://schemas.microsoft.com/office/drawing/2014/main" val="3046256019"/>
                    </a:ext>
                  </a:extLst>
                </a:gridCol>
                <a:gridCol w="329184">
                  <a:extLst>
                    <a:ext uri="{9D8B030D-6E8A-4147-A177-3AD203B41FA5}">
                      <a16:colId xmlns:a16="http://schemas.microsoft.com/office/drawing/2014/main" val="3826076206"/>
                    </a:ext>
                  </a:extLst>
                </a:gridCol>
                <a:gridCol w="329184">
                  <a:extLst>
                    <a:ext uri="{9D8B030D-6E8A-4147-A177-3AD203B41FA5}">
                      <a16:colId xmlns:a16="http://schemas.microsoft.com/office/drawing/2014/main" val="1237287159"/>
                    </a:ext>
                  </a:extLst>
                </a:gridCol>
                <a:gridCol w="329184">
                  <a:extLst>
                    <a:ext uri="{9D8B030D-6E8A-4147-A177-3AD203B41FA5}">
                      <a16:colId xmlns:a16="http://schemas.microsoft.com/office/drawing/2014/main" val="3779839738"/>
                    </a:ext>
                  </a:extLst>
                </a:gridCol>
                <a:gridCol w="329184">
                  <a:extLst>
                    <a:ext uri="{9D8B030D-6E8A-4147-A177-3AD203B41FA5}">
                      <a16:colId xmlns:a16="http://schemas.microsoft.com/office/drawing/2014/main" val="4287477918"/>
                    </a:ext>
                  </a:extLst>
                </a:gridCol>
                <a:gridCol w="329184">
                  <a:extLst>
                    <a:ext uri="{9D8B030D-6E8A-4147-A177-3AD203B41FA5}">
                      <a16:colId xmlns:a16="http://schemas.microsoft.com/office/drawing/2014/main" val="1262427462"/>
                    </a:ext>
                  </a:extLst>
                </a:gridCol>
                <a:gridCol w="329184">
                  <a:extLst>
                    <a:ext uri="{9D8B030D-6E8A-4147-A177-3AD203B41FA5}">
                      <a16:colId xmlns:a16="http://schemas.microsoft.com/office/drawing/2014/main" val="2736608415"/>
                    </a:ext>
                  </a:extLst>
                </a:gridCol>
                <a:gridCol w="329184">
                  <a:extLst>
                    <a:ext uri="{9D8B030D-6E8A-4147-A177-3AD203B41FA5}">
                      <a16:colId xmlns:a16="http://schemas.microsoft.com/office/drawing/2014/main" val="2052833981"/>
                    </a:ext>
                  </a:extLst>
                </a:gridCol>
                <a:gridCol w="329184">
                  <a:extLst>
                    <a:ext uri="{9D8B030D-6E8A-4147-A177-3AD203B41FA5}">
                      <a16:colId xmlns:a16="http://schemas.microsoft.com/office/drawing/2014/main" val="1806063274"/>
                    </a:ext>
                  </a:extLst>
                </a:gridCol>
                <a:gridCol w="370332">
                  <a:extLst>
                    <a:ext uri="{9D8B030D-6E8A-4147-A177-3AD203B41FA5}">
                      <a16:colId xmlns:a16="http://schemas.microsoft.com/office/drawing/2014/main" val="1167120976"/>
                    </a:ext>
                  </a:extLst>
                </a:gridCol>
                <a:gridCol w="370332">
                  <a:extLst>
                    <a:ext uri="{9D8B030D-6E8A-4147-A177-3AD203B41FA5}">
                      <a16:colId xmlns:a16="http://schemas.microsoft.com/office/drawing/2014/main" val="290378698"/>
                    </a:ext>
                  </a:extLst>
                </a:gridCol>
                <a:gridCol w="329184">
                  <a:extLst>
                    <a:ext uri="{9D8B030D-6E8A-4147-A177-3AD203B41FA5}">
                      <a16:colId xmlns:a16="http://schemas.microsoft.com/office/drawing/2014/main" val="4159936324"/>
                    </a:ext>
                  </a:extLst>
                </a:gridCol>
                <a:gridCol w="329184">
                  <a:extLst>
                    <a:ext uri="{9D8B030D-6E8A-4147-A177-3AD203B41FA5}">
                      <a16:colId xmlns:a16="http://schemas.microsoft.com/office/drawing/2014/main" val="929859245"/>
                    </a:ext>
                  </a:extLst>
                </a:gridCol>
                <a:gridCol w="370332">
                  <a:extLst>
                    <a:ext uri="{9D8B030D-6E8A-4147-A177-3AD203B41FA5}">
                      <a16:colId xmlns:a16="http://schemas.microsoft.com/office/drawing/2014/main" val="954624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321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- 2018-03-24 08:00:00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全方位抽濕攻略</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天氣開始回暖，係時候做好家居防潮準備對抗回南天喇～
詳情請參閱：</a:t>
                      </a:r>
                      <a:r>
                        <a:rPr kumimoji="0" lang="en-US" sz="1000" b="0" i="0" u="none" strike="noStrike" kern="1200" cap="none" spc="0" normalizeH="0" baseline="0" noProof="0">
                          <a:ln>
                            <a:noFill/>
                          </a:ln>
                          <a:solidFill>
                            <a:prstClr val="black"/>
                          </a:solidFill>
                          <a:effectLst/>
                          <a:uLnTx/>
                          <a:uFillTx/>
                          <a:latin typeface="+mn-lt"/>
                          <a:ea typeface="+mn-ea"/>
                          <a:cs typeface="+mn-cs"/>
                        </a:rPr>
                        <a:t>https://file02.easesales.com/upload/3302BA3D66D2EDC2/201802/5406189013862925505.jpg
【A Guide to Beat the Humidity】
Spring is here and that means humid weather is approaching. Come shop and get your dehumidifying gadgets ready to combat the humidity!
For details, please refer to: https://file02.easesales.com/upload/3302BA3D66D2EDC2/201802/5406189013862925505.jpg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#dehumidifier #philips #tefal #lion #mizutorizosan #bamboo #charcoalbag #hakugen #nampeihong #souppack #greendotdot #ejia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1247427"/>
                  </a:ext>
                </a:extLst>
              </a:tr>
            </a:tbl>
          </a:graphicData>
        </a:graphic>
      </p:graphicFrame>
      <p:sp>
        <p:nvSpPr>
          <p:cNvPr id="4" name="Text Placeholder 3">
            <a:extLst>
              <a:ext uri="{FF2B5EF4-FFF2-40B4-BE49-F238E27FC236}">
                <a16:creationId xmlns:a16="http://schemas.microsoft.com/office/drawing/2014/main" id="{D3248663-60DE-4171-91E4-3050EA39F27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22015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F943A-B620-4946-8615-F5EE776AE0C6}"/>
              </a:ext>
            </a:extLst>
          </p:cNvPr>
          <p:cNvSpPr>
            <a:spLocks noGrp="1"/>
          </p:cNvSpPr>
          <p:nvPr>
            <p:ph type="title"/>
          </p:nvPr>
        </p:nvSpPr>
        <p:spPr/>
        <p:txBody>
          <a:bodyPr/>
          <a:lstStyle/>
          <a:p>
            <a:r>
              <a:rPr lang="en-US"/>
              <a:t>Facebook Own Posts Table - 12 of 26</a:t>
            </a:r>
          </a:p>
        </p:txBody>
      </p:sp>
      <p:graphicFrame>
        <p:nvGraphicFramePr>
          <p:cNvPr id="5" name="Table Placeholder 4">
            <a:extLst>
              <a:ext uri="{FF2B5EF4-FFF2-40B4-BE49-F238E27FC236}">
                <a16:creationId xmlns:a16="http://schemas.microsoft.com/office/drawing/2014/main" id="{BF83C053-06B1-4D5A-8608-DE65AF33289F}"/>
              </a:ext>
            </a:extLst>
          </p:cNvPr>
          <p:cNvGraphicFramePr>
            <a:graphicFrameLocks noGrp="1"/>
          </p:cNvGraphicFramePr>
          <p:nvPr>
            <p:ph type="tbl" sz="quarter" idx="13"/>
            <p:extLst>
              <p:ext uri="{D42A27DB-BD31-4B8C-83A1-F6EECF244321}">
                <p14:modId xmlns:p14="http://schemas.microsoft.com/office/powerpoint/2010/main" val="4195991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1435409"/>
                    </a:ext>
                  </a:extLst>
                </a:gridCol>
                <a:gridCol w="370332">
                  <a:extLst>
                    <a:ext uri="{9D8B030D-6E8A-4147-A177-3AD203B41FA5}">
                      <a16:colId xmlns:a16="http://schemas.microsoft.com/office/drawing/2014/main" val="202253579"/>
                    </a:ext>
                  </a:extLst>
                </a:gridCol>
                <a:gridCol w="370332">
                  <a:extLst>
                    <a:ext uri="{9D8B030D-6E8A-4147-A177-3AD203B41FA5}">
                      <a16:colId xmlns:a16="http://schemas.microsoft.com/office/drawing/2014/main" val="69554921"/>
                    </a:ext>
                  </a:extLst>
                </a:gridCol>
                <a:gridCol w="370332">
                  <a:extLst>
                    <a:ext uri="{9D8B030D-6E8A-4147-A177-3AD203B41FA5}">
                      <a16:colId xmlns:a16="http://schemas.microsoft.com/office/drawing/2014/main" val="1993418871"/>
                    </a:ext>
                  </a:extLst>
                </a:gridCol>
                <a:gridCol w="329184">
                  <a:extLst>
                    <a:ext uri="{9D8B030D-6E8A-4147-A177-3AD203B41FA5}">
                      <a16:colId xmlns:a16="http://schemas.microsoft.com/office/drawing/2014/main" val="2551924214"/>
                    </a:ext>
                  </a:extLst>
                </a:gridCol>
                <a:gridCol w="329184">
                  <a:extLst>
                    <a:ext uri="{9D8B030D-6E8A-4147-A177-3AD203B41FA5}">
                      <a16:colId xmlns:a16="http://schemas.microsoft.com/office/drawing/2014/main" val="1824577307"/>
                    </a:ext>
                  </a:extLst>
                </a:gridCol>
                <a:gridCol w="329184">
                  <a:extLst>
                    <a:ext uri="{9D8B030D-6E8A-4147-A177-3AD203B41FA5}">
                      <a16:colId xmlns:a16="http://schemas.microsoft.com/office/drawing/2014/main" val="3111268192"/>
                    </a:ext>
                  </a:extLst>
                </a:gridCol>
                <a:gridCol w="329184">
                  <a:extLst>
                    <a:ext uri="{9D8B030D-6E8A-4147-A177-3AD203B41FA5}">
                      <a16:colId xmlns:a16="http://schemas.microsoft.com/office/drawing/2014/main" val="1908209281"/>
                    </a:ext>
                  </a:extLst>
                </a:gridCol>
                <a:gridCol w="329184">
                  <a:extLst>
                    <a:ext uri="{9D8B030D-6E8A-4147-A177-3AD203B41FA5}">
                      <a16:colId xmlns:a16="http://schemas.microsoft.com/office/drawing/2014/main" val="1102170786"/>
                    </a:ext>
                  </a:extLst>
                </a:gridCol>
                <a:gridCol w="329184">
                  <a:extLst>
                    <a:ext uri="{9D8B030D-6E8A-4147-A177-3AD203B41FA5}">
                      <a16:colId xmlns:a16="http://schemas.microsoft.com/office/drawing/2014/main" val="2878947881"/>
                    </a:ext>
                  </a:extLst>
                </a:gridCol>
                <a:gridCol w="329184">
                  <a:extLst>
                    <a:ext uri="{9D8B030D-6E8A-4147-A177-3AD203B41FA5}">
                      <a16:colId xmlns:a16="http://schemas.microsoft.com/office/drawing/2014/main" val="54665802"/>
                    </a:ext>
                  </a:extLst>
                </a:gridCol>
                <a:gridCol w="329184">
                  <a:extLst>
                    <a:ext uri="{9D8B030D-6E8A-4147-A177-3AD203B41FA5}">
                      <a16:colId xmlns:a16="http://schemas.microsoft.com/office/drawing/2014/main" val="1299844381"/>
                    </a:ext>
                  </a:extLst>
                </a:gridCol>
                <a:gridCol w="329184">
                  <a:extLst>
                    <a:ext uri="{9D8B030D-6E8A-4147-A177-3AD203B41FA5}">
                      <a16:colId xmlns:a16="http://schemas.microsoft.com/office/drawing/2014/main" val="3889519416"/>
                    </a:ext>
                  </a:extLst>
                </a:gridCol>
                <a:gridCol w="370332">
                  <a:extLst>
                    <a:ext uri="{9D8B030D-6E8A-4147-A177-3AD203B41FA5}">
                      <a16:colId xmlns:a16="http://schemas.microsoft.com/office/drawing/2014/main" val="949024317"/>
                    </a:ext>
                  </a:extLst>
                </a:gridCol>
                <a:gridCol w="370332">
                  <a:extLst>
                    <a:ext uri="{9D8B030D-6E8A-4147-A177-3AD203B41FA5}">
                      <a16:colId xmlns:a16="http://schemas.microsoft.com/office/drawing/2014/main" val="3686598506"/>
                    </a:ext>
                  </a:extLst>
                </a:gridCol>
                <a:gridCol w="329184">
                  <a:extLst>
                    <a:ext uri="{9D8B030D-6E8A-4147-A177-3AD203B41FA5}">
                      <a16:colId xmlns:a16="http://schemas.microsoft.com/office/drawing/2014/main" val="165766681"/>
                    </a:ext>
                  </a:extLst>
                </a:gridCol>
                <a:gridCol w="329184">
                  <a:extLst>
                    <a:ext uri="{9D8B030D-6E8A-4147-A177-3AD203B41FA5}">
                      <a16:colId xmlns:a16="http://schemas.microsoft.com/office/drawing/2014/main" val="607561756"/>
                    </a:ext>
                  </a:extLst>
                </a:gridCol>
                <a:gridCol w="370332">
                  <a:extLst>
                    <a:ext uri="{9D8B030D-6E8A-4147-A177-3AD203B41FA5}">
                      <a16:colId xmlns:a16="http://schemas.microsoft.com/office/drawing/2014/main" val="341631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784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- 2018-03-24 04:21:32</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肌膚咁幼嫩，最好揀啲專為</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而設、溫和嘅護膚同埋清潔用品，</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先至唔會咁易敏感！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Baby Fair Highlights】
Baby’s skin is delicate and need gentle care. It’s best to bathe your baby with mild baby products to keep the skin soft and nourished.
---------------------------------------------------------------------------------
Check out our daily updates on Baby Fair! Act now and shop for the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#cherubrubs #scatterbugs
#swissobaby #natural #outdoor #babo #oatmilk #smithsrosebud #salve #avadoorganic #cmr #poutcare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2224546"/>
                  </a:ext>
                </a:extLst>
              </a:tr>
            </a:tbl>
          </a:graphicData>
        </a:graphic>
      </p:graphicFrame>
      <p:sp>
        <p:nvSpPr>
          <p:cNvPr id="4" name="Text Placeholder 3">
            <a:extLst>
              <a:ext uri="{FF2B5EF4-FFF2-40B4-BE49-F238E27FC236}">
                <a16:creationId xmlns:a16="http://schemas.microsoft.com/office/drawing/2014/main" id="{2C2BF499-BA16-4334-975F-CF92F790DBD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16555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7BC18-084D-47B0-A90F-F8D57A689655}"/>
              </a:ext>
            </a:extLst>
          </p:cNvPr>
          <p:cNvSpPr>
            <a:spLocks noGrp="1"/>
          </p:cNvSpPr>
          <p:nvPr>
            <p:ph type="title"/>
          </p:nvPr>
        </p:nvSpPr>
        <p:spPr/>
        <p:txBody>
          <a:bodyPr/>
          <a:lstStyle/>
          <a:p>
            <a:r>
              <a:rPr lang="en-US"/>
              <a:t>Facebook Own Posts Table - 13 of 26</a:t>
            </a:r>
          </a:p>
        </p:txBody>
      </p:sp>
      <p:graphicFrame>
        <p:nvGraphicFramePr>
          <p:cNvPr id="5" name="Table Placeholder 4">
            <a:extLst>
              <a:ext uri="{FF2B5EF4-FFF2-40B4-BE49-F238E27FC236}">
                <a16:creationId xmlns:a16="http://schemas.microsoft.com/office/drawing/2014/main" id="{12157AD6-0B24-49CC-85BE-9DE0C19E6751}"/>
              </a:ext>
            </a:extLst>
          </p:cNvPr>
          <p:cNvGraphicFramePr>
            <a:graphicFrameLocks noGrp="1"/>
          </p:cNvGraphicFramePr>
          <p:nvPr>
            <p:ph type="tbl" sz="quarter" idx="13"/>
            <p:extLst>
              <p:ext uri="{D42A27DB-BD31-4B8C-83A1-F6EECF244321}">
                <p14:modId xmlns:p14="http://schemas.microsoft.com/office/powerpoint/2010/main" val="3226367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2515954"/>
                    </a:ext>
                  </a:extLst>
                </a:gridCol>
                <a:gridCol w="370332">
                  <a:extLst>
                    <a:ext uri="{9D8B030D-6E8A-4147-A177-3AD203B41FA5}">
                      <a16:colId xmlns:a16="http://schemas.microsoft.com/office/drawing/2014/main" val="614253416"/>
                    </a:ext>
                  </a:extLst>
                </a:gridCol>
                <a:gridCol w="370332">
                  <a:extLst>
                    <a:ext uri="{9D8B030D-6E8A-4147-A177-3AD203B41FA5}">
                      <a16:colId xmlns:a16="http://schemas.microsoft.com/office/drawing/2014/main" val="631992505"/>
                    </a:ext>
                  </a:extLst>
                </a:gridCol>
                <a:gridCol w="370332">
                  <a:extLst>
                    <a:ext uri="{9D8B030D-6E8A-4147-A177-3AD203B41FA5}">
                      <a16:colId xmlns:a16="http://schemas.microsoft.com/office/drawing/2014/main" val="1983555937"/>
                    </a:ext>
                  </a:extLst>
                </a:gridCol>
                <a:gridCol w="329184">
                  <a:extLst>
                    <a:ext uri="{9D8B030D-6E8A-4147-A177-3AD203B41FA5}">
                      <a16:colId xmlns:a16="http://schemas.microsoft.com/office/drawing/2014/main" val="2901675104"/>
                    </a:ext>
                  </a:extLst>
                </a:gridCol>
                <a:gridCol w="329184">
                  <a:extLst>
                    <a:ext uri="{9D8B030D-6E8A-4147-A177-3AD203B41FA5}">
                      <a16:colId xmlns:a16="http://schemas.microsoft.com/office/drawing/2014/main" val="3735773315"/>
                    </a:ext>
                  </a:extLst>
                </a:gridCol>
                <a:gridCol w="329184">
                  <a:extLst>
                    <a:ext uri="{9D8B030D-6E8A-4147-A177-3AD203B41FA5}">
                      <a16:colId xmlns:a16="http://schemas.microsoft.com/office/drawing/2014/main" val="379875777"/>
                    </a:ext>
                  </a:extLst>
                </a:gridCol>
                <a:gridCol w="329184">
                  <a:extLst>
                    <a:ext uri="{9D8B030D-6E8A-4147-A177-3AD203B41FA5}">
                      <a16:colId xmlns:a16="http://schemas.microsoft.com/office/drawing/2014/main" val="1711595594"/>
                    </a:ext>
                  </a:extLst>
                </a:gridCol>
                <a:gridCol w="329184">
                  <a:extLst>
                    <a:ext uri="{9D8B030D-6E8A-4147-A177-3AD203B41FA5}">
                      <a16:colId xmlns:a16="http://schemas.microsoft.com/office/drawing/2014/main" val="780284185"/>
                    </a:ext>
                  </a:extLst>
                </a:gridCol>
                <a:gridCol w="329184">
                  <a:extLst>
                    <a:ext uri="{9D8B030D-6E8A-4147-A177-3AD203B41FA5}">
                      <a16:colId xmlns:a16="http://schemas.microsoft.com/office/drawing/2014/main" val="3256049053"/>
                    </a:ext>
                  </a:extLst>
                </a:gridCol>
                <a:gridCol w="329184">
                  <a:extLst>
                    <a:ext uri="{9D8B030D-6E8A-4147-A177-3AD203B41FA5}">
                      <a16:colId xmlns:a16="http://schemas.microsoft.com/office/drawing/2014/main" val="3558653234"/>
                    </a:ext>
                  </a:extLst>
                </a:gridCol>
                <a:gridCol w="329184">
                  <a:extLst>
                    <a:ext uri="{9D8B030D-6E8A-4147-A177-3AD203B41FA5}">
                      <a16:colId xmlns:a16="http://schemas.microsoft.com/office/drawing/2014/main" val="1457798196"/>
                    </a:ext>
                  </a:extLst>
                </a:gridCol>
                <a:gridCol w="329184">
                  <a:extLst>
                    <a:ext uri="{9D8B030D-6E8A-4147-A177-3AD203B41FA5}">
                      <a16:colId xmlns:a16="http://schemas.microsoft.com/office/drawing/2014/main" val="508442297"/>
                    </a:ext>
                  </a:extLst>
                </a:gridCol>
                <a:gridCol w="370332">
                  <a:extLst>
                    <a:ext uri="{9D8B030D-6E8A-4147-A177-3AD203B41FA5}">
                      <a16:colId xmlns:a16="http://schemas.microsoft.com/office/drawing/2014/main" val="2357524761"/>
                    </a:ext>
                  </a:extLst>
                </a:gridCol>
                <a:gridCol w="370332">
                  <a:extLst>
                    <a:ext uri="{9D8B030D-6E8A-4147-A177-3AD203B41FA5}">
                      <a16:colId xmlns:a16="http://schemas.microsoft.com/office/drawing/2014/main" val="3946084284"/>
                    </a:ext>
                  </a:extLst>
                </a:gridCol>
                <a:gridCol w="329184">
                  <a:extLst>
                    <a:ext uri="{9D8B030D-6E8A-4147-A177-3AD203B41FA5}">
                      <a16:colId xmlns:a16="http://schemas.microsoft.com/office/drawing/2014/main" val="946310879"/>
                    </a:ext>
                  </a:extLst>
                </a:gridCol>
                <a:gridCol w="329184">
                  <a:extLst>
                    <a:ext uri="{9D8B030D-6E8A-4147-A177-3AD203B41FA5}">
                      <a16:colId xmlns:a16="http://schemas.microsoft.com/office/drawing/2014/main" val="3984904143"/>
                    </a:ext>
                  </a:extLst>
                </a:gridCol>
                <a:gridCol w="370332">
                  <a:extLst>
                    <a:ext uri="{9D8B030D-6E8A-4147-A177-3AD203B41FA5}">
                      <a16:colId xmlns:a16="http://schemas.microsoft.com/office/drawing/2014/main" val="3374479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100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- 2018-03-23 11:00:00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福星臨門大抽獎結果公佈</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大抽獎結果而家為你公佈！即刻拎返張發票出嚟睇吓有冇中獎啦～恭喜晒各位幸運兒！
更多得獎名單，請參閱：</a:t>
                      </a:r>
                      <a:r>
                        <a:rPr kumimoji="0" lang="en-US" sz="1000" b="0" i="0" u="none" strike="noStrike" kern="1200" cap="none" spc="0" normalizeH="0" baseline="0" noProof="0">
                          <a:ln>
                            <a:noFill/>
                          </a:ln>
                          <a:solidFill>
                            <a:prstClr val="black"/>
                          </a:solidFill>
                          <a:effectLst/>
                          <a:uLnTx/>
                          <a:uFillTx/>
                          <a:latin typeface="+mn-lt"/>
                          <a:ea typeface="+mn-ea"/>
                          <a:cs typeface="+mn-cs"/>
                        </a:rPr>
                        <a:t>https://shop.wingon.hk/4470
【Happy Chinese New Year Grand Lucky Draw Result Announcement】
Check out the result of Happy Chinese New Year Grand Lucky Draw and see if you are the lucky one. Congratulations to all winners!
For the full winner list, please refer to https://shop.wingon.hk/4470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#luckydraw #result #announcement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8974870"/>
                  </a:ext>
                </a:extLst>
              </a:tr>
            </a:tbl>
          </a:graphicData>
        </a:graphic>
      </p:graphicFrame>
      <p:sp>
        <p:nvSpPr>
          <p:cNvPr id="4" name="Text Placeholder 3">
            <a:extLst>
              <a:ext uri="{FF2B5EF4-FFF2-40B4-BE49-F238E27FC236}">
                <a16:creationId xmlns:a16="http://schemas.microsoft.com/office/drawing/2014/main" id="{8F494CED-5254-449E-9A19-16D508C6155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92395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3587-472C-4728-83FD-BC25F4686CD3}"/>
              </a:ext>
            </a:extLst>
          </p:cNvPr>
          <p:cNvSpPr>
            <a:spLocks noGrp="1"/>
          </p:cNvSpPr>
          <p:nvPr>
            <p:ph type="title"/>
          </p:nvPr>
        </p:nvSpPr>
        <p:spPr/>
        <p:txBody>
          <a:bodyPr/>
          <a:lstStyle/>
          <a:p>
            <a:r>
              <a:rPr lang="en-US"/>
              <a:t>Facebook Own Posts Table - 14 of 26</a:t>
            </a:r>
          </a:p>
        </p:txBody>
      </p:sp>
      <p:graphicFrame>
        <p:nvGraphicFramePr>
          <p:cNvPr id="5" name="Table Placeholder 4">
            <a:extLst>
              <a:ext uri="{FF2B5EF4-FFF2-40B4-BE49-F238E27FC236}">
                <a16:creationId xmlns:a16="http://schemas.microsoft.com/office/drawing/2014/main" id="{7B15E652-830E-4B48-ADED-0D40A2EBDB11}"/>
              </a:ext>
            </a:extLst>
          </p:cNvPr>
          <p:cNvGraphicFramePr>
            <a:graphicFrameLocks noGrp="1"/>
          </p:cNvGraphicFramePr>
          <p:nvPr>
            <p:ph type="tbl" sz="quarter" idx="13"/>
            <p:extLst>
              <p:ext uri="{D42A27DB-BD31-4B8C-83A1-F6EECF244321}">
                <p14:modId xmlns:p14="http://schemas.microsoft.com/office/powerpoint/2010/main" val="380737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1014287"/>
                    </a:ext>
                  </a:extLst>
                </a:gridCol>
                <a:gridCol w="370332">
                  <a:extLst>
                    <a:ext uri="{9D8B030D-6E8A-4147-A177-3AD203B41FA5}">
                      <a16:colId xmlns:a16="http://schemas.microsoft.com/office/drawing/2014/main" val="3743800093"/>
                    </a:ext>
                  </a:extLst>
                </a:gridCol>
                <a:gridCol w="370332">
                  <a:extLst>
                    <a:ext uri="{9D8B030D-6E8A-4147-A177-3AD203B41FA5}">
                      <a16:colId xmlns:a16="http://schemas.microsoft.com/office/drawing/2014/main" val="188674161"/>
                    </a:ext>
                  </a:extLst>
                </a:gridCol>
                <a:gridCol w="370332">
                  <a:extLst>
                    <a:ext uri="{9D8B030D-6E8A-4147-A177-3AD203B41FA5}">
                      <a16:colId xmlns:a16="http://schemas.microsoft.com/office/drawing/2014/main" val="2242344017"/>
                    </a:ext>
                  </a:extLst>
                </a:gridCol>
                <a:gridCol w="329184">
                  <a:extLst>
                    <a:ext uri="{9D8B030D-6E8A-4147-A177-3AD203B41FA5}">
                      <a16:colId xmlns:a16="http://schemas.microsoft.com/office/drawing/2014/main" val="4109995186"/>
                    </a:ext>
                  </a:extLst>
                </a:gridCol>
                <a:gridCol w="329184">
                  <a:extLst>
                    <a:ext uri="{9D8B030D-6E8A-4147-A177-3AD203B41FA5}">
                      <a16:colId xmlns:a16="http://schemas.microsoft.com/office/drawing/2014/main" val="2327010017"/>
                    </a:ext>
                  </a:extLst>
                </a:gridCol>
                <a:gridCol w="329184">
                  <a:extLst>
                    <a:ext uri="{9D8B030D-6E8A-4147-A177-3AD203B41FA5}">
                      <a16:colId xmlns:a16="http://schemas.microsoft.com/office/drawing/2014/main" val="2445005755"/>
                    </a:ext>
                  </a:extLst>
                </a:gridCol>
                <a:gridCol w="329184">
                  <a:extLst>
                    <a:ext uri="{9D8B030D-6E8A-4147-A177-3AD203B41FA5}">
                      <a16:colId xmlns:a16="http://schemas.microsoft.com/office/drawing/2014/main" val="1955338652"/>
                    </a:ext>
                  </a:extLst>
                </a:gridCol>
                <a:gridCol w="329184">
                  <a:extLst>
                    <a:ext uri="{9D8B030D-6E8A-4147-A177-3AD203B41FA5}">
                      <a16:colId xmlns:a16="http://schemas.microsoft.com/office/drawing/2014/main" val="3684530493"/>
                    </a:ext>
                  </a:extLst>
                </a:gridCol>
                <a:gridCol w="329184">
                  <a:extLst>
                    <a:ext uri="{9D8B030D-6E8A-4147-A177-3AD203B41FA5}">
                      <a16:colId xmlns:a16="http://schemas.microsoft.com/office/drawing/2014/main" val="1078322690"/>
                    </a:ext>
                  </a:extLst>
                </a:gridCol>
                <a:gridCol w="329184">
                  <a:extLst>
                    <a:ext uri="{9D8B030D-6E8A-4147-A177-3AD203B41FA5}">
                      <a16:colId xmlns:a16="http://schemas.microsoft.com/office/drawing/2014/main" val="3416475396"/>
                    </a:ext>
                  </a:extLst>
                </a:gridCol>
                <a:gridCol w="329184">
                  <a:extLst>
                    <a:ext uri="{9D8B030D-6E8A-4147-A177-3AD203B41FA5}">
                      <a16:colId xmlns:a16="http://schemas.microsoft.com/office/drawing/2014/main" val="3733519407"/>
                    </a:ext>
                  </a:extLst>
                </a:gridCol>
                <a:gridCol w="329184">
                  <a:extLst>
                    <a:ext uri="{9D8B030D-6E8A-4147-A177-3AD203B41FA5}">
                      <a16:colId xmlns:a16="http://schemas.microsoft.com/office/drawing/2014/main" val="970492316"/>
                    </a:ext>
                  </a:extLst>
                </a:gridCol>
                <a:gridCol w="370332">
                  <a:extLst>
                    <a:ext uri="{9D8B030D-6E8A-4147-A177-3AD203B41FA5}">
                      <a16:colId xmlns:a16="http://schemas.microsoft.com/office/drawing/2014/main" val="74471486"/>
                    </a:ext>
                  </a:extLst>
                </a:gridCol>
                <a:gridCol w="370332">
                  <a:extLst>
                    <a:ext uri="{9D8B030D-6E8A-4147-A177-3AD203B41FA5}">
                      <a16:colId xmlns:a16="http://schemas.microsoft.com/office/drawing/2014/main" val="2708054820"/>
                    </a:ext>
                  </a:extLst>
                </a:gridCol>
                <a:gridCol w="329184">
                  <a:extLst>
                    <a:ext uri="{9D8B030D-6E8A-4147-A177-3AD203B41FA5}">
                      <a16:colId xmlns:a16="http://schemas.microsoft.com/office/drawing/2014/main" val="2614777966"/>
                    </a:ext>
                  </a:extLst>
                </a:gridCol>
                <a:gridCol w="329184">
                  <a:extLst>
                    <a:ext uri="{9D8B030D-6E8A-4147-A177-3AD203B41FA5}">
                      <a16:colId xmlns:a16="http://schemas.microsoft.com/office/drawing/2014/main" val="619392931"/>
                    </a:ext>
                  </a:extLst>
                </a:gridCol>
                <a:gridCol w="370332">
                  <a:extLst>
                    <a:ext uri="{9D8B030D-6E8A-4147-A177-3AD203B41FA5}">
                      <a16:colId xmlns:a16="http://schemas.microsoft.com/office/drawing/2014/main" val="121232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184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- 2018-03-23 09:08:55</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一於趁周末嚟入貨啦！
</a:t>
                      </a:r>
                      <a:r>
                        <a:rPr kumimoji="0" lang="en-US" sz="1000" b="0" i="0" u="none" strike="noStrike" kern="1200" cap="none" spc="0" normalizeH="0" baseline="0" noProof="0">
                          <a:ln>
                            <a:noFill/>
                          </a:ln>
                          <a:solidFill>
                            <a:prstClr val="black"/>
                          </a:solidFill>
                          <a:effectLst/>
                          <a:uLnTx/>
                          <a:uFillTx/>
                          <a:latin typeface="+mn-lt"/>
                          <a:ea typeface="+mn-ea"/>
                          <a:cs typeface="+mn-cs"/>
                        </a:rPr>
                        <a:t>Drop by this weekend to check out The Baby Fair!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#childrenswear #childcare #babynursery #specialoffer #offer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400390"/>
                  </a:ext>
                </a:extLst>
              </a:tr>
            </a:tbl>
          </a:graphicData>
        </a:graphic>
      </p:graphicFrame>
      <p:sp>
        <p:nvSpPr>
          <p:cNvPr id="4" name="Text Placeholder 3">
            <a:extLst>
              <a:ext uri="{FF2B5EF4-FFF2-40B4-BE49-F238E27FC236}">
                <a16:creationId xmlns:a16="http://schemas.microsoft.com/office/drawing/2014/main" id="{A630CA97-C9AF-445D-A43B-E50868F899A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45354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38C75-D502-41B6-A6BC-F641F6C0A933}"/>
              </a:ext>
            </a:extLst>
          </p:cNvPr>
          <p:cNvSpPr>
            <a:spLocks noGrp="1"/>
          </p:cNvSpPr>
          <p:nvPr>
            <p:ph type="title"/>
          </p:nvPr>
        </p:nvSpPr>
        <p:spPr/>
        <p:txBody>
          <a:bodyPr/>
          <a:lstStyle/>
          <a:p>
            <a:r>
              <a:rPr lang="en-US"/>
              <a:t>Facebook Own Posts Table - 15 of 26</a:t>
            </a:r>
          </a:p>
        </p:txBody>
      </p:sp>
      <p:graphicFrame>
        <p:nvGraphicFramePr>
          <p:cNvPr id="5" name="Table Placeholder 4">
            <a:extLst>
              <a:ext uri="{FF2B5EF4-FFF2-40B4-BE49-F238E27FC236}">
                <a16:creationId xmlns:a16="http://schemas.microsoft.com/office/drawing/2014/main" id="{E95ACAA5-BA27-4A7A-AC9B-5CE1AE0C2C1C}"/>
              </a:ext>
            </a:extLst>
          </p:cNvPr>
          <p:cNvGraphicFramePr>
            <a:graphicFrameLocks noGrp="1"/>
          </p:cNvGraphicFramePr>
          <p:nvPr>
            <p:ph type="tbl" sz="quarter" idx="13"/>
            <p:extLst>
              <p:ext uri="{D42A27DB-BD31-4B8C-83A1-F6EECF244321}">
                <p14:modId xmlns:p14="http://schemas.microsoft.com/office/powerpoint/2010/main" val="53569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66243547"/>
                    </a:ext>
                  </a:extLst>
                </a:gridCol>
                <a:gridCol w="370332">
                  <a:extLst>
                    <a:ext uri="{9D8B030D-6E8A-4147-A177-3AD203B41FA5}">
                      <a16:colId xmlns:a16="http://schemas.microsoft.com/office/drawing/2014/main" val="1900107061"/>
                    </a:ext>
                  </a:extLst>
                </a:gridCol>
                <a:gridCol w="370332">
                  <a:extLst>
                    <a:ext uri="{9D8B030D-6E8A-4147-A177-3AD203B41FA5}">
                      <a16:colId xmlns:a16="http://schemas.microsoft.com/office/drawing/2014/main" val="905261105"/>
                    </a:ext>
                  </a:extLst>
                </a:gridCol>
                <a:gridCol w="370332">
                  <a:extLst>
                    <a:ext uri="{9D8B030D-6E8A-4147-A177-3AD203B41FA5}">
                      <a16:colId xmlns:a16="http://schemas.microsoft.com/office/drawing/2014/main" val="2590241280"/>
                    </a:ext>
                  </a:extLst>
                </a:gridCol>
                <a:gridCol w="329184">
                  <a:extLst>
                    <a:ext uri="{9D8B030D-6E8A-4147-A177-3AD203B41FA5}">
                      <a16:colId xmlns:a16="http://schemas.microsoft.com/office/drawing/2014/main" val="857582778"/>
                    </a:ext>
                  </a:extLst>
                </a:gridCol>
                <a:gridCol w="329184">
                  <a:extLst>
                    <a:ext uri="{9D8B030D-6E8A-4147-A177-3AD203B41FA5}">
                      <a16:colId xmlns:a16="http://schemas.microsoft.com/office/drawing/2014/main" val="4234238653"/>
                    </a:ext>
                  </a:extLst>
                </a:gridCol>
                <a:gridCol w="329184">
                  <a:extLst>
                    <a:ext uri="{9D8B030D-6E8A-4147-A177-3AD203B41FA5}">
                      <a16:colId xmlns:a16="http://schemas.microsoft.com/office/drawing/2014/main" val="653381687"/>
                    </a:ext>
                  </a:extLst>
                </a:gridCol>
                <a:gridCol w="329184">
                  <a:extLst>
                    <a:ext uri="{9D8B030D-6E8A-4147-A177-3AD203B41FA5}">
                      <a16:colId xmlns:a16="http://schemas.microsoft.com/office/drawing/2014/main" val="3630972833"/>
                    </a:ext>
                  </a:extLst>
                </a:gridCol>
                <a:gridCol w="329184">
                  <a:extLst>
                    <a:ext uri="{9D8B030D-6E8A-4147-A177-3AD203B41FA5}">
                      <a16:colId xmlns:a16="http://schemas.microsoft.com/office/drawing/2014/main" val="1351332303"/>
                    </a:ext>
                  </a:extLst>
                </a:gridCol>
                <a:gridCol w="329184">
                  <a:extLst>
                    <a:ext uri="{9D8B030D-6E8A-4147-A177-3AD203B41FA5}">
                      <a16:colId xmlns:a16="http://schemas.microsoft.com/office/drawing/2014/main" val="347648793"/>
                    </a:ext>
                  </a:extLst>
                </a:gridCol>
                <a:gridCol w="329184">
                  <a:extLst>
                    <a:ext uri="{9D8B030D-6E8A-4147-A177-3AD203B41FA5}">
                      <a16:colId xmlns:a16="http://schemas.microsoft.com/office/drawing/2014/main" val="1912553326"/>
                    </a:ext>
                  </a:extLst>
                </a:gridCol>
                <a:gridCol w="329184">
                  <a:extLst>
                    <a:ext uri="{9D8B030D-6E8A-4147-A177-3AD203B41FA5}">
                      <a16:colId xmlns:a16="http://schemas.microsoft.com/office/drawing/2014/main" val="4223559601"/>
                    </a:ext>
                  </a:extLst>
                </a:gridCol>
                <a:gridCol w="329184">
                  <a:extLst>
                    <a:ext uri="{9D8B030D-6E8A-4147-A177-3AD203B41FA5}">
                      <a16:colId xmlns:a16="http://schemas.microsoft.com/office/drawing/2014/main" val="3648132849"/>
                    </a:ext>
                  </a:extLst>
                </a:gridCol>
                <a:gridCol w="370332">
                  <a:extLst>
                    <a:ext uri="{9D8B030D-6E8A-4147-A177-3AD203B41FA5}">
                      <a16:colId xmlns:a16="http://schemas.microsoft.com/office/drawing/2014/main" val="2045835710"/>
                    </a:ext>
                  </a:extLst>
                </a:gridCol>
                <a:gridCol w="370332">
                  <a:extLst>
                    <a:ext uri="{9D8B030D-6E8A-4147-A177-3AD203B41FA5}">
                      <a16:colId xmlns:a16="http://schemas.microsoft.com/office/drawing/2014/main" val="2699188395"/>
                    </a:ext>
                  </a:extLst>
                </a:gridCol>
                <a:gridCol w="329184">
                  <a:extLst>
                    <a:ext uri="{9D8B030D-6E8A-4147-A177-3AD203B41FA5}">
                      <a16:colId xmlns:a16="http://schemas.microsoft.com/office/drawing/2014/main" val="3550969913"/>
                    </a:ext>
                  </a:extLst>
                </a:gridCol>
                <a:gridCol w="329184">
                  <a:extLst>
                    <a:ext uri="{9D8B030D-6E8A-4147-A177-3AD203B41FA5}">
                      <a16:colId xmlns:a16="http://schemas.microsoft.com/office/drawing/2014/main" val="2725038592"/>
                    </a:ext>
                  </a:extLst>
                </a:gridCol>
                <a:gridCol w="370332">
                  <a:extLst>
                    <a:ext uri="{9D8B030D-6E8A-4147-A177-3AD203B41FA5}">
                      <a16:colId xmlns:a16="http://schemas.microsoft.com/office/drawing/2014/main" val="332026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825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- 2018-03-23 05:40:08</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春天已經悄然而至，係時候將衣櫃入面嘅厚重衣服換上春夏飄逸嘅新裝～我哋嘅</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春夏季新裝已經上市喇～
</a:t>
                      </a:r>
                      <a:r>
                        <a:rPr kumimoji="0" lang="en-US" sz="1000" b="0" i="0" u="none" strike="noStrike" kern="1200" cap="none" spc="0" normalizeH="0" baseline="0" noProof="0">
                          <a:ln>
                            <a:noFill/>
                          </a:ln>
                          <a:solidFill>
                            <a:prstClr val="black"/>
                          </a:solidFill>
                          <a:effectLst/>
                          <a:uLnTx/>
                          <a:uFillTx/>
                          <a:latin typeface="+mn-lt"/>
                          <a:ea typeface="+mn-ea"/>
                          <a:cs typeface="+mn-cs"/>
                        </a:rPr>
                        <a:t>Spring air seeping quietly as the days go by! Welcome back SPRING! Time to shed your winter clothes and refresh your closet with our amazing Spring/Summer 2018 Collection now in store!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#springsummer #newarrivals #outfit #menswear #ladieswear #shoes #handbags #clothing #newlook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5116931"/>
                  </a:ext>
                </a:extLst>
              </a:tr>
            </a:tbl>
          </a:graphicData>
        </a:graphic>
      </p:graphicFrame>
      <p:sp>
        <p:nvSpPr>
          <p:cNvPr id="4" name="Text Placeholder 3">
            <a:extLst>
              <a:ext uri="{FF2B5EF4-FFF2-40B4-BE49-F238E27FC236}">
                <a16:creationId xmlns:a16="http://schemas.microsoft.com/office/drawing/2014/main" id="{4189DF20-47B0-4949-A629-C632AC8567E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81189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9D716-E852-4D93-B8E1-441736F0B79B}"/>
              </a:ext>
            </a:extLst>
          </p:cNvPr>
          <p:cNvSpPr>
            <a:spLocks noGrp="1"/>
          </p:cNvSpPr>
          <p:nvPr>
            <p:ph type="title"/>
          </p:nvPr>
        </p:nvSpPr>
        <p:spPr/>
        <p:txBody>
          <a:bodyPr/>
          <a:lstStyle/>
          <a:p>
            <a:r>
              <a:rPr lang="en-US"/>
              <a:t>Facebook Own Posts Table - 16 of 26</a:t>
            </a:r>
          </a:p>
        </p:txBody>
      </p:sp>
      <p:graphicFrame>
        <p:nvGraphicFramePr>
          <p:cNvPr id="5" name="Table Placeholder 4">
            <a:extLst>
              <a:ext uri="{FF2B5EF4-FFF2-40B4-BE49-F238E27FC236}">
                <a16:creationId xmlns:a16="http://schemas.microsoft.com/office/drawing/2014/main" id="{AE35A8E1-F0F2-416E-A6FD-4EC56D1B0CE1}"/>
              </a:ext>
            </a:extLst>
          </p:cNvPr>
          <p:cNvGraphicFramePr>
            <a:graphicFrameLocks noGrp="1"/>
          </p:cNvGraphicFramePr>
          <p:nvPr>
            <p:ph type="tbl" sz="quarter" idx="13"/>
            <p:extLst>
              <p:ext uri="{D42A27DB-BD31-4B8C-83A1-F6EECF244321}">
                <p14:modId xmlns:p14="http://schemas.microsoft.com/office/powerpoint/2010/main" val="1597962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56806057"/>
                    </a:ext>
                  </a:extLst>
                </a:gridCol>
                <a:gridCol w="370332">
                  <a:extLst>
                    <a:ext uri="{9D8B030D-6E8A-4147-A177-3AD203B41FA5}">
                      <a16:colId xmlns:a16="http://schemas.microsoft.com/office/drawing/2014/main" val="3098866266"/>
                    </a:ext>
                  </a:extLst>
                </a:gridCol>
                <a:gridCol w="370332">
                  <a:extLst>
                    <a:ext uri="{9D8B030D-6E8A-4147-A177-3AD203B41FA5}">
                      <a16:colId xmlns:a16="http://schemas.microsoft.com/office/drawing/2014/main" val="580663935"/>
                    </a:ext>
                  </a:extLst>
                </a:gridCol>
                <a:gridCol w="370332">
                  <a:extLst>
                    <a:ext uri="{9D8B030D-6E8A-4147-A177-3AD203B41FA5}">
                      <a16:colId xmlns:a16="http://schemas.microsoft.com/office/drawing/2014/main" val="2943464450"/>
                    </a:ext>
                  </a:extLst>
                </a:gridCol>
                <a:gridCol w="329184">
                  <a:extLst>
                    <a:ext uri="{9D8B030D-6E8A-4147-A177-3AD203B41FA5}">
                      <a16:colId xmlns:a16="http://schemas.microsoft.com/office/drawing/2014/main" val="1811790179"/>
                    </a:ext>
                  </a:extLst>
                </a:gridCol>
                <a:gridCol w="329184">
                  <a:extLst>
                    <a:ext uri="{9D8B030D-6E8A-4147-A177-3AD203B41FA5}">
                      <a16:colId xmlns:a16="http://schemas.microsoft.com/office/drawing/2014/main" val="2951956578"/>
                    </a:ext>
                  </a:extLst>
                </a:gridCol>
                <a:gridCol w="329184">
                  <a:extLst>
                    <a:ext uri="{9D8B030D-6E8A-4147-A177-3AD203B41FA5}">
                      <a16:colId xmlns:a16="http://schemas.microsoft.com/office/drawing/2014/main" val="2715284923"/>
                    </a:ext>
                  </a:extLst>
                </a:gridCol>
                <a:gridCol w="329184">
                  <a:extLst>
                    <a:ext uri="{9D8B030D-6E8A-4147-A177-3AD203B41FA5}">
                      <a16:colId xmlns:a16="http://schemas.microsoft.com/office/drawing/2014/main" val="2929933031"/>
                    </a:ext>
                  </a:extLst>
                </a:gridCol>
                <a:gridCol w="329184">
                  <a:extLst>
                    <a:ext uri="{9D8B030D-6E8A-4147-A177-3AD203B41FA5}">
                      <a16:colId xmlns:a16="http://schemas.microsoft.com/office/drawing/2014/main" val="3064208380"/>
                    </a:ext>
                  </a:extLst>
                </a:gridCol>
                <a:gridCol w="329184">
                  <a:extLst>
                    <a:ext uri="{9D8B030D-6E8A-4147-A177-3AD203B41FA5}">
                      <a16:colId xmlns:a16="http://schemas.microsoft.com/office/drawing/2014/main" val="1975260005"/>
                    </a:ext>
                  </a:extLst>
                </a:gridCol>
                <a:gridCol w="329184">
                  <a:extLst>
                    <a:ext uri="{9D8B030D-6E8A-4147-A177-3AD203B41FA5}">
                      <a16:colId xmlns:a16="http://schemas.microsoft.com/office/drawing/2014/main" val="1879337348"/>
                    </a:ext>
                  </a:extLst>
                </a:gridCol>
                <a:gridCol w="329184">
                  <a:extLst>
                    <a:ext uri="{9D8B030D-6E8A-4147-A177-3AD203B41FA5}">
                      <a16:colId xmlns:a16="http://schemas.microsoft.com/office/drawing/2014/main" val="1440903302"/>
                    </a:ext>
                  </a:extLst>
                </a:gridCol>
                <a:gridCol w="329184">
                  <a:extLst>
                    <a:ext uri="{9D8B030D-6E8A-4147-A177-3AD203B41FA5}">
                      <a16:colId xmlns:a16="http://schemas.microsoft.com/office/drawing/2014/main" val="3964020813"/>
                    </a:ext>
                  </a:extLst>
                </a:gridCol>
                <a:gridCol w="370332">
                  <a:extLst>
                    <a:ext uri="{9D8B030D-6E8A-4147-A177-3AD203B41FA5}">
                      <a16:colId xmlns:a16="http://schemas.microsoft.com/office/drawing/2014/main" val="1917524075"/>
                    </a:ext>
                  </a:extLst>
                </a:gridCol>
                <a:gridCol w="370332">
                  <a:extLst>
                    <a:ext uri="{9D8B030D-6E8A-4147-A177-3AD203B41FA5}">
                      <a16:colId xmlns:a16="http://schemas.microsoft.com/office/drawing/2014/main" val="1947892204"/>
                    </a:ext>
                  </a:extLst>
                </a:gridCol>
                <a:gridCol w="329184">
                  <a:extLst>
                    <a:ext uri="{9D8B030D-6E8A-4147-A177-3AD203B41FA5}">
                      <a16:colId xmlns:a16="http://schemas.microsoft.com/office/drawing/2014/main" val="984217149"/>
                    </a:ext>
                  </a:extLst>
                </a:gridCol>
                <a:gridCol w="329184">
                  <a:extLst>
                    <a:ext uri="{9D8B030D-6E8A-4147-A177-3AD203B41FA5}">
                      <a16:colId xmlns:a16="http://schemas.microsoft.com/office/drawing/2014/main" val="3454451257"/>
                    </a:ext>
                  </a:extLst>
                </a:gridCol>
                <a:gridCol w="370332">
                  <a:extLst>
                    <a:ext uri="{9D8B030D-6E8A-4147-A177-3AD203B41FA5}">
                      <a16:colId xmlns:a16="http://schemas.microsoft.com/office/drawing/2014/main" val="1008600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6725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- 2018-03-23 03:13:20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著數速遞：</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en-US" sz="1000" b="0" i="0" u="none" strike="noStrike" kern="1200" cap="none" spc="0" normalizeH="0" baseline="0" noProof="0">
                          <a:ln>
                            <a:noFill/>
                          </a:ln>
                          <a:solidFill>
                            <a:prstClr val="black"/>
                          </a:solidFill>
                          <a:effectLst/>
                          <a:uLnTx/>
                          <a:uFillTx/>
                          <a:latin typeface="+mn-lt"/>
                          <a:ea typeface="+mn-ea"/>
                          <a:cs typeface="+mn-cs"/>
                        </a:rPr>
                        <a:t>D Mazia 3D</a:t>
                      </a:r>
                      <a:r>
                        <a:rPr kumimoji="0" lang="ja-JP" altLang="en-US" sz="1000" b="0" i="0" u="none" strike="noStrike" kern="1200" cap="none" spc="0" normalizeH="0" baseline="0" noProof="0">
                          <a:ln>
                            <a:noFill/>
                          </a:ln>
                          <a:solidFill>
                            <a:prstClr val="black"/>
                          </a:solidFill>
                          <a:effectLst/>
                          <a:uLnTx/>
                          <a:uFillTx/>
                          <a:latin typeface="+mn-lt"/>
                          <a:ea typeface="+mn-ea"/>
                          <a:cs typeface="+mn-cs"/>
                        </a:rPr>
                        <a:t>筆繪畫示範活動</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（上環總店／彌敦道店）
一支筆可以將小朋友嘅創意想法活現出嚟！想知道呢支</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en-US" sz="1000" b="0" i="0" u="none" strike="noStrike" kern="1200" cap="none" spc="0" normalizeH="0" baseline="0" noProof="0">
                          <a:ln>
                            <a:noFill/>
                          </a:ln>
                          <a:solidFill>
                            <a:prstClr val="black"/>
                          </a:solidFill>
                          <a:effectLst/>
                          <a:uLnTx/>
                          <a:uFillTx/>
                          <a:latin typeface="+mn-lt"/>
                          <a:ea typeface="+mn-ea"/>
                          <a:cs typeface="+mn-cs"/>
                        </a:rPr>
                        <a:t>D</a:t>
                      </a:r>
                      <a:r>
                        <a:rPr kumimoji="0" lang="ja-JP" altLang="en-US" sz="1000" b="0" i="0" u="none" strike="noStrike" kern="1200" cap="none" spc="0" normalizeH="0" baseline="0" noProof="0">
                          <a:ln>
                            <a:noFill/>
                          </a:ln>
                          <a:solidFill>
                            <a:prstClr val="black"/>
                          </a:solidFill>
                          <a:effectLst/>
                          <a:uLnTx/>
                          <a:uFillTx/>
                          <a:latin typeface="+mn-lt"/>
                          <a:ea typeface="+mn-ea"/>
                          <a:cs typeface="+mn-cs"/>
                        </a:rPr>
                        <a:t>筆可以點變啲咩出嚟，</a:t>
                      </a:r>
                      <a:r>
                        <a:rPr kumimoji="0" lang="en-US" sz="1000" b="0" i="0" u="none" strike="noStrike" kern="1200" cap="none" spc="0" normalizeH="0" baseline="0" noProof="0">
                          <a:ln>
                            <a:noFill/>
                          </a:ln>
                          <a:solidFill>
                            <a:prstClr val="black"/>
                          </a:solidFill>
                          <a:effectLst/>
                          <a:uLnTx/>
                          <a:uFillTx/>
                          <a:latin typeface="+mn-lt"/>
                          <a:ea typeface="+mn-ea"/>
                          <a:cs typeface="+mn-cs"/>
                        </a:rPr>
                        <a:t>mark</a:t>
                      </a:r>
                      <a:r>
                        <a:rPr kumimoji="0" lang="ja-JP" altLang="en-US" sz="1000" b="0" i="0" u="none" strike="noStrike" kern="1200" cap="none" spc="0" normalizeH="0" baseline="0" noProof="0">
                          <a:ln>
                            <a:noFill/>
                          </a:ln>
                          <a:solidFill>
                            <a:prstClr val="black"/>
                          </a:solidFill>
                          <a:effectLst/>
                          <a:uLnTx/>
                          <a:uFillTx/>
                          <a:latin typeface="+mn-lt"/>
                          <a:ea typeface="+mn-ea"/>
                          <a:cs typeface="+mn-cs"/>
                        </a:rPr>
                        <a:t>實</a:t>
                      </a:r>
                      <a:r>
                        <a:rPr kumimoji="0" lang="en-US" altLang="ja-JP" sz="1000" b="0" i="0" u="none" strike="noStrike" kern="1200" cap="none" spc="0" normalizeH="0" baseline="0" noProof="0">
                          <a:ln>
                            <a:noFill/>
                          </a:ln>
                          <a:solidFill>
                            <a:prstClr val="black"/>
                          </a:solidFill>
                          <a:effectLst/>
                          <a:uLnTx/>
                          <a:uFillTx/>
                          <a:latin typeface="+mn-lt"/>
                          <a:ea typeface="+mn-ea"/>
                          <a:cs typeface="+mn-cs"/>
                        </a:rPr>
                        <a:t>2</a:t>
                      </a:r>
                      <a:r>
                        <a:rPr kumimoji="0" lang="ja-JP" altLang="en-US" sz="1000" b="0" i="0" u="none" strike="noStrike" kern="1200" cap="none" spc="0" normalizeH="0" baseline="0" noProof="0">
                          <a:ln>
                            <a:noFill/>
                          </a:ln>
                          <a:solidFill>
                            <a:prstClr val="black"/>
                          </a:solidFill>
                          <a:effectLst/>
                          <a:uLnTx/>
                          <a:uFillTx/>
                          <a:latin typeface="+mn-lt"/>
                          <a:ea typeface="+mn-ea"/>
                          <a:cs typeface="+mn-cs"/>
                        </a:rPr>
                        <a:t>個時間嚟我哋分店即場示範俾你睇，仲可以免費得到用</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en-US" sz="1000" b="0" i="0" u="none" strike="noStrike" kern="1200" cap="none" spc="0" normalizeH="0" baseline="0" noProof="0">
                          <a:ln>
                            <a:noFill/>
                          </a:ln>
                          <a:solidFill>
                            <a:prstClr val="black"/>
                          </a:solidFill>
                          <a:effectLst/>
                          <a:uLnTx/>
                          <a:uFillTx/>
                          <a:latin typeface="+mn-lt"/>
                          <a:ea typeface="+mn-ea"/>
                          <a:cs typeface="+mn-cs"/>
                        </a:rPr>
                        <a:t>D</a:t>
                      </a:r>
                      <a:r>
                        <a:rPr kumimoji="0" lang="ja-JP" altLang="en-US" sz="1000" b="0" i="0" u="none" strike="noStrike" kern="1200" cap="none" spc="0" normalizeH="0" baseline="0" noProof="0">
                          <a:ln>
                            <a:noFill/>
                          </a:ln>
                          <a:solidFill>
                            <a:prstClr val="black"/>
                          </a:solidFill>
                          <a:effectLst/>
                          <a:uLnTx/>
                          <a:uFillTx/>
                          <a:latin typeface="+mn-lt"/>
                          <a:ea typeface="+mn-ea"/>
                          <a:cs typeface="+mn-cs"/>
                        </a:rPr>
                        <a:t>筆製作嘅小戒指*㖭！
*數量有限，送完即止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Special Offer Express: 3D Mazia 3D Printing Pen Demonstration】(Sheung Wan Main Store / wing on Plus (Nathan Road))
How does a pen foster children’s creativity? To find out what this 3D printing pen can create, save the dates and join the demonstration sessions. You will even get a little ring* drawn with the 3D printing pen for FREE!
*While stocks last.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#products #3Dmazia #pen #demonstration #kids #toys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2105702"/>
                  </a:ext>
                </a:extLst>
              </a:tr>
            </a:tbl>
          </a:graphicData>
        </a:graphic>
      </p:graphicFrame>
      <p:sp>
        <p:nvSpPr>
          <p:cNvPr id="4" name="Text Placeholder 3">
            <a:extLst>
              <a:ext uri="{FF2B5EF4-FFF2-40B4-BE49-F238E27FC236}">
                <a16:creationId xmlns:a16="http://schemas.microsoft.com/office/drawing/2014/main" id="{E389140C-66B5-402A-BEA3-CF107710CDC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44516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70AA2-ACE8-4B7B-8745-249D74FF27C1}"/>
              </a:ext>
            </a:extLst>
          </p:cNvPr>
          <p:cNvSpPr>
            <a:spLocks noGrp="1"/>
          </p:cNvSpPr>
          <p:nvPr>
            <p:ph type="title"/>
          </p:nvPr>
        </p:nvSpPr>
        <p:spPr/>
        <p:txBody>
          <a:bodyPr/>
          <a:lstStyle/>
          <a:p>
            <a:r>
              <a:rPr lang="en-US"/>
              <a:t>Facebook Own Posts Table - 17 of 26</a:t>
            </a:r>
          </a:p>
        </p:txBody>
      </p:sp>
      <p:graphicFrame>
        <p:nvGraphicFramePr>
          <p:cNvPr id="5" name="Table Placeholder 4">
            <a:extLst>
              <a:ext uri="{FF2B5EF4-FFF2-40B4-BE49-F238E27FC236}">
                <a16:creationId xmlns:a16="http://schemas.microsoft.com/office/drawing/2014/main" id="{863E9331-8683-404F-BFB3-725E51F17A5E}"/>
              </a:ext>
            </a:extLst>
          </p:cNvPr>
          <p:cNvGraphicFramePr>
            <a:graphicFrameLocks noGrp="1"/>
          </p:cNvGraphicFramePr>
          <p:nvPr>
            <p:ph type="tbl" sz="quarter" idx="13"/>
            <p:extLst>
              <p:ext uri="{D42A27DB-BD31-4B8C-83A1-F6EECF244321}">
                <p14:modId xmlns:p14="http://schemas.microsoft.com/office/powerpoint/2010/main" val="1748616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2674694"/>
                    </a:ext>
                  </a:extLst>
                </a:gridCol>
                <a:gridCol w="370332">
                  <a:extLst>
                    <a:ext uri="{9D8B030D-6E8A-4147-A177-3AD203B41FA5}">
                      <a16:colId xmlns:a16="http://schemas.microsoft.com/office/drawing/2014/main" val="977891039"/>
                    </a:ext>
                  </a:extLst>
                </a:gridCol>
                <a:gridCol w="370332">
                  <a:extLst>
                    <a:ext uri="{9D8B030D-6E8A-4147-A177-3AD203B41FA5}">
                      <a16:colId xmlns:a16="http://schemas.microsoft.com/office/drawing/2014/main" val="75731755"/>
                    </a:ext>
                  </a:extLst>
                </a:gridCol>
                <a:gridCol w="370332">
                  <a:extLst>
                    <a:ext uri="{9D8B030D-6E8A-4147-A177-3AD203B41FA5}">
                      <a16:colId xmlns:a16="http://schemas.microsoft.com/office/drawing/2014/main" val="1230295180"/>
                    </a:ext>
                  </a:extLst>
                </a:gridCol>
                <a:gridCol w="329184">
                  <a:extLst>
                    <a:ext uri="{9D8B030D-6E8A-4147-A177-3AD203B41FA5}">
                      <a16:colId xmlns:a16="http://schemas.microsoft.com/office/drawing/2014/main" val="1463492551"/>
                    </a:ext>
                  </a:extLst>
                </a:gridCol>
                <a:gridCol w="329184">
                  <a:extLst>
                    <a:ext uri="{9D8B030D-6E8A-4147-A177-3AD203B41FA5}">
                      <a16:colId xmlns:a16="http://schemas.microsoft.com/office/drawing/2014/main" val="2701869755"/>
                    </a:ext>
                  </a:extLst>
                </a:gridCol>
                <a:gridCol w="329184">
                  <a:extLst>
                    <a:ext uri="{9D8B030D-6E8A-4147-A177-3AD203B41FA5}">
                      <a16:colId xmlns:a16="http://schemas.microsoft.com/office/drawing/2014/main" val="1729871664"/>
                    </a:ext>
                  </a:extLst>
                </a:gridCol>
                <a:gridCol w="329184">
                  <a:extLst>
                    <a:ext uri="{9D8B030D-6E8A-4147-A177-3AD203B41FA5}">
                      <a16:colId xmlns:a16="http://schemas.microsoft.com/office/drawing/2014/main" val="4003533692"/>
                    </a:ext>
                  </a:extLst>
                </a:gridCol>
                <a:gridCol w="329184">
                  <a:extLst>
                    <a:ext uri="{9D8B030D-6E8A-4147-A177-3AD203B41FA5}">
                      <a16:colId xmlns:a16="http://schemas.microsoft.com/office/drawing/2014/main" val="4104195633"/>
                    </a:ext>
                  </a:extLst>
                </a:gridCol>
                <a:gridCol w="329184">
                  <a:extLst>
                    <a:ext uri="{9D8B030D-6E8A-4147-A177-3AD203B41FA5}">
                      <a16:colId xmlns:a16="http://schemas.microsoft.com/office/drawing/2014/main" val="980012826"/>
                    </a:ext>
                  </a:extLst>
                </a:gridCol>
                <a:gridCol w="329184">
                  <a:extLst>
                    <a:ext uri="{9D8B030D-6E8A-4147-A177-3AD203B41FA5}">
                      <a16:colId xmlns:a16="http://schemas.microsoft.com/office/drawing/2014/main" val="900049802"/>
                    </a:ext>
                  </a:extLst>
                </a:gridCol>
                <a:gridCol w="329184">
                  <a:extLst>
                    <a:ext uri="{9D8B030D-6E8A-4147-A177-3AD203B41FA5}">
                      <a16:colId xmlns:a16="http://schemas.microsoft.com/office/drawing/2014/main" val="313620193"/>
                    </a:ext>
                  </a:extLst>
                </a:gridCol>
                <a:gridCol w="329184">
                  <a:extLst>
                    <a:ext uri="{9D8B030D-6E8A-4147-A177-3AD203B41FA5}">
                      <a16:colId xmlns:a16="http://schemas.microsoft.com/office/drawing/2014/main" val="493769170"/>
                    </a:ext>
                  </a:extLst>
                </a:gridCol>
                <a:gridCol w="370332">
                  <a:extLst>
                    <a:ext uri="{9D8B030D-6E8A-4147-A177-3AD203B41FA5}">
                      <a16:colId xmlns:a16="http://schemas.microsoft.com/office/drawing/2014/main" val="577895480"/>
                    </a:ext>
                  </a:extLst>
                </a:gridCol>
                <a:gridCol w="370332">
                  <a:extLst>
                    <a:ext uri="{9D8B030D-6E8A-4147-A177-3AD203B41FA5}">
                      <a16:colId xmlns:a16="http://schemas.microsoft.com/office/drawing/2014/main" val="122137768"/>
                    </a:ext>
                  </a:extLst>
                </a:gridCol>
                <a:gridCol w="329184">
                  <a:extLst>
                    <a:ext uri="{9D8B030D-6E8A-4147-A177-3AD203B41FA5}">
                      <a16:colId xmlns:a16="http://schemas.microsoft.com/office/drawing/2014/main" val="2630059897"/>
                    </a:ext>
                  </a:extLst>
                </a:gridCol>
                <a:gridCol w="329184">
                  <a:extLst>
                    <a:ext uri="{9D8B030D-6E8A-4147-A177-3AD203B41FA5}">
                      <a16:colId xmlns:a16="http://schemas.microsoft.com/office/drawing/2014/main" val="877438378"/>
                    </a:ext>
                  </a:extLst>
                </a:gridCol>
                <a:gridCol w="370332">
                  <a:extLst>
                    <a:ext uri="{9D8B030D-6E8A-4147-A177-3AD203B41FA5}">
                      <a16:colId xmlns:a16="http://schemas.microsoft.com/office/drawing/2014/main" val="4220084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719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- 2018-03-22 11:16:51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大家玩咗以下有獎問答遊戲未？
今次嘅禮物好正㗎！有出面冇得買嘅法國藍帶</a:t>
                      </a:r>
                      <a:r>
                        <a:rPr kumimoji="0" lang="en-US" altLang="ja-JP" sz="1000" b="0" i="0" u="none" strike="noStrike" kern="1200" cap="none" spc="0" normalizeH="0" baseline="0" noProof="0">
                          <a:ln>
                            <a:noFill/>
                          </a:ln>
                          <a:solidFill>
                            <a:prstClr val="black"/>
                          </a:solidFill>
                          <a:effectLst/>
                          <a:uLnTx/>
                          <a:uFillTx/>
                          <a:latin typeface="+mn-lt"/>
                          <a:ea typeface="+mn-ea"/>
                          <a:cs typeface="+mn-cs"/>
                        </a:rPr>
                        <a:t>4 </a:t>
                      </a:r>
                      <a:r>
                        <a:rPr kumimoji="0" lang="ja-JP" altLang="en-US" sz="1000" b="0" i="0" u="none" strike="noStrike" kern="1200" cap="none" spc="0" normalizeH="0" baseline="0" noProof="0">
                          <a:ln>
                            <a:noFill/>
                          </a:ln>
                          <a:solidFill>
                            <a:prstClr val="black"/>
                          </a:solidFill>
                          <a:effectLst/>
                          <a:uLnTx/>
                          <a:uFillTx/>
                          <a:latin typeface="+mn-lt"/>
                          <a:ea typeface="+mn-ea"/>
                          <a:cs typeface="+mn-cs"/>
                        </a:rPr>
                        <a:t>件糕點叉套裝、</a:t>
                      </a:r>
                      <a:r>
                        <a:rPr kumimoji="0" lang="en-US" sz="1000" b="0" i="0" u="none" strike="noStrike" kern="1200" cap="none" spc="0" normalizeH="0" baseline="0" noProof="0">
                          <a:ln>
                            <a:noFill/>
                          </a:ln>
                          <a:solidFill>
                            <a:prstClr val="black"/>
                          </a:solidFill>
                          <a:effectLst/>
                          <a:uLnTx/>
                          <a:uFillTx/>
                          <a:latin typeface="+mn-lt"/>
                          <a:ea typeface="+mn-ea"/>
                          <a:cs typeface="+mn-cs"/>
                        </a:rPr>
                        <a:t>J‘aime Bien Patisserie</a:t>
                      </a:r>
                      <a:r>
                        <a:rPr kumimoji="0" lang="ja-JP" altLang="en-US" sz="1000" b="0" i="0" u="none" strike="noStrike" kern="1200" cap="none" spc="0" normalizeH="0" baseline="0" noProof="0">
                          <a:ln>
                            <a:noFill/>
                          </a:ln>
                          <a:solidFill>
                            <a:prstClr val="black"/>
                          </a:solidFill>
                          <a:effectLst/>
                          <a:uLnTx/>
                          <a:uFillTx/>
                          <a:latin typeface="+mn-lt"/>
                          <a:ea typeface="+mn-ea"/>
                          <a:cs typeface="+mn-cs"/>
                        </a:rPr>
                        <a:t>曲奇、仲有</a:t>
                      </a:r>
                      <a:r>
                        <a:rPr kumimoji="0" lang="en-US" altLang="ja-JP" sz="1000" b="0" i="0" u="none" strike="noStrike" kern="1200" cap="none" spc="0" normalizeH="0" baseline="0" noProof="0">
                          <a:ln>
                            <a:noFill/>
                          </a:ln>
                          <a:solidFill>
                            <a:prstClr val="black"/>
                          </a:solidFill>
                          <a:effectLst/>
                          <a:uLnTx/>
                          <a:uFillTx/>
                          <a:latin typeface="+mn-lt"/>
                          <a:ea typeface="+mn-ea"/>
                          <a:cs typeface="+mn-cs"/>
                        </a:rPr>
                        <a:t>$50</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永安禮券俾你去</a:t>
                      </a:r>
                      <a:r>
                        <a:rPr kumimoji="0" lang="en-US" sz="1000" b="0" i="0" u="none" strike="noStrike" kern="1200" cap="none" spc="0" normalizeH="0" baseline="0" noProof="0">
                          <a:ln>
                            <a:noFill/>
                          </a:ln>
                          <a:solidFill>
                            <a:prstClr val="black"/>
                          </a:solidFill>
                          <a:effectLst/>
                          <a:uLnTx/>
                          <a:uFillTx/>
                          <a:latin typeface="+mn-lt"/>
                          <a:ea typeface="+mn-ea"/>
                          <a:cs typeface="+mn-cs"/>
                        </a:rPr>
                        <a:t>Shopping。</a:t>
                      </a:r>
                      <a:r>
                        <a:rPr kumimoji="0" lang="ja-JP" altLang="en-US" sz="1000" b="0" i="0" u="none" strike="noStrike" kern="1200" cap="none" spc="0" normalizeH="0" baseline="0" noProof="0">
                          <a:ln>
                            <a:noFill/>
                          </a:ln>
                          <a:solidFill>
                            <a:prstClr val="black"/>
                          </a:solidFill>
                          <a:effectLst/>
                          <a:uLnTx/>
                          <a:uFillTx/>
                          <a:latin typeface="+mn-lt"/>
                          <a:ea typeface="+mn-ea"/>
                          <a:cs typeface="+mn-cs"/>
                        </a:rPr>
                        <a:t>仲等？得返一星期時間咋，快啲去玩啦～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#lecordonbleu #kitchen #knives #cooking #cookware #kitchenware #stamp #redemption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194691"/>
                  </a:ext>
                </a:extLst>
              </a:tr>
            </a:tbl>
          </a:graphicData>
        </a:graphic>
      </p:graphicFrame>
      <p:sp>
        <p:nvSpPr>
          <p:cNvPr id="4" name="Text Placeholder 3">
            <a:extLst>
              <a:ext uri="{FF2B5EF4-FFF2-40B4-BE49-F238E27FC236}">
                <a16:creationId xmlns:a16="http://schemas.microsoft.com/office/drawing/2014/main" id="{32136F84-E959-499D-BD6E-AFCB4FB0F13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18403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99918-C9F4-45F2-ABDE-D130EFAE3EAC}"/>
              </a:ext>
            </a:extLst>
          </p:cNvPr>
          <p:cNvSpPr>
            <a:spLocks noGrp="1"/>
          </p:cNvSpPr>
          <p:nvPr>
            <p:ph type="title"/>
          </p:nvPr>
        </p:nvSpPr>
        <p:spPr/>
        <p:txBody>
          <a:bodyPr/>
          <a:lstStyle/>
          <a:p>
            <a:r>
              <a:rPr lang="en-US"/>
              <a:t>Facebook Own Posts Table - 18 of 26</a:t>
            </a:r>
          </a:p>
        </p:txBody>
      </p:sp>
      <p:graphicFrame>
        <p:nvGraphicFramePr>
          <p:cNvPr id="5" name="Table Placeholder 4">
            <a:extLst>
              <a:ext uri="{FF2B5EF4-FFF2-40B4-BE49-F238E27FC236}">
                <a16:creationId xmlns:a16="http://schemas.microsoft.com/office/drawing/2014/main" id="{34F94B16-BE0A-4A9E-92BB-589F4B8F57AB}"/>
              </a:ext>
            </a:extLst>
          </p:cNvPr>
          <p:cNvGraphicFramePr>
            <a:graphicFrameLocks noGrp="1"/>
          </p:cNvGraphicFramePr>
          <p:nvPr>
            <p:ph type="tbl" sz="quarter" idx="13"/>
            <p:extLst>
              <p:ext uri="{D42A27DB-BD31-4B8C-83A1-F6EECF244321}">
                <p14:modId xmlns:p14="http://schemas.microsoft.com/office/powerpoint/2010/main" val="2959928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0491043"/>
                    </a:ext>
                  </a:extLst>
                </a:gridCol>
                <a:gridCol w="370332">
                  <a:extLst>
                    <a:ext uri="{9D8B030D-6E8A-4147-A177-3AD203B41FA5}">
                      <a16:colId xmlns:a16="http://schemas.microsoft.com/office/drawing/2014/main" val="2502409739"/>
                    </a:ext>
                  </a:extLst>
                </a:gridCol>
                <a:gridCol w="370332">
                  <a:extLst>
                    <a:ext uri="{9D8B030D-6E8A-4147-A177-3AD203B41FA5}">
                      <a16:colId xmlns:a16="http://schemas.microsoft.com/office/drawing/2014/main" val="4187138946"/>
                    </a:ext>
                  </a:extLst>
                </a:gridCol>
                <a:gridCol w="370332">
                  <a:extLst>
                    <a:ext uri="{9D8B030D-6E8A-4147-A177-3AD203B41FA5}">
                      <a16:colId xmlns:a16="http://schemas.microsoft.com/office/drawing/2014/main" val="3739643049"/>
                    </a:ext>
                  </a:extLst>
                </a:gridCol>
                <a:gridCol w="329184">
                  <a:extLst>
                    <a:ext uri="{9D8B030D-6E8A-4147-A177-3AD203B41FA5}">
                      <a16:colId xmlns:a16="http://schemas.microsoft.com/office/drawing/2014/main" val="4039326156"/>
                    </a:ext>
                  </a:extLst>
                </a:gridCol>
                <a:gridCol w="329184">
                  <a:extLst>
                    <a:ext uri="{9D8B030D-6E8A-4147-A177-3AD203B41FA5}">
                      <a16:colId xmlns:a16="http://schemas.microsoft.com/office/drawing/2014/main" val="2922428297"/>
                    </a:ext>
                  </a:extLst>
                </a:gridCol>
                <a:gridCol w="329184">
                  <a:extLst>
                    <a:ext uri="{9D8B030D-6E8A-4147-A177-3AD203B41FA5}">
                      <a16:colId xmlns:a16="http://schemas.microsoft.com/office/drawing/2014/main" val="3352136168"/>
                    </a:ext>
                  </a:extLst>
                </a:gridCol>
                <a:gridCol w="329184">
                  <a:extLst>
                    <a:ext uri="{9D8B030D-6E8A-4147-A177-3AD203B41FA5}">
                      <a16:colId xmlns:a16="http://schemas.microsoft.com/office/drawing/2014/main" val="1868261795"/>
                    </a:ext>
                  </a:extLst>
                </a:gridCol>
                <a:gridCol w="329184">
                  <a:extLst>
                    <a:ext uri="{9D8B030D-6E8A-4147-A177-3AD203B41FA5}">
                      <a16:colId xmlns:a16="http://schemas.microsoft.com/office/drawing/2014/main" val="2270888378"/>
                    </a:ext>
                  </a:extLst>
                </a:gridCol>
                <a:gridCol w="329184">
                  <a:extLst>
                    <a:ext uri="{9D8B030D-6E8A-4147-A177-3AD203B41FA5}">
                      <a16:colId xmlns:a16="http://schemas.microsoft.com/office/drawing/2014/main" val="3041293056"/>
                    </a:ext>
                  </a:extLst>
                </a:gridCol>
                <a:gridCol w="329184">
                  <a:extLst>
                    <a:ext uri="{9D8B030D-6E8A-4147-A177-3AD203B41FA5}">
                      <a16:colId xmlns:a16="http://schemas.microsoft.com/office/drawing/2014/main" val="1328810232"/>
                    </a:ext>
                  </a:extLst>
                </a:gridCol>
                <a:gridCol w="329184">
                  <a:extLst>
                    <a:ext uri="{9D8B030D-6E8A-4147-A177-3AD203B41FA5}">
                      <a16:colId xmlns:a16="http://schemas.microsoft.com/office/drawing/2014/main" val="1879474515"/>
                    </a:ext>
                  </a:extLst>
                </a:gridCol>
                <a:gridCol w="329184">
                  <a:extLst>
                    <a:ext uri="{9D8B030D-6E8A-4147-A177-3AD203B41FA5}">
                      <a16:colId xmlns:a16="http://schemas.microsoft.com/office/drawing/2014/main" val="368638700"/>
                    </a:ext>
                  </a:extLst>
                </a:gridCol>
                <a:gridCol w="370332">
                  <a:extLst>
                    <a:ext uri="{9D8B030D-6E8A-4147-A177-3AD203B41FA5}">
                      <a16:colId xmlns:a16="http://schemas.microsoft.com/office/drawing/2014/main" val="1387101349"/>
                    </a:ext>
                  </a:extLst>
                </a:gridCol>
                <a:gridCol w="370332">
                  <a:extLst>
                    <a:ext uri="{9D8B030D-6E8A-4147-A177-3AD203B41FA5}">
                      <a16:colId xmlns:a16="http://schemas.microsoft.com/office/drawing/2014/main" val="2429577389"/>
                    </a:ext>
                  </a:extLst>
                </a:gridCol>
                <a:gridCol w="329184">
                  <a:extLst>
                    <a:ext uri="{9D8B030D-6E8A-4147-A177-3AD203B41FA5}">
                      <a16:colId xmlns:a16="http://schemas.microsoft.com/office/drawing/2014/main" val="744507483"/>
                    </a:ext>
                  </a:extLst>
                </a:gridCol>
                <a:gridCol w="329184">
                  <a:extLst>
                    <a:ext uri="{9D8B030D-6E8A-4147-A177-3AD203B41FA5}">
                      <a16:colId xmlns:a16="http://schemas.microsoft.com/office/drawing/2014/main" val="3570538062"/>
                    </a:ext>
                  </a:extLst>
                </a:gridCol>
                <a:gridCol w="370332">
                  <a:extLst>
                    <a:ext uri="{9D8B030D-6E8A-4147-A177-3AD203B41FA5}">
                      <a16:colId xmlns:a16="http://schemas.microsoft.com/office/drawing/2014/main" val="72593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532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- 2018-03-22 02:57:21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媽咪產後又要照顧</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又要好好護理自己身體，趁</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預備好晒，就唔使生完咁頻撲啦！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Baby Fair Highlights】
New mothers will have to take good care of themselves and her baby after childbirth. Be well prepared by getting all the items you will need prior to the delivery will save you from lots of stress and headaches.
---------------------------------------------------------------------------------
Check out our daily updates on Baby Fair! Act now and shop for the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#spectra #milkpump #010Maternity #shapinggirdlepanties #nursingbrassiere #panties #spring #nursingcover #babisil #breastmilkstoragebag #ginger #shampoo #conditioner #dacco #maternityset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1583054"/>
                  </a:ext>
                </a:extLst>
              </a:tr>
            </a:tbl>
          </a:graphicData>
        </a:graphic>
      </p:graphicFrame>
      <p:sp>
        <p:nvSpPr>
          <p:cNvPr id="4" name="Text Placeholder 3">
            <a:extLst>
              <a:ext uri="{FF2B5EF4-FFF2-40B4-BE49-F238E27FC236}">
                <a16:creationId xmlns:a16="http://schemas.microsoft.com/office/drawing/2014/main" id="{A1D114C9-397F-4481-BEBD-6877075B8D9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37643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D539-7A20-4C77-8A31-B054BA98DD13}"/>
              </a:ext>
            </a:extLst>
          </p:cNvPr>
          <p:cNvSpPr>
            <a:spLocks noGrp="1"/>
          </p:cNvSpPr>
          <p:nvPr>
            <p:ph type="title"/>
          </p:nvPr>
        </p:nvSpPr>
        <p:spPr/>
        <p:txBody>
          <a:bodyPr/>
          <a:lstStyle/>
          <a:p>
            <a:r>
              <a:rPr lang="en-US"/>
              <a:t>Facebook Own Posts Table - 19 of 26</a:t>
            </a:r>
          </a:p>
        </p:txBody>
      </p:sp>
      <p:graphicFrame>
        <p:nvGraphicFramePr>
          <p:cNvPr id="5" name="Table Placeholder 4">
            <a:extLst>
              <a:ext uri="{FF2B5EF4-FFF2-40B4-BE49-F238E27FC236}">
                <a16:creationId xmlns:a16="http://schemas.microsoft.com/office/drawing/2014/main" id="{9EF92D76-A05D-4E96-96CA-A140CC7C3C9D}"/>
              </a:ext>
            </a:extLst>
          </p:cNvPr>
          <p:cNvGraphicFramePr>
            <a:graphicFrameLocks noGrp="1"/>
          </p:cNvGraphicFramePr>
          <p:nvPr>
            <p:ph type="tbl" sz="quarter" idx="13"/>
            <p:extLst>
              <p:ext uri="{D42A27DB-BD31-4B8C-83A1-F6EECF244321}">
                <p14:modId xmlns:p14="http://schemas.microsoft.com/office/powerpoint/2010/main" val="245711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5220705"/>
                    </a:ext>
                  </a:extLst>
                </a:gridCol>
                <a:gridCol w="370332">
                  <a:extLst>
                    <a:ext uri="{9D8B030D-6E8A-4147-A177-3AD203B41FA5}">
                      <a16:colId xmlns:a16="http://schemas.microsoft.com/office/drawing/2014/main" val="2039757829"/>
                    </a:ext>
                  </a:extLst>
                </a:gridCol>
                <a:gridCol w="370332">
                  <a:extLst>
                    <a:ext uri="{9D8B030D-6E8A-4147-A177-3AD203B41FA5}">
                      <a16:colId xmlns:a16="http://schemas.microsoft.com/office/drawing/2014/main" val="673793941"/>
                    </a:ext>
                  </a:extLst>
                </a:gridCol>
                <a:gridCol w="370332">
                  <a:extLst>
                    <a:ext uri="{9D8B030D-6E8A-4147-A177-3AD203B41FA5}">
                      <a16:colId xmlns:a16="http://schemas.microsoft.com/office/drawing/2014/main" val="2313719023"/>
                    </a:ext>
                  </a:extLst>
                </a:gridCol>
                <a:gridCol w="329184">
                  <a:extLst>
                    <a:ext uri="{9D8B030D-6E8A-4147-A177-3AD203B41FA5}">
                      <a16:colId xmlns:a16="http://schemas.microsoft.com/office/drawing/2014/main" val="109072892"/>
                    </a:ext>
                  </a:extLst>
                </a:gridCol>
                <a:gridCol w="329184">
                  <a:extLst>
                    <a:ext uri="{9D8B030D-6E8A-4147-A177-3AD203B41FA5}">
                      <a16:colId xmlns:a16="http://schemas.microsoft.com/office/drawing/2014/main" val="567110066"/>
                    </a:ext>
                  </a:extLst>
                </a:gridCol>
                <a:gridCol w="329184">
                  <a:extLst>
                    <a:ext uri="{9D8B030D-6E8A-4147-A177-3AD203B41FA5}">
                      <a16:colId xmlns:a16="http://schemas.microsoft.com/office/drawing/2014/main" val="190601580"/>
                    </a:ext>
                  </a:extLst>
                </a:gridCol>
                <a:gridCol w="329184">
                  <a:extLst>
                    <a:ext uri="{9D8B030D-6E8A-4147-A177-3AD203B41FA5}">
                      <a16:colId xmlns:a16="http://schemas.microsoft.com/office/drawing/2014/main" val="4089421407"/>
                    </a:ext>
                  </a:extLst>
                </a:gridCol>
                <a:gridCol w="329184">
                  <a:extLst>
                    <a:ext uri="{9D8B030D-6E8A-4147-A177-3AD203B41FA5}">
                      <a16:colId xmlns:a16="http://schemas.microsoft.com/office/drawing/2014/main" val="3364672092"/>
                    </a:ext>
                  </a:extLst>
                </a:gridCol>
                <a:gridCol w="329184">
                  <a:extLst>
                    <a:ext uri="{9D8B030D-6E8A-4147-A177-3AD203B41FA5}">
                      <a16:colId xmlns:a16="http://schemas.microsoft.com/office/drawing/2014/main" val="2977544312"/>
                    </a:ext>
                  </a:extLst>
                </a:gridCol>
                <a:gridCol w="329184">
                  <a:extLst>
                    <a:ext uri="{9D8B030D-6E8A-4147-A177-3AD203B41FA5}">
                      <a16:colId xmlns:a16="http://schemas.microsoft.com/office/drawing/2014/main" val="2562422707"/>
                    </a:ext>
                  </a:extLst>
                </a:gridCol>
                <a:gridCol w="329184">
                  <a:extLst>
                    <a:ext uri="{9D8B030D-6E8A-4147-A177-3AD203B41FA5}">
                      <a16:colId xmlns:a16="http://schemas.microsoft.com/office/drawing/2014/main" val="1063554926"/>
                    </a:ext>
                  </a:extLst>
                </a:gridCol>
                <a:gridCol w="329184">
                  <a:extLst>
                    <a:ext uri="{9D8B030D-6E8A-4147-A177-3AD203B41FA5}">
                      <a16:colId xmlns:a16="http://schemas.microsoft.com/office/drawing/2014/main" val="1212332624"/>
                    </a:ext>
                  </a:extLst>
                </a:gridCol>
                <a:gridCol w="370332">
                  <a:extLst>
                    <a:ext uri="{9D8B030D-6E8A-4147-A177-3AD203B41FA5}">
                      <a16:colId xmlns:a16="http://schemas.microsoft.com/office/drawing/2014/main" val="3749075240"/>
                    </a:ext>
                  </a:extLst>
                </a:gridCol>
                <a:gridCol w="370332">
                  <a:extLst>
                    <a:ext uri="{9D8B030D-6E8A-4147-A177-3AD203B41FA5}">
                      <a16:colId xmlns:a16="http://schemas.microsoft.com/office/drawing/2014/main" val="3083531560"/>
                    </a:ext>
                  </a:extLst>
                </a:gridCol>
                <a:gridCol w="329184">
                  <a:extLst>
                    <a:ext uri="{9D8B030D-6E8A-4147-A177-3AD203B41FA5}">
                      <a16:colId xmlns:a16="http://schemas.microsoft.com/office/drawing/2014/main" val="3048063084"/>
                    </a:ext>
                  </a:extLst>
                </a:gridCol>
                <a:gridCol w="329184">
                  <a:extLst>
                    <a:ext uri="{9D8B030D-6E8A-4147-A177-3AD203B41FA5}">
                      <a16:colId xmlns:a16="http://schemas.microsoft.com/office/drawing/2014/main" val="4077109714"/>
                    </a:ext>
                  </a:extLst>
                </a:gridCol>
                <a:gridCol w="370332">
                  <a:extLst>
                    <a:ext uri="{9D8B030D-6E8A-4147-A177-3AD203B41FA5}">
                      <a16:colId xmlns:a16="http://schemas.microsoft.com/office/drawing/2014/main" val="53943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751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- 2018-03-20 09:08:01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YOYO by Air France</a:t>
                      </a:r>
                      <a:r>
                        <a:rPr kumimoji="0" lang="ja-JP" altLang="en-US" sz="1000" b="0" i="0" u="none" strike="noStrike" kern="1200" cap="none" spc="0" normalizeH="0" baseline="0" noProof="0">
                          <a:ln>
                            <a:noFill/>
                          </a:ln>
                          <a:solidFill>
                            <a:prstClr val="black"/>
                          </a:solidFill>
                          <a:effectLst/>
                          <a:uLnTx/>
                          <a:uFillTx/>
                          <a:latin typeface="+mn-lt"/>
                          <a:ea typeface="+mn-ea"/>
                          <a:cs typeface="+mn-cs"/>
                        </a:rPr>
                        <a:t>登陸永安百貨</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同寶寶輕鬆出遊，首選摺得埋唔使寄艙*嘅</a:t>
                      </a:r>
                      <a:r>
                        <a:rPr kumimoji="0" lang="en-US" sz="1000" b="0" i="0" u="none" strike="noStrike" kern="1200" cap="none" spc="0" normalizeH="0" baseline="0" noProof="0">
                          <a:ln>
                            <a:noFill/>
                          </a:ln>
                          <a:solidFill>
                            <a:prstClr val="black"/>
                          </a:solidFill>
                          <a:effectLst/>
                          <a:uLnTx/>
                          <a:uFillTx/>
                          <a:latin typeface="+mn-lt"/>
                          <a:ea typeface="+mn-ea"/>
                          <a:cs typeface="+mn-cs"/>
                        </a:rPr>
                        <a:t>YOYO by Air France。</a:t>
                      </a:r>
                      <a:r>
                        <a:rPr kumimoji="0" lang="ja-JP" altLang="en-US" sz="1000" b="0" i="0" u="none" strike="noStrike" kern="1200" cap="none" spc="0" normalizeH="0" baseline="0" noProof="0">
                          <a:ln>
                            <a:noFill/>
                          </a:ln>
                          <a:solidFill>
                            <a:prstClr val="black"/>
                          </a:solidFill>
                          <a:effectLst/>
                          <a:uLnTx/>
                          <a:uFillTx/>
                          <a:latin typeface="+mn-lt"/>
                          <a:ea typeface="+mn-ea"/>
                          <a:cs typeface="+mn-cs"/>
                        </a:rPr>
                        <a:t>充滿法國風嘅</a:t>
                      </a:r>
                      <a:r>
                        <a:rPr kumimoji="0" lang="en-US" sz="1000" b="0" i="0" u="none" strike="noStrike" kern="1200" cap="none" spc="0" normalizeH="0" baseline="0" noProof="0">
                          <a:ln>
                            <a:noFill/>
                          </a:ln>
                          <a:solidFill>
                            <a:prstClr val="black"/>
                          </a:solidFill>
                          <a:effectLst/>
                          <a:uLnTx/>
                          <a:uFillTx/>
                          <a:latin typeface="+mn-lt"/>
                          <a:ea typeface="+mn-ea"/>
                          <a:cs typeface="+mn-cs"/>
                        </a:rPr>
                        <a:t>YOYO by Air France</a:t>
                      </a:r>
                      <a:r>
                        <a:rPr kumimoji="0" lang="ja-JP" altLang="en-US" sz="1000" b="0" i="0" u="none" strike="noStrike" kern="1200" cap="none" spc="0" normalizeH="0" baseline="0" noProof="0">
                          <a:ln>
                            <a:noFill/>
                          </a:ln>
                          <a:solidFill>
                            <a:prstClr val="black"/>
                          </a:solidFill>
                          <a:effectLst/>
                          <a:uLnTx/>
                          <a:uFillTx/>
                          <a:latin typeface="+mn-lt"/>
                          <a:ea typeface="+mn-ea"/>
                          <a:cs typeface="+mn-cs"/>
                        </a:rPr>
                        <a:t>已經喺永安百貨有得賣喇～型爸潮媽快啲嚟帶佢返屋企，再</a:t>
                      </a:r>
                      <a:r>
                        <a:rPr kumimoji="0" lang="en-US" sz="1000" b="0" i="0" u="none" strike="noStrike" kern="1200" cap="none" spc="0" normalizeH="0" baseline="0" noProof="0">
                          <a:ln>
                            <a:noFill/>
                          </a:ln>
                          <a:solidFill>
                            <a:prstClr val="black"/>
                          </a:solidFill>
                          <a:effectLst/>
                          <a:uLnTx/>
                          <a:uFillTx/>
                          <a:latin typeface="+mn-lt"/>
                          <a:ea typeface="+mn-ea"/>
                          <a:cs typeface="+mn-cs"/>
                        </a:rPr>
                        <a:t>plan</a:t>
                      </a:r>
                      <a:r>
                        <a:rPr kumimoji="0" lang="ja-JP" altLang="en-US" sz="1000" b="0" i="0" u="none" strike="noStrike" kern="1200" cap="none" spc="0" normalizeH="0" baseline="0" noProof="0">
                          <a:ln>
                            <a:noFill/>
                          </a:ln>
                          <a:solidFill>
                            <a:prstClr val="black"/>
                          </a:solidFill>
                          <a:effectLst/>
                          <a:uLnTx/>
                          <a:uFillTx/>
                          <a:latin typeface="+mn-lt"/>
                          <a:ea typeface="+mn-ea"/>
                          <a:cs typeface="+mn-cs"/>
                        </a:rPr>
                        <a:t>吓同</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下次飛去邊啦～
銷售分店：上環總店及彌敦道店
*</a:t>
                      </a:r>
                      <a:r>
                        <a:rPr kumimoji="0" lang="en-US" sz="1000" b="0" i="0" u="none" strike="noStrike" kern="1200" cap="none" spc="0" normalizeH="0" baseline="0" noProof="0">
                          <a:ln>
                            <a:noFill/>
                          </a:ln>
                          <a:solidFill>
                            <a:prstClr val="black"/>
                          </a:solidFill>
                          <a:effectLst/>
                          <a:uLnTx/>
                          <a:uFillTx/>
                          <a:latin typeface="+mn-lt"/>
                          <a:ea typeface="+mn-ea"/>
                          <a:cs typeface="+mn-cs"/>
                        </a:rPr>
                        <a:t>YOYO（</a:t>
                      </a:r>
                      <a:r>
                        <a:rPr kumimoji="0" lang="ja-JP" altLang="en-US" sz="1000" b="0" i="0" u="none" strike="noStrike" kern="1200" cap="none" spc="0" normalizeH="0" baseline="0" noProof="0">
                          <a:ln>
                            <a:noFill/>
                          </a:ln>
                          <a:solidFill>
                            <a:prstClr val="black"/>
                          </a:solidFill>
                          <a:effectLst/>
                          <a:uLnTx/>
                          <a:uFillTx/>
                          <a:latin typeface="+mn-lt"/>
                          <a:ea typeface="+mn-ea"/>
                          <a:cs typeface="+mn-cs"/>
                        </a:rPr>
                        <a:t>收摺後尺寸：</a:t>
                      </a:r>
                      <a:r>
                        <a:rPr kumimoji="0" lang="en-US" altLang="ja-JP" sz="1000" b="0" i="0" u="none" strike="noStrike" kern="1200" cap="none" spc="0" normalizeH="0" baseline="0" noProof="0">
                          <a:ln>
                            <a:noFill/>
                          </a:ln>
                          <a:solidFill>
                            <a:prstClr val="black"/>
                          </a:solidFill>
                          <a:effectLst/>
                          <a:uLnTx/>
                          <a:uFillTx/>
                          <a:latin typeface="+mn-lt"/>
                          <a:ea typeface="+mn-ea"/>
                          <a:cs typeface="+mn-cs"/>
                        </a:rPr>
                        <a:t>52 </a:t>
                      </a:r>
                      <a:r>
                        <a:rPr kumimoji="0" lang="en-US" sz="1000" b="0" i="0" u="none" strike="noStrike" kern="1200" cap="none" spc="0" normalizeH="0" baseline="0" noProof="0">
                          <a:ln>
                            <a:noFill/>
                          </a:ln>
                          <a:solidFill>
                            <a:prstClr val="black"/>
                          </a:solidFill>
                          <a:effectLst/>
                          <a:uLnTx/>
                          <a:uFillTx/>
                          <a:latin typeface="+mn-lt"/>
                          <a:ea typeface="+mn-ea"/>
                          <a:cs typeface="+mn-cs"/>
                        </a:rPr>
                        <a:t>x 44 x 18 cm）</a:t>
                      </a:r>
                      <a:r>
                        <a:rPr kumimoji="0" lang="ja-JP" altLang="en-US" sz="1000" b="0" i="0" u="none" strike="noStrike" kern="1200" cap="none" spc="0" normalizeH="0" baseline="0" noProof="0">
                          <a:ln>
                            <a:noFill/>
                          </a:ln>
                          <a:solidFill>
                            <a:prstClr val="black"/>
                          </a:solidFill>
                          <a:effectLst/>
                          <a:uLnTx/>
                          <a:uFillTx/>
                          <a:latin typeface="+mn-lt"/>
                          <a:ea typeface="+mn-ea"/>
                          <a:cs typeface="+mn-cs"/>
                        </a:rPr>
                        <a:t>獲大部份航空公司接受帶上機艙，但個別航空公司對手提行李尺寸要求不盡相同，建議先向所乘搭航空公司查詢。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YOYO by Air France Now Available at Wing On Department Stores】
YOYO by Air France Stroller is accepted as cabin luggage* making it the best travel stroller for your baby. YOYO by Air France Baby Stroller is now available at Wing On Department Stores! Get it now and start planning your trips with your little one.
Available Stores: Sheung Wan Main Store &amp; wing on Plus (Nathan Road)
*YOYO Strollers (Folded dimensions: 52 x 44 x 18 cm) are accepted and recognized as cabin luggage by most airline companies. However, cabin luggage standards may vary according to the airline and we recommend checking with your preferred airline befor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7325003"/>
                  </a:ext>
                </a:extLst>
              </a:tr>
            </a:tbl>
          </a:graphicData>
        </a:graphic>
      </p:graphicFrame>
      <p:sp>
        <p:nvSpPr>
          <p:cNvPr id="4" name="Text Placeholder 3">
            <a:extLst>
              <a:ext uri="{FF2B5EF4-FFF2-40B4-BE49-F238E27FC236}">
                <a16:creationId xmlns:a16="http://schemas.microsoft.com/office/drawing/2014/main" id="{AB1EFA01-79FC-4034-AB10-435C65B908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0075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0DF99-F748-49F6-8C5A-2F3391F6DDA1}"/>
              </a:ext>
            </a:extLst>
          </p:cNvPr>
          <p:cNvSpPr>
            <a:spLocks noGrp="1"/>
          </p:cNvSpPr>
          <p:nvPr>
            <p:ph type="title"/>
          </p:nvPr>
        </p:nvSpPr>
        <p:spPr/>
        <p:txBody>
          <a:bodyPr/>
          <a:lstStyle/>
          <a:p>
            <a:r>
              <a:rPr lang="en-US"/>
              <a:t>Facebook Own Posts Table - 20 of 26</a:t>
            </a:r>
          </a:p>
        </p:txBody>
      </p:sp>
      <p:graphicFrame>
        <p:nvGraphicFramePr>
          <p:cNvPr id="5" name="Table Placeholder 4">
            <a:extLst>
              <a:ext uri="{FF2B5EF4-FFF2-40B4-BE49-F238E27FC236}">
                <a16:creationId xmlns:a16="http://schemas.microsoft.com/office/drawing/2014/main" id="{4CB30F2A-2A48-4607-ABA2-330B24583F27}"/>
              </a:ext>
            </a:extLst>
          </p:cNvPr>
          <p:cNvGraphicFramePr>
            <a:graphicFrameLocks noGrp="1"/>
          </p:cNvGraphicFramePr>
          <p:nvPr>
            <p:ph type="tbl" sz="quarter" idx="13"/>
            <p:extLst>
              <p:ext uri="{D42A27DB-BD31-4B8C-83A1-F6EECF244321}">
                <p14:modId xmlns:p14="http://schemas.microsoft.com/office/powerpoint/2010/main" val="1403780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67679693"/>
                    </a:ext>
                  </a:extLst>
                </a:gridCol>
                <a:gridCol w="370332">
                  <a:extLst>
                    <a:ext uri="{9D8B030D-6E8A-4147-A177-3AD203B41FA5}">
                      <a16:colId xmlns:a16="http://schemas.microsoft.com/office/drawing/2014/main" val="1173635402"/>
                    </a:ext>
                  </a:extLst>
                </a:gridCol>
                <a:gridCol w="370332">
                  <a:extLst>
                    <a:ext uri="{9D8B030D-6E8A-4147-A177-3AD203B41FA5}">
                      <a16:colId xmlns:a16="http://schemas.microsoft.com/office/drawing/2014/main" val="1732526438"/>
                    </a:ext>
                  </a:extLst>
                </a:gridCol>
                <a:gridCol w="370332">
                  <a:extLst>
                    <a:ext uri="{9D8B030D-6E8A-4147-A177-3AD203B41FA5}">
                      <a16:colId xmlns:a16="http://schemas.microsoft.com/office/drawing/2014/main" val="398837692"/>
                    </a:ext>
                  </a:extLst>
                </a:gridCol>
                <a:gridCol w="329184">
                  <a:extLst>
                    <a:ext uri="{9D8B030D-6E8A-4147-A177-3AD203B41FA5}">
                      <a16:colId xmlns:a16="http://schemas.microsoft.com/office/drawing/2014/main" val="2372638873"/>
                    </a:ext>
                  </a:extLst>
                </a:gridCol>
                <a:gridCol w="329184">
                  <a:extLst>
                    <a:ext uri="{9D8B030D-6E8A-4147-A177-3AD203B41FA5}">
                      <a16:colId xmlns:a16="http://schemas.microsoft.com/office/drawing/2014/main" val="932825392"/>
                    </a:ext>
                  </a:extLst>
                </a:gridCol>
                <a:gridCol w="329184">
                  <a:extLst>
                    <a:ext uri="{9D8B030D-6E8A-4147-A177-3AD203B41FA5}">
                      <a16:colId xmlns:a16="http://schemas.microsoft.com/office/drawing/2014/main" val="408303632"/>
                    </a:ext>
                  </a:extLst>
                </a:gridCol>
                <a:gridCol w="329184">
                  <a:extLst>
                    <a:ext uri="{9D8B030D-6E8A-4147-A177-3AD203B41FA5}">
                      <a16:colId xmlns:a16="http://schemas.microsoft.com/office/drawing/2014/main" val="1868522359"/>
                    </a:ext>
                  </a:extLst>
                </a:gridCol>
                <a:gridCol w="329184">
                  <a:extLst>
                    <a:ext uri="{9D8B030D-6E8A-4147-A177-3AD203B41FA5}">
                      <a16:colId xmlns:a16="http://schemas.microsoft.com/office/drawing/2014/main" val="982713272"/>
                    </a:ext>
                  </a:extLst>
                </a:gridCol>
                <a:gridCol w="329184">
                  <a:extLst>
                    <a:ext uri="{9D8B030D-6E8A-4147-A177-3AD203B41FA5}">
                      <a16:colId xmlns:a16="http://schemas.microsoft.com/office/drawing/2014/main" val="2776915504"/>
                    </a:ext>
                  </a:extLst>
                </a:gridCol>
                <a:gridCol w="329184">
                  <a:extLst>
                    <a:ext uri="{9D8B030D-6E8A-4147-A177-3AD203B41FA5}">
                      <a16:colId xmlns:a16="http://schemas.microsoft.com/office/drawing/2014/main" val="643939597"/>
                    </a:ext>
                  </a:extLst>
                </a:gridCol>
                <a:gridCol w="329184">
                  <a:extLst>
                    <a:ext uri="{9D8B030D-6E8A-4147-A177-3AD203B41FA5}">
                      <a16:colId xmlns:a16="http://schemas.microsoft.com/office/drawing/2014/main" val="590977478"/>
                    </a:ext>
                  </a:extLst>
                </a:gridCol>
                <a:gridCol w="329184">
                  <a:extLst>
                    <a:ext uri="{9D8B030D-6E8A-4147-A177-3AD203B41FA5}">
                      <a16:colId xmlns:a16="http://schemas.microsoft.com/office/drawing/2014/main" val="3867520217"/>
                    </a:ext>
                  </a:extLst>
                </a:gridCol>
                <a:gridCol w="370332">
                  <a:extLst>
                    <a:ext uri="{9D8B030D-6E8A-4147-A177-3AD203B41FA5}">
                      <a16:colId xmlns:a16="http://schemas.microsoft.com/office/drawing/2014/main" val="1283296538"/>
                    </a:ext>
                  </a:extLst>
                </a:gridCol>
                <a:gridCol w="370332">
                  <a:extLst>
                    <a:ext uri="{9D8B030D-6E8A-4147-A177-3AD203B41FA5}">
                      <a16:colId xmlns:a16="http://schemas.microsoft.com/office/drawing/2014/main" val="3738136659"/>
                    </a:ext>
                  </a:extLst>
                </a:gridCol>
                <a:gridCol w="329184">
                  <a:extLst>
                    <a:ext uri="{9D8B030D-6E8A-4147-A177-3AD203B41FA5}">
                      <a16:colId xmlns:a16="http://schemas.microsoft.com/office/drawing/2014/main" val="150804071"/>
                    </a:ext>
                  </a:extLst>
                </a:gridCol>
                <a:gridCol w="329184">
                  <a:extLst>
                    <a:ext uri="{9D8B030D-6E8A-4147-A177-3AD203B41FA5}">
                      <a16:colId xmlns:a16="http://schemas.microsoft.com/office/drawing/2014/main" val="3694938838"/>
                    </a:ext>
                  </a:extLst>
                </a:gridCol>
                <a:gridCol w="370332">
                  <a:extLst>
                    <a:ext uri="{9D8B030D-6E8A-4147-A177-3AD203B41FA5}">
                      <a16:colId xmlns:a16="http://schemas.microsoft.com/office/drawing/2014/main" val="116251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24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- 2018-03-19 05:48:12</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到咗咁上下大，爸爸媽媽就開始可以為佢哋加入固體食物～</a:t>
                      </a:r>
                      <a:r>
                        <a:rPr kumimoji="0" lang="en-US" sz="1000" b="0" i="0" u="none" strike="noStrike" kern="1200" cap="none" spc="0" normalizeH="0" baseline="0" noProof="0">
                          <a:ln>
                            <a:noFill/>
                          </a:ln>
                          <a:solidFill>
                            <a:prstClr val="black"/>
                          </a:solidFill>
                          <a:effectLst/>
                          <a:uLnTx/>
                          <a:uFillTx/>
                          <a:latin typeface="+mn-lt"/>
                          <a:ea typeface="+mn-ea"/>
                          <a:cs typeface="+mn-cs"/>
                        </a:rPr>
                        <a:t>Baby Fair </a:t>
                      </a:r>
                      <a:r>
                        <a:rPr kumimoji="0" lang="ja-JP" altLang="en-US" sz="1000" b="0" i="0" u="none" strike="noStrike" kern="1200" cap="none" spc="0" normalizeH="0" baseline="0" noProof="0">
                          <a:ln>
                            <a:noFill/>
                          </a:ln>
                          <a:solidFill>
                            <a:prstClr val="black"/>
                          </a:solidFill>
                          <a:effectLst/>
                          <a:uLnTx/>
                          <a:uFillTx/>
                          <a:latin typeface="+mn-lt"/>
                          <a:ea typeface="+mn-ea"/>
                          <a:cs typeface="+mn-cs"/>
                        </a:rPr>
                        <a:t>為唔同進食階段嘅</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都提供好多唔同選擇～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抵爆貨品推介每日為你放送，即刻行動掃筍貨啦！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Baby Fair Highlights】
Moving your baby from milk to solids is the first big feeding milestone. Our Baby Fair has offered a great variety of baby food for your consideration.
---------------------------------------------------------------------------------
Check out our daily updates on Baby Fair! Act now and shop for the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#babyfood #startsolids #babyrice #ellaskitchen #earthsbest #babyjarfood #babyo #hippis #organic #fruitpouches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2577516"/>
                  </a:ext>
                </a:extLst>
              </a:tr>
            </a:tbl>
          </a:graphicData>
        </a:graphic>
      </p:graphicFrame>
      <p:sp>
        <p:nvSpPr>
          <p:cNvPr id="4" name="Text Placeholder 3">
            <a:extLst>
              <a:ext uri="{FF2B5EF4-FFF2-40B4-BE49-F238E27FC236}">
                <a16:creationId xmlns:a16="http://schemas.microsoft.com/office/drawing/2014/main" id="{419E0B2C-FCEE-4737-8D3E-6F1A43B1384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36126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5DF6A-003D-4F6F-A00A-4474F0921C76}"/>
              </a:ext>
            </a:extLst>
          </p:cNvPr>
          <p:cNvSpPr>
            <a:spLocks noGrp="1"/>
          </p:cNvSpPr>
          <p:nvPr>
            <p:ph type="title"/>
          </p:nvPr>
        </p:nvSpPr>
        <p:spPr/>
        <p:txBody>
          <a:bodyPr/>
          <a:lstStyle/>
          <a:p>
            <a:r>
              <a:rPr lang="en-US"/>
              <a:t>Facebook Own Posts Table - 21 of 26</a:t>
            </a:r>
          </a:p>
        </p:txBody>
      </p:sp>
      <p:graphicFrame>
        <p:nvGraphicFramePr>
          <p:cNvPr id="5" name="Table Placeholder 4">
            <a:extLst>
              <a:ext uri="{FF2B5EF4-FFF2-40B4-BE49-F238E27FC236}">
                <a16:creationId xmlns:a16="http://schemas.microsoft.com/office/drawing/2014/main" id="{87DF8C79-8944-49B2-8D09-4481CC4DC82F}"/>
              </a:ext>
            </a:extLst>
          </p:cNvPr>
          <p:cNvGraphicFramePr>
            <a:graphicFrameLocks noGrp="1"/>
          </p:cNvGraphicFramePr>
          <p:nvPr>
            <p:ph type="tbl" sz="quarter" idx="13"/>
            <p:extLst>
              <p:ext uri="{D42A27DB-BD31-4B8C-83A1-F6EECF244321}">
                <p14:modId xmlns:p14="http://schemas.microsoft.com/office/powerpoint/2010/main" val="409440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17146438"/>
                    </a:ext>
                  </a:extLst>
                </a:gridCol>
                <a:gridCol w="370332">
                  <a:extLst>
                    <a:ext uri="{9D8B030D-6E8A-4147-A177-3AD203B41FA5}">
                      <a16:colId xmlns:a16="http://schemas.microsoft.com/office/drawing/2014/main" val="1693816447"/>
                    </a:ext>
                  </a:extLst>
                </a:gridCol>
                <a:gridCol w="370332">
                  <a:extLst>
                    <a:ext uri="{9D8B030D-6E8A-4147-A177-3AD203B41FA5}">
                      <a16:colId xmlns:a16="http://schemas.microsoft.com/office/drawing/2014/main" val="4256993096"/>
                    </a:ext>
                  </a:extLst>
                </a:gridCol>
                <a:gridCol w="370332">
                  <a:extLst>
                    <a:ext uri="{9D8B030D-6E8A-4147-A177-3AD203B41FA5}">
                      <a16:colId xmlns:a16="http://schemas.microsoft.com/office/drawing/2014/main" val="2700033011"/>
                    </a:ext>
                  </a:extLst>
                </a:gridCol>
                <a:gridCol w="329184">
                  <a:extLst>
                    <a:ext uri="{9D8B030D-6E8A-4147-A177-3AD203B41FA5}">
                      <a16:colId xmlns:a16="http://schemas.microsoft.com/office/drawing/2014/main" val="926031802"/>
                    </a:ext>
                  </a:extLst>
                </a:gridCol>
                <a:gridCol w="329184">
                  <a:extLst>
                    <a:ext uri="{9D8B030D-6E8A-4147-A177-3AD203B41FA5}">
                      <a16:colId xmlns:a16="http://schemas.microsoft.com/office/drawing/2014/main" val="2492322280"/>
                    </a:ext>
                  </a:extLst>
                </a:gridCol>
                <a:gridCol w="329184">
                  <a:extLst>
                    <a:ext uri="{9D8B030D-6E8A-4147-A177-3AD203B41FA5}">
                      <a16:colId xmlns:a16="http://schemas.microsoft.com/office/drawing/2014/main" val="12093214"/>
                    </a:ext>
                  </a:extLst>
                </a:gridCol>
                <a:gridCol w="329184">
                  <a:extLst>
                    <a:ext uri="{9D8B030D-6E8A-4147-A177-3AD203B41FA5}">
                      <a16:colId xmlns:a16="http://schemas.microsoft.com/office/drawing/2014/main" val="3437117579"/>
                    </a:ext>
                  </a:extLst>
                </a:gridCol>
                <a:gridCol w="329184">
                  <a:extLst>
                    <a:ext uri="{9D8B030D-6E8A-4147-A177-3AD203B41FA5}">
                      <a16:colId xmlns:a16="http://schemas.microsoft.com/office/drawing/2014/main" val="2541369324"/>
                    </a:ext>
                  </a:extLst>
                </a:gridCol>
                <a:gridCol w="329184">
                  <a:extLst>
                    <a:ext uri="{9D8B030D-6E8A-4147-A177-3AD203B41FA5}">
                      <a16:colId xmlns:a16="http://schemas.microsoft.com/office/drawing/2014/main" val="1472025132"/>
                    </a:ext>
                  </a:extLst>
                </a:gridCol>
                <a:gridCol w="329184">
                  <a:extLst>
                    <a:ext uri="{9D8B030D-6E8A-4147-A177-3AD203B41FA5}">
                      <a16:colId xmlns:a16="http://schemas.microsoft.com/office/drawing/2014/main" val="632851710"/>
                    </a:ext>
                  </a:extLst>
                </a:gridCol>
                <a:gridCol w="329184">
                  <a:extLst>
                    <a:ext uri="{9D8B030D-6E8A-4147-A177-3AD203B41FA5}">
                      <a16:colId xmlns:a16="http://schemas.microsoft.com/office/drawing/2014/main" val="2128317807"/>
                    </a:ext>
                  </a:extLst>
                </a:gridCol>
                <a:gridCol w="329184">
                  <a:extLst>
                    <a:ext uri="{9D8B030D-6E8A-4147-A177-3AD203B41FA5}">
                      <a16:colId xmlns:a16="http://schemas.microsoft.com/office/drawing/2014/main" val="3514849018"/>
                    </a:ext>
                  </a:extLst>
                </a:gridCol>
                <a:gridCol w="370332">
                  <a:extLst>
                    <a:ext uri="{9D8B030D-6E8A-4147-A177-3AD203B41FA5}">
                      <a16:colId xmlns:a16="http://schemas.microsoft.com/office/drawing/2014/main" val="1005405749"/>
                    </a:ext>
                  </a:extLst>
                </a:gridCol>
                <a:gridCol w="370332">
                  <a:extLst>
                    <a:ext uri="{9D8B030D-6E8A-4147-A177-3AD203B41FA5}">
                      <a16:colId xmlns:a16="http://schemas.microsoft.com/office/drawing/2014/main" val="2310432087"/>
                    </a:ext>
                  </a:extLst>
                </a:gridCol>
                <a:gridCol w="329184">
                  <a:extLst>
                    <a:ext uri="{9D8B030D-6E8A-4147-A177-3AD203B41FA5}">
                      <a16:colId xmlns:a16="http://schemas.microsoft.com/office/drawing/2014/main" val="1439323424"/>
                    </a:ext>
                  </a:extLst>
                </a:gridCol>
                <a:gridCol w="329184">
                  <a:extLst>
                    <a:ext uri="{9D8B030D-6E8A-4147-A177-3AD203B41FA5}">
                      <a16:colId xmlns:a16="http://schemas.microsoft.com/office/drawing/2014/main" val="3953652925"/>
                    </a:ext>
                  </a:extLst>
                </a:gridCol>
                <a:gridCol w="370332">
                  <a:extLst>
                    <a:ext uri="{9D8B030D-6E8A-4147-A177-3AD203B41FA5}">
                      <a16:colId xmlns:a16="http://schemas.microsoft.com/office/drawing/2014/main" val="2752128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005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- 2018-03-18 08:48:42</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Pigeon</a:t>
                      </a:r>
                      <a:r>
                        <a:rPr kumimoji="0" lang="ja-JP" altLang="en-US" sz="1000" b="0" i="0" u="none" strike="noStrike" kern="1200" cap="none" spc="0" normalizeH="0" baseline="0" noProof="0">
                          <a:ln>
                            <a:noFill/>
                          </a:ln>
                          <a:solidFill>
                            <a:prstClr val="black"/>
                          </a:solidFill>
                          <a:effectLst/>
                          <a:uLnTx/>
                          <a:uFillTx/>
                          <a:latin typeface="+mn-lt"/>
                          <a:ea typeface="+mn-ea"/>
                          <a:cs typeface="+mn-cs"/>
                        </a:rPr>
                        <a:t>嘅產品全方位照顧媽媽同</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需要，即刻睇吓</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有咩筍嘢～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抵爆貨品推介每日為你放送，立即行動掃筍貨啦！
推廣日期：由即日起至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Baby Fair Highlights】
Pigeon has a wide range of products that take care of the needs of moms and babies. Here are some of the amazing offers at our Baby Fair.
---------------------------------------------------------------------------------
Check out our daily updates on Baby Fair! Act now and shop for the bargains!
Promotion Period: From now till April 5, 2018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#pigeon #wetwipes #detergent #breastpads #babybottle #milkbottle #cleanser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4149965"/>
                  </a:ext>
                </a:extLst>
              </a:tr>
            </a:tbl>
          </a:graphicData>
        </a:graphic>
      </p:graphicFrame>
      <p:sp>
        <p:nvSpPr>
          <p:cNvPr id="4" name="Text Placeholder 3">
            <a:extLst>
              <a:ext uri="{FF2B5EF4-FFF2-40B4-BE49-F238E27FC236}">
                <a16:creationId xmlns:a16="http://schemas.microsoft.com/office/drawing/2014/main" id="{33D0B888-F071-44FF-8330-049193927DF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02307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76C44-F7DA-4DA1-9167-6AB0C95583D2}"/>
              </a:ext>
            </a:extLst>
          </p:cNvPr>
          <p:cNvSpPr>
            <a:spLocks noGrp="1"/>
          </p:cNvSpPr>
          <p:nvPr>
            <p:ph type="title"/>
          </p:nvPr>
        </p:nvSpPr>
        <p:spPr/>
        <p:txBody>
          <a:bodyPr/>
          <a:lstStyle/>
          <a:p>
            <a:r>
              <a:rPr lang="en-US"/>
              <a:t>Facebook Own Posts Table - 22 of 26</a:t>
            </a:r>
          </a:p>
        </p:txBody>
      </p:sp>
      <p:graphicFrame>
        <p:nvGraphicFramePr>
          <p:cNvPr id="5" name="Table Placeholder 4">
            <a:extLst>
              <a:ext uri="{FF2B5EF4-FFF2-40B4-BE49-F238E27FC236}">
                <a16:creationId xmlns:a16="http://schemas.microsoft.com/office/drawing/2014/main" id="{5EC12C6C-CB4E-47EB-A28A-03913F93A8F8}"/>
              </a:ext>
            </a:extLst>
          </p:cNvPr>
          <p:cNvGraphicFramePr>
            <a:graphicFrameLocks noGrp="1"/>
          </p:cNvGraphicFramePr>
          <p:nvPr>
            <p:ph type="tbl" sz="quarter" idx="13"/>
            <p:extLst>
              <p:ext uri="{D42A27DB-BD31-4B8C-83A1-F6EECF244321}">
                <p14:modId xmlns:p14="http://schemas.microsoft.com/office/powerpoint/2010/main" val="399011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0882554"/>
                    </a:ext>
                  </a:extLst>
                </a:gridCol>
                <a:gridCol w="370332">
                  <a:extLst>
                    <a:ext uri="{9D8B030D-6E8A-4147-A177-3AD203B41FA5}">
                      <a16:colId xmlns:a16="http://schemas.microsoft.com/office/drawing/2014/main" val="286813023"/>
                    </a:ext>
                  </a:extLst>
                </a:gridCol>
                <a:gridCol w="370332">
                  <a:extLst>
                    <a:ext uri="{9D8B030D-6E8A-4147-A177-3AD203B41FA5}">
                      <a16:colId xmlns:a16="http://schemas.microsoft.com/office/drawing/2014/main" val="8240836"/>
                    </a:ext>
                  </a:extLst>
                </a:gridCol>
                <a:gridCol w="370332">
                  <a:extLst>
                    <a:ext uri="{9D8B030D-6E8A-4147-A177-3AD203B41FA5}">
                      <a16:colId xmlns:a16="http://schemas.microsoft.com/office/drawing/2014/main" val="280300278"/>
                    </a:ext>
                  </a:extLst>
                </a:gridCol>
                <a:gridCol w="329184">
                  <a:extLst>
                    <a:ext uri="{9D8B030D-6E8A-4147-A177-3AD203B41FA5}">
                      <a16:colId xmlns:a16="http://schemas.microsoft.com/office/drawing/2014/main" val="474161527"/>
                    </a:ext>
                  </a:extLst>
                </a:gridCol>
                <a:gridCol w="329184">
                  <a:extLst>
                    <a:ext uri="{9D8B030D-6E8A-4147-A177-3AD203B41FA5}">
                      <a16:colId xmlns:a16="http://schemas.microsoft.com/office/drawing/2014/main" val="1527632277"/>
                    </a:ext>
                  </a:extLst>
                </a:gridCol>
                <a:gridCol w="329184">
                  <a:extLst>
                    <a:ext uri="{9D8B030D-6E8A-4147-A177-3AD203B41FA5}">
                      <a16:colId xmlns:a16="http://schemas.microsoft.com/office/drawing/2014/main" val="2930389951"/>
                    </a:ext>
                  </a:extLst>
                </a:gridCol>
                <a:gridCol w="329184">
                  <a:extLst>
                    <a:ext uri="{9D8B030D-6E8A-4147-A177-3AD203B41FA5}">
                      <a16:colId xmlns:a16="http://schemas.microsoft.com/office/drawing/2014/main" val="1062051713"/>
                    </a:ext>
                  </a:extLst>
                </a:gridCol>
                <a:gridCol w="329184">
                  <a:extLst>
                    <a:ext uri="{9D8B030D-6E8A-4147-A177-3AD203B41FA5}">
                      <a16:colId xmlns:a16="http://schemas.microsoft.com/office/drawing/2014/main" val="3937966865"/>
                    </a:ext>
                  </a:extLst>
                </a:gridCol>
                <a:gridCol w="329184">
                  <a:extLst>
                    <a:ext uri="{9D8B030D-6E8A-4147-A177-3AD203B41FA5}">
                      <a16:colId xmlns:a16="http://schemas.microsoft.com/office/drawing/2014/main" val="545450392"/>
                    </a:ext>
                  </a:extLst>
                </a:gridCol>
                <a:gridCol w="329184">
                  <a:extLst>
                    <a:ext uri="{9D8B030D-6E8A-4147-A177-3AD203B41FA5}">
                      <a16:colId xmlns:a16="http://schemas.microsoft.com/office/drawing/2014/main" val="2572503906"/>
                    </a:ext>
                  </a:extLst>
                </a:gridCol>
                <a:gridCol w="329184">
                  <a:extLst>
                    <a:ext uri="{9D8B030D-6E8A-4147-A177-3AD203B41FA5}">
                      <a16:colId xmlns:a16="http://schemas.microsoft.com/office/drawing/2014/main" val="3248256639"/>
                    </a:ext>
                  </a:extLst>
                </a:gridCol>
                <a:gridCol w="329184">
                  <a:extLst>
                    <a:ext uri="{9D8B030D-6E8A-4147-A177-3AD203B41FA5}">
                      <a16:colId xmlns:a16="http://schemas.microsoft.com/office/drawing/2014/main" val="737903374"/>
                    </a:ext>
                  </a:extLst>
                </a:gridCol>
                <a:gridCol w="370332">
                  <a:extLst>
                    <a:ext uri="{9D8B030D-6E8A-4147-A177-3AD203B41FA5}">
                      <a16:colId xmlns:a16="http://schemas.microsoft.com/office/drawing/2014/main" val="2865087573"/>
                    </a:ext>
                  </a:extLst>
                </a:gridCol>
                <a:gridCol w="370332">
                  <a:extLst>
                    <a:ext uri="{9D8B030D-6E8A-4147-A177-3AD203B41FA5}">
                      <a16:colId xmlns:a16="http://schemas.microsoft.com/office/drawing/2014/main" val="1552882328"/>
                    </a:ext>
                  </a:extLst>
                </a:gridCol>
                <a:gridCol w="329184">
                  <a:extLst>
                    <a:ext uri="{9D8B030D-6E8A-4147-A177-3AD203B41FA5}">
                      <a16:colId xmlns:a16="http://schemas.microsoft.com/office/drawing/2014/main" val="1500083887"/>
                    </a:ext>
                  </a:extLst>
                </a:gridCol>
                <a:gridCol w="329184">
                  <a:extLst>
                    <a:ext uri="{9D8B030D-6E8A-4147-A177-3AD203B41FA5}">
                      <a16:colId xmlns:a16="http://schemas.microsoft.com/office/drawing/2014/main" val="1287096187"/>
                    </a:ext>
                  </a:extLst>
                </a:gridCol>
                <a:gridCol w="370332">
                  <a:extLst>
                    <a:ext uri="{9D8B030D-6E8A-4147-A177-3AD203B41FA5}">
                      <a16:colId xmlns:a16="http://schemas.microsoft.com/office/drawing/2014/main" val="225376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132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- 2018-03-16 12:52:49</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Baby Fair </a:t>
                      </a:r>
                      <a:r>
                        <a:rPr kumimoji="0" lang="ja-JP" altLang="en-US" sz="1000" b="0" i="0" u="none" strike="noStrike" kern="1200" cap="none" spc="0" normalizeH="0" baseline="0" noProof="0">
                          <a:ln>
                            <a:noFill/>
                          </a:ln>
                          <a:solidFill>
                            <a:prstClr val="black"/>
                          </a:solidFill>
                          <a:effectLst/>
                          <a:uLnTx/>
                          <a:uFillTx/>
                          <a:latin typeface="+mn-lt"/>
                          <a:ea typeface="+mn-ea"/>
                          <a:cs typeface="+mn-cs"/>
                        </a:rPr>
                        <a:t>真係好多正嘢</a:t>
                      </a:r>
                      <a:r>
                        <a:rPr kumimoji="0" lang="en-US" altLang="ja-JP" sz="1000" b="0" i="0" u="none" strike="noStrike" kern="1200" cap="none" spc="0" normalizeH="0" baseline="0" noProof="0">
                          <a:ln>
                            <a:noFill/>
                          </a:ln>
                          <a:solidFill>
                            <a:prstClr val="black"/>
                          </a:solidFill>
                          <a:effectLst/>
                          <a:uLnTx/>
                          <a:uFillTx/>
                          <a:latin typeface="+mn-lt"/>
                          <a:ea typeface="+mn-ea"/>
                          <a:cs typeface="+mn-cs"/>
                        </a:rPr>
                        <a:t>0</a:t>
                      </a:r>
                      <a:r>
                        <a:rPr kumimoji="0" lang="ja-JP" altLang="en-US" sz="1000" b="0" i="0" u="none" strike="noStrike" kern="1200" cap="none" spc="0" normalizeH="0" baseline="0" noProof="0">
                          <a:ln>
                            <a:noFill/>
                          </a:ln>
                          <a:solidFill>
                            <a:prstClr val="black"/>
                          </a:solidFill>
                          <a:effectLst/>
                          <a:uLnTx/>
                          <a:uFillTx/>
                          <a:latin typeface="+mn-lt"/>
                          <a:ea typeface="+mn-ea"/>
                          <a:cs typeface="+mn-cs"/>
                        </a:rPr>
                        <a:t>架～～～快啲嚟掃貨啦！
</a:t>
                      </a:r>
                      <a:r>
                        <a:rPr kumimoji="0" lang="en-US" sz="1000" b="0" i="0" u="none" strike="noStrike" kern="1200" cap="none" spc="0" normalizeH="0" baseline="0" noProof="0">
                          <a:ln>
                            <a:noFill/>
                          </a:ln>
                          <a:solidFill>
                            <a:prstClr val="black"/>
                          </a:solidFill>
                          <a:effectLst/>
                          <a:uLnTx/>
                          <a:uFillTx/>
                          <a:latin typeface="+mn-lt"/>
                          <a:ea typeface="+mn-ea"/>
                          <a:cs typeface="+mn-cs"/>
                        </a:rPr>
                        <a:t>There’s plenty of great items, with amazing prices, at our Baby Fair! Come quickly and bring them home!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#childrenswear #exclusiveoffers #exclusive #offer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749545"/>
                  </a:ext>
                </a:extLst>
              </a:tr>
            </a:tbl>
          </a:graphicData>
        </a:graphic>
      </p:graphicFrame>
      <p:sp>
        <p:nvSpPr>
          <p:cNvPr id="4" name="Text Placeholder 3">
            <a:extLst>
              <a:ext uri="{FF2B5EF4-FFF2-40B4-BE49-F238E27FC236}">
                <a16:creationId xmlns:a16="http://schemas.microsoft.com/office/drawing/2014/main" id="{041A12C1-FD70-4A06-A123-782A31402C6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96809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FBDE-BDFF-4BEA-B785-ED2BF9FBC894}"/>
              </a:ext>
            </a:extLst>
          </p:cNvPr>
          <p:cNvSpPr>
            <a:spLocks noGrp="1"/>
          </p:cNvSpPr>
          <p:nvPr>
            <p:ph type="title"/>
          </p:nvPr>
        </p:nvSpPr>
        <p:spPr/>
        <p:txBody>
          <a:bodyPr/>
          <a:lstStyle/>
          <a:p>
            <a:r>
              <a:rPr lang="en-US"/>
              <a:t>Facebook Own Posts Table - 23 of 26</a:t>
            </a:r>
          </a:p>
        </p:txBody>
      </p:sp>
      <p:graphicFrame>
        <p:nvGraphicFramePr>
          <p:cNvPr id="5" name="Table Placeholder 4">
            <a:extLst>
              <a:ext uri="{FF2B5EF4-FFF2-40B4-BE49-F238E27FC236}">
                <a16:creationId xmlns:a16="http://schemas.microsoft.com/office/drawing/2014/main" id="{8C7D4BDB-6E4B-4E0F-B9CD-FE77354F281B}"/>
              </a:ext>
            </a:extLst>
          </p:cNvPr>
          <p:cNvGraphicFramePr>
            <a:graphicFrameLocks noGrp="1"/>
          </p:cNvGraphicFramePr>
          <p:nvPr>
            <p:ph type="tbl" sz="quarter" idx="13"/>
            <p:extLst>
              <p:ext uri="{D42A27DB-BD31-4B8C-83A1-F6EECF244321}">
                <p14:modId xmlns:p14="http://schemas.microsoft.com/office/powerpoint/2010/main" val="1606312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5844075"/>
                    </a:ext>
                  </a:extLst>
                </a:gridCol>
                <a:gridCol w="370332">
                  <a:extLst>
                    <a:ext uri="{9D8B030D-6E8A-4147-A177-3AD203B41FA5}">
                      <a16:colId xmlns:a16="http://schemas.microsoft.com/office/drawing/2014/main" val="2591768285"/>
                    </a:ext>
                  </a:extLst>
                </a:gridCol>
                <a:gridCol w="370332">
                  <a:extLst>
                    <a:ext uri="{9D8B030D-6E8A-4147-A177-3AD203B41FA5}">
                      <a16:colId xmlns:a16="http://schemas.microsoft.com/office/drawing/2014/main" val="628693783"/>
                    </a:ext>
                  </a:extLst>
                </a:gridCol>
                <a:gridCol w="370332">
                  <a:extLst>
                    <a:ext uri="{9D8B030D-6E8A-4147-A177-3AD203B41FA5}">
                      <a16:colId xmlns:a16="http://schemas.microsoft.com/office/drawing/2014/main" val="2335601388"/>
                    </a:ext>
                  </a:extLst>
                </a:gridCol>
                <a:gridCol w="329184">
                  <a:extLst>
                    <a:ext uri="{9D8B030D-6E8A-4147-A177-3AD203B41FA5}">
                      <a16:colId xmlns:a16="http://schemas.microsoft.com/office/drawing/2014/main" val="536698983"/>
                    </a:ext>
                  </a:extLst>
                </a:gridCol>
                <a:gridCol w="329184">
                  <a:extLst>
                    <a:ext uri="{9D8B030D-6E8A-4147-A177-3AD203B41FA5}">
                      <a16:colId xmlns:a16="http://schemas.microsoft.com/office/drawing/2014/main" val="3147880627"/>
                    </a:ext>
                  </a:extLst>
                </a:gridCol>
                <a:gridCol w="329184">
                  <a:extLst>
                    <a:ext uri="{9D8B030D-6E8A-4147-A177-3AD203B41FA5}">
                      <a16:colId xmlns:a16="http://schemas.microsoft.com/office/drawing/2014/main" val="3554117911"/>
                    </a:ext>
                  </a:extLst>
                </a:gridCol>
                <a:gridCol w="329184">
                  <a:extLst>
                    <a:ext uri="{9D8B030D-6E8A-4147-A177-3AD203B41FA5}">
                      <a16:colId xmlns:a16="http://schemas.microsoft.com/office/drawing/2014/main" val="236301446"/>
                    </a:ext>
                  </a:extLst>
                </a:gridCol>
                <a:gridCol w="329184">
                  <a:extLst>
                    <a:ext uri="{9D8B030D-6E8A-4147-A177-3AD203B41FA5}">
                      <a16:colId xmlns:a16="http://schemas.microsoft.com/office/drawing/2014/main" val="1959495327"/>
                    </a:ext>
                  </a:extLst>
                </a:gridCol>
                <a:gridCol w="329184">
                  <a:extLst>
                    <a:ext uri="{9D8B030D-6E8A-4147-A177-3AD203B41FA5}">
                      <a16:colId xmlns:a16="http://schemas.microsoft.com/office/drawing/2014/main" val="2941454067"/>
                    </a:ext>
                  </a:extLst>
                </a:gridCol>
                <a:gridCol w="329184">
                  <a:extLst>
                    <a:ext uri="{9D8B030D-6E8A-4147-A177-3AD203B41FA5}">
                      <a16:colId xmlns:a16="http://schemas.microsoft.com/office/drawing/2014/main" val="3414505693"/>
                    </a:ext>
                  </a:extLst>
                </a:gridCol>
                <a:gridCol w="329184">
                  <a:extLst>
                    <a:ext uri="{9D8B030D-6E8A-4147-A177-3AD203B41FA5}">
                      <a16:colId xmlns:a16="http://schemas.microsoft.com/office/drawing/2014/main" val="4028119923"/>
                    </a:ext>
                  </a:extLst>
                </a:gridCol>
                <a:gridCol w="329184">
                  <a:extLst>
                    <a:ext uri="{9D8B030D-6E8A-4147-A177-3AD203B41FA5}">
                      <a16:colId xmlns:a16="http://schemas.microsoft.com/office/drawing/2014/main" val="917731413"/>
                    </a:ext>
                  </a:extLst>
                </a:gridCol>
                <a:gridCol w="370332">
                  <a:extLst>
                    <a:ext uri="{9D8B030D-6E8A-4147-A177-3AD203B41FA5}">
                      <a16:colId xmlns:a16="http://schemas.microsoft.com/office/drawing/2014/main" val="4155646018"/>
                    </a:ext>
                  </a:extLst>
                </a:gridCol>
                <a:gridCol w="370332">
                  <a:extLst>
                    <a:ext uri="{9D8B030D-6E8A-4147-A177-3AD203B41FA5}">
                      <a16:colId xmlns:a16="http://schemas.microsoft.com/office/drawing/2014/main" val="3026074799"/>
                    </a:ext>
                  </a:extLst>
                </a:gridCol>
                <a:gridCol w="329184">
                  <a:extLst>
                    <a:ext uri="{9D8B030D-6E8A-4147-A177-3AD203B41FA5}">
                      <a16:colId xmlns:a16="http://schemas.microsoft.com/office/drawing/2014/main" val="3495451998"/>
                    </a:ext>
                  </a:extLst>
                </a:gridCol>
                <a:gridCol w="329184">
                  <a:extLst>
                    <a:ext uri="{9D8B030D-6E8A-4147-A177-3AD203B41FA5}">
                      <a16:colId xmlns:a16="http://schemas.microsoft.com/office/drawing/2014/main" val="1721279863"/>
                    </a:ext>
                  </a:extLst>
                </a:gridCol>
                <a:gridCol w="370332">
                  <a:extLst>
                    <a:ext uri="{9D8B030D-6E8A-4147-A177-3AD203B41FA5}">
                      <a16:colId xmlns:a16="http://schemas.microsoft.com/office/drawing/2014/main" val="1315104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733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- 2018-03-16 10:07:13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網上購物咁方便，就算返工好忙，夜晚返到屋企著住件睡衣都仲可以</a:t>
                      </a:r>
                      <a:r>
                        <a:rPr kumimoji="0" lang="en-US" sz="1000" b="0" i="0" u="none" strike="noStrike" kern="1200" cap="none" spc="0" normalizeH="0" baseline="0" noProof="0">
                          <a:ln>
                            <a:noFill/>
                          </a:ln>
                          <a:solidFill>
                            <a:prstClr val="black"/>
                          </a:solidFill>
                          <a:effectLst/>
                          <a:uLnTx/>
                          <a:uFillTx/>
                          <a:latin typeface="+mn-lt"/>
                          <a:ea typeface="+mn-ea"/>
                          <a:cs typeface="+mn-cs"/>
                        </a:rPr>
                        <a:t>shopping，un un</a:t>
                      </a:r>
                      <a:r>
                        <a:rPr kumimoji="0" lang="ja-JP" altLang="en-US" sz="1000" b="0" i="0" u="none" strike="noStrike" kern="1200" cap="none" spc="0" normalizeH="0" baseline="0" noProof="0">
                          <a:ln>
                            <a:noFill/>
                          </a:ln>
                          <a:solidFill>
                            <a:prstClr val="black"/>
                          </a:solidFill>
                          <a:effectLst/>
                          <a:uLnTx/>
                          <a:uFillTx/>
                          <a:latin typeface="+mn-lt"/>
                          <a:ea typeface="+mn-ea"/>
                          <a:cs typeface="+mn-cs"/>
                        </a:rPr>
                        <a:t>腳等收貨！喺永安網店購物你仲可以揀喺分店自取，唔使特登請假等送貨～依家做埋永安網店會員仲著數，由即日起至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4</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20</a:t>
                      </a:r>
                      <a:r>
                        <a:rPr kumimoji="0" lang="ja-JP" altLang="en-US" sz="1000" b="0" i="0" u="none" strike="noStrike" kern="1200" cap="none" spc="0" normalizeH="0" baseline="0" noProof="0">
                          <a:ln>
                            <a:noFill/>
                          </a:ln>
                          <a:solidFill>
                            <a:prstClr val="black"/>
                          </a:solidFill>
                          <a:effectLst/>
                          <a:uLnTx/>
                          <a:uFillTx/>
                          <a:latin typeface="+mn-lt"/>
                          <a:ea typeface="+mn-ea"/>
                          <a:cs typeface="+mn-cs"/>
                        </a:rPr>
                        <a:t>日，首次成功登記成為永安網店會員，即送你</a:t>
                      </a:r>
                      <a:r>
                        <a:rPr kumimoji="0" lang="en-US" altLang="ja-JP" sz="1000" b="0" i="0" u="none" strike="noStrike" kern="1200" cap="none" spc="0" normalizeH="0" baseline="0" noProof="0">
                          <a:ln>
                            <a:noFill/>
                          </a:ln>
                          <a:solidFill>
                            <a:prstClr val="black"/>
                          </a:solidFill>
                          <a:effectLst/>
                          <a:uLnTx/>
                          <a:uFillTx/>
                          <a:latin typeface="+mn-lt"/>
                          <a:ea typeface="+mn-ea"/>
                          <a:cs typeface="+mn-cs"/>
                        </a:rPr>
                        <a:t>$40 </a:t>
                      </a:r>
                      <a:r>
                        <a:rPr kumimoji="0" lang="en-US" sz="1000" b="0" i="0" u="none" strike="noStrike" kern="1200" cap="none" spc="0" normalizeH="0" baseline="0" noProof="0">
                          <a:ln>
                            <a:noFill/>
                          </a:ln>
                          <a:solidFill>
                            <a:prstClr val="black"/>
                          </a:solidFill>
                          <a:effectLst/>
                          <a:uLnTx/>
                          <a:uFillTx/>
                          <a:latin typeface="+mn-lt"/>
                          <a:ea typeface="+mn-ea"/>
                          <a:cs typeface="+mn-cs"/>
                        </a:rPr>
                        <a:t>e-Coupon，</a:t>
                      </a:r>
                      <a:r>
                        <a:rPr kumimoji="0" lang="ja-JP" altLang="en-US" sz="1000" b="0" i="0" u="none" strike="noStrike" kern="1200" cap="none" spc="0" normalizeH="0" baseline="0" noProof="0">
                          <a:ln>
                            <a:noFill/>
                          </a:ln>
                          <a:solidFill>
                            <a:prstClr val="black"/>
                          </a:solidFill>
                          <a:effectLst/>
                          <a:uLnTx/>
                          <a:uFillTx/>
                          <a:latin typeface="+mn-lt"/>
                          <a:ea typeface="+mn-ea"/>
                          <a:cs typeface="+mn-cs"/>
                        </a:rPr>
                        <a:t>變相買嘢又抵啲，快啲登記啦～
</a:t>
                      </a:r>
                      <a:r>
                        <a:rPr kumimoji="0" lang="en-US" sz="1000" b="0" i="0" u="none" strike="noStrike" kern="1200" cap="none" spc="0" normalizeH="0" baseline="0" noProof="0">
                          <a:ln>
                            <a:noFill/>
                          </a:ln>
                          <a:solidFill>
                            <a:prstClr val="black"/>
                          </a:solidFill>
                          <a:effectLst/>
                          <a:uLnTx/>
                          <a:uFillTx/>
                          <a:latin typeface="+mn-lt"/>
                          <a:ea typeface="+mn-ea"/>
                          <a:cs typeface="+mn-cs"/>
                        </a:rPr>
                        <a:t>Convenience is the biggest benefit of online shopping. You can shop comfortably at home in your pajamas and wait for the items to be delivered right to your door. Shopping at Wing On NETshop will give you even greater convenience by offering the option of self-pick up at our stores. What’s more? From now till April 20, 2018, you will get a $40 e-Coupon for first-time registration for Wing On NETshop account. Register and start shopping at Wing On NETshop now!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#wingonnetshop #netshop #onlineshopping #member #firsttimeoffer #ecoupon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9723232"/>
                  </a:ext>
                </a:extLst>
              </a:tr>
            </a:tbl>
          </a:graphicData>
        </a:graphic>
      </p:graphicFrame>
      <p:sp>
        <p:nvSpPr>
          <p:cNvPr id="4" name="Text Placeholder 3">
            <a:extLst>
              <a:ext uri="{FF2B5EF4-FFF2-40B4-BE49-F238E27FC236}">
                <a16:creationId xmlns:a16="http://schemas.microsoft.com/office/drawing/2014/main" id="{230A2466-0A6C-460F-9793-25270FD1F27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09985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9341A-E742-46C0-8A77-30948E6A7AB1}"/>
              </a:ext>
            </a:extLst>
          </p:cNvPr>
          <p:cNvSpPr>
            <a:spLocks noGrp="1"/>
          </p:cNvSpPr>
          <p:nvPr>
            <p:ph type="title"/>
          </p:nvPr>
        </p:nvSpPr>
        <p:spPr/>
        <p:txBody>
          <a:bodyPr/>
          <a:lstStyle/>
          <a:p>
            <a:r>
              <a:rPr lang="en-US"/>
              <a:t>Facebook Own Posts Table - 24 of 26</a:t>
            </a:r>
          </a:p>
        </p:txBody>
      </p:sp>
      <p:graphicFrame>
        <p:nvGraphicFramePr>
          <p:cNvPr id="5" name="Table Placeholder 4">
            <a:extLst>
              <a:ext uri="{FF2B5EF4-FFF2-40B4-BE49-F238E27FC236}">
                <a16:creationId xmlns:a16="http://schemas.microsoft.com/office/drawing/2014/main" id="{FD5B2B98-E7E5-4EF5-A526-168E478B45F8}"/>
              </a:ext>
            </a:extLst>
          </p:cNvPr>
          <p:cNvGraphicFramePr>
            <a:graphicFrameLocks noGrp="1"/>
          </p:cNvGraphicFramePr>
          <p:nvPr>
            <p:ph type="tbl" sz="quarter" idx="13"/>
            <p:extLst>
              <p:ext uri="{D42A27DB-BD31-4B8C-83A1-F6EECF244321}">
                <p14:modId xmlns:p14="http://schemas.microsoft.com/office/powerpoint/2010/main" val="21538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79200566"/>
                    </a:ext>
                  </a:extLst>
                </a:gridCol>
                <a:gridCol w="370332">
                  <a:extLst>
                    <a:ext uri="{9D8B030D-6E8A-4147-A177-3AD203B41FA5}">
                      <a16:colId xmlns:a16="http://schemas.microsoft.com/office/drawing/2014/main" val="1976777934"/>
                    </a:ext>
                  </a:extLst>
                </a:gridCol>
                <a:gridCol w="370332">
                  <a:extLst>
                    <a:ext uri="{9D8B030D-6E8A-4147-A177-3AD203B41FA5}">
                      <a16:colId xmlns:a16="http://schemas.microsoft.com/office/drawing/2014/main" val="168164217"/>
                    </a:ext>
                  </a:extLst>
                </a:gridCol>
                <a:gridCol w="370332">
                  <a:extLst>
                    <a:ext uri="{9D8B030D-6E8A-4147-A177-3AD203B41FA5}">
                      <a16:colId xmlns:a16="http://schemas.microsoft.com/office/drawing/2014/main" val="2920007024"/>
                    </a:ext>
                  </a:extLst>
                </a:gridCol>
                <a:gridCol w="329184">
                  <a:extLst>
                    <a:ext uri="{9D8B030D-6E8A-4147-A177-3AD203B41FA5}">
                      <a16:colId xmlns:a16="http://schemas.microsoft.com/office/drawing/2014/main" val="128072838"/>
                    </a:ext>
                  </a:extLst>
                </a:gridCol>
                <a:gridCol w="329184">
                  <a:extLst>
                    <a:ext uri="{9D8B030D-6E8A-4147-A177-3AD203B41FA5}">
                      <a16:colId xmlns:a16="http://schemas.microsoft.com/office/drawing/2014/main" val="1835122891"/>
                    </a:ext>
                  </a:extLst>
                </a:gridCol>
                <a:gridCol w="329184">
                  <a:extLst>
                    <a:ext uri="{9D8B030D-6E8A-4147-A177-3AD203B41FA5}">
                      <a16:colId xmlns:a16="http://schemas.microsoft.com/office/drawing/2014/main" val="4049114342"/>
                    </a:ext>
                  </a:extLst>
                </a:gridCol>
                <a:gridCol w="329184">
                  <a:extLst>
                    <a:ext uri="{9D8B030D-6E8A-4147-A177-3AD203B41FA5}">
                      <a16:colId xmlns:a16="http://schemas.microsoft.com/office/drawing/2014/main" val="2028798446"/>
                    </a:ext>
                  </a:extLst>
                </a:gridCol>
                <a:gridCol w="329184">
                  <a:extLst>
                    <a:ext uri="{9D8B030D-6E8A-4147-A177-3AD203B41FA5}">
                      <a16:colId xmlns:a16="http://schemas.microsoft.com/office/drawing/2014/main" val="2663645041"/>
                    </a:ext>
                  </a:extLst>
                </a:gridCol>
                <a:gridCol w="329184">
                  <a:extLst>
                    <a:ext uri="{9D8B030D-6E8A-4147-A177-3AD203B41FA5}">
                      <a16:colId xmlns:a16="http://schemas.microsoft.com/office/drawing/2014/main" val="3089116312"/>
                    </a:ext>
                  </a:extLst>
                </a:gridCol>
                <a:gridCol w="329184">
                  <a:extLst>
                    <a:ext uri="{9D8B030D-6E8A-4147-A177-3AD203B41FA5}">
                      <a16:colId xmlns:a16="http://schemas.microsoft.com/office/drawing/2014/main" val="177610431"/>
                    </a:ext>
                  </a:extLst>
                </a:gridCol>
                <a:gridCol w="329184">
                  <a:extLst>
                    <a:ext uri="{9D8B030D-6E8A-4147-A177-3AD203B41FA5}">
                      <a16:colId xmlns:a16="http://schemas.microsoft.com/office/drawing/2014/main" val="2306727057"/>
                    </a:ext>
                  </a:extLst>
                </a:gridCol>
                <a:gridCol w="329184">
                  <a:extLst>
                    <a:ext uri="{9D8B030D-6E8A-4147-A177-3AD203B41FA5}">
                      <a16:colId xmlns:a16="http://schemas.microsoft.com/office/drawing/2014/main" val="1668463354"/>
                    </a:ext>
                  </a:extLst>
                </a:gridCol>
                <a:gridCol w="370332">
                  <a:extLst>
                    <a:ext uri="{9D8B030D-6E8A-4147-A177-3AD203B41FA5}">
                      <a16:colId xmlns:a16="http://schemas.microsoft.com/office/drawing/2014/main" val="3108464041"/>
                    </a:ext>
                  </a:extLst>
                </a:gridCol>
                <a:gridCol w="370332">
                  <a:extLst>
                    <a:ext uri="{9D8B030D-6E8A-4147-A177-3AD203B41FA5}">
                      <a16:colId xmlns:a16="http://schemas.microsoft.com/office/drawing/2014/main" val="2695450667"/>
                    </a:ext>
                  </a:extLst>
                </a:gridCol>
                <a:gridCol w="329184">
                  <a:extLst>
                    <a:ext uri="{9D8B030D-6E8A-4147-A177-3AD203B41FA5}">
                      <a16:colId xmlns:a16="http://schemas.microsoft.com/office/drawing/2014/main" val="2053341614"/>
                    </a:ext>
                  </a:extLst>
                </a:gridCol>
                <a:gridCol w="329184">
                  <a:extLst>
                    <a:ext uri="{9D8B030D-6E8A-4147-A177-3AD203B41FA5}">
                      <a16:colId xmlns:a16="http://schemas.microsoft.com/office/drawing/2014/main" val="3302863067"/>
                    </a:ext>
                  </a:extLst>
                </a:gridCol>
                <a:gridCol w="370332">
                  <a:extLst>
                    <a:ext uri="{9D8B030D-6E8A-4147-A177-3AD203B41FA5}">
                      <a16:colId xmlns:a16="http://schemas.microsoft.com/office/drawing/2014/main" val="252965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937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zh-TW"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zh-TW" sz="1000" b="1" i="0" u="none" strike="noStrike" kern="1200" cap="none" spc="0" normalizeH="0" baseline="0" noProof="0">
                          <a:ln>
                            <a:noFill/>
                          </a:ln>
                          <a:solidFill>
                            <a:prstClr val="black"/>
                          </a:solidFill>
                          <a:effectLst/>
                          <a:uLnTx/>
                          <a:uFillTx/>
                          <a:latin typeface="+mn-lt"/>
                          <a:ea typeface="+mn-ea"/>
                          <a:cs typeface="+mn-cs"/>
                        </a:rPr>
                        <a:t>- 2018-03-16 05:00:00</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永安</a:t>
                      </a:r>
                      <a:r>
                        <a:rPr kumimoji="0" lang="en-US" altLang="zh-TW" sz="1000" b="0" i="0" u="none" strike="noStrike" kern="1200" cap="none" spc="0" normalizeH="0" baseline="0" noProof="0">
                          <a:ln>
                            <a:noFill/>
                          </a:ln>
                          <a:solidFill>
                            <a:prstClr val="black"/>
                          </a:solidFill>
                          <a:effectLst/>
                          <a:uLnTx/>
                          <a:uFillTx/>
                          <a:latin typeface="+mn-lt"/>
                          <a:ea typeface="+mn-ea"/>
                          <a:cs typeface="+mn-cs"/>
                        </a:rPr>
                        <a:t>Fans</a:t>
                      </a:r>
                      <a:r>
                        <a:rPr kumimoji="0" lang="zh-TW" altLang="en-US" sz="1000" b="0" i="0" u="none" strike="noStrike" kern="1200" cap="none" spc="0" normalizeH="0" baseline="0" noProof="0">
                          <a:ln>
                            <a:noFill/>
                          </a:ln>
                          <a:solidFill>
                            <a:prstClr val="black"/>
                          </a:solidFill>
                          <a:effectLst/>
                          <a:uLnTx/>
                          <a:uFillTx/>
                          <a:latin typeface="+mn-lt"/>
                          <a:ea typeface="+mn-ea"/>
                          <a:cs typeface="+mn-cs"/>
                        </a:rPr>
                        <a:t>有禮－藍帶廚藝帶回家（一）－阿慧分享入廚之路</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阿慧放棄十年核數事業，毅然飛到倫敦藍帶廚藝學院轉行做甜品師。當中過程絕不容易，但佢對自己嘅要求十分嚴格，由揀選廚具、食材，到店鋪衛生都一絲不苟，可見佢對入廚嘅熱愛同埋欣賞優質食物嘅態度！
「只要你用心去做，喺屋企都可以成為大廚。」
由即日起至</a:t>
                      </a:r>
                      <a:r>
                        <a:rPr kumimoji="0" lang="en-US" altLang="zh-TW" sz="1000" b="0" i="0" u="none" strike="noStrike" kern="1200" cap="none" spc="0" normalizeH="0" baseline="0" noProof="0">
                          <a:ln>
                            <a:noFill/>
                          </a:ln>
                          <a:solidFill>
                            <a:prstClr val="black"/>
                          </a:solidFill>
                          <a:effectLst/>
                          <a:uLnTx/>
                          <a:uFillTx/>
                          <a:latin typeface="+mn-lt"/>
                          <a:ea typeface="+mn-ea"/>
                          <a:cs typeface="+mn-cs"/>
                        </a:rPr>
                        <a:t>2018</a:t>
                      </a:r>
                      <a:r>
                        <a:rPr kumimoji="0" lang="zh-TW"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zh-TW" sz="1000" b="0" i="0" u="none" strike="noStrike" kern="1200" cap="none" spc="0" normalizeH="0" baseline="0" noProof="0">
                          <a:ln>
                            <a:noFill/>
                          </a:ln>
                          <a:solidFill>
                            <a:prstClr val="black"/>
                          </a:solidFill>
                          <a:effectLst/>
                          <a:uLnTx/>
                          <a:uFillTx/>
                          <a:latin typeface="+mn-lt"/>
                          <a:ea typeface="+mn-ea"/>
                          <a:cs typeface="+mn-cs"/>
                        </a:rPr>
                        <a:t>6</a:t>
                      </a:r>
                      <a:r>
                        <a:rPr kumimoji="0" lang="zh-TW"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zh-TW" sz="1000" b="0" i="0" u="none" strike="noStrike" kern="1200" cap="none" spc="0" normalizeH="0" baseline="0" noProof="0">
                          <a:ln>
                            <a:noFill/>
                          </a:ln>
                          <a:solidFill>
                            <a:prstClr val="black"/>
                          </a:solidFill>
                          <a:effectLst/>
                          <a:uLnTx/>
                          <a:uFillTx/>
                          <a:latin typeface="+mn-lt"/>
                          <a:ea typeface="+mn-ea"/>
                          <a:cs typeface="+mn-cs"/>
                        </a:rPr>
                        <a:t>4</a:t>
                      </a:r>
                      <a:r>
                        <a:rPr kumimoji="0" lang="zh-TW" altLang="en-US" sz="1000" b="0" i="0" u="none" strike="noStrike" kern="1200" cap="none" spc="0" normalizeH="0" baseline="0" noProof="0">
                          <a:ln>
                            <a:noFill/>
                          </a:ln>
                          <a:solidFill>
                            <a:prstClr val="black"/>
                          </a:solidFill>
                          <a:effectLst/>
                          <a:uLnTx/>
                          <a:uFillTx/>
                          <a:latin typeface="+mn-lt"/>
                          <a:ea typeface="+mn-ea"/>
                          <a:cs typeface="+mn-cs"/>
                        </a:rPr>
                        <a:t>日，大家可以到永安百貨儲印花限時換購法國藍帶頂級廚師精選廚具系列。
</a:t>
                      </a:r>
                      <a:r>
                        <a:rPr kumimoji="0" lang="en-US" altLang="zh-TW" sz="1000" b="0" i="0" u="none" strike="noStrike" kern="1200" cap="none" spc="0" normalizeH="0" baseline="0" noProof="0">
                          <a:ln>
                            <a:noFill/>
                          </a:ln>
                          <a:solidFill>
                            <a:prstClr val="black"/>
                          </a:solidFill>
                          <a:effectLst/>
                          <a:uLnTx/>
                          <a:uFillTx/>
                          <a:latin typeface="+mn-lt"/>
                          <a:ea typeface="+mn-ea"/>
                          <a:cs typeface="+mn-cs"/>
                        </a:rPr>
                        <a:t>-----------------------------
</a:t>
                      </a:r>
                      <a:r>
                        <a:rPr kumimoji="0" lang="zh-TW" altLang="en-US" sz="1000" b="0" i="0" u="none" strike="noStrike" kern="1200" cap="none" spc="0" normalizeH="0" baseline="0" noProof="0">
                          <a:ln>
                            <a:noFill/>
                          </a:ln>
                          <a:solidFill>
                            <a:prstClr val="black"/>
                          </a:solidFill>
                          <a:effectLst/>
                          <a:uLnTx/>
                          <a:uFillTx/>
                          <a:latin typeface="+mn-lt"/>
                          <a:ea typeface="+mn-ea"/>
                          <a:cs typeface="+mn-cs"/>
                        </a:rPr>
                        <a:t>依家參加以下有獎問答遊戲，就有機會獲得法國藍帶</a:t>
                      </a:r>
                      <a:r>
                        <a:rPr kumimoji="0" lang="en-US" altLang="zh-TW" sz="1000" b="0" i="0" u="none" strike="noStrike" kern="1200" cap="none" spc="0" normalizeH="0" baseline="0" noProof="0">
                          <a:ln>
                            <a:noFill/>
                          </a:ln>
                          <a:solidFill>
                            <a:prstClr val="black"/>
                          </a:solidFill>
                          <a:effectLst/>
                          <a:uLnTx/>
                          <a:uFillTx/>
                          <a:latin typeface="+mn-lt"/>
                          <a:ea typeface="+mn-ea"/>
                          <a:cs typeface="+mn-cs"/>
                        </a:rPr>
                        <a:t>4 </a:t>
                      </a:r>
                      <a:r>
                        <a:rPr kumimoji="0" lang="zh-TW" altLang="en-US" sz="1000" b="0" i="0" u="none" strike="noStrike" kern="1200" cap="none" spc="0" normalizeH="0" baseline="0" noProof="0">
                          <a:ln>
                            <a:noFill/>
                          </a:ln>
                          <a:solidFill>
                            <a:prstClr val="black"/>
                          </a:solidFill>
                          <a:effectLst/>
                          <a:uLnTx/>
                          <a:uFillTx/>
                          <a:latin typeface="+mn-lt"/>
                          <a:ea typeface="+mn-ea"/>
                          <a:cs typeface="+mn-cs"/>
                        </a:rPr>
                        <a:t>件糕點叉套裝 </a:t>
                      </a:r>
                      <a:r>
                        <a:rPr kumimoji="0" lang="en-US" altLang="zh-TW" sz="1000" b="0" i="0" u="none" strike="noStrike" kern="1200" cap="none" spc="0" normalizeH="0" baseline="0" noProof="0">
                          <a:ln>
                            <a:noFill/>
                          </a:ln>
                          <a:solidFill>
                            <a:prstClr val="black"/>
                          </a:solidFill>
                          <a:effectLst/>
                          <a:uLnTx/>
                          <a:uFillTx/>
                          <a:latin typeface="+mn-lt"/>
                          <a:ea typeface="+mn-ea"/>
                          <a:cs typeface="+mn-cs"/>
                        </a:rPr>
                        <a:t>+ J‘aime Bien Patisserie</a:t>
                      </a:r>
                      <a:r>
                        <a:rPr kumimoji="0" lang="zh-TW" altLang="en-US" sz="1000" b="0" i="0" u="none" strike="noStrike" kern="1200" cap="none" spc="0" normalizeH="0" baseline="0" noProof="0">
                          <a:ln>
                            <a:noFill/>
                          </a:ln>
                          <a:solidFill>
                            <a:prstClr val="black"/>
                          </a:solidFill>
                          <a:effectLst/>
                          <a:uLnTx/>
                          <a:uFillTx/>
                          <a:latin typeface="+mn-lt"/>
                          <a:ea typeface="+mn-ea"/>
                          <a:cs typeface="+mn-cs"/>
                        </a:rPr>
                        <a:t>曲奇＋</a:t>
                      </a:r>
                      <a:r>
                        <a:rPr kumimoji="0" lang="en-US" altLang="zh-TW" sz="1000" b="0" i="0" u="none" strike="noStrike" kern="1200" cap="none" spc="0" normalizeH="0" baseline="0" noProof="0">
                          <a:ln>
                            <a:noFill/>
                          </a:ln>
                          <a:solidFill>
                            <a:prstClr val="black"/>
                          </a:solidFill>
                          <a:effectLst/>
                          <a:uLnTx/>
                          <a:uFillTx/>
                          <a:latin typeface="+mn-lt"/>
                          <a:ea typeface="+mn-ea"/>
                          <a:cs typeface="+mn-cs"/>
                        </a:rPr>
                        <a:t>$50</a:t>
                      </a:r>
                      <a:r>
                        <a:rPr kumimoji="0" lang="zh-TW" altLang="en-US" sz="1000" b="0" i="0" u="none" strike="noStrike" kern="1200" cap="none" spc="0" normalizeH="0" baseline="0" noProof="0">
                          <a:ln>
                            <a:noFill/>
                          </a:ln>
                          <a:solidFill>
                            <a:prstClr val="black"/>
                          </a:solidFill>
                          <a:effectLst/>
                          <a:uLnTx/>
                          <a:uFillTx/>
                          <a:latin typeface="+mn-lt"/>
                          <a:ea typeface="+mn-ea"/>
                          <a:cs typeface="+mn-cs"/>
                        </a:rPr>
                        <a:t>永安禮券（名額</a:t>
                      </a:r>
                      <a:r>
                        <a:rPr kumimoji="0" lang="en-US" altLang="zh-TW" sz="1000" b="0" i="0" u="none" strike="noStrike" kern="1200" cap="none" spc="0" normalizeH="0" baseline="0" noProof="0">
                          <a:ln>
                            <a:noFill/>
                          </a:ln>
                          <a:solidFill>
                            <a:prstClr val="black"/>
                          </a:solidFill>
                          <a:effectLst/>
                          <a:uLnTx/>
                          <a:uFillTx/>
                          <a:latin typeface="+mn-lt"/>
                          <a:ea typeface="+mn-ea"/>
                          <a:cs typeface="+mn-cs"/>
                        </a:rPr>
                        <a:t>50</a:t>
                      </a:r>
                      <a:r>
                        <a:rPr kumimoji="0" lang="zh-TW" altLang="en-US" sz="1000" b="0" i="0" u="none" strike="noStrike" kern="1200" cap="none" spc="0" normalizeH="0" baseline="0" noProof="0">
                          <a:ln>
                            <a:noFill/>
                          </a:ln>
                          <a:solidFill>
                            <a:prstClr val="black"/>
                          </a:solidFill>
                          <a:effectLst/>
                          <a:uLnTx/>
                          <a:uFillTx/>
                          <a:latin typeface="+mn-lt"/>
                          <a:ea typeface="+mn-ea"/>
                          <a:cs typeface="+mn-cs"/>
                        </a:rPr>
                        <a:t>個）
遊戲玩法：
</a:t>
                      </a:r>
                      <a:r>
                        <a:rPr kumimoji="0" lang="en-US" altLang="zh-TW" sz="1000" b="0" i="0" u="none" strike="noStrike" kern="1200" cap="none" spc="0" normalizeH="0" baseline="0" noProof="0">
                          <a:ln>
                            <a:noFill/>
                          </a:ln>
                          <a:solidFill>
                            <a:prstClr val="black"/>
                          </a:solidFill>
                          <a:effectLst/>
                          <a:uLnTx/>
                          <a:uFillTx/>
                          <a:latin typeface="+mn-lt"/>
                          <a:ea typeface="+mn-ea"/>
                          <a:cs typeface="+mn-cs"/>
                        </a:rPr>
                        <a:t>1. </a:t>
                      </a:r>
                      <a:r>
                        <a:rPr kumimoji="0" lang="zh-TW" altLang="en-US" sz="1000" b="0" i="0" u="none" strike="noStrike" kern="1200" cap="none" spc="0" normalizeH="0" baseline="0" noProof="0">
                          <a:ln>
                            <a:noFill/>
                          </a:ln>
                          <a:solidFill>
                            <a:prstClr val="black"/>
                          </a:solidFill>
                          <a:effectLst/>
                          <a:uLnTx/>
                          <a:uFillTx/>
                          <a:latin typeface="+mn-lt"/>
                          <a:ea typeface="+mn-ea"/>
                          <a:cs typeface="+mn-cs"/>
                        </a:rPr>
                        <a:t>讚好 </a:t>
                      </a:r>
                      <a:r>
                        <a:rPr kumimoji="0" lang="en-US" altLang="zh-TW" sz="1000" b="0" i="0" u="none" strike="noStrike" kern="1200" cap="none" spc="0" normalizeH="0" baseline="0" noProof="0">
                          <a:ln>
                            <a:noFill/>
                          </a:ln>
                          <a:solidFill>
                            <a:prstClr val="black"/>
                          </a:solidFill>
                          <a:effectLst/>
                          <a:uLnTx/>
                          <a:uFillTx/>
                          <a:latin typeface="+mn-lt"/>
                          <a:ea typeface="+mn-ea"/>
                          <a:cs typeface="+mn-cs"/>
                        </a:rPr>
                        <a:t>@Wing On Department Stores </a:t>
                      </a:r>
                      <a:r>
                        <a:rPr kumimoji="0" lang="zh-TW" altLang="en-US" sz="1000" b="0" i="0" u="none" strike="noStrike" kern="1200" cap="none" spc="0" normalizeH="0" baseline="0" noProof="0">
                          <a:ln>
                            <a:noFill/>
                          </a:ln>
                          <a:solidFill>
                            <a:prstClr val="black"/>
                          </a:solidFill>
                          <a:effectLst/>
                          <a:uLnTx/>
                          <a:uFillTx/>
                          <a:latin typeface="+mn-lt"/>
                          <a:ea typeface="+mn-ea"/>
                          <a:cs typeface="+mn-cs"/>
                        </a:rPr>
                        <a:t>永安百貨專頁
</a:t>
                      </a:r>
                      <a:r>
                        <a:rPr kumimoji="0" lang="en-US" altLang="zh-TW" sz="1000" b="0" i="0" u="none" strike="noStrike" kern="1200" cap="none" spc="0" normalizeH="0" baseline="0" noProof="0">
                          <a:ln>
                            <a:noFill/>
                          </a:ln>
                          <a:solidFill>
                            <a:prstClr val="black"/>
                          </a:solidFill>
                          <a:effectLst/>
                          <a:uLnTx/>
                          <a:uFillTx/>
                          <a:latin typeface="+mn-lt"/>
                          <a:ea typeface="+mn-ea"/>
                          <a:cs typeface="+mn-cs"/>
                        </a:rPr>
                        <a:t>2. </a:t>
                      </a:r>
                      <a:r>
                        <a:rPr kumimoji="0" lang="zh-TW" altLang="en-US" sz="1000" b="0" i="0" u="none" strike="noStrike" kern="1200" cap="none" spc="0" normalizeH="0" baseline="0" noProof="0">
                          <a:ln>
                            <a:noFill/>
                          </a:ln>
                          <a:solidFill>
                            <a:prstClr val="black"/>
                          </a:solidFill>
                          <a:effectLst/>
                          <a:uLnTx/>
                          <a:uFillTx/>
                          <a:latin typeface="+mn-lt"/>
                          <a:ea typeface="+mn-ea"/>
                          <a:cs typeface="+mn-cs"/>
                        </a:rPr>
                        <a:t>讚好此帖子
</a:t>
                      </a:r>
                      <a:r>
                        <a:rPr kumimoji="0" lang="en-US" altLang="zh-TW" sz="1000" b="0" i="0" u="none" strike="noStrike" kern="1200" cap="none" spc="0" normalizeH="0" baseline="0" noProof="0">
                          <a:ln>
                            <a:noFill/>
                          </a:ln>
                          <a:solidFill>
                            <a:prstClr val="black"/>
                          </a:solidFill>
                          <a:effectLst/>
                          <a:uLnTx/>
                          <a:uFillTx/>
                          <a:latin typeface="+mn-lt"/>
                          <a:ea typeface="+mn-ea"/>
                          <a:cs typeface="+mn-cs"/>
                        </a:rPr>
                        <a:t>3. </a:t>
                      </a:r>
                      <a:r>
                        <a:rPr kumimoji="0" lang="zh-TW" altLang="en-US" sz="1000" b="0" i="0" u="none" strike="noStrike" kern="1200" cap="none" spc="0" normalizeH="0" baseline="0" noProof="0">
                          <a:ln>
                            <a:noFill/>
                          </a:ln>
                          <a:solidFill>
                            <a:prstClr val="black"/>
                          </a:solidFill>
                          <a:effectLst/>
                          <a:uLnTx/>
                          <a:uFillTx/>
                          <a:latin typeface="+mn-lt"/>
                          <a:ea typeface="+mn-ea"/>
                          <a:cs typeface="+mn-cs"/>
                        </a:rPr>
                        <a:t>於此帖子回答以下問題及</a:t>
                      </a:r>
                      <a:r>
                        <a:rPr kumimoji="0" lang="en-US" altLang="zh-TW" sz="1000" b="0" i="0" u="none" strike="noStrike" kern="1200" cap="none" spc="0" normalizeH="0" baseline="0" noProof="0">
                          <a:ln>
                            <a:noFill/>
                          </a:ln>
                          <a:solidFill>
                            <a:prstClr val="black"/>
                          </a:solidFill>
                          <a:effectLst/>
                          <a:uLnTx/>
                          <a:uFillTx/>
                          <a:latin typeface="+mn-lt"/>
                          <a:ea typeface="+mn-ea"/>
                          <a:cs typeface="+mn-cs"/>
                        </a:rPr>
                        <a:t>tag 3</a:t>
                      </a:r>
                      <a:r>
                        <a:rPr kumimoji="0" lang="zh-TW" altLang="en-US" sz="1000" b="0" i="0" u="none" strike="noStrike" kern="1200" cap="none" spc="0" normalizeH="0" baseline="0" noProof="0">
                          <a:ln>
                            <a:noFill/>
                          </a:ln>
                          <a:solidFill>
                            <a:prstClr val="black"/>
                          </a:solidFill>
                          <a:effectLst/>
                          <a:uLnTx/>
                          <a:uFillTx/>
                          <a:latin typeface="+mn-lt"/>
                          <a:ea typeface="+mn-ea"/>
                          <a:cs typeface="+mn-cs"/>
                        </a:rPr>
                        <a:t>位朋友
問題： 睇阿慧嘅入廚點滴，你平時煮新菜式時，你會如何取得靈感？
遊戲時間：由即日起至</a:t>
                      </a:r>
                      <a:r>
                        <a:rPr kumimoji="0" lang="en-US" altLang="zh-TW" sz="1000" b="0" i="0" u="none" strike="noStrike" kern="1200" cap="none" spc="0" normalizeH="0" baseline="0" noProof="0">
                          <a:ln>
                            <a:noFill/>
                          </a:ln>
                          <a:solidFill>
                            <a:prstClr val="black"/>
                          </a:solidFill>
                          <a:effectLst/>
                          <a:uLnTx/>
                          <a:uFillTx/>
                          <a:latin typeface="+mn-lt"/>
                          <a:ea typeface="+mn-ea"/>
                          <a:cs typeface="+mn-cs"/>
                        </a:rPr>
                        <a:t>2018</a:t>
                      </a:r>
                      <a:r>
                        <a:rPr kumimoji="0" lang="zh-TW"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zh-TW" sz="1000" b="0" i="0" u="none" strike="noStrike" kern="1200" cap="none" spc="0" normalizeH="0" baseline="0" noProof="0">
                          <a:ln>
                            <a:noFill/>
                          </a:ln>
                          <a:solidFill>
                            <a:prstClr val="black"/>
                          </a:solidFill>
                          <a:effectLst/>
                          <a:uLnTx/>
                          <a:uFillTx/>
                          <a:latin typeface="+mn-lt"/>
                          <a:ea typeface="+mn-ea"/>
                          <a:cs typeface="+mn-cs"/>
                        </a:rPr>
                        <a:t>3</a:t>
                      </a:r>
                      <a:r>
                        <a:rPr kumimoji="0" lang="zh-TW"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zh-TW" sz="1000" b="0" i="0" u="none" strike="noStrike" kern="1200" cap="none" spc="0" normalizeH="0" baseline="0" noProof="0">
                          <a:ln>
                            <a:noFill/>
                          </a:ln>
                          <a:solidFill>
                            <a:prstClr val="black"/>
                          </a:solidFill>
                          <a:effectLst/>
                          <a:uLnTx/>
                          <a:uFillTx/>
                          <a:latin typeface="+mn-lt"/>
                          <a:ea typeface="+mn-ea"/>
                          <a:cs typeface="+mn-cs"/>
                        </a:rPr>
                        <a:t>30</a:t>
                      </a:r>
                      <a:r>
                        <a:rPr kumimoji="0" lang="zh-TW" altLang="en-US" sz="1000" b="0" i="0" u="none" strike="noStrike" kern="1200" cap="none" spc="0" normalizeH="0" baseline="0" noProof="0">
                          <a:ln>
                            <a:noFill/>
                          </a:ln>
                          <a:solidFill>
                            <a:prstClr val="black"/>
                          </a:solidFill>
                          <a:effectLst/>
                          <a:uLnTx/>
                          <a:uFillTx/>
                          <a:latin typeface="+mn-lt"/>
                          <a:ea typeface="+mn-ea"/>
                          <a:cs typeface="+mn-cs"/>
                        </a:rPr>
                        <a:t>日晚上</a:t>
                      </a:r>
                      <a:r>
                        <a:rPr kumimoji="0" lang="en-US" altLang="zh-TW" sz="1000" b="0" i="0" u="none" strike="noStrike" kern="1200" cap="none" spc="0" normalizeH="0" baseline="0" noProof="0">
                          <a:ln>
                            <a:noFill/>
                          </a:ln>
                          <a:solidFill>
                            <a:prstClr val="black"/>
                          </a:solidFill>
                          <a:effectLst/>
                          <a:uLnTx/>
                          <a:uFillTx/>
                          <a:latin typeface="+mn-lt"/>
                          <a:ea typeface="+mn-ea"/>
                          <a:cs typeface="+mn-cs"/>
                        </a:rPr>
                        <a:t>11</a:t>
                      </a:r>
                      <a:r>
                        <a:rPr kumimoji="0" lang="zh-TW" altLang="en-US" sz="1000" b="0" i="0" u="none" strike="noStrike" kern="1200" cap="none" spc="0" normalizeH="0" baseline="0" noProof="0">
                          <a:ln>
                            <a:noFill/>
                          </a:ln>
                          <a:solidFill>
                            <a:prstClr val="black"/>
                          </a:solidFill>
                          <a:effectLst/>
                          <a:uLnTx/>
                          <a:uFillTx/>
                          <a:latin typeface="+mn-lt"/>
                          <a:ea typeface="+mn-ea"/>
                          <a:cs typeface="+mn-cs"/>
                        </a:rPr>
                        <a:t>時</a:t>
                      </a:r>
                      <a:r>
                        <a:rPr kumimoji="0" lang="en-US" altLang="zh-TW" sz="1000" b="0" i="0" u="none" strike="noStrike" kern="1200" cap="none" spc="0" normalizeH="0" baseline="0" noProof="0">
                          <a:ln>
                            <a:noFill/>
                          </a:ln>
                          <a:solidFill>
                            <a:prstClr val="black"/>
                          </a:solidFill>
                          <a:effectLst/>
                          <a:uLnTx/>
                          <a:uFillTx/>
                          <a:latin typeface="+mn-lt"/>
                          <a:ea typeface="+mn-ea"/>
                          <a:cs typeface="+mn-cs"/>
                        </a:rPr>
                        <a:t>59</a:t>
                      </a:r>
                      <a:r>
                        <a:rPr kumimoji="0" lang="zh-TW" altLang="en-US" sz="1000" b="0" i="0" u="none" strike="noStrike" kern="1200" cap="none" spc="0" normalizeH="0" baseline="0" noProof="0">
                          <a:ln>
                            <a:noFill/>
                          </a:ln>
                          <a:solidFill>
                            <a:prstClr val="black"/>
                          </a:solidFill>
                          <a:effectLst/>
                          <a:uLnTx/>
                          <a:uFillTx/>
                          <a:latin typeface="+mn-lt"/>
                          <a:ea typeface="+mn-ea"/>
                          <a:cs typeface="+mn-cs"/>
                        </a:rPr>
                        <a:t>分
得獎結果公佈日期：</a:t>
                      </a:r>
                      <a:r>
                        <a:rPr kumimoji="0" lang="en-US" altLang="zh-TW" sz="1000" b="0" i="0" u="none" strike="noStrike" kern="1200" cap="none" spc="0" normalizeH="0" baseline="0" noProof="0">
                          <a:ln>
                            <a:noFill/>
                          </a:ln>
                          <a:solidFill>
                            <a:prstClr val="black"/>
                          </a:solidFill>
                          <a:effectLst/>
                          <a:uLnTx/>
                          <a:uFillTx/>
                          <a:latin typeface="+mn-lt"/>
                          <a:ea typeface="+mn-ea"/>
                          <a:cs typeface="+mn-cs"/>
                        </a:rPr>
                        <a:t>2018</a:t>
                      </a:r>
                      <a:r>
                        <a:rPr kumimoji="0" lang="zh-TW"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zh-TW" sz="1000" b="0" i="0" u="none" strike="noStrike" kern="1200" cap="none" spc="0" normalizeH="0" baseline="0" noProof="0">
                          <a:ln>
                            <a:noFill/>
                          </a:ln>
                          <a:solidFill>
                            <a:prstClr val="black"/>
                          </a:solidFill>
                          <a:effectLst/>
                          <a:uLnTx/>
                          <a:uFillTx/>
                          <a:latin typeface="+mn-lt"/>
                          <a:ea typeface="+mn-ea"/>
                          <a:cs typeface="+mn-cs"/>
                        </a:rPr>
                        <a:t>4</a:t>
                      </a:r>
                      <a:r>
                        <a:rPr kumimoji="0" lang="zh-TW"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zh-TW" sz="1000" b="0" i="0" u="none" strike="noStrike" kern="1200" cap="none" spc="0" normalizeH="0" baseline="0" noProof="0">
                          <a:ln>
                            <a:noFill/>
                          </a:ln>
                          <a:solidFill>
                            <a:prstClr val="black"/>
                          </a:solidFill>
                          <a:effectLst/>
                          <a:uLnTx/>
                          <a:uFillTx/>
                          <a:latin typeface="+mn-lt"/>
                          <a:ea typeface="+mn-ea"/>
                          <a:cs typeface="+mn-cs"/>
                        </a:rPr>
                        <a:t>6</a:t>
                      </a:r>
                      <a:r>
                        <a:rPr kumimoji="0" lang="zh-TW" altLang="en-US" sz="1000" b="0" i="0" u="none" strike="noStrike" kern="1200" cap="none" spc="0" normalizeH="0" baseline="0" noProof="0">
                          <a:ln>
                            <a:noFill/>
                          </a:ln>
                          <a:solidFill>
                            <a:prstClr val="black"/>
                          </a:solidFill>
                          <a:effectLst/>
                          <a:uLnTx/>
                          <a:uFillTx/>
                          <a:latin typeface="+mn-lt"/>
                          <a:ea typeface="+mn-ea"/>
                          <a:cs typeface="+mn-cs"/>
                        </a:rPr>
                        <a:t>日
條款及細則：</a:t>
                      </a:r>
                      <a:r>
                        <a:rPr kumimoji="0" lang="en-US" altLang="zh-TW" sz="1000" b="0" i="0" u="none" strike="noStrike" kern="1200" cap="none" spc="0" normalizeH="0" baseline="0" noProof="0">
                          <a:ln>
                            <a:noFill/>
                          </a:ln>
                          <a:solidFill>
                            <a:prstClr val="black"/>
                          </a:solidFill>
                          <a:effectLst/>
                          <a:uLnTx/>
                          <a:uFillTx/>
                          <a:latin typeface="+mn-lt"/>
                          <a:ea typeface="+mn-ea"/>
                          <a:cs typeface="+mn-cs"/>
                        </a:rPr>
                        <a:t>https://docs.google.com/document/d/1vIzNsYeGTfJ39J3unz4wP7Qj6JT_u3pZFXgUotlOb2o/
-----------------------------
</a:t>
                      </a:r>
                      <a:r>
                        <a:rPr kumimoji="0" lang="zh-TW" altLang="en-US" sz="1000" b="0" i="0" u="none" strike="noStrike" kern="1200" cap="none" spc="0" normalizeH="0" baseline="0" noProof="0">
                          <a:ln>
                            <a:noFill/>
                          </a:ln>
                          <a:solidFill>
                            <a:prstClr val="black"/>
                          </a:solidFill>
                          <a:effectLst/>
                          <a:uLnTx/>
                          <a:uFillTx/>
                          <a:latin typeface="+mn-lt"/>
                          <a:ea typeface="+mn-ea"/>
                          <a:cs typeface="+mn-cs"/>
                        </a:rPr>
                        <a:t>玩完今次遊戲，記得</a:t>
                      </a:r>
                      <a:r>
                        <a:rPr kumimoji="0" lang="en-US" altLang="zh-TW" sz="1000" b="0" i="0" u="none" strike="noStrike" kern="1200" cap="none" spc="0" normalizeH="0" baseline="0" noProof="0">
                          <a:ln>
                            <a:noFill/>
                          </a:ln>
                          <a:solidFill>
                            <a:prstClr val="black"/>
                          </a:solidFill>
                          <a:effectLst/>
                          <a:uLnTx/>
                          <a:uFillTx/>
                          <a:latin typeface="+mn-lt"/>
                          <a:ea typeface="+mn-ea"/>
                          <a:cs typeface="+mn-cs"/>
                        </a:rPr>
                        <a:t>mark</a:t>
                      </a:r>
                      <a:r>
                        <a:rPr kumimoji="0" lang="zh-TW" altLang="en-US" sz="1000" b="0" i="0" u="none" strike="noStrike" kern="1200" cap="none" spc="0" normalizeH="0" baseline="0" noProof="0">
                          <a:ln>
                            <a:noFill/>
                          </a:ln>
                          <a:solidFill>
                            <a:prstClr val="black"/>
                          </a:solidFill>
                          <a:effectLst/>
                          <a:uLnTx/>
                          <a:uFillTx/>
                          <a:latin typeface="+mn-lt"/>
                          <a:ea typeface="+mn-ea"/>
                          <a:cs typeface="+mn-cs"/>
                        </a:rPr>
                        <a:t>實我們另外兩次活動嘅日期，我哋除咗會送出精美禮品包外，你仲有機會贏取「東京來回機票連住宿」，體驗藍帶廚藝學院課程，讓愛下廚嘅朋友有一個珍貴而難忘嘅回憶。
記得密切留意我哋嘅</a:t>
                      </a:r>
                      <a:r>
                        <a:rPr kumimoji="0" lang="en-US" altLang="zh-TW" sz="1000" b="0" i="0" u="none" strike="noStrike" kern="1200" cap="none" spc="0" normalizeH="0" baseline="0" noProof="0">
                          <a:ln>
                            <a:noFill/>
                          </a:ln>
                          <a:solidFill>
                            <a:prstClr val="black"/>
                          </a:solidFill>
                          <a:effectLst/>
                          <a:uLnTx/>
                          <a:uFillTx/>
                          <a:latin typeface="+mn-lt"/>
                          <a:ea typeface="+mn-ea"/>
                          <a:cs typeface="+mn-cs"/>
                        </a:rPr>
                        <a:t>Facebook</a:t>
                      </a:r>
                      <a:r>
                        <a:rPr kumimoji="0" lang="zh-TW" altLang="en-US" sz="1000" b="0" i="0" u="none" strike="noStrike" kern="1200" cap="none" spc="0" normalizeH="0" baseline="0" noProof="0">
                          <a:ln>
                            <a:noFill/>
                          </a:ln>
                          <a:solidFill>
                            <a:prstClr val="black"/>
                          </a:solidFill>
                          <a:effectLst/>
                          <a:uLnTx/>
                          <a:uFillTx/>
                          <a:latin typeface="+mn-lt"/>
                          <a:ea typeface="+mn-ea"/>
                          <a:cs typeface="+mn-cs"/>
                        </a:rPr>
                        <a:t>專頁，一齊贏大獎！
活動日期及詳情：
</a:t>
                      </a:r>
                      <a:r>
                        <a:rPr kumimoji="0" lang="en-US" altLang="zh-TW" sz="1000" b="0" i="0" u="none" strike="noStrike" kern="1200" cap="none" spc="0" normalizeH="0" baseline="0" noProof="0">
                          <a:ln>
                            <a:noFill/>
                          </a:ln>
                          <a:solidFill>
                            <a:prstClr val="black"/>
                          </a:solidFill>
                          <a:effectLst/>
                          <a:uLnTx/>
                          <a:uFillTx/>
                          <a:latin typeface="+mn-lt"/>
                          <a:ea typeface="+mn-ea"/>
                          <a:cs typeface="+mn-cs"/>
                        </a:rPr>
                        <a:t>2018</a:t>
                      </a:r>
                      <a:r>
                        <a:rPr kumimoji="0" lang="zh-TW"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zh-TW" sz="1000" b="0" i="0" u="none" strike="noStrike" kern="1200" cap="none" spc="0" normalizeH="0" baseline="0" noProof="0">
                          <a:ln>
                            <a:noFill/>
                          </a:ln>
                          <a:solidFill>
                            <a:prstClr val="black"/>
                          </a:solidFill>
                          <a:effectLst/>
                          <a:uLnTx/>
                          <a:uFillTx/>
                          <a:latin typeface="+mn-lt"/>
                          <a:ea typeface="+mn-ea"/>
                          <a:cs typeface="+mn-cs"/>
                        </a:rPr>
                        <a:t>4</a:t>
                      </a:r>
                      <a:r>
                        <a:rPr kumimoji="0" lang="zh-TW"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zh-TW" sz="1000" b="0" i="0" u="none" strike="noStrike" kern="1200" cap="none" spc="0" normalizeH="0" baseline="0" noProof="0">
                          <a:ln>
                            <a:noFill/>
                          </a:ln>
                          <a:solidFill>
                            <a:prstClr val="black"/>
                          </a:solidFill>
                          <a:effectLst/>
                          <a:uLnTx/>
                          <a:uFillTx/>
                          <a:latin typeface="+mn-lt"/>
                          <a:ea typeface="+mn-ea"/>
                          <a:cs typeface="+mn-cs"/>
                        </a:rPr>
                        <a:t>13 - 27</a:t>
                      </a:r>
                      <a:r>
                        <a:rPr kumimoji="0" lang="zh-TW" altLang="en-US" sz="1000" b="0" i="0" u="none" strike="noStrike" kern="1200" cap="none" spc="0" normalizeH="0" baseline="0" noProof="0">
                          <a:ln>
                            <a:noFill/>
                          </a:ln>
                          <a:solidFill>
                            <a:prstClr val="black"/>
                          </a:solidFill>
                          <a:effectLst/>
                          <a:uLnTx/>
                          <a:uFillTx/>
                          <a:latin typeface="+mn-lt"/>
                          <a:ea typeface="+mn-ea"/>
                          <a:cs typeface="+mn-cs"/>
                        </a:rPr>
                        <a:t>日：藍帶廚藝帶回家（二）－ </a:t>
                      </a:r>
                      <a:r>
                        <a:rPr kumimoji="0" lang="en-US" altLang="zh-TW" sz="1000" b="0" i="0" u="none" strike="noStrike" kern="1200" cap="none" spc="0" normalizeH="0" baseline="0" noProof="0">
                          <a:ln>
                            <a:noFill/>
                          </a:ln>
                          <a:solidFill>
                            <a:prstClr val="black"/>
                          </a:solidFill>
                          <a:effectLst/>
                          <a:uLnTx/>
                          <a:uFillTx/>
                          <a:latin typeface="+mn-lt"/>
                          <a:ea typeface="+mn-ea"/>
                          <a:cs typeface="+mn-cs"/>
                        </a:rPr>
                        <a:t>Carol</a:t>
                      </a:r>
                      <a:r>
                        <a:rPr kumimoji="0" lang="zh-TW" altLang="en-US" sz="1000" b="0" i="0" u="none" strike="noStrike" kern="1200" cap="none" spc="0" normalizeH="0" baseline="0" noProof="0">
                          <a:ln>
                            <a:noFill/>
                          </a:ln>
                          <a:solidFill>
                            <a:prstClr val="black"/>
                          </a:solidFill>
                          <a:effectLst/>
                          <a:uLnTx/>
                          <a:uFillTx/>
                          <a:latin typeface="+mn-lt"/>
                          <a:ea typeface="+mn-ea"/>
                          <a:cs typeface="+mn-cs"/>
                        </a:rPr>
                        <a:t>分享親子入廚樂
獎品：法國藍帶</a:t>
                      </a:r>
                      <a:r>
                        <a:rPr kumimoji="0" lang="en-US" altLang="zh-TW" sz="1000" b="0" i="0" u="none" strike="noStrike" kern="1200" cap="none" spc="0" normalizeH="0" baseline="0" noProof="0">
                          <a:ln>
                            <a:noFill/>
                          </a:ln>
                          <a:solidFill>
                            <a:prstClr val="black"/>
                          </a:solidFill>
                          <a:effectLst/>
                          <a:uLnTx/>
                          <a:uFillTx/>
                          <a:latin typeface="+mn-lt"/>
                          <a:ea typeface="+mn-ea"/>
                          <a:cs typeface="+mn-cs"/>
                        </a:rPr>
                        <a:t>4 </a:t>
                      </a:r>
                      <a:r>
                        <a:rPr kumimoji="0" lang="zh-TW" altLang="en-US" sz="1000" b="0" i="0" u="none" strike="noStrike" kern="1200" cap="none" spc="0" normalizeH="0" baseline="0" noProof="0">
                          <a:ln>
                            <a:noFill/>
                          </a:ln>
                          <a:solidFill>
                            <a:prstClr val="black"/>
                          </a:solidFill>
                          <a:effectLst/>
                          <a:uLnTx/>
                          <a:uFillTx/>
                          <a:latin typeface="+mn-lt"/>
                          <a:ea typeface="+mn-ea"/>
                          <a:cs typeface="+mn-cs"/>
                        </a:rPr>
                        <a:t>件糕點叉套裝＋</a:t>
                      </a:r>
                      <a:r>
                        <a:rPr kumimoji="0" lang="en-US" altLang="zh-TW" sz="1000" b="0" i="0" u="none" strike="noStrike" kern="1200" cap="none" spc="0" normalizeH="0" baseline="0" noProof="0">
                          <a:ln>
                            <a:noFill/>
                          </a:ln>
                          <a:solidFill>
                            <a:prstClr val="black"/>
                          </a:solidFill>
                          <a:effectLst/>
                          <a:uLnTx/>
                          <a:uFillTx/>
                          <a:latin typeface="+mn-lt"/>
                          <a:ea typeface="+mn-ea"/>
                          <a:cs typeface="+mn-cs"/>
                        </a:rPr>
                        <a:t>EC Kitchen</a:t>
                      </a:r>
                      <a:r>
                        <a:rPr kumimoji="0" lang="zh-TW" altLang="en-US" sz="1000" b="0" i="0" u="none" strike="noStrike" kern="1200" cap="none" spc="0" normalizeH="0" baseline="0" noProof="0">
                          <a:ln>
                            <a:noFill/>
                          </a:ln>
                          <a:solidFill>
                            <a:prstClr val="black"/>
                          </a:solidFill>
                          <a:effectLst/>
                          <a:uLnTx/>
                          <a:uFillTx/>
                          <a:latin typeface="+mn-lt"/>
                          <a:ea typeface="+mn-ea"/>
                          <a:cs typeface="+mn-cs"/>
                        </a:rPr>
                        <a:t>櫻花蝦醬＋</a:t>
                      </a:r>
                      <a:r>
                        <a:rPr kumimoji="0" lang="en-US" altLang="zh-TW" sz="1000" b="0" i="0" u="none" strike="noStrike" kern="1200" cap="none" spc="0" normalizeH="0" baseline="0" noProof="0">
                          <a:ln>
                            <a:noFill/>
                          </a:ln>
                          <a:solidFill>
                            <a:prstClr val="black"/>
                          </a:solidFill>
                          <a:effectLst/>
                          <a:uLnTx/>
                          <a:uFillTx/>
                          <a:latin typeface="+mn-lt"/>
                          <a:ea typeface="+mn-ea"/>
                          <a:cs typeface="+mn-cs"/>
                        </a:rPr>
                        <a:t>$50</a:t>
                      </a:r>
                      <a:r>
                        <a:rPr kumimoji="0" lang="zh-TW" altLang="en-US" sz="1000" b="0" i="0" u="none" strike="noStrike" kern="1200" cap="none" spc="0" normalizeH="0" baseline="0" noProof="0">
                          <a:ln>
                            <a:noFill/>
                          </a:ln>
                          <a:solidFill>
                            <a:prstClr val="black"/>
                          </a:solidFill>
                          <a:effectLst/>
                          <a:uLnTx/>
                          <a:uFillTx/>
                          <a:latin typeface="+mn-lt"/>
                          <a:ea typeface="+mn-ea"/>
                          <a:cs typeface="+mn-cs"/>
                        </a:rPr>
                        <a:t>永安禮券（名額：</a:t>
                      </a:r>
                      <a:r>
                        <a:rPr kumimoji="0" lang="en-US" altLang="zh-TW" sz="1000" b="0" i="0" u="none" strike="noStrike" kern="1200" cap="none" spc="0" normalizeH="0" baseline="0" noProof="0">
                          <a:ln>
                            <a:noFill/>
                          </a:ln>
                          <a:solidFill>
                            <a:prstClr val="black"/>
                          </a:solidFill>
                          <a:effectLst/>
                          <a:uLnTx/>
                          <a:uFillTx/>
                          <a:latin typeface="+mn-lt"/>
                          <a:ea typeface="+mn-ea"/>
                          <a:cs typeface="+mn-cs"/>
                        </a:rPr>
                        <a:t>50</a:t>
                      </a:r>
                      <a:r>
                        <a:rPr kumimoji="0" lang="zh-TW" altLang="en-US" sz="1000" b="0" i="0" u="none" strike="noStrike" kern="1200" cap="none" spc="0" normalizeH="0" baseline="0" noProof="0">
                          <a:ln>
                            <a:noFill/>
                          </a:ln>
                          <a:solidFill>
                            <a:prstClr val="black"/>
                          </a:solidFill>
                          <a:effectLst/>
                          <a:uLnTx/>
                          <a:uFillTx/>
                          <a:latin typeface="+mn-lt"/>
                          <a:ea typeface="+mn-ea"/>
                          <a:cs typeface="+mn-cs"/>
                        </a:rPr>
                        <a:t>個）
</a:t>
                      </a:r>
                      <a:r>
                        <a:rPr kumimoji="0" lang="en-US" altLang="zh-TW" sz="1000" b="0" i="0" u="none" strike="noStrike" kern="1200" cap="none" spc="0" normalizeH="0" baseline="0" noProof="0">
                          <a:ln>
                            <a:noFill/>
                          </a:ln>
                          <a:solidFill>
                            <a:prstClr val="black"/>
                          </a:solidFill>
                          <a:effectLst/>
                          <a:uLnTx/>
                          <a:uFillTx/>
                          <a:latin typeface="+mn-lt"/>
                          <a:ea typeface="+mn-ea"/>
                          <a:cs typeface="+mn-cs"/>
                        </a:rPr>
                        <a:t>2018</a:t>
                      </a:r>
                      <a:r>
                        <a:rPr kumimoji="0" lang="zh-TW"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zh-TW" sz="1000" b="0" i="0" u="none" strike="noStrike" kern="1200" cap="none" spc="0" normalizeH="0" baseline="0" noProof="0">
                          <a:ln>
                            <a:noFill/>
                          </a:ln>
                          <a:solidFill>
                            <a:prstClr val="black"/>
                          </a:solidFill>
                          <a:effectLst/>
                          <a:uLnTx/>
                          <a:uFillTx/>
                          <a:latin typeface="+mn-lt"/>
                          <a:ea typeface="+mn-ea"/>
                          <a:cs typeface="+mn-cs"/>
                        </a:rPr>
                        <a:t>5</a:t>
                      </a:r>
                      <a:r>
                        <a:rPr kumimoji="0" lang="zh-TW"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zh-TW" sz="1000" b="0" i="0" u="none" strike="noStrike" kern="1200" cap="none" spc="0" normalizeH="0" baseline="0" noProof="0">
                          <a:ln>
                            <a:noFill/>
                          </a:ln>
                          <a:solidFill>
                            <a:prstClr val="black"/>
                          </a:solidFill>
                          <a:effectLst/>
                          <a:uLnTx/>
                          <a:uFillTx/>
                          <a:latin typeface="+mn-lt"/>
                          <a:ea typeface="+mn-ea"/>
                          <a:cs typeface="+mn-cs"/>
                        </a:rPr>
                        <a:t>4 - 18</a:t>
                      </a:r>
                      <a:r>
                        <a:rPr kumimoji="0" lang="zh-TW" altLang="en-US" sz="1000" b="0" i="0" u="none" strike="noStrike" kern="1200" cap="none" spc="0" normalizeH="0" baseline="0" noProof="0">
                          <a:ln>
                            <a:noFill/>
                          </a:ln>
                          <a:solidFill>
                            <a:prstClr val="black"/>
                          </a:solidFill>
                          <a:effectLst/>
                          <a:uLnTx/>
                          <a:uFillTx/>
                          <a:latin typeface="+mn-lt"/>
                          <a:ea typeface="+mn-ea"/>
                          <a:cs typeface="+mn-cs"/>
                        </a:rPr>
                        <a:t>日：「分享你最喜愛的派對小食」比賽
大獎：日本藍帶廚藝學院的課程＋東京雙人來回機票連住宿（名額：</a:t>
                      </a:r>
                      <a:r>
                        <a:rPr kumimoji="0" lang="en-US" altLang="zh-TW" sz="1000" b="0" i="0" u="none" strike="noStrike" kern="1200" cap="none" spc="0" normalizeH="0" baseline="0" noProof="0">
                          <a:ln>
                            <a:noFill/>
                          </a:ln>
                          <a:solidFill>
                            <a:prstClr val="black"/>
                          </a:solidFill>
                          <a:effectLst/>
                          <a:uLnTx/>
                          <a:uFillTx/>
                          <a:latin typeface="+mn-lt"/>
                          <a:ea typeface="+mn-ea"/>
                          <a:cs typeface="+mn-cs"/>
                        </a:rPr>
                        <a:t>1</a:t>
                      </a:r>
                      <a:r>
                        <a:rPr kumimoji="0" lang="zh-TW" altLang="en-US" sz="1000" b="0" i="0" u="none" strike="noStrike" kern="1200" cap="none" spc="0" normalizeH="0" baseline="0" noProof="0">
                          <a:ln>
                            <a:noFill/>
                          </a:ln>
                          <a:solidFill>
                            <a:prstClr val="black"/>
                          </a:solidFill>
                          <a:effectLst/>
                          <a:uLnTx/>
                          <a:uFillTx/>
                          <a:latin typeface="+mn-lt"/>
                          <a:ea typeface="+mn-ea"/>
                          <a:cs typeface="+mn-cs"/>
                        </a:rPr>
                        <a:t>個）
二獎：法國藍帶專業廚具一套（名額：</a:t>
                      </a:r>
                      <a:r>
                        <a:rPr kumimoji="0" lang="en-US" altLang="zh-TW" sz="1000" b="0" i="0" u="none" strike="noStrike" kern="1200" cap="none" spc="0" normalizeH="0" baseline="0" noProof="0">
                          <a:ln>
                            <a:noFill/>
                          </a:ln>
                          <a:solidFill>
                            <a:prstClr val="black"/>
                          </a:solidFill>
                          <a:effectLst/>
                          <a:uLnTx/>
                          <a:uFillTx/>
                          <a:latin typeface="+mn-lt"/>
                          <a:ea typeface="+mn-ea"/>
                          <a:cs typeface="+mn-cs"/>
                        </a:rPr>
                        <a:t>5</a:t>
                      </a:r>
                      <a:r>
                        <a:rPr kumimoji="0" lang="zh-TW" altLang="en-US" sz="1000" b="0" i="0" u="none" strike="noStrike" kern="1200" cap="none" spc="0" normalizeH="0" baseline="0" noProof="0">
                          <a:ln>
                            <a:noFill/>
                          </a:ln>
                          <a:solidFill>
                            <a:prstClr val="black"/>
                          </a:solidFill>
                          <a:effectLst/>
                          <a:uLnTx/>
                          <a:uFillTx/>
                          <a:latin typeface="+mn-lt"/>
                          <a:ea typeface="+mn-ea"/>
                          <a:cs typeface="+mn-cs"/>
                        </a:rPr>
                        <a:t>個）
</a:t>
                      </a:r>
                      <a:r>
                        <a:rPr kumimoji="0" lang="en-US" altLang="zh-TW" sz="1000" b="0" i="0" u="none" strike="noStrike" kern="1200" cap="none" spc="0" normalizeH="0" baseline="0" noProof="0">
                          <a:ln>
                            <a:noFill/>
                          </a:ln>
                          <a:solidFill>
                            <a:prstClr val="black"/>
                          </a:solidFill>
                          <a:effectLst/>
                          <a:uLnTx/>
                          <a:uFillTx/>
                          <a:latin typeface="+mn-lt"/>
                          <a:ea typeface="+mn-ea"/>
                          <a:cs typeface="+mn-cs"/>
                        </a:rPr>
                        <a:t>#</a:t>
                      </a:r>
                      <a:r>
                        <a:rPr kumimoji="0" lang="zh-TW"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zh-TW"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zh-TW"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zh-TW" sz="1000" b="0" i="0" u="none" strike="noStrike" kern="1200" cap="none" spc="0" normalizeH="0" baseline="0" noProof="0">
                          <a:ln>
                            <a:noFill/>
                          </a:ln>
                          <a:solidFill>
                            <a:prstClr val="black"/>
                          </a:solidFill>
                          <a:effectLst/>
                          <a:uLnTx/>
                          <a:uFillTx/>
                          <a:latin typeface="+mn-lt"/>
                          <a:ea typeface="+mn-ea"/>
                          <a:cs typeface="+mn-cs"/>
                        </a:rPr>
                        <a:t>#wingon #shopping #hongkong #shop #hk #lecordonbleu #kitchen #knives #cooking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9299308"/>
                  </a:ext>
                </a:extLst>
              </a:tr>
            </a:tbl>
          </a:graphicData>
        </a:graphic>
      </p:graphicFrame>
      <p:sp>
        <p:nvSpPr>
          <p:cNvPr id="4" name="Text Placeholder 3">
            <a:extLst>
              <a:ext uri="{FF2B5EF4-FFF2-40B4-BE49-F238E27FC236}">
                <a16:creationId xmlns:a16="http://schemas.microsoft.com/office/drawing/2014/main" id="{773A2CA0-EB48-4EB5-97C0-E90DA2195E4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00352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7EDE-C5CC-4575-BC5E-9ABF72E7E40D}"/>
              </a:ext>
            </a:extLst>
          </p:cNvPr>
          <p:cNvSpPr>
            <a:spLocks noGrp="1"/>
          </p:cNvSpPr>
          <p:nvPr>
            <p:ph type="title"/>
          </p:nvPr>
        </p:nvSpPr>
        <p:spPr/>
        <p:txBody>
          <a:bodyPr/>
          <a:lstStyle/>
          <a:p>
            <a:r>
              <a:rPr lang="en-US"/>
              <a:t>Facebook Own Posts Table - 25 of 26</a:t>
            </a:r>
          </a:p>
        </p:txBody>
      </p:sp>
      <p:graphicFrame>
        <p:nvGraphicFramePr>
          <p:cNvPr id="5" name="Table Placeholder 4">
            <a:extLst>
              <a:ext uri="{FF2B5EF4-FFF2-40B4-BE49-F238E27FC236}">
                <a16:creationId xmlns:a16="http://schemas.microsoft.com/office/drawing/2014/main" id="{2E20A089-46F3-4D8B-B4F0-54C10F93B73C}"/>
              </a:ext>
            </a:extLst>
          </p:cNvPr>
          <p:cNvGraphicFramePr>
            <a:graphicFrameLocks noGrp="1"/>
          </p:cNvGraphicFramePr>
          <p:nvPr>
            <p:ph type="tbl" sz="quarter" idx="13"/>
            <p:extLst>
              <p:ext uri="{D42A27DB-BD31-4B8C-83A1-F6EECF244321}">
                <p14:modId xmlns:p14="http://schemas.microsoft.com/office/powerpoint/2010/main" val="259929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03006839"/>
                    </a:ext>
                  </a:extLst>
                </a:gridCol>
                <a:gridCol w="370332">
                  <a:extLst>
                    <a:ext uri="{9D8B030D-6E8A-4147-A177-3AD203B41FA5}">
                      <a16:colId xmlns:a16="http://schemas.microsoft.com/office/drawing/2014/main" val="2996988981"/>
                    </a:ext>
                  </a:extLst>
                </a:gridCol>
                <a:gridCol w="370332">
                  <a:extLst>
                    <a:ext uri="{9D8B030D-6E8A-4147-A177-3AD203B41FA5}">
                      <a16:colId xmlns:a16="http://schemas.microsoft.com/office/drawing/2014/main" val="980468347"/>
                    </a:ext>
                  </a:extLst>
                </a:gridCol>
                <a:gridCol w="370332">
                  <a:extLst>
                    <a:ext uri="{9D8B030D-6E8A-4147-A177-3AD203B41FA5}">
                      <a16:colId xmlns:a16="http://schemas.microsoft.com/office/drawing/2014/main" val="1315961741"/>
                    </a:ext>
                  </a:extLst>
                </a:gridCol>
                <a:gridCol w="329184">
                  <a:extLst>
                    <a:ext uri="{9D8B030D-6E8A-4147-A177-3AD203B41FA5}">
                      <a16:colId xmlns:a16="http://schemas.microsoft.com/office/drawing/2014/main" val="1925041934"/>
                    </a:ext>
                  </a:extLst>
                </a:gridCol>
                <a:gridCol w="329184">
                  <a:extLst>
                    <a:ext uri="{9D8B030D-6E8A-4147-A177-3AD203B41FA5}">
                      <a16:colId xmlns:a16="http://schemas.microsoft.com/office/drawing/2014/main" val="2061349209"/>
                    </a:ext>
                  </a:extLst>
                </a:gridCol>
                <a:gridCol w="329184">
                  <a:extLst>
                    <a:ext uri="{9D8B030D-6E8A-4147-A177-3AD203B41FA5}">
                      <a16:colId xmlns:a16="http://schemas.microsoft.com/office/drawing/2014/main" val="2149042790"/>
                    </a:ext>
                  </a:extLst>
                </a:gridCol>
                <a:gridCol w="329184">
                  <a:extLst>
                    <a:ext uri="{9D8B030D-6E8A-4147-A177-3AD203B41FA5}">
                      <a16:colId xmlns:a16="http://schemas.microsoft.com/office/drawing/2014/main" val="1273719924"/>
                    </a:ext>
                  </a:extLst>
                </a:gridCol>
                <a:gridCol w="329184">
                  <a:extLst>
                    <a:ext uri="{9D8B030D-6E8A-4147-A177-3AD203B41FA5}">
                      <a16:colId xmlns:a16="http://schemas.microsoft.com/office/drawing/2014/main" val="828282013"/>
                    </a:ext>
                  </a:extLst>
                </a:gridCol>
                <a:gridCol w="329184">
                  <a:extLst>
                    <a:ext uri="{9D8B030D-6E8A-4147-A177-3AD203B41FA5}">
                      <a16:colId xmlns:a16="http://schemas.microsoft.com/office/drawing/2014/main" val="447418548"/>
                    </a:ext>
                  </a:extLst>
                </a:gridCol>
                <a:gridCol w="329184">
                  <a:extLst>
                    <a:ext uri="{9D8B030D-6E8A-4147-A177-3AD203B41FA5}">
                      <a16:colId xmlns:a16="http://schemas.microsoft.com/office/drawing/2014/main" val="1652450211"/>
                    </a:ext>
                  </a:extLst>
                </a:gridCol>
                <a:gridCol w="329184">
                  <a:extLst>
                    <a:ext uri="{9D8B030D-6E8A-4147-A177-3AD203B41FA5}">
                      <a16:colId xmlns:a16="http://schemas.microsoft.com/office/drawing/2014/main" val="871876724"/>
                    </a:ext>
                  </a:extLst>
                </a:gridCol>
                <a:gridCol w="329184">
                  <a:extLst>
                    <a:ext uri="{9D8B030D-6E8A-4147-A177-3AD203B41FA5}">
                      <a16:colId xmlns:a16="http://schemas.microsoft.com/office/drawing/2014/main" val="1416320209"/>
                    </a:ext>
                  </a:extLst>
                </a:gridCol>
                <a:gridCol w="370332">
                  <a:extLst>
                    <a:ext uri="{9D8B030D-6E8A-4147-A177-3AD203B41FA5}">
                      <a16:colId xmlns:a16="http://schemas.microsoft.com/office/drawing/2014/main" val="3418413780"/>
                    </a:ext>
                  </a:extLst>
                </a:gridCol>
                <a:gridCol w="370332">
                  <a:extLst>
                    <a:ext uri="{9D8B030D-6E8A-4147-A177-3AD203B41FA5}">
                      <a16:colId xmlns:a16="http://schemas.microsoft.com/office/drawing/2014/main" val="3847048215"/>
                    </a:ext>
                  </a:extLst>
                </a:gridCol>
                <a:gridCol w="329184">
                  <a:extLst>
                    <a:ext uri="{9D8B030D-6E8A-4147-A177-3AD203B41FA5}">
                      <a16:colId xmlns:a16="http://schemas.microsoft.com/office/drawing/2014/main" val="2095504111"/>
                    </a:ext>
                  </a:extLst>
                </a:gridCol>
                <a:gridCol w="329184">
                  <a:extLst>
                    <a:ext uri="{9D8B030D-6E8A-4147-A177-3AD203B41FA5}">
                      <a16:colId xmlns:a16="http://schemas.microsoft.com/office/drawing/2014/main" val="3983950513"/>
                    </a:ext>
                  </a:extLst>
                </a:gridCol>
                <a:gridCol w="370332">
                  <a:extLst>
                    <a:ext uri="{9D8B030D-6E8A-4147-A177-3AD203B41FA5}">
                      <a16:colId xmlns:a16="http://schemas.microsoft.com/office/drawing/2014/main" val="2337538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622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- 2018-03-15 05:49:13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各位爸爸媽媽好消息！</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 </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正式開鑼！要入手</a:t>
                      </a:r>
                      <a:r>
                        <a:rPr kumimoji="0" lang="en-US" sz="1000" b="0" i="0" u="none" strike="noStrike" kern="1200" cap="none" spc="0" normalizeH="0" baseline="0" noProof="0">
                          <a:ln>
                            <a:noFill/>
                          </a:ln>
                          <a:solidFill>
                            <a:prstClr val="black"/>
                          </a:solidFill>
                          <a:effectLst/>
                          <a:uLnTx/>
                          <a:uFillTx/>
                          <a:latin typeface="+mn-lt"/>
                          <a:ea typeface="+mn-ea"/>
                          <a:cs typeface="+mn-cs"/>
                        </a:rPr>
                        <a:t>BB</a:t>
                      </a:r>
                      <a:r>
                        <a:rPr kumimoji="0" lang="ja-JP" altLang="en-US" sz="1000" b="0" i="0" u="none" strike="noStrike" kern="1200" cap="none" spc="0" normalizeH="0" baseline="0" noProof="0">
                          <a:ln>
                            <a:noFill/>
                          </a:ln>
                          <a:solidFill>
                            <a:prstClr val="black"/>
                          </a:solidFill>
                          <a:effectLst/>
                          <a:uLnTx/>
                          <a:uFillTx/>
                          <a:latin typeface="+mn-lt"/>
                          <a:ea typeface="+mn-ea"/>
                          <a:cs typeface="+mn-cs"/>
                        </a:rPr>
                        <a:t>用品、衫仔、孕婦用品，依家就係大好時機～除咗大量獨家優惠貨品之外，</a:t>
                      </a:r>
                      <a:r>
                        <a:rPr kumimoji="0" lang="en-US" sz="1000" b="0" i="0" u="none" strike="noStrike" kern="1200" cap="none" spc="0" normalizeH="0" baseline="0" noProof="0">
                          <a:ln>
                            <a:noFill/>
                          </a:ln>
                          <a:solidFill>
                            <a:prstClr val="black"/>
                          </a:solidFill>
                          <a:effectLst/>
                          <a:uLnTx/>
                          <a:uFillTx/>
                          <a:latin typeface="+mn-lt"/>
                          <a:ea typeface="+mn-ea"/>
                          <a:cs typeface="+mn-cs"/>
                        </a:rPr>
                        <a:t>Baby Fair</a:t>
                      </a:r>
                      <a:r>
                        <a:rPr kumimoji="0" lang="ja-JP" altLang="en-US" sz="1000" b="0" i="0" u="none" strike="noStrike" kern="1200" cap="none" spc="0" normalizeH="0" baseline="0" noProof="0">
                          <a:ln>
                            <a:noFill/>
                          </a:ln>
                          <a:solidFill>
                            <a:prstClr val="black"/>
                          </a:solidFill>
                          <a:effectLst/>
                          <a:uLnTx/>
                          <a:uFillTx/>
                          <a:latin typeface="+mn-lt"/>
                          <a:ea typeface="+mn-ea"/>
                          <a:cs typeface="+mn-cs"/>
                        </a:rPr>
                        <a:t>期間喺童嬰用品部同埋玩具部購買指定貨品每滿</a:t>
                      </a:r>
                      <a:r>
                        <a:rPr kumimoji="0" lang="en-US" altLang="ja-JP" sz="1000" b="0" i="0" u="none" strike="noStrike" kern="1200" cap="none" spc="0" normalizeH="0" baseline="0" noProof="0">
                          <a:ln>
                            <a:noFill/>
                          </a:ln>
                          <a:solidFill>
                            <a:prstClr val="black"/>
                          </a:solidFill>
                          <a:effectLst/>
                          <a:uLnTx/>
                          <a:uFillTx/>
                          <a:latin typeface="+mn-lt"/>
                          <a:ea typeface="+mn-ea"/>
                          <a:cs typeface="+mn-cs"/>
                        </a:rPr>
                        <a:t>$600</a:t>
                      </a:r>
                      <a:r>
                        <a:rPr kumimoji="0" lang="ja-JP" altLang="en-US" sz="1000" b="0" i="0" u="none" strike="noStrike" kern="1200" cap="none" spc="0" normalizeH="0" baseline="0" noProof="0">
                          <a:ln>
                            <a:noFill/>
                          </a:ln>
                          <a:solidFill>
                            <a:prstClr val="black"/>
                          </a:solidFill>
                          <a:effectLst/>
                          <a:uLnTx/>
                          <a:uFillTx/>
                          <a:latin typeface="+mn-lt"/>
                          <a:ea typeface="+mn-ea"/>
                          <a:cs typeface="+mn-cs"/>
                        </a:rPr>
                        <a:t>（淨值），即可減</a:t>
                      </a:r>
                      <a:r>
                        <a:rPr kumimoji="0" lang="en-US" altLang="ja-JP" sz="1000" b="0" i="0" u="none" strike="noStrike" kern="1200" cap="none" spc="0" normalizeH="0" baseline="0" noProof="0">
                          <a:ln>
                            <a:noFill/>
                          </a:ln>
                          <a:solidFill>
                            <a:prstClr val="black"/>
                          </a:solidFill>
                          <a:effectLst/>
                          <a:uLnTx/>
                          <a:uFillTx/>
                          <a:latin typeface="+mn-lt"/>
                          <a:ea typeface="+mn-ea"/>
                          <a:cs typeface="+mn-cs"/>
                        </a:rPr>
                        <a:t>$30</a:t>
                      </a:r>
                      <a:r>
                        <a:rPr kumimoji="0" lang="ja-JP" altLang="en-US" sz="1000" b="0" i="0" u="none" strike="noStrike" kern="1200" cap="none" spc="0" normalizeH="0" baseline="0" noProof="0">
                          <a:ln>
                            <a:noFill/>
                          </a:ln>
                          <a:solidFill>
                            <a:prstClr val="black"/>
                          </a:solidFill>
                          <a:effectLst/>
                          <a:uLnTx/>
                          <a:uFillTx/>
                          <a:latin typeface="+mn-lt"/>
                          <a:ea typeface="+mn-ea"/>
                          <a:cs typeface="+mn-cs"/>
                        </a:rPr>
                        <a:t>，唔好等喇，快啲嚟入貨啦～
</a:t>
                      </a:r>
                      <a:r>
                        <a:rPr kumimoji="0" lang="en-US" sz="1000" b="0" i="0" u="none" strike="noStrike" kern="1200" cap="none" spc="0" normalizeH="0" baseline="0" noProof="0">
                          <a:ln>
                            <a:noFill/>
                          </a:ln>
                          <a:solidFill>
                            <a:prstClr val="black"/>
                          </a:solidFill>
                          <a:effectLst/>
                          <a:uLnTx/>
                          <a:uFillTx/>
                          <a:latin typeface="+mn-lt"/>
                          <a:ea typeface="+mn-ea"/>
                          <a:cs typeface="+mn-cs"/>
                        </a:rPr>
                        <a:t>Good news for all Moms and Dads! The 2018 Baby Fair is now on! It’s time to get all the necessities and apparel for you and your baby. Apart from the wide range of exclusive offers, we are also offering $30 off of every $600 purchase of selected products (net amount) in Children &amp; Infants and Toys Department. Don’t miss out and come shop during our Baby Fair!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#babyfair #baby #infant #children #kids #parents #childrenswear #exclusiveoffers #exclusive #offer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6577761"/>
                  </a:ext>
                </a:extLst>
              </a:tr>
            </a:tbl>
          </a:graphicData>
        </a:graphic>
      </p:graphicFrame>
      <p:sp>
        <p:nvSpPr>
          <p:cNvPr id="4" name="Text Placeholder 3">
            <a:extLst>
              <a:ext uri="{FF2B5EF4-FFF2-40B4-BE49-F238E27FC236}">
                <a16:creationId xmlns:a16="http://schemas.microsoft.com/office/drawing/2014/main" id="{33A82843-DA58-472E-8903-66DE5244FAE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4743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041E3-C2D8-417B-B26A-672B151969FD}"/>
              </a:ext>
            </a:extLst>
          </p:cNvPr>
          <p:cNvSpPr>
            <a:spLocks noGrp="1"/>
          </p:cNvSpPr>
          <p:nvPr>
            <p:ph type="title"/>
          </p:nvPr>
        </p:nvSpPr>
        <p:spPr/>
        <p:txBody>
          <a:bodyPr/>
          <a:lstStyle/>
          <a:p>
            <a:r>
              <a:rPr lang="en-US"/>
              <a:t>Facebook Own Posts Table - 26 of 26</a:t>
            </a:r>
          </a:p>
        </p:txBody>
      </p:sp>
      <p:graphicFrame>
        <p:nvGraphicFramePr>
          <p:cNvPr id="5" name="Table Placeholder 4">
            <a:extLst>
              <a:ext uri="{FF2B5EF4-FFF2-40B4-BE49-F238E27FC236}">
                <a16:creationId xmlns:a16="http://schemas.microsoft.com/office/drawing/2014/main" id="{0FCA2F8F-D794-4F1B-ABEC-28DEF13FB8ED}"/>
              </a:ext>
            </a:extLst>
          </p:cNvPr>
          <p:cNvGraphicFramePr>
            <a:graphicFrameLocks noGrp="1"/>
          </p:cNvGraphicFramePr>
          <p:nvPr>
            <p:ph type="tbl" sz="quarter" idx="13"/>
            <p:extLst>
              <p:ext uri="{D42A27DB-BD31-4B8C-83A1-F6EECF244321}">
                <p14:modId xmlns:p14="http://schemas.microsoft.com/office/powerpoint/2010/main" val="2085508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18134059"/>
                    </a:ext>
                  </a:extLst>
                </a:gridCol>
                <a:gridCol w="370332">
                  <a:extLst>
                    <a:ext uri="{9D8B030D-6E8A-4147-A177-3AD203B41FA5}">
                      <a16:colId xmlns:a16="http://schemas.microsoft.com/office/drawing/2014/main" val="3955289466"/>
                    </a:ext>
                  </a:extLst>
                </a:gridCol>
                <a:gridCol w="370332">
                  <a:extLst>
                    <a:ext uri="{9D8B030D-6E8A-4147-A177-3AD203B41FA5}">
                      <a16:colId xmlns:a16="http://schemas.microsoft.com/office/drawing/2014/main" val="2267954334"/>
                    </a:ext>
                  </a:extLst>
                </a:gridCol>
                <a:gridCol w="370332">
                  <a:extLst>
                    <a:ext uri="{9D8B030D-6E8A-4147-A177-3AD203B41FA5}">
                      <a16:colId xmlns:a16="http://schemas.microsoft.com/office/drawing/2014/main" val="4123049116"/>
                    </a:ext>
                  </a:extLst>
                </a:gridCol>
                <a:gridCol w="329184">
                  <a:extLst>
                    <a:ext uri="{9D8B030D-6E8A-4147-A177-3AD203B41FA5}">
                      <a16:colId xmlns:a16="http://schemas.microsoft.com/office/drawing/2014/main" val="2426221436"/>
                    </a:ext>
                  </a:extLst>
                </a:gridCol>
                <a:gridCol w="329184">
                  <a:extLst>
                    <a:ext uri="{9D8B030D-6E8A-4147-A177-3AD203B41FA5}">
                      <a16:colId xmlns:a16="http://schemas.microsoft.com/office/drawing/2014/main" val="2865093444"/>
                    </a:ext>
                  </a:extLst>
                </a:gridCol>
                <a:gridCol w="329184">
                  <a:extLst>
                    <a:ext uri="{9D8B030D-6E8A-4147-A177-3AD203B41FA5}">
                      <a16:colId xmlns:a16="http://schemas.microsoft.com/office/drawing/2014/main" val="631603430"/>
                    </a:ext>
                  </a:extLst>
                </a:gridCol>
                <a:gridCol w="329184">
                  <a:extLst>
                    <a:ext uri="{9D8B030D-6E8A-4147-A177-3AD203B41FA5}">
                      <a16:colId xmlns:a16="http://schemas.microsoft.com/office/drawing/2014/main" val="635540619"/>
                    </a:ext>
                  </a:extLst>
                </a:gridCol>
                <a:gridCol w="329184">
                  <a:extLst>
                    <a:ext uri="{9D8B030D-6E8A-4147-A177-3AD203B41FA5}">
                      <a16:colId xmlns:a16="http://schemas.microsoft.com/office/drawing/2014/main" val="2250642033"/>
                    </a:ext>
                  </a:extLst>
                </a:gridCol>
                <a:gridCol w="329184">
                  <a:extLst>
                    <a:ext uri="{9D8B030D-6E8A-4147-A177-3AD203B41FA5}">
                      <a16:colId xmlns:a16="http://schemas.microsoft.com/office/drawing/2014/main" val="991769356"/>
                    </a:ext>
                  </a:extLst>
                </a:gridCol>
                <a:gridCol w="329184">
                  <a:extLst>
                    <a:ext uri="{9D8B030D-6E8A-4147-A177-3AD203B41FA5}">
                      <a16:colId xmlns:a16="http://schemas.microsoft.com/office/drawing/2014/main" val="916165956"/>
                    </a:ext>
                  </a:extLst>
                </a:gridCol>
                <a:gridCol w="329184">
                  <a:extLst>
                    <a:ext uri="{9D8B030D-6E8A-4147-A177-3AD203B41FA5}">
                      <a16:colId xmlns:a16="http://schemas.microsoft.com/office/drawing/2014/main" val="2221448223"/>
                    </a:ext>
                  </a:extLst>
                </a:gridCol>
                <a:gridCol w="329184">
                  <a:extLst>
                    <a:ext uri="{9D8B030D-6E8A-4147-A177-3AD203B41FA5}">
                      <a16:colId xmlns:a16="http://schemas.microsoft.com/office/drawing/2014/main" val="1724759531"/>
                    </a:ext>
                  </a:extLst>
                </a:gridCol>
                <a:gridCol w="370332">
                  <a:extLst>
                    <a:ext uri="{9D8B030D-6E8A-4147-A177-3AD203B41FA5}">
                      <a16:colId xmlns:a16="http://schemas.microsoft.com/office/drawing/2014/main" val="2633066207"/>
                    </a:ext>
                  </a:extLst>
                </a:gridCol>
                <a:gridCol w="370332">
                  <a:extLst>
                    <a:ext uri="{9D8B030D-6E8A-4147-A177-3AD203B41FA5}">
                      <a16:colId xmlns:a16="http://schemas.microsoft.com/office/drawing/2014/main" val="2288354053"/>
                    </a:ext>
                  </a:extLst>
                </a:gridCol>
                <a:gridCol w="329184">
                  <a:extLst>
                    <a:ext uri="{9D8B030D-6E8A-4147-A177-3AD203B41FA5}">
                      <a16:colId xmlns:a16="http://schemas.microsoft.com/office/drawing/2014/main" val="1969702862"/>
                    </a:ext>
                  </a:extLst>
                </a:gridCol>
                <a:gridCol w="329184">
                  <a:extLst>
                    <a:ext uri="{9D8B030D-6E8A-4147-A177-3AD203B41FA5}">
                      <a16:colId xmlns:a16="http://schemas.microsoft.com/office/drawing/2014/main" val="2040482447"/>
                    </a:ext>
                  </a:extLst>
                </a:gridCol>
                <a:gridCol w="370332">
                  <a:extLst>
                    <a:ext uri="{9D8B030D-6E8A-4147-A177-3AD203B41FA5}">
                      <a16:colId xmlns:a16="http://schemas.microsoft.com/office/drawing/2014/main" val="107569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049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Wing On Department Stores </a:t>
                      </a:r>
                      <a:r>
                        <a:rPr kumimoji="0" lang="ja-JP" altLang="en-US" sz="1000" b="1"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- 2018-03-15 03:09:24</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Clinique VIP 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購物日</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（上環總店／彌敦道店）
</a:t>
                      </a:r>
                      <a:r>
                        <a:rPr kumimoji="0" lang="en-US" sz="1000" b="0" i="0" u="none" strike="noStrike" kern="1200" cap="none" spc="0" normalizeH="0" baseline="0" noProof="0">
                          <a:ln>
                            <a:noFill/>
                          </a:ln>
                          <a:solidFill>
                            <a:prstClr val="black"/>
                          </a:solidFill>
                          <a:effectLst/>
                          <a:uLnTx/>
                          <a:uFillTx/>
                          <a:latin typeface="+mn-lt"/>
                          <a:ea typeface="+mn-ea"/>
                          <a:cs typeface="+mn-cs"/>
                        </a:rPr>
                        <a:t>Clinique</a:t>
                      </a:r>
                      <a:r>
                        <a:rPr kumimoji="0" lang="ja-JP" altLang="en-US" sz="1000" b="0" i="0" u="none" strike="noStrike" kern="1200" cap="none" spc="0" normalizeH="0" baseline="0" noProof="0">
                          <a:ln>
                            <a:noFill/>
                          </a:ln>
                          <a:solidFill>
                            <a:prstClr val="black"/>
                          </a:solidFill>
                          <a:effectLst/>
                          <a:uLnTx/>
                          <a:uFillTx/>
                          <a:latin typeface="+mn-lt"/>
                          <a:ea typeface="+mn-ea"/>
                          <a:cs typeface="+mn-cs"/>
                        </a:rPr>
                        <a:t>專櫃由即日起至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18</a:t>
                      </a:r>
                      <a:r>
                        <a:rPr kumimoji="0" lang="ja-JP" altLang="en-US" sz="1000" b="0" i="0" u="none" strike="noStrike" kern="1200" cap="none" spc="0" normalizeH="0" baseline="0" noProof="0">
                          <a:ln>
                            <a:noFill/>
                          </a:ln>
                          <a:solidFill>
                            <a:prstClr val="black"/>
                          </a:solidFill>
                          <a:effectLst/>
                          <a:uLnTx/>
                          <a:uFillTx/>
                          <a:latin typeface="+mn-lt"/>
                          <a:ea typeface="+mn-ea"/>
                          <a:cs typeface="+mn-cs"/>
                        </a:rPr>
                        <a:t>日舉行</a:t>
                      </a:r>
                      <a:r>
                        <a:rPr kumimoji="0" lang="en-US" sz="1000" b="0" i="0" u="none" strike="noStrike" kern="1200" cap="none" spc="0" normalizeH="0" baseline="0" noProof="0">
                          <a:ln>
                            <a:noFill/>
                          </a:ln>
                          <a:solidFill>
                            <a:prstClr val="black"/>
                          </a:solidFill>
                          <a:effectLst/>
                          <a:uLnTx/>
                          <a:uFillTx/>
                          <a:latin typeface="+mn-lt"/>
                          <a:ea typeface="+mn-ea"/>
                          <a:cs typeface="+mn-cs"/>
                        </a:rPr>
                        <a:t>VIP 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購物日。喺</a:t>
                      </a:r>
                      <a:r>
                        <a:rPr kumimoji="0" lang="en-US" sz="1000" b="0" i="0" u="none" strike="noStrike" kern="1200" cap="none" spc="0" normalizeH="0" baseline="0" noProof="0">
                          <a:ln>
                            <a:noFill/>
                          </a:ln>
                          <a:solidFill>
                            <a:prstClr val="black"/>
                          </a:solidFill>
                          <a:effectLst/>
                          <a:uLnTx/>
                          <a:uFillTx/>
                          <a:latin typeface="+mn-lt"/>
                          <a:ea typeface="+mn-ea"/>
                          <a:cs typeface="+mn-cs"/>
                        </a:rPr>
                        <a:t>VIP DAY</a:t>
                      </a:r>
                      <a:r>
                        <a:rPr kumimoji="0" lang="ja-JP" altLang="en-US" sz="1000" b="0" i="0" u="none" strike="noStrike" kern="1200" cap="none" spc="0" normalizeH="0" baseline="0" noProof="0">
                          <a:ln>
                            <a:noFill/>
                          </a:ln>
                          <a:solidFill>
                            <a:prstClr val="black"/>
                          </a:solidFill>
                          <a:effectLst/>
                          <a:uLnTx/>
                          <a:uFillTx/>
                          <a:latin typeface="+mn-lt"/>
                          <a:ea typeface="+mn-ea"/>
                          <a:cs typeface="+mn-cs"/>
                        </a:rPr>
                        <a:t>期間於</a:t>
                      </a:r>
                      <a:r>
                        <a:rPr kumimoji="0" lang="en-US" sz="1000" b="0" i="0" u="none" strike="noStrike" kern="1200" cap="none" spc="0" normalizeH="0" baseline="0" noProof="0">
                          <a:ln>
                            <a:noFill/>
                          </a:ln>
                          <a:solidFill>
                            <a:prstClr val="black"/>
                          </a:solidFill>
                          <a:effectLst/>
                          <a:uLnTx/>
                          <a:uFillTx/>
                          <a:latin typeface="+mn-lt"/>
                          <a:ea typeface="+mn-ea"/>
                          <a:cs typeface="+mn-cs"/>
                        </a:rPr>
                        <a:t>Clinique</a:t>
                      </a:r>
                      <a:r>
                        <a:rPr kumimoji="0" lang="ja-JP" altLang="en-US" sz="1000" b="0" i="0" u="none" strike="noStrike" kern="1200" cap="none" spc="0" normalizeH="0" baseline="0" noProof="0">
                          <a:ln>
                            <a:noFill/>
                          </a:ln>
                          <a:solidFill>
                            <a:prstClr val="black"/>
                          </a:solidFill>
                          <a:effectLst/>
                          <a:uLnTx/>
                          <a:uFillTx/>
                          <a:latin typeface="+mn-lt"/>
                          <a:ea typeface="+mn-ea"/>
                          <a:cs typeface="+mn-cs"/>
                        </a:rPr>
                        <a:t>專櫃購買任何貨品，並登記成為新會員即可獲洗面液</a:t>
                      </a:r>
                      <a:r>
                        <a:rPr kumimoji="0" lang="en-US" altLang="ja-JP" sz="1000" b="0" i="0" u="none" strike="noStrike" kern="1200" cap="none" spc="0" normalizeH="0" baseline="0" noProof="0">
                          <a:ln>
                            <a:noFill/>
                          </a:ln>
                          <a:solidFill>
                            <a:prstClr val="black"/>
                          </a:solidFill>
                          <a:effectLst/>
                          <a:uLnTx/>
                          <a:uFillTx/>
                          <a:latin typeface="+mn-lt"/>
                          <a:ea typeface="+mn-ea"/>
                          <a:cs typeface="+mn-cs"/>
                        </a:rPr>
                        <a:t>30</a:t>
                      </a:r>
                      <a:r>
                        <a:rPr kumimoji="0" lang="en-US" sz="1000" b="0" i="0" u="none" strike="noStrike" kern="1200" cap="none" spc="0" normalizeH="0" baseline="0" noProof="0">
                          <a:ln>
                            <a:noFill/>
                          </a:ln>
                          <a:solidFill>
                            <a:prstClr val="black"/>
                          </a:solidFill>
                          <a:effectLst/>
                          <a:uLnTx/>
                          <a:uFillTx/>
                          <a:latin typeface="+mn-lt"/>
                          <a:ea typeface="+mn-ea"/>
                          <a:cs typeface="+mn-cs"/>
                        </a:rPr>
                        <a:t>ml*</a:t>
                      </a:r>
                      <a:r>
                        <a:rPr kumimoji="0" lang="ja-JP" altLang="en-US" sz="1000" b="0" i="0" u="none" strike="noStrike" kern="1200" cap="none" spc="0" normalizeH="0" baseline="0" noProof="0">
                          <a:ln>
                            <a:noFill/>
                          </a:ln>
                          <a:solidFill>
                            <a:prstClr val="black"/>
                          </a:solidFill>
                          <a:effectLst/>
                          <a:uLnTx/>
                          <a:uFillTx/>
                          <a:latin typeface="+mn-lt"/>
                          <a:ea typeface="+mn-ea"/>
                          <a:cs typeface="+mn-cs"/>
                        </a:rPr>
                        <a:t>一份，更可享雙倍會員積分！推廣期間更備有全新智能升級版</a:t>
                      </a:r>
                      <a:r>
                        <a:rPr kumimoji="0" lang="en-US" sz="1000" b="0" i="0" u="none" strike="noStrike" kern="1200" cap="none" spc="0" normalizeH="0" baseline="0" noProof="0">
                          <a:ln>
                            <a:noFill/>
                          </a:ln>
                          <a:solidFill>
                            <a:prstClr val="black"/>
                          </a:solidFill>
                          <a:effectLst/>
                          <a:uLnTx/>
                          <a:uFillTx/>
                          <a:latin typeface="+mn-lt"/>
                          <a:ea typeface="+mn-ea"/>
                          <a:cs typeface="+mn-cs"/>
                        </a:rPr>
                        <a:t>Moisture Surge</a:t>
                      </a:r>
                      <a:r>
                        <a:rPr kumimoji="0" lang="ja-JP" altLang="en-US" sz="1000" b="0" i="0" u="none" strike="noStrike" kern="1200" cap="none" spc="0" normalizeH="0" baseline="0" noProof="0">
                          <a:ln>
                            <a:noFill/>
                          </a:ln>
                          <a:solidFill>
                            <a:prstClr val="black"/>
                          </a:solidFill>
                          <a:effectLst/>
                          <a:uLnTx/>
                          <a:uFillTx/>
                          <a:latin typeface="+mn-lt"/>
                          <a:ea typeface="+mn-ea"/>
                          <a:cs typeface="+mn-cs"/>
                        </a:rPr>
                        <a:t>粉紅爆水啫喱優惠套裝同埋其他購物禮遇，快啲約埋朋友一齊嚟選購啦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每人限送一份，數量有限，送完即止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Clinique VIP DAY】(Sheung Wan Main Store / wing on Plus (Nathan Road))
Clinique VIP DAY will be held from now till Mar 18, 2018. During the promotion period, upon any purchase at Clinique counter and register as a new member, you will receive a Liquid Facial Soap 30ml* for FREE and also enjoy double VIP bonus points for your purchase. More shopping privileges and limited value sets are available, including the all-new Moisture Surge 72-Hour Hydrator. Come and visit our Clinique counter at Sheung Wan Main Store or wing on Plus (Nathan Road) for the exciting offers!
*One per customer, while stocks last.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永安百貨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wingonhk #departmentstores #</a:t>
                      </a:r>
                      <a:r>
                        <a:rPr kumimoji="0" lang="ja-JP" altLang="en-US" sz="1000" b="0" i="0" u="none" strike="noStrike" kern="1200" cap="none" spc="0" normalizeH="0" baseline="0" noProof="0">
                          <a:ln>
                            <a:noFill/>
                          </a:ln>
                          <a:solidFill>
                            <a:prstClr val="black"/>
                          </a:solidFill>
                          <a:effectLst/>
                          <a:uLnTx/>
                          <a:uFillTx/>
                          <a:latin typeface="+mn-lt"/>
                          <a:ea typeface="+mn-ea"/>
                          <a:cs typeface="+mn-cs"/>
                        </a:rPr>
                        <a:t>永安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wingon #shopping #hongkong #shop #hk #products #cosmetic #cosmetics #skincare #skin #care #makeup #CliniqueHongKong #CliniqueVIPDay #Clin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4688634"/>
                  </a:ext>
                </a:extLst>
              </a:tr>
            </a:tbl>
          </a:graphicData>
        </a:graphic>
      </p:graphicFrame>
      <p:sp>
        <p:nvSpPr>
          <p:cNvPr id="4" name="Text Placeholder 3">
            <a:extLst>
              <a:ext uri="{FF2B5EF4-FFF2-40B4-BE49-F238E27FC236}">
                <a16:creationId xmlns:a16="http://schemas.microsoft.com/office/drawing/2014/main" id="{F713F803-6259-4CA2-BBC4-0A6382F2F8C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220956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1709</Words>
  <Application>Microsoft Office PowerPoint</Application>
  <PresentationFormat>On-screen Show (4:3)</PresentationFormat>
  <Paragraphs>969</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新細明體</vt:lpstr>
      <vt:lpstr>Calibri</vt:lpstr>
      <vt:lpstr>ＭＳ Ｐゴシック</vt:lpstr>
      <vt:lpstr>Arial</vt:lpstr>
      <vt:lpstr>quintly_template</vt:lpstr>
      <vt:lpstr>Facebook Own Posts Table - 1 of 26</vt:lpstr>
      <vt:lpstr>Facebook Own Posts Table - 2 of 26</vt:lpstr>
      <vt:lpstr>Facebook Own Posts Table - 3 of 26</vt:lpstr>
      <vt:lpstr>Facebook Own Posts Table - 4 of 26</vt:lpstr>
      <vt:lpstr>Facebook Own Posts Table - 5 of 26</vt:lpstr>
      <vt:lpstr>Facebook Own Posts Table - 6 of 26</vt:lpstr>
      <vt:lpstr>Facebook Own Posts Table - 7 of 26</vt:lpstr>
      <vt:lpstr>Facebook Own Posts Table - 8 of 26</vt:lpstr>
      <vt:lpstr>Facebook Own Posts Table - 9 of 26</vt:lpstr>
      <vt:lpstr>Facebook Own Posts Table - 10 of 26</vt:lpstr>
      <vt:lpstr>Facebook Own Posts Table - 11 of 26</vt:lpstr>
      <vt:lpstr>Facebook Own Posts Table - 12 of 26</vt:lpstr>
      <vt:lpstr>Facebook Own Posts Table - 13 of 26</vt:lpstr>
      <vt:lpstr>Facebook Own Posts Table - 14 of 26</vt:lpstr>
      <vt:lpstr>Facebook Own Posts Table - 15 of 26</vt:lpstr>
      <vt:lpstr>Facebook Own Posts Table - 16 of 26</vt:lpstr>
      <vt:lpstr>Facebook Own Posts Table - 17 of 26</vt:lpstr>
      <vt:lpstr>Facebook Own Posts Table - 18 of 26</vt:lpstr>
      <vt:lpstr>Facebook Own Posts Table - 19 of 26</vt:lpstr>
      <vt:lpstr>Facebook Own Posts Table - 20 of 26</vt:lpstr>
      <vt:lpstr>Facebook Own Posts Table - 21 of 26</vt:lpstr>
      <vt:lpstr>Facebook Own Posts Table - 22 of 26</vt:lpstr>
      <vt:lpstr>Facebook Own Posts Table - 23 of 26</vt:lpstr>
      <vt:lpstr>Facebook Own Posts Table - 24 of 26</vt:lpstr>
      <vt:lpstr>Facebook Own Posts Table - 25 of 26</vt:lpstr>
      <vt:lpstr>Facebook Own Posts Table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2018-04-03T19:00:36Z</dcterms:created>
  <dcterms:modified xsi:type="dcterms:W3CDTF">2018-04-03T19:10:59Z</dcterms:modified>
</cp:coreProperties>
</file>