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CBF3B-191A-4DAB-B559-63FB941BAACB}"/>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9E7DD1CB-50B9-4DC1-8771-38D37FAB6CC7}"/>
              </a:ext>
            </a:extLst>
          </p:cNvPr>
          <p:cNvGraphicFramePr>
            <a:graphicFrameLocks noGrp="1"/>
          </p:cNvGraphicFramePr>
          <p:nvPr>
            <p:ph type="tbl" sz="quarter" idx="13"/>
            <p:extLst>
              <p:ext uri="{D42A27DB-BD31-4B8C-83A1-F6EECF244321}">
                <p14:modId xmlns:p14="http://schemas.microsoft.com/office/powerpoint/2010/main" val="4278308162"/>
              </p:ext>
            </p:extLst>
          </p:nvPr>
        </p:nvGraphicFramePr>
        <p:xfrm>
          <a:off x="457200" y="1731963"/>
          <a:ext cx="8229600" cy="411480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19009083"/>
                    </a:ext>
                  </a:extLst>
                </a:gridCol>
                <a:gridCol w="370332">
                  <a:extLst>
                    <a:ext uri="{9D8B030D-6E8A-4147-A177-3AD203B41FA5}">
                      <a16:colId xmlns:a16="http://schemas.microsoft.com/office/drawing/2014/main" val="684609310"/>
                    </a:ext>
                  </a:extLst>
                </a:gridCol>
                <a:gridCol w="370332">
                  <a:extLst>
                    <a:ext uri="{9D8B030D-6E8A-4147-A177-3AD203B41FA5}">
                      <a16:colId xmlns:a16="http://schemas.microsoft.com/office/drawing/2014/main" val="1316504625"/>
                    </a:ext>
                  </a:extLst>
                </a:gridCol>
                <a:gridCol w="370332">
                  <a:extLst>
                    <a:ext uri="{9D8B030D-6E8A-4147-A177-3AD203B41FA5}">
                      <a16:colId xmlns:a16="http://schemas.microsoft.com/office/drawing/2014/main" val="2911099158"/>
                    </a:ext>
                  </a:extLst>
                </a:gridCol>
                <a:gridCol w="329184">
                  <a:extLst>
                    <a:ext uri="{9D8B030D-6E8A-4147-A177-3AD203B41FA5}">
                      <a16:colId xmlns:a16="http://schemas.microsoft.com/office/drawing/2014/main" val="2848233961"/>
                    </a:ext>
                  </a:extLst>
                </a:gridCol>
                <a:gridCol w="329184">
                  <a:extLst>
                    <a:ext uri="{9D8B030D-6E8A-4147-A177-3AD203B41FA5}">
                      <a16:colId xmlns:a16="http://schemas.microsoft.com/office/drawing/2014/main" val="3506443734"/>
                    </a:ext>
                  </a:extLst>
                </a:gridCol>
                <a:gridCol w="329184">
                  <a:extLst>
                    <a:ext uri="{9D8B030D-6E8A-4147-A177-3AD203B41FA5}">
                      <a16:colId xmlns:a16="http://schemas.microsoft.com/office/drawing/2014/main" val="1938308129"/>
                    </a:ext>
                  </a:extLst>
                </a:gridCol>
                <a:gridCol w="329184">
                  <a:extLst>
                    <a:ext uri="{9D8B030D-6E8A-4147-A177-3AD203B41FA5}">
                      <a16:colId xmlns:a16="http://schemas.microsoft.com/office/drawing/2014/main" val="2174557486"/>
                    </a:ext>
                  </a:extLst>
                </a:gridCol>
                <a:gridCol w="329184">
                  <a:extLst>
                    <a:ext uri="{9D8B030D-6E8A-4147-A177-3AD203B41FA5}">
                      <a16:colId xmlns:a16="http://schemas.microsoft.com/office/drawing/2014/main" val="1095015678"/>
                    </a:ext>
                  </a:extLst>
                </a:gridCol>
                <a:gridCol w="329184">
                  <a:extLst>
                    <a:ext uri="{9D8B030D-6E8A-4147-A177-3AD203B41FA5}">
                      <a16:colId xmlns:a16="http://schemas.microsoft.com/office/drawing/2014/main" val="3705190690"/>
                    </a:ext>
                  </a:extLst>
                </a:gridCol>
                <a:gridCol w="329184">
                  <a:extLst>
                    <a:ext uri="{9D8B030D-6E8A-4147-A177-3AD203B41FA5}">
                      <a16:colId xmlns:a16="http://schemas.microsoft.com/office/drawing/2014/main" val="3113923178"/>
                    </a:ext>
                  </a:extLst>
                </a:gridCol>
                <a:gridCol w="329184">
                  <a:extLst>
                    <a:ext uri="{9D8B030D-6E8A-4147-A177-3AD203B41FA5}">
                      <a16:colId xmlns:a16="http://schemas.microsoft.com/office/drawing/2014/main" val="4096304349"/>
                    </a:ext>
                  </a:extLst>
                </a:gridCol>
                <a:gridCol w="329184">
                  <a:extLst>
                    <a:ext uri="{9D8B030D-6E8A-4147-A177-3AD203B41FA5}">
                      <a16:colId xmlns:a16="http://schemas.microsoft.com/office/drawing/2014/main" val="1186122236"/>
                    </a:ext>
                  </a:extLst>
                </a:gridCol>
                <a:gridCol w="370332">
                  <a:extLst>
                    <a:ext uri="{9D8B030D-6E8A-4147-A177-3AD203B41FA5}">
                      <a16:colId xmlns:a16="http://schemas.microsoft.com/office/drawing/2014/main" val="1691332762"/>
                    </a:ext>
                  </a:extLst>
                </a:gridCol>
                <a:gridCol w="370332">
                  <a:extLst>
                    <a:ext uri="{9D8B030D-6E8A-4147-A177-3AD203B41FA5}">
                      <a16:colId xmlns:a16="http://schemas.microsoft.com/office/drawing/2014/main" val="1688457619"/>
                    </a:ext>
                  </a:extLst>
                </a:gridCol>
                <a:gridCol w="329184">
                  <a:extLst>
                    <a:ext uri="{9D8B030D-6E8A-4147-A177-3AD203B41FA5}">
                      <a16:colId xmlns:a16="http://schemas.microsoft.com/office/drawing/2014/main" val="3838011314"/>
                    </a:ext>
                  </a:extLst>
                </a:gridCol>
                <a:gridCol w="329184">
                  <a:extLst>
                    <a:ext uri="{9D8B030D-6E8A-4147-A177-3AD203B41FA5}">
                      <a16:colId xmlns:a16="http://schemas.microsoft.com/office/drawing/2014/main" val="1186510180"/>
                    </a:ext>
                  </a:extLst>
                </a:gridCol>
                <a:gridCol w="370332">
                  <a:extLst>
                    <a:ext uri="{9D8B030D-6E8A-4147-A177-3AD203B41FA5}">
                      <a16:colId xmlns:a16="http://schemas.microsoft.com/office/drawing/2014/main" val="2918438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414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Cinnabon Pakistan - 2018-03-30 23:29:01</a:t>
                      </a:r>
                      <a:r>
                        <a:rPr kumimoji="0" lang="en-US" sz="1000" b="0" i="0" u="none" strike="noStrike" kern="1200" cap="none" spc="0" normalizeH="0" baseline="0" noProof="0">
                          <a:ln>
                            <a:noFill/>
                          </a:ln>
                          <a:solidFill>
                            <a:prstClr val="black"/>
                          </a:solidFill>
                          <a:effectLst/>
                          <a:uLnTx/>
                          <a:uFillTx/>
                          <a:latin typeface="+mn-lt"/>
                          <a:ea typeface="+mn-ea"/>
                          <a:cs typeface="+mn-cs"/>
                        </a:rPr>
                        <a:t>
Happy Easter from Cinnabon!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611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ESPRESSO - 2018-03-29 20:13:31</a:t>
                      </a:r>
                      <a:r>
                        <a:rPr kumimoji="0" lang="en-US" sz="1000" b="0" i="0" u="none" strike="noStrike" kern="1200" cap="none" spc="0" normalizeH="0" baseline="0" noProof="0">
                          <a:ln>
                            <a:noFill/>
                          </a:ln>
                          <a:solidFill>
                            <a:prstClr val="black"/>
                          </a:solidFill>
                          <a:effectLst/>
                          <a:uLnTx/>
                          <a:uFillTx/>
                          <a:latin typeface="+mn-lt"/>
                          <a:ea typeface="+mn-ea"/>
                          <a:cs typeface="+mn-cs"/>
                        </a:rPr>
                        <a:t>
"Today is the happiest day of my life, because I have returned to my country, I have stepped foot on my nation's soil again and am among my own people." — Malala Yousafzai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605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ESPRESSO - 2018-03-28 16:17:23</a:t>
                      </a:r>
                      <a:r>
                        <a:rPr kumimoji="0" lang="en-US" sz="1000" b="0" i="0" u="none" strike="noStrike" kern="1200" cap="none" spc="0" normalizeH="0" baseline="0" noProof="0">
                          <a:ln>
                            <a:noFill/>
                          </a:ln>
                          <a:solidFill>
                            <a:prstClr val="black"/>
                          </a:solidFill>
                          <a:effectLst/>
                          <a:uLnTx/>
                          <a:uFillTx/>
                          <a:latin typeface="+mn-lt"/>
                          <a:ea typeface="+mn-ea"/>
                          <a:cs typeface="+mn-cs"/>
                        </a:rPr>
                        <a:t>
An array of vegetables, grilled and roasted, tangy sun-dried tomatoes, olives, dressed with baked garlic vinaigrette.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736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- 2018-03-28 06:00:00</a:t>
                      </a:r>
                      <a:r>
                        <a:rPr kumimoji="0" lang="en-US" sz="1000" b="0" i="0" u="none" strike="noStrike" kern="1200" cap="none" spc="0" normalizeH="0" baseline="0" noProof="0">
                          <a:ln>
                            <a:noFill/>
                          </a:ln>
                          <a:solidFill>
                            <a:prstClr val="black"/>
                          </a:solidFill>
                          <a:effectLst/>
                          <a:uLnTx/>
                          <a:uFillTx/>
                          <a:latin typeface="+mn-lt"/>
                          <a:ea typeface="+mn-ea"/>
                          <a:cs typeface="+mn-cs"/>
                        </a:rPr>
                        <a:t>
Time to vote! Mocha or Cappuccino?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9783202"/>
                  </a:ext>
                </a:extLst>
              </a:tr>
            </a:tbl>
          </a:graphicData>
        </a:graphic>
      </p:graphicFrame>
      <p:sp>
        <p:nvSpPr>
          <p:cNvPr id="4" name="Text Placeholder 3">
            <a:extLst>
              <a:ext uri="{FF2B5EF4-FFF2-40B4-BE49-F238E27FC236}">
                <a16:creationId xmlns:a16="http://schemas.microsoft.com/office/drawing/2014/main" id="{7236ED88-10AE-43EF-97A6-66C406D07229}"/>
              </a:ext>
            </a:extLst>
          </p:cNvPr>
          <p:cNvSpPr>
            <a:spLocks noGrp="1"/>
          </p:cNvSpPr>
          <p:nvPr>
            <p:ph type="body" sz="quarter" idx="14"/>
          </p:nvPr>
        </p:nvSpPr>
        <p:spPr/>
        <p:txBody>
          <a:bodyPr/>
          <a:lstStyle/>
          <a:p>
            <a:r>
              <a:rPr lang="en-US"/>
              <a:t>02/01/2018 - 03/30/2018</a:t>
            </a:r>
          </a:p>
        </p:txBody>
      </p:sp>
    </p:spTree>
    <p:extLst>
      <p:ext uri="{BB962C8B-B14F-4D97-AF65-F5344CB8AC3E}">
        <p14:creationId xmlns:p14="http://schemas.microsoft.com/office/powerpoint/2010/main" val="2783787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65F1A-02CA-4162-BE3D-2C35066266C9}"/>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82E3234B-03E1-4A69-BF4B-B2D10BE1D7AD}"/>
              </a:ext>
            </a:extLst>
          </p:cNvPr>
          <p:cNvGraphicFramePr>
            <a:graphicFrameLocks noGrp="1"/>
          </p:cNvGraphicFramePr>
          <p:nvPr>
            <p:ph type="tbl" sz="quarter" idx="13"/>
            <p:extLst>
              <p:ext uri="{D42A27DB-BD31-4B8C-83A1-F6EECF244321}">
                <p14:modId xmlns:p14="http://schemas.microsoft.com/office/powerpoint/2010/main" val="977328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6429949"/>
                    </a:ext>
                  </a:extLst>
                </a:gridCol>
                <a:gridCol w="370332">
                  <a:extLst>
                    <a:ext uri="{9D8B030D-6E8A-4147-A177-3AD203B41FA5}">
                      <a16:colId xmlns:a16="http://schemas.microsoft.com/office/drawing/2014/main" val="3592731474"/>
                    </a:ext>
                  </a:extLst>
                </a:gridCol>
                <a:gridCol w="370332">
                  <a:extLst>
                    <a:ext uri="{9D8B030D-6E8A-4147-A177-3AD203B41FA5}">
                      <a16:colId xmlns:a16="http://schemas.microsoft.com/office/drawing/2014/main" val="1108843718"/>
                    </a:ext>
                  </a:extLst>
                </a:gridCol>
                <a:gridCol w="370332">
                  <a:extLst>
                    <a:ext uri="{9D8B030D-6E8A-4147-A177-3AD203B41FA5}">
                      <a16:colId xmlns:a16="http://schemas.microsoft.com/office/drawing/2014/main" val="2852318201"/>
                    </a:ext>
                  </a:extLst>
                </a:gridCol>
                <a:gridCol w="329184">
                  <a:extLst>
                    <a:ext uri="{9D8B030D-6E8A-4147-A177-3AD203B41FA5}">
                      <a16:colId xmlns:a16="http://schemas.microsoft.com/office/drawing/2014/main" val="1050607355"/>
                    </a:ext>
                  </a:extLst>
                </a:gridCol>
                <a:gridCol w="329184">
                  <a:extLst>
                    <a:ext uri="{9D8B030D-6E8A-4147-A177-3AD203B41FA5}">
                      <a16:colId xmlns:a16="http://schemas.microsoft.com/office/drawing/2014/main" val="1364301920"/>
                    </a:ext>
                  </a:extLst>
                </a:gridCol>
                <a:gridCol w="329184">
                  <a:extLst>
                    <a:ext uri="{9D8B030D-6E8A-4147-A177-3AD203B41FA5}">
                      <a16:colId xmlns:a16="http://schemas.microsoft.com/office/drawing/2014/main" val="1418409130"/>
                    </a:ext>
                  </a:extLst>
                </a:gridCol>
                <a:gridCol w="329184">
                  <a:extLst>
                    <a:ext uri="{9D8B030D-6E8A-4147-A177-3AD203B41FA5}">
                      <a16:colId xmlns:a16="http://schemas.microsoft.com/office/drawing/2014/main" val="910913333"/>
                    </a:ext>
                  </a:extLst>
                </a:gridCol>
                <a:gridCol w="329184">
                  <a:extLst>
                    <a:ext uri="{9D8B030D-6E8A-4147-A177-3AD203B41FA5}">
                      <a16:colId xmlns:a16="http://schemas.microsoft.com/office/drawing/2014/main" val="2742721475"/>
                    </a:ext>
                  </a:extLst>
                </a:gridCol>
                <a:gridCol w="329184">
                  <a:extLst>
                    <a:ext uri="{9D8B030D-6E8A-4147-A177-3AD203B41FA5}">
                      <a16:colId xmlns:a16="http://schemas.microsoft.com/office/drawing/2014/main" val="4274847618"/>
                    </a:ext>
                  </a:extLst>
                </a:gridCol>
                <a:gridCol w="329184">
                  <a:extLst>
                    <a:ext uri="{9D8B030D-6E8A-4147-A177-3AD203B41FA5}">
                      <a16:colId xmlns:a16="http://schemas.microsoft.com/office/drawing/2014/main" val="2256413616"/>
                    </a:ext>
                  </a:extLst>
                </a:gridCol>
                <a:gridCol w="329184">
                  <a:extLst>
                    <a:ext uri="{9D8B030D-6E8A-4147-A177-3AD203B41FA5}">
                      <a16:colId xmlns:a16="http://schemas.microsoft.com/office/drawing/2014/main" val="1733894535"/>
                    </a:ext>
                  </a:extLst>
                </a:gridCol>
                <a:gridCol w="329184">
                  <a:extLst>
                    <a:ext uri="{9D8B030D-6E8A-4147-A177-3AD203B41FA5}">
                      <a16:colId xmlns:a16="http://schemas.microsoft.com/office/drawing/2014/main" val="320180279"/>
                    </a:ext>
                  </a:extLst>
                </a:gridCol>
                <a:gridCol w="370332">
                  <a:extLst>
                    <a:ext uri="{9D8B030D-6E8A-4147-A177-3AD203B41FA5}">
                      <a16:colId xmlns:a16="http://schemas.microsoft.com/office/drawing/2014/main" val="2788615123"/>
                    </a:ext>
                  </a:extLst>
                </a:gridCol>
                <a:gridCol w="370332">
                  <a:extLst>
                    <a:ext uri="{9D8B030D-6E8A-4147-A177-3AD203B41FA5}">
                      <a16:colId xmlns:a16="http://schemas.microsoft.com/office/drawing/2014/main" val="2831734215"/>
                    </a:ext>
                  </a:extLst>
                </a:gridCol>
                <a:gridCol w="329184">
                  <a:extLst>
                    <a:ext uri="{9D8B030D-6E8A-4147-A177-3AD203B41FA5}">
                      <a16:colId xmlns:a16="http://schemas.microsoft.com/office/drawing/2014/main" val="1045434698"/>
                    </a:ext>
                  </a:extLst>
                </a:gridCol>
                <a:gridCol w="329184">
                  <a:extLst>
                    <a:ext uri="{9D8B030D-6E8A-4147-A177-3AD203B41FA5}">
                      <a16:colId xmlns:a16="http://schemas.microsoft.com/office/drawing/2014/main" val="4188213201"/>
                    </a:ext>
                  </a:extLst>
                </a:gridCol>
                <a:gridCol w="370332">
                  <a:extLst>
                    <a:ext uri="{9D8B030D-6E8A-4147-A177-3AD203B41FA5}">
                      <a16:colId xmlns:a16="http://schemas.microsoft.com/office/drawing/2014/main" val="420616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550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- 2018-03-26 06:00:00</a:t>
                      </a:r>
                      <a:r>
                        <a:rPr kumimoji="0" lang="en-US" sz="1000" b="0" i="0" u="none" strike="noStrike" kern="1200" cap="none" spc="0" normalizeH="0" baseline="0" noProof="0">
                          <a:ln>
                            <a:noFill/>
                          </a:ln>
                          <a:solidFill>
                            <a:prstClr val="black"/>
                          </a:solidFill>
                          <a:effectLst/>
                          <a:uLnTx/>
                          <a:uFillTx/>
                          <a:latin typeface="+mn-lt"/>
                          <a:ea typeface="+mn-ea"/>
                          <a:cs typeface="+mn-cs"/>
                        </a:rPr>
                        <a:t>
Together is better. Hop over to your nearest GJC and grab a coffee with savory snacks to lift the mood!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834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- 2018-03-25 06:00:00</a:t>
                      </a:r>
                      <a:r>
                        <a:rPr kumimoji="0" lang="en-US" sz="1000" b="0" i="0" u="none" strike="noStrike" kern="1200" cap="none" spc="0" normalizeH="0" baseline="0" noProof="0">
                          <a:ln>
                            <a:noFill/>
                          </a:ln>
                          <a:solidFill>
                            <a:prstClr val="black"/>
                          </a:solidFill>
                          <a:effectLst/>
                          <a:uLnTx/>
                          <a:uFillTx/>
                          <a:latin typeface="+mn-lt"/>
                          <a:ea typeface="+mn-ea"/>
                          <a:cs typeface="+mn-cs"/>
                        </a:rPr>
                        <a:t>
Love your coffee? Guess what, it loves you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603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- 2018-03-24 05:00:00</a:t>
                      </a:r>
                      <a:r>
                        <a:rPr kumimoji="0" lang="en-US" sz="1000" b="0" i="0" u="none" strike="noStrike" kern="1200" cap="none" spc="0" normalizeH="0" baseline="0" noProof="0">
                          <a:ln>
                            <a:noFill/>
                          </a:ln>
                          <a:solidFill>
                            <a:prstClr val="black"/>
                          </a:solidFill>
                          <a:effectLst/>
                          <a:uLnTx/>
                          <a:uFillTx/>
                          <a:latin typeface="+mn-lt"/>
                          <a:ea typeface="+mn-ea"/>
                          <a:cs typeface="+mn-cs"/>
                        </a:rPr>
                        <a:t>
Cake + Coffee = heaven!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7892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- 2018-03-23 06:00:08</a:t>
                      </a:r>
                      <a:r>
                        <a:rPr kumimoji="0" lang="en-US" sz="1000" b="0" i="0" u="none" strike="noStrike" kern="1200" cap="none" spc="0" normalizeH="0" baseline="0" noProof="0">
                          <a:ln>
                            <a:noFill/>
                          </a:ln>
                          <a:solidFill>
                            <a:prstClr val="black"/>
                          </a:solidFill>
                          <a:effectLst/>
                          <a:uLnTx/>
                          <a:uFillTx/>
                          <a:latin typeface="+mn-lt"/>
                          <a:ea typeface="+mn-ea"/>
                          <a:cs typeface="+mn-cs"/>
                        </a:rPr>
                        <a:t>
Pakistan Day 🇵🇰🇵🇰. 
What is one fact about Pakistan that you are really proud 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3164685"/>
                  </a:ext>
                </a:extLst>
              </a:tr>
            </a:tbl>
          </a:graphicData>
        </a:graphic>
      </p:graphicFrame>
      <p:sp>
        <p:nvSpPr>
          <p:cNvPr id="4" name="Text Placeholder 3">
            <a:extLst>
              <a:ext uri="{FF2B5EF4-FFF2-40B4-BE49-F238E27FC236}">
                <a16:creationId xmlns:a16="http://schemas.microsoft.com/office/drawing/2014/main" id="{9F3CE572-3BC1-4022-87ED-D8CD5E9F19F0}"/>
              </a:ext>
            </a:extLst>
          </p:cNvPr>
          <p:cNvSpPr>
            <a:spLocks noGrp="1"/>
          </p:cNvSpPr>
          <p:nvPr>
            <p:ph type="body" sz="quarter" idx="14"/>
          </p:nvPr>
        </p:nvSpPr>
        <p:spPr/>
        <p:txBody>
          <a:bodyPr/>
          <a:lstStyle/>
          <a:p>
            <a:r>
              <a:rPr lang="en-US"/>
              <a:t>02/01/2018 - 03/30/2018</a:t>
            </a:r>
          </a:p>
        </p:txBody>
      </p:sp>
    </p:spTree>
    <p:extLst>
      <p:ext uri="{BB962C8B-B14F-4D97-AF65-F5344CB8AC3E}">
        <p14:creationId xmlns:p14="http://schemas.microsoft.com/office/powerpoint/2010/main" val="2549416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51E56-3646-4CEE-8157-674A4613C74E}"/>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9D0B95F3-5462-446E-BB20-44BA98901F72}"/>
              </a:ext>
            </a:extLst>
          </p:cNvPr>
          <p:cNvGraphicFramePr>
            <a:graphicFrameLocks noGrp="1"/>
          </p:cNvGraphicFramePr>
          <p:nvPr>
            <p:ph type="tbl" sz="quarter" idx="13"/>
            <p:extLst>
              <p:ext uri="{D42A27DB-BD31-4B8C-83A1-F6EECF244321}">
                <p14:modId xmlns:p14="http://schemas.microsoft.com/office/powerpoint/2010/main" val="2919783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027667"/>
                    </a:ext>
                  </a:extLst>
                </a:gridCol>
                <a:gridCol w="370332">
                  <a:extLst>
                    <a:ext uri="{9D8B030D-6E8A-4147-A177-3AD203B41FA5}">
                      <a16:colId xmlns:a16="http://schemas.microsoft.com/office/drawing/2014/main" val="30046438"/>
                    </a:ext>
                  </a:extLst>
                </a:gridCol>
                <a:gridCol w="370332">
                  <a:extLst>
                    <a:ext uri="{9D8B030D-6E8A-4147-A177-3AD203B41FA5}">
                      <a16:colId xmlns:a16="http://schemas.microsoft.com/office/drawing/2014/main" val="675511904"/>
                    </a:ext>
                  </a:extLst>
                </a:gridCol>
                <a:gridCol w="370332">
                  <a:extLst>
                    <a:ext uri="{9D8B030D-6E8A-4147-A177-3AD203B41FA5}">
                      <a16:colId xmlns:a16="http://schemas.microsoft.com/office/drawing/2014/main" val="807120655"/>
                    </a:ext>
                  </a:extLst>
                </a:gridCol>
                <a:gridCol w="329184">
                  <a:extLst>
                    <a:ext uri="{9D8B030D-6E8A-4147-A177-3AD203B41FA5}">
                      <a16:colId xmlns:a16="http://schemas.microsoft.com/office/drawing/2014/main" val="313605163"/>
                    </a:ext>
                  </a:extLst>
                </a:gridCol>
                <a:gridCol w="329184">
                  <a:extLst>
                    <a:ext uri="{9D8B030D-6E8A-4147-A177-3AD203B41FA5}">
                      <a16:colId xmlns:a16="http://schemas.microsoft.com/office/drawing/2014/main" val="1580010052"/>
                    </a:ext>
                  </a:extLst>
                </a:gridCol>
                <a:gridCol w="329184">
                  <a:extLst>
                    <a:ext uri="{9D8B030D-6E8A-4147-A177-3AD203B41FA5}">
                      <a16:colId xmlns:a16="http://schemas.microsoft.com/office/drawing/2014/main" val="1641114256"/>
                    </a:ext>
                  </a:extLst>
                </a:gridCol>
                <a:gridCol w="329184">
                  <a:extLst>
                    <a:ext uri="{9D8B030D-6E8A-4147-A177-3AD203B41FA5}">
                      <a16:colId xmlns:a16="http://schemas.microsoft.com/office/drawing/2014/main" val="3959549407"/>
                    </a:ext>
                  </a:extLst>
                </a:gridCol>
                <a:gridCol w="329184">
                  <a:extLst>
                    <a:ext uri="{9D8B030D-6E8A-4147-A177-3AD203B41FA5}">
                      <a16:colId xmlns:a16="http://schemas.microsoft.com/office/drawing/2014/main" val="908915352"/>
                    </a:ext>
                  </a:extLst>
                </a:gridCol>
                <a:gridCol w="329184">
                  <a:extLst>
                    <a:ext uri="{9D8B030D-6E8A-4147-A177-3AD203B41FA5}">
                      <a16:colId xmlns:a16="http://schemas.microsoft.com/office/drawing/2014/main" val="3213100760"/>
                    </a:ext>
                  </a:extLst>
                </a:gridCol>
                <a:gridCol w="329184">
                  <a:extLst>
                    <a:ext uri="{9D8B030D-6E8A-4147-A177-3AD203B41FA5}">
                      <a16:colId xmlns:a16="http://schemas.microsoft.com/office/drawing/2014/main" val="1480505079"/>
                    </a:ext>
                  </a:extLst>
                </a:gridCol>
                <a:gridCol w="329184">
                  <a:extLst>
                    <a:ext uri="{9D8B030D-6E8A-4147-A177-3AD203B41FA5}">
                      <a16:colId xmlns:a16="http://schemas.microsoft.com/office/drawing/2014/main" val="2107295531"/>
                    </a:ext>
                  </a:extLst>
                </a:gridCol>
                <a:gridCol w="329184">
                  <a:extLst>
                    <a:ext uri="{9D8B030D-6E8A-4147-A177-3AD203B41FA5}">
                      <a16:colId xmlns:a16="http://schemas.microsoft.com/office/drawing/2014/main" val="2384075737"/>
                    </a:ext>
                  </a:extLst>
                </a:gridCol>
                <a:gridCol w="370332">
                  <a:extLst>
                    <a:ext uri="{9D8B030D-6E8A-4147-A177-3AD203B41FA5}">
                      <a16:colId xmlns:a16="http://schemas.microsoft.com/office/drawing/2014/main" val="1125253904"/>
                    </a:ext>
                  </a:extLst>
                </a:gridCol>
                <a:gridCol w="370332">
                  <a:extLst>
                    <a:ext uri="{9D8B030D-6E8A-4147-A177-3AD203B41FA5}">
                      <a16:colId xmlns:a16="http://schemas.microsoft.com/office/drawing/2014/main" val="2364478568"/>
                    </a:ext>
                  </a:extLst>
                </a:gridCol>
                <a:gridCol w="329184">
                  <a:extLst>
                    <a:ext uri="{9D8B030D-6E8A-4147-A177-3AD203B41FA5}">
                      <a16:colId xmlns:a16="http://schemas.microsoft.com/office/drawing/2014/main" val="1711804656"/>
                    </a:ext>
                  </a:extLst>
                </a:gridCol>
                <a:gridCol w="329184">
                  <a:extLst>
                    <a:ext uri="{9D8B030D-6E8A-4147-A177-3AD203B41FA5}">
                      <a16:colId xmlns:a16="http://schemas.microsoft.com/office/drawing/2014/main" val="1858793614"/>
                    </a:ext>
                  </a:extLst>
                </a:gridCol>
                <a:gridCol w="370332">
                  <a:extLst>
                    <a:ext uri="{9D8B030D-6E8A-4147-A177-3AD203B41FA5}">
                      <a16:colId xmlns:a16="http://schemas.microsoft.com/office/drawing/2014/main" val="2022801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9795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Cinnabon Pakistan - 2018-03-22 17:20:44</a:t>
                      </a:r>
                      <a:r>
                        <a:rPr kumimoji="0" lang="en-US" sz="1000" b="0" i="0" u="none" strike="noStrike" kern="1200" cap="none" spc="0" normalizeH="0" baseline="0" noProof="0">
                          <a:ln>
                            <a:noFill/>
                          </a:ln>
                          <a:solidFill>
                            <a:prstClr val="black"/>
                          </a:solidFill>
                          <a:effectLst/>
                          <a:uLnTx/>
                          <a:uFillTx/>
                          <a:latin typeface="+mn-lt"/>
                          <a:ea typeface="+mn-ea"/>
                          <a:cs typeface="+mn-cs"/>
                        </a:rPr>
                        <a:t>
What makes a long weekend even better? A weekend-long discount! Celebrate Pakistan Day with 23% OFF all online delivery orders of Rs. 1000 or more - Happy Pakistan Day Weekend! 🇵🇰
www.cinnabon.pk/menu
#PakistanDay #CinnabonDelivery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3470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ESPRESSO - 2018-03-22 07:00:00</a:t>
                      </a:r>
                      <a:r>
                        <a:rPr kumimoji="0" lang="en-US" sz="1000" b="0" i="0" u="none" strike="noStrike" kern="1200" cap="none" spc="0" normalizeH="0" baseline="0" noProof="0">
                          <a:ln>
                            <a:noFill/>
                          </a:ln>
                          <a:solidFill>
                            <a:prstClr val="black"/>
                          </a:solidFill>
                          <a:effectLst/>
                          <a:uLnTx/>
                          <a:uFillTx/>
                          <a:latin typeface="+mn-lt"/>
                          <a:ea typeface="+mn-ea"/>
                          <a:cs typeface="+mn-cs"/>
                        </a:rPr>
                        <a:t>
Happy Pakistan Day and thank you, 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10465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- 2018-03-21 05:04:55</a:t>
                      </a:r>
                      <a:r>
                        <a:rPr kumimoji="0" lang="en-US" sz="1000" b="0" i="0" u="none" strike="noStrike" kern="1200" cap="none" spc="0" normalizeH="0" baseline="0" noProof="0">
                          <a:ln>
                            <a:noFill/>
                          </a:ln>
                          <a:solidFill>
                            <a:prstClr val="black"/>
                          </a:solidFill>
                          <a:effectLst/>
                          <a:uLnTx/>
                          <a:uFillTx/>
                          <a:latin typeface="+mn-lt"/>
                          <a:ea typeface="+mn-ea"/>
                          <a:cs typeface="+mn-cs"/>
                        </a:rPr>
                        <a:t>
Drop by for a delicious smoothie!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3032414"/>
                  </a:ext>
                </a:extLst>
              </a:tr>
            </a:tbl>
          </a:graphicData>
        </a:graphic>
      </p:graphicFrame>
      <p:sp>
        <p:nvSpPr>
          <p:cNvPr id="4" name="Text Placeholder 3">
            <a:extLst>
              <a:ext uri="{FF2B5EF4-FFF2-40B4-BE49-F238E27FC236}">
                <a16:creationId xmlns:a16="http://schemas.microsoft.com/office/drawing/2014/main" id="{28D1BD8E-2391-485E-AE34-2E501C971D3F}"/>
              </a:ext>
            </a:extLst>
          </p:cNvPr>
          <p:cNvSpPr>
            <a:spLocks noGrp="1"/>
          </p:cNvSpPr>
          <p:nvPr>
            <p:ph type="body" sz="quarter" idx="14"/>
          </p:nvPr>
        </p:nvSpPr>
        <p:spPr/>
        <p:txBody>
          <a:bodyPr/>
          <a:lstStyle/>
          <a:p>
            <a:r>
              <a:rPr lang="en-US"/>
              <a:t>02/01/2018 - 03/30/2018</a:t>
            </a:r>
          </a:p>
        </p:txBody>
      </p:sp>
    </p:spTree>
    <p:extLst>
      <p:ext uri="{BB962C8B-B14F-4D97-AF65-F5344CB8AC3E}">
        <p14:creationId xmlns:p14="http://schemas.microsoft.com/office/powerpoint/2010/main" val="1404515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61B90-7290-4D4B-B5BB-05CF80F7CE54}"/>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0C1769D4-5EE3-4DF5-9DF9-D64E9CB6E2F2}"/>
              </a:ext>
            </a:extLst>
          </p:cNvPr>
          <p:cNvGraphicFramePr>
            <a:graphicFrameLocks noGrp="1"/>
          </p:cNvGraphicFramePr>
          <p:nvPr>
            <p:ph type="tbl" sz="quarter" idx="13"/>
            <p:extLst>
              <p:ext uri="{D42A27DB-BD31-4B8C-83A1-F6EECF244321}">
                <p14:modId xmlns:p14="http://schemas.microsoft.com/office/powerpoint/2010/main" val="4265146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26836801"/>
                    </a:ext>
                  </a:extLst>
                </a:gridCol>
                <a:gridCol w="370332">
                  <a:extLst>
                    <a:ext uri="{9D8B030D-6E8A-4147-A177-3AD203B41FA5}">
                      <a16:colId xmlns:a16="http://schemas.microsoft.com/office/drawing/2014/main" val="340851139"/>
                    </a:ext>
                  </a:extLst>
                </a:gridCol>
                <a:gridCol w="370332">
                  <a:extLst>
                    <a:ext uri="{9D8B030D-6E8A-4147-A177-3AD203B41FA5}">
                      <a16:colId xmlns:a16="http://schemas.microsoft.com/office/drawing/2014/main" val="3262747255"/>
                    </a:ext>
                  </a:extLst>
                </a:gridCol>
                <a:gridCol w="370332">
                  <a:extLst>
                    <a:ext uri="{9D8B030D-6E8A-4147-A177-3AD203B41FA5}">
                      <a16:colId xmlns:a16="http://schemas.microsoft.com/office/drawing/2014/main" val="4140915572"/>
                    </a:ext>
                  </a:extLst>
                </a:gridCol>
                <a:gridCol w="329184">
                  <a:extLst>
                    <a:ext uri="{9D8B030D-6E8A-4147-A177-3AD203B41FA5}">
                      <a16:colId xmlns:a16="http://schemas.microsoft.com/office/drawing/2014/main" val="4105747068"/>
                    </a:ext>
                  </a:extLst>
                </a:gridCol>
                <a:gridCol w="329184">
                  <a:extLst>
                    <a:ext uri="{9D8B030D-6E8A-4147-A177-3AD203B41FA5}">
                      <a16:colId xmlns:a16="http://schemas.microsoft.com/office/drawing/2014/main" val="4089225757"/>
                    </a:ext>
                  </a:extLst>
                </a:gridCol>
                <a:gridCol w="329184">
                  <a:extLst>
                    <a:ext uri="{9D8B030D-6E8A-4147-A177-3AD203B41FA5}">
                      <a16:colId xmlns:a16="http://schemas.microsoft.com/office/drawing/2014/main" val="1899884594"/>
                    </a:ext>
                  </a:extLst>
                </a:gridCol>
                <a:gridCol w="329184">
                  <a:extLst>
                    <a:ext uri="{9D8B030D-6E8A-4147-A177-3AD203B41FA5}">
                      <a16:colId xmlns:a16="http://schemas.microsoft.com/office/drawing/2014/main" val="3601641092"/>
                    </a:ext>
                  </a:extLst>
                </a:gridCol>
                <a:gridCol w="329184">
                  <a:extLst>
                    <a:ext uri="{9D8B030D-6E8A-4147-A177-3AD203B41FA5}">
                      <a16:colId xmlns:a16="http://schemas.microsoft.com/office/drawing/2014/main" val="652856203"/>
                    </a:ext>
                  </a:extLst>
                </a:gridCol>
                <a:gridCol w="329184">
                  <a:extLst>
                    <a:ext uri="{9D8B030D-6E8A-4147-A177-3AD203B41FA5}">
                      <a16:colId xmlns:a16="http://schemas.microsoft.com/office/drawing/2014/main" val="1990914974"/>
                    </a:ext>
                  </a:extLst>
                </a:gridCol>
                <a:gridCol w="329184">
                  <a:extLst>
                    <a:ext uri="{9D8B030D-6E8A-4147-A177-3AD203B41FA5}">
                      <a16:colId xmlns:a16="http://schemas.microsoft.com/office/drawing/2014/main" val="1893816709"/>
                    </a:ext>
                  </a:extLst>
                </a:gridCol>
                <a:gridCol w="329184">
                  <a:extLst>
                    <a:ext uri="{9D8B030D-6E8A-4147-A177-3AD203B41FA5}">
                      <a16:colId xmlns:a16="http://schemas.microsoft.com/office/drawing/2014/main" val="1135447591"/>
                    </a:ext>
                  </a:extLst>
                </a:gridCol>
                <a:gridCol w="329184">
                  <a:extLst>
                    <a:ext uri="{9D8B030D-6E8A-4147-A177-3AD203B41FA5}">
                      <a16:colId xmlns:a16="http://schemas.microsoft.com/office/drawing/2014/main" val="885649566"/>
                    </a:ext>
                  </a:extLst>
                </a:gridCol>
                <a:gridCol w="370332">
                  <a:extLst>
                    <a:ext uri="{9D8B030D-6E8A-4147-A177-3AD203B41FA5}">
                      <a16:colId xmlns:a16="http://schemas.microsoft.com/office/drawing/2014/main" val="1680862860"/>
                    </a:ext>
                  </a:extLst>
                </a:gridCol>
                <a:gridCol w="370332">
                  <a:extLst>
                    <a:ext uri="{9D8B030D-6E8A-4147-A177-3AD203B41FA5}">
                      <a16:colId xmlns:a16="http://schemas.microsoft.com/office/drawing/2014/main" val="1430974453"/>
                    </a:ext>
                  </a:extLst>
                </a:gridCol>
                <a:gridCol w="329184">
                  <a:extLst>
                    <a:ext uri="{9D8B030D-6E8A-4147-A177-3AD203B41FA5}">
                      <a16:colId xmlns:a16="http://schemas.microsoft.com/office/drawing/2014/main" val="4007918519"/>
                    </a:ext>
                  </a:extLst>
                </a:gridCol>
                <a:gridCol w="329184">
                  <a:extLst>
                    <a:ext uri="{9D8B030D-6E8A-4147-A177-3AD203B41FA5}">
                      <a16:colId xmlns:a16="http://schemas.microsoft.com/office/drawing/2014/main" val="4240358870"/>
                    </a:ext>
                  </a:extLst>
                </a:gridCol>
                <a:gridCol w="370332">
                  <a:extLst>
                    <a:ext uri="{9D8B030D-6E8A-4147-A177-3AD203B41FA5}">
                      <a16:colId xmlns:a16="http://schemas.microsoft.com/office/drawing/2014/main" val="268119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834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ESPRESSO - 2018-03-20 11:16:00</a:t>
                      </a:r>
                      <a:r>
                        <a:rPr kumimoji="0" lang="en-US" sz="1000" b="0" i="0" u="none" strike="noStrike" kern="1200" cap="none" spc="0" normalizeH="0" baseline="0" noProof="0">
                          <a:ln>
                            <a:noFill/>
                          </a:ln>
                          <a:solidFill>
                            <a:prstClr val="black"/>
                          </a:solidFill>
                          <a:effectLst/>
                          <a:uLnTx/>
                          <a:uFillTx/>
                          <a:latin typeface="+mn-lt"/>
                          <a:ea typeface="+mn-ea"/>
                          <a:cs typeface="+mn-cs"/>
                        </a:rPr>
                        <a:t>
Free cake makes everything better! Call us at 111-39-33-77 to place your orders!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769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- 2018-03-19 05:10:00</a:t>
                      </a:r>
                      <a:r>
                        <a:rPr kumimoji="0" lang="en-US" sz="1000" b="0" i="0" u="none" strike="noStrike" kern="1200" cap="none" spc="0" normalizeH="0" baseline="0" noProof="0">
                          <a:ln>
                            <a:noFill/>
                          </a:ln>
                          <a:solidFill>
                            <a:prstClr val="black"/>
                          </a:solidFill>
                          <a:effectLst/>
                          <a:uLnTx/>
                          <a:uFillTx/>
                          <a:latin typeface="+mn-lt"/>
                          <a:ea typeface="+mn-ea"/>
                          <a:cs typeface="+mn-cs"/>
                        </a:rPr>
                        <a:t>
Our steaming coffee is flavorful with creative and heart-warming coffee 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871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- 2018-03-18 05:00:00</a:t>
                      </a:r>
                      <a:r>
                        <a:rPr kumimoji="0" lang="en-US" sz="1000" b="0" i="0" u="none" strike="noStrike" kern="1200" cap="none" spc="0" normalizeH="0" baseline="0" noProof="0">
                          <a:ln>
                            <a:noFill/>
                          </a:ln>
                          <a:solidFill>
                            <a:prstClr val="black"/>
                          </a:solidFill>
                          <a:effectLst/>
                          <a:uLnTx/>
                          <a:uFillTx/>
                          <a:latin typeface="+mn-lt"/>
                          <a:ea typeface="+mn-ea"/>
                          <a:cs typeface="+mn-cs"/>
                        </a:rPr>
                        <a:t>
Can you solve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639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- 2018-03-17 05:00:00</a:t>
                      </a:r>
                      <a:r>
                        <a:rPr kumimoji="0" lang="en-US" sz="1000" b="0" i="0" u="none" strike="noStrike" kern="1200" cap="none" spc="0" normalizeH="0" baseline="0" noProof="0">
                          <a:ln>
                            <a:noFill/>
                          </a:ln>
                          <a:solidFill>
                            <a:prstClr val="black"/>
                          </a:solidFill>
                          <a:effectLst/>
                          <a:uLnTx/>
                          <a:uFillTx/>
                          <a:latin typeface="+mn-lt"/>
                          <a:ea typeface="+mn-ea"/>
                          <a:cs typeface="+mn-cs"/>
                        </a:rPr>
                        <a:t>
Going to Packages Mall LHR this weekend? When it’s time to break, hop in to Gloria Jean’s for a delicious meal and a refreshing cuppa.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1615357"/>
                  </a:ext>
                </a:extLst>
              </a:tr>
            </a:tbl>
          </a:graphicData>
        </a:graphic>
      </p:graphicFrame>
      <p:sp>
        <p:nvSpPr>
          <p:cNvPr id="4" name="Text Placeholder 3">
            <a:extLst>
              <a:ext uri="{FF2B5EF4-FFF2-40B4-BE49-F238E27FC236}">
                <a16:creationId xmlns:a16="http://schemas.microsoft.com/office/drawing/2014/main" id="{004A077C-84AE-45A1-8499-A4FE646C3EC0}"/>
              </a:ext>
            </a:extLst>
          </p:cNvPr>
          <p:cNvSpPr>
            <a:spLocks noGrp="1"/>
          </p:cNvSpPr>
          <p:nvPr>
            <p:ph type="body" sz="quarter" idx="14"/>
          </p:nvPr>
        </p:nvSpPr>
        <p:spPr/>
        <p:txBody>
          <a:bodyPr/>
          <a:lstStyle/>
          <a:p>
            <a:r>
              <a:rPr lang="en-US"/>
              <a:t>02/01/2018 - 03/30/2018</a:t>
            </a:r>
          </a:p>
        </p:txBody>
      </p:sp>
    </p:spTree>
    <p:extLst>
      <p:ext uri="{BB962C8B-B14F-4D97-AF65-F5344CB8AC3E}">
        <p14:creationId xmlns:p14="http://schemas.microsoft.com/office/powerpoint/2010/main" val="287650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BF9DB-25B8-47EA-A394-BB29917C228D}"/>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28329546-3D8A-4161-A1A2-57D4D688918A}"/>
              </a:ext>
            </a:extLst>
          </p:cNvPr>
          <p:cNvGraphicFramePr>
            <a:graphicFrameLocks noGrp="1"/>
          </p:cNvGraphicFramePr>
          <p:nvPr>
            <p:ph type="tbl" sz="quarter" idx="13"/>
            <p:extLst>
              <p:ext uri="{D42A27DB-BD31-4B8C-83A1-F6EECF244321}">
                <p14:modId xmlns:p14="http://schemas.microsoft.com/office/powerpoint/2010/main" val="1710707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58177304"/>
                    </a:ext>
                  </a:extLst>
                </a:gridCol>
                <a:gridCol w="370332">
                  <a:extLst>
                    <a:ext uri="{9D8B030D-6E8A-4147-A177-3AD203B41FA5}">
                      <a16:colId xmlns:a16="http://schemas.microsoft.com/office/drawing/2014/main" val="1848207872"/>
                    </a:ext>
                  </a:extLst>
                </a:gridCol>
                <a:gridCol w="370332">
                  <a:extLst>
                    <a:ext uri="{9D8B030D-6E8A-4147-A177-3AD203B41FA5}">
                      <a16:colId xmlns:a16="http://schemas.microsoft.com/office/drawing/2014/main" val="438897638"/>
                    </a:ext>
                  </a:extLst>
                </a:gridCol>
                <a:gridCol w="370332">
                  <a:extLst>
                    <a:ext uri="{9D8B030D-6E8A-4147-A177-3AD203B41FA5}">
                      <a16:colId xmlns:a16="http://schemas.microsoft.com/office/drawing/2014/main" val="4002840845"/>
                    </a:ext>
                  </a:extLst>
                </a:gridCol>
                <a:gridCol w="329184">
                  <a:extLst>
                    <a:ext uri="{9D8B030D-6E8A-4147-A177-3AD203B41FA5}">
                      <a16:colId xmlns:a16="http://schemas.microsoft.com/office/drawing/2014/main" val="471887444"/>
                    </a:ext>
                  </a:extLst>
                </a:gridCol>
                <a:gridCol w="329184">
                  <a:extLst>
                    <a:ext uri="{9D8B030D-6E8A-4147-A177-3AD203B41FA5}">
                      <a16:colId xmlns:a16="http://schemas.microsoft.com/office/drawing/2014/main" val="1722476001"/>
                    </a:ext>
                  </a:extLst>
                </a:gridCol>
                <a:gridCol w="329184">
                  <a:extLst>
                    <a:ext uri="{9D8B030D-6E8A-4147-A177-3AD203B41FA5}">
                      <a16:colId xmlns:a16="http://schemas.microsoft.com/office/drawing/2014/main" val="1124951761"/>
                    </a:ext>
                  </a:extLst>
                </a:gridCol>
                <a:gridCol w="329184">
                  <a:extLst>
                    <a:ext uri="{9D8B030D-6E8A-4147-A177-3AD203B41FA5}">
                      <a16:colId xmlns:a16="http://schemas.microsoft.com/office/drawing/2014/main" val="301317392"/>
                    </a:ext>
                  </a:extLst>
                </a:gridCol>
                <a:gridCol w="329184">
                  <a:extLst>
                    <a:ext uri="{9D8B030D-6E8A-4147-A177-3AD203B41FA5}">
                      <a16:colId xmlns:a16="http://schemas.microsoft.com/office/drawing/2014/main" val="1396903922"/>
                    </a:ext>
                  </a:extLst>
                </a:gridCol>
                <a:gridCol w="329184">
                  <a:extLst>
                    <a:ext uri="{9D8B030D-6E8A-4147-A177-3AD203B41FA5}">
                      <a16:colId xmlns:a16="http://schemas.microsoft.com/office/drawing/2014/main" val="2488913538"/>
                    </a:ext>
                  </a:extLst>
                </a:gridCol>
                <a:gridCol w="329184">
                  <a:extLst>
                    <a:ext uri="{9D8B030D-6E8A-4147-A177-3AD203B41FA5}">
                      <a16:colId xmlns:a16="http://schemas.microsoft.com/office/drawing/2014/main" val="49835086"/>
                    </a:ext>
                  </a:extLst>
                </a:gridCol>
                <a:gridCol w="329184">
                  <a:extLst>
                    <a:ext uri="{9D8B030D-6E8A-4147-A177-3AD203B41FA5}">
                      <a16:colId xmlns:a16="http://schemas.microsoft.com/office/drawing/2014/main" val="3692720983"/>
                    </a:ext>
                  </a:extLst>
                </a:gridCol>
                <a:gridCol w="329184">
                  <a:extLst>
                    <a:ext uri="{9D8B030D-6E8A-4147-A177-3AD203B41FA5}">
                      <a16:colId xmlns:a16="http://schemas.microsoft.com/office/drawing/2014/main" val="2709393205"/>
                    </a:ext>
                  </a:extLst>
                </a:gridCol>
                <a:gridCol w="370332">
                  <a:extLst>
                    <a:ext uri="{9D8B030D-6E8A-4147-A177-3AD203B41FA5}">
                      <a16:colId xmlns:a16="http://schemas.microsoft.com/office/drawing/2014/main" val="1241319216"/>
                    </a:ext>
                  </a:extLst>
                </a:gridCol>
                <a:gridCol w="370332">
                  <a:extLst>
                    <a:ext uri="{9D8B030D-6E8A-4147-A177-3AD203B41FA5}">
                      <a16:colId xmlns:a16="http://schemas.microsoft.com/office/drawing/2014/main" val="3390729437"/>
                    </a:ext>
                  </a:extLst>
                </a:gridCol>
                <a:gridCol w="329184">
                  <a:extLst>
                    <a:ext uri="{9D8B030D-6E8A-4147-A177-3AD203B41FA5}">
                      <a16:colId xmlns:a16="http://schemas.microsoft.com/office/drawing/2014/main" val="3214982825"/>
                    </a:ext>
                  </a:extLst>
                </a:gridCol>
                <a:gridCol w="329184">
                  <a:extLst>
                    <a:ext uri="{9D8B030D-6E8A-4147-A177-3AD203B41FA5}">
                      <a16:colId xmlns:a16="http://schemas.microsoft.com/office/drawing/2014/main" val="115085824"/>
                    </a:ext>
                  </a:extLst>
                </a:gridCol>
                <a:gridCol w="370332">
                  <a:extLst>
                    <a:ext uri="{9D8B030D-6E8A-4147-A177-3AD203B41FA5}">
                      <a16:colId xmlns:a16="http://schemas.microsoft.com/office/drawing/2014/main" val="511335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000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Cinnabon Pakistan - 2018-03-16 16:36:29</a:t>
                      </a:r>
                      <a:r>
                        <a:rPr kumimoji="0" lang="en-US" sz="1000" b="0" i="0" u="none" strike="noStrike" kern="1200" cap="none" spc="0" normalizeH="0" baseline="0" noProof="0">
                          <a:ln>
                            <a:noFill/>
                          </a:ln>
                          <a:solidFill>
                            <a:prstClr val="black"/>
                          </a:solidFill>
                          <a:effectLst/>
                          <a:uLnTx/>
                          <a:uFillTx/>
                          <a:latin typeface="+mn-lt"/>
                          <a:ea typeface="+mn-ea"/>
                          <a:cs typeface="+mn-cs"/>
                        </a:rPr>
                        <a:t>
Your weekend starts here. 
#CaramelAppleChillatta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09611209"/>
                  </a:ext>
                </a:extLst>
              </a:tr>
            </a:tbl>
          </a:graphicData>
        </a:graphic>
      </p:graphicFrame>
      <p:sp>
        <p:nvSpPr>
          <p:cNvPr id="4" name="Text Placeholder 3">
            <a:extLst>
              <a:ext uri="{FF2B5EF4-FFF2-40B4-BE49-F238E27FC236}">
                <a16:creationId xmlns:a16="http://schemas.microsoft.com/office/drawing/2014/main" id="{1BCFFE33-8867-454B-8B20-F7230884076F}"/>
              </a:ext>
            </a:extLst>
          </p:cNvPr>
          <p:cNvSpPr>
            <a:spLocks noGrp="1"/>
          </p:cNvSpPr>
          <p:nvPr>
            <p:ph type="body" sz="quarter" idx="14"/>
          </p:nvPr>
        </p:nvSpPr>
        <p:spPr/>
        <p:txBody>
          <a:bodyPr/>
          <a:lstStyle/>
          <a:p>
            <a:r>
              <a:rPr lang="en-US"/>
              <a:t>02/01/2018 - 03/30/2018</a:t>
            </a:r>
          </a:p>
        </p:txBody>
      </p:sp>
    </p:spTree>
    <p:extLst>
      <p:ext uri="{BB962C8B-B14F-4D97-AF65-F5344CB8AC3E}">
        <p14:creationId xmlns:p14="http://schemas.microsoft.com/office/powerpoint/2010/main" val="2323166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44626-E4DC-4975-9767-C7E020D4D1C3}"/>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2E986B5E-3730-4876-973B-4509A5C90FE7}"/>
              </a:ext>
            </a:extLst>
          </p:cNvPr>
          <p:cNvGraphicFramePr>
            <a:graphicFrameLocks noGrp="1"/>
          </p:cNvGraphicFramePr>
          <p:nvPr>
            <p:ph type="tbl" sz="quarter" idx="13"/>
            <p:extLst>
              <p:ext uri="{D42A27DB-BD31-4B8C-83A1-F6EECF244321}">
                <p14:modId xmlns:p14="http://schemas.microsoft.com/office/powerpoint/2010/main" val="295516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03239345"/>
                    </a:ext>
                  </a:extLst>
                </a:gridCol>
                <a:gridCol w="370332">
                  <a:extLst>
                    <a:ext uri="{9D8B030D-6E8A-4147-A177-3AD203B41FA5}">
                      <a16:colId xmlns:a16="http://schemas.microsoft.com/office/drawing/2014/main" val="1721903946"/>
                    </a:ext>
                  </a:extLst>
                </a:gridCol>
                <a:gridCol w="370332">
                  <a:extLst>
                    <a:ext uri="{9D8B030D-6E8A-4147-A177-3AD203B41FA5}">
                      <a16:colId xmlns:a16="http://schemas.microsoft.com/office/drawing/2014/main" val="3723043387"/>
                    </a:ext>
                  </a:extLst>
                </a:gridCol>
                <a:gridCol w="370332">
                  <a:extLst>
                    <a:ext uri="{9D8B030D-6E8A-4147-A177-3AD203B41FA5}">
                      <a16:colId xmlns:a16="http://schemas.microsoft.com/office/drawing/2014/main" val="1091786390"/>
                    </a:ext>
                  </a:extLst>
                </a:gridCol>
                <a:gridCol w="329184">
                  <a:extLst>
                    <a:ext uri="{9D8B030D-6E8A-4147-A177-3AD203B41FA5}">
                      <a16:colId xmlns:a16="http://schemas.microsoft.com/office/drawing/2014/main" val="4184124330"/>
                    </a:ext>
                  </a:extLst>
                </a:gridCol>
                <a:gridCol w="329184">
                  <a:extLst>
                    <a:ext uri="{9D8B030D-6E8A-4147-A177-3AD203B41FA5}">
                      <a16:colId xmlns:a16="http://schemas.microsoft.com/office/drawing/2014/main" val="1273580004"/>
                    </a:ext>
                  </a:extLst>
                </a:gridCol>
                <a:gridCol w="329184">
                  <a:extLst>
                    <a:ext uri="{9D8B030D-6E8A-4147-A177-3AD203B41FA5}">
                      <a16:colId xmlns:a16="http://schemas.microsoft.com/office/drawing/2014/main" val="1072918896"/>
                    </a:ext>
                  </a:extLst>
                </a:gridCol>
                <a:gridCol w="329184">
                  <a:extLst>
                    <a:ext uri="{9D8B030D-6E8A-4147-A177-3AD203B41FA5}">
                      <a16:colId xmlns:a16="http://schemas.microsoft.com/office/drawing/2014/main" val="1156484849"/>
                    </a:ext>
                  </a:extLst>
                </a:gridCol>
                <a:gridCol w="329184">
                  <a:extLst>
                    <a:ext uri="{9D8B030D-6E8A-4147-A177-3AD203B41FA5}">
                      <a16:colId xmlns:a16="http://schemas.microsoft.com/office/drawing/2014/main" val="1378275157"/>
                    </a:ext>
                  </a:extLst>
                </a:gridCol>
                <a:gridCol w="329184">
                  <a:extLst>
                    <a:ext uri="{9D8B030D-6E8A-4147-A177-3AD203B41FA5}">
                      <a16:colId xmlns:a16="http://schemas.microsoft.com/office/drawing/2014/main" val="1179686255"/>
                    </a:ext>
                  </a:extLst>
                </a:gridCol>
                <a:gridCol w="329184">
                  <a:extLst>
                    <a:ext uri="{9D8B030D-6E8A-4147-A177-3AD203B41FA5}">
                      <a16:colId xmlns:a16="http://schemas.microsoft.com/office/drawing/2014/main" val="2828431556"/>
                    </a:ext>
                  </a:extLst>
                </a:gridCol>
                <a:gridCol w="329184">
                  <a:extLst>
                    <a:ext uri="{9D8B030D-6E8A-4147-A177-3AD203B41FA5}">
                      <a16:colId xmlns:a16="http://schemas.microsoft.com/office/drawing/2014/main" val="625757874"/>
                    </a:ext>
                  </a:extLst>
                </a:gridCol>
                <a:gridCol w="329184">
                  <a:extLst>
                    <a:ext uri="{9D8B030D-6E8A-4147-A177-3AD203B41FA5}">
                      <a16:colId xmlns:a16="http://schemas.microsoft.com/office/drawing/2014/main" val="3726034610"/>
                    </a:ext>
                  </a:extLst>
                </a:gridCol>
                <a:gridCol w="370332">
                  <a:extLst>
                    <a:ext uri="{9D8B030D-6E8A-4147-A177-3AD203B41FA5}">
                      <a16:colId xmlns:a16="http://schemas.microsoft.com/office/drawing/2014/main" val="357385654"/>
                    </a:ext>
                  </a:extLst>
                </a:gridCol>
                <a:gridCol w="370332">
                  <a:extLst>
                    <a:ext uri="{9D8B030D-6E8A-4147-A177-3AD203B41FA5}">
                      <a16:colId xmlns:a16="http://schemas.microsoft.com/office/drawing/2014/main" val="272206707"/>
                    </a:ext>
                  </a:extLst>
                </a:gridCol>
                <a:gridCol w="329184">
                  <a:extLst>
                    <a:ext uri="{9D8B030D-6E8A-4147-A177-3AD203B41FA5}">
                      <a16:colId xmlns:a16="http://schemas.microsoft.com/office/drawing/2014/main" val="2254302408"/>
                    </a:ext>
                  </a:extLst>
                </a:gridCol>
                <a:gridCol w="329184">
                  <a:extLst>
                    <a:ext uri="{9D8B030D-6E8A-4147-A177-3AD203B41FA5}">
                      <a16:colId xmlns:a16="http://schemas.microsoft.com/office/drawing/2014/main" val="3844157843"/>
                    </a:ext>
                  </a:extLst>
                </a:gridCol>
                <a:gridCol w="370332">
                  <a:extLst>
                    <a:ext uri="{9D8B030D-6E8A-4147-A177-3AD203B41FA5}">
                      <a16:colId xmlns:a16="http://schemas.microsoft.com/office/drawing/2014/main" val="1537302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95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- 2018-03-15 05:00:00</a:t>
                      </a:r>
                      <a:r>
                        <a:rPr kumimoji="0" lang="en-US" sz="1000" b="0" i="0" u="none" strike="noStrike" kern="1200" cap="none" spc="0" normalizeH="0" baseline="0" noProof="0">
                          <a:ln>
                            <a:noFill/>
                          </a:ln>
                          <a:solidFill>
                            <a:prstClr val="black"/>
                          </a:solidFill>
                          <a:effectLst/>
                          <a:uLnTx/>
                          <a:uFillTx/>
                          <a:latin typeface="+mn-lt"/>
                          <a:ea typeface="+mn-ea"/>
                          <a:cs typeface="+mn-cs"/>
                        </a:rPr>
                        <a:t>
One of our best sellers!!
Powder – Premium Drinking Chocolate – 1 KG.
Experience the blissful, creamy smoothness of luxurious Gloria Jean’s Coffees dark drinking chocolate. 
The delicious drink can be enjoyed either hot or cold. Simply put two full tablespoons in milk, stir thoroughly 
and enjoy.
Rs. 2,500/- 
Buy now: http://gloriajeanscoffees.com.pk/shop/powder-premium-drinking-chocolate-1-kg/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392697"/>
                  </a:ext>
                </a:extLst>
              </a:tr>
            </a:tbl>
          </a:graphicData>
        </a:graphic>
      </p:graphicFrame>
      <p:sp>
        <p:nvSpPr>
          <p:cNvPr id="4" name="Text Placeholder 3">
            <a:extLst>
              <a:ext uri="{FF2B5EF4-FFF2-40B4-BE49-F238E27FC236}">
                <a16:creationId xmlns:a16="http://schemas.microsoft.com/office/drawing/2014/main" id="{06B5F158-91D2-4A7E-ABA1-B1F335F8C45A}"/>
              </a:ext>
            </a:extLst>
          </p:cNvPr>
          <p:cNvSpPr>
            <a:spLocks noGrp="1"/>
          </p:cNvSpPr>
          <p:nvPr>
            <p:ph type="body" sz="quarter" idx="14"/>
          </p:nvPr>
        </p:nvSpPr>
        <p:spPr/>
        <p:txBody>
          <a:bodyPr/>
          <a:lstStyle/>
          <a:p>
            <a:r>
              <a:rPr lang="en-US"/>
              <a:t>02/01/2018 - 03/30/2018</a:t>
            </a:r>
          </a:p>
        </p:txBody>
      </p:sp>
    </p:spTree>
    <p:extLst>
      <p:ext uri="{BB962C8B-B14F-4D97-AF65-F5344CB8AC3E}">
        <p14:creationId xmlns:p14="http://schemas.microsoft.com/office/powerpoint/2010/main" val="1602333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56574-B3D6-47A1-A4AA-176B3CFCB256}"/>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70E60F7D-A09C-4797-9C3A-6C5B7F77C992}"/>
              </a:ext>
            </a:extLst>
          </p:cNvPr>
          <p:cNvGraphicFramePr>
            <a:graphicFrameLocks noGrp="1"/>
          </p:cNvGraphicFramePr>
          <p:nvPr>
            <p:ph type="tbl" sz="quarter" idx="13"/>
            <p:extLst>
              <p:ext uri="{D42A27DB-BD31-4B8C-83A1-F6EECF244321}">
                <p14:modId xmlns:p14="http://schemas.microsoft.com/office/powerpoint/2010/main" val="105569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78334012"/>
                    </a:ext>
                  </a:extLst>
                </a:gridCol>
                <a:gridCol w="370332">
                  <a:extLst>
                    <a:ext uri="{9D8B030D-6E8A-4147-A177-3AD203B41FA5}">
                      <a16:colId xmlns:a16="http://schemas.microsoft.com/office/drawing/2014/main" val="4042820358"/>
                    </a:ext>
                  </a:extLst>
                </a:gridCol>
                <a:gridCol w="370332">
                  <a:extLst>
                    <a:ext uri="{9D8B030D-6E8A-4147-A177-3AD203B41FA5}">
                      <a16:colId xmlns:a16="http://schemas.microsoft.com/office/drawing/2014/main" val="1947647535"/>
                    </a:ext>
                  </a:extLst>
                </a:gridCol>
                <a:gridCol w="370332">
                  <a:extLst>
                    <a:ext uri="{9D8B030D-6E8A-4147-A177-3AD203B41FA5}">
                      <a16:colId xmlns:a16="http://schemas.microsoft.com/office/drawing/2014/main" val="527864927"/>
                    </a:ext>
                  </a:extLst>
                </a:gridCol>
                <a:gridCol w="329184">
                  <a:extLst>
                    <a:ext uri="{9D8B030D-6E8A-4147-A177-3AD203B41FA5}">
                      <a16:colId xmlns:a16="http://schemas.microsoft.com/office/drawing/2014/main" val="2688560297"/>
                    </a:ext>
                  </a:extLst>
                </a:gridCol>
                <a:gridCol w="329184">
                  <a:extLst>
                    <a:ext uri="{9D8B030D-6E8A-4147-A177-3AD203B41FA5}">
                      <a16:colId xmlns:a16="http://schemas.microsoft.com/office/drawing/2014/main" val="2989478388"/>
                    </a:ext>
                  </a:extLst>
                </a:gridCol>
                <a:gridCol w="329184">
                  <a:extLst>
                    <a:ext uri="{9D8B030D-6E8A-4147-A177-3AD203B41FA5}">
                      <a16:colId xmlns:a16="http://schemas.microsoft.com/office/drawing/2014/main" val="2989782139"/>
                    </a:ext>
                  </a:extLst>
                </a:gridCol>
                <a:gridCol w="329184">
                  <a:extLst>
                    <a:ext uri="{9D8B030D-6E8A-4147-A177-3AD203B41FA5}">
                      <a16:colId xmlns:a16="http://schemas.microsoft.com/office/drawing/2014/main" val="1895974256"/>
                    </a:ext>
                  </a:extLst>
                </a:gridCol>
                <a:gridCol w="329184">
                  <a:extLst>
                    <a:ext uri="{9D8B030D-6E8A-4147-A177-3AD203B41FA5}">
                      <a16:colId xmlns:a16="http://schemas.microsoft.com/office/drawing/2014/main" val="3435612897"/>
                    </a:ext>
                  </a:extLst>
                </a:gridCol>
                <a:gridCol w="329184">
                  <a:extLst>
                    <a:ext uri="{9D8B030D-6E8A-4147-A177-3AD203B41FA5}">
                      <a16:colId xmlns:a16="http://schemas.microsoft.com/office/drawing/2014/main" val="2709282329"/>
                    </a:ext>
                  </a:extLst>
                </a:gridCol>
                <a:gridCol w="329184">
                  <a:extLst>
                    <a:ext uri="{9D8B030D-6E8A-4147-A177-3AD203B41FA5}">
                      <a16:colId xmlns:a16="http://schemas.microsoft.com/office/drawing/2014/main" val="828254081"/>
                    </a:ext>
                  </a:extLst>
                </a:gridCol>
                <a:gridCol w="329184">
                  <a:extLst>
                    <a:ext uri="{9D8B030D-6E8A-4147-A177-3AD203B41FA5}">
                      <a16:colId xmlns:a16="http://schemas.microsoft.com/office/drawing/2014/main" val="1009709146"/>
                    </a:ext>
                  </a:extLst>
                </a:gridCol>
                <a:gridCol w="329184">
                  <a:extLst>
                    <a:ext uri="{9D8B030D-6E8A-4147-A177-3AD203B41FA5}">
                      <a16:colId xmlns:a16="http://schemas.microsoft.com/office/drawing/2014/main" val="2009726209"/>
                    </a:ext>
                  </a:extLst>
                </a:gridCol>
                <a:gridCol w="370332">
                  <a:extLst>
                    <a:ext uri="{9D8B030D-6E8A-4147-A177-3AD203B41FA5}">
                      <a16:colId xmlns:a16="http://schemas.microsoft.com/office/drawing/2014/main" val="1820930034"/>
                    </a:ext>
                  </a:extLst>
                </a:gridCol>
                <a:gridCol w="370332">
                  <a:extLst>
                    <a:ext uri="{9D8B030D-6E8A-4147-A177-3AD203B41FA5}">
                      <a16:colId xmlns:a16="http://schemas.microsoft.com/office/drawing/2014/main" val="383811960"/>
                    </a:ext>
                  </a:extLst>
                </a:gridCol>
                <a:gridCol w="329184">
                  <a:extLst>
                    <a:ext uri="{9D8B030D-6E8A-4147-A177-3AD203B41FA5}">
                      <a16:colId xmlns:a16="http://schemas.microsoft.com/office/drawing/2014/main" val="117691596"/>
                    </a:ext>
                  </a:extLst>
                </a:gridCol>
                <a:gridCol w="329184">
                  <a:extLst>
                    <a:ext uri="{9D8B030D-6E8A-4147-A177-3AD203B41FA5}">
                      <a16:colId xmlns:a16="http://schemas.microsoft.com/office/drawing/2014/main" val="556517053"/>
                    </a:ext>
                  </a:extLst>
                </a:gridCol>
                <a:gridCol w="370332">
                  <a:extLst>
                    <a:ext uri="{9D8B030D-6E8A-4147-A177-3AD203B41FA5}">
                      <a16:colId xmlns:a16="http://schemas.microsoft.com/office/drawing/2014/main" val="3981452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44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ESPRESSO - 2018-03-14 15:31:47</a:t>
                      </a:r>
                      <a:r>
                        <a:rPr kumimoji="0" lang="it-IT" sz="1000" b="0" i="0" u="none" strike="noStrike" kern="1200" cap="none" spc="0" normalizeH="0" baseline="0" noProof="0">
                          <a:ln>
                            <a:noFill/>
                          </a:ln>
                          <a:solidFill>
                            <a:prstClr val="black"/>
                          </a:solidFill>
                          <a:effectLst/>
                          <a:uLnTx/>
                          <a:uFillTx/>
                          <a:latin typeface="+mn-lt"/>
                          <a:ea typeface="+mn-ea"/>
                          <a:cs typeface="+mn-cs"/>
                        </a:rPr>
                        <a:t>
https://www.facebook.com/groups/khaopiyojiyo/permalink/592151261128129/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0175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ESPRESSO - 2018-03-14 08:19:29</a:t>
                      </a:r>
                      <a:r>
                        <a:rPr kumimoji="0" lang="en-US" sz="1000" b="0" i="0" u="none" strike="noStrike" kern="1200" cap="none" spc="0" normalizeH="0" baseline="0" noProof="0">
                          <a:ln>
                            <a:noFill/>
                          </a:ln>
                          <a:solidFill>
                            <a:prstClr val="black"/>
                          </a:solidFill>
                          <a:effectLst/>
                          <a:uLnTx/>
                          <a:uFillTx/>
                          <a:latin typeface="+mn-lt"/>
                          <a:ea typeface="+mn-ea"/>
                          <a:cs typeface="+mn-cs"/>
                        </a:rPr>
                        <a:t>
Tickets available at Espresso Shahbaz, Dolmen Mall, Clifton and Tipu Sultan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6998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- 2018-03-14 05:00:00</a:t>
                      </a:r>
                      <a:r>
                        <a:rPr kumimoji="0" lang="en-US" sz="1000" b="0" i="0" u="none" strike="noStrike" kern="1200" cap="none" spc="0" normalizeH="0" baseline="0" noProof="0">
                          <a:ln>
                            <a:noFill/>
                          </a:ln>
                          <a:solidFill>
                            <a:prstClr val="black"/>
                          </a:solidFill>
                          <a:effectLst/>
                          <a:uLnTx/>
                          <a:uFillTx/>
                          <a:latin typeface="+mn-lt"/>
                          <a:ea typeface="+mn-ea"/>
                          <a:cs typeface="+mn-cs"/>
                        </a:rPr>
                        <a:t>
Heading to Gloria this midweek? Make a meal out of it. Make it Glorious!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6741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ESPRESSO - 2018-03-13 06:34:12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15960500"/>
                  </a:ext>
                </a:extLst>
              </a:tr>
            </a:tbl>
          </a:graphicData>
        </a:graphic>
      </p:graphicFrame>
      <p:sp>
        <p:nvSpPr>
          <p:cNvPr id="4" name="Text Placeholder 3">
            <a:extLst>
              <a:ext uri="{FF2B5EF4-FFF2-40B4-BE49-F238E27FC236}">
                <a16:creationId xmlns:a16="http://schemas.microsoft.com/office/drawing/2014/main" id="{2935691B-FCE6-4070-AE43-7AA7119334D9}"/>
              </a:ext>
            </a:extLst>
          </p:cNvPr>
          <p:cNvSpPr>
            <a:spLocks noGrp="1"/>
          </p:cNvSpPr>
          <p:nvPr>
            <p:ph type="body" sz="quarter" idx="14"/>
          </p:nvPr>
        </p:nvSpPr>
        <p:spPr/>
        <p:txBody>
          <a:bodyPr/>
          <a:lstStyle/>
          <a:p>
            <a:r>
              <a:rPr lang="en-US"/>
              <a:t>02/01/2018 - 03/30/2018</a:t>
            </a:r>
          </a:p>
        </p:txBody>
      </p:sp>
    </p:spTree>
    <p:extLst>
      <p:ext uri="{BB962C8B-B14F-4D97-AF65-F5344CB8AC3E}">
        <p14:creationId xmlns:p14="http://schemas.microsoft.com/office/powerpoint/2010/main" val="3988867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EEDAD-3632-4FAA-B579-DA40D02D24EA}"/>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CF6832EA-661D-4E35-B67B-6B9A0772867E}"/>
              </a:ext>
            </a:extLst>
          </p:cNvPr>
          <p:cNvGraphicFramePr>
            <a:graphicFrameLocks noGrp="1"/>
          </p:cNvGraphicFramePr>
          <p:nvPr>
            <p:ph type="tbl" sz="quarter" idx="13"/>
            <p:extLst>
              <p:ext uri="{D42A27DB-BD31-4B8C-83A1-F6EECF244321}">
                <p14:modId xmlns:p14="http://schemas.microsoft.com/office/powerpoint/2010/main" val="1356931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7234545"/>
                    </a:ext>
                  </a:extLst>
                </a:gridCol>
                <a:gridCol w="370332">
                  <a:extLst>
                    <a:ext uri="{9D8B030D-6E8A-4147-A177-3AD203B41FA5}">
                      <a16:colId xmlns:a16="http://schemas.microsoft.com/office/drawing/2014/main" val="1700729754"/>
                    </a:ext>
                  </a:extLst>
                </a:gridCol>
                <a:gridCol w="370332">
                  <a:extLst>
                    <a:ext uri="{9D8B030D-6E8A-4147-A177-3AD203B41FA5}">
                      <a16:colId xmlns:a16="http://schemas.microsoft.com/office/drawing/2014/main" val="3738080658"/>
                    </a:ext>
                  </a:extLst>
                </a:gridCol>
                <a:gridCol w="370332">
                  <a:extLst>
                    <a:ext uri="{9D8B030D-6E8A-4147-A177-3AD203B41FA5}">
                      <a16:colId xmlns:a16="http://schemas.microsoft.com/office/drawing/2014/main" val="3419512855"/>
                    </a:ext>
                  </a:extLst>
                </a:gridCol>
                <a:gridCol w="329184">
                  <a:extLst>
                    <a:ext uri="{9D8B030D-6E8A-4147-A177-3AD203B41FA5}">
                      <a16:colId xmlns:a16="http://schemas.microsoft.com/office/drawing/2014/main" val="3561217798"/>
                    </a:ext>
                  </a:extLst>
                </a:gridCol>
                <a:gridCol w="329184">
                  <a:extLst>
                    <a:ext uri="{9D8B030D-6E8A-4147-A177-3AD203B41FA5}">
                      <a16:colId xmlns:a16="http://schemas.microsoft.com/office/drawing/2014/main" val="1763683447"/>
                    </a:ext>
                  </a:extLst>
                </a:gridCol>
                <a:gridCol w="329184">
                  <a:extLst>
                    <a:ext uri="{9D8B030D-6E8A-4147-A177-3AD203B41FA5}">
                      <a16:colId xmlns:a16="http://schemas.microsoft.com/office/drawing/2014/main" val="1623997708"/>
                    </a:ext>
                  </a:extLst>
                </a:gridCol>
                <a:gridCol w="329184">
                  <a:extLst>
                    <a:ext uri="{9D8B030D-6E8A-4147-A177-3AD203B41FA5}">
                      <a16:colId xmlns:a16="http://schemas.microsoft.com/office/drawing/2014/main" val="2835879354"/>
                    </a:ext>
                  </a:extLst>
                </a:gridCol>
                <a:gridCol w="329184">
                  <a:extLst>
                    <a:ext uri="{9D8B030D-6E8A-4147-A177-3AD203B41FA5}">
                      <a16:colId xmlns:a16="http://schemas.microsoft.com/office/drawing/2014/main" val="1449534890"/>
                    </a:ext>
                  </a:extLst>
                </a:gridCol>
                <a:gridCol w="329184">
                  <a:extLst>
                    <a:ext uri="{9D8B030D-6E8A-4147-A177-3AD203B41FA5}">
                      <a16:colId xmlns:a16="http://schemas.microsoft.com/office/drawing/2014/main" val="3664195329"/>
                    </a:ext>
                  </a:extLst>
                </a:gridCol>
                <a:gridCol w="329184">
                  <a:extLst>
                    <a:ext uri="{9D8B030D-6E8A-4147-A177-3AD203B41FA5}">
                      <a16:colId xmlns:a16="http://schemas.microsoft.com/office/drawing/2014/main" val="3879879266"/>
                    </a:ext>
                  </a:extLst>
                </a:gridCol>
                <a:gridCol w="329184">
                  <a:extLst>
                    <a:ext uri="{9D8B030D-6E8A-4147-A177-3AD203B41FA5}">
                      <a16:colId xmlns:a16="http://schemas.microsoft.com/office/drawing/2014/main" val="4163053682"/>
                    </a:ext>
                  </a:extLst>
                </a:gridCol>
                <a:gridCol w="329184">
                  <a:extLst>
                    <a:ext uri="{9D8B030D-6E8A-4147-A177-3AD203B41FA5}">
                      <a16:colId xmlns:a16="http://schemas.microsoft.com/office/drawing/2014/main" val="2912603131"/>
                    </a:ext>
                  </a:extLst>
                </a:gridCol>
                <a:gridCol w="370332">
                  <a:extLst>
                    <a:ext uri="{9D8B030D-6E8A-4147-A177-3AD203B41FA5}">
                      <a16:colId xmlns:a16="http://schemas.microsoft.com/office/drawing/2014/main" val="2973758602"/>
                    </a:ext>
                  </a:extLst>
                </a:gridCol>
                <a:gridCol w="370332">
                  <a:extLst>
                    <a:ext uri="{9D8B030D-6E8A-4147-A177-3AD203B41FA5}">
                      <a16:colId xmlns:a16="http://schemas.microsoft.com/office/drawing/2014/main" val="1944042588"/>
                    </a:ext>
                  </a:extLst>
                </a:gridCol>
                <a:gridCol w="329184">
                  <a:extLst>
                    <a:ext uri="{9D8B030D-6E8A-4147-A177-3AD203B41FA5}">
                      <a16:colId xmlns:a16="http://schemas.microsoft.com/office/drawing/2014/main" val="1673848474"/>
                    </a:ext>
                  </a:extLst>
                </a:gridCol>
                <a:gridCol w="329184">
                  <a:extLst>
                    <a:ext uri="{9D8B030D-6E8A-4147-A177-3AD203B41FA5}">
                      <a16:colId xmlns:a16="http://schemas.microsoft.com/office/drawing/2014/main" val="254178631"/>
                    </a:ext>
                  </a:extLst>
                </a:gridCol>
                <a:gridCol w="370332">
                  <a:extLst>
                    <a:ext uri="{9D8B030D-6E8A-4147-A177-3AD203B41FA5}">
                      <a16:colId xmlns:a16="http://schemas.microsoft.com/office/drawing/2014/main" val="2042451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773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- 2018-03-12 05:00:00</a:t>
                      </a:r>
                      <a:r>
                        <a:rPr kumimoji="0" lang="en-US" sz="1000" b="0" i="0" u="none" strike="noStrike" kern="1200" cap="none" spc="0" normalizeH="0" baseline="0" noProof="0">
                          <a:ln>
                            <a:noFill/>
                          </a:ln>
                          <a:solidFill>
                            <a:prstClr val="black"/>
                          </a:solidFill>
                          <a:effectLst/>
                          <a:uLnTx/>
                          <a:uFillTx/>
                          <a:latin typeface="+mn-lt"/>
                          <a:ea typeface="+mn-ea"/>
                          <a:cs typeface="+mn-cs"/>
                        </a:rPr>
                        <a:t>
Drop by Dolmen Mall Karachi and enjoy a Caffé Mocha with a slice of New York Cheesecake. Come find your happiness!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192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ESPRESSO - 2018-03-12 04:51:43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1538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ESPRESSO - 2018-03-11 09:58:59</a:t>
                      </a:r>
                      <a:r>
                        <a:rPr kumimoji="0" lang="en-US" sz="1000" b="0" i="0" u="none" strike="noStrike" kern="1200" cap="none" spc="0" normalizeH="0" baseline="0" noProof="0">
                          <a:ln>
                            <a:noFill/>
                          </a:ln>
                          <a:solidFill>
                            <a:prstClr val="black"/>
                          </a:solidFill>
                          <a:effectLst/>
                          <a:uLnTx/>
                          <a:uFillTx/>
                          <a:latin typeface="+mn-lt"/>
                          <a:ea typeface="+mn-ea"/>
                          <a:cs typeface="+mn-cs"/>
                        </a:rPr>
                        <a:t>
Perfect for sharing...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0694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Gloria Jean's Coffees Pakistan - 2018-03-11 05:00:00</a:t>
                      </a:r>
                      <a:r>
                        <a:rPr kumimoji="0" lang="en-US" sz="1000" b="0" i="0" u="none" strike="noStrike" kern="1200" cap="none" spc="0" normalizeH="0" baseline="0" noProof="0">
                          <a:ln>
                            <a:noFill/>
                          </a:ln>
                          <a:solidFill>
                            <a:prstClr val="black"/>
                          </a:solidFill>
                          <a:effectLst/>
                          <a:uLnTx/>
                          <a:uFillTx/>
                          <a:latin typeface="+mn-lt"/>
                          <a:ea typeface="+mn-ea"/>
                          <a:cs typeface="+mn-cs"/>
                        </a:rPr>
                        <a:t>
With the muffin: Voltage or Mixed Berry Smoothie?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4093443"/>
                  </a:ext>
                </a:extLst>
              </a:tr>
            </a:tbl>
          </a:graphicData>
        </a:graphic>
      </p:graphicFrame>
      <p:sp>
        <p:nvSpPr>
          <p:cNvPr id="4" name="Text Placeholder 3">
            <a:extLst>
              <a:ext uri="{FF2B5EF4-FFF2-40B4-BE49-F238E27FC236}">
                <a16:creationId xmlns:a16="http://schemas.microsoft.com/office/drawing/2014/main" id="{66CBB4AC-3988-43A3-B34F-41FB58C0FCF0}"/>
              </a:ext>
            </a:extLst>
          </p:cNvPr>
          <p:cNvSpPr>
            <a:spLocks noGrp="1"/>
          </p:cNvSpPr>
          <p:nvPr>
            <p:ph type="body" sz="quarter" idx="14"/>
          </p:nvPr>
        </p:nvSpPr>
        <p:spPr/>
        <p:txBody>
          <a:bodyPr/>
          <a:lstStyle/>
          <a:p>
            <a:r>
              <a:rPr lang="en-US"/>
              <a:t>02/01/2018 - 03/30/2018</a:t>
            </a:r>
          </a:p>
        </p:txBody>
      </p:sp>
    </p:spTree>
    <p:extLst>
      <p:ext uri="{BB962C8B-B14F-4D97-AF65-F5344CB8AC3E}">
        <p14:creationId xmlns:p14="http://schemas.microsoft.com/office/powerpoint/2010/main" val="26610197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931</Words>
  <Application>Microsoft Office PowerPoint</Application>
  <PresentationFormat>On-screen Show (4:3)</PresentationFormat>
  <Paragraphs>610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8</dc:title>
  <dc:creator>Administrator</dc:creator>
  <cp:lastModifiedBy>Administrator</cp:lastModifiedBy>
  <cp:revision>1</cp:revision>
  <dcterms:created xsi:type="dcterms:W3CDTF">2018-03-31T04:46:46Z</dcterms:created>
  <dcterms:modified xsi:type="dcterms:W3CDTF">2018-03-31T04:55:40Z</dcterms:modified>
</cp:coreProperties>
</file>