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2847</c:v>
                </c:pt>
                <c:pt idx="1">
                  <c:v>2849</c:v>
                </c:pt>
                <c:pt idx="2">
                  <c:v>2855</c:v>
                </c:pt>
                <c:pt idx="3">
                  <c:v>2853</c:v>
                </c:pt>
                <c:pt idx="4">
                  <c:v>2851</c:v>
                </c:pt>
                <c:pt idx="5">
                  <c:v>2853</c:v>
                </c:pt>
                <c:pt idx="6">
                  <c:v>2850</c:v>
                </c:pt>
                <c:pt idx="7">
                  <c:v>2847</c:v>
                </c:pt>
                <c:pt idx="8">
                  <c:v>2849</c:v>
                </c:pt>
                <c:pt idx="9">
                  <c:v>2849</c:v>
                </c:pt>
                <c:pt idx="10">
                  <c:v>2845</c:v>
                </c:pt>
                <c:pt idx="11">
                  <c:v>2845</c:v>
                </c:pt>
                <c:pt idx="12">
                  <c:v>2849</c:v>
                </c:pt>
                <c:pt idx="13">
                  <c:v>2853</c:v>
                </c:pt>
                <c:pt idx="14">
                  <c:v>2855</c:v>
                </c:pt>
                <c:pt idx="15">
                  <c:v>2860</c:v>
                </c:pt>
                <c:pt idx="16">
                  <c:v>2862</c:v>
                </c:pt>
                <c:pt idx="17">
                  <c:v>2865</c:v>
                </c:pt>
                <c:pt idx="18">
                  <c:v>2865</c:v>
                </c:pt>
                <c:pt idx="19">
                  <c:v>2864</c:v>
                </c:pt>
                <c:pt idx="20">
                  <c:v>2865</c:v>
                </c:pt>
                <c:pt idx="21">
                  <c:v>2865</c:v>
                </c:pt>
                <c:pt idx="22">
                  <c:v>2867</c:v>
                </c:pt>
                <c:pt idx="23">
                  <c:v>2869</c:v>
                </c:pt>
                <c:pt idx="24">
                  <c:v>2866</c:v>
                </c:pt>
                <c:pt idx="25">
                  <c:v>2871</c:v>
                </c:pt>
                <c:pt idx="26">
                  <c:v>2868</c:v>
                </c:pt>
                <c:pt idx="27">
                  <c:v>2869</c:v>
                </c:pt>
                <c:pt idx="28">
                  <c:v>2869</c:v>
                </c:pt>
                <c:pt idx="29">
                  <c:v>2873</c:v>
                </c:pt>
              </c:numCache>
            </c:numRef>
          </c:val>
          <c:smooth val="0"/>
          <c:extLst>
            <c:ext xmlns:c16="http://schemas.microsoft.com/office/drawing/2014/chart" uri="{C3380CC4-5D6E-409C-BE32-E72D297353CC}">
              <c16:uniqueId val="{00000000-87E2-4AFE-8555-C08BEE3B8978}"/>
            </c:ext>
          </c:extLst>
        </c:ser>
        <c:dLbls>
          <c:showLegendKey val="0"/>
          <c:showVal val="0"/>
          <c:showCatName val="0"/>
          <c:showSerName val="0"/>
          <c:showPercent val="0"/>
          <c:showBubbleSize val="0"/>
        </c:dLbls>
        <c:smooth val="0"/>
        <c:axId val="264440568"/>
        <c:axId val="321825384"/>
      </c:lineChart>
      <c:dateAx>
        <c:axId val="26444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25384"/>
        <c:crosses val="autoZero"/>
        <c:auto val="1"/>
        <c:lblOffset val="100"/>
        <c:baseTimeUnit val="days"/>
      </c:dateAx>
      <c:valAx>
        <c:axId val="32182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4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0.1406964474147</c:v>
                </c:pt>
                <c:pt idx="1">
                  <c:v>7.0249385317877999E-2</c:v>
                </c:pt>
                <c:pt idx="2">
                  <c:v>0.21060021060021</c:v>
                </c:pt>
                <c:pt idx="3">
                  <c:v>-7.0052539404552999E-2</c:v>
                </c:pt>
                <c:pt idx="4">
                  <c:v>-7.0101647388713995E-2</c:v>
                </c:pt>
                <c:pt idx="5">
                  <c:v>7.0150824272184997E-2</c:v>
                </c:pt>
                <c:pt idx="6">
                  <c:v>-0.10515247108307001</c:v>
                </c:pt>
                <c:pt idx="7">
                  <c:v>-0.10526315789474</c:v>
                </c:pt>
                <c:pt idx="8">
                  <c:v>7.0249385317877999E-2</c:v>
                </c:pt>
                <c:pt idx="9">
                  <c:v>0</c:v>
                </c:pt>
                <c:pt idx="10">
                  <c:v>-0.14040014040014001</c:v>
                </c:pt>
                <c:pt idx="11">
                  <c:v>0</c:v>
                </c:pt>
                <c:pt idx="12">
                  <c:v>0.14059753954306001</c:v>
                </c:pt>
                <c:pt idx="13">
                  <c:v>0.14040014040014001</c:v>
                </c:pt>
                <c:pt idx="14">
                  <c:v>7.0101647388713995E-2</c:v>
                </c:pt>
                <c:pt idx="15">
                  <c:v>0.17513134851137999</c:v>
                </c:pt>
                <c:pt idx="16">
                  <c:v>6.9930069930070005E-2</c:v>
                </c:pt>
                <c:pt idx="17">
                  <c:v>0.10482180293501001</c:v>
                </c:pt>
                <c:pt idx="18">
                  <c:v>0</c:v>
                </c:pt>
                <c:pt idx="19">
                  <c:v>-3.4904013961606001E-2</c:v>
                </c:pt>
                <c:pt idx="20">
                  <c:v>3.4916201117318003E-2</c:v>
                </c:pt>
                <c:pt idx="21">
                  <c:v>0</c:v>
                </c:pt>
                <c:pt idx="22">
                  <c:v>6.9808027923211002E-2</c:v>
                </c:pt>
                <c:pt idx="23">
                  <c:v>6.9759330310428996E-2</c:v>
                </c:pt>
                <c:pt idx="24">
                  <c:v>-0.10456605088881001</c:v>
                </c:pt>
                <c:pt idx="25">
                  <c:v>0.17445917655269</c:v>
                </c:pt>
                <c:pt idx="26">
                  <c:v>-0.10449320794148</c:v>
                </c:pt>
                <c:pt idx="27">
                  <c:v>3.4867503486750002E-2</c:v>
                </c:pt>
                <c:pt idx="28">
                  <c:v>0</c:v>
                </c:pt>
                <c:pt idx="29">
                  <c:v>0.13942140118508001</c:v>
                </c:pt>
              </c:numCache>
            </c:numRef>
          </c:val>
          <c:smooth val="0"/>
          <c:extLst>
            <c:ext xmlns:c16="http://schemas.microsoft.com/office/drawing/2014/chart" uri="{C3380CC4-5D6E-409C-BE32-E72D297353CC}">
              <c16:uniqueId val="{00000000-7039-4BD0-AEA0-F1FE5471F971}"/>
            </c:ext>
          </c:extLst>
        </c:ser>
        <c:dLbls>
          <c:showLegendKey val="0"/>
          <c:showVal val="0"/>
          <c:showCatName val="0"/>
          <c:showSerName val="0"/>
          <c:showPercent val="0"/>
          <c:showBubbleSize val="0"/>
        </c:dLbls>
        <c:smooth val="0"/>
        <c:axId val="260701256"/>
        <c:axId val="260704536"/>
      </c:lineChart>
      <c:dateAx>
        <c:axId val="26070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704536"/>
        <c:crosses val="autoZero"/>
        <c:auto val="1"/>
        <c:lblOffset val="100"/>
        <c:baseTimeUnit val="days"/>
      </c:dateAx>
      <c:valAx>
        <c:axId val="26070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70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1.9683999999999999</c:v>
                </c:pt>
                <c:pt idx="1">
                  <c:v>5.6531000000000002</c:v>
                </c:pt>
                <c:pt idx="2">
                  <c:v>2.2791000000000001</c:v>
                </c:pt>
                <c:pt idx="3">
                  <c:v>0</c:v>
                </c:pt>
                <c:pt idx="4">
                  <c:v>1.3674999999999999</c:v>
                </c:pt>
                <c:pt idx="5">
                  <c:v>0</c:v>
                </c:pt>
                <c:pt idx="6">
                  <c:v>4.1388999999999996</c:v>
                </c:pt>
                <c:pt idx="7">
                  <c:v>2.9142999999999999</c:v>
                </c:pt>
                <c:pt idx="8">
                  <c:v>2.0716000000000001</c:v>
                </c:pt>
                <c:pt idx="9">
                  <c:v>2.4569999999999999</c:v>
                </c:pt>
                <c:pt idx="10">
                  <c:v>0</c:v>
                </c:pt>
                <c:pt idx="11">
                  <c:v>2.2143999999999999</c:v>
                </c:pt>
                <c:pt idx="12">
                  <c:v>1.6156999999999999</c:v>
                </c:pt>
                <c:pt idx="13">
                  <c:v>1.8940999999999999</c:v>
                </c:pt>
                <c:pt idx="14">
                  <c:v>1.9271</c:v>
                </c:pt>
                <c:pt idx="15">
                  <c:v>0</c:v>
                </c:pt>
                <c:pt idx="16">
                  <c:v>2.202</c:v>
                </c:pt>
                <c:pt idx="17">
                  <c:v>1.6067</c:v>
                </c:pt>
                <c:pt idx="18">
                  <c:v>1.4311</c:v>
                </c:pt>
                <c:pt idx="19">
                  <c:v>1.4664999999999999</c:v>
                </c:pt>
                <c:pt idx="20">
                  <c:v>1.9902</c:v>
                </c:pt>
                <c:pt idx="21">
                  <c:v>4.4676999999999998</c:v>
                </c:pt>
                <c:pt idx="22">
                  <c:v>1.5003</c:v>
                </c:pt>
                <c:pt idx="23">
                  <c:v>1.6736</c:v>
                </c:pt>
                <c:pt idx="24">
                  <c:v>0</c:v>
                </c:pt>
                <c:pt idx="25">
                  <c:v>2.9636999999999998</c:v>
                </c:pt>
                <c:pt idx="26">
                  <c:v>2.0565000000000002</c:v>
                </c:pt>
                <c:pt idx="27">
                  <c:v>2.9289000000000001</c:v>
                </c:pt>
                <c:pt idx="28">
                  <c:v>0</c:v>
                </c:pt>
                <c:pt idx="29">
                  <c:v>1.5326</c:v>
                </c:pt>
              </c:numCache>
            </c:numRef>
          </c:val>
          <c:smooth val="0"/>
          <c:extLst>
            <c:ext xmlns:c16="http://schemas.microsoft.com/office/drawing/2014/chart" uri="{C3380CC4-5D6E-409C-BE32-E72D297353CC}">
              <c16:uniqueId val="{00000000-273F-41EA-9EEA-7E2981FCACC5}"/>
            </c:ext>
          </c:extLst>
        </c:ser>
        <c:dLbls>
          <c:showLegendKey val="0"/>
          <c:showVal val="0"/>
          <c:showCatName val="0"/>
          <c:showSerName val="0"/>
          <c:showPercent val="0"/>
          <c:showBubbleSize val="0"/>
        </c:dLbls>
        <c:smooth val="0"/>
        <c:axId val="368119816"/>
        <c:axId val="368120144"/>
      </c:lineChart>
      <c:dateAx>
        <c:axId val="36811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20144"/>
        <c:crosses val="autoZero"/>
        <c:auto val="1"/>
        <c:lblOffset val="100"/>
        <c:baseTimeUnit val="days"/>
      </c:dateAx>
      <c:valAx>
        <c:axId val="36812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1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56</c:v>
                </c:pt>
                <c:pt idx="1">
                  <c:v>161</c:v>
                </c:pt>
                <c:pt idx="2">
                  <c:v>65</c:v>
                </c:pt>
                <c:pt idx="3">
                  <c:v>0</c:v>
                </c:pt>
                <c:pt idx="4">
                  <c:v>39</c:v>
                </c:pt>
                <c:pt idx="5">
                  <c:v>0</c:v>
                </c:pt>
                <c:pt idx="6">
                  <c:v>118</c:v>
                </c:pt>
                <c:pt idx="7">
                  <c:v>83</c:v>
                </c:pt>
                <c:pt idx="8">
                  <c:v>59</c:v>
                </c:pt>
                <c:pt idx="9">
                  <c:v>70</c:v>
                </c:pt>
                <c:pt idx="10">
                  <c:v>0</c:v>
                </c:pt>
                <c:pt idx="11">
                  <c:v>63</c:v>
                </c:pt>
                <c:pt idx="12">
                  <c:v>46</c:v>
                </c:pt>
                <c:pt idx="13">
                  <c:v>54</c:v>
                </c:pt>
                <c:pt idx="14">
                  <c:v>55</c:v>
                </c:pt>
                <c:pt idx="15">
                  <c:v>0</c:v>
                </c:pt>
                <c:pt idx="16">
                  <c:v>63</c:v>
                </c:pt>
                <c:pt idx="17">
                  <c:v>46</c:v>
                </c:pt>
                <c:pt idx="18">
                  <c:v>41</c:v>
                </c:pt>
                <c:pt idx="19">
                  <c:v>42</c:v>
                </c:pt>
                <c:pt idx="20">
                  <c:v>57</c:v>
                </c:pt>
                <c:pt idx="21">
                  <c:v>128</c:v>
                </c:pt>
                <c:pt idx="22">
                  <c:v>43</c:v>
                </c:pt>
                <c:pt idx="23">
                  <c:v>48</c:v>
                </c:pt>
                <c:pt idx="24">
                  <c:v>0</c:v>
                </c:pt>
                <c:pt idx="25">
                  <c:v>85</c:v>
                </c:pt>
                <c:pt idx="26">
                  <c:v>59</c:v>
                </c:pt>
                <c:pt idx="27">
                  <c:v>84</c:v>
                </c:pt>
                <c:pt idx="28">
                  <c:v>0</c:v>
                </c:pt>
                <c:pt idx="29">
                  <c:v>44</c:v>
                </c:pt>
              </c:numCache>
            </c:numRef>
          </c:val>
          <c:smooth val="0"/>
          <c:extLst>
            <c:ext xmlns:c16="http://schemas.microsoft.com/office/drawing/2014/chart" uri="{C3380CC4-5D6E-409C-BE32-E72D297353CC}">
              <c16:uniqueId val="{00000000-B942-4A6B-9B4D-8AAB012CDC6B}"/>
            </c:ext>
          </c:extLst>
        </c:ser>
        <c:dLbls>
          <c:showLegendKey val="0"/>
          <c:showVal val="0"/>
          <c:showCatName val="0"/>
          <c:showSerName val="0"/>
          <c:showPercent val="0"/>
          <c:showBubbleSize val="0"/>
        </c:dLbls>
        <c:smooth val="0"/>
        <c:axId val="378475048"/>
        <c:axId val="378476032"/>
      </c:lineChart>
      <c:dateAx>
        <c:axId val="37847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76032"/>
        <c:crosses val="autoZero"/>
        <c:auto val="1"/>
        <c:lblOffset val="100"/>
        <c:baseTimeUnit val="days"/>
      </c:dateAx>
      <c:valAx>
        <c:axId val="37847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7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03D7B-02A7-4E08-B237-E7EE1914C1ED}"/>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1C300B76-B928-4FC8-AB53-E7AFFF06E0D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73906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D7C3-287A-48EA-B2C1-BB8E9A9839D0}"/>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7545D0A6-C3F9-4524-A35A-46F72ABBE12D}"/>
              </a:ext>
            </a:extLst>
          </p:cNvPr>
          <p:cNvGraphicFramePr>
            <a:graphicFrameLocks noGrp="1"/>
          </p:cNvGraphicFramePr>
          <p:nvPr>
            <p:ph type="tbl" sz="quarter" idx="13"/>
            <p:extLst>
              <p:ext uri="{D42A27DB-BD31-4B8C-83A1-F6EECF244321}">
                <p14:modId xmlns:p14="http://schemas.microsoft.com/office/powerpoint/2010/main" val="1967346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9825214"/>
                    </a:ext>
                  </a:extLst>
                </a:gridCol>
                <a:gridCol w="699516">
                  <a:extLst>
                    <a:ext uri="{9D8B030D-6E8A-4147-A177-3AD203B41FA5}">
                      <a16:colId xmlns:a16="http://schemas.microsoft.com/office/drawing/2014/main" val="3979553204"/>
                    </a:ext>
                  </a:extLst>
                </a:gridCol>
                <a:gridCol w="699516">
                  <a:extLst>
                    <a:ext uri="{9D8B030D-6E8A-4147-A177-3AD203B41FA5}">
                      <a16:colId xmlns:a16="http://schemas.microsoft.com/office/drawing/2014/main" val="1735783615"/>
                    </a:ext>
                  </a:extLst>
                </a:gridCol>
                <a:gridCol w="658368">
                  <a:extLst>
                    <a:ext uri="{9D8B030D-6E8A-4147-A177-3AD203B41FA5}">
                      <a16:colId xmlns:a16="http://schemas.microsoft.com/office/drawing/2014/main" val="3703286741"/>
                    </a:ext>
                  </a:extLst>
                </a:gridCol>
                <a:gridCol w="658368">
                  <a:extLst>
                    <a:ext uri="{9D8B030D-6E8A-4147-A177-3AD203B41FA5}">
                      <a16:colId xmlns:a16="http://schemas.microsoft.com/office/drawing/2014/main" val="928472991"/>
                    </a:ext>
                  </a:extLst>
                </a:gridCol>
                <a:gridCol w="658368">
                  <a:extLst>
                    <a:ext uri="{9D8B030D-6E8A-4147-A177-3AD203B41FA5}">
                      <a16:colId xmlns:a16="http://schemas.microsoft.com/office/drawing/2014/main" val="3632807040"/>
                    </a:ext>
                  </a:extLst>
                </a:gridCol>
                <a:gridCol w="699516">
                  <a:extLst>
                    <a:ext uri="{9D8B030D-6E8A-4147-A177-3AD203B41FA5}">
                      <a16:colId xmlns:a16="http://schemas.microsoft.com/office/drawing/2014/main" val="4011738860"/>
                    </a:ext>
                  </a:extLst>
                </a:gridCol>
                <a:gridCol w="699516">
                  <a:extLst>
                    <a:ext uri="{9D8B030D-6E8A-4147-A177-3AD203B41FA5}">
                      <a16:colId xmlns:a16="http://schemas.microsoft.com/office/drawing/2014/main" val="324402086"/>
                    </a:ext>
                  </a:extLst>
                </a:gridCol>
                <a:gridCol w="699516">
                  <a:extLst>
                    <a:ext uri="{9D8B030D-6E8A-4147-A177-3AD203B41FA5}">
                      <a16:colId xmlns:a16="http://schemas.microsoft.com/office/drawing/2014/main" val="1971952433"/>
                    </a:ext>
                  </a:extLst>
                </a:gridCol>
                <a:gridCol w="658368">
                  <a:extLst>
                    <a:ext uri="{9D8B030D-6E8A-4147-A177-3AD203B41FA5}">
                      <a16:colId xmlns:a16="http://schemas.microsoft.com/office/drawing/2014/main" val="30603287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50055819"/>
                  </a:ext>
                </a:extLst>
              </a:tr>
              <a:tr h="370840">
                <a:tc>
                  <a:txBody>
                    <a:bodyPr/>
                    <a:lstStyle/>
                    <a:p>
                      <a:r>
                        <a:rPr lang="en-US" sz="1000"/>
                        <a:t>mondayfitness</a:t>
                      </a:r>
                    </a:p>
                  </a:txBody>
                  <a:tcPr/>
                </a:tc>
                <a:tc>
                  <a:txBody>
                    <a:bodyPr/>
                    <a:lstStyle/>
                    <a:p>
                      <a:r>
                        <a:rPr lang="en-US" sz="1000"/>
                        <a:t>2873</a:t>
                      </a:r>
                    </a:p>
                  </a:txBody>
                  <a:tcPr/>
                </a:tc>
                <a:tc>
                  <a:txBody>
                    <a:bodyPr/>
                    <a:lstStyle/>
                    <a:p>
                      <a:r>
                        <a:rPr lang="en-US" sz="1000"/>
                        <a:t>30</a:t>
                      </a:r>
                    </a:p>
                  </a:txBody>
                  <a:tcPr/>
                </a:tc>
                <a:tc>
                  <a:txBody>
                    <a:bodyPr/>
                    <a:lstStyle/>
                    <a:p>
                      <a:r>
                        <a:rPr lang="en-US" sz="1000"/>
                        <a:t>14</a:t>
                      </a:r>
                    </a:p>
                  </a:txBody>
                  <a:tcPr/>
                </a:tc>
                <a:tc>
                  <a:txBody>
                    <a:bodyPr/>
                    <a:lstStyle/>
                    <a:p>
                      <a:r>
                        <a:rPr lang="en-US" sz="1000"/>
                        <a:t>4</a:t>
                      </a:r>
                    </a:p>
                  </a:txBody>
                  <a:tcPr/>
                </a:tc>
                <a:tc>
                  <a:txBody>
                    <a:bodyPr/>
                    <a:lstStyle/>
                    <a:p>
                      <a:r>
                        <a:rPr lang="en-US" sz="1000"/>
                        <a:t>6</a:t>
                      </a:r>
                    </a:p>
                  </a:txBody>
                  <a:tcPr/>
                </a:tc>
                <a:tc>
                  <a:txBody>
                    <a:bodyPr/>
                    <a:lstStyle/>
                    <a:p>
                      <a:r>
                        <a:rPr lang="en-US" sz="1000"/>
                        <a:t>24</a:t>
                      </a:r>
                    </a:p>
                  </a:txBody>
                  <a:tcPr/>
                </a:tc>
                <a:tc>
                  <a:txBody>
                    <a:bodyPr/>
                    <a:lstStyle/>
                    <a:p>
                      <a:r>
                        <a:rPr lang="en-US" sz="1000"/>
                        <a:t>1555</a:t>
                      </a:r>
                    </a:p>
                  </a:txBody>
                  <a:tcPr/>
                </a:tc>
                <a:tc>
                  <a:txBody>
                    <a:bodyPr/>
                    <a:lstStyle/>
                    <a:p>
                      <a:r>
                        <a:rPr lang="en-US" sz="1000"/>
                        <a:t>54</a:t>
                      </a:r>
                    </a:p>
                  </a:txBody>
                  <a:tcPr/>
                </a:tc>
                <a:tc>
                  <a:txBody>
                    <a:bodyPr/>
                    <a:lstStyle/>
                    <a:p>
                      <a:r>
                        <a:rPr lang="en-US" sz="1000"/>
                        <a:t>2.3458 %</a:t>
                      </a:r>
                    </a:p>
                  </a:txBody>
                  <a:tcPr/>
                </a:tc>
                <a:extLst>
                  <a:ext uri="{0D108BD9-81ED-4DB2-BD59-A6C34878D82A}">
                    <a16:rowId xmlns:a16="http://schemas.microsoft.com/office/drawing/2014/main" val="2837543178"/>
                  </a:ext>
                </a:extLst>
              </a:tr>
            </a:tbl>
          </a:graphicData>
        </a:graphic>
      </p:graphicFrame>
      <p:sp>
        <p:nvSpPr>
          <p:cNvPr id="4" name="Text Placeholder 3">
            <a:extLst>
              <a:ext uri="{FF2B5EF4-FFF2-40B4-BE49-F238E27FC236}">
                <a16:creationId xmlns:a16="http://schemas.microsoft.com/office/drawing/2014/main" id="{11A20BB8-6216-48BD-90A6-814DD6313C0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80748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00B11-775B-4A0F-AE1B-BD2945F3EC22}"/>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FD8058F2-BE9A-4C74-94DA-AA3C99F8C681}"/>
              </a:ext>
            </a:extLst>
          </p:cNvPr>
          <p:cNvGraphicFramePr>
            <a:graphicFrameLocks noGrp="1"/>
          </p:cNvGraphicFramePr>
          <p:nvPr>
            <p:ph type="chart" sz="quarter" idx="13"/>
            <p:extLst>
              <p:ext uri="{D42A27DB-BD31-4B8C-83A1-F6EECF244321}">
                <p14:modId xmlns:p14="http://schemas.microsoft.com/office/powerpoint/2010/main" val="2858329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704CAA-9B06-459B-B14F-331B93D669F0}"/>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48A1197B-A95F-49AC-970A-3273ED086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3166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60BB2-AC78-4025-8D5D-D397C1BB2210}"/>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3A441DFF-87E4-48DC-878F-29D56FC85520}"/>
              </a:ext>
            </a:extLst>
          </p:cNvPr>
          <p:cNvGraphicFramePr>
            <a:graphicFrameLocks noGrp="1"/>
          </p:cNvGraphicFramePr>
          <p:nvPr>
            <p:ph type="chart" sz="quarter" idx="13"/>
            <p:extLst>
              <p:ext uri="{D42A27DB-BD31-4B8C-83A1-F6EECF244321}">
                <p14:modId xmlns:p14="http://schemas.microsoft.com/office/powerpoint/2010/main" val="155792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E75670-8BA8-4A07-B3AE-9596AFCB4FF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41BB9427-7E29-401C-934C-8B8FC41AFA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63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C3B5A-F06B-4BD6-BC41-E838CB0E73A0}"/>
              </a:ext>
            </a:extLst>
          </p:cNvPr>
          <p:cNvSpPr>
            <a:spLocks noGrp="1"/>
          </p:cNvSpPr>
          <p:nvPr>
            <p:ph type="title"/>
          </p:nvPr>
        </p:nvSpPr>
        <p:spPr/>
        <p:txBody>
          <a:bodyPr/>
          <a:lstStyle/>
          <a:p>
            <a:r>
              <a:rPr lang="en-US"/>
              <a:t>Instagram Posts Table | mondayfitness - 1 of 10</a:t>
            </a:r>
          </a:p>
        </p:txBody>
      </p:sp>
      <p:graphicFrame>
        <p:nvGraphicFramePr>
          <p:cNvPr id="5" name="Table Placeholder 4">
            <a:extLst>
              <a:ext uri="{FF2B5EF4-FFF2-40B4-BE49-F238E27FC236}">
                <a16:creationId xmlns:a16="http://schemas.microsoft.com/office/drawing/2014/main" id="{A1FC4CED-9AA8-45C0-8EB6-5FE6D1C66451}"/>
              </a:ext>
            </a:extLst>
          </p:cNvPr>
          <p:cNvGraphicFramePr>
            <a:graphicFrameLocks noGrp="1"/>
          </p:cNvGraphicFramePr>
          <p:nvPr>
            <p:ph type="tbl" sz="quarter" idx="13"/>
            <p:extLst>
              <p:ext uri="{D42A27DB-BD31-4B8C-83A1-F6EECF244321}">
                <p14:modId xmlns:p14="http://schemas.microsoft.com/office/powerpoint/2010/main" val="169605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1063015"/>
                    </a:ext>
                  </a:extLst>
                </a:gridCol>
                <a:gridCol w="987552">
                  <a:extLst>
                    <a:ext uri="{9D8B030D-6E8A-4147-A177-3AD203B41FA5}">
                      <a16:colId xmlns:a16="http://schemas.microsoft.com/office/drawing/2014/main" val="3396360879"/>
                    </a:ext>
                  </a:extLst>
                </a:gridCol>
                <a:gridCol w="987552">
                  <a:extLst>
                    <a:ext uri="{9D8B030D-6E8A-4147-A177-3AD203B41FA5}">
                      <a16:colId xmlns:a16="http://schemas.microsoft.com/office/drawing/2014/main" val="2576342103"/>
                    </a:ext>
                  </a:extLst>
                </a:gridCol>
                <a:gridCol w="987552">
                  <a:extLst>
                    <a:ext uri="{9D8B030D-6E8A-4147-A177-3AD203B41FA5}">
                      <a16:colId xmlns:a16="http://schemas.microsoft.com/office/drawing/2014/main" val="3095549626"/>
                    </a:ext>
                  </a:extLst>
                </a:gridCol>
                <a:gridCol w="987552">
                  <a:extLst>
                    <a:ext uri="{9D8B030D-6E8A-4147-A177-3AD203B41FA5}">
                      <a16:colId xmlns:a16="http://schemas.microsoft.com/office/drawing/2014/main" val="1425517940"/>
                    </a:ext>
                  </a:extLst>
                </a:gridCol>
                <a:gridCol w="987552">
                  <a:extLst>
                    <a:ext uri="{9D8B030D-6E8A-4147-A177-3AD203B41FA5}">
                      <a16:colId xmlns:a16="http://schemas.microsoft.com/office/drawing/2014/main" val="1578988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464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- 2018-11-30 15:11:22 </a:t>
                      </a:r>
                      <a:r>
                        <a:rPr kumimoji="0" lang="en-US" sz="1000" b="0" i="0" u="none" strike="noStrike" kern="1200" cap="none" spc="0" normalizeH="0" baseline="0" noProof="0">
                          <a:ln>
                            <a:noFill/>
                          </a:ln>
                          <a:solidFill>
                            <a:prstClr val="black"/>
                          </a:solidFill>
                          <a:effectLst/>
                          <a:uLnTx/>
                          <a:uFillTx/>
                          <a:latin typeface="+mn-lt"/>
                          <a:ea typeface="+mn-ea"/>
                          <a:cs typeface="+mn-cs"/>
                        </a:rPr>
                        <a:t>
 Something new and exciting is being introduced to our Studio... Stay tuned! #steeltonic #traingrowglow #steelprogrammiddleeast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https://www.instagram.com/p/BqzjIh0DEdn/media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138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- 2018-11-28 15:35:14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ultimate combo workout? Attend Express Upper and Core class right after your Bubble Butt session! The ideal way to work both your lower &amp; upper body.
Don't forget to book your spots through the MINDBODY app! #bubblebutt #expressupperandcore #megaformer #lagreefitness #traingrowglow mirahoss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https://www.instagram.com/p/BquaMyojJws/media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006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- 2018-11-27 12:14:54 </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Juice Bar, where our delicious juices are freshly pressed and you can enjoy a healthy nutritious drink - pre &amp; post workout! Fresh vibes only 🍃 #tastytuesday #juicebar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https://www.instagram.com/p/BqrhgNcD3YV/media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685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- 2018-11-26 13:43:02 </a:t>
                      </a:r>
                      <a:r>
                        <a:rPr kumimoji="0" lang="en-US" sz="1000" b="0" i="0" u="none" strike="noStrike" kern="1200" cap="none" spc="0" normalizeH="0" baseline="0" noProof="0">
                          <a:ln>
                            <a:noFill/>
                          </a:ln>
                          <a:solidFill>
                            <a:prstClr val="black"/>
                          </a:solidFill>
                          <a:effectLst/>
                          <a:uLnTx/>
                          <a:uFillTx/>
                          <a:latin typeface="+mn-lt"/>
                          <a:ea typeface="+mn-ea"/>
                          <a:cs typeface="+mn-cs"/>
                        </a:rPr>
                        <a:t>
 Let's give it up for our client of the month Jamil Ghazzaoui who lost 17 kilos since starting his personal training with mansouralasmar! Thanks to his hard work and amazing progress, he now wears 4 sizes smaller.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https://www.instagram.com/p/BqpGy01jhCB/media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1979117"/>
                  </a:ext>
                </a:extLst>
              </a:tr>
            </a:tbl>
          </a:graphicData>
        </a:graphic>
      </p:graphicFrame>
      <p:sp>
        <p:nvSpPr>
          <p:cNvPr id="4" name="Text Placeholder 3">
            <a:extLst>
              <a:ext uri="{FF2B5EF4-FFF2-40B4-BE49-F238E27FC236}">
                <a16:creationId xmlns:a16="http://schemas.microsoft.com/office/drawing/2014/main" id="{BA287FA3-70E8-4628-AB4D-7D9F0B98B1C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71243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DB251-0AAD-40C0-B51F-52E12EBB0343}"/>
              </a:ext>
            </a:extLst>
          </p:cNvPr>
          <p:cNvSpPr>
            <a:spLocks noGrp="1"/>
          </p:cNvSpPr>
          <p:nvPr>
            <p:ph type="title"/>
          </p:nvPr>
        </p:nvSpPr>
        <p:spPr/>
        <p:txBody>
          <a:bodyPr/>
          <a:lstStyle/>
          <a:p>
            <a:r>
              <a:rPr lang="en-US"/>
              <a:t>Instagram Posts Table | mondayfitness - 2 of 10</a:t>
            </a:r>
          </a:p>
        </p:txBody>
      </p:sp>
      <p:graphicFrame>
        <p:nvGraphicFramePr>
          <p:cNvPr id="5" name="Table Placeholder 4">
            <a:extLst>
              <a:ext uri="{FF2B5EF4-FFF2-40B4-BE49-F238E27FC236}">
                <a16:creationId xmlns:a16="http://schemas.microsoft.com/office/drawing/2014/main" id="{A4D11E0B-7DB4-46D2-A8D5-99D6DE3E61A8}"/>
              </a:ext>
            </a:extLst>
          </p:cNvPr>
          <p:cNvGraphicFramePr>
            <a:graphicFrameLocks noGrp="1"/>
          </p:cNvGraphicFramePr>
          <p:nvPr>
            <p:ph type="tbl" sz="quarter" idx="13"/>
            <p:extLst>
              <p:ext uri="{D42A27DB-BD31-4B8C-83A1-F6EECF244321}">
                <p14:modId xmlns:p14="http://schemas.microsoft.com/office/powerpoint/2010/main" val="53855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3633671"/>
                    </a:ext>
                  </a:extLst>
                </a:gridCol>
                <a:gridCol w="987552">
                  <a:extLst>
                    <a:ext uri="{9D8B030D-6E8A-4147-A177-3AD203B41FA5}">
                      <a16:colId xmlns:a16="http://schemas.microsoft.com/office/drawing/2014/main" val="1250954570"/>
                    </a:ext>
                  </a:extLst>
                </a:gridCol>
                <a:gridCol w="987552">
                  <a:extLst>
                    <a:ext uri="{9D8B030D-6E8A-4147-A177-3AD203B41FA5}">
                      <a16:colId xmlns:a16="http://schemas.microsoft.com/office/drawing/2014/main" val="537474350"/>
                    </a:ext>
                  </a:extLst>
                </a:gridCol>
                <a:gridCol w="987552">
                  <a:extLst>
                    <a:ext uri="{9D8B030D-6E8A-4147-A177-3AD203B41FA5}">
                      <a16:colId xmlns:a16="http://schemas.microsoft.com/office/drawing/2014/main" val="838384781"/>
                    </a:ext>
                  </a:extLst>
                </a:gridCol>
                <a:gridCol w="987552">
                  <a:extLst>
                    <a:ext uri="{9D8B030D-6E8A-4147-A177-3AD203B41FA5}">
                      <a16:colId xmlns:a16="http://schemas.microsoft.com/office/drawing/2014/main" val="903535972"/>
                    </a:ext>
                  </a:extLst>
                </a:gridCol>
                <a:gridCol w="987552">
                  <a:extLst>
                    <a:ext uri="{9D8B030D-6E8A-4147-A177-3AD203B41FA5}">
                      <a16:colId xmlns:a16="http://schemas.microsoft.com/office/drawing/2014/main" val="3741574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97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- 2018-11-24 15:02:28 </a:t>
                      </a:r>
                      <a:r>
                        <a:rPr kumimoji="0" lang="en-US" sz="1000" b="0" i="0" u="none" strike="noStrike" kern="1200" cap="none" spc="0" normalizeH="0" baseline="0" noProof="0">
                          <a:ln>
                            <a:noFill/>
                          </a:ln>
                          <a:solidFill>
                            <a:prstClr val="black"/>
                          </a:solidFill>
                          <a:effectLst/>
                          <a:uLnTx/>
                          <a:uFillTx/>
                          <a:latin typeface="+mn-lt"/>
                          <a:ea typeface="+mn-ea"/>
                          <a:cs typeface="+mn-cs"/>
                        </a:rPr>
                        <a:t>
 Reduce inflammation, scar tissue and joint stress, AND improve circulation, as well as flexibility, by using a FOAM ROLLER. Regularly rolling pre &amp; post workout means you help prepare your muscles for the workout ahead, and of course it immensely helps with post muscle recovery.
Once you start rolling, you will wonder how you ever performed your workouts without it!
The Foam Roller can be purchased at the Studio, and if you're having difficulty understanding how to use it, our trainers will show you how! #foamroller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https://www.instagram.com/p/BqkGS6yjHSi/media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970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- 2018-11-23 17:50:50 </a:t>
                      </a:r>
                      <a:r>
                        <a:rPr kumimoji="0" lang="en-US" sz="1000" b="0" i="0" u="none" strike="noStrike" kern="1200" cap="none" spc="0" normalizeH="0" baseline="0" noProof="0">
                          <a:ln>
                            <a:noFill/>
                          </a:ln>
                          <a:solidFill>
                            <a:prstClr val="black"/>
                          </a:solidFill>
                          <a:effectLst/>
                          <a:uLnTx/>
                          <a:uFillTx/>
                          <a:latin typeface="+mn-lt"/>
                          <a:ea typeface="+mn-ea"/>
                          <a:cs typeface="+mn-cs"/>
                        </a:rPr>
                        <a:t>
 Experiencing post-workout soreness?
This "BetterYou" magnesium mineral spray from Medvie Pharmaceuticals is great for muscle relaxation! Apply after a bath or before bed 🍃
Find this product in our retail section at the Studio.
#BetterYou #magnesium #transdermal #musclerecovery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https://www.instagram.com/p/Bqh0xLhD6yo/media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6006946"/>
                  </a:ext>
                </a:extLst>
              </a:tr>
            </a:tbl>
          </a:graphicData>
        </a:graphic>
      </p:graphicFrame>
      <p:sp>
        <p:nvSpPr>
          <p:cNvPr id="4" name="Text Placeholder 3">
            <a:extLst>
              <a:ext uri="{FF2B5EF4-FFF2-40B4-BE49-F238E27FC236}">
                <a16:creationId xmlns:a16="http://schemas.microsoft.com/office/drawing/2014/main" id="{5D05A61D-2E74-4C83-83BA-4C8A2DF4091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0528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9EF9-DB78-4E3D-8FBE-FB91E162A2F9}"/>
              </a:ext>
            </a:extLst>
          </p:cNvPr>
          <p:cNvSpPr>
            <a:spLocks noGrp="1"/>
          </p:cNvSpPr>
          <p:nvPr>
            <p:ph type="title"/>
          </p:nvPr>
        </p:nvSpPr>
        <p:spPr/>
        <p:txBody>
          <a:bodyPr/>
          <a:lstStyle/>
          <a:p>
            <a:r>
              <a:rPr lang="en-US"/>
              <a:t>Instagram Posts Table | mondayfitness - 3 of 10</a:t>
            </a:r>
          </a:p>
        </p:txBody>
      </p:sp>
      <p:graphicFrame>
        <p:nvGraphicFramePr>
          <p:cNvPr id="5" name="Table Placeholder 4">
            <a:extLst>
              <a:ext uri="{FF2B5EF4-FFF2-40B4-BE49-F238E27FC236}">
                <a16:creationId xmlns:a16="http://schemas.microsoft.com/office/drawing/2014/main" id="{4FD8E08F-71EF-40F3-8125-193267F1AEFA}"/>
              </a:ext>
            </a:extLst>
          </p:cNvPr>
          <p:cNvGraphicFramePr>
            <a:graphicFrameLocks noGrp="1"/>
          </p:cNvGraphicFramePr>
          <p:nvPr>
            <p:ph type="tbl" sz="quarter" idx="13"/>
            <p:extLst>
              <p:ext uri="{D42A27DB-BD31-4B8C-83A1-F6EECF244321}">
                <p14:modId xmlns:p14="http://schemas.microsoft.com/office/powerpoint/2010/main" val="206199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7014074"/>
                    </a:ext>
                  </a:extLst>
                </a:gridCol>
                <a:gridCol w="987552">
                  <a:extLst>
                    <a:ext uri="{9D8B030D-6E8A-4147-A177-3AD203B41FA5}">
                      <a16:colId xmlns:a16="http://schemas.microsoft.com/office/drawing/2014/main" val="3218832578"/>
                    </a:ext>
                  </a:extLst>
                </a:gridCol>
                <a:gridCol w="987552">
                  <a:extLst>
                    <a:ext uri="{9D8B030D-6E8A-4147-A177-3AD203B41FA5}">
                      <a16:colId xmlns:a16="http://schemas.microsoft.com/office/drawing/2014/main" val="3956226577"/>
                    </a:ext>
                  </a:extLst>
                </a:gridCol>
                <a:gridCol w="987552">
                  <a:extLst>
                    <a:ext uri="{9D8B030D-6E8A-4147-A177-3AD203B41FA5}">
                      <a16:colId xmlns:a16="http://schemas.microsoft.com/office/drawing/2014/main" val="3121289836"/>
                    </a:ext>
                  </a:extLst>
                </a:gridCol>
                <a:gridCol w="987552">
                  <a:extLst>
                    <a:ext uri="{9D8B030D-6E8A-4147-A177-3AD203B41FA5}">
                      <a16:colId xmlns:a16="http://schemas.microsoft.com/office/drawing/2014/main" val="1956803512"/>
                    </a:ext>
                  </a:extLst>
                </a:gridCol>
                <a:gridCol w="987552">
                  <a:extLst>
                    <a:ext uri="{9D8B030D-6E8A-4147-A177-3AD203B41FA5}">
                      <a16:colId xmlns:a16="http://schemas.microsoft.com/office/drawing/2014/main" val="385205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448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- 2018-11-22 12:56:25 </a:t>
                      </a:r>
                      <a:r>
                        <a:rPr kumimoji="0" lang="en-US" sz="1000" b="0" i="0" u="none" strike="noStrike" kern="1200" cap="none" spc="0" normalizeH="0" baseline="0" noProof="0">
                          <a:ln>
                            <a:noFill/>
                          </a:ln>
                          <a:solidFill>
                            <a:prstClr val="black"/>
                          </a:solidFill>
                          <a:effectLst/>
                          <a:uLnTx/>
                          <a:uFillTx/>
                          <a:latin typeface="+mn-lt"/>
                          <a:ea typeface="+mn-ea"/>
                          <a:cs typeface="+mn-cs"/>
                        </a:rPr>
                        <a:t>
 Here's to strength, bravery and pride... Wishing you a happy Independence Day from the Monday Studio family! #independencedaylebanon #beirut #lebanon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https://www.instagram.com/p/BqeuR9ODbpe/media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347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- 2018-11-21 16:43:40 </a:t>
                      </a:r>
                      <a:r>
                        <a:rPr kumimoji="0" lang="en-US" sz="1000" b="0" i="0" u="none" strike="noStrike" kern="1200" cap="none" spc="0" normalizeH="0" baseline="0" noProof="0">
                          <a:ln>
                            <a:noFill/>
                          </a:ln>
                          <a:solidFill>
                            <a:prstClr val="black"/>
                          </a:solidFill>
                          <a:effectLst/>
                          <a:uLnTx/>
                          <a:uFillTx/>
                          <a:latin typeface="+mn-lt"/>
                          <a:ea typeface="+mn-ea"/>
                          <a:cs typeface="+mn-cs"/>
                        </a:rPr>
                        <a:t>
 Every move performed on the Megaformer works multiple muscle groups at the same time... Are you ready for the best workout of your life?
PS. We are OPEN TOMORROW, so come get your workout on with us at the Studio!
#lagreefitness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https://www.instagram.com/p/BqcjfgjDjII/media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68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- 2018-11-20 12:45:21 </a:t>
                      </a:r>
                      <a:r>
                        <a:rPr kumimoji="0" lang="en-US" sz="1000" b="0" i="0" u="none" strike="noStrike" kern="1200" cap="none" spc="0" normalizeH="0" baseline="0" noProof="0">
                          <a:ln>
                            <a:noFill/>
                          </a:ln>
                          <a:solidFill>
                            <a:prstClr val="black"/>
                          </a:solidFill>
                          <a:effectLst/>
                          <a:uLnTx/>
                          <a:uFillTx/>
                          <a:latin typeface="+mn-lt"/>
                          <a:ea typeface="+mn-ea"/>
                          <a:cs typeface="+mn-cs"/>
                        </a:rPr>
                        <a:t>
 Irresistible granola with the flavours of gingerbread!
Try pranabytracy 's delicious recipe with our GINGERBREAD GRANOLA and enjoy a healthy start to your morning! #tastytuesday #gingerbreadgranola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https://www.instagram.com/p/BqZjbEgDGg8/media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48807763"/>
                  </a:ext>
                </a:extLst>
              </a:tr>
            </a:tbl>
          </a:graphicData>
        </a:graphic>
      </p:graphicFrame>
      <p:sp>
        <p:nvSpPr>
          <p:cNvPr id="4" name="Text Placeholder 3">
            <a:extLst>
              <a:ext uri="{FF2B5EF4-FFF2-40B4-BE49-F238E27FC236}">
                <a16:creationId xmlns:a16="http://schemas.microsoft.com/office/drawing/2014/main" id="{E49F318D-FEEC-4219-8B44-11465415E33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6679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C4DE-D2BA-46FF-A42D-80F4F506E010}"/>
              </a:ext>
            </a:extLst>
          </p:cNvPr>
          <p:cNvSpPr>
            <a:spLocks noGrp="1"/>
          </p:cNvSpPr>
          <p:nvPr>
            <p:ph type="title"/>
          </p:nvPr>
        </p:nvSpPr>
        <p:spPr/>
        <p:txBody>
          <a:bodyPr/>
          <a:lstStyle/>
          <a:p>
            <a:r>
              <a:rPr lang="en-US"/>
              <a:t>Instagram Posts Table | mondayfitness - 4 of 10</a:t>
            </a:r>
          </a:p>
        </p:txBody>
      </p:sp>
      <p:graphicFrame>
        <p:nvGraphicFramePr>
          <p:cNvPr id="5" name="Table Placeholder 4">
            <a:extLst>
              <a:ext uri="{FF2B5EF4-FFF2-40B4-BE49-F238E27FC236}">
                <a16:creationId xmlns:a16="http://schemas.microsoft.com/office/drawing/2014/main" id="{7BD2CF70-CB18-4205-9BA8-9B32C10A7339}"/>
              </a:ext>
            </a:extLst>
          </p:cNvPr>
          <p:cNvGraphicFramePr>
            <a:graphicFrameLocks noGrp="1"/>
          </p:cNvGraphicFramePr>
          <p:nvPr>
            <p:ph type="tbl" sz="quarter" idx="13"/>
            <p:extLst>
              <p:ext uri="{D42A27DB-BD31-4B8C-83A1-F6EECF244321}">
                <p14:modId xmlns:p14="http://schemas.microsoft.com/office/powerpoint/2010/main" val="335947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2301878"/>
                    </a:ext>
                  </a:extLst>
                </a:gridCol>
                <a:gridCol w="987552">
                  <a:extLst>
                    <a:ext uri="{9D8B030D-6E8A-4147-A177-3AD203B41FA5}">
                      <a16:colId xmlns:a16="http://schemas.microsoft.com/office/drawing/2014/main" val="2436758854"/>
                    </a:ext>
                  </a:extLst>
                </a:gridCol>
                <a:gridCol w="987552">
                  <a:extLst>
                    <a:ext uri="{9D8B030D-6E8A-4147-A177-3AD203B41FA5}">
                      <a16:colId xmlns:a16="http://schemas.microsoft.com/office/drawing/2014/main" val="2004711547"/>
                    </a:ext>
                  </a:extLst>
                </a:gridCol>
                <a:gridCol w="987552">
                  <a:extLst>
                    <a:ext uri="{9D8B030D-6E8A-4147-A177-3AD203B41FA5}">
                      <a16:colId xmlns:a16="http://schemas.microsoft.com/office/drawing/2014/main" val="406964982"/>
                    </a:ext>
                  </a:extLst>
                </a:gridCol>
                <a:gridCol w="987552">
                  <a:extLst>
                    <a:ext uri="{9D8B030D-6E8A-4147-A177-3AD203B41FA5}">
                      <a16:colId xmlns:a16="http://schemas.microsoft.com/office/drawing/2014/main" val="1961612841"/>
                    </a:ext>
                  </a:extLst>
                </a:gridCol>
                <a:gridCol w="987552">
                  <a:extLst>
                    <a:ext uri="{9D8B030D-6E8A-4147-A177-3AD203B41FA5}">
                      <a16:colId xmlns:a16="http://schemas.microsoft.com/office/drawing/2014/main" val="26535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65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- 2018-11-19 10:24:27 </a:t>
                      </a:r>
                      <a:r>
                        <a:rPr kumimoji="0" lang="en-US" sz="1000" b="0" i="0" u="none" strike="noStrike" kern="1200" cap="none" spc="0" normalizeH="0" baseline="0" noProof="0">
                          <a:ln>
                            <a:noFill/>
                          </a:ln>
                          <a:solidFill>
                            <a:prstClr val="black"/>
                          </a:solidFill>
                          <a:effectLst/>
                          <a:uLnTx/>
                          <a:uFillTx/>
                          <a:latin typeface="+mn-lt"/>
                          <a:ea typeface="+mn-ea"/>
                          <a:cs typeface="+mn-cs"/>
                        </a:rPr>
                        <a:t>
 As simple as that!
We are OPEN TOMORROW and THURSDAY so don't forget to make the most out of your day and book your classes 💪 #MONDAY #666329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https://www.instagram.com/p/BqWugOqjdCQ/media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50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- 2018-11-18 18:09:02 </a:t>
                      </a:r>
                      <a:r>
                        <a:rPr kumimoji="0" lang="en-US" sz="1000" b="0" i="0" u="none" strike="noStrike" kern="1200" cap="none" spc="0" normalizeH="0" baseline="0" noProof="0">
                          <a:ln>
                            <a:noFill/>
                          </a:ln>
                          <a:solidFill>
                            <a:prstClr val="black"/>
                          </a:solidFill>
                          <a:effectLst/>
                          <a:uLnTx/>
                          <a:uFillTx/>
                          <a:latin typeface="+mn-lt"/>
                          <a:ea typeface="+mn-ea"/>
                          <a:cs typeface="+mn-cs"/>
                        </a:rPr>
                        <a:t>
 Our little ballerinas!
Sign up your little one in one of our ballet classes which will enhance your child's coordination, balance and flexibility 🌸
Check our live schedule on the MINDBODY app. #ballet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https://www.instagram.com/p/BqU-4KbDP8E/media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573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- 2018-11-17 16:53:19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professional runner Chadi who represented Monday Studio at the Istanbul marathon where he got 17th place with a time of 3 hours and 11 minutes in the men's category!
Swipe left to see his medal 🏅💪#professionalrunner #marathon #istanbul #medal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https://www.instagram.com/p/BqSRapajRiH/media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8836268"/>
                  </a:ext>
                </a:extLst>
              </a:tr>
            </a:tbl>
          </a:graphicData>
        </a:graphic>
      </p:graphicFrame>
      <p:sp>
        <p:nvSpPr>
          <p:cNvPr id="4" name="Text Placeholder 3">
            <a:extLst>
              <a:ext uri="{FF2B5EF4-FFF2-40B4-BE49-F238E27FC236}">
                <a16:creationId xmlns:a16="http://schemas.microsoft.com/office/drawing/2014/main" id="{3B9A94EB-C859-4E1F-A8A2-9FDCEA59FEC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4999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F75E-2FEF-4FA7-BDD1-21116BB4BF83}"/>
              </a:ext>
            </a:extLst>
          </p:cNvPr>
          <p:cNvSpPr>
            <a:spLocks noGrp="1"/>
          </p:cNvSpPr>
          <p:nvPr>
            <p:ph type="title"/>
          </p:nvPr>
        </p:nvSpPr>
        <p:spPr/>
        <p:txBody>
          <a:bodyPr/>
          <a:lstStyle/>
          <a:p>
            <a:r>
              <a:rPr lang="en-US"/>
              <a:t>Instagram Posts Table | mondayfitness - 5 of 10</a:t>
            </a:r>
          </a:p>
        </p:txBody>
      </p:sp>
      <p:graphicFrame>
        <p:nvGraphicFramePr>
          <p:cNvPr id="5" name="Table Placeholder 4">
            <a:extLst>
              <a:ext uri="{FF2B5EF4-FFF2-40B4-BE49-F238E27FC236}">
                <a16:creationId xmlns:a16="http://schemas.microsoft.com/office/drawing/2014/main" id="{BC580549-BD28-4D5E-8612-575096B54A80}"/>
              </a:ext>
            </a:extLst>
          </p:cNvPr>
          <p:cNvGraphicFramePr>
            <a:graphicFrameLocks noGrp="1"/>
          </p:cNvGraphicFramePr>
          <p:nvPr>
            <p:ph type="tbl" sz="quarter" idx="13"/>
            <p:extLst>
              <p:ext uri="{D42A27DB-BD31-4B8C-83A1-F6EECF244321}">
                <p14:modId xmlns:p14="http://schemas.microsoft.com/office/powerpoint/2010/main" val="1766892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2449303"/>
                    </a:ext>
                  </a:extLst>
                </a:gridCol>
                <a:gridCol w="987552">
                  <a:extLst>
                    <a:ext uri="{9D8B030D-6E8A-4147-A177-3AD203B41FA5}">
                      <a16:colId xmlns:a16="http://schemas.microsoft.com/office/drawing/2014/main" val="4035556533"/>
                    </a:ext>
                  </a:extLst>
                </a:gridCol>
                <a:gridCol w="987552">
                  <a:extLst>
                    <a:ext uri="{9D8B030D-6E8A-4147-A177-3AD203B41FA5}">
                      <a16:colId xmlns:a16="http://schemas.microsoft.com/office/drawing/2014/main" val="2714266244"/>
                    </a:ext>
                  </a:extLst>
                </a:gridCol>
                <a:gridCol w="987552">
                  <a:extLst>
                    <a:ext uri="{9D8B030D-6E8A-4147-A177-3AD203B41FA5}">
                      <a16:colId xmlns:a16="http://schemas.microsoft.com/office/drawing/2014/main" val="2816028507"/>
                    </a:ext>
                  </a:extLst>
                </a:gridCol>
                <a:gridCol w="987552">
                  <a:extLst>
                    <a:ext uri="{9D8B030D-6E8A-4147-A177-3AD203B41FA5}">
                      <a16:colId xmlns:a16="http://schemas.microsoft.com/office/drawing/2014/main" val="435384679"/>
                    </a:ext>
                  </a:extLst>
                </a:gridCol>
                <a:gridCol w="987552">
                  <a:extLst>
                    <a:ext uri="{9D8B030D-6E8A-4147-A177-3AD203B41FA5}">
                      <a16:colId xmlns:a16="http://schemas.microsoft.com/office/drawing/2014/main" val="315462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011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- 2018-11-15 17:48:59 </a:t>
                      </a:r>
                      <a:r>
                        <a:rPr kumimoji="0" lang="en-US" sz="1000" b="0" i="0" u="none" strike="noStrike" kern="1200" cap="none" spc="0" normalizeH="0" baseline="0" noProof="0">
                          <a:ln>
                            <a:noFill/>
                          </a:ln>
                          <a:solidFill>
                            <a:prstClr val="black"/>
                          </a:solidFill>
                          <a:effectLst/>
                          <a:uLnTx/>
                          <a:uFillTx/>
                          <a:latin typeface="+mn-lt"/>
                          <a:ea typeface="+mn-ea"/>
                          <a:cs typeface="+mn-cs"/>
                        </a:rPr>
                        <a:t>
 Avoid dry skin this winter and experience the freshness of Maryam's Scrub! Pamper, exfoliate and treat your skin with this amazing product made out of 100% natural oils &amp; ingredients. Expect a glamorous glow 💫 #maryamscrub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https://www.instagram.com/p/BqNNRyuA64_/media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10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- 2018-11-14 16:16:25 </a:t>
                      </a:r>
                      <a:r>
                        <a:rPr kumimoji="0" lang="en-US" sz="1000" b="0" i="0" u="none" strike="noStrike" kern="1200" cap="none" spc="0" normalizeH="0" baseline="0" noProof="0">
                          <a:ln>
                            <a:noFill/>
                          </a:ln>
                          <a:solidFill>
                            <a:prstClr val="black"/>
                          </a:solidFill>
                          <a:effectLst/>
                          <a:uLnTx/>
                          <a:uFillTx/>
                          <a:latin typeface="+mn-lt"/>
                          <a:ea typeface="+mn-ea"/>
                          <a:cs typeface="+mn-cs"/>
                        </a:rPr>
                        <a:t>
 What is TRX? Total Body Resistance Exercise.
Why is it so great? Everyone can do it, and if you're looking to build a lean, mean and athletic machine, it's one of the best methods for full-body strength.
Check our live schedule on the MINDBODY app to book your spot! #TRX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https://www.instagram.com/p/BqKd6Sdgfl3/media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723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- 2018-11-13 13:56:07 </a:t>
                      </a:r>
                      <a:r>
                        <a:rPr kumimoji="0" lang="en-US" sz="1000" b="0" i="0" u="none" strike="noStrike" kern="1200" cap="none" spc="0" normalizeH="0" baseline="0" noProof="0">
                          <a:ln>
                            <a:noFill/>
                          </a:ln>
                          <a:solidFill>
                            <a:prstClr val="black"/>
                          </a:solidFill>
                          <a:effectLst/>
                          <a:uLnTx/>
                          <a:uFillTx/>
                          <a:latin typeface="+mn-lt"/>
                          <a:ea typeface="+mn-ea"/>
                          <a:cs typeface="+mn-cs"/>
                        </a:rPr>
                        <a:t>
 pranabytracy 's specially made Choco Oat Milk &amp; Crunchy Granola: an ideal combination for a healthy breakfast or snack!
PS. The Choco Oat Milk is based on order! #oatmilk #granola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https://www.instagram.com/p/BqHp9XWjwhC/media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4467420"/>
                  </a:ext>
                </a:extLst>
              </a:tr>
            </a:tbl>
          </a:graphicData>
        </a:graphic>
      </p:graphicFrame>
      <p:sp>
        <p:nvSpPr>
          <p:cNvPr id="4" name="Text Placeholder 3">
            <a:extLst>
              <a:ext uri="{FF2B5EF4-FFF2-40B4-BE49-F238E27FC236}">
                <a16:creationId xmlns:a16="http://schemas.microsoft.com/office/drawing/2014/main" id="{9E573AEF-E7A6-4059-AEF6-83D33FA7E23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77137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82F2-F797-40DE-ACB4-3354CA0227D3}"/>
              </a:ext>
            </a:extLst>
          </p:cNvPr>
          <p:cNvSpPr>
            <a:spLocks noGrp="1"/>
          </p:cNvSpPr>
          <p:nvPr>
            <p:ph type="title"/>
          </p:nvPr>
        </p:nvSpPr>
        <p:spPr/>
        <p:txBody>
          <a:bodyPr/>
          <a:lstStyle/>
          <a:p>
            <a:r>
              <a:rPr lang="en-US"/>
              <a:t>Instagram Posts Table | mondayfitness - 6 of 10</a:t>
            </a:r>
          </a:p>
        </p:txBody>
      </p:sp>
      <p:graphicFrame>
        <p:nvGraphicFramePr>
          <p:cNvPr id="5" name="Table Placeholder 4">
            <a:extLst>
              <a:ext uri="{FF2B5EF4-FFF2-40B4-BE49-F238E27FC236}">
                <a16:creationId xmlns:a16="http://schemas.microsoft.com/office/drawing/2014/main" id="{044AC05E-4DF3-448C-AC35-89800C80EAF5}"/>
              </a:ext>
            </a:extLst>
          </p:cNvPr>
          <p:cNvGraphicFramePr>
            <a:graphicFrameLocks noGrp="1"/>
          </p:cNvGraphicFramePr>
          <p:nvPr>
            <p:ph type="tbl" sz="quarter" idx="13"/>
            <p:extLst>
              <p:ext uri="{D42A27DB-BD31-4B8C-83A1-F6EECF244321}">
                <p14:modId xmlns:p14="http://schemas.microsoft.com/office/powerpoint/2010/main" val="1706210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9100773"/>
                    </a:ext>
                  </a:extLst>
                </a:gridCol>
                <a:gridCol w="987552">
                  <a:extLst>
                    <a:ext uri="{9D8B030D-6E8A-4147-A177-3AD203B41FA5}">
                      <a16:colId xmlns:a16="http://schemas.microsoft.com/office/drawing/2014/main" val="2540845497"/>
                    </a:ext>
                  </a:extLst>
                </a:gridCol>
                <a:gridCol w="987552">
                  <a:extLst>
                    <a:ext uri="{9D8B030D-6E8A-4147-A177-3AD203B41FA5}">
                      <a16:colId xmlns:a16="http://schemas.microsoft.com/office/drawing/2014/main" val="631925032"/>
                    </a:ext>
                  </a:extLst>
                </a:gridCol>
                <a:gridCol w="987552">
                  <a:extLst>
                    <a:ext uri="{9D8B030D-6E8A-4147-A177-3AD203B41FA5}">
                      <a16:colId xmlns:a16="http://schemas.microsoft.com/office/drawing/2014/main" val="1000409590"/>
                    </a:ext>
                  </a:extLst>
                </a:gridCol>
                <a:gridCol w="987552">
                  <a:extLst>
                    <a:ext uri="{9D8B030D-6E8A-4147-A177-3AD203B41FA5}">
                      <a16:colId xmlns:a16="http://schemas.microsoft.com/office/drawing/2014/main" val="2631033801"/>
                    </a:ext>
                  </a:extLst>
                </a:gridCol>
                <a:gridCol w="987552">
                  <a:extLst>
                    <a:ext uri="{9D8B030D-6E8A-4147-A177-3AD203B41FA5}">
                      <a16:colId xmlns:a16="http://schemas.microsoft.com/office/drawing/2014/main" val="483807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457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- 2018-11-12 10:47:25 </a:t>
                      </a:r>
                      <a:r>
                        <a:rPr kumimoji="0" lang="en-US" sz="1000" b="0" i="0" u="none" strike="noStrike" kern="1200" cap="none" spc="0" normalizeH="0" baseline="0" noProof="0">
                          <a:ln>
                            <a:noFill/>
                          </a:ln>
                          <a:solidFill>
                            <a:prstClr val="black"/>
                          </a:solidFill>
                          <a:effectLst/>
                          <a:uLnTx/>
                          <a:uFillTx/>
                          <a:latin typeface="+mn-lt"/>
                          <a:ea typeface="+mn-ea"/>
                          <a:cs typeface="+mn-cs"/>
                        </a:rPr>
                        <a:t>
 While learning the techniques of Taekwon-Do, a healthy mind, body, and spirit is developed in the process. A martial art that improves self esteem, self confidence, self control, fitness, with a "CAN DO" attitude!
Let your kids experience the excitement and benefits of Taekwon-Do every Tuesday at 5.00 PM! #taekwondokids #taekwondo #martialarts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https://www.instagram.com/p/BqEvkZrjfiy/media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1036311"/>
                  </a:ext>
                </a:extLst>
              </a:tr>
            </a:tbl>
          </a:graphicData>
        </a:graphic>
      </p:graphicFrame>
      <p:sp>
        <p:nvSpPr>
          <p:cNvPr id="4" name="Text Placeholder 3">
            <a:extLst>
              <a:ext uri="{FF2B5EF4-FFF2-40B4-BE49-F238E27FC236}">
                <a16:creationId xmlns:a16="http://schemas.microsoft.com/office/drawing/2014/main" id="{094385FC-F181-457A-AEA3-0F45620232C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4444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44832-FEDB-4A80-BD57-0CF8262D7555}"/>
              </a:ext>
            </a:extLst>
          </p:cNvPr>
          <p:cNvSpPr>
            <a:spLocks noGrp="1"/>
          </p:cNvSpPr>
          <p:nvPr>
            <p:ph type="title"/>
          </p:nvPr>
        </p:nvSpPr>
        <p:spPr/>
        <p:txBody>
          <a:bodyPr/>
          <a:lstStyle/>
          <a:p>
            <a:r>
              <a:rPr lang="en-US"/>
              <a:t>Instagram Posts Table | mondayfitness - 7 of 10</a:t>
            </a:r>
          </a:p>
        </p:txBody>
      </p:sp>
      <p:graphicFrame>
        <p:nvGraphicFramePr>
          <p:cNvPr id="5" name="Table Placeholder 4">
            <a:extLst>
              <a:ext uri="{FF2B5EF4-FFF2-40B4-BE49-F238E27FC236}">
                <a16:creationId xmlns:a16="http://schemas.microsoft.com/office/drawing/2014/main" id="{2F0020AE-1AAE-4A8D-A1D7-4DF8F8C43DD2}"/>
              </a:ext>
            </a:extLst>
          </p:cNvPr>
          <p:cNvGraphicFramePr>
            <a:graphicFrameLocks noGrp="1"/>
          </p:cNvGraphicFramePr>
          <p:nvPr>
            <p:ph type="tbl" sz="quarter" idx="13"/>
            <p:extLst>
              <p:ext uri="{D42A27DB-BD31-4B8C-83A1-F6EECF244321}">
                <p14:modId xmlns:p14="http://schemas.microsoft.com/office/powerpoint/2010/main" val="1262168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4991855"/>
                    </a:ext>
                  </a:extLst>
                </a:gridCol>
                <a:gridCol w="987552">
                  <a:extLst>
                    <a:ext uri="{9D8B030D-6E8A-4147-A177-3AD203B41FA5}">
                      <a16:colId xmlns:a16="http://schemas.microsoft.com/office/drawing/2014/main" val="3514719369"/>
                    </a:ext>
                  </a:extLst>
                </a:gridCol>
                <a:gridCol w="987552">
                  <a:extLst>
                    <a:ext uri="{9D8B030D-6E8A-4147-A177-3AD203B41FA5}">
                      <a16:colId xmlns:a16="http://schemas.microsoft.com/office/drawing/2014/main" val="3167802973"/>
                    </a:ext>
                  </a:extLst>
                </a:gridCol>
                <a:gridCol w="987552">
                  <a:extLst>
                    <a:ext uri="{9D8B030D-6E8A-4147-A177-3AD203B41FA5}">
                      <a16:colId xmlns:a16="http://schemas.microsoft.com/office/drawing/2014/main" val="2497921208"/>
                    </a:ext>
                  </a:extLst>
                </a:gridCol>
                <a:gridCol w="987552">
                  <a:extLst>
                    <a:ext uri="{9D8B030D-6E8A-4147-A177-3AD203B41FA5}">
                      <a16:colId xmlns:a16="http://schemas.microsoft.com/office/drawing/2014/main" val="488773181"/>
                    </a:ext>
                  </a:extLst>
                </a:gridCol>
                <a:gridCol w="987552">
                  <a:extLst>
                    <a:ext uri="{9D8B030D-6E8A-4147-A177-3AD203B41FA5}">
                      <a16:colId xmlns:a16="http://schemas.microsoft.com/office/drawing/2014/main" val="146023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602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- 2018-11-10 14:43:03 </a:t>
                      </a:r>
                      <a:r>
                        <a:rPr kumimoji="0" lang="en-US" sz="1000" b="0" i="0" u="none" strike="noStrike" kern="1200" cap="none" spc="0" normalizeH="0" baseline="0" noProof="0">
                          <a:ln>
                            <a:noFill/>
                          </a:ln>
                          <a:solidFill>
                            <a:prstClr val="black"/>
                          </a:solidFill>
                          <a:effectLst/>
                          <a:uLnTx/>
                          <a:uFillTx/>
                          <a:latin typeface="+mn-lt"/>
                          <a:ea typeface="+mn-ea"/>
                          <a:cs typeface="+mn-cs"/>
                        </a:rPr>
                        <a:t>
 Our Mega Move this month - Runner's Lunge! This move is a pushing exercise that targets the hamstrings, gluteus, quads and trunk.
How is it performed?
Stand facing the front, place one foot on the platform and the other in the eyelet of the carriage.
Keep your front leg bent in a 90° angle as you straighten the back leg to push the carriage away from you.
Bend the back leg to return to starting position while keeping the tension on the front leg without letting the carriage touch the platform.
Keep hips and shoulders squared.
Give it a try! 😉 #LagreeFitness #megamoveofthemonth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https://www.instagram.com/p/Bp__jCBDD9a/media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7089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- 2018-11-09 14:37:27 </a:t>
                      </a:r>
                      <a:r>
                        <a:rPr kumimoji="0" lang="en-US" sz="1000" b="0" i="0" u="none" strike="noStrike" kern="1200" cap="none" spc="0" normalizeH="0" baseline="0" noProof="0">
                          <a:ln>
                            <a:noFill/>
                          </a:ln>
                          <a:solidFill>
                            <a:prstClr val="black"/>
                          </a:solidFill>
                          <a:effectLst/>
                          <a:uLnTx/>
                          <a:uFillTx/>
                          <a:latin typeface="+mn-lt"/>
                          <a:ea typeface="+mn-ea"/>
                          <a:cs typeface="+mn-cs"/>
                        </a:rPr>
                        <a:t>
 Gymnast in the making 🤗
Give your child the chance to tackle new challenges at their own skill level by joining our Gymnastics Kids class every Tuesday at 4.00 PM! #gymnastics #gymnasticskids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https://www.instagram.com/p/Bp9bgicj3DF/media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573730"/>
                  </a:ext>
                </a:extLst>
              </a:tr>
            </a:tbl>
          </a:graphicData>
        </a:graphic>
      </p:graphicFrame>
      <p:sp>
        <p:nvSpPr>
          <p:cNvPr id="4" name="Text Placeholder 3">
            <a:extLst>
              <a:ext uri="{FF2B5EF4-FFF2-40B4-BE49-F238E27FC236}">
                <a16:creationId xmlns:a16="http://schemas.microsoft.com/office/drawing/2014/main" id="{6A721D9D-BA7E-4FDA-B431-82E4169BB81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554964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F479B-95DB-42BF-9E91-F26151857203}"/>
              </a:ext>
            </a:extLst>
          </p:cNvPr>
          <p:cNvSpPr>
            <a:spLocks noGrp="1"/>
          </p:cNvSpPr>
          <p:nvPr>
            <p:ph type="title"/>
          </p:nvPr>
        </p:nvSpPr>
        <p:spPr/>
        <p:txBody>
          <a:bodyPr/>
          <a:lstStyle/>
          <a:p>
            <a:r>
              <a:rPr lang="en-US"/>
              <a:t>Instagram Posts Table | mondayfitness - 8 of 10</a:t>
            </a:r>
          </a:p>
        </p:txBody>
      </p:sp>
      <p:graphicFrame>
        <p:nvGraphicFramePr>
          <p:cNvPr id="5" name="Table Placeholder 4">
            <a:extLst>
              <a:ext uri="{FF2B5EF4-FFF2-40B4-BE49-F238E27FC236}">
                <a16:creationId xmlns:a16="http://schemas.microsoft.com/office/drawing/2014/main" id="{191BB9CF-8BD3-470E-B852-F52C0C6E6622}"/>
              </a:ext>
            </a:extLst>
          </p:cNvPr>
          <p:cNvGraphicFramePr>
            <a:graphicFrameLocks noGrp="1"/>
          </p:cNvGraphicFramePr>
          <p:nvPr>
            <p:ph type="tbl" sz="quarter" idx="13"/>
            <p:extLst>
              <p:ext uri="{D42A27DB-BD31-4B8C-83A1-F6EECF244321}">
                <p14:modId xmlns:p14="http://schemas.microsoft.com/office/powerpoint/2010/main" val="1970222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1065083"/>
                    </a:ext>
                  </a:extLst>
                </a:gridCol>
                <a:gridCol w="987552">
                  <a:extLst>
                    <a:ext uri="{9D8B030D-6E8A-4147-A177-3AD203B41FA5}">
                      <a16:colId xmlns:a16="http://schemas.microsoft.com/office/drawing/2014/main" val="3895162823"/>
                    </a:ext>
                  </a:extLst>
                </a:gridCol>
                <a:gridCol w="987552">
                  <a:extLst>
                    <a:ext uri="{9D8B030D-6E8A-4147-A177-3AD203B41FA5}">
                      <a16:colId xmlns:a16="http://schemas.microsoft.com/office/drawing/2014/main" val="457771833"/>
                    </a:ext>
                  </a:extLst>
                </a:gridCol>
                <a:gridCol w="987552">
                  <a:extLst>
                    <a:ext uri="{9D8B030D-6E8A-4147-A177-3AD203B41FA5}">
                      <a16:colId xmlns:a16="http://schemas.microsoft.com/office/drawing/2014/main" val="3436297974"/>
                    </a:ext>
                  </a:extLst>
                </a:gridCol>
                <a:gridCol w="987552">
                  <a:extLst>
                    <a:ext uri="{9D8B030D-6E8A-4147-A177-3AD203B41FA5}">
                      <a16:colId xmlns:a16="http://schemas.microsoft.com/office/drawing/2014/main" val="2872977557"/>
                    </a:ext>
                  </a:extLst>
                </a:gridCol>
                <a:gridCol w="987552">
                  <a:extLst>
                    <a:ext uri="{9D8B030D-6E8A-4147-A177-3AD203B41FA5}">
                      <a16:colId xmlns:a16="http://schemas.microsoft.com/office/drawing/2014/main" val="307353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27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- 2018-11-08 14:17:15 </a:t>
                      </a:r>
                      <a:r>
                        <a:rPr kumimoji="0" lang="en-US" sz="1000" b="0" i="0" u="none" strike="noStrike" kern="1200" cap="none" spc="0" normalizeH="0" baseline="0" noProof="0">
                          <a:ln>
                            <a:noFill/>
                          </a:ln>
                          <a:solidFill>
                            <a:prstClr val="black"/>
                          </a:solidFill>
                          <a:effectLst/>
                          <a:uLnTx/>
                          <a:uFillTx/>
                          <a:latin typeface="+mn-lt"/>
                          <a:ea typeface="+mn-ea"/>
                          <a:cs typeface="+mn-cs"/>
                        </a:rPr>
                        <a:t>
 Knock your muscles into high gear and squash the stress of the week by joining mhmdfneich's KICK BOXING class tomorrow and every Friday at 11.00 AM. The best way to start your day! #kickboxing #boxing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https://www.instagram.com/p/Bp6zQGqgBuh/media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747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- 2018-11-07 16:45:57 </a:t>
                      </a:r>
                      <a:r>
                        <a:rPr kumimoji="0" lang="en-US" sz="1000" b="0" i="0" u="none" strike="noStrike" kern="1200" cap="none" spc="0" normalizeH="0" baseline="0" noProof="0">
                          <a:ln>
                            <a:noFill/>
                          </a:ln>
                          <a:solidFill>
                            <a:prstClr val="black"/>
                          </a:solidFill>
                          <a:effectLst/>
                          <a:uLnTx/>
                          <a:uFillTx/>
                          <a:latin typeface="+mn-lt"/>
                          <a:ea typeface="+mn-ea"/>
                          <a:cs typeface="+mn-cs"/>
                        </a:rPr>
                        <a:t>
 Thank you beirutfitnessfestival and achrafieh2020 for an amazing car free day full of sports activities, healthy food, fitness and fun!
Relive the energy &amp; enthusiasm 💪 #mondaystudiofamily #mondaygoesoutdoors #BFIT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https://www.instagram.com/p/Bp4gn6gAOlC/media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003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- 2018-11-05 16:37:47 </a:t>
                      </a:r>
                      <a:r>
                        <a:rPr kumimoji="0" lang="en-US" sz="1000" b="0" i="0" u="none" strike="noStrike" kern="1200" cap="none" spc="0" normalizeH="0" baseline="0" noProof="0">
                          <a:ln>
                            <a:noFill/>
                          </a:ln>
                          <a:solidFill>
                            <a:prstClr val="black"/>
                          </a:solidFill>
                          <a:effectLst/>
                          <a:uLnTx/>
                          <a:uFillTx/>
                          <a:latin typeface="+mn-lt"/>
                          <a:ea typeface="+mn-ea"/>
                          <a:cs typeface="+mn-cs"/>
                        </a:rPr>
                        <a:t>
 Kick start your fitness journey with our offer this month 👊 #offerofthemonth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https://www.instagram.com/p/BpzWGb9AvEL/media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8319770"/>
                  </a:ext>
                </a:extLst>
              </a:tr>
            </a:tbl>
          </a:graphicData>
        </a:graphic>
      </p:graphicFrame>
      <p:sp>
        <p:nvSpPr>
          <p:cNvPr id="4" name="Text Placeholder 3">
            <a:extLst>
              <a:ext uri="{FF2B5EF4-FFF2-40B4-BE49-F238E27FC236}">
                <a16:creationId xmlns:a16="http://schemas.microsoft.com/office/drawing/2014/main" id="{FD3964FD-FE7A-42B5-9999-863C6F9CFB6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2901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4A652-A4BC-443D-8F39-5C68A5E679CD}"/>
              </a:ext>
            </a:extLst>
          </p:cNvPr>
          <p:cNvSpPr>
            <a:spLocks noGrp="1"/>
          </p:cNvSpPr>
          <p:nvPr>
            <p:ph type="title"/>
          </p:nvPr>
        </p:nvSpPr>
        <p:spPr/>
        <p:txBody>
          <a:bodyPr/>
          <a:lstStyle/>
          <a:p>
            <a:r>
              <a:rPr lang="en-US"/>
              <a:t>Instagram Posts Table | mondayfitness - 9 of 10</a:t>
            </a:r>
          </a:p>
        </p:txBody>
      </p:sp>
      <p:graphicFrame>
        <p:nvGraphicFramePr>
          <p:cNvPr id="5" name="Table Placeholder 4">
            <a:extLst>
              <a:ext uri="{FF2B5EF4-FFF2-40B4-BE49-F238E27FC236}">
                <a16:creationId xmlns:a16="http://schemas.microsoft.com/office/drawing/2014/main" id="{4695878E-2772-4442-B439-E3FD4C1E3EAC}"/>
              </a:ext>
            </a:extLst>
          </p:cNvPr>
          <p:cNvGraphicFramePr>
            <a:graphicFrameLocks noGrp="1"/>
          </p:cNvGraphicFramePr>
          <p:nvPr>
            <p:ph type="tbl" sz="quarter" idx="13"/>
            <p:extLst>
              <p:ext uri="{D42A27DB-BD31-4B8C-83A1-F6EECF244321}">
                <p14:modId xmlns:p14="http://schemas.microsoft.com/office/powerpoint/2010/main" val="115285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9614170"/>
                    </a:ext>
                  </a:extLst>
                </a:gridCol>
                <a:gridCol w="987552">
                  <a:extLst>
                    <a:ext uri="{9D8B030D-6E8A-4147-A177-3AD203B41FA5}">
                      <a16:colId xmlns:a16="http://schemas.microsoft.com/office/drawing/2014/main" val="2436458099"/>
                    </a:ext>
                  </a:extLst>
                </a:gridCol>
                <a:gridCol w="987552">
                  <a:extLst>
                    <a:ext uri="{9D8B030D-6E8A-4147-A177-3AD203B41FA5}">
                      <a16:colId xmlns:a16="http://schemas.microsoft.com/office/drawing/2014/main" val="1106910504"/>
                    </a:ext>
                  </a:extLst>
                </a:gridCol>
                <a:gridCol w="987552">
                  <a:extLst>
                    <a:ext uri="{9D8B030D-6E8A-4147-A177-3AD203B41FA5}">
                      <a16:colId xmlns:a16="http://schemas.microsoft.com/office/drawing/2014/main" val="2698016098"/>
                    </a:ext>
                  </a:extLst>
                </a:gridCol>
                <a:gridCol w="987552">
                  <a:extLst>
                    <a:ext uri="{9D8B030D-6E8A-4147-A177-3AD203B41FA5}">
                      <a16:colId xmlns:a16="http://schemas.microsoft.com/office/drawing/2014/main" val="296825067"/>
                    </a:ext>
                  </a:extLst>
                </a:gridCol>
                <a:gridCol w="987552">
                  <a:extLst>
                    <a:ext uri="{9D8B030D-6E8A-4147-A177-3AD203B41FA5}">
                      <a16:colId xmlns:a16="http://schemas.microsoft.com/office/drawing/2014/main" val="2723757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081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- 2018-11-03 12:00:22 </a:t>
                      </a:r>
                      <a:r>
                        <a:rPr kumimoji="0" lang="en-US" sz="1000" b="0" i="0" u="none" strike="noStrike" kern="1200" cap="none" spc="0" normalizeH="0" baseline="0" noProof="0">
                          <a:ln>
                            <a:noFill/>
                          </a:ln>
                          <a:solidFill>
                            <a:prstClr val="black"/>
                          </a:solidFill>
                          <a:effectLst/>
                          <a:uLnTx/>
                          <a:uFillTx/>
                          <a:latin typeface="+mn-lt"/>
                          <a:ea typeface="+mn-ea"/>
                          <a:cs typeface="+mn-cs"/>
                        </a:rPr>
                        <a:t>
 It's tomorrow! We're waiting for you all at the beirutfitnessfestival in collaboration with achrafieh2020 happening on Abdel Wahab Street in Achrafieh.
Get ready for a mind blowing STRONG session at 11.30 AM with mirahoss, and make sure to visit our stand where we'll be showcasing a selection of our awesome products, as well as CHALLENGES with PRIZES!
See you there 👊 #traingrowglow #achrafieh2020 #BFIT #BFIT2018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https://www.instagram.com/p/BptswvCjrF3/media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825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- 2018-11-02 13:44:28 </a:t>
                      </a:r>
                      <a:r>
                        <a:rPr kumimoji="0" lang="en-US" sz="1000" b="0" i="0" u="none" strike="noStrike" kern="1200" cap="none" spc="0" normalizeH="0" baseline="0" noProof="0">
                          <a:ln>
                            <a:noFill/>
                          </a:ln>
                          <a:solidFill>
                            <a:prstClr val="black"/>
                          </a:solidFill>
                          <a:effectLst/>
                          <a:uLnTx/>
                          <a:uFillTx/>
                          <a:latin typeface="+mn-lt"/>
                          <a:ea typeface="+mn-ea"/>
                          <a:cs typeface="+mn-cs"/>
                        </a:rPr>
                        <a:t>
 As a newly certified personal trainer, nassermoudi is now giving one-on-one personal training sessions!
LEVEL UP your fitness game and call 01-792469 to book your session. #personaltrainer #personaltraining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https://www.instagram.com/p/BprT4U1ghW1/media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5234371"/>
                  </a:ext>
                </a:extLst>
              </a:tr>
            </a:tbl>
          </a:graphicData>
        </a:graphic>
      </p:graphicFrame>
      <p:sp>
        <p:nvSpPr>
          <p:cNvPr id="4" name="Text Placeholder 3">
            <a:extLst>
              <a:ext uri="{FF2B5EF4-FFF2-40B4-BE49-F238E27FC236}">
                <a16:creationId xmlns:a16="http://schemas.microsoft.com/office/drawing/2014/main" id="{D5A7C962-F6CC-406F-9DDA-07626AE86CB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8980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1A246-7D90-4A0B-AC2F-B9E649F67A84}"/>
              </a:ext>
            </a:extLst>
          </p:cNvPr>
          <p:cNvSpPr>
            <a:spLocks noGrp="1"/>
          </p:cNvSpPr>
          <p:nvPr>
            <p:ph type="title"/>
          </p:nvPr>
        </p:nvSpPr>
        <p:spPr/>
        <p:txBody>
          <a:bodyPr/>
          <a:lstStyle/>
          <a:p>
            <a:r>
              <a:rPr lang="en-US"/>
              <a:t>Instagram Posts Table | mondayfitness - 10 of 10</a:t>
            </a:r>
          </a:p>
        </p:txBody>
      </p:sp>
      <p:graphicFrame>
        <p:nvGraphicFramePr>
          <p:cNvPr id="5" name="Table Placeholder 4">
            <a:extLst>
              <a:ext uri="{FF2B5EF4-FFF2-40B4-BE49-F238E27FC236}">
                <a16:creationId xmlns:a16="http://schemas.microsoft.com/office/drawing/2014/main" id="{AB4AA117-51EE-4217-A30E-6644A1F9D578}"/>
              </a:ext>
            </a:extLst>
          </p:cNvPr>
          <p:cNvGraphicFramePr>
            <a:graphicFrameLocks noGrp="1"/>
          </p:cNvGraphicFramePr>
          <p:nvPr>
            <p:ph type="tbl" sz="quarter" idx="13"/>
            <p:extLst>
              <p:ext uri="{D42A27DB-BD31-4B8C-83A1-F6EECF244321}">
                <p14:modId xmlns:p14="http://schemas.microsoft.com/office/powerpoint/2010/main" val="118520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9486284"/>
                    </a:ext>
                  </a:extLst>
                </a:gridCol>
                <a:gridCol w="987552">
                  <a:extLst>
                    <a:ext uri="{9D8B030D-6E8A-4147-A177-3AD203B41FA5}">
                      <a16:colId xmlns:a16="http://schemas.microsoft.com/office/drawing/2014/main" val="3702173308"/>
                    </a:ext>
                  </a:extLst>
                </a:gridCol>
                <a:gridCol w="987552">
                  <a:extLst>
                    <a:ext uri="{9D8B030D-6E8A-4147-A177-3AD203B41FA5}">
                      <a16:colId xmlns:a16="http://schemas.microsoft.com/office/drawing/2014/main" val="3681339533"/>
                    </a:ext>
                  </a:extLst>
                </a:gridCol>
                <a:gridCol w="987552">
                  <a:extLst>
                    <a:ext uri="{9D8B030D-6E8A-4147-A177-3AD203B41FA5}">
                      <a16:colId xmlns:a16="http://schemas.microsoft.com/office/drawing/2014/main" val="3220538216"/>
                    </a:ext>
                  </a:extLst>
                </a:gridCol>
                <a:gridCol w="987552">
                  <a:extLst>
                    <a:ext uri="{9D8B030D-6E8A-4147-A177-3AD203B41FA5}">
                      <a16:colId xmlns:a16="http://schemas.microsoft.com/office/drawing/2014/main" val="1078104941"/>
                    </a:ext>
                  </a:extLst>
                </a:gridCol>
                <a:gridCol w="987552">
                  <a:extLst>
                    <a:ext uri="{9D8B030D-6E8A-4147-A177-3AD203B41FA5}">
                      <a16:colId xmlns:a16="http://schemas.microsoft.com/office/drawing/2014/main" val="228331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191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- 2018-11-01 11:44:48 </a:t>
                      </a:r>
                      <a:r>
                        <a:rPr kumimoji="0" lang="en-US" sz="1000" b="0" i="0" u="none" strike="noStrike" kern="1200" cap="none" spc="0" normalizeH="0" baseline="0" noProof="0">
                          <a:ln>
                            <a:noFill/>
                          </a:ln>
                          <a:solidFill>
                            <a:prstClr val="black"/>
                          </a:solidFill>
                          <a:effectLst/>
                          <a:uLnTx/>
                          <a:uFillTx/>
                          <a:latin typeface="+mn-lt"/>
                          <a:ea typeface="+mn-ea"/>
                          <a:cs typeface="+mn-cs"/>
                        </a:rPr>
                        <a:t>
 The beirutfitnessfestival in collaboration with achrafieh2020 is BACK ON in Achrafieh Sodeco street this Sunday, the 4th of November!
Don't miss mirahoss on stage where she'll be giving an intense Strong class at 11.30 AM. Get ready to move to the beat!
Also, don't forget to pass by our stand to say hello! There will be CHALLENGES with PRIZES all day long!
See you there 💪
#strong #strongbyzumba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https://www.instagram.com/p/BpohZC7Dbu4/media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338032"/>
                  </a:ext>
                </a:extLst>
              </a:tr>
            </a:tbl>
          </a:graphicData>
        </a:graphic>
      </p:graphicFrame>
      <p:sp>
        <p:nvSpPr>
          <p:cNvPr id="4" name="Text Placeholder 3">
            <a:extLst>
              <a:ext uri="{FF2B5EF4-FFF2-40B4-BE49-F238E27FC236}">
                <a16:creationId xmlns:a16="http://schemas.microsoft.com/office/drawing/2014/main" id="{4E64A40B-0201-4915-AEF4-465C65BBAE5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84761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E66E-E057-4898-9B92-91C77D0EE0C0}"/>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F017E5F6-F138-462A-B5E6-1BBE44DEA609}"/>
              </a:ext>
            </a:extLst>
          </p:cNvPr>
          <p:cNvGraphicFramePr>
            <a:graphicFrameLocks noGrp="1"/>
          </p:cNvGraphicFramePr>
          <p:nvPr>
            <p:ph type="chart" sz="quarter" idx="13"/>
            <p:extLst>
              <p:ext uri="{D42A27DB-BD31-4B8C-83A1-F6EECF244321}">
                <p14:modId xmlns:p14="http://schemas.microsoft.com/office/powerpoint/2010/main" val="301427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25B4B-E0D3-4796-B07B-4D08D36FEDF2}"/>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C62192B-C80A-4EBF-BF2C-26BBD01BF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69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C368-3C18-4873-9B85-062C83AB10C4}"/>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3E92C683-3FAE-490B-901F-42827D19ED01}"/>
              </a:ext>
            </a:extLst>
          </p:cNvPr>
          <p:cNvGraphicFramePr>
            <a:graphicFrameLocks noGrp="1"/>
          </p:cNvGraphicFramePr>
          <p:nvPr>
            <p:ph type="chart" sz="quarter" idx="13"/>
            <p:extLst>
              <p:ext uri="{D42A27DB-BD31-4B8C-83A1-F6EECF244321}">
                <p14:modId xmlns:p14="http://schemas.microsoft.com/office/powerpoint/2010/main" val="3403525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0CEE14-A675-441F-823A-D0F61A017753}"/>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E0070E51-F026-4FA2-B0FA-CE845CCF3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843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790</Words>
  <Application>Microsoft Office PowerPoint</Application>
  <PresentationFormat>On-screen Show (4:3)</PresentationFormat>
  <Paragraphs>259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10</vt:lpstr>
      <vt:lpstr>Instagram Posts Table | mondayfitness - 2 of 10</vt:lpstr>
      <vt:lpstr>Instagram Posts Table | mondayfitness - 3 of 10</vt:lpstr>
      <vt:lpstr>Instagram Posts Table | mondayfitness - 4 of 10</vt:lpstr>
      <vt:lpstr>Instagram Posts Table | mondayfitness - 5 of 10</vt:lpstr>
      <vt:lpstr>Instagram Posts Table | mondayfitness - 6 of 10</vt:lpstr>
      <vt:lpstr>Instagram Posts Table | mondayfitness - 7 of 10</vt:lpstr>
      <vt:lpstr>Instagram Posts Table | mondayfitness - 8 of 10</vt:lpstr>
      <vt:lpstr>Instagram Posts Table | mondayfitness - 9 of 10</vt:lpstr>
      <vt:lpstr>Instagram Posts Table | mondayfitness - 10 of 10</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2018-12-04T14:43:19Z</dcterms:created>
  <dcterms:modified xsi:type="dcterms:W3CDTF">2018-12-04T14:44:10Z</dcterms:modified>
</cp:coreProperties>
</file>