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c:v>
                </c:pt>
                <c:pt idx="1">
                  <c:v>8.1300813008129996E-2</c:v>
                </c:pt>
                <c:pt idx="2">
                  <c:v>8.1234768480910005E-2</c:v>
                </c:pt>
                <c:pt idx="3">
                  <c:v>0</c:v>
                </c:pt>
                <c:pt idx="4">
                  <c:v>0</c:v>
                </c:pt>
                <c:pt idx="5">
                  <c:v>8.1168831168831002E-2</c:v>
                </c:pt>
                <c:pt idx="6">
                  <c:v>0</c:v>
                </c:pt>
                <c:pt idx="7">
                  <c:v>0</c:v>
                </c:pt>
                <c:pt idx="8">
                  <c:v>0</c:v>
                </c:pt>
                <c:pt idx="9">
                  <c:v>0</c:v>
                </c:pt>
                <c:pt idx="10">
                  <c:v>0</c:v>
                </c:pt>
                <c:pt idx="11">
                  <c:v>-8.1103000811030002E-2</c:v>
                </c:pt>
                <c:pt idx="12">
                  <c:v>0</c:v>
                </c:pt>
                <c:pt idx="13">
                  <c:v>0</c:v>
                </c:pt>
                <c:pt idx="14">
                  <c:v>8.1168831168831002E-2</c:v>
                </c:pt>
                <c:pt idx="15">
                  <c:v>0</c:v>
                </c:pt>
                <c:pt idx="16">
                  <c:v>0</c:v>
                </c:pt>
                <c:pt idx="17">
                  <c:v>8.1103000811030002E-2</c:v>
                </c:pt>
                <c:pt idx="18">
                  <c:v>-8.1037277147487999E-2</c:v>
                </c:pt>
                <c:pt idx="19">
                  <c:v>0</c:v>
                </c:pt>
                <c:pt idx="20">
                  <c:v>0</c:v>
                </c:pt>
                <c:pt idx="21">
                  <c:v>0</c:v>
                </c:pt>
                <c:pt idx="22">
                  <c:v>8.1103000811030002E-2</c:v>
                </c:pt>
                <c:pt idx="23">
                  <c:v>0</c:v>
                </c:pt>
                <c:pt idx="24">
                  <c:v>0</c:v>
                </c:pt>
                <c:pt idx="25">
                  <c:v>0</c:v>
                </c:pt>
                <c:pt idx="26">
                  <c:v>-8.1037277147487999E-2</c:v>
                </c:pt>
                <c:pt idx="27">
                  <c:v>0</c:v>
                </c:pt>
                <c:pt idx="28">
                  <c:v>0</c:v>
                </c:pt>
                <c:pt idx="29">
                  <c:v>8.1103000811030002E-2</c:v>
                </c:pt>
              </c:numCache>
            </c:numRef>
          </c:val>
          <c:smooth val="0"/>
          <c:extLst>
            <c:ext xmlns:c16="http://schemas.microsoft.com/office/drawing/2014/chart" uri="{C3380CC4-5D6E-409C-BE32-E72D297353CC}">
              <c16:uniqueId val="{00000000-E7B3-41EC-9D15-6FB952B86D43}"/>
            </c:ext>
          </c:extLst>
        </c:ser>
        <c:dLbls>
          <c:showLegendKey val="0"/>
          <c:showVal val="0"/>
          <c:showCatName val="0"/>
          <c:showSerName val="0"/>
          <c:showPercent val="0"/>
          <c:showBubbleSize val="0"/>
        </c:dLbls>
        <c:smooth val="0"/>
        <c:axId val="319266176"/>
        <c:axId val="319264208"/>
      </c:lineChart>
      <c:dateAx>
        <c:axId val="319266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264208"/>
        <c:crosses val="autoZero"/>
        <c:auto val="1"/>
        <c:lblOffset val="100"/>
        <c:baseTimeUnit val="days"/>
      </c:dateAx>
      <c:valAx>
        <c:axId val="31926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26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1231</c:v>
                </c:pt>
                <c:pt idx="1">
                  <c:v>1231</c:v>
                </c:pt>
                <c:pt idx="2">
                  <c:v>1232</c:v>
                </c:pt>
                <c:pt idx="3">
                  <c:v>1232</c:v>
                </c:pt>
                <c:pt idx="4">
                  <c:v>1233</c:v>
                </c:pt>
                <c:pt idx="5">
                  <c:v>1233</c:v>
                </c:pt>
                <c:pt idx="6">
                  <c:v>1233</c:v>
                </c:pt>
                <c:pt idx="7">
                  <c:v>1233</c:v>
                </c:pt>
                <c:pt idx="8">
                  <c:v>1234</c:v>
                </c:pt>
                <c:pt idx="9">
                  <c:v>1233</c:v>
                </c:pt>
                <c:pt idx="10">
                  <c:v>1233</c:v>
                </c:pt>
                <c:pt idx="11">
                  <c:v>1232</c:v>
                </c:pt>
                <c:pt idx="12">
                  <c:v>1232</c:v>
                </c:pt>
                <c:pt idx="13">
                  <c:v>1232</c:v>
                </c:pt>
                <c:pt idx="14">
                  <c:v>1234</c:v>
                </c:pt>
                <c:pt idx="15">
                  <c:v>1233</c:v>
                </c:pt>
                <c:pt idx="16">
                  <c:v>1234</c:v>
                </c:pt>
                <c:pt idx="17">
                  <c:v>1233</c:v>
                </c:pt>
                <c:pt idx="18">
                  <c:v>1233</c:v>
                </c:pt>
                <c:pt idx="19">
                  <c:v>1233</c:v>
                </c:pt>
                <c:pt idx="20">
                  <c:v>1233</c:v>
                </c:pt>
                <c:pt idx="21">
                  <c:v>1233</c:v>
                </c:pt>
                <c:pt idx="22">
                  <c:v>1234</c:v>
                </c:pt>
                <c:pt idx="23">
                  <c:v>1234</c:v>
                </c:pt>
                <c:pt idx="24">
                  <c:v>1234</c:v>
                </c:pt>
                <c:pt idx="25">
                  <c:v>1233</c:v>
                </c:pt>
                <c:pt idx="26">
                  <c:v>1233</c:v>
                </c:pt>
                <c:pt idx="27">
                  <c:v>1233</c:v>
                </c:pt>
                <c:pt idx="28">
                  <c:v>1234</c:v>
                </c:pt>
                <c:pt idx="29">
                  <c:v>1235</c:v>
                </c:pt>
              </c:numCache>
            </c:numRef>
          </c:val>
          <c:smooth val="0"/>
          <c:extLst>
            <c:ext xmlns:c16="http://schemas.microsoft.com/office/drawing/2014/chart" uri="{C3380CC4-5D6E-409C-BE32-E72D297353CC}">
              <c16:uniqueId val="{00000000-97E1-4C6D-B7E6-3BC2D5BE3A3B}"/>
            </c:ext>
          </c:extLst>
        </c:ser>
        <c:dLbls>
          <c:showLegendKey val="0"/>
          <c:showVal val="0"/>
          <c:showCatName val="0"/>
          <c:showSerName val="0"/>
          <c:showPercent val="0"/>
          <c:showBubbleSize val="0"/>
        </c:dLbls>
        <c:smooth val="0"/>
        <c:axId val="258495248"/>
        <c:axId val="258495576"/>
      </c:lineChart>
      <c:dateAx>
        <c:axId val="258495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495576"/>
        <c:crosses val="autoZero"/>
        <c:auto val="1"/>
        <c:lblOffset val="100"/>
        <c:baseTimeUnit val="days"/>
      </c:dateAx>
      <c:valAx>
        <c:axId val="25849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49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Monday Studio</c:v>
                </c:pt>
              </c:strCache>
            </c:strRef>
          </c:cat>
          <c:val>
            <c:numRef>
              <c:f>Sheet1!$B$2</c:f>
              <c:numCache>
                <c:formatCode>General</c:formatCode>
                <c:ptCount val="1"/>
                <c:pt idx="0">
                  <c:v>18</c:v>
                </c:pt>
              </c:numCache>
            </c:numRef>
          </c:val>
          <c:extLst>
            <c:ext xmlns:c16="http://schemas.microsoft.com/office/drawing/2014/chart" uri="{C3380CC4-5D6E-409C-BE32-E72D297353CC}">
              <c16:uniqueId val="{00000000-4D08-40E3-AD42-2A0C67939980}"/>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Monday Studio</c:v>
                </c:pt>
              </c:strCache>
            </c:strRef>
          </c:cat>
          <c:val>
            <c:numRef>
              <c:f>Sheet1!$C$2</c:f>
              <c:numCache>
                <c:formatCode>General</c:formatCode>
                <c:ptCount val="1"/>
                <c:pt idx="0">
                  <c:v>7</c:v>
                </c:pt>
              </c:numCache>
            </c:numRef>
          </c:val>
          <c:extLst>
            <c:ext xmlns:c16="http://schemas.microsoft.com/office/drawing/2014/chart" uri="{C3380CC4-5D6E-409C-BE32-E72D297353CC}">
              <c16:uniqueId val="{00000001-4D08-40E3-AD42-2A0C67939980}"/>
            </c:ext>
          </c:extLst>
        </c:ser>
        <c:dLbls>
          <c:showLegendKey val="0"/>
          <c:showVal val="0"/>
          <c:showCatName val="0"/>
          <c:showSerName val="0"/>
          <c:showPercent val="0"/>
          <c:showBubbleSize val="0"/>
        </c:dLbls>
        <c:gapWidth val="150"/>
        <c:overlap val="100"/>
        <c:axId val="473895008"/>
        <c:axId val="473895336"/>
      </c:barChart>
      <c:catAx>
        <c:axId val="47389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895336"/>
        <c:crosses val="autoZero"/>
        <c:auto val="1"/>
        <c:lblAlgn val="ctr"/>
        <c:lblOffset val="100"/>
        <c:noMultiLvlLbl val="0"/>
      </c:catAx>
      <c:valAx>
        <c:axId val="473895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89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8.1300813008129996E-2</c:v>
                </c:pt>
                <c:pt idx="1">
                  <c:v>8.1300813008129996E-2</c:v>
                </c:pt>
                <c:pt idx="2">
                  <c:v>0.16246953696182001</c:v>
                </c:pt>
                <c:pt idx="3">
                  <c:v>0</c:v>
                </c:pt>
                <c:pt idx="4">
                  <c:v>0.16233766233766</c:v>
                </c:pt>
                <c:pt idx="5">
                  <c:v>0</c:v>
                </c:pt>
                <c:pt idx="6">
                  <c:v>0.44606650446066998</c:v>
                </c:pt>
                <c:pt idx="7">
                  <c:v>8.1103000811030002E-2</c:v>
                </c:pt>
                <c:pt idx="8">
                  <c:v>0.32441200324412001</c:v>
                </c:pt>
                <c:pt idx="9">
                  <c:v>0.16220600162206</c:v>
                </c:pt>
                <c:pt idx="10">
                  <c:v>0</c:v>
                </c:pt>
                <c:pt idx="11">
                  <c:v>0.16233766233766</c:v>
                </c:pt>
                <c:pt idx="12">
                  <c:v>0.16233766233766</c:v>
                </c:pt>
                <c:pt idx="13">
                  <c:v>0.32467532467532001</c:v>
                </c:pt>
                <c:pt idx="14">
                  <c:v>8.1168831168831002E-2</c:v>
                </c:pt>
                <c:pt idx="15">
                  <c:v>0</c:v>
                </c:pt>
                <c:pt idx="16">
                  <c:v>0.24330900243309</c:v>
                </c:pt>
                <c:pt idx="17">
                  <c:v>0.64882400648824001</c:v>
                </c:pt>
                <c:pt idx="18">
                  <c:v>0.24330900243309</c:v>
                </c:pt>
                <c:pt idx="19">
                  <c:v>0</c:v>
                </c:pt>
                <c:pt idx="20">
                  <c:v>0.16220600162206</c:v>
                </c:pt>
                <c:pt idx="21">
                  <c:v>0.64882400648824001</c:v>
                </c:pt>
                <c:pt idx="22">
                  <c:v>0.16220600162206</c:v>
                </c:pt>
                <c:pt idx="23">
                  <c:v>0.24311183144246001</c:v>
                </c:pt>
                <c:pt idx="24">
                  <c:v>0</c:v>
                </c:pt>
                <c:pt idx="25">
                  <c:v>0.64829821717989999</c:v>
                </c:pt>
                <c:pt idx="26">
                  <c:v>0.24330900243309</c:v>
                </c:pt>
                <c:pt idx="27">
                  <c:v>0.81103000811030002</c:v>
                </c:pt>
                <c:pt idx="28">
                  <c:v>0</c:v>
                </c:pt>
                <c:pt idx="29">
                  <c:v>0.24330900243309</c:v>
                </c:pt>
              </c:numCache>
            </c:numRef>
          </c:val>
          <c:smooth val="0"/>
          <c:extLst>
            <c:ext xmlns:c16="http://schemas.microsoft.com/office/drawing/2014/chart" uri="{C3380CC4-5D6E-409C-BE32-E72D297353CC}">
              <c16:uniqueId val="{00000000-DD25-4ABA-A8F2-329DC5502E0A}"/>
            </c:ext>
          </c:extLst>
        </c:ser>
        <c:dLbls>
          <c:showLegendKey val="0"/>
          <c:showVal val="0"/>
          <c:showCatName val="0"/>
          <c:showSerName val="0"/>
          <c:showPercent val="0"/>
          <c:showBubbleSize val="0"/>
        </c:dLbls>
        <c:smooth val="0"/>
        <c:axId val="473932400"/>
        <c:axId val="473926496"/>
      </c:lineChart>
      <c:dateAx>
        <c:axId val="473932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926496"/>
        <c:crosses val="autoZero"/>
        <c:auto val="1"/>
        <c:lblOffset val="100"/>
        <c:baseTimeUnit val="days"/>
      </c:dateAx>
      <c:valAx>
        <c:axId val="47392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93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Monday Studio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0.30438311688311998</c:v>
                </c:pt>
                <c:pt idx="1">
                  <c:v>0.13528138528139</c:v>
                </c:pt>
                <c:pt idx="2">
                  <c:v>0.43831168831168998</c:v>
                </c:pt>
                <c:pt idx="3">
                  <c:v>0.22321428571429</c:v>
                </c:pt>
                <c:pt idx="4">
                  <c:v>0.20292207792208</c:v>
                </c:pt>
                <c:pt idx="5">
                  <c:v>0.20292207792208</c:v>
                </c:pt>
                <c:pt idx="6">
                  <c:v>0.64935064935065001</c:v>
                </c:pt>
              </c:numCache>
            </c:numRef>
          </c:val>
          <c:extLst>
            <c:ext xmlns:c16="http://schemas.microsoft.com/office/drawing/2014/chart" uri="{C3380CC4-5D6E-409C-BE32-E72D297353CC}">
              <c16:uniqueId val="{00000000-FF5F-4CC1-A6B3-9D79E092A9F1}"/>
            </c:ext>
          </c:extLst>
        </c:ser>
        <c:dLbls>
          <c:showLegendKey val="0"/>
          <c:showVal val="0"/>
          <c:showCatName val="0"/>
          <c:showSerName val="0"/>
          <c:showPercent val="0"/>
          <c:showBubbleSize val="0"/>
        </c:dLbls>
        <c:gapWidth val="219"/>
        <c:overlap val="-27"/>
        <c:axId val="473899272"/>
        <c:axId val="487133888"/>
      </c:barChart>
      <c:catAx>
        <c:axId val="47389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33888"/>
        <c:crosses val="autoZero"/>
        <c:auto val="1"/>
        <c:lblAlgn val="ctr"/>
        <c:lblOffset val="100"/>
        <c:noMultiLvlLbl val="0"/>
      </c:catAx>
      <c:valAx>
        <c:axId val="48713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89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0.24350649350649001</c:v>
                </c:pt>
                <c:pt idx="11">
                  <c:v>0.12175324675325</c:v>
                </c:pt>
                <c:pt idx="12">
                  <c:v>0.20292207792208</c:v>
                </c:pt>
                <c:pt idx="13">
                  <c:v>0.34496753246752998</c:v>
                </c:pt>
                <c:pt idx="14">
                  <c:v>0.21645021645022</c:v>
                </c:pt>
                <c:pt idx="15">
                  <c:v>0.43290043290043001</c:v>
                </c:pt>
                <c:pt idx="16">
                  <c:v>0.28409090909091</c:v>
                </c:pt>
                <c:pt idx="17">
                  <c:v>0.12175324675325</c:v>
                </c:pt>
                <c:pt idx="18">
                  <c:v>0.40584415584416</c:v>
                </c:pt>
                <c:pt idx="19">
                  <c:v>0</c:v>
                </c:pt>
                <c:pt idx="20">
                  <c:v>0</c:v>
                </c:pt>
                <c:pt idx="21">
                  <c:v>0</c:v>
                </c:pt>
                <c:pt idx="22">
                  <c:v>0</c:v>
                </c:pt>
                <c:pt idx="23">
                  <c:v>0</c:v>
                </c:pt>
              </c:numCache>
            </c:numRef>
          </c:val>
          <c:smooth val="0"/>
          <c:extLst>
            <c:ext xmlns:c16="http://schemas.microsoft.com/office/drawing/2014/chart" uri="{C3380CC4-5D6E-409C-BE32-E72D297353CC}">
              <c16:uniqueId val="{00000000-99BB-4A8A-ABC8-C19F8BEBFD78}"/>
            </c:ext>
          </c:extLst>
        </c:ser>
        <c:dLbls>
          <c:showLegendKey val="0"/>
          <c:showVal val="0"/>
          <c:showCatName val="0"/>
          <c:showSerName val="0"/>
          <c:showPercent val="0"/>
          <c:showBubbleSize val="0"/>
        </c:dLbls>
        <c:smooth val="0"/>
        <c:axId val="487137168"/>
        <c:axId val="487139136"/>
      </c:lineChart>
      <c:catAx>
        <c:axId val="487137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39136"/>
        <c:crosses val="autoZero"/>
        <c:auto val="1"/>
        <c:lblAlgn val="ctr"/>
        <c:lblOffset val="100"/>
        <c:noMultiLvlLbl val="0"/>
      </c:catAx>
      <c:valAx>
        <c:axId val="48713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3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B64F-4C7A-976E-5CA84FC56B2A}"/>
            </c:ext>
          </c:extLst>
        </c:ser>
        <c:dLbls>
          <c:showLegendKey val="0"/>
          <c:showVal val="0"/>
          <c:showCatName val="0"/>
          <c:showSerName val="0"/>
          <c:showPercent val="0"/>
          <c:showBubbleSize val="0"/>
        </c:dLbls>
        <c:smooth val="0"/>
        <c:axId val="487140120"/>
        <c:axId val="487131264"/>
      </c:lineChart>
      <c:dateAx>
        <c:axId val="487140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31264"/>
        <c:crosses val="autoZero"/>
        <c:auto val="1"/>
        <c:lblOffset val="100"/>
        <c:baseTimeUnit val="days"/>
      </c:dateAx>
      <c:valAx>
        <c:axId val="487131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4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4</c:v>
                </c:pt>
                <c:pt idx="18">
                  <c:v>0</c:v>
                </c:pt>
                <c:pt idx="19">
                  <c:v>0</c:v>
                </c:pt>
                <c:pt idx="20">
                  <c:v>0</c:v>
                </c:pt>
                <c:pt idx="21">
                  <c:v>0</c:v>
                </c:pt>
                <c:pt idx="22">
                  <c:v>0</c:v>
                </c:pt>
                <c:pt idx="23">
                  <c:v>0</c:v>
                </c:pt>
                <c:pt idx="24">
                  <c:v>0</c:v>
                </c:pt>
                <c:pt idx="25">
                  <c:v>2</c:v>
                </c:pt>
                <c:pt idx="26">
                  <c:v>0</c:v>
                </c:pt>
                <c:pt idx="27">
                  <c:v>2</c:v>
                </c:pt>
                <c:pt idx="28">
                  <c:v>0</c:v>
                </c:pt>
                <c:pt idx="29">
                  <c:v>0</c:v>
                </c:pt>
              </c:numCache>
            </c:numRef>
          </c:val>
          <c:smooth val="0"/>
          <c:extLst>
            <c:ext xmlns:c16="http://schemas.microsoft.com/office/drawing/2014/chart" uri="{C3380CC4-5D6E-409C-BE32-E72D297353CC}">
              <c16:uniqueId val="{00000000-416B-46C8-AD69-007765AE20D9}"/>
            </c:ext>
          </c:extLst>
        </c:ser>
        <c:dLbls>
          <c:showLegendKey val="0"/>
          <c:showVal val="0"/>
          <c:showCatName val="0"/>
          <c:showSerName val="0"/>
          <c:showPercent val="0"/>
          <c:showBubbleSize val="0"/>
        </c:dLbls>
        <c:smooth val="0"/>
        <c:axId val="487143072"/>
        <c:axId val="487142416"/>
      </c:lineChart>
      <c:dateAx>
        <c:axId val="487143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42416"/>
        <c:crosses val="autoZero"/>
        <c:auto val="1"/>
        <c:lblOffset val="100"/>
        <c:baseTimeUnit val="days"/>
      </c:dateAx>
      <c:valAx>
        <c:axId val="48714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4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c:v>
                </c:pt>
                <c:pt idx="1">
                  <c:v>1</c:v>
                </c:pt>
                <c:pt idx="2">
                  <c:v>2</c:v>
                </c:pt>
                <c:pt idx="3">
                  <c:v>0</c:v>
                </c:pt>
                <c:pt idx="4">
                  <c:v>2</c:v>
                </c:pt>
                <c:pt idx="5">
                  <c:v>0</c:v>
                </c:pt>
                <c:pt idx="6">
                  <c:v>5</c:v>
                </c:pt>
                <c:pt idx="7">
                  <c:v>1</c:v>
                </c:pt>
                <c:pt idx="8">
                  <c:v>4</c:v>
                </c:pt>
                <c:pt idx="9">
                  <c:v>2</c:v>
                </c:pt>
                <c:pt idx="10">
                  <c:v>0</c:v>
                </c:pt>
                <c:pt idx="11">
                  <c:v>2</c:v>
                </c:pt>
                <c:pt idx="12">
                  <c:v>2</c:v>
                </c:pt>
                <c:pt idx="13">
                  <c:v>4</c:v>
                </c:pt>
                <c:pt idx="14">
                  <c:v>1</c:v>
                </c:pt>
                <c:pt idx="15">
                  <c:v>0</c:v>
                </c:pt>
                <c:pt idx="16">
                  <c:v>3</c:v>
                </c:pt>
                <c:pt idx="17">
                  <c:v>4</c:v>
                </c:pt>
                <c:pt idx="18">
                  <c:v>3</c:v>
                </c:pt>
                <c:pt idx="19">
                  <c:v>0</c:v>
                </c:pt>
                <c:pt idx="20">
                  <c:v>2</c:v>
                </c:pt>
                <c:pt idx="21">
                  <c:v>8</c:v>
                </c:pt>
                <c:pt idx="22">
                  <c:v>2</c:v>
                </c:pt>
                <c:pt idx="23">
                  <c:v>3</c:v>
                </c:pt>
                <c:pt idx="24">
                  <c:v>0</c:v>
                </c:pt>
                <c:pt idx="25">
                  <c:v>6</c:v>
                </c:pt>
                <c:pt idx="26">
                  <c:v>3</c:v>
                </c:pt>
                <c:pt idx="27">
                  <c:v>8</c:v>
                </c:pt>
                <c:pt idx="28">
                  <c:v>0</c:v>
                </c:pt>
                <c:pt idx="29">
                  <c:v>3</c:v>
                </c:pt>
              </c:numCache>
            </c:numRef>
          </c:val>
          <c:smooth val="0"/>
          <c:extLst>
            <c:ext xmlns:c16="http://schemas.microsoft.com/office/drawing/2014/chart" uri="{C3380CC4-5D6E-409C-BE32-E72D297353CC}">
              <c16:uniqueId val="{00000000-331C-4346-A0D7-5983426F3E3F}"/>
            </c:ext>
          </c:extLst>
        </c:ser>
        <c:dLbls>
          <c:showLegendKey val="0"/>
          <c:showVal val="0"/>
          <c:showCatName val="0"/>
          <c:showSerName val="0"/>
          <c:showPercent val="0"/>
          <c:showBubbleSize val="0"/>
        </c:dLbls>
        <c:smooth val="0"/>
        <c:axId val="487019744"/>
        <c:axId val="487020072"/>
      </c:lineChart>
      <c:dateAx>
        <c:axId val="487019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20072"/>
        <c:crosses val="autoZero"/>
        <c:auto val="1"/>
        <c:lblOffset val="100"/>
        <c:baseTimeUnit val="days"/>
      </c:dateAx>
      <c:valAx>
        <c:axId val="48702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1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11</c:v>
                </c:pt>
                <c:pt idx="1">
                  <c:v>9</c:v>
                </c:pt>
                <c:pt idx="2">
                  <c:v>10</c:v>
                </c:pt>
                <c:pt idx="3">
                  <c:v>7</c:v>
                </c:pt>
                <c:pt idx="4">
                  <c:v>8</c:v>
                </c:pt>
                <c:pt idx="5">
                  <c:v>4</c:v>
                </c:pt>
                <c:pt idx="6">
                  <c:v>50</c:v>
                </c:pt>
                <c:pt idx="7">
                  <c:v>17</c:v>
                </c:pt>
                <c:pt idx="8">
                  <c:v>11</c:v>
                </c:pt>
                <c:pt idx="9">
                  <c:v>23</c:v>
                </c:pt>
                <c:pt idx="10">
                  <c:v>7</c:v>
                </c:pt>
                <c:pt idx="11">
                  <c:v>8</c:v>
                </c:pt>
                <c:pt idx="12">
                  <c:v>5</c:v>
                </c:pt>
                <c:pt idx="13">
                  <c:v>12</c:v>
                </c:pt>
                <c:pt idx="14">
                  <c:v>7</c:v>
                </c:pt>
                <c:pt idx="15">
                  <c:v>3</c:v>
                </c:pt>
                <c:pt idx="16">
                  <c:v>7</c:v>
                </c:pt>
                <c:pt idx="17">
                  <c:v>8</c:v>
                </c:pt>
                <c:pt idx="18">
                  <c:v>5</c:v>
                </c:pt>
                <c:pt idx="19">
                  <c:v>13</c:v>
                </c:pt>
                <c:pt idx="20">
                  <c:v>2</c:v>
                </c:pt>
                <c:pt idx="21">
                  <c:v>20</c:v>
                </c:pt>
                <c:pt idx="22">
                  <c:v>31</c:v>
                </c:pt>
                <c:pt idx="23">
                  <c:v>12</c:v>
                </c:pt>
                <c:pt idx="24">
                  <c:v>3</c:v>
                </c:pt>
                <c:pt idx="25">
                  <c:v>16</c:v>
                </c:pt>
                <c:pt idx="26">
                  <c:v>9</c:v>
                </c:pt>
                <c:pt idx="27">
                  <c:v>14</c:v>
                </c:pt>
                <c:pt idx="28">
                  <c:v>6</c:v>
                </c:pt>
                <c:pt idx="29">
                  <c:v>19</c:v>
                </c:pt>
              </c:numCache>
            </c:numRef>
          </c:val>
          <c:smooth val="0"/>
          <c:extLst>
            <c:ext xmlns:c16="http://schemas.microsoft.com/office/drawing/2014/chart" uri="{C3380CC4-5D6E-409C-BE32-E72D297353CC}">
              <c16:uniqueId val="{00000000-8F00-4D94-9B54-9D4EDE7BACEA}"/>
            </c:ext>
          </c:extLst>
        </c:ser>
        <c:dLbls>
          <c:showLegendKey val="0"/>
          <c:showVal val="0"/>
          <c:showCatName val="0"/>
          <c:showSerName val="0"/>
          <c:showPercent val="0"/>
          <c:showBubbleSize val="0"/>
        </c:dLbls>
        <c:smooth val="0"/>
        <c:axId val="487078128"/>
        <c:axId val="487082720"/>
      </c:lineChart>
      <c:dateAx>
        <c:axId val="487078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82720"/>
        <c:crosses val="autoZero"/>
        <c:auto val="1"/>
        <c:lblOffset val="100"/>
        <c:baseTimeUnit val="days"/>
      </c:dateAx>
      <c:valAx>
        <c:axId val="48708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7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160</c:v>
                </c:pt>
                <c:pt idx="1">
                  <c:v>156</c:v>
                </c:pt>
                <c:pt idx="2">
                  <c:v>135</c:v>
                </c:pt>
                <c:pt idx="3">
                  <c:v>51</c:v>
                </c:pt>
                <c:pt idx="4">
                  <c:v>136</c:v>
                </c:pt>
                <c:pt idx="5">
                  <c:v>43</c:v>
                </c:pt>
                <c:pt idx="6">
                  <c:v>217</c:v>
                </c:pt>
                <c:pt idx="7">
                  <c:v>93</c:v>
                </c:pt>
                <c:pt idx="8">
                  <c:v>144</c:v>
                </c:pt>
                <c:pt idx="9">
                  <c:v>138</c:v>
                </c:pt>
                <c:pt idx="10">
                  <c:v>40</c:v>
                </c:pt>
                <c:pt idx="11">
                  <c:v>118</c:v>
                </c:pt>
                <c:pt idx="12">
                  <c:v>142</c:v>
                </c:pt>
                <c:pt idx="13">
                  <c:v>100</c:v>
                </c:pt>
                <c:pt idx="14">
                  <c:v>73</c:v>
                </c:pt>
                <c:pt idx="15">
                  <c:v>14</c:v>
                </c:pt>
                <c:pt idx="16">
                  <c:v>126</c:v>
                </c:pt>
                <c:pt idx="17">
                  <c:v>110</c:v>
                </c:pt>
                <c:pt idx="18">
                  <c:v>93</c:v>
                </c:pt>
                <c:pt idx="19">
                  <c:v>119</c:v>
                </c:pt>
                <c:pt idx="20">
                  <c:v>101</c:v>
                </c:pt>
                <c:pt idx="21">
                  <c:v>380</c:v>
                </c:pt>
                <c:pt idx="22">
                  <c:v>576</c:v>
                </c:pt>
                <c:pt idx="23">
                  <c:v>179</c:v>
                </c:pt>
                <c:pt idx="24">
                  <c:v>56</c:v>
                </c:pt>
                <c:pt idx="25">
                  <c:v>175</c:v>
                </c:pt>
                <c:pt idx="26">
                  <c:v>133</c:v>
                </c:pt>
                <c:pt idx="27">
                  <c:v>124</c:v>
                </c:pt>
                <c:pt idx="28">
                  <c:v>56</c:v>
                </c:pt>
                <c:pt idx="29">
                  <c:v>103</c:v>
                </c:pt>
              </c:numCache>
            </c:numRef>
          </c:val>
          <c:smooth val="0"/>
          <c:extLst>
            <c:ext xmlns:c16="http://schemas.microsoft.com/office/drawing/2014/chart" uri="{C3380CC4-5D6E-409C-BE32-E72D297353CC}">
              <c16:uniqueId val="{00000000-4D46-4ECB-9F37-5D7CDFBB5C99}"/>
            </c:ext>
          </c:extLst>
        </c:ser>
        <c:dLbls>
          <c:showLegendKey val="0"/>
          <c:showVal val="0"/>
          <c:showCatName val="0"/>
          <c:showSerName val="0"/>
          <c:showPercent val="0"/>
          <c:showBubbleSize val="0"/>
        </c:dLbls>
        <c:smooth val="0"/>
        <c:axId val="487093872"/>
        <c:axId val="487092560"/>
      </c:lineChart>
      <c:dateAx>
        <c:axId val="487093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92560"/>
        <c:crosses val="autoZero"/>
        <c:auto val="1"/>
        <c:lblOffset val="100"/>
        <c:baseTimeUnit val="days"/>
      </c:dateAx>
      <c:valAx>
        <c:axId val="48709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9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3A33-3651-43FC-9389-F31361CF410D}"/>
              </a:ext>
            </a:extLst>
          </p:cNvPr>
          <p:cNvSpPr>
            <a:spLocks noGrp="1"/>
          </p:cNvSpPr>
          <p:nvPr>
            <p:ph type="ctrTitle"/>
          </p:nvPr>
        </p:nvSpPr>
        <p:spPr/>
        <p:txBody>
          <a:bodyPr/>
          <a:lstStyle/>
          <a:p>
            <a:r>
              <a:rPr lang="en-US"/>
              <a:t>Facebook - My Dashboard</a:t>
            </a:r>
          </a:p>
        </p:txBody>
      </p:sp>
      <p:sp>
        <p:nvSpPr>
          <p:cNvPr id="3" name="Subtitle 2">
            <a:extLst>
              <a:ext uri="{FF2B5EF4-FFF2-40B4-BE49-F238E27FC236}">
                <a16:creationId xmlns:a16="http://schemas.microsoft.com/office/drawing/2014/main" id="{40E07F76-6FE9-4DFF-9479-47EB972CC2B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00237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48890-A7BC-48A1-8910-2DB9437EE21E}"/>
              </a:ext>
            </a:extLst>
          </p:cNvPr>
          <p:cNvSpPr>
            <a:spLocks noGrp="1"/>
          </p:cNvSpPr>
          <p:nvPr>
            <p:ph type="title"/>
          </p:nvPr>
        </p:nvSpPr>
        <p:spPr/>
        <p:txBody>
          <a:bodyPr/>
          <a:lstStyle/>
          <a:p>
            <a:r>
              <a:rPr lang="en-US"/>
              <a:t>Facebook Key Metrics Table | Monday Studio</a:t>
            </a:r>
          </a:p>
        </p:txBody>
      </p:sp>
      <p:graphicFrame>
        <p:nvGraphicFramePr>
          <p:cNvPr id="5" name="Table Placeholder 4">
            <a:extLst>
              <a:ext uri="{FF2B5EF4-FFF2-40B4-BE49-F238E27FC236}">
                <a16:creationId xmlns:a16="http://schemas.microsoft.com/office/drawing/2014/main" id="{4C10132A-C6AC-4691-A0DF-13A7B54DB2BB}"/>
              </a:ext>
            </a:extLst>
          </p:cNvPr>
          <p:cNvGraphicFramePr>
            <a:graphicFrameLocks noGrp="1"/>
          </p:cNvGraphicFramePr>
          <p:nvPr>
            <p:ph type="tbl" sz="quarter" idx="13"/>
            <p:extLst>
              <p:ext uri="{D42A27DB-BD31-4B8C-83A1-F6EECF244321}">
                <p14:modId xmlns:p14="http://schemas.microsoft.com/office/powerpoint/2010/main" val="3463331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659142452"/>
                    </a:ext>
                  </a:extLst>
                </a:gridCol>
                <a:gridCol w="411480">
                  <a:extLst>
                    <a:ext uri="{9D8B030D-6E8A-4147-A177-3AD203B41FA5}">
                      <a16:colId xmlns:a16="http://schemas.microsoft.com/office/drawing/2014/main" val="110823076"/>
                    </a:ext>
                  </a:extLst>
                </a:gridCol>
                <a:gridCol w="304495">
                  <a:extLst>
                    <a:ext uri="{9D8B030D-6E8A-4147-A177-3AD203B41FA5}">
                      <a16:colId xmlns:a16="http://schemas.microsoft.com/office/drawing/2014/main" val="1201198361"/>
                    </a:ext>
                  </a:extLst>
                </a:gridCol>
                <a:gridCol w="304495">
                  <a:extLst>
                    <a:ext uri="{9D8B030D-6E8A-4147-A177-3AD203B41FA5}">
                      <a16:colId xmlns:a16="http://schemas.microsoft.com/office/drawing/2014/main" val="963818474"/>
                    </a:ext>
                  </a:extLst>
                </a:gridCol>
                <a:gridCol w="304495">
                  <a:extLst>
                    <a:ext uri="{9D8B030D-6E8A-4147-A177-3AD203B41FA5}">
                      <a16:colId xmlns:a16="http://schemas.microsoft.com/office/drawing/2014/main" val="3742700747"/>
                    </a:ext>
                  </a:extLst>
                </a:gridCol>
                <a:gridCol w="304495">
                  <a:extLst>
                    <a:ext uri="{9D8B030D-6E8A-4147-A177-3AD203B41FA5}">
                      <a16:colId xmlns:a16="http://schemas.microsoft.com/office/drawing/2014/main" val="3819925081"/>
                    </a:ext>
                  </a:extLst>
                </a:gridCol>
                <a:gridCol w="304495">
                  <a:extLst>
                    <a:ext uri="{9D8B030D-6E8A-4147-A177-3AD203B41FA5}">
                      <a16:colId xmlns:a16="http://schemas.microsoft.com/office/drawing/2014/main" val="1294713898"/>
                    </a:ext>
                  </a:extLst>
                </a:gridCol>
                <a:gridCol w="304495">
                  <a:extLst>
                    <a:ext uri="{9D8B030D-6E8A-4147-A177-3AD203B41FA5}">
                      <a16:colId xmlns:a16="http://schemas.microsoft.com/office/drawing/2014/main" val="3492553258"/>
                    </a:ext>
                  </a:extLst>
                </a:gridCol>
                <a:gridCol w="304495">
                  <a:extLst>
                    <a:ext uri="{9D8B030D-6E8A-4147-A177-3AD203B41FA5}">
                      <a16:colId xmlns:a16="http://schemas.microsoft.com/office/drawing/2014/main" val="983740140"/>
                    </a:ext>
                  </a:extLst>
                </a:gridCol>
                <a:gridCol w="304495">
                  <a:extLst>
                    <a:ext uri="{9D8B030D-6E8A-4147-A177-3AD203B41FA5}">
                      <a16:colId xmlns:a16="http://schemas.microsoft.com/office/drawing/2014/main" val="4000872896"/>
                    </a:ext>
                  </a:extLst>
                </a:gridCol>
                <a:gridCol w="304495">
                  <a:extLst>
                    <a:ext uri="{9D8B030D-6E8A-4147-A177-3AD203B41FA5}">
                      <a16:colId xmlns:a16="http://schemas.microsoft.com/office/drawing/2014/main" val="3426510356"/>
                    </a:ext>
                  </a:extLst>
                </a:gridCol>
                <a:gridCol w="304495">
                  <a:extLst>
                    <a:ext uri="{9D8B030D-6E8A-4147-A177-3AD203B41FA5}">
                      <a16:colId xmlns:a16="http://schemas.microsoft.com/office/drawing/2014/main" val="1471264414"/>
                    </a:ext>
                  </a:extLst>
                </a:gridCol>
                <a:gridCol w="304495">
                  <a:extLst>
                    <a:ext uri="{9D8B030D-6E8A-4147-A177-3AD203B41FA5}">
                      <a16:colId xmlns:a16="http://schemas.microsoft.com/office/drawing/2014/main" val="2620339569"/>
                    </a:ext>
                  </a:extLst>
                </a:gridCol>
                <a:gridCol w="304495">
                  <a:extLst>
                    <a:ext uri="{9D8B030D-6E8A-4147-A177-3AD203B41FA5}">
                      <a16:colId xmlns:a16="http://schemas.microsoft.com/office/drawing/2014/main" val="1658851117"/>
                    </a:ext>
                  </a:extLst>
                </a:gridCol>
                <a:gridCol w="304495">
                  <a:extLst>
                    <a:ext uri="{9D8B030D-6E8A-4147-A177-3AD203B41FA5}">
                      <a16:colId xmlns:a16="http://schemas.microsoft.com/office/drawing/2014/main" val="1012978278"/>
                    </a:ext>
                  </a:extLst>
                </a:gridCol>
                <a:gridCol w="304495">
                  <a:extLst>
                    <a:ext uri="{9D8B030D-6E8A-4147-A177-3AD203B41FA5}">
                      <a16:colId xmlns:a16="http://schemas.microsoft.com/office/drawing/2014/main" val="1625545358"/>
                    </a:ext>
                  </a:extLst>
                </a:gridCol>
                <a:gridCol w="304495">
                  <a:extLst>
                    <a:ext uri="{9D8B030D-6E8A-4147-A177-3AD203B41FA5}">
                      <a16:colId xmlns:a16="http://schemas.microsoft.com/office/drawing/2014/main" val="2523626164"/>
                    </a:ext>
                  </a:extLst>
                </a:gridCol>
                <a:gridCol w="304495">
                  <a:extLst>
                    <a:ext uri="{9D8B030D-6E8A-4147-A177-3AD203B41FA5}">
                      <a16:colId xmlns:a16="http://schemas.microsoft.com/office/drawing/2014/main" val="3811927725"/>
                    </a:ext>
                  </a:extLst>
                </a:gridCol>
                <a:gridCol w="304495">
                  <a:extLst>
                    <a:ext uri="{9D8B030D-6E8A-4147-A177-3AD203B41FA5}">
                      <a16:colId xmlns:a16="http://schemas.microsoft.com/office/drawing/2014/main" val="1316833249"/>
                    </a:ext>
                  </a:extLst>
                </a:gridCol>
                <a:gridCol w="304495">
                  <a:extLst>
                    <a:ext uri="{9D8B030D-6E8A-4147-A177-3AD203B41FA5}">
                      <a16:colId xmlns:a16="http://schemas.microsoft.com/office/drawing/2014/main" val="3552036685"/>
                    </a:ext>
                  </a:extLst>
                </a:gridCol>
                <a:gridCol w="304495">
                  <a:extLst>
                    <a:ext uri="{9D8B030D-6E8A-4147-A177-3AD203B41FA5}">
                      <a16:colId xmlns:a16="http://schemas.microsoft.com/office/drawing/2014/main" val="428744459"/>
                    </a:ext>
                  </a:extLst>
                </a:gridCol>
                <a:gridCol w="304495">
                  <a:extLst>
                    <a:ext uri="{9D8B030D-6E8A-4147-A177-3AD203B41FA5}">
                      <a16:colId xmlns:a16="http://schemas.microsoft.com/office/drawing/2014/main" val="3504037366"/>
                    </a:ext>
                  </a:extLst>
                </a:gridCol>
                <a:gridCol w="304495">
                  <a:extLst>
                    <a:ext uri="{9D8B030D-6E8A-4147-A177-3AD203B41FA5}">
                      <a16:colId xmlns:a16="http://schemas.microsoft.com/office/drawing/2014/main" val="2777520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15771832"/>
                  </a:ext>
                </a:extLst>
              </a:tr>
              <a:tr h="370840">
                <a:tc>
                  <a:txBody>
                    <a:bodyPr/>
                    <a:lstStyle/>
                    <a:p>
                      <a:r>
                        <a:rPr lang="en-US" sz="1000"/>
                        <a:t>Monday Studio</a:t>
                      </a:r>
                    </a:p>
                  </a:txBody>
                  <a:tcPr/>
                </a:tc>
                <a:tc>
                  <a:txBody>
                    <a:bodyPr/>
                    <a:lstStyle/>
                    <a:p>
                      <a:r>
                        <a:rPr lang="en-US" sz="1000"/>
                        <a:t>1234</a:t>
                      </a:r>
                    </a:p>
                  </a:txBody>
                  <a:tcPr/>
                </a:tc>
                <a:tc>
                  <a:txBody>
                    <a:bodyPr/>
                    <a:lstStyle/>
                    <a:p>
                      <a:r>
                        <a:rPr lang="en-US" sz="1000"/>
                        <a:t>4</a:t>
                      </a:r>
                    </a:p>
                  </a:txBody>
                  <a:tcPr/>
                </a:tc>
                <a:tc>
                  <a:txBody>
                    <a:bodyPr/>
                    <a:lstStyle/>
                    <a:p>
                      <a:r>
                        <a:rPr lang="en-US" sz="1000"/>
                        <a:t>25</a:t>
                      </a:r>
                    </a:p>
                  </a:txBody>
                  <a:tcPr/>
                </a:tc>
                <a:tc>
                  <a:txBody>
                    <a:bodyPr/>
                    <a:lstStyle/>
                    <a:p>
                      <a:r>
                        <a:rPr lang="en-US" sz="1000"/>
                        <a:t>0</a:t>
                      </a:r>
                    </a:p>
                  </a:txBody>
                  <a:tcPr/>
                </a:tc>
                <a:tc>
                  <a:txBody>
                    <a:bodyPr/>
                    <a:lstStyle/>
                    <a:p>
                      <a:r>
                        <a:rPr lang="en-US" sz="1000"/>
                        <a:t>18</a:t>
                      </a:r>
                    </a:p>
                  </a:txBody>
                  <a:tcPr/>
                </a:tc>
                <a:tc>
                  <a:txBody>
                    <a:bodyPr/>
                    <a:lstStyle/>
                    <a:p>
                      <a:r>
                        <a:rPr lang="en-US" sz="1000"/>
                        <a:t>0</a:t>
                      </a:r>
                    </a:p>
                  </a:txBody>
                  <a:tcPr/>
                </a:tc>
                <a:tc>
                  <a:txBody>
                    <a:bodyPr/>
                    <a:lstStyle/>
                    <a:p>
                      <a:r>
                        <a:rPr lang="en-US" sz="1000"/>
                        <a:t>7</a:t>
                      </a:r>
                    </a:p>
                  </a:txBody>
                  <a:tcPr/>
                </a:tc>
                <a:tc>
                  <a:txBody>
                    <a:bodyPr/>
                    <a:lstStyle/>
                    <a:p>
                      <a:r>
                        <a:rPr lang="en-US" sz="1000"/>
                        <a:t>78</a:t>
                      </a:r>
                    </a:p>
                  </a:txBody>
                  <a:tcPr/>
                </a:tc>
                <a:tc>
                  <a:txBody>
                    <a:bodyPr/>
                    <a:lstStyle/>
                    <a:p>
                      <a:r>
                        <a:rPr lang="en-US" sz="1000"/>
                        <a:t>0</a:t>
                      </a:r>
                    </a:p>
                  </a:txBody>
                  <a:tcPr/>
                </a:tc>
                <a:tc>
                  <a:txBody>
                    <a:bodyPr/>
                    <a:lstStyle/>
                    <a:p>
                      <a:r>
                        <a:rPr lang="en-US" sz="1000"/>
                        <a:t>75</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0</a:t>
                      </a:r>
                    </a:p>
                  </a:txBody>
                  <a:tcPr/>
                </a:tc>
                <a:tc>
                  <a:txBody>
                    <a:bodyPr/>
                    <a:lstStyle/>
                    <a:p>
                      <a:r>
                        <a:rPr lang="en-US" sz="1000"/>
                        <a:t>86</a:t>
                      </a:r>
                    </a:p>
                  </a:txBody>
                  <a:tcPr/>
                </a:tc>
                <a:tc>
                  <a:txBody>
                    <a:bodyPr/>
                    <a:lstStyle/>
                    <a:p>
                      <a:r>
                        <a:rPr lang="en-US" sz="1000"/>
                        <a:t>0</a:t>
                      </a:r>
                    </a:p>
                  </a:txBody>
                  <a:tcPr/>
                </a:tc>
                <a:tc>
                  <a:txBody>
                    <a:bodyPr/>
                    <a:lstStyle/>
                    <a:p>
                      <a:r>
                        <a:rPr lang="en-US" sz="1000"/>
                        <a:t>0</a:t>
                      </a:r>
                    </a:p>
                  </a:txBody>
                  <a:tcPr/>
                </a:tc>
                <a:tc>
                  <a:txBody>
                    <a:bodyPr/>
                    <a:lstStyle/>
                    <a:p>
                      <a:r>
                        <a:rPr lang="en-US" sz="1000"/>
                        <a:t>0.2792 %</a:t>
                      </a:r>
                    </a:p>
                  </a:txBody>
                  <a:tcPr/>
                </a:tc>
                <a:tc>
                  <a:txBody>
                    <a:bodyPr/>
                    <a:lstStyle/>
                    <a:p>
                      <a:r>
                        <a:rPr lang="en-US" sz="1000"/>
                        <a:t>0.0 %</a:t>
                      </a:r>
                    </a:p>
                  </a:txBody>
                  <a:tcPr/>
                </a:tc>
                <a:extLst>
                  <a:ext uri="{0D108BD9-81ED-4DB2-BD59-A6C34878D82A}">
                    <a16:rowId xmlns:a16="http://schemas.microsoft.com/office/drawing/2014/main" val="3784621002"/>
                  </a:ext>
                </a:extLst>
              </a:tr>
            </a:tbl>
          </a:graphicData>
        </a:graphic>
      </p:graphicFrame>
      <p:sp>
        <p:nvSpPr>
          <p:cNvPr id="4" name="Text Placeholder 3">
            <a:extLst>
              <a:ext uri="{FF2B5EF4-FFF2-40B4-BE49-F238E27FC236}">
                <a16:creationId xmlns:a16="http://schemas.microsoft.com/office/drawing/2014/main" id="{2C2CEB95-D181-481D-81E5-09E0EEF8E8C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787943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9CD82-9B50-4F50-8DD4-C4C4A2B86375}"/>
              </a:ext>
            </a:extLst>
          </p:cNvPr>
          <p:cNvSpPr>
            <a:spLocks noGrp="1"/>
          </p:cNvSpPr>
          <p:nvPr>
            <p:ph type="title"/>
          </p:nvPr>
        </p:nvSpPr>
        <p:spPr/>
        <p:txBody>
          <a:bodyPr/>
          <a:lstStyle/>
          <a:p>
            <a:r>
              <a:rPr lang="en-US"/>
              <a:t>Facebook Fans Change Rate | Monday Studio</a:t>
            </a:r>
          </a:p>
        </p:txBody>
      </p:sp>
      <p:graphicFrame>
        <p:nvGraphicFramePr>
          <p:cNvPr id="6" name="Chart Placeholder 5">
            <a:extLst>
              <a:ext uri="{FF2B5EF4-FFF2-40B4-BE49-F238E27FC236}">
                <a16:creationId xmlns:a16="http://schemas.microsoft.com/office/drawing/2014/main" id="{591DB639-3BAB-4E4D-8B9D-77B68247E7F1}"/>
              </a:ext>
            </a:extLst>
          </p:cNvPr>
          <p:cNvGraphicFramePr>
            <a:graphicFrameLocks noGrp="1"/>
          </p:cNvGraphicFramePr>
          <p:nvPr>
            <p:ph type="chart" sz="quarter" idx="13"/>
            <p:extLst>
              <p:ext uri="{D42A27DB-BD31-4B8C-83A1-F6EECF244321}">
                <p14:modId xmlns:p14="http://schemas.microsoft.com/office/powerpoint/2010/main" val="114904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C2EAC1-3326-4398-8A0E-DDE283DF8A80}"/>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2319DE70-7FD4-4808-96D2-26045678CB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7259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9E6CF-2AA7-493B-9187-F1AB550A6C5E}"/>
              </a:ext>
            </a:extLst>
          </p:cNvPr>
          <p:cNvSpPr>
            <a:spLocks noGrp="1"/>
          </p:cNvSpPr>
          <p:nvPr>
            <p:ph type="title"/>
          </p:nvPr>
        </p:nvSpPr>
        <p:spPr/>
        <p:txBody>
          <a:bodyPr/>
          <a:lstStyle/>
          <a:p>
            <a:r>
              <a:rPr lang="en-US"/>
              <a:t>Facebook Fans Total | Monday Studio</a:t>
            </a:r>
          </a:p>
        </p:txBody>
      </p:sp>
      <p:graphicFrame>
        <p:nvGraphicFramePr>
          <p:cNvPr id="6" name="Chart Placeholder 5">
            <a:extLst>
              <a:ext uri="{FF2B5EF4-FFF2-40B4-BE49-F238E27FC236}">
                <a16:creationId xmlns:a16="http://schemas.microsoft.com/office/drawing/2014/main" id="{F055721E-EE92-4FDA-8B9A-9E1AB07FC6A0}"/>
              </a:ext>
            </a:extLst>
          </p:cNvPr>
          <p:cNvGraphicFramePr>
            <a:graphicFrameLocks noGrp="1"/>
          </p:cNvGraphicFramePr>
          <p:nvPr>
            <p:ph type="chart" sz="quarter" idx="13"/>
            <p:extLst>
              <p:ext uri="{D42A27DB-BD31-4B8C-83A1-F6EECF244321}">
                <p14:modId xmlns:p14="http://schemas.microsoft.com/office/powerpoint/2010/main" val="532894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95CF34-654C-4FBE-8A1A-3B9B3EFC97BB}"/>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68A0C3E6-EBC6-4F8A-A408-552A8BFE4B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6888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24B4D-3472-4DA1-9B7C-2413CFE45B2D}"/>
              </a:ext>
            </a:extLst>
          </p:cNvPr>
          <p:cNvSpPr>
            <a:spLocks noGrp="1"/>
          </p:cNvSpPr>
          <p:nvPr>
            <p:ph type="title"/>
          </p:nvPr>
        </p:nvSpPr>
        <p:spPr/>
        <p:txBody>
          <a:bodyPr/>
          <a:lstStyle/>
          <a:p>
            <a:r>
              <a:rPr lang="en-US"/>
              <a:t>Facebook Own Posts Table | Monday Studio - 1 of 25</a:t>
            </a:r>
          </a:p>
        </p:txBody>
      </p:sp>
      <p:graphicFrame>
        <p:nvGraphicFramePr>
          <p:cNvPr id="5" name="Table Placeholder 4">
            <a:extLst>
              <a:ext uri="{FF2B5EF4-FFF2-40B4-BE49-F238E27FC236}">
                <a16:creationId xmlns:a16="http://schemas.microsoft.com/office/drawing/2014/main" id="{76887D61-DEC8-4976-8C9B-07F5A7E65B3F}"/>
              </a:ext>
            </a:extLst>
          </p:cNvPr>
          <p:cNvGraphicFramePr>
            <a:graphicFrameLocks noGrp="1"/>
          </p:cNvGraphicFramePr>
          <p:nvPr>
            <p:ph type="tbl" sz="quarter" idx="13"/>
            <p:extLst>
              <p:ext uri="{D42A27DB-BD31-4B8C-83A1-F6EECF244321}">
                <p14:modId xmlns:p14="http://schemas.microsoft.com/office/powerpoint/2010/main" val="4096881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3688997"/>
                    </a:ext>
                  </a:extLst>
                </a:gridCol>
                <a:gridCol w="905256">
                  <a:extLst>
                    <a:ext uri="{9D8B030D-6E8A-4147-A177-3AD203B41FA5}">
                      <a16:colId xmlns:a16="http://schemas.microsoft.com/office/drawing/2014/main" val="3788559348"/>
                    </a:ext>
                  </a:extLst>
                </a:gridCol>
                <a:gridCol w="329184">
                  <a:extLst>
                    <a:ext uri="{9D8B030D-6E8A-4147-A177-3AD203B41FA5}">
                      <a16:colId xmlns:a16="http://schemas.microsoft.com/office/drawing/2014/main" val="1671668573"/>
                    </a:ext>
                  </a:extLst>
                </a:gridCol>
                <a:gridCol w="329184">
                  <a:extLst>
                    <a:ext uri="{9D8B030D-6E8A-4147-A177-3AD203B41FA5}">
                      <a16:colId xmlns:a16="http://schemas.microsoft.com/office/drawing/2014/main" val="2004409697"/>
                    </a:ext>
                  </a:extLst>
                </a:gridCol>
                <a:gridCol w="329184">
                  <a:extLst>
                    <a:ext uri="{9D8B030D-6E8A-4147-A177-3AD203B41FA5}">
                      <a16:colId xmlns:a16="http://schemas.microsoft.com/office/drawing/2014/main" val="4152562741"/>
                    </a:ext>
                  </a:extLst>
                </a:gridCol>
                <a:gridCol w="329184">
                  <a:extLst>
                    <a:ext uri="{9D8B030D-6E8A-4147-A177-3AD203B41FA5}">
                      <a16:colId xmlns:a16="http://schemas.microsoft.com/office/drawing/2014/main" val="2381571118"/>
                    </a:ext>
                  </a:extLst>
                </a:gridCol>
                <a:gridCol w="329184">
                  <a:extLst>
                    <a:ext uri="{9D8B030D-6E8A-4147-A177-3AD203B41FA5}">
                      <a16:colId xmlns:a16="http://schemas.microsoft.com/office/drawing/2014/main" val="1696842552"/>
                    </a:ext>
                  </a:extLst>
                </a:gridCol>
                <a:gridCol w="329184">
                  <a:extLst>
                    <a:ext uri="{9D8B030D-6E8A-4147-A177-3AD203B41FA5}">
                      <a16:colId xmlns:a16="http://schemas.microsoft.com/office/drawing/2014/main" val="3658296109"/>
                    </a:ext>
                  </a:extLst>
                </a:gridCol>
                <a:gridCol w="329184">
                  <a:extLst>
                    <a:ext uri="{9D8B030D-6E8A-4147-A177-3AD203B41FA5}">
                      <a16:colId xmlns:a16="http://schemas.microsoft.com/office/drawing/2014/main" val="2630879937"/>
                    </a:ext>
                  </a:extLst>
                </a:gridCol>
                <a:gridCol w="329184">
                  <a:extLst>
                    <a:ext uri="{9D8B030D-6E8A-4147-A177-3AD203B41FA5}">
                      <a16:colId xmlns:a16="http://schemas.microsoft.com/office/drawing/2014/main" val="2874839282"/>
                    </a:ext>
                  </a:extLst>
                </a:gridCol>
                <a:gridCol w="329184">
                  <a:extLst>
                    <a:ext uri="{9D8B030D-6E8A-4147-A177-3AD203B41FA5}">
                      <a16:colId xmlns:a16="http://schemas.microsoft.com/office/drawing/2014/main" val="1059359926"/>
                    </a:ext>
                  </a:extLst>
                </a:gridCol>
                <a:gridCol w="329184">
                  <a:extLst>
                    <a:ext uri="{9D8B030D-6E8A-4147-A177-3AD203B41FA5}">
                      <a16:colId xmlns:a16="http://schemas.microsoft.com/office/drawing/2014/main" val="2047345330"/>
                    </a:ext>
                  </a:extLst>
                </a:gridCol>
                <a:gridCol w="329184">
                  <a:extLst>
                    <a:ext uri="{9D8B030D-6E8A-4147-A177-3AD203B41FA5}">
                      <a16:colId xmlns:a16="http://schemas.microsoft.com/office/drawing/2014/main" val="3048309296"/>
                    </a:ext>
                  </a:extLst>
                </a:gridCol>
                <a:gridCol w="329184">
                  <a:extLst>
                    <a:ext uri="{9D8B030D-6E8A-4147-A177-3AD203B41FA5}">
                      <a16:colId xmlns:a16="http://schemas.microsoft.com/office/drawing/2014/main" val="2842714360"/>
                    </a:ext>
                  </a:extLst>
                </a:gridCol>
                <a:gridCol w="329184">
                  <a:extLst>
                    <a:ext uri="{9D8B030D-6E8A-4147-A177-3AD203B41FA5}">
                      <a16:colId xmlns:a16="http://schemas.microsoft.com/office/drawing/2014/main" val="921563011"/>
                    </a:ext>
                  </a:extLst>
                </a:gridCol>
                <a:gridCol w="329184">
                  <a:extLst>
                    <a:ext uri="{9D8B030D-6E8A-4147-A177-3AD203B41FA5}">
                      <a16:colId xmlns:a16="http://schemas.microsoft.com/office/drawing/2014/main" val="1113779047"/>
                    </a:ext>
                  </a:extLst>
                </a:gridCol>
                <a:gridCol w="329184">
                  <a:extLst>
                    <a:ext uri="{9D8B030D-6E8A-4147-A177-3AD203B41FA5}">
                      <a16:colId xmlns:a16="http://schemas.microsoft.com/office/drawing/2014/main" val="4068673950"/>
                    </a:ext>
                  </a:extLst>
                </a:gridCol>
                <a:gridCol w="329184">
                  <a:extLst>
                    <a:ext uri="{9D8B030D-6E8A-4147-A177-3AD203B41FA5}">
                      <a16:colId xmlns:a16="http://schemas.microsoft.com/office/drawing/2014/main" val="648415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6951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- 2018-11-30 15:43:15 </a:t>
                      </a:r>
                      <a:r>
                        <a:rPr kumimoji="0" lang="en-US" sz="1000" b="0" i="0" u="none" strike="noStrike" kern="1200" cap="none" spc="0" normalizeH="0" baseline="0" noProof="0">
                          <a:ln>
                            <a:noFill/>
                          </a:ln>
                          <a:solidFill>
                            <a:prstClr val="black"/>
                          </a:solidFill>
                          <a:effectLst/>
                          <a:uLnTx/>
                          <a:uFillTx/>
                          <a:latin typeface="+mn-lt"/>
                          <a:ea typeface="+mn-ea"/>
                          <a:cs typeface="+mn-cs"/>
                        </a:rPr>
                        <a:t> 
 Something new and exciting is being introduced to our Studio... Stay tuned! #steeltonic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https://scontent.xx.fbcdn.net/v/t15.5256-10/45894197_1023196117881713_8078404841744891904_n.jpg?_nc_cat=109&amp;_nc_ht=scontent.xx&amp;oh=5cc30d9784d60efe2bb5efc42eb36ffc&amp;oe=5CACC459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267852"/>
                  </a:ext>
                </a:extLst>
              </a:tr>
            </a:tbl>
          </a:graphicData>
        </a:graphic>
      </p:graphicFrame>
      <p:sp>
        <p:nvSpPr>
          <p:cNvPr id="4" name="Text Placeholder 3">
            <a:extLst>
              <a:ext uri="{FF2B5EF4-FFF2-40B4-BE49-F238E27FC236}">
                <a16:creationId xmlns:a16="http://schemas.microsoft.com/office/drawing/2014/main" id="{3FE9F63A-394B-4B3E-8CB2-F23657C754E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978389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9ABFC-DCFE-4631-801B-0AE0ABC49E19}"/>
              </a:ext>
            </a:extLst>
          </p:cNvPr>
          <p:cNvSpPr>
            <a:spLocks noGrp="1"/>
          </p:cNvSpPr>
          <p:nvPr>
            <p:ph type="title"/>
          </p:nvPr>
        </p:nvSpPr>
        <p:spPr/>
        <p:txBody>
          <a:bodyPr/>
          <a:lstStyle/>
          <a:p>
            <a:r>
              <a:rPr lang="en-US"/>
              <a:t>Facebook Own Posts Table | Monday Studio - 2 of 25</a:t>
            </a:r>
          </a:p>
        </p:txBody>
      </p:sp>
      <p:graphicFrame>
        <p:nvGraphicFramePr>
          <p:cNvPr id="5" name="Table Placeholder 4">
            <a:extLst>
              <a:ext uri="{FF2B5EF4-FFF2-40B4-BE49-F238E27FC236}">
                <a16:creationId xmlns:a16="http://schemas.microsoft.com/office/drawing/2014/main" id="{61AF3AC7-853F-45ED-9CA9-20A4AE4CFDFE}"/>
              </a:ext>
            </a:extLst>
          </p:cNvPr>
          <p:cNvGraphicFramePr>
            <a:graphicFrameLocks noGrp="1"/>
          </p:cNvGraphicFramePr>
          <p:nvPr>
            <p:ph type="tbl" sz="quarter" idx="13"/>
            <p:extLst>
              <p:ext uri="{D42A27DB-BD31-4B8C-83A1-F6EECF244321}">
                <p14:modId xmlns:p14="http://schemas.microsoft.com/office/powerpoint/2010/main" val="4150663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74684212"/>
                    </a:ext>
                  </a:extLst>
                </a:gridCol>
                <a:gridCol w="905256">
                  <a:extLst>
                    <a:ext uri="{9D8B030D-6E8A-4147-A177-3AD203B41FA5}">
                      <a16:colId xmlns:a16="http://schemas.microsoft.com/office/drawing/2014/main" val="934409360"/>
                    </a:ext>
                  </a:extLst>
                </a:gridCol>
                <a:gridCol w="329184">
                  <a:extLst>
                    <a:ext uri="{9D8B030D-6E8A-4147-A177-3AD203B41FA5}">
                      <a16:colId xmlns:a16="http://schemas.microsoft.com/office/drawing/2014/main" val="4121272167"/>
                    </a:ext>
                  </a:extLst>
                </a:gridCol>
                <a:gridCol w="329184">
                  <a:extLst>
                    <a:ext uri="{9D8B030D-6E8A-4147-A177-3AD203B41FA5}">
                      <a16:colId xmlns:a16="http://schemas.microsoft.com/office/drawing/2014/main" val="4097070559"/>
                    </a:ext>
                  </a:extLst>
                </a:gridCol>
                <a:gridCol w="329184">
                  <a:extLst>
                    <a:ext uri="{9D8B030D-6E8A-4147-A177-3AD203B41FA5}">
                      <a16:colId xmlns:a16="http://schemas.microsoft.com/office/drawing/2014/main" val="601290569"/>
                    </a:ext>
                  </a:extLst>
                </a:gridCol>
                <a:gridCol w="329184">
                  <a:extLst>
                    <a:ext uri="{9D8B030D-6E8A-4147-A177-3AD203B41FA5}">
                      <a16:colId xmlns:a16="http://schemas.microsoft.com/office/drawing/2014/main" val="2895617225"/>
                    </a:ext>
                  </a:extLst>
                </a:gridCol>
                <a:gridCol w="329184">
                  <a:extLst>
                    <a:ext uri="{9D8B030D-6E8A-4147-A177-3AD203B41FA5}">
                      <a16:colId xmlns:a16="http://schemas.microsoft.com/office/drawing/2014/main" val="1233891122"/>
                    </a:ext>
                  </a:extLst>
                </a:gridCol>
                <a:gridCol w="329184">
                  <a:extLst>
                    <a:ext uri="{9D8B030D-6E8A-4147-A177-3AD203B41FA5}">
                      <a16:colId xmlns:a16="http://schemas.microsoft.com/office/drawing/2014/main" val="1904269361"/>
                    </a:ext>
                  </a:extLst>
                </a:gridCol>
                <a:gridCol w="329184">
                  <a:extLst>
                    <a:ext uri="{9D8B030D-6E8A-4147-A177-3AD203B41FA5}">
                      <a16:colId xmlns:a16="http://schemas.microsoft.com/office/drawing/2014/main" val="1027874508"/>
                    </a:ext>
                  </a:extLst>
                </a:gridCol>
                <a:gridCol w="329184">
                  <a:extLst>
                    <a:ext uri="{9D8B030D-6E8A-4147-A177-3AD203B41FA5}">
                      <a16:colId xmlns:a16="http://schemas.microsoft.com/office/drawing/2014/main" val="98101299"/>
                    </a:ext>
                  </a:extLst>
                </a:gridCol>
                <a:gridCol w="329184">
                  <a:extLst>
                    <a:ext uri="{9D8B030D-6E8A-4147-A177-3AD203B41FA5}">
                      <a16:colId xmlns:a16="http://schemas.microsoft.com/office/drawing/2014/main" val="643545398"/>
                    </a:ext>
                  </a:extLst>
                </a:gridCol>
                <a:gridCol w="329184">
                  <a:extLst>
                    <a:ext uri="{9D8B030D-6E8A-4147-A177-3AD203B41FA5}">
                      <a16:colId xmlns:a16="http://schemas.microsoft.com/office/drawing/2014/main" val="2410782633"/>
                    </a:ext>
                  </a:extLst>
                </a:gridCol>
                <a:gridCol w="329184">
                  <a:extLst>
                    <a:ext uri="{9D8B030D-6E8A-4147-A177-3AD203B41FA5}">
                      <a16:colId xmlns:a16="http://schemas.microsoft.com/office/drawing/2014/main" val="760447873"/>
                    </a:ext>
                  </a:extLst>
                </a:gridCol>
                <a:gridCol w="329184">
                  <a:extLst>
                    <a:ext uri="{9D8B030D-6E8A-4147-A177-3AD203B41FA5}">
                      <a16:colId xmlns:a16="http://schemas.microsoft.com/office/drawing/2014/main" val="2773550135"/>
                    </a:ext>
                  </a:extLst>
                </a:gridCol>
                <a:gridCol w="329184">
                  <a:extLst>
                    <a:ext uri="{9D8B030D-6E8A-4147-A177-3AD203B41FA5}">
                      <a16:colId xmlns:a16="http://schemas.microsoft.com/office/drawing/2014/main" val="2966114098"/>
                    </a:ext>
                  </a:extLst>
                </a:gridCol>
                <a:gridCol w="329184">
                  <a:extLst>
                    <a:ext uri="{9D8B030D-6E8A-4147-A177-3AD203B41FA5}">
                      <a16:colId xmlns:a16="http://schemas.microsoft.com/office/drawing/2014/main" val="1549823394"/>
                    </a:ext>
                  </a:extLst>
                </a:gridCol>
                <a:gridCol w="329184">
                  <a:extLst>
                    <a:ext uri="{9D8B030D-6E8A-4147-A177-3AD203B41FA5}">
                      <a16:colId xmlns:a16="http://schemas.microsoft.com/office/drawing/2014/main" val="2454994777"/>
                    </a:ext>
                  </a:extLst>
                </a:gridCol>
                <a:gridCol w="329184">
                  <a:extLst>
                    <a:ext uri="{9D8B030D-6E8A-4147-A177-3AD203B41FA5}">
                      <a16:colId xmlns:a16="http://schemas.microsoft.com/office/drawing/2014/main" val="1372070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9634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- 2018-11-28 15:45:06 </a:t>
                      </a:r>
                      <a:r>
                        <a:rPr kumimoji="0" lang="en-US" sz="1000" b="0" i="0" u="none" strike="noStrike" kern="1200" cap="none" spc="0" normalizeH="0" baseline="0" noProof="0">
                          <a:ln>
                            <a:noFill/>
                          </a:ln>
                          <a:solidFill>
                            <a:prstClr val="black"/>
                          </a:solidFill>
                          <a:effectLst/>
                          <a:uLnTx/>
                          <a:uFillTx/>
                          <a:latin typeface="+mn-lt"/>
                          <a:ea typeface="+mn-ea"/>
                          <a:cs typeface="+mn-cs"/>
                        </a:rPr>
                        <a:t> 
 Looking for the ultimate combo workout? Attend Express Upper and Core class right after your Bubble Butt session! The ideal way to work both your lower &amp; upper body.
Don't forget to book your spots through the MINDBODY app! #bubblebutt #expressupperandcore #megaformer #lagreefitness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https://scontent.xx.fbcdn.net/v/t15.5256-10/45802825_307384680108708_1429259799215734784_n.jpg?_nc_cat=106&amp;_nc_ht=scontent.xx&amp;oh=4085f4cd7cfd05c868514a61e555f148&amp;oe=5CA47C3E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0384118"/>
                  </a:ext>
                </a:extLst>
              </a:tr>
            </a:tbl>
          </a:graphicData>
        </a:graphic>
      </p:graphicFrame>
      <p:sp>
        <p:nvSpPr>
          <p:cNvPr id="4" name="Text Placeholder 3">
            <a:extLst>
              <a:ext uri="{FF2B5EF4-FFF2-40B4-BE49-F238E27FC236}">
                <a16:creationId xmlns:a16="http://schemas.microsoft.com/office/drawing/2014/main" id="{E8BEF5DE-655E-428A-ABC4-11A87D827EE3}"/>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002986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59569-57A6-4DA2-9003-30C57C72ECE2}"/>
              </a:ext>
            </a:extLst>
          </p:cNvPr>
          <p:cNvSpPr>
            <a:spLocks noGrp="1"/>
          </p:cNvSpPr>
          <p:nvPr>
            <p:ph type="title"/>
          </p:nvPr>
        </p:nvSpPr>
        <p:spPr/>
        <p:txBody>
          <a:bodyPr/>
          <a:lstStyle/>
          <a:p>
            <a:r>
              <a:rPr lang="en-US"/>
              <a:t>Facebook Own Posts Table | Monday Studio - 3 of 25</a:t>
            </a:r>
          </a:p>
        </p:txBody>
      </p:sp>
      <p:graphicFrame>
        <p:nvGraphicFramePr>
          <p:cNvPr id="5" name="Table Placeholder 4">
            <a:extLst>
              <a:ext uri="{FF2B5EF4-FFF2-40B4-BE49-F238E27FC236}">
                <a16:creationId xmlns:a16="http://schemas.microsoft.com/office/drawing/2014/main" id="{F541606B-2C1B-4082-809E-68D431F706EA}"/>
              </a:ext>
            </a:extLst>
          </p:cNvPr>
          <p:cNvGraphicFramePr>
            <a:graphicFrameLocks noGrp="1"/>
          </p:cNvGraphicFramePr>
          <p:nvPr>
            <p:ph type="tbl" sz="quarter" idx="13"/>
            <p:extLst>
              <p:ext uri="{D42A27DB-BD31-4B8C-83A1-F6EECF244321}">
                <p14:modId xmlns:p14="http://schemas.microsoft.com/office/powerpoint/2010/main" val="2872780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6613045"/>
                    </a:ext>
                  </a:extLst>
                </a:gridCol>
                <a:gridCol w="905256">
                  <a:extLst>
                    <a:ext uri="{9D8B030D-6E8A-4147-A177-3AD203B41FA5}">
                      <a16:colId xmlns:a16="http://schemas.microsoft.com/office/drawing/2014/main" val="428602504"/>
                    </a:ext>
                  </a:extLst>
                </a:gridCol>
                <a:gridCol w="329184">
                  <a:extLst>
                    <a:ext uri="{9D8B030D-6E8A-4147-A177-3AD203B41FA5}">
                      <a16:colId xmlns:a16="http://schemas.microsoft.com/office/drawing/2014/main" val="2455560896"/>
                    </a:ext>
                  </a:extLst>
                </a:gridCol>
                <a:gridCol w="329184">
                  <a:extLst>
                    <a:ext uri="{9D8B030D-6E8A-4147-A177-3AD203B41FA5}">
                      <a16:colId xmlns:a16="http://schemas.microsoft.com/office/drawing/2014/main" val="862990645"/>
                    </a:ext>
                  </a:extLst>
                </a:gridCol>
                <a:gridCol w="329184">
                  <a:extLst>
                    <a:ext uri="{9D8B030D-6E8A-4147-A177-3AD203B41FA5}">
                      <a16:colId xmlns:a16="http://schemas.microsoft.com/office/drawing/2014/main" val="240318258"/>
                    </a:ext>
                  </a:extLst>
                </a:gridCol>
                <a:gridCol w="329184">
                  <a:extLst>
                    <a:ext uri="{9D8B030D-6E8A-4147-A177-3AD203B41FA5}">
                      <a16:colId xmlns:a16="http://schemas.microsoft.com/office/drawing/2014/main" val="2544670499"/>
                    </a:ext>
                  </a:extLst>
                </a:gridCol>
                <a:gridCol w="329184">
                  <a:extLst>
                    <a:ext uri="{9D8B030D-6E8A-4147-A177-3AD203B41FA5}">
                      <a16:colId xmlns:a16="http://schemas.microsoft.com/office/drawing/2014/main" val="934648178"/>
                    </a:ext>
                  </a:extLst>
                </a:gridCol>
                <a:gridCol w="329184">
                  <a:extLst>
                    <a:ext uri="{9D8B030D-6E8A-4147-A177-3AD203B41FA5}">
                      <a16:colId xmlns:a16="http://schemas.microsoft.com/office/drawing/2014/main" val="1623407893"/>
                    </a:ext>
                  </a:extLst>
                </a:gridCol>
                <a:gridCol w="329184">
                  <a:extLst>
                    <a:ext uri="{9D8B030D-6E8A-4147-A177-3AD203B41FA5}">
                      <a16:colId xmlns:a16="http://schemas.microsoft.com/office/drawing/2014/main" val="1384279448"/>
                    </a:ext>
                  </a:extLst>
                </a:gridCol>
                <a:gridCol w="329184">
                  <a:extLst>
                    <a:ext uri="{9D8B030D-6E8A-4147-A177-3AD203B41FA5}">
                      <a16:colId xmlns:a16="http://schemas.microsoft.com/office/drawing/2014/main" val="3729888751"/>
                    </a:ext>
                  </a:extLst>
                </a:gridCol>
                <a:gridCol w="329184">
                  <a:extLst>
                    <a:ext uri="{9D8B030D-6E8A-4147-A177-3AD203B41FA5}">
                      <a16:colId xmlns:a16="http://schemas.microsoft.com/office/drawing/2014/main" val="3235667895"/>
                    </a:ext>
                  </a:extLst>
                </a:gridCol>
                <a:gridCol w="329184">
                  <a:extLst>
                    <a:ext uri="{9D8B030D-6E8A-4147-A177-3AD203B41FA5}">
                      <a16:colId xmlns:a16="http://schemas.microsoft.com/office/drawing/2014/main" val="3865461724"/>
                    </a:ext>
                  </a:extLst>
                </a:gridCol>
                <a:gridCol w="329184">
                  <a:extLst>
                    <a:ext uri="{9D8B030D-6E8A-4147-A177-3AD203B41FA5}">
                      <a16:colId xmlns:a16="http://schemas.microsoft.com/office/drawing/2014/main" val="2525052299"/>
                    </a:ext>
                  </a:extLst>
                </a:gridCol>
                <a:gridCol w="329184">
                  <a:extLst>
                    <a:ext uri="{9D8B030D-6E8A-4147-A177-3AD203B41FA5}">
                      <a16:colId xmlns:a16="http://schemas.microsoft.com/office/drawing/2014/main" val="192964042"/>
                    </a:ext>
                  </a:extLst>
                </a:gridCol>
                <a:gridCol w="329184">
                  <a:extLst>
                    <a:ext uri="{9D8B030D-6E8A-4147-A177-3AD203B41FA5}">
                      <a16:colId xmlns:a16="http://schemas.microsoft.com/office/drawing/2014/main" val="3350976510"/>
                    </a:ext>
                  </a:extLst>
                </a:gridCol>
                <a:gridCol w="329184">
                  <a:extLst>
                    <a:ext uri="{9D8B030D-6E8A-4147-A177-3AD203B41FA5}">
                      <a16:colId xmlns:a16="http://schemas.microsoft.com/office/drawing/2014/main" val="1010536597"/>
                    </a:ext>
                  </a:extLst>
                </a:gridCol>
                <a:gridCol w="329184">
                  <a:extLst>
                    <a:ext uri="{9D8B030D-6E8A-4147-A177-3AD203B41FA5}">
                      <a16:colId xmlns:a16="http://schemas.microsoft.com/office/drawing/2014/main" val="3554638377"/>
                    </a:ext>
                  </a:extLst>
                </a:gridCol>
                <a:gridCol w="329184">
                  <a:extLst>
                    <a:ext uri="{9D8B030D-6E8A-4147-A177-3AD203B41FA5}">
                      <a16:colId xmlns:a16="http://schemas.microsoft.com/office/drawing/2014/main" val="974262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534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- 2018-11-27 12:25:55 </a:t>
                      </a:r>
                      <a:r>
                        <a:rPr kumimoji="0" lang="en-US" sz="1000" b="0" i="0" u="none" strike="noStrike" kern="1200" cap="none" spc="0" normalizeH="0" baseline="0" noProof="0">
                          <a:ln>
                            <a:noFill/>
                          </a:ln>
                          <a:solidFill>
                            <a:prstClr val="black"/>
                          </a:solidFill>
                          <a:effectLst/>
                          <a:uLnTx/>
                          <a:uFillTx/>
                          <a:latin typeface="+mn-lt"/>
                          <a:ea typeface="+mn-ea"/>
                          <a:cs typeface="+mn-cs"/>
                        </a:rPr>
                        <a:t> 
 Welcome to our Juice Bar, where our delicious juices are freshly pressed and you can enjoy a healthy nutritious drink - pre &amp; post workout! Fresh vibes only 🍃 #tastytuesday #juicebar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https://scontent.xx.fbcdn.net/v/t1.0-9/p720x720/46749168_1236301269856563_4108479691453628416_o.jpg?_nc_cat=103&amp;_nc_ht=scontent.xx&amp;oh=9fb55227d0abc96180e2e52e8f7125f2&amp;oe=5CABC843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0394590"/>
                  </a:ext>
                </a:extLst>
              </a:tr>
            </a:tbl>
          </a:graphicData>
        </a:graphic>
      </p:graphicFrame>
      <p:sp>
        <p:nvSpPr>
          <p:cNvPr id="4" name="Text Placeholder 3">
            <a:extLst>
              <a:ext uri="{FF2B5EF4-FFF2-40B4-BE49-F238E27FC236}">
                <a16:creationId xmlns:a16="http://schemas.microsoft.com/office/drawing/2014/main" id="{C4E508EC-D3D7-4A1E-95EB-2A5CF0382FAA}"/>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072035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15D46-5A1A-49FC-BCD5-B706FE6A6ECC}"/>
              </a:ext>
            </a:extLst>
          </p:cNvPr>
          <p:cNvSpPr>
            <a:spLocks noGrp="1"/>
          </p:cNvSpPr>
          <p:nvPr>
            <p:ph type="title"/>
          </p:nvPr>
        </p:nvSpPr>
        <p:spPr/>
        <p:txBody>
          <a:bodyPr/>
          <a:lstStyle/>
          <a:p>
            <a:r>
              <a:rPr lang="en-US"/>
              <a:t>Facebook Own Posts Table | Monday Studio - 4 of 25</a:t>
            </a:r>
          </a:p>
        </p:txBody>
      </p:sp>
      <p:graphicFrame>
        <p:nvGraphicFramePr>
          <p:cNvPr id="5" name="Table Placeholder 4">
            <a:extLst>
              <a:ext uri="{FF2B5EF4-FFF2-40B4-BE49-F238E27FC236}">
                <a16:creationId xmlns:a16="http://schemas.microsoft.com/office/drawing/2014/main" id="{3DE7ED4A-2F9B-4EDD-BE45-FDA87174A10C}"/>
              </a:ext>
            </a:extLst>
          </p:cNvPr>
          <p:cNvGraphicFramePr>
            <a:graphicFrameLocks noGrp="1"/>
          </p:cNvGraphicFramePr>
          <p:nvPr>
            <p:ph type="tbl" sz="quarter" idx="13"/>
            <p:extLst>
              <p:ext uri="{D42A27DB-BD31-4B8C-83A1-F6EECF244321}">
                <p14:modId xmlns:p14="http://schemas.microsoft.com/office/powerpoint/2010/main" val="450230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3658387"/>
                    </a:ext>
                  </a:extLst>
                </a:gridCol>
                <a:gridCol w="905256">
                  <a:extLst>
                    <a:ext uri="{9D8B030D-6E8A-4147-A177-3AD203B41FA5}">
                      <a16:colId xmlns:a16="http://schemas.microsoft.com/office/drawing/2014/main" val="51052636"/>
                    </a:ext>
                  </a:extLst>
                </a:gridCol>
                <a:gridCol w="329184">
                  <a:extLst>
                    <a:ext uri="{9D8B030D-6E8A-4147-A177-3AD203B41FA5}">
                      <a16:colId xmlns:a16="http://schemas.microsoft.com/office/drawing/2014/main" val="1215688004"/>
                    </a:ext>
                  </a:extLst>
                </a:gridCol>
                <a:gridCol w="329184">
                  <a:extLst>
                    <a:ext uri="{9D8B030D-6E8A-4147-A177-3AD203B41FA5}">
                      <a16:colId xmlns:a16="http://schemas.microsoft.com/office/drawing/2014/main" val="722016002"/>
                    </a:ext>
                  </a:extLst>
                </a:gridCol>
                <a:gridCol w="329184">
                  <a:extLst>
                    <a:ext uri="{9D8B030D-6E8A-4147-A177-3AD203B41FA5}">
                      <a16:colId xmlns:a16="http://schemas.microsoft.com/office/drawing/2014/main" val="2223251052"/>
                    </a:ext>
                  </a:extLst>
                </a:gridCol>
                <a:gridCol w="329184">
                  <a:extLst>
                    <a:ext uri="{9D8B030D-6E8A-4147-A177-3AD203B41FA5}">
                      <a16:colId xmlns:a16="http://schemas.microsoft.com/office/drawing/2014/main" val="608854934"/>
                    </a:ext>
                  </a:extLst>
                </a:gridCol>
                <a:gridCol w="329184">
                  <a:extLst>
                    <a:ext uri="{9D8B030D-6E8A-4147-A177-3AD203B41FA5}">
                      <a16:colId xmlns:a16="http://schemas.microsoft.com/office/drawing/2014/main" val="4240704932"/>
                    </a:ext>
                  </a:extLst>
                </a:gridCol>
                <a:gridCol w="329184">
                  <a:extLst>
                    <a:ext uri="{9D8B030D-6E8A-4147-A177-3AD203B41FA5}">
                      <a16:colId xmlns:a16="http://schemas.microsoft.com/office/drawing/2014/main" val="4105120470"/>
                    </a:ext>
                  </a:extLst>
                </a:gridCol>
                <a:gridCol w="329184">
                  <a:extLst>
                    <a:ext uri="{9D8B030D-6E8A-4147-A177-3AD203B41FA5}">
                      <a16:colId xmlns:a16="http://schemas.microsoft.com/office/drawing/2014/main" val="4060800632"/>
                    </a:ext>
                  </a:extLst>
                </a:gridCol>
                <a:gridCol w="329184">
                  <a:extLst>
                    <a:ext uri="{9D8B030D-6E8A-4147-A177-3AD203B41FA5}">
                      <a16:colId xmlns:a16="http://schemas.microsoft.com/office/drawing/2014/main" val="277200486"/>
                    </a:ext>
                  </a:extLst>
                </a:gridCol>
                <a:gridCol w="329184">
                  <a:extLst>
                    <a:ext uri="{9D8B030D-6E8A-4147-A177-3AD203B41FA5}">
                      <a16:colId xmlns:a16="http://schemas.microsoft.com/office/drawing/2014/main" val="867814020"/>
                    </a:ext>
                  </a:extLst>
                </a:gridCol>
                <a:gridCol w="329184">
                  <a:extLst>
                    <a:ext uri="{9D8B030D-6E8A-4147-A177-3AD203B41FA5}">
                      <a16:colId xmlns:a16="http://schemas.microsoft.com/office/drawing/2014/main" val="1773584905"/>
                    </a:ext>
                  </a:extLst>
                </a:gridCol>
                <a:gridCol w="329184">
                  <a:extLst>
                    <a:ext uri="{9D8B030D-6E8A-4147-A177-3AD203B41FA5}">
                      <a16:colId xmlns:a16="http://schemas.microsoft.com/office/drawing/2014/main" val="2636866169"/>
                    </a:ext>
                  </a:extLst>
                </a:gridCol>
                <a:gridCol w="329184">
                  <a:extLst>
                    <a:ext uri="{9D8B030D-6E8A-4147-A177-3AD203B41FA5}">
                      <a16:colId xmlns:a16="http://schemas.microsoft.com/office/drawing/2014/main" val="3570665334"/>
                    </a:ext>
                  </a:extLst>
                </a:gridCol>
                <a:gridCol w="329184">
                  <a:extLst>
                    <a:ext uri="{9D8B030D-6E8A-4147-A177-3AD203B41FA5}">
                      <a16:colId xmlns:a16="http://schemas.microsoft.com/office/drawing/2014/main" val="3125132266"/>
                    </a:ext>
                  </a:extLst>
                </a:gridCol>
                <a:gridCol w="329184">
                  <a:extLst>
                    <a:ext uri="{9D8B030D-6E8A-4147-A177-3AD203B41FA5}">
                      <a16:colId xmlns:a16="http://schemas.microsoft.com/office/drawing/2014/main" val="1857785315"/>
                    </a:ext>
                  </a:extLst>
                </a:gridCol>
                <a:gridCol w="329184">
                  <a:extLst>
                    <a:ext uri="{9D8B030D-6E8A-4147-A177-3AD203B41FA5}">
                      <a16:colId xmlns:a16="http://schemas.microsoft.com/office/drawing/2014/main" val="2832024814"/>
                    </a:ext>
                  </a:extLst>
                </a:gridCol>
                <a:gridCol w="329184">
                  <a:extLst>
                    <a:ext uri="{9D8B030D-6E8A-4147-A177-3AD203B41FA5}">
                      <a16:colId xmlns:a16="http://schemas.microsoft.com/office/drawing/2014/main" val="3575332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8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- 2018-11-26 13:50:52 </a:t>
                      </a:r>
                      <a:r>
                        <a:rPr kumimoji="0" lang="en-US" sz="1000" b="0" i="0" u="none" strike="noStrike" kern="1200" cap="none" spc="0" normalizeH="0" baseline="0" noProof="0">
                          <a:ln>
                            <a:noFill/>
                          </a:ln>
                          <a:solidFill>
                            <a:prstClr val="black"/>
                          </a:solidFill>
                          <a:effectLst/>
                          <a:uLnTx/>
                          <a:uFillTx/>
                          <a:latin typeface="+mn-lt"/>
                          <a:ea typeface="+mn-ea"/>
                          <a:cs typeface="+mn-cs"/>
                        </a:rPr>
                        <a:t> 
 Let's give it up for our client of the month Jamil Ghazzaoui who lost 17 kilos since starting his personal training with Mansour AL Asmar! Thanks to his hard work and amazing progress, he now wears 4 sizes smaller. #MSclientofthemonth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https://scontent.xx.fbcdn.net/v/t1.0-9/p720x720/46743035_1235717926581564_6742439931290845184_o.jpg?_nc_cat=111&amp;_nc_ht=scontent.xx&amp;oh=65e896a4629f8c64db0ccdcd86af67d3&amp;oe=5CB1AA93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7782467"/>
                  </a:ext>
                </a:extLst>
              </a:tr>
            </a:tbl>
          </a:graphicData>
        </a:graphic>
      </p:graphicFrame>
      <p:sp>
        <p:nvSpPr>
          <p:cNvPr id="4" name="Text Placeholder 3">
            <a:extLst>
              <a:ext uri="{FF2B5EF4-FFF2-40B4-BE49-F238E27FC236}">
                <a16:creationId xmlns:a16="http://schemas.microsoft.com/office/drawing/2014/main" id="{F7EB1B98-53B5-46C6-BA64-3D97C0A7ED83}"/>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201930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C9D75-88A2-471D-A9A2-7D51F78A10F5}"/>
              </a:ext>
            </a:extLst>
          </p:cNvPr>
          <p:cNvSpPr>
            <a:spLocks noGrp="1"/>
          </p:cNvSpPr>
          <p:nvPr>
            <p:ph type="title"/>
          </p:nvPr>
        </p:nvSpPr>
        <p:spPr/>
        <p:txBody>
          <a:bodyPr/>
          <a:lstStyle/>
          <a:p>
            <a:r>
              <a:rPr lang="en-US"/>
              <a:t>Facebook Own Posts Table | Monday Studio - 5 of 25</a:t>
            </a:r>
          </a:p>
        </p:txBody>
      </p:sp>
      <p:graphicFrame>
        <p:nvGraphicFramePr>
          <p:cNvPr id="5" name="Table Placeholder 4">
            <a:extLst>
              <a:ext uri="{FF2B5EF4-FFF2-40B4-BE49-F238E27FC236}">
                <a16:creationId xmlns:a16="http://schemas.microsoft.com/office/drawing/2014/main" id="{D70F2A7D-1743-4E48-8962-1D11CCF5826E}"/>
              </a:ext>
            </a:extLst>
          </p:cNvPr>
          <p:cNvGraphicFramePr>
            <a:graphicFrameLocks noGrp="1"/>
          </p:cNvGraphicFramePr>
          <p:nvPr>
            <p:ph type="tbl" sz="quarter" idx="13"/>
            <p:extLst>
              <p:ext uri="{D42A27DB-BD31-4B8C-83A1-F6EECF244321}">
                <p14:modId xmlns:p14="http://schemas.microsoft.com/office/powerpoint/2010/main" val="3463387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5728439"/>
                    </a:ext>
                  </a:extLst>
                </a:gridCol>
                <a:gridCol w="905256">
                  <a:extLst>
                    <a:ext uri="{9D8B030D-6E8A-4147-A177-3AD203B41FA5}">
                      <a16:colId xmlns:a16="http://schemas.microsoft.com/office/drawing/2014/main" val="3551175021"/>
                    </a:ext>
                  </a:extLst>
                </a:gridCol>
                <a:gridCol w="329184">
                  <a:extLst>
                    <a:ext uri="{9D8B030D-6E8A-4147-A177-3AD203B41FA5}">
                      <a16:colId xmlns:a16="http://schemas.microsoft.com/office/drawing/2014/main" val="2624992081"/>
                    </a:ext>
                  </a:extLst>
                </a:gridCol>
                <a:gridCol w="329184">
                  <a:extLst>
                    <a:ext uri="{9D8B030D-6E8A-4147-A177-3AD203B41FA5}">
                      <a16:colId xmlns:a16="http://schemas.microsoft.com/office/drawing/2014/main" val="994243129"/>
                    </a:ext>
                  </a:extLst>
                </a:gridCol>
                <a:gridCol w="329184">
                  <a:extLst>
                    <a:ext uri="{9D8B030D-6E8A-4147-A177-3AD203B41FA5}">
                      <a16:colId xmlns:a16="http://schemas.microsoft.com/office/drawing/2014/main" val="3273762398"/>
                    </a:ext>
                  </a:extLst>
                </a:gridCol>
                <a:gridCol w="329184">
                  <a:extLst>
                    <a:ext uri="{9D8B030D-6E8A-4147-A177-3AD203B41FA5}">
                      <a16:colId xmlns:a16="http://schemas.microsoft.com/office/drawing/2014/main" val="1362781808"/>
                    </a:ext>
                  </a:extLst>
                </a:gridCol>
                <a:gridCol w="329184">
                  <a:extLst>
                    <a:ext uri="{9D8B030D-6E8A-4147-A177-3AD203B41FA5}">
                      <a16:colId xmlns:a16="http://schemas.microsoft.com/office/drawing/2014/main" val="4015394458"/>
                    </a:ext>
                  </a:extLst>
                </a:gridCol>
                <a:gridCol w="329184">
                  <a:extLst>
                    <a:ext uri="{9D8B030D-6E8A-4147-A177-3AD203B41FA5}">
                      <a16:colId xmlns:a16="http://schemas.microsoft.com/office/drawing/2014/main" val="2907102774"/>
                    </a:ext>
                  </a:extLst>
                </a:gridCol>
                <a:gridCol w="329184">
                  <a:extLst>
                    <a:ext uri="{9D8B030D-6E8A-4147-A177-3AD203B41FA5}">
                      <a16:colId xmlns:a16="http://schemas.microsoft.com/office/drawing/2014/main" val="3653777126"/>
                    </a:ext>
                  </a:extLst>
                </a:gridCol>
                <a:gridCol w="329184">
                  <a:extLst>
                    <a:ext uri="{9D8B030D-6E8A-4147-A177-3AD203B41FA5}">
                      <a16:colId xmlns:a16="http://schemas.microsoft.com/office/drawing/2014/main" val="1671946292"/>
                    </a:ext>
                  </a:extLst>
                </a:gridCol>
                <a:gridCol w="329184">
                  <a:extLst>
                    <a:ext uri="{9D8B030D-6E8A-4147-A177-3AD203B41FA5}">
                      <a16:colId xmlns:a16="http://schemas.microsoft.com/office/drawing/2014/main" val="1539597874"/>
                    </a:ext>
                  </a:extLst>
                </a:gridCol>
                <a:gridCol w="329184">
                  <a:extLst>
                    <a:ext uri="{9D8B030D-6E8A-4147-A177-3AD203B41FA5}">
                      <a16:colId xmlns:a16="http://schemas.microsoft.com/office/drawing/2014/main" val="3645260596"/>
                    </a:ext>
                  </a:extLst>
                </a:gridCol>
                <a:gridCol w="329184">
                  <a:extLst>
                    <a:ext uri="{9D8B030D-6E8A-4147-A177-3AD203B41FA5}">
                      <a16:colId xmlns:a16="http://schemas.microsoft.com/office/drawing/2014/main" val="4111716481"/>
                    </a:ext>
                  </a:extLst>
                </a:gridCol>
                <a:gridCol w="329184">
                  <a:extLst>
                    <a:ext uri="{9D8B030D-6E8A-4147-A177-3AD203B41FA5}">
                      <a16:colId xmlns:a16="http://schemas.microsoft.com/office/drawing/2014/main" val="3267051658"/>
                    </a:ext>
                  </a:extLst>
                </a:gridCol>
                <a:gridCol w="329184">
                  <a:extLst>
                    <a:ext uri="{9D8B030D-6E8A-4147-A177-3AD203B41FA5}">
                      <a16:colId xmlns:a16="http://schemas.microsoft.com/office/drawing/2014/main" val="89872604"/>
                    </a:ext>
                  </a:extLst>
                </a:gridCol>
                <a:gridCol w="329184">
                  <a:extLst>
                    <a:ext uri="{9D8B030D-6E8A-4147-A177-3AD203B41FA5}">
                      <a16:colId xmlns:a16="http://schemas.microsoft.com/office/drawing/2014/main" val="1665516199"/>
                    </a:ext>
                  </a:extLst>
                </a:gridCol>
                <a:gridCol w="329184">
                  <a:extLst>
                    <a:ext uri="{9D8B030D-6E8A-4147-A177-3AD203B41FA5}">
                      <a16:colId xmlns:a16="http://schemas.microsoft.com/office/drawing/2014/main" val="32550126"/>
                    </a:ext>
                  </a:extLst>
                </a:gridCol>
                <a:gridCol w="329184">
                  <a:extLst>
                    <a:ext uri="{9D8B030D-6E8A-4147-A177-3AD203B41FA5}">
                      <a16:colId xmlns:a16="http://schemas.microsoft.com/office/drawing/2014/main" val="1143719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3712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- 2018-11-24 15:06:43 </a:t>
                      </a:r>
                      <a:r>
                        <a:rPr kumimoji="0" lang="en-US" sz="1000" b="0" i="0" u="none" strike="noStrike" kern="1200" cap="none" spc="0" normalizeH="0" baseline="0" noProof="0">
                          <a:ln>
                            <a:noFill/>
                          </a:ln>
                          <a:solidFill>
                            <a:prstClr val="black"/>
                          </a:solidFill>
                          <a:effectLst/>
                          <a:uLnTx/>
                          <a:uFillTx/>
                          <a:latin typeface="+mn-lt"/>
                          <a:ea typeface="+mn-ea"/>
                          <a:cs typeface="+mn-cs"/>
                        </a:rPr>
                        <a:t> 
 Reduce inflammation, scar tissue and joint stress, AND improve circulation, as well as flexibility, by using a FOAM ROLLER. Regularly rolling pre &amp; post workout means you help prepare your muscles for the workout ahead, and of course it immensely helps with post muscle recovery.
Once you start rolling, you will wonder how you ever performed your workouts without it!
The Foam Roller can be purchased at the Studio, and if you're having difficulty understanding how to use it, our trainers will show you how! #foamroller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https://scontent.xx.fbcdn.net/v/t1.0-9/p720x720/46514034_1234381833381840_7147406771223527424_o.jpg?_nc_cat=105&amp;_nc_ht=scontent.xx&amp;oh=54d2699473dbcc4790fa9c3d596672c6&amp;oe=5C6D1501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3474095"/>
                  </a:ext>
                </a:extLst>
              </a:tr>
            </a:tbl>
          </a:graphicData>
        </a:graphic>
      </p:graphicFrame>
      <p:sp>
        <p:nvSpPr>
          <p:cNvPr id="4" name="Text Placeholder 3">
            <a:extLst>
              <a:ext uri="{FF2B5EF4-FFF2-40B4-BE49-F238E27FC236}">
                <a16:creationId xmlns:a16="http://schemas.microsoft.com/office/drawing/2014/main" id="{7CF43C0D-7B69-402E-B8DA-117030CEB4E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230607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C5AEB-74C4-40EC-B6C4-21CB746B984A}"/>
              </a:ext>
            </a:extLst>
          </p:cNvPr>
          <p:cNvSpPr>
            <a:spLocks noGrp="1"/>
          </p:cNvSpPr>
          <p:nvPr>
            <p:ph type="title"/>
          </p:nvPr>
        </p:nvSpPr>
        <p:spPr/>
        <p:txBody>
          <a:bodyPr/>
          <a:lstStyle/>
          <a:p>
            <a:r>
              <a:rPr lang="en-US"/>
              <a:t>Facebook Own Posts Table | Monday Studio - 6 of 25</a:t>
            </a:r>
          </a:p>
        </p:txBody>
      </p:sp>
      <p:graphicFrame>
        <p:nvGraphicFramePr>
          <p:cNvPr id="5" name="Table Placeholder 4">
            <a:extLst>
              <a:ext uri="{FF2B5EF4-FFF2-40B4-BE49-F238E27FC236}">
                <a16:creationId xmlns:a16="http://schemas.microsoft.com/office/drawing/2014/main" id="{281E9C79-BB9B-41A7-B75D-D3CF081BB6FC}"/>
              </a:ext>
            </a:extLst>
          </p:cNvPr>
          <p:cNvGraphicFramePr>
            <a:graphicFrameLocks noGrp="1"/>
          </p:cNvGraphicFramePr>
          <p:nvPr>
            <p:ph type="tbl" sz="quarter" idx="13"/>
            <p:extLst>
              <p:ext uri="{D42A27DB-BD31-4B8C-83A1-F6EECF244321}">
                <p14:modId xmlns:p14="http://schemas.microsoft.com/office/powerpoint/2010/main" val="4107902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2961997"/>
                    </a:ext>
                  </a:extLst>
                </a:gridCol>
                <a:gridCol w="905256">
                  <a:extLst>
                    <a:ext uri="{9D8B030D-6E8A-4147-A177-3AD203B41FA5}">
                      <a16:colId xmlns:a16="http://schemas.microsoft.com/office/drawing/2014/main" val="2366721155"/>
                    </a:ext>
                  </a:extLst>
                </a:gridCol>
                <a:gridCol w="329184">
                  <a:extLst>
                    <a:ext uri="{9D8B030D-6E8A-4147-A177-3AD203B41FA5}">
                      <a16:colId xmlns:a16="http://schemas.microsoft.com/office/drawing/2014/main" val="2338667340"/>
                    </a:ext>
                  </a:extLst>
                </a:gridCol>
                <a:gridCol w="329184">
                  <a:extLst>
                    <a:ext uri="{9D8B030D-6E8A-4147-A177-3AD203B41FA5}">
                      <a16:colId xmlns:a16="http://schemas.microsoft.com/office/drawing/2014/main" val="3394095538"/>
                    </a:ext>
                  </a:extLst>
                </a:gridCol>
                <a:gridCol w="329184">
                  <a:extLst>
                    <a:ext uri="{9D8B030D-6E8A-4147-A177-3AD203B41FA5}">
                      <a16:colId xmlns:a16="http://schemas.microsoft.com/office/drawing/2014/main" val="2409795748"/>
                    </a:ext>
                  </a:extLst>
                </a:gridCol>
                <a:gridCol w="329184">
                  <a:extLst>
                    <a:ext uri="{9D8B030D-6E8A-4147-A177-3AD203B41FA5}">
                      <a16:colId xmlns:a16="http://schemas.microsoft.com/office/drawing/2014/main" val="1839697739"/>
                    </a:ext>
                  </a:extLst>
                </a:gridCol>
                <a:gridCol w="329184">
                  <a:extLst>
                    <a:ext uri="{9D8B030D-6E8A-4147-A177-3AD203B41FA5}">
                      <a16:colId xmlns:a16="http://schemas.microsoft.com/office/drawing/2014/main" val="2427173259"/>
                    </a:ext>
                  </a:extLst>
                </a:gridCol>
                <a:gridCol w="329184">
                  <a:extLst>
                    <a:ext uri="{9D8B030D-6E8A-4147-A177-3AD203B41FA5}">
                      <a16:colId xmlns:a16="http://schemas.microsoft.com/office/drawing/2014/main" val="1871496212"/>
                    </a:ext>
                  </a:extLst>
                </a:gridCol>
                <a:gridCol w="329184">
                  <a:extLst>
                    <a:ext uri="{9D8B030D-6E8A-4147-A177-3AD203B41FA5}">
                      <a16:colId xmlns:a16="http://schemas.microsoft.com/office/drawing/2014/main" val="3422284318"/>
                    </a:ext>
                  </a:extLst>
                </a:gridCol>
                <a:gridCol w="329184">
                  <a:extLst>
                    <a:ext uri="{9D8B030D-6E8A-4147-A177-3AD203B41FA5}">
                      <a16:colId xmlns:a16="http://schemas.microsoft.com/office/drawing/2014/main" val="2684862769"/>
                    </a:ext>
                  </a:extLst>
                </a:gridCol>
                <a:gridCol w="329184">
                  <a:extLst>
                    <a:ext uri="{9D8B030D-6E8A-4147-A177-3AD203B41FA5}">
                      <a16:colId xmlns:a16="http://schemas.microsoft.com/office/drawing/2014/main" val="2920435497"/>
                    </a:ext>
                  </a:extLst>
                </a:gridCol>
                <a:gridCol w="329184">
                  <a:extLst>
                    <a:ext uri="{9D8B030D-6E8A-4147-A177-3AD203B41FA5}">
                      <a16:colId xmlns:a16="http://schemas.microsoft.com/office/drawing/2014/main" val="4140131605"/>
                    </a:ext>
                  </a:extLst>
                </a:gridCol>
                <a:gridCol w="329184">
                  <a:extLst>
                    <a:ext uri="{9D8B030D-6E8A-4147-A177-3AD203B41FA5}">
                      <a16:colId xmlns:a16="http://schemas.microsoft.com/office/drawing/2014/main" val="2384004957"/>
                    </a:ext>
                  </a:extLst>
                </a:gridCol>
                <a:gridCol w="329184">
                  <a:extLst>
                    <a:ext uri="{9D8B030D-6E8A-4147-A177-3AD203B41FA5}">
                      <a16:colId xmlns:a16="http://schemas.microsoft.com/office/drawing/2014/main" val="3887838353"/>
                    </a:ext>
                  </a:extLst>
                </a:gridCol>
                <a:gridCol w="329184">
                  <a:extLst>
                    <a:ext uri="{9D8B030D-6E8A-4147-A177-3AD203B41FA5}">
                      <a16:colId xmlns:a16="http://schemas.microsoft.com/office/drawing/2014/main" val="732338940"/>
                    </a:ext>
                  </a:extLst>
                </a:gridCol>
                <a:gridCol w="329184">
                  <a:extLst>
                    <a:ext uri="{9D8B030D-6E8A-4147-A177-3AD203B41FA5}">
                      <a16:colId xmlns:a16="http://schemas.microsoft.com/office/drawing/2014/main" val="270647179"/>
                    </a:ext>
                  </a:extLst>
                </a:gridCol>
                <a:gridCol w="329184">
                  <a:extLst>
                    <a:ext uri="{9D8B030D-6E8A-4147-A177-3AD203B41FA5}">
                      <a16:colId xmlns:a16="http://schemas.microsoft.com/office/drawing/2014/main" val="3158586017"/>
                    </a:ext>
                  </a:extLst>
                </a:gridCol>
                <a:gridCol w="329184">
                  <a:extLst>
                    <a:ext uri="{9D8B030D-6E8A-4147-A177-3AD203B41FA5}">
                      <a16:colId xmlns:a16="http://schemas.microsoft.com/office/drawing/2014/main" val="1722126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890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- 2018-11-23 18:01:09 </a:t>
                      </a:r>
                      <a:r>
                        <a:rPr kumimoji="0" lang="en-US" sz="1000" b="0" i="0" u="none" strike="noStrike" kern="1200" cap="none" spc="0" normalizeH="0" baseline="0" noProof="0">
                          <a:ln>
                            <a:noFill/>
                          </a:ln>
                          <a:solidFill>
                            <a:prstClr val="black"/>
                          </a:solidFill>
                          <a:effectLst/>
                          <a:uLnTx/>
                          <a:uFillTx/>
                          <a:latin typeface="+mn-lt"/>
                          <a:ea typeface="+mn-ea"/>
                          <a:cs typeface="+mn-cs"/>
                        </a:rPr>
                        <a:t> 
 Experiencing post-workout soreness?
This "BetterYou" magnesium mineral spray from Medvie Pharmaceuticals is great for muscle relaxation! Apply after a bath or before bed 🍃
Find this product in our retail section at the Studio.
#BetterYou #magnesium #transdermal #musclerecovery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https://scontent.xx.fbcdn.net/v/t1.0-9/p720x720/46517071_1233787003441323_3873375436528418816_o.jpg?_nc_cat=109&amp;_nc_ht=scontent.xx&amp;oh=47eb446a06cbd4b36dc982758f993d6e&amp;oe=5C75B63A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7691293"/>
                  </a:ext>
                </a:extLst>
              </a:tr>
            </a:tbl>
          </a:graphicData>
        </a:graphic>
      </p:graphicFrame>
      <p:sp>
        <p:nvSpPr>
          <p:cNvPr id="4" name="Text Placeholder 3">
            <a:extLst>
              <a:ext uri="{FF2B5EF4-FFF2-40B4-BE49-F238E27FC236}">
                <a16:creationId xmlns:a16="http://schemas.microsoft.com/office/drawing/2014/main" id="{F9D48CC3-0B3D-4C2A-9E88-20C91A85A5D2}"/>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839009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074C-D0F2-4CE8-B5E4-C1B176647C1F}"/>
              </a:ext>
            </a:extLst>
          </p:cNvPr>
          <p:cNvSpPr>
            <a:spLocks noGrp="1"/>
          </p:cNvSpPr>
          <p:nvPr>
            <p:ph type="title"/>
          </p:nvPr>
        </p:nvSpPr>
        <p:spPr/>
        <p:txBody>
          <a:bodyPr/>
          <a:lstStyle/>
          <a:p>
            <a:r>
              <a:rPr lang="en-US"/>
              <a:t>Facebook Own Posts Table | Monday Studio - 7 of 25</a:t>
            </a:r>
          </a:p>
        </p:txBody>
      </p:sp>
      <p:graphicFrame>
        <p:nvGraphicFramePr>
          <p:cNvPr id="5" name="Table Placeholder 4">
            <a:extLst>
              <a:ext uri="{FF2B5EF4-FFF2-40B4-BE49-F238E27FC236}">
                <a16:creationId xmlns:a16="http://schemas.microsoft.com/office/drawing/2014/main" id="{F4951AC5-3688-4894-A7F2-79894CE89EC1}"/>
              </a:ext>
            </a:extLst>
          </p:cNvPr>
          <p:cNvGraphicFramePr>
            <a:graphicFrameLocks noGrp="1"/>
          </p:cNvGraphicFramePr>
          <p:nvPr>
            <p:ph type="tbl" sz="quarter" idx="13"/>
            <p:extLst>
              <p:ext uri="{D42A27DB-BD31-4B8C-83A1-F6EECF244321}">
                <p14:modId xmlns:p14="http://schemas.microsoft.com/office/powerpoint/2010/main" val="1343358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3025819"/>
                    </a:ext>
                  </a:extLst>
                </a:gridCol>
                <a:gridCol w="905256">
                  <a:extLst>
                    <a:ext uri="{9D8B030D-6E8A-4147-A177-3AD203B41FA5}">
                      <a16:colId xmlns:a16="http://schemas.microsoft.com/office/drawing/2014/main" val="1728781581"/>
                    </a:ext>
                  </a:extLst>
                </a:gridCol>
                <a:gridCol w="329184">
                  <a:extLst>
                    <a:ext uri="{9D8B030D-6E8A-4147-A177-3AD203B41FA5}">
                      <a16:colId xmlns:a16="http://schemas.microsoft.com/office/drawing/2014/main" val="311918976"/>
                    </a:ext>
                  </a:extLst>
                </a:gridCol>
                <a:gridCol w="329184">
                  <a:extLst>
                    <a:ext uri="{9D8B030D-6E8A-4147-A177-3AD203B41FA5}">
                      <a16:colId xmlns:a16="http://schemas.microsoft.com/office/drawing/2014/main" val="1656825047"/>
                    </a:ext>
                  </a:extLst>
                </a:gridCol>
                <a:gridCol w="329184">
                  <a:extLst>
                    <a:ext uri="{9D8B030D-6E8A-4147-A177-3AD203B41FA5}">
                      <a16:colId xmlns:a16="http://schemas.microsoft.com/office/drawing/2014/main" val="1207016802"/>
                    </a:ext>
                  </a:extLst>
                </a:gridCol>
                <a:gridCol w="329184">
                  <a:extLst>
                    <a:ext uri="{9D8B030D-6E8A-4147-A177-3AD203B41FA5}">
                      <a16:colId xmlns:a16="http://schemas.microsoft.com/office/drawing/2014/main" val="2835593863"/>
                    </a:ext>
                  </a:extLst>
                </a:gridCol>
                <a:gridCol w="329184">
                  <a:extLst>
                    <a:ext uri="{9D8B030D-6E8A-4147-A177-3AD203B41FA5}">
                      <a16:colId xmlns:a16="http://schemas.microsoft.com/office/drawing/2014/main" val="614569518"/>
                    </a:ext>
                  </a:extLst>
                </a:gridCol>
                <a:gridCol w="329184">
                  <a:extLst>
                    <a:ext uri="{9D8B030D-6E8A-4147-A177-3AD203B41FA5}">
                      <a16:colId xmlns:a16="http://schemas.microsoft.com/office/drawing/2014/main" val="2439834026"/>
                    </a:ext>
                  </a:extLst>
                </a:gridCol>
                <a:gridCol w="329184">
                  <a:extLst>
                    <a:ext uri="{9D8B030D-6E8A-4147-A177-3AD203B41FA5}">
                      <a16:colId xmlns:a16="http://schemas.microsoft.com/office/drawing/2014/main" val="1659228968"/>
                    </a:ext>
                  </a:extLst>
                </a:gridCol>
                <a:gridCol w="329184">
                  <a:extLst>
                    <a:ext uri="{9D8B030D-6E8A-4147-A177-3AD203B41FA5}">
                      <a16:colId xmlns:a16="http://schemas.microsoft.com/office/drawing/2014/main" val="3264099530"/>
                    </a:ext>
                  </a:extLst>
                </a:gridCol>
                <a:gridCol w="329184">
                  <a:extLst>
                    <a:ext uri="{9D8B030D-6E8A-4147-A177-3AD203B41FA5}">
                      <a16:colId xmlns:a16="http://schemas.microsoft.com/office/drawing/2014/main" val="3557288362"/>
                    </a:ext>
                  </a:extLst>
                </a:gridCol>
                <a:gridCol w="329184">
                  <a:extLst>
                    <a:ext uri="{9D8B030D-6E8A-4147-A177-3AD203B41FA5}">
                      <a16:colId xmlns:a16="http://schemas.microsoft.com/office/drawing/2014/main" val="819965771"/>
                    </a:ext>
                  </a:extLst>
                </a:gridCol>
                <a:gridCol w="329184">
                  <a:extLst>
                    <a:ext uri="{9D8B030D-6E8A-4147-A177-3AD203B41FA5}">
                      <a16:colId xmlns:a16="http://schemas.microsoft.com/office/drawing/2014/main" val="3425819567"/>
                    </a:ext>
                  </a:extLst>
                </a:gridCol>
                <a:gridCol w="329184">
                  <a:extLst>
                    <a:ext uri="{9D8B030D-6E8A-4147-A177-3AD203B41FA5}">
                      <a16:colId xmlns:a16="http://schemas.microsoft.com/office/drawing/2014/main" val="2706329452"/>
                    </a:ext>
                  </a:extLst>
                </a:gridCol>
                <a:gridCol w="329184">
                  <a:extLst>
                    <a:ext uri="{9D8B030D-6E8A-4147-A177-3AD203B41FA5}">
                      <a16:colId xmlns:a16="http://schemas.microsoft.com/office/drawing/2014/main" val="608268860"/>
                    </a:ext>
                  </a:extLst>
                </a:gridCol>
                <a:gridCol w="329184">
                  <a:extLst>
                    <a:ext uri="{9D8B030D-6E8A-4147-A177-3AD203B41FA5}">
                      <a16:colId xmlns:a16="http://schemas.microsoft.com/office/drawing/2014/main" val="2383153716"/>
                    </a:ext>
                  </a:extLst>
                </a:gridCol>
                <a:gridCol w="329184">
                  <a:extLst>
                    <a:ext uri="{9D8B030D-6E8A-4147-A177-3AD203B41FA5}">
                      <a16:colId xmlns:a16="http://schemas.microsoft.com/office/drawing/2014/main" val="443788710"/>
                    </a:ext>
                  </a:extLst>
                </a:gridCol>
                <a:gridCol w="329184">
                  <a:extLst>
                    <a:ext uri="{9D8B030D-6E8A-4147-A177-3AD203B41FA5}">
                      <a16:colId xmlns:a16="http://schemas.microsoft.com/office/drawing/2014/main" val="2037251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2536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- 2018-11-22 13:01:59 </a:t>
                      </a:r>
                      <a:r>
                        <a:rPr kumimoji="0" lang="en-US" sz="1000" b="0" i="0" u="none" strike="noStrike" kern="1200" cap="none" spc="0" normalizeH="0" baseline="0" noProof="0">
                          <a:ln>
                            <a:noFill/>
                          </a:ln>
                          <a:solidFill>
                            <a:prstClr val="black"/>
                          </a:solidFill>
                          <a:effectLst/>
                          <a:uLnTx/>
                          <a:uFillTx/>
                          <a:latin typeface="+mn-lt"/>
                          <a:ea typeface="+mn-ea"/>
                          <a:cs typeface="+mn-cs"/>
                        </a:rPr>
                        <a:t> 
 Here's to strength, bravery and pride... Wishing you a happy Independence Day from the Monday Studio family! #independencedaylebanon #beirut #lebanon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https://scontent.xx.fbcdn.net/v/t1.0-9/s720x720/46501532_1232944903525533_2370166333519167488_o.jpg?_nc_cat=107&amp;_nc_ht=scontent.xx&amp;oh=a19d572648ad8627386caa175f9d3a4c&amp;oe=5C6CE213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3172501"/>
                  </a:ext>
                </a:extLst>
              </a:tr>
            </a:tbl>
          </a:graphicData>
        </a:graphic>
      </p:graphicFrame>
      <p:sp>
        <p:nvSpPr>
          <p:cNvPr id="4" name="Text Placeholder 3">
            <a:extLst>
              <a:ext uri="{FF2B5EF4-FFF2-40B4-BE49-F238E27FC236}">
                <a16:creationId xmlns:a16="http://schemas.microsoft.com/office/drawing/2014/main" id="{C18A1366-9E9B-4222-AD71-45102C58738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368875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2185C-A85C-4843-8060-249D33781F4B}"/>
              </a:ext>
            </a:extLst>
          </p:cNvPr>
          <p:cNvSpPr>
            <a:spLocks noGrp="1"/>
          </p:cNvSpPr>
          <p:nvPr>
            <p:ph type="title"/>
          </p:nvPr>
        </p:nvSpPr>
        <p:spPr/>
        <p:txBody>
          <a:bodyPr/>
          <a:lstStyle/>
          <a:p>
            <a:r>
              <a:rPr lang="en-US"/>
              <a:t>Facebook Own Posts Table | Monday Studio - 8 of 25</a:t>
            </a:r>
          </a:p>
        </p:txBody>
      </p:sp>
      <p:graphicFrame>
        <p:nvGraphicFramePr>
          <p:cNvPr id="5" name="Table Placeholder 4">
            <a:extLst>
              <a:ext uri="{FF2B5EF4-FFF2-40B4-BE49-F238E27FC236}">
                <a16:creationId xmlns:a16="http://schemas.microsoft.com/office/drawing/2014/main" id="{3186F006-3A2A-46B2-9CF0-47C878ACDFFC}"/>
              </a:ext>
            </a:extLst>
          </p:cNvPr>
          <p:cNvGraphicFramePr>
            <a:graphicFrameLocks noGrp="1"/>
          </p:cNvGraphicFramePr>
          <p:nvPr>
            <p:ph type="tbl" sz="quarter" idx="13"/>
            <p:extLst>
              <p:ext uri="{D42A27DB-BD31-4B8C-83A1-F6EECF244321}">
                <p14:modId xmlns:p14="http://schemas.microsoft.com/office/powerpoint/2010/main" val="2345389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5045150"/>
                    </a:ext>
                  </a:extLst>
                </a:gridCol>
                <a:gridCol w="905256">
                  <a:extLst>
                    <a:ext uri="{9D8B030D-6E8A-4147-A177-3AD203B41FA5}">
                      <a16:colId xmlns:a16="http://schemas.microsoft.com/office/drawing/2014/main" val="694005689"/>
                    </a:ext>
                  </a:extLst>
                </a:gridCol>
                <a:gridCol w="329184">
                  <a:extLst>
                    <a:ext uri="{9D8B030D-6E8A-4147-A177-3AD203B41FA5}">
                      <a16:colId xmlns:a16="http://schemas.microsoft.com/office/drawing/2014/main" val="354645200"/>
                    </a:ext>
                  </a:extLst>
                </a:gridCol>
                <a:gridCol w="329184">
                  <a:extLst>
                    <a:ext uri="{9D8B030D-6E8A-4147-A177-3AD203B41FA5}">
                      <a16:colId xmlns:a16="http://schemas.microsoft.com/office/drawing/2014/main" val="2098463432"/>
                    </a:ext>
                  </a:extLst>
                </a:gridCol>
                <a:gridCol w="329184">
                  <a:extLst>
                    <a:ext uri="{9D8B030D-6E8A-4147-A177-3AD203B41FA5}">
                      <a16:colId xmlns:a16="http://schemas.microsoft.com/office/drawing/2014/main" val="1300644778"/>
                    </a:ext>
                  </a:extLst>
                </a:gridCol>
                <a:gridCol w="329184">
                  <a:extLst>
                    <a:ext uri="{9D8B030D-6E8A-4147-A177-3AD203B41FA5}">
                      <a16:colId xmlns:a16="http://schemas.microsoft.com/office/drawing/2014/main" val="979291483"/>
                    </a:ext>
                  </a:extLst>
                </a:gridCol>
                <a:gridCol w="329184">
                  <a:extLst>
                    <a:ext uri="{9D8B030D-6E8A-4147-A177-3AD203B41FA5}">
                      <a16:colId xmlns:a16="http://schemas.microsoft.com/office/drawing/2014/main" val="2408718640"/>
                    </a:ext>
                  </a:extLst>
                </a:gridCol>
                <a:gridCol w="329184">
                  <a:extLst>
                    <a:ext uri="{9D8B030D-6E8A-4147-A177-3AD203B41FA5}">
                      <a16:colId xmlns:a16="http://schemas.microsoft.com/office/drawing/2014/main" val="69917013"/>
                    </a:ext>
                  </a:extLst>
                </a:gridCol>
                <a:gridCol w="329184">
                  <a:extLst>
                    <a:ext uri="{9D8B030D-6E8A-4147-A177-3AD203B41FA5}">
                      <a16:colId xmlns:a16="http://schemas.microsoft.com/office/drawing/2014/main" val="3375797735"/>
                    </a:ext>
                  </a:extLst>
                </a:gridCol>
                <a:gridCol w="329184">
                  <a:extLst>
                    <a:ext uri="{9D8B030D-6E8A-4147-A177-3AD203B41FA5}">
                      <a16:colId xmlns:a16="http://schemas.microsoft.com/office/drawing/2014/main" val="3472386730"/>
                    </a:ext>
                  </a:extLst>
                </a:gridCol>
                <a:gridCol w="329184">
                  <a:extLst>
                    <a:ext uri="{9D8B030D-6E8A-4147-A177-3AD203B41FA5}">
                      <a16:colId xmlns:a16="http://schemas.microsoft.com/office/drawing/2014/main" val="1908728182"/>
                    </a:ext>
                  </a:extLst>
                </a:gridCol>
                <a:gridCol w="329184">
                  <a:extLst>
                    <a:ext uri="{9D8B030D-6E8A-4147-A177-3AD203B41FA5}">
                      <a16:colId xmlns:a16="http://schemas.microsoft.com/office/drawing/2014/main" val="60379429"/>
                    </a:ext>
                  </a:extLst>
                </a:gridCol>
                <a:gridCol w="329184">
                  <a:extLst>
                    <a:ext uri="{9D8B030D-6E8A-4147-A177-3AD203B41FA5}">
                      <a16:colId xmlns:a16="http://schemas.microsoft.com/office/drawing/2014/main" val="1709249803"/>
                    </a:ext>
                  </a:extLst>
                </a:gridCol>
                <a:gridCol w="329184">
                  <a:extLst>
                    <a:ext uri="{9D8B030D-6E8A-4147-A177-3AD203B41FA5}">
                      <a16:colId xmlns:a16="http://schemas.microsoft.com/office/drawing/2014/main" val="477324704"/>
                    </a:ext>
                  </a:extLst>
                </a:gridCol>
                <a:gridCol w="329184">
                  <a:extLst>
                    <a:ext uri="{9D8B030D-6E8A-4147-A177-3AD203B41FA5}">
                      <a16:colId xmlns:a16="http://schemas.microsoft.com/office/drawing/2014/main" val="3450207198"/>
                    </a:ext>
                  </a:extLst>
                </a:gridCol>
                <a:gridCol w="329184">
                  <a:extLst>
                    <a:ext uri="{9D8B030D-6E8A-4147-A177-3AD203B41FA5}">
                      <a16:colId xmlns:a16="http://schemas.microsoft.com/office/drawing/2014/main" val="2109419637"/>
                    </a:ext>
                  </a:extLst>
                </a:gridCol>
                <a:gridCol w="329184">
                  <a:extLst>
                    <a:ext uri="{9D8B030D-6E8A-4147-A177-3AD203B41FA5}">
                      <a16:colId xmlns:a16="http://schemas.microsoft.com/office/drawing/2014/main" val="2530167571"/>
                    </a:ext>
                  </a:extLst>
                </a:gridCol>
                <a:gridCol w="329184">
                  <a:extLst>
                    <a:ext uri="{9D8B030D-6E8A-4147-A177-3AD203B41FA5}">
                      <a16:colId xmlns:a16="http://schemas.microsoft.com/office/drawing/2014/main" val="3485702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6138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- 2018-11-21 17:42:57 </a:t>
                      </a:r>
                      <a:r>
                        <a:rPr kumimoji="0" lang="en-US" sz="1000" b="0" i="0" u="none" strike="noStrike" kern="1200" cap="none" spc="0" normalizeH="0" baseline="0" noProof="0">
                          <a:ln>
                            <a:noFill/>
                          </a:ln>
                          <a:solidFill>
                            <a:prstClr val="black"/>
                          </a:solidFill>
                          <a:effectLst/>
                          <a:uLnTx/>
                          <a:uFillTx/>
                          <a:latin typeface="+mn-lt"/>
                          <a:ea typeface="+mn-ea"/>
                          <a:cs typeface="+mn-cs"/>
                        </a:rPr>
                        <a:t> 
 Every move performed on the Megaformer works multiple muscle groups at the same time... Are you ready for the best workout of your life?
PS. We are OPEN TOMORROW, so come get your workout on with us at the Studio!
#lagreefitness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https://scontent.xx.fbcdn.net/v/t1.0-9/p720x720/46485594_1232431206910236_6042497662341611520_o.jpg?_nc_cat=105&amp;_nc_ht=scontent.xx&amp;oh=c2a410d00a39407935d12a028c08c380&amp;oe=5C6C0256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5229647"/>
                  </a:ext>
                </a:extLst>
              </a:tr>
            </a:tbl>
          </a:graphicData>
        </a:graphic>
      </p:graphicFrame>
      <p:sp>
        <p:nvSpPr>
          <p:cNvPr id="4" name="Text Placeholder 3">
            <a:extLst>
              <a:ext uri="{FF2B5EF4-FFF2-40B4-BE49-F238E27FC236}">
                <a16:creationId xmlns:a16="http://schemas.microsoft.com/office/drawing/2014/main" id="{CC7F78D1-9652-49E4-BE6B-4A32AF51310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083814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C50E8-E4B5-4460-B338-B9972A0BB5D3}"/>
              </a:ext>
            </a:extLst>
          </p:cNvPr>
          <p:cNvSpPr>
            <a:spLocks noGrp="1"/>
          </p:cNvSpPr>
          <p:nvPr>
            <p:ph type="title"/>
          </p:nvPr>
        </p:nvSpPr>
        <p:spPr/>
        <p:txBody>
          <a:bodyPr/>
          <a:lstStyle/>
          <a:p>
            <a:r>
              <a:rPr lang="en-US"/>
              <a:t>Facebook Own Posts Table | Monday Studio - 9 of 25</a:t>
            </a:r>
          </a:p>
        </p:txBody>
      </p:sp>
      <p:graphicFrame>
        <p:nvGraphicFramePr>
          <p:cNvPr id="5" name="Table Placeholder 4">
            <a:extLst>
              <a:ext uri="{FF2B5EF4-FFF2-40B4-BE49-F238E27FC236}">
                <a16:creationId xmlns:a16="http://schemas.microsoft.com/office/drawing/2014/main" id="{0FC95472-8D2C-4B58-A36D-C41DCAE3499B}"/>
              </a:ext>
            </a:extLst>
          </p:cNvPr>
          <p:cNvGraphicFramePr>
            <a:graphicFrameLocks noGrp="1"/>
          </p:cNvGraphicFramePr>
          <p:nvPr>
            <p:ph type="tbl" sz="quarter" idx="13"/>
            <p:extLst>
              <p:ext uri="{D42A27DB-BD31-4B8C-83A1-F6EECF244321}">
                <p14:modId xmlns:p14="http://schemas.microsoft.com/office/powerpoint/2010/main" val="3530864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7589671"/>
                    </a:ext>
                  </a:extLst>
                </a:gridCol>
                <a:gridCol w="905256">
                  <a:extLst>
                    <a:ext uri="{9D8B030D-6E8A-4147-A177-3AD203B41FA5}">
                      <a16:colId xmlns:a16="http://schemas.microsoft.com/office/drawing/2014/main" val="4108820536"/>
                    </a:ext>
                  </a:extLst>
                </a:gridCol>
                <a:gridCol w="329184">
                  <a:extLst>
                    <a:ext uri="{9D8B030D-6E8A-4147-A177-3AD203B41FA5}">
                      <a16:colId xmlns:a16="http://schemas.microsoft.com/office/drawing/2014/main" val="3134736158"/>
                    </a:ext>
                  </a:extLst>
                </a:gridCol>
                <a:gridCol w="329184">
                  <a:extLst>
                    <a:ext uri="{9D8B030D-6E8A-4147-A177-3AD203B41FA5}">
                      <a16:colId xmlns:a16="http://schemas.microsoft.com/office/drawing/2014/main" val="3409919491"/>
                    </a:ext>
                  </a:extLst>
                </a:gridCol>
                <a:gridCol w="329184">
                  <a:extLst>
                    <a:ext uri="{9D8B030D-6E8A-4147-A177-3AD203B41FA5}">
                      <a16:colId xmlns:a16="http://schemas.microsoft.com/office/drawing/2014/main" val="313975465"/>
                    </a:ext>
                  </a:extLst>
                </a:gridCol>
                <a:gridCol w="329184">
                  <a:extLst>
                    <a:ext uri="{9D8B030D-6E8A-4147-A177-3AD203B41FA5}">
                      <a16:colId xmlns:a16="http://schemas.microsoft.com/office/drawing/2014/main" val="2589654098"/>
                    </a:ext>
                  </a:extLst>
                </a:gridCol>
                <a:gridCol w="329184">
                  <a:extLst>
                    <a:ext uri="{9D8B030D-6E8A-4147-A177-3AD203B41FA5}">
                      <a16:colId xmlns:a16="http://schemas.microsoft.com/office/drawing/2014/main" val="156960515"/>
                    </a:ext>
                  </a:extLst>
                </a:gridCol>
                <a:gridCol w="329184">
                  <a:extLst>
                    <a:ext uri="{9D8B030D-6E8A-4147-A177-3AD203B41FA5}">
                      <a16:colId xmlns:a16="http://schemas.microsoft.com/office/drawing/2014/main" val="2905065997"/>
                    </a:ext>
                  </a:extLst>
                </a:gridCol>
                <a:gridCol w="329184">
                  <a:extLst>
                    <a:ext uri="{9D8B030D-6E8A-4147-A177-3AD203B41FA5}">
                      <a16:colId xmlns:a16="http://schemas.microsoft.com/office/drawing/2014/main" val="1090629827"/>
                    </a:ext>
                  </a:extLst>
                </a:gridCol>
                <a:gridCol w="329184">
                  <a:extLst>
                    <a:ext uri="{9D8B030D-6E8A-4147-A177-3AD203B41FA5}">
                      <a16:colId xmlns:a16="http://schemas.microsoft.com/office/drawing/2014/main" val="61542894"/>
                    </a:ext>
                  </a:extLst>
                </a:gridCol>
                <a:gridCol w="329184">
                  <a:extLst>
                    <a:ext uri="{9D8B030D-6E8A-4147-A177-3AD203B41FA5}">
                      <a16:colId xmlns:a16="http://schemas.microsoft.com/office/drawing/2014/main" val="3764023006"/>
                    </a:ext>
                  </a:extLst>
                </a:gridCol>
                <a:gridCol w="329184">
                  <a:extLst>
                    <a:ext uri="{9D8B030D-6E8A-4147-A177-3AD203B41FA5}">
                      <a16:colId xmlns:a16="http://schemas.microsoft.com/office/drawing/2014/main" val="2463895086"/>
                    </a:ext>
                  </a:extLst>
                </a:gridCol>
                <a:gridCol w="329184">
                  <a:extLst>
                    <a:ext uri="{9D8B030D-6E8A-4147-A177-3AD203B41FA5}">
                      <a16:colId xmlns:a16="http://schemas.microsoft.com/office/drawing/2014/main" val="2669290783"/>
                    </a:ext>
                  </a:extLst>
                </a:gridCol>
                <a:gridCol w="329184">
                  <a:extLst>
                    <a:ext uri="{9D8B030D-6E8A-4147-A177-3AD203B41FA5}">
                      <a16:colId xmlns:a16="http://schemas.microsoft.com/office/drawing/2014/main" val="1825606160"/>
                    </a:ext>
                  </a:extLst>
                </a:gridCol>
                <a:gridCol w="329184">
                  <a:extLst>
                    <a:ext uri="{9D8B030D-6E8A-4147-A177-3AD203B41FA5}">
                      <a16:colId xmlns:a16="http://schemas.microsoft.com/office/drawing/2014/main" val="3515432755"/>
                    </a:ext>
                  </a:extLst>
                </a:gridCol>
                <a:gridCol w="329184">
                  <a:extLst>
                    <a:ext uri="{9D8B030D-6E8A-4147-A177-3AD203B41FA5}">
                      <a16:colId xmlns:a16="http://schemas.microsoft.com/office/drawing/2014/main" val="3220491577"/>
                    </a:ext>
                  </a:extLst>
                </a:gridCol>
                <a:gridCol w="329184">
                  <a:extLst>
                    <a:ext uri="{9D8B030D-6E8A-4147-A177-3AD203B41FA5}">
                      <a16:colId xmlns:a16="http://schemas.microsoft.com/office/drawing/2014/main" val="2069973389"/>
                    </a:ext>
                  </a:extLst>
                </a:gridCol>
                <a:gridCol w="329184">
                  <a:extLst>
                    <a:ext uri="{9D8B030D-6E8A-4147-A177-3AD203B41FA5}">
                      <a16:colId xmlns:a16="http://schemas.microsoft.com/office/drawing/2014/main" val="3045300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834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- 2018-11-20 13:05:21 </a:t>
                      </a:r>
                      <a:r>
                        <a:rPr kumimoji="0" lang="en-US" sz="1000" b="0" i="0" u="none" strike="noStrike" kern="1200" cap="none" spc="0" normalizeH="0" baseline="0" noProof="0">
                          <a:ln>
                            <a:noFill/>
                          </a:ln>
                          <a:solidFill>
                            <a:prstClr val="black"/>
                          </a:solidFill>
                          <a:effectLst/>
                          <a:uLnTx/>
                          <a:uFillTx/>
                          <a:latin typeface="+mn-lt"/>
                          <a:ea typeface="+mn-ea"/>
                          <a:cs typeface="+mn-cs"/>
                        </a:rPr>
                        <a:t> 
 Irresistible granola with the flavours of gingerbread!
Try Tracy Assaad Tamer's delicious recipe with our GINGERBREAD GRANOLA and enjoy a healthy start to your morning! #tastytuesday #gingerbreadgranola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702251"/>
                  </a:ext>
                </a:extLst>
              </a:tr>
            </a:tbl>
          </a:graphicData>
        </a:graphic>
      </p:graphicFrame>
      <p:sp>
        <p:nvSpPr>
          <p:cNvPr id="4" name="Text Placeholder 3">
            <a:extLst>
              <a:ext uri="{FF2B5EF4-FFF2-40B4-BE49-F238E27FC236}">
                <a16:creationId xmlns:a16="http://schemas.microsoft.com/office/drawing/2014/main" id="{027C3D5B-442E-4F25-A5EC-B734E3CF806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746631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32953-41D6-4908-9768-D423ACD1B68E}"/>
              </a:ext>
            </a:extLst>
          </p:cNvPr>
          <p:cNvSpPr>
            <a:spLocks noGrp="1"/>
          </p:cNvSpPr>
          <p:nvPr>
            <p:ph type="title"/>
          </p:nvPr>
        </p:nvSpPr>
        <p:spPr/>
        <p:txBody>
          <a:bodyPr/>
          <a:lstStyle/>
          <a:p>
            <a:r>
              <a:rPr lang="en-US"/>
              <a:t>Facebook Own Posts Table | Monday Studio - 10 of 25</a:t>
            </a:r>
          </a:p>
        </p:txBody>
      </p:sp>
      <p:graphicFrame>
        <p:nvGraphicFramePr>
          <p:cNvPr id="5" name="Table Placeholder 4">
            <a:extLst>
              <a:ext uri="{FF2B5EF4-FFF2-40B4-BE49-F238E27FC236}">
                <a16:creationId xmlns:a16="http://schemas.microsoft.com/office/drawing/2014/main" id="{E1CAA5B3-E6AF-4D87-9A21-6684FE8B723B}"/>
              </a:ext>
            </a:extLst>
          </p:cNvPr>
          <p:cNvGraphicFramePr>
            <a:graphicFrameLocks noGrp="1"/>
          </p:cNvGraphicFramePr>
          <p:nvPr>
            <p:ph type="tbl" sz="quarter" idx="13"/>
            <p:extLst>
              <p:ext uri="{D42A27DB-BD31-4B8C-83A1-F6EECF244321}">
                <p14:modId xmlns:p14="http://schemas.microsoft.com/office/powerpoint/2010/main" val="1463586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63372645"/>
                    </a:ext>
                  </a:extLst>
                </a:gridCol>
                <a:gridCol w="905256">
                  <a:extLst>
                    <a:ext uri="{9D8B030D-6E8A-4147-A177-3AD203B41FA5}">
                      <a16:colId xmlns:a16="http://schemas.microsoft.com/office/drawing/2014/main" val="2144581911"/>
                    </a:ext>
                  </a:extLst>
                </a:gridCol>
                <a:gridCol w="329184">
                  <a:extLst>
                    <a:ext uri="{9D8B030D-6E8A-4147-A177-3AD203B41FA5}">
                      <a16:colId xmlns:a16="http://schemas.microsoft.com/office/drawing/2014/main" val="3311759669"/>
                    </a:ext>
                  </a:extLst>
                </a:gridCol>
                <a:gridCol w="329184">
                  <a:extLst>
                    <a:ext uri="{9D8B030D-6E8A-4147-A177-3AD203B41FA5}">
                      <a16:colId xmlns:a16="http://schemas.microsoft.com/office/drawing/2014/main" val="3271600764"/>
                    </a:ext>
                  </a:extLst>
                </a:gridCol>
                <a:gridCol w="329184">
                  <a:extLst>
                    <a:ext uri="{9D8B030D-6E8A-4147-A177-3AD203B41FA5}">
                      <a16:colId xmlns:a16="http://schemas.microsoft.com/office/drawing/2014/main" val="529259017"/>
                    </a:ext>
                  </a:extLst>
                </a:gridCol>
                <a:gridCol w="329184">
                  <a:extLst>
                    <a:ext uri="{9D8B030D-6E8A-4147-A177-3AD203B41FA5}">
                      <a16:colId xmlns:a16="http://schemas.microsoft.com/office/drawing/2014/main" val="2903821549"/>
                    </a:ext>
                  </a:extLst>
                </a:gridCol>
                <a:gridCol w="329184">
                  <a:extLst>
                    <a:ext uri="{9D8B030D-6E8A-4147-A177-3AD203B41FA5}">
                      <a16:colId xmlns:a16="http://schemas.microsoft.com/office/drawing/2014/main" val="2536539408"/>
                    </a:ext>
                  </a:extLst>
                </a:gridCol>
                <a:gridCol w="329184">
                  <a:extLst>
                    <a:ext uri="{9D8B030D-6E8A-4147-A177-3AD203B41FA5}">
                      <a16:colId xmlns:a16="http://schemas.microsoft.com/office/drawing/2014/main" val="1819766949"/>
                    </a:ext>
                  </a:extLst>
                </a:gridCol>
                <a:gridCol w="329184">
                  <a:extLst>
                    <a:ext uri="{9D8B030D-6E8A-4147-A177-3AD203B41FA5}">
                      <a16:colId xmlns:a16="http://schemas.microsoft.com/office/drawing/2014/main" val="1739091858"/>
                    </a:ext>
                  </a:extLst>
                </a:gridCol>
                <a:gridCol w="329184">
                  <a:extLst>
                    <a:ext uri="{9D8B030D-6E8A-4147-A177-3AD203B41FA5}">
                      <a16:colId xmlns:a16="http://schemas.microsoft.com/office/drawing/2014/main" val="2892477284"/>
                    </a:ext>
                  </a:extLst>
                </a:gridCol>
                <a:gridCol w="329184">
                  <a:extLst>
                    <a:ext uri="{9D8B030D-6E8A-4147-A177-3AD203B41FA5}">
                      <a16:colId xmlns:a16="http://schemas.microsoft.com/office/drawing/2014/main" val="1322377945"/>
                    </a:ext>
                  </a:extLst>
                </a:gridCol>
                <a:gridCol w="329184">
                  <a:extLst>
                    <a:ext uri="{9D8B030D-6E8A-4147-A177-3AD203B41FA5}">
                      <a16:colId xmlns:a16="http://schemas.microsoft.com/office/drawing/2014/main" val="868952274"/>
                    </a:ext>
                  </a:extLst>
                </a:gridCol>
                <a:gridCol w="329184">
                  <a:extLst>
                    <a:ext uri="{9D8B030D-6E8A-4147-A177-3AD203B41FA5}">
                      <a16:colId xmlns:a16="http://schemas.microsoft.com/office/drawing/2014/main" val="3728765403"/>
                    </a:ext>
                  </a:extLst>
                </a:gridCol>
                <a:gridCol w="329184">
                  <a:extLst>
                    <a:ext uri="{9D8B030D-6E8A-4147-A177-3AD203B41FA5}">
                      <a16:colId xmlns:a16="http://schemas.microsoft.com/office/drawing/2014/main" val="1049916909"/>
                    </a:ext>
                  </a:extLst>
                </a:gridCol>
                <a:gridCol w="329184">
                  <a:extLst>
                    <a:ext uri="{9D8B030D-6E8A-4147-A177-3AD203B41FA5}">
                      <a16:colId xmlns:a16="http://schemas.microsoft.com/office/drawing/2014/main" val="146228138"/>
                    </a:ext>
                  </a:extLst>
                </a:gridCol>
                <a:gridCol w="329184">
                  <a:extLst>
                    <a:ext uri="{9D8B030D-6E8A-4147-A177-3AD203B41FA5}">
                      <a16:colId xmlns:a16="http://schemas.microsoft.com/office/drawing/2014/main" val="1181754036"/>
                    </a:ext>
                  </a:extLst>
                </a:gridCol>
                <a:gridCol w="329184">
                  <a:extLst>
                    <a:ext uri="{9D8B030D-6E8A-4147-A177-3AD203B41FA5}">
                      <a16:colId xmlns:a16="http://schemas.microsoft.com/office/drawing/2014/main" val="2808299642"/>
                    </a:ext>
                  </a:extLst>
                </a:gridCol>
                <a:gridCol w="329184">
                  <a:extLst>
                    <a:ext uri="{9D8B030D-6E8A-4147-A177-3AD203B41FA5}">
                      <a16:colId xmlns:a16="http://schemas.microsoft.com/office/drawing/2014/main" val="1343636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1551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- 2018-11-19 10:36:22 </a:t>
                      </a:r>
                      <a:r>
                        <a:rPr kumimoji="0" lang="en-US" sz="1000" b="0" i="0" u="none" strike="noStrike" kern="1200" cap="none" spc="0" normalizeH="0" baseline="0" noProof="0">
                          <a:ln>
                            <a:noFill/>
                          </a:ln>
                          <a:solidFill>
                            <a:prstClr val="black"/>
                          </a:solidFill>
                          <a:effectLst/>
                          <a:uLnTx/>
                          <a:uFillTx/>
                          <a:latin typeface="+mn-lt"/>
                          <a:ea typeface="+mn-ea"/>
                          <a:cs typeface="+mn-cs"/>
                        </a:rPr>
                        <a:t> 
 As simple as that!
We are OPEN TOMORROW and THURSDAY so don't forget to make the most out of your day and book your classes 💪 #MONDAY #666329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https://scontent.xx.fbcdn.net/v/t1.0-9/p720x720/46463270_1230983770388313_2056990130182291456_o.jpg?_nc_cat=110&amp;_nc_ht=scontent.xx&amp;oh=dcb54ce7d4dee642c1d054e07e7540b3&amp;oe=5C7747D0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5936716"/>
                  </a:ext>
                </a:extLst>
              </a:tr>
            </a:tbl>
          </a:graphicData>
        </a:graphic>
      </p:graphicFrame>
      <p:sp>
        <p:nvSpPr>
          <p:cNvPr id="4" name="Text Placeholder 3">
            <a:extLst>
              <a:ext uri="{FF2B5EF4-FFF2-40B4-BE49-F238E27FC236}">
                <a16:creationId xmlns:a16="http://schemas.microsoft.com/office/drawing/2014/main" id="{178733E6-CDE9-4F23-AF0E-B2CB4C0B83F2}"/>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187595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9CC5F-8511-43AC-883F-528326B96CD5}"/>
              </a:ext>
            </a:extLst>
          </p:cNvPr>
          <p:cNvSpPr>
            <a:spLocks noGrp="1"/>
          </p:cNvSpPr>
          <p:nvPr>
            <p:ph type="title"/>
          </p:nvPr>
        </p:nvSpPr>
        <p:spPr/>
        <p:txBody>
          <a:bodyPr/>
          <a:lstStyle/>
          <a:p>
            <a:r>
              <a:rPr lang="en-US"/>
              <a:t>Facebook Own Posts Table | Monday Studio - 11 of 25</a:t>
            </a:r>
          </a:p>
        </p:txBody>
      </p:sp>
      <p:graphicFrame>
        <p:nvGraphicFramePr>
          <p:cNvPr id="5" name="Table Placeholder 4">
            <a:extLst>
              <a:ext uri="{FF2B5EF4-FFF2-40B4-BE49-F238E27FC236}">
                <a16:creationId xmlns:a16="http://schemas.microsoft.com/office/drawing/2014/main" id="{F997DAC1-1970-4CD5-B5D4-C5D899317C53}"/>
              </a:ext>
            </a:extLst>
          </p:cNvPr>
          <p:cNvGraphicFramePr>
            <a:graphicFrameLocks noGrp="1"/>
          </p:cNvGraphicFramePr>
          <p:nvPr>
            <p:ph type="tbl" sz="quarter" idx="13"/>
            <p:extLst>
              <p:ext uri="{D42A27DB-BD31-4B8C-83A1-F6EECF244321}">
                <p14:modId xmlns:p14="http://schemas.microsoft.com/office/powerpoint/2010/main" val="3230287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31588531"/>
                    </a:ext>
                  </a:extLst>
                </a:gridCol>
                <a:gridCol w="905256">
                  <a:extLst>
                    <a:ext uri="{9D8B030D-6E8A-4147-A177-3AD203B41FA5}">
                      <a16:colId xmlns:a16="http://schemas.microsoft.com/office/drawing/2014/main" val="317293434"/>
                    </a:ext>
                  </a:extLst>
                </a:gridCol>
                <a:gridCol w="329184">
                  <a:extLst>
                    <a:ext uri="{9D8B030D-6E8A-4147-A177-3AD203B41FA5}">
                      <a16:colId xmlns:a16="http://schemas.microsoft.com/office/drawing/2014/main" val="761874631"/>
                    </a:ext>
                  </a:extLst>
                </a:gridCol>
                <a:gridCol w="329184">
                  <a:extLst>
                    <a:ext uri="{9D8B030D-6E8A-4147-A177-3AD203B41FA5}">
                      <a16:colId xmlns:a16="http://schemas.microsoft.com/office/drawing/2014/main" val="2601247434"/>
                    </a:ext>
                  </a:extLst>
                </a:gridCol>
                <a:gridCol w="329184">
                  <a:extLst>
                    <a:ext uri="{9D8B030D-6E8A-4147-A177-3AD203B41FA5}">
                      <a16:colId xmlns:a16="http://schemas.microsoft.com/office/drawing/2014/main" val="864564512"/>
                    </a:ext>
                  </a:extLst>
                </a:gridCol>
                <a:gridCol w="329184">
                  <a:extLst>
                    <a:ext uri="{9D8B030D-6E8A-4147-A177-3AD203B41FA5}">
                      <a16:colId xmlns:a16="http://schemas.microsoft.com/office/drawing/2014/main" val="907538625"/>
                    </a:ext>
                  </a:extLst>
                </a:gridCol>
                <a:gridCol w="329184">
                  <a:extLst>
                    <a:ext uri="{9D8B030D-6E8A-4147-A177-3AD203B41FA5}">
                      <a16:colId xmlns:a16="http://schemas.microsoft.com/office/drawing/2014/main" val="886172171"/>
                    </a:ext>
                  </a:extLst>
                </a:gridCol>
                <a:gridCol w="329184">
                  <a:extLst>
                    <a:ext uri="{9D8B030D-6E8A-4147-A177-3AD203B41FA5}">
                      <a16:colId xmlns:a16="http://schemas.microsoft.com/office/drawing/2014/main" val="2391290373"/>
                    </a:ext>
                  </a:extLst>
                </a:gridCol>
                <a:gridCol w="329184">
                  <a:extLst>
                    <a:ext uri="{9D8B030D-6E8A-4147-A177-3AD203B41FA5}">
                      <a16:colId xmlns:a16="http://schemas.microsoft.com/office/drawing/2014/main" val="1123625509"/>
                    </a:ext>
                  </a:extLst>
                </a:gridCol>
                <a:gridCol w="329184">
                  <a:extLst>
                    <a:ext uri="{9D8B030D-6E8A-4147-A177-3AD203B41FA5}">
                      <a16:colId xmlns:a16="http://schemas.microsoft.com/office/drawing/2014/main" val="1903753433"/>
                    </a:ext>
                  </a:extLst>
                </a:gridCol>
                <a:gridCol w="329184">
                  <a:extLst>
                    <a:ext uri="{9D8B030D-6E8A-4147-A177-3AD203B41FA5}">
                      <a16:colId xmlns:a16="http://schemas.microsoft.com/office/drawing/2014/main" val="1023327161"/>
                    </a:ext>
                  </a:extLst>
                </a:gridCol>
                <a:gridCol w="329184">
                  <a:extLst>
                    <a:ext uri="{9D8B030D-6E8A-4147-A177-3AD203B41FA5}">
                      <a16:colId xmlns:a16="http://schemas.microsoft.com/office/drawing/2014/main" val="214034801"/>
                    </a:ext>
                  </a:extLst>
                </a:gridCol>
                <a:gridCol w="329184">
                  <a:extLst>
                    <a:ext uri="{9D8B030D-6E8A-4147-A177-3AD203B41FA5}">
                      <a16:colId xmlns:a16="http://schemas.microsoft.com/office/drawing/2014/main" val="715370485"/>
                    </a:ext>
                  </a:extLst>
                </a:gridCol>
                <a:gridCol w="329184">
                  <a:extLst>
                    <a:ext uri="{9D8B030D-6E8A-4147-A177-3AD203B41FA5}">
                      <a16:colId xmlns:a16="http://schemas.microsoft.com/office/drawing/2014/main" val="3302565348"/>
                    </a:ext>
                  </a:extLst>
                </a:gridCol>
                <a:gridCol w="329184">
                  <a:extLst>
                    <a:ext uri="{9D8B030D-6E8A-4147-A177-3AD203B41FA5}">
                      <a16:colId xmlns:a16="http://schemas.microsoft.com/office/drawing/2014/main" val="1895405398"/>
                    </a:ext>
                  </a:extLst>
                </a:gridCol>
                <a:gridCol w="329184">
                  <a:extLst>
                    <a:ext uri="{9D8B030D-6E8A-4147-A177-3AD203B41FA5}">
                      <a16:colId xmlns:a16="http://schemas.microsoft.com/office/drawing/2014/main" val="1236369678"/>
                    </a:ext>
                  </a:extLst>
                </a:gridCol>
                <a:gridCol w="329184">
                  <a:extLst>
                    <a:ext uri="{9D8B030D-6E8A-4147-A177-3AD203B41FA5}">
                      <a16:colId xmlns:a16="http://schemas.microsoft.com/office/drawing/2014/main" val="2847278701"/>
                    </a:ext>
                  </a:extLst>
                </a:gridCol>
                <a:gridCol w="329184">
                  <a:extLst>
                    <a:ext uri="{9D8B030D-6E8A-4147-A177-3AD203B41FA5}">
                      <a16:colId xmlns:a16="http://schemas.microsoft.com/office/drawing/2014/main" val="4274526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9943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- 2018-11-18 18:10:32 </a:t>
                      </a:r>
                      <a:r>
                        <a:rPr kumimoji="0" lang="en-US" sz="1000" b="0" i="0" u="none" strike="noStrike" kern="1200" cap="none" spc="0" normalizeH="0" baseline="0" noProof="0">
                          <a:ln>
                            <a:noFill/>
                          </a:ln>
                          <a:solidFill>
                            <a:prstClr val="black"/>
                          </a:solidFill>
                          <a:effectLst/>
                          <a:uLnTx/>
                          <a:uFillTx/>
                          <a:latin typeface="+mn-lt"/>
                          <a:ea typeface="+mn-ea"/>
                          <a:cs typeface="+mn-cs"/>
                        </a:rPr>
                        <a:t> 
 Our little ballerinas!
Sign up your little one in one of our ballet classes which will enhance your child's coordination, balance and flexibility 🌸
Check our live schedule on the MINDBODY app. #ballet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https://scontent.xx.fbcdn.net/v/t1.0-9/p720x720/46445161_1230507670435923_2093576401071374336_o.jpg?_nc_cat=110&amp;_nc_ht=scontent.xx&amp;oh=392dbddb50f124b77e197151614cfff7&amp;oe=5C6F3F17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5187707"/>
                  </a:ext>
                </a:extLst>
              </a:tr>
            </a:tbl>
          </a:graphicData>
        </a:graphic>
      </p:graphicFrame>
      <p:sp>
        <p:nvSpPr>
          <p:cNvPr id="4" name="Text Placeholder 3">
            <a:extLst>
              <a:ext uri="{FF2B5EF4-FFF2-40B4-BE49-F238E27FC236}">
                <a16:creationId xmlns:a16="http://schemas.microsoft.com/office/drawing/2014/main" id="{03288183-9809-4787-BA86-AD3FDA3E455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619802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132A7-F9CC-43C8-9243-20DCA13C1143}"/>
              </a:ext>
            </a:extLst>
          </p:cNvPr>
          <p:cNvSpPr>
            <a:spLocks noGrp="1"/>
          </p:cNvSpPr>
          <p:nvPr>
            <p:ph type="title"/>
          </p:nvPr>
        </p:nvSpPr>
        <p:spPr/>
        <p:txBody>
          <a:bodyPr/>
          <a:lstStyle/>
          <a:p>
            <a:r>
              <a:rPr lang="en-US"/>
              <a:t>Facebook Own Posts Table | Monday Studio - 12 of 25</a:t>
            </a:r>
          </a:p>
        </p:txBody>
      </p:sp>
      <p:graphicFrame>
        <p:nvGraphicFramePr>
          <p:cNvPr id="5" name="Table Placeholder 4">
            <a:extLst>
              <a:ext uri="{FF2B5EF4-FFF2-40B4-BE49-F238E27FC236}">
                <a16:creationId xmlns:a16="http://schemas.microsoft.com/office/drawing/2014/main" id="{87510211-2D77-4A72-AEDE-28D1CC9DC5F4}"/>
              </a:ext>
            </a:extLst>
          </p:cNvPr>
          <p:cNvGraphicFramePr>
            <a:graphicFrameLocks noGrp="1"/>
          </p:cNvGraphicFramePr>
          <p:nvPr>
            <p:ph type="tbl" sz="quarter" idx="13"/>
            <p:extLst>
              <p:ext uri="{D42A27DB-BD31-4B8C-83A1-F6EECF244321}">
                <p14:modId xmlns:p14="http://schemas.microsoft.com/office/powerpoint/2010/main" val="4213079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3522200"/>
                    </a:ext>
                  </a:extLst>
                </a:gridCol>
                <a:gridCol w="905256">
                  <a:extLst>
                    <a:ext uri="{9D8B030D-6E8A-4147-A177-3AD203B41FA5}">
                      <a16:colId xmlns:a16="http://schemas.microsoft.com/office/drawing/2014/main" val="2578345470"/>
                    </a:ext>
                  </a:extLst>
                </a:gridCol>
                <a:gridCol w="329184">
                  <a:extLst>
                    <a:ext uri="{9D8B030D-6E8A-4147-A177-3AD203B41FA5}">
                      <a16:colId xmlns:a16="http://schemas.microsoft.com/office/drawing/2014/main" val="3728697401"/>
                    </a:ext>
                  </a:extLst>
                </a:gridCol>
                <a:gridCol w="329184">
                  <a:extLst>
                    <a:ext uri="{9D8B030D-6E8A-4147-A177-3AD203B41FA5}">
                      <a16:colId xmlns:a16="http://schemas.microsoft.com/office/drawing/2014/main" val="1986590486"/>
                    </a:ext>
                  </a:extLst>
                </a:gridCol>
                <a:gridCol w="329184">
                  <a:extLst>
                    <a:ext uri="{9D8B030D-6E8A-4147-A177-3AD203B41FA5}">
                      <a16:colId xmlns:a16="http://schemas.microsoft.com/office/drawing/2014/main" val="533780734"/>
                    </a:ext>
                  </a:extLst>
                </a:gridCol>
                <a:gridCol w="329184">
                  <a:extLst>
                    <a:ext uri="{9D8B030D-6E8A-4147-A177-3AD203B41FA5}">
                      <a16:colId xmlns:a16="http://schemas.microsoft.com/office/drawing/2014/main" val="2416890165"/>
                    </a:ext>
                  </a:extLst>
                </a:gridCol>
                <a:gridCol w="329184">
                  <a:extLst>
                    <a:ext uri="{9D8B030D-6E8A-4147-A177-3AD203B41FA5}">
                      <a16:colId xmlns:a16="http://schemas.microsoft.com/office/drawing/2014/main" val="29590983"/>
                    </a:ext>
                  </a:extLst>
                </a:gridCol>
                <a:gridCol w="329184">
                  <a:extLst>
                    <a:ext uri="{9D8B030D-6E8A-4147-A177-3AD203B41FA5}">
                      <a16:colId xmlns:a16="http://schemas.microsoft.com/office/drawing/2014/main" val="3787239381"/>
                    </a:ext>
                  </a:extLst>
                </a:gridCol>
                <a:gridCol w="329184">
                  <a:extLst>
                    <a:ext uri="{9D8B030D-6E8A-4147-A177-3AD203B41FA5}">
                      <a16:colId xmlns:a16="http://schemas.microsoft.com/office/drawing/2014/main" val="1793064845"/>
                    </a:ext>
                  </a:extLst>
                </a:gridCol>
                <a:gridCol w="329184">
                  <a:extLst>
                    <a:ext uri="{9D8B030D-6E8A-4147-A177-3AD203B41FA5}">
                      <a16:colId xmlns:a16="http://schemas.microsoft.com/office/drawing/2014/main" val="1783387748"/>
                    </a:ext>
                  </a:extLst>
                </a:gridCol>
                <a:gridCol w="329184">
                  <a:extLst>
                    <a:ext uri="{9D8B030D-6E8A-4147-A177-3AD203B41FA5}">
                      <a16:colId xmlns:a16="http://schemas.microsoft.com/office/drawing/2014/main" val="1242893561"/>
                    </a:ext>
                  </a:extLst>
                </a:gridCol>
                <a:gridCol w="329184">
                  <a:extLst>
                    <a:ext uri="{9D8B030D-6E8A-4147-A177-3AD203B41FA5}">
                      <a16:colId xmlns:a16="http://schemas.microsoft.com/office/drawing/2014/main" val="2996967380"/>
                    </a:ext>
                  </a:extLst>
                </a:gridCol>
                <a:gridCol w="329184">
                  <a:extLst>
                    <a:ext uri="{9D8B030D-6E8A-4147-A177-3AD203B41FA5}">
                      <a16:colId xmlns:a16="http://schemas.microsoft.com/office/drawing/2014/main" val="1763474764"/>
                    </a:ext>
                  </a:extLst>
                </a:gridCol>
                <a:gridCol w="329184">
                  <a:extLst>
                    <a:ext uri="{9D8B030D-6E8A-4147-A177-3AD203B41FA5}">
                      <a16:colId xmlns:a16="http://schemas.microsoft.com/office/drawing/2014/main" val="1828752219"/>
                    </a:ext>
                  </a:extLst>
                </a:gridCol>
                <a:gridCol w="329184">
                  <a:extLst>
                    <a:ext uri="{9D8B030D-6E8A-4147-A177-3AD203B41FA5}">
                      <a16:colId xmlns:a16="http://schemas.microsoft.com/office/drawing/2014/main" val="2749151789"/>
                    </a:ext>
                  </a:extLst>
                </a:gridCol>
                <a:gridCol w="329184">
                  <a:extLst>
                    <a:ext uri="{9D8B030D-6E8A-4147-A177-3AD203B41FA5}">
                      <a16:colId xmlns:a16="http://schemas.microsoft.com/office/drawing/2014/main" val="3547703765"/>
                    </a:ext>
                  </a:extLst>
                </a:gridCol>
                <a:gridCol w="329184">
                  <a:extLst>
                    <a:ext uri="{9D8B030D-6E8A-4147-A177-3AD203B41FA5}">
                      <a16:colId xmlns:a16="http://schemas.microsoft.com/office/drawing/2014/main" val="2458683047"/>
                    </a:ext>
                  </a:extLst>
                </a:gridCol>
                <a:gridCol w="329184">
                  <a:extLst>
                    <a:ext uri="{9D8B030D-6E8A-4147-A177-3AD203B41FA5}">
                      <a16:colId xmlns:a16="http://schemas.microsoft.com/office/drawing/2014/main" val="3446199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5775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- 2018-11-17 16:58:08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professional runner Chadi who represented Monday Studio at the Istanbul marathon where he got 17th place with a time of 3 hours and 11 minutes in the men's category!
Check out his medal 🏅💪#professionalrunner #marathon #istanbul #medal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0092380"/>
                  </a:ext>
                </a:extLst>
              </a:tr>
            </a:tbl>
          </a:graphicData>
        </a:graphic>
      </p:graphicFrame>
      <p:sp>
        <p:nvSpPr>
          <p:cNvPr id="4" name="Text Placeholder 3">
            <a:extLst>
              <a:ext uri="{FF2B5EF4-FFF2-40B4-BE49-F238E27FC236}">
                <a16:creationId xmlns:a16="http://schemas.microsoft.com/office/drawing/2014/main" id="{4D3B3CFA-F37D-4EEB-AFCA-508984C884A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622611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599C5-C62E-4EFE-BC6A-9CE5DFAC8EC9}"/>
              </a:ext>
            </a:extLst>
          </p:cNvPr>
          <p:cNvSpPr>
            <a:spLocks noGrp="1"/>
          </p:cNvSpPr>
          <p:nvPr>
            <p:ph type="title"/>
          </p:nvPr>
        </p:nvSpPr>
        <p:spPr/>
        <p:txBody>
          <a:bodyPr/>
          <a:lstStyle/>
          <a:p>
            <a:r>
              <a:rPr lang="en-US"/>
              <a:t>Facebook Own Posts Table | Monday Studio - 13 of 25</a:t>
            </a:r>
          </a:p>
        </p:txBody>
      </p:sp>
      <p:graphicFrame>
        <p:nvGraphicFramePr>
          <p:cNvPr id="5" name="Table Placeholder 4">
            <a:extLst>
              <a:ext uri="{FF2B5EF4-FFF2-40B4-BE49-F238E27FC236}">
                <a16:creationId xmlns:a16="http://schemas.microsoft.com/office/drawing/2014/main" id="{ECE1C029-878E-40C5-93D7-88F6D5707975}"/>
              </a:ext>
            </a:extLst>
          </p:cNvPr>
          <p:cNvGraphicFramePr>
            <a:graphicFrameLocks noGrp="1"/>
          </p:cNvGraphicFramePr>
          <p:nvPr>
            <p:ph type="tbl" sz="quarter" idx="13"/>
            <p:extLst>
              <p:ext uri="{D42A27DB-BD31-4B8C-83A1-F6EECF244321}">
                <p14:modId xmlns:p14="http://schemas.microsoft.com/office/powerpoint/2010/main" val="3106239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41686869"/>
                    </a:ext>
                  </a:extLst>
                </a:gridCol>
                <a:gridCol w="905256">
                  <a:extLst>
                    <a:ext uri="{9D8B030D-6E8A-4147-A177-3AD203B41FA5}">
                      <a16:colId xmlns:a16="http://schemas.microsoft.com/office/drawing/2014/main" val="1581616707"/>
                    </a:ext>
                  </a:extLst>
                </a:gridCol>
                <a:gridCol w="329184">
                  <a:extLst>
                    <a:ext uri="{9D8B030D-6E8A-4147-A177-3AD203B41FA5}">
                      <a16:colId xmlns:a16="http://schemas.microsoft.com/office/drawing/2014/main" val="325360809"/>
                    </a:ext>
                  </a:extLst>
                </a:gridCol>
                <a:gridCol w="329184">
                  <a:extLst>
                    <a:ext uri="{9D8B030D-6E8A-4147-A177-3AD203B41FA5}">
                      <a16:colId xmlns:a16="http://schemas.microsoft.com/office/drawing/2014/main" val="1230037437"/>
                    </a:ext>
                  </a:extLst>
                </a:gridCol>
                <a:gridCol w="329184">
                  <a:extLst>
                    <a:ext uri="{9D8B030D-6E8A-4147-A177-3AD203B41FA5}">
                      <a16:colId xmlns:a16="http://schemas.microsoft.com/office/drawing/2014/main" val="1988129065"/>
                    </a:ext>
                  </a:extLst>
                </a:gridCol>
                <a:gridCol w="329184">
                  <a:extLst>
                    <a:ext uri="{9D8B030D-6E8A-4147-A177-3AD203B41FA5}">
                      <a16:colId xmlns:a16="http://schemas.microsoft.com/office/drawing/2014/main" val="3829368133"/>
                    </a:ext>
                  </a:extLst>
                </a:gridCol>
                <a:gridCol w="329184">
                  <a:extLst>
                    <a:ext uri="{9D8B030D-6E8A-4147-A177-3AD203B41FA5}">
                      <a16:colId xmlns:a16="http://schemas.microsoft.com/office/drawing/2014/main" val="547305368"/>
                    </a:ext>
                  </a:extLst>
                </a:gridCol>
                <a:gridCol w="329184">
                  <a:extLst>
                    <a:ext uri="{9D8B030D-6E8A-4147-A177-3AD203B41FA5}">
                      <a16:colId xmlns:a16="http://schemas.microsoft.com/office/drawing/2014/main" val="70698553"/>
                    </a:ext>
                  </a:extLst>
                </a:gridCol>
                <a:gridCol w="329184">
                  <a:extLst>
                    <a:ext uri="{9D8B030D-6E8A-4147-A177-3AD203B41FA5}">
                      <a16:colId xmlns:a16="http://schemas.microsoft.com/office/drawing/2014/main" val="1145967833"/>
                    </a:ext>
                  </a:extLst>
                </a:gridCol>
                <a:gridCol w="329184">
                  <a:extLst>
                    <a:ext uri="{9D8B030D-6E8A-4147-A177-3AD203B41FA5}">
                      <a16:colId xmlns:a16="http://schemas.microsoft.com/office/drawing/2014/main" val="4205079029"/>
                    </a:ext>
                  </a:extLst>
                </a:gridCol>
                <a:gridCol w="329184">
                  <a:extLst>
                    <a:ext uri="{9D8B030D-6E8A-4147-A177-3AD203B41FA5}">
                      <a16:colId xmlns:a16="http://schemas.microsoft.com/office/drawing/2014/main" val="1340199326"/>
                    </a:ext>
                  </a:extLst>
                </a:gridCol>
                <a:gridCol w="329184">
                  <a:extLst>
                    <a:ext uri="{9D8B030D-6E8A-4147-A177-3AD203B41FA5}">
                      <a16:colId xmlns:a16="http://schemas.microsoft.com/office/drawing/2014/main" val="4000939808"/>
                    </a:ext>
                  </a:extLst>
                </a:gridCol>
                <a:gridCol w="329184">
                  <a:extLst>
                    <a:ext uri="{9D8B030D-6E8A-4147-A177-3AD203B41FA5}">
                      <a16:colId xmlns:a16="http://schemas.microsoft.com/office/drawing/2014/main" val="2647256213"/>
                    </a:ext>
                  </a:extLst>
                </a:gridCol>
                <a:gridCol w="329184">
                  <a:extLst>
                    <a:ext uri="{9D8B030D-6E8A-4147-A177-3AD203B41FA5}">
                      <a16:colId xmlns:a16="http://schemas.microsoft.com/office/drawing/2014/main" val="3347875052"/>
                    </a:ext>
                  </a:extLst>
                </a:gridCol>
                <a:gridCol w="329184">
                  <a:extLst>
                    <a:ext uri="{9D8B030D-6E8A-4147-A177-3AD203B41FA5}">
                      <a16:colId xmlns:a16="http://schemas.microsoft.com/office/drawing/2014/main" val="645241083"/>
                    </a:ext>
                  </a:extLst>
                </a:gridCol>
                <a:gridCol w="329184">
                  <a:extLst>
                    <a:ext uri="{9D8B030D-6E8A-4147-A177-3AD203B41FA5}">
                      <a16:colId xmlns:a16="http://schemas.microsoft.com/office/drawing/2014/main" val="3427059025"/>
                    </a:ext>
                  </a:extLst>
                </a:gridCol>
                <a:gridCol w="329184">
                  <a:extLst>
                    <a:ext uri="{9D8B030D-6E8A-4147-A177-3AD203B41FA5}">
                      <a16:colId xmlns:a16="http://schemas.microsoft.com/office/drawing/2014/main" val="1352871825"/>
                    </a:ext>
                  </a:extLst>
                </a:gridCol>
                <a:gridCol w="329184">
                  <a:extLst>
                    <a:ext uri="{9D8B030D-6E8A-4147-A177-3AD203B41FA5}">
                      <a16:colId xmlns:a16="http://schemas.microsoft.com/office/drawing/2014/main" val="2415731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2444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- 2018-11-15 17:53:15 </a:t>
                      </a:r>
                      <a:r>
                        <a:rPr kumimoji="0" lang="en-US" sz="1000" b="0" i="0" u="none" strike="noStrike" kern="1200" cap="none" spc="0" normalizeH="0" baseline="0" noProof="0">
                          <a:ln>
                            <a:noFill/>
                          </a:ln>
                          <a:solidFill>
                            <a:prstClr val="black"/>
                          </a:solidFill>
                          <a:effectLst/>
                          <a:uLnTx/>
                          <a:uFillTx/>
                          <a:latin typeface="+mn-lt"/>
                          <a:ea typeface="+mn-ea"/>
                          <a:cs typeface="+mn-cs"/>
                        </a:rPr>
                        <a:t> 
 Avoid dry skin this winter and experience the freshness of Maryam's Scrub! Pamper, exfoliate and treat your skin with this amazing product made out of 100% natural oils &amp; ingredients. Expect a glamorous glow 💫 #maryamscrub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https://scontent.xx.fbcdn.net/v/t15.5256-10/43987347_205756430351552_9090201885738008576_n.jpg?_nc_cat=104&amp;_nc_ht=scontent.xx&amp;oh=435aba7d1b19c3ef6e987f165fda66cf&amp;oe=5C770570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2350601"/>
                  </a:ext>
                </a:extLst>
              </a:tr>
            </a:tbl>
          </a:graphicData>
        </a:graphic>
      </p:graphicFrame>
      <p:sp>
        <p:nvSpPr>
          <p:cNvPr id="4" name="Text Placeholder 3">
            <a:extLst>
              <a:ext uri="{FF2B5EF4-FFF2-40B4-BE49-F238E27FC236}">
                <a16:creationId xmlns:a16="http://schemas.microsoft.com/office/drawing/2014/main" id="{7D1ADE10-4538-428B-825E-E49D9DB0C51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185691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27641-2578-4D64-9A80-348FBD5FCB63}"/>
              </a:ext>
            </a:extLst>
          </p:cNvPr>
          <p:cNvSpPr>
            <a:spLocks noGrp="1"/>
          </p:cNvSpPr>
          <p:nvPr>
            <p:ph type="title"/>
          </p:nvPr>
        </p:nvSpPr>
        <p:spPr/>
        <p:txBody>
          <a:bodyPr/>
          <a:lstStyle/>
          <a:p>
            <a:r>
              <a:rPr lang="en-US"/>
              <a:t>Facebook Own Posts Table | Monday Studio - 14 of 25</a:t>
            </a:r>
          </a:p>
        </p:txBody>
      </p:sp>
      <p:graphicFrame>
        <p:nvGraphicFramePr>
          <p:cNvPr id="5" name="Table Placeholder 4">
            <a:extLst>
              <a:ext uri="{FF2B5EF4-FFF2-40B4-BE49-F238E27FC236}">
                <a16:creationId xmlns:a16="http://schemas.microsoft.com/office/drawing/2014/main" id="{8717761D-2E2D-455B-A9AB-E0CF6127D2D2}"/>
              </a:ext>
            </a:extLst>
          </p:cNvPr>
          <p:cNvGraphicFramePr>
            <a:graphicFrameLocks noGrp="1"/>
          </p:cNvGraphicFramePr>
          <p:nvPr>
            <p:ph type="tbl" sz="quarter" idx="13"/>
            <p:extLst>
              <p:ext uri="{D42A27DB-BD31-4B8C-83A1-F6EECF244321}">
                <p14:modId xmlns:p14="http://schemas.microsoft.com/office/powerpoint/2010/main" val="1770078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446504"/>
                    </a:ext>
                  </a:extLst>
                </a:gridCol>
                <a:gridCol w="905256">
                  <a:extLst>
                    <a:ext uri="{9D8B030D-6E8A-4147-A177-3AD203B41FA5}">
                      <a16:colId xmlns:a16="http://schemas.microsoft.com/office/drawing/2014/main" val="1886835879"/>
                    </a:ext>
                  </a:extLst>
                </a:gridCol>
                <a:gridCol w="329184">
                  <a:extLst>
                    <a:ext uri="{9D8B030D-6E8A-4147-A177-3AD203B41FA5}">
                      <a16:colId xmlns:a16="http://schemas.microsoft.com/office/drawing/2014/main" val="774526409"/>
                    </a:ext>
                  </a:extLst>
                </a:gridCol>
                <a:gridCol w="329184">
                  <a:extLst>
                    <a:ext uri="{9D8B030D-6E8A-4147-A177-3AD203B41FA5}">
                      <a16:colId xmlns:a16="http://schemas.microsoft.com/office/drawing/2014/main" val="2007160187"/>
                    </a:ext>
                  </a:extLst>
                </a:gridCol>
                <a:gridCol w="329184">
                  <a:extLst>
                    <a:ext uri="{9D8B030D-6E8A-4147-A177-3AD203B41FA5}">
                      <a16:colId xmlns:a16="http://schemas.microsoft.com/office/drawing/2014/main" val="2808101347"/>
                    </a:ext>
                  </a:extLst>
                </a:gridCol>
                <a:gridCol w="329184">
                  <a:extLst>
                    <a:ext uri="{9D8B030D-6E8A-4147-A177-3AD203B41FA5}">
                      <a16:colId xmlns:a16="http://schemas.microsoft.com/office/drawing/2014/main" val="4190087117"/>
                    </a:ext>
                  </a:extLst>
                </a:gridCol>
                <a:gridCol w="329184">
                  <a:extLst>
                    <a:ext uri="{9D8B030D-6E8A-4147-A177-3AD203B41FA5}">
                      <a16:colId xmlns:a16="http://schemas.microsoft.com/office/drawing/2014/main" val="1798847224"/>
                    </a:ext>
                  </a:extLst>
                </a:gridCol>
                <a:gridCol w="329184">
                  <a:extLst>
                    <a:ext uri="{9D8B030D-6E8A-4147-A177-3AD203B41FA5}">
                      <a16:colId xmlns:a16="http://schemas.microsoft.com/office/drawing/2014/main" val="4029902044"/>
                    </a:ext>
                  </a:extLst>
                </a:gridCol>
                <a:gridCol w="329184">
                  <a:extLst>
                    <a:ext uri="{9D8B030D-6E8A-4147-A177-3AD203B41FA5}">
                      <a16:colId xmlns:a16="http://schemas.microsoft.com/office/drawing/2014/main" val="1715184318"/>
                    </a:ext>
                  </a:extLst>
                </a:gridCol>
                <a:gridCol w="329184">
                  <a:extLst>
                    <a:ext uri="{9D8B030D-6E8A-4147-A177-3AD203B41FA5}">
                      <a16:colId xmlns:a16="http://schemas.microsoft.com/office/drawing/2014/main" val="1855917826"/>
                    </a:ext>
                  </a:extLst>
                </a:gridCol>
                <a:gridCol w="329184">
                  <a:extLst>
                    <a:ext uri="{9D8B030D-6E8A-4147-A177-3AD203B41FA5}">
                      <a16:colId xmlns:a16="http://schemas.microsoft.com/office/drawing/2014/main" val="401171273"/>
                    </a:ext>
                  </a:extLst>
                </a:gridCol>
                <a:gridCol w="329184">
                  <a:extLst>
                    <a:ext uri="{9D8B030D-6E8A-4147-A177-3AD203B41FA5}">
                      <a16:colId xmlns:a16="http://schemas.microsoft.com/office/drawing/2014/main" val="1535727870"/>
                    </a:ext>
                  </a:extLst>
                </a:gridCol>
                <a:gridCol w="329184">
                  <a:extLst>
                    <a:ext uri="{9D8B030D-6E8A-4147-A177-3AD203B41FA5}">
                      <a16:colId xmlns:a16="http://schemas.microsoft.com/office/drawing/2014/main" val="936250562"/>
                    </a:ext>
                  </a:extLst>
                </a:gridCol>
                <a:gridCol w="329184">
                  <a:extLst>
                    <a:ext uri="{9D8B030D-6E8A-4147-A177-3AD203B41FA5}">
                      <a16:colId xmlns:a16="http://schemas.microsoft.com/office/drawing/2014/main" val="2001389944"/>
                    </a:ext>
                  </a:extLst>
                </a:gridCol>
                <a:gridCol w="329184">
                  <a:extLst>
                    <a:ext uri="{9D8B030D-6E8A-4147-A177-3AD203B41FA5}">
                      <a16:colId xmlns:a16="http://schemas.microsoft.com/office/drawing/2014/main" val="474034927"/>
                    </a:ext>
                  </a:extLst>
                </a:gridCol>
                <a:gridCol w="329184">
                  <a:extLst>
                    <a:ext uri="{9D8B030D-6E8A-4147-A177-3AD203B41FA5}">
                      <a16:colId xmlns:a16="http://schemas.microsoft.com/office/drawing/2014/main" val="155149293"/>
                    </a:ext>
                  </a:extLst>
                </a:gridCol>
                <a:gridCol w="329184">
                  <a:extLst>
                    <a:ext uri="{9D8B030D-6E8A-4147-A177-3AD203B41FA5}">
                      <a16:colId xmlns:a16="http://schemas.microsoft.com/office/drawing/2014/main" val="2223609353"/>
                    </a:ext>
                  </a:extLst>
                </a:gridCol>
                <a:gridCol w="329184">
                  <a:extLst>
                    <a:ext uri="{9D8B030D-6E8A-4147-A177-3AD203B41FA5}">
                      <a16:colId xmlns:a16="http://schemas.microsoft.com/office/drawing/2014/main" val="3358036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6191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- 2018-11-14 16:24:37 </a:t>
                      </a:r>
                      <a:r>
                        <a:rPr kumimoji="0" lang="en-US" sz="1000" b="0" i="0" u="none" strike="noStrike" kern="1200" cap="none" spc="0" normalizeH="0" baseline="0" noProof="0">
                          <a:ln>
                            <a:noFill/>
                          </a:ln>
                          <a:solidFill>
                            <a:prstClr val="black"/>
                          </a:solidFill>
                          <a:effectLst/>
                          <a:uLnTx/>
                          <a:uFillTx/>
                          <a:latin typeface="+mn-lt"/>
                          <a:ea typeface="+mn-ea"/>
                          <a:cs typeface="+mn-cs"/>
                        </a:rPr>
                        <a:t> 
 What is TRX? Total Body Resistance Exercise.
Why is it so great? Everyone can do it, and if you're looking to build a lean, mean and athletic machine, it's one of the best methods for full-body strength.
Check our live schedule on the MINDBODY app to book your spot! #TRX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https://scontent.xx.fbcdn.net/v/t15.5256-10/43916803_2396040833759035_2933783037663510528_n.jpg?_nc_cat=110&amp;_nc_ht=scontent.xx&amp;oh=54dc3d62d4a8c4b3f190d754a9c2c7ef&amp;oe=5C729039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1549531"/>
                  </a:ext>
                </a:extLst>
              </a:tr>
            </a:tbl>
          </a:graphicData>
        </a:graphic>
      </p:graphicFrame>
      <p:sp>
        <p:nvSpPr>
          <p:cNvPr id="4" name="Text Placeholder 3">
            <a:extLst>
              <a:ext uri="{FF2B5EF4-FFF2-40B4-BE49-F238E27FC236}">
                <a16:creationId xmlns:a16="http://schemas.microsoft.com/office/drawing/2014/main" id="{5863E234-09B4-40B1-8CDE-054622839DA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964301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046A4-0A54-44E7-9D17-FD72A9216887}"/>
              </a:ext>
            </a:extLst>
          </p:cNvPr>
          <p:cNvSpPr>
            <a:spLocks noGrp="1"/>
          </p:cNvSpPr>
          <p:nvPr>
            <p:ph type="title"/>
          </p:nvPr>
        </p:nvSpPr>
        <p:spPr/>
        <p:txBody>
          <a:bodyPr/>
          <a:lstStyle/>
          <a:p>
            <a:r>
              <a:rPr lang="en-US"/>
              <a:t>Facebook Own Posts Table | Monday Studio - 15 of 25</a:t>
            </a:r>
          </a:p>
        </p:txBody>
      </p:sp>
      <p:graphicFrame>
        <p:nvGraphicFramePr>
          <p:cNvPr id="5" name="Table Placeholder 4">
            <a:extLst>
              <a:ext uri="{FF2B5EF4-FFF2-40B4-BE49-F238E27FC236}">
                <a16:creationId xmlns:a16="http://schemas.microsoft.com/office/drawing/2014/main" id="{4E5B9727-158F-4A5A-9FD2-E23A46D450A8}"/>
              </a:ext>
            </a:extLst>
          </p:cNvPr>
          <p:cNvGraphicFramePr>
            <a:graphicFrameLocks noGrp="1"/>
          </p:cNvGraphicFramePr>
          <p:nvPr>
            <p:ph type="tbl" sz="quarter" idx="13"/>
            <p:extLst>
              <p:ext uri="{D42A27DB-BD31-4B8C-83A1-F6EECF244321}">
                <p14:modId xmlns:p14="http://schemas.microsoft.com/office/powerpoint/2010/main" val="4200451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2555300"/>
                    </a:ext>
                  </a:extLst>
                </a:gridCol>
                <a:gridCol w="905256">
                  <a:extLst>
                    <a:ext uri="{9D8B030D-6E8A-4147-A177-3AD203B41FA5}">
                      <a16:colId xmlns:a16="http://schemas.microsoft.com/office/drawing/2014/main" val="2501121510"/>
                    </a:ext>
                  </a:extLst>
                </a:gridCol>
                <a:gridCol w="329184">
                  <a:extLst>
                    <a:ext uri="{9D8B030D-6E8A-4147-A177-3AD203B41FA5}">
                      <a16:colId xmlns:a16="http://schemas.microsoft.com/office/drawing/2014/main" val="3878890791"/>
                    </a:ext>
                  </a:extLst>
                </a:gridCol>
                <a:gridCol w="329184">
                  <a:extLst>
                    <a:ext uri="{9D8B030D-6E8A-4147-A177-3AD203B41FA5}">
                      <a16:colId xmlns:a16="http://schemas.microsoft.com/office/drawing/2014/main" val="1073730238"/>
                    </a:ext>
                  </a:extLst>
                </a:gridCol>
                <a:gridCol w="329184">
                  <a:extLst>
                    <a:ext uri="{9D8B030D-6E8A-4147-A177-3AD203B41FA5}">
                      <a16:colId xmlns:a16="http://schemas.microsoft.com/office/drawing/2014/main" val="3251182725"/>
                    </a:ext>
                  </a:extLst>
                </a:gridCol>
                <a:gridCol w="329184">
                  <a:extLst>
                    <a:ext uri="{9D8B030D-6E8A-4147-A177-3AD203B41FA5}">
                      <a16:colId xmlns:a16="http://schemas.microsoft.com/office/drawing/2014/main" val="135854607"/>
                    </a:ext>
                  </a:extLst>
                </a:gridCol>
                <a:gridCol w="329184">
                  <a:extLst>
                    <a:ext uri="{9D8B030D-6E8A-4147-A177-3AD203B41FA5}">
                      <a16:colId xmlns:a16="http://schemas.microsoft.com/office/drawing/2014/main" val="1328745968"/>
                    </a:ext>
                  </a:extLst>
                </a:gridCol>
                <a:gridCol w="329184">
                  <a:extLst>
                    <a:ext uri="{9D8B030D-6E8A-4147-A177-3AD203B41FA5}">
                      <a16:colId xmlns:a16="http://schemas.microsoft.com/office/drawing/2014/main" val="3522949111"/>
                    </a:ext>
                  </a:extLst>
                </a:gridCol>
                <a:gridCol w="329184">
                  <a:extLst>
                    <a:ext uri="{9D8B030D-6E8A-4147-A177-3AD203B41FA5}">
                      <a16:colId xmlns:a16="http://schemas.microsoft.com/office/drawing/2014/main" val="2078903693"/>
                    </a:ext>
                  </a:extLst>
                </a:gridCol>
                <a:gridCol w="329184">
                  <a:extLst>
                    <a:ext uri="{9D8B030D-6E8A-4147-A177-3AD203B41FA5}">
                      <a16:colId xmlns:a16="http://schemas.microsoft.com/office/drawing/2014/main" val="914123702"/>
                    </a:ext>
                  </a:extLst>
                </a:gridCol>
                <a:gridCol w="329184">
                  <a:extLst>
                    <a:ext uri="{9D8B030D-6E8A-4147-A177-3AD203B41FA5}">
                      <a16:colId xmlns:a16="http://schemas.microsoft.com/office/drawing/2014/main" val="2349804092"/>
                    </a:ext>
                  </a:extLst>
                </a:gridCol>
                <a:gridCol w="329184">
                  <a:extLst>
                    <a:ext uri="{9D8B030D-6E8A-4147-A177-3AD203B41FA5}">
                      <a16:colId xmlns:a16="http://schemas.microsoft.com/office/drawing/2014/main" val="1322641714"/>
                    </a:ext>
                  </a:extLst>
                </a:gridCol>
                <a:gridCol w="329184">
                  <a:extLst>
                    <a:ext uri="{9D8B030D-6E8A-4147-A177-3AD203B41FA5}">
                      <a16:colId xmlns:a16="http://schemas.microsoft.com/office/drawing/2014/main" val="4094742704"/>
                    </a:ext>
                  </a:extLst>
                </a:gridCol>
                <a:gridCol w="329184">
                  <a:extLst>
                    <a:ext uri="{9D8B030D-6E8A-4147-A177-3AD203B41FA5}">
                      <a16:colId xmlns:a16="http://schemas.microsoft.com/office/drawing/2014/main" val="218015288"/>
                    </a:ext>
                  </a:extLst>
                </a:gridCol>
                <a:gridCol w="329184">
                  <a:extLst>
                    <a:ext uri="{9D8B030D-6E8A-4147-A177-3AD203B41FA5}">
                      <a16:colId xmlns:a16="http://schemas.microsoft.com/office/drawing/2014/main" val="754569701"/>
                    </a:ext>
                  </a:extLst>
                </a:gridCol>
                <a:gridCol w="329184">
                  <a:extLst>
                    <a:ext uri="{9D8B030D-6E8A-4147-A177-3AD203B41FA5}">
                      <a16:colId xmlns:a16="http://schemas.microsoft.com/office/drawing/2014/main" val="1893664249"/>
                    </a:ext>
                  </a:extLst>
                </a:gridCol>
                <a:gridCol w="329184">
                  <a:extLst>
                    <a:ext uri="{9D8B030D-6E8A-4147-A177-3AD203B41FA5}">
                      <a16:colId xmlns:a16="http://schemas.microsoft.com/office/drawing/2014/main" val="656288211"/>
                    </a:ext>
                  </a:extLst>
                </a:gridCol>
                <a:gridCol w="329184">
                  <a:extLst>
                    <a:ext uri="{9D8B030D-6E8A-4147-A177-3AD203B41FA5}">
                      <a16:colId xmlns:a16="http://schemas.microsoft.com/office/drawing/2014/main" val="4190465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7414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- 2018-11-13 14:08:22 </a:t>
                      </a:r>
                      <a:r>
                        <a:rPr kumimoji="0" lang="en-US" sz="1000" b="0" i="0" u="none" strike="noStrike" kern="1200" cap="none" spc="0" normalizeH="0" baseline="0" noProof="0">
                          <a:ln>
                            <a:noFill/>
                          </a:ln>
                          <a:solidFill>
                            <a:prstClr val="black"/>
                          </a:solidFill>
                          <a:effectLst/>
                          <a:uLnTx/>
                          <a:uFillTx/>
                          <a:latin typeface="+mn-lt"/>
                          <a:ea typeface="+mn-ea"/>
                          <a:cs typeface="+mn-cs"/>
                        </a:rPr>
                        <a:t> 
 Tracy Assaad Tamer's specially made Choco Oat Milk &amp; Crunchy Granola: an ideal combination for a healthy breakfast or snack!
PS. The Choco Oat Milk is based on order! #oatmilk #granola #tastytuesday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https://scontent.xx.fbcdn.net/v/t1.0-9/p720x720/46116495_1226936970792993_6384021848127963136_o.jpg?_nc_cat=100&amp;_nc_ht=scontent.xx&amp;oh=7810b423aa299026c38ecae2a5e9d41d&amp;oe=5C7EAD70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080356"/>
                  </a:ext>
                </a:extLst>
              </a:tr>
            </a:tbl>
          </a:graphicData>
        </a:graphic>
      </p:graphicFrame>
      <p:sp>
        <p:nvSpPr>
          <p:cNvPr id="4" name="Text Placeholder 3">
            <a:extLst>
              <a:ext uri="{FF2B5EF4-FFF2-40B4-BE49-F238E27FC236}">
                <a16:creationId xmlns:a16="http://schemas.microsoft.com/office/drawing/2014/main" id="{7083F323-A1F5-4E10-851D-4A422E0D11A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234745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CB5D9-96FD-430E-8153-AE434479916E}"/>
              </a:ext>
            </a:extLst>
          </p:cNvPr>
          <p:cNvSpPr>
            <a:spLocks noGrp="1"/>
          </p:cNvSpPr>
          <p:nvPr>
            <p:ph type="title"/>
          </p:nvPr>
        </p:nvSpPr>
        <p:spPr/>
        <p:txBody>
          <a:bodyPr/>
          <a:lstStyle/>
          <a:p>
            <a:r>
              <a:rPr lang="en-US"/>
              <a:t>Facebook Own Posts Table | Monday Studio - 16 of 25</a:t>
            </a:r>
          </a:p>
        </p:txBody>
      </p:sp>
      <p:graphicFrame>
        <p:nvGraphicFramePr>
          <p:cNvPr id="5" name="Table Placeholder 4">
            <a:extLst>
              <a:ext uri="{FF2B5EF4-FFF2-40B4-BE49-F238E27FC236}">
                <a16:creationId xmlns:a16="http://schemas.microsoft.com/office/drawing/2014/main" id="{CD000AD9-BAB2-4C68-9D8A-D7829FA32B02}"/>
              </a:ext>
            </a:extLst>
          </p:cNvPr>
          <p:cNvGraphicFramePr>
            <a:graphicFrameLocks noGrp="1"/>
          </p:cNvGraphicFramePr>
          <p:nvPr>
            <p:ph type="tbl" sz="quarter" idx="13"/>
            <p:extLst>
              <p:ext uri="{D42A27DB-BD31-4B8C-83A1-F6EECF244321}">
                <p14:modId xmlns:p14="http://schemas.microsoft.com/office/powerpoint/2010/main" val="3979039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8413321"/>
                    </a:ext>
                  </a:extLst>
                </a:gridCol>
                <a:gridCol w="905256">
                  <a:extLst>
                    <a:ext uri="{9D8B030D-6E8A-4147-A177-3AD203B41FA5}">
                      <a16:colId xmlns:a16="http://schemas.microsoft.com/office/drawing/2014/main" val="3764306852"/>
                    </a:ext>
                  </a:extLst>
                </a:gridCol>
                <a:gridCol w="329184">
                  <a:extLst>
                    <a:ext uri="{9D8B030D-6E8A-4147-A177-3AD203B41FA5}">
                      <a16:colId xmlns:a16="http://schemas.microsoft.com/office/drawing/2014/main" val="1339555274"/>
                    </a:ext>
                  </a:extLst>
                </a:gridCol>
                <a:gridCol w="329184">
                  <a:extLst>
                    <a:ext uri="{9D8B030D-6E8A-4147-A177-3AD203B41FA5}">
                      <a16:colId xmlns:a16="http://schemas.microsoft.com/office/drawing/2014/main" val="1701432272"/>
                    </a:ext>
                  </a:extLst>
                </a:gridCol>
                <a:gridCol w="329184">
                  <a:extLst>
                    <a:ext uri="{9D8B030D-6E8A-4147-A177-3AD203B41FA5}">
                      <a16:colId xmlns:a16="http://schemas.microsoft.com/office/drawing/2014/main" val="3383100599"/>
                    </a:ext>
                  </a:extLst>
                </a:gridCol>
                <a:gridCol w="329184">
                  <a:extLst>
                    <a:ext uri="{9D8B030D-6E8A-4147-A177-3AD203B41FA5}">
                      <a16:colId xmlns:a16="http://schemas.microsoft.com/office/drawing/2014/main" val="1059707916"/>
                    </a:ext>
                  </a:extLst>
                </a:gridCol>
                <a:gridCol w="329184">
                  <a:extLst>
                    <a:ext uri="{9D8B030D-6E8A-4147-A177-3AD203B41FA5}">
                      <a16:colId xmlns:a16="http://schemas.microsoft.com/office/drawing/2014/main" val="3947318652"/>
                    </a:ext>
                  </a:extLst>
                </a:gridCol>
                <a:gridCol w="329184">
                  <a:extLst>
                    <a:ext uri="{9D8B030D-6E8A-4147-A177-3AD203B41FA5}">
                      <a16:colId xmlns:a16="http://schemas.microsoft.com/office/drawing/2014/main" val="2350791324"/>
                    </a:ext>
                  </a:extLst>
                </a:gridCol>
                <a:gridCol w="329184">
                  <a:extLst>
                    <a:ext uri="{9D8B030D-6E8A-4147-A177-3AD203B41FA5}">
                      <a16:colId xmlns:a16="http://schemas.microsoft.com/office/drawing/2014/main" val="386827379"/>
                    </a:ext>
                  </a:extLst>
                </a:gridCol>
                <a:gridCol w="329184">
                  <a:extLst>
                    <a:ext uri="{9D8B030D-6E8A-4147-A177-3AD203B41FA5}">
                      <a16:colId xmlns:a16="http://schemas.microsoft.com/office/drawing/2014/main" val="3601750782"/>
                    </a:ext>
                  </a:extLst>
                </a:gridCol>
                <a:gridCol w="329184">
                  <a:extLst>
                    <a:ext uri="{9D8B030D-6E8A-4147-A177-3AD203B41FA5}">
                      <a16:colId xmlns:a16="http://schemas.microsoft.com/office/drawing/2014/main" val="443554777"/>
                    </a:ext>
                  </a:extLst>
                </a:gridCol>
                <a:gridCol w="329184">
                  <a:extLst>
                    <a:ext uri="{9D8B030D-6E8A-4147-A177-3AD203B41FA5}">
                      <a16:colId xmlns:a16="http://schemas.microsoft.com/office/drawing/2014/main" val="1386261781"/>
                    </a:ext>
                  </a:extLst>
                </a:gridCol>
                <a:gridCol w="329184">
                  <a:extLst>
                    <a:ext uri="{9D8B030D-6E8A-4147-A177-3AD203B41FA5}">
                      <a16:colId xmlns:a16="http://schemas.microsoft.com/office/drawing/2014/main" val="1513454996"/>
                    </a:ext>
                  </a:extLst>
                </a:gridCol>
                <a:gridCol w="329184">
                  <a:extLst>
                    <a:ext uri="{9D8B030D-6E8A-4147-A177-3AD203B41FA5}">
                      <a16:colId xmlns:a16="http://schemas.microsoft.com/office/drawing/2014/main" val="1005000781"/>
                    </a:ext>
                  </a:extLst>
                </a:gridCol>
                <a:gridCol w="329184">
                  <a:extLst>
                    <a:ext uri="{9D8B030D-6E8A-4147-A177-3AD203B41FA5}">
                      <a16:colId xmlns:a16="http://schemas.microsoft.com/office/drawing/2014/main" val="1584303258"/>
                    </a:ext>
                  </a:extLst>
                </a:gridCol>
                <a:gridCol w="329184">
                  <a:extLst>
                    <a:ext uri="{9D8B030D-6E8A-4147-A177-3AD203B41FA5}">
                      <a16:colId xmlns:a16="http://schemas.microsoft.com/office/drawing/2014/main" val="826676358"/>
                    </a:ext>
                  </a:extLst>
                </a:gridCol>
                <a:gridCol w="329184">
                  <a:extLst>
                    <a:ext uri="{9D8B030D-6E8A-4147-A177-3AD203B41FA5}">
                      <a16:colId xmlns:a16="http://schemas.microsoft.com/office/drawing/2014/main" val="3421699163"/>
                    </a:ext>
                  </a:extLst>
                </a:gridCol>
                <a:gridCol w="329184">
                  <a:extLst>
                    <a:ext uri="{9D8B030D-6E8A-4147-A177-3AD203B41FA5}">
                      <a16:colId xmlns:a16="http://schemas.microsoft.com/office/drawing/2014/main" val="4232461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541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- 2018-11-12 11:00:24 </a:t>
                      </a:r>
                      <a:r>
                        <a:rPr kumimoji="0" lang="en-US" sz="1000" b="0" i="0" u="none" strike="noStrike" kern="1200" cap="none" spc="0" normalizeH="0" baseline="0" noProof="0">
                          <a:ln>
                            <a:noFill/>
                          </a:ln>
                          <a:solidFill>
                            <a:prstClr val="black"/>
                          </a:solidFill>
                          <a:effectLst/>
                          <a:uLnTx/>
                          <a:uFillTx/>
                          <a:latin typeface="+mn-lt"/>
                          <a:ea typeface="+mn-ea"/>
                          <a:cs typeface="+mn-cs"/>
                        </a:rPr>
                        <a:t> 
 While learning the techniques of Taekwon-Do, a healthy mind, body, and spirit is developed in the process. A martial art that improves self esteem, self confidence, self control, fitness, with a "CAN DO" attitude!
Let your kids experience the excitement and benefits of Taekwon-Do every Tuesday at 5.00 PM! #taekwondokids #taekwondo #martialarts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https://scontent.xx.fbcdn.net/v/t1.0-9/p720x720/45867949_1226125490874141_3192228150624911360_o.jpg?_nc_cat=109&amp;_nc_ht=scontent.xx&amp;oh=32aa93cdf0cb2958ab51fdc6edb7433d&amp;oe=5C7DF425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7927865"/>
                  </a:ext>
                </a:extLst>
              </a:tr>
            </a:tbl>
          </a:graphicData>
        </a:graphic>
      </p:graphicFrame>
      <p:sp>
        <p:nvSpPr>
          <p:cNvPr id="4" name="Text Placeholder 3">
            <a:extLst>
              <a:ext uri="{FF2B5EF4-FFF2-40B4-BE49-F238E27FC236}">
                <a16:creationId xmlns:a16="http://schemas.microsoft.com/office/drawing/2014/main" id="{E0A8F224-295F-4FE4-90D8-3A3CD5B4565C}"/>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66560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43314-07D5-45DF-A1D4-6E77A92F2C88}"/>
              </a:ext>
            </a:extLst>
          </p:cNvPr>
          <p:cNvSpPr>
            <a:spLocks noGrp="1"/>
          </p:cNvSpPr>
          <p:nvPr>
            <p:ph type="title"/>
          </p:nvPr>
        </p:nvSpPr>
        <p:spPr/>
        <p:txBody>
          <a:bodyPr/>
          <a:lstStyle/>
          <a:p>
            <a:r>
              <a:rPr lang="en-US"/>
              <a:t>Facebook Own Posts Table | Monday Studio - 17 of 25</a:t>
            </a:r>
          </a:p>
        </p:txBody>
      </p:sp>
      <p:graphicFrame>
        <p:nvGraphicFramePr>
          <p:cNvPr id="5" name="Table Placeholder 4">
            <a:extLst>
              <a:ext uri="{FF2B5EF4-FFF2-40B4-BE49-F238E27FC236}">
                <a16:creationId xmlns:a16="http://schemas.microsoft.com/office/drawing/2014/main" id="{8CAA74C2-E043-405C-96EE-23F963607C44}"/>
              </a:ext>
            </a:extLst>
          </p:cNvPr>
          <p:cNvGraphicFramePr>
            <a:graphicFrameLocks noGrp="1"/>
          </p:cNvGraphicFramePr>
          <p:nvPr>
            <p:ph type="tbl" sz="quarter" idx="13"/>
            <p:extLst>
              <p:ext uri="{D42A27DB-BD31-4B8C-83A1-F6EECF244321}">
                <p14:modId xmlns:p14="http://schemas.microsoft.com/office/powerpoint/2010/main" val="2384775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5319957"/>
                    </a:ext>
                  </a:extLst>
                </a:gridCol>
                <a:gridCol w="905256">
                  <a:extLst>
                    <a:ext uri="{9D8B030D-6E8A-4147-A177-3AD203B41FA5}">
                      <a16:colId xmlns:a16="http://schemas.microsoft.com/office/drawing/2014/main" val="467801589"/>
                    </a:ext>
                  </a:extLst>
                </a:gridCol>
                <a:gridCol w="329184">
                  <a:extLst>
                    <a:ext uri="{9D8B030D-6E8A-4147-A177-3AD203B41FA5}">
                      <a16:colId xmlns:a16="http://schemas.microsoft.com/office/drawing/2014/main" val="2316047693"/>
                    </a:ext>
                  </a:extLst>
                </a:gridCol>
                <a:gridCol w="329184">
                  <a:extLst>
                    <a:ext uri="{9D8B030D-6E8A-4147-A177-3AD203B41FA5}">
                      <a16:colId xmlns:a16="http://schemas.microsoft.com/office/drawing/2014/main" val="342560094"/>
                    </a:ext>
                  </a:extLst>
                </a:gridCol>
                <a:gridCol w="329184">
                  <a:extLst>
                    <a:ext uri="{9D8B030D-6E8A-4147-A177-3AD203B41FA5}">
                      <a16:colId xmlns:a16="http://schemas.microsoft.com/office/drawing/2014/main" val="2811951955"/>
                    </a:ext>
                  </a:extLst>
                </a:gridCol>
                <a:gridCol w="329184">
                  <a:extLst>
                    <a:ext uri="{9D8B030D-6E8A-4147-A177-3AD203B41FA5}">
                      <a16:colId xmlns:a16="http://schemas.microsoft.com/office/drawing/2014/main" val="4145474661"/>
                    </a:ext>
                  </a:extLst>
                </a:gridCol>
                <a:gridCol w="329184">
                  <a:extLst>
                    <a:ext uri="{9D8B030D-6E8A-4147-A177-3AD203B41FA5}">
                      <a16:colId xmlns:a16="http://schemas.microsoft.com/office/drawing/2014/main" val="4088414173"/>
                    </a:ext>
                  </a:extLst>
                </a:gridCol>
                <a:gridCol w="329184">
                  <a:extLst>
                    <a:ext uri="{9D8B030D-6E8A-4147-A177-3AD203B41FA5}">
                      <a16:colId xmlns:a16="http://schemas.microsoft.com/office/drawing/2014/main" val="944676690"/>
                    </a:ext>
                  </a:extLst>
                </a:gridCol>
                <a:gridCol w="329184">
                  <a:extLst>
                    <a:ext uri="{9D8B030D-6E8A-4147-A177-3AD203B41FA5}">
                      <a16:colId xmlns:a16="http://schemas.microsoft.com/office/drawing/2014/main" val="1815921903"/>
                    </a:ext>
                  </a:extLst>
                </a:gridCol>
                <a:gridCol w="329184">
                  <a:extLst>
                    <a:ext uri="{9D8B030D-6E8A-4147-A177-3AD203B41FA5}">
                      <a16:colId xmlns:a16="http://schemas.microsoft.com/office/drawing/2014/main" val="988519964"/>
                    </a:ext>
                  </a:extLst>
                </a:gridCol>
                <a:gridCol w="329184">
                  <a:extLst>
                    <a:ext uri="{9D8B030D-6E8A-4147-A177-3AD203B41FA5}">
                      <a16:colId xmlns:a16="http://schemas.microsoft.com/office/drawing/2014/main" val="3189516310"/>
                    </a:ext>
                  </a:extLst>
                </a:gridCol>
                <a:gridCol w="329184">
                  <a:extLst>
                    <a:ext uri="{9D8B030D-6E8A-4147-A177-3AD203B41FA5}">
                      <a16:colId xmlns:a16="http://schemas.microsoft.com/office/drawing/2014/main" val="1355627950"/>
                    </a:ext>
                  </a:extLst>
                </a:gridCol>
                <a:gridCol w="329184">
                  <a:extLst>
                    <a:ext uri="{9D8B030D-6E8A-4147-A177-3AD203B41FA5}">
                      <a16:colId xmlns:a16="http://schemas.microsoft.com/office/drawing/2014/main" val="3220639370"/>
                    </a:ext>
                  </a:extLst>
                </a:gridCol>
                <a:gridCol w="329184">
                  <a:extLst>
                    <a:ext uri="{9D8B030D-6E8A-4147-A177-3AD203B41FA5}">
                      <a16:colId xmlns:a16="http://schemas.microsoft.com/office/drawing/2014/main" val="2975039792"/>
                    </a:ext>
                  </a:extLst>
                </a:gridCol>
                <a:gridCol w="329184">
                  <a:extLst>
                    <a:ext uri="{9D8B030D-6E8A-4147-A177-3AD203B41FA5}">
                      <a16:colId xmlns:a16="http://schemas.microsoft.com/office/drawing/2014/main" val="4218765824"/>
                    </a:ext>
                  </a:extLst>
                </a:gridCol>
                <a:gridCol w="329184">
                  <a:extLst>
                    <a:ext uri="{9D8B030D-6E8A-4147-A177-3AD203B41FA5}">
                      <a16:colId xmlns:a16="http://schemas.microsoft.com/office/drawing/2014/main" val="3003363443"/>
                    </a:ext>
                  </a:extLst>
                </a:gridCol>
                <a:gridCol w="329184">
                  <a:extLst>
                    <a:ext uri="{9D8B030D-6E8A-4147-A177-3AD203B41FA5}">
                      <a16:colId xmlns:a16="http://schemas.microsoft.com/office/drawing/2014/main" val="1822734272"/>
                    </a:ext>
                  </a:extLst>
                </a:gridCol>
                <a:gridCol w="329184">
                  <a:extLst>
                    <a:ext uri="{9D8B030D-6E8A-4147-A177-3AD203B41FA5}">
                      <a16:colId xmlns:a16="http://schemas.microsoft.com/office/drawing/2014/main" val="3791493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1678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- 2018-11-10 14:53:43 </a:t>
                      </a:r>
                      <a:r>
                        <a:rPr kumimoji="0" lang="en-US" sz="1000" b="0" i="0" u="none" strike="noStrike" kern="1200" cap="none" spc="0" normalizeH="0" baseline="0" noProof="0">
                          <a:ln>
                            <a:noFill/>
                          </a:ln>
                          <a:solidFill>
                            <a:prstClr val="black"/>
                          </a:solidFill>
                          <a:effectLst/>
                          <a:uLnTx/>
                          <a:uFillTx/>
                          <a:latin typeface="+mn-lt"/>
                          <a:ea typeface="+mn-ea"/>
                          <a:cs typeface="+mn-cs"/>
                        </a:rPr>
                        <a:t> 
 Our Mega Move this month - Runner's Lunge! This move is a pushing exercise that targets the hamstrings, gluteus, quads and trunk.
How is it performed?
Stand facing the front, place one foot on the platform and the other in the eyelet of the carriage.
Keep your front leg bent in a 90° angle as you straighten the back leg to push the carriage away from you.
Bend the back leg to return to starting position while keeping the tension on the front leg without letting the carriage touch the platform.
Keep hips and shoulders squared.
Give it a try! 😉 #LagreeFitness #megamoveofthemonth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https://scontent.xx.fbcdn.net/v/t15.5256-10/s720x720/43512360_2206141799656280_7299072241222811648_n.jpg?_nc_cat=106&amp;_nc_ht=scontent.xx&amp;oh=33ea2f5b559ca395bb9e31f56d9f2e76&amp;oe=5C7E8016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468919"/>
                  </a:ext>
                </a:extLst>
              </a:tr>
            </a:tbl>
          </a:graphicData>
        </a:graphic>
      </p:graphicFrame>
      <p:sp>
        <p:nvSpPr>
          <p:cNvPr id="4" name="Text Placeholder 3">
            <a:extLst>
              <a:ext uri="{FF2B5EF4-FFF2-40B4-BE49-F238E27FC236}">
                <a16:creationId xmlns:a16="http://schemas.microsoft.com/office/drawing/2014/main" id="{8A923293-AA21-4A99-B758-36415247A08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950022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17AF6-C7F3-46C2-BB89-BBBE5D85604F}"/>
              </a:ext>
            </a:extLst>
          </p:cNvPr>
          <p:cNvSpPr>
            <a:spLocks noGrp="1"/>
          </p:cNvSpPr>
          <p:nvPr>
            <p:ph type="title"/>
          </p:nvPr>
        </p:nvSpPr>
        <p:spPr/>
        <p:txBody>
          <a:bodyPr/>
          <a:lstStyle/>
          <a:p>
            <a:r>
              <a:rPr lang="en-US"/>
              <a:t>Facebook Own Posts Table | Monday Studio - 18 of 25</a:t>
            </a:r>
          </a:p>
        </p:txBody>
      </p:sp>
      <p:graphicFrame>
        <p:nvGraphicFramePr>
          <p:cNvPr id="5" name="Table Placeholder 4">
            <a:extLst>
              <a:ext uri="{FF2B5EF4-FFF2-40B4-BE49-F238E27FC236}">
                <a16:creationId xmlns:a16="http://schemas.microsoft.com/office/drawing/2014/main" id="{A834888E-3895-46BF-A39B-94AA76258DF8}"/>
              </a:ext>
            </a:extLst>
          </p:cNvPr>
          <p:cNvGraphicFramePr>
            <a:graphicFrameLocks noGrp="1"/>
          </p:cNvGraphicFramePr>
          <p:nvPr>
            <p:ph type="tbl" sz="quarter" idx="13"/>
            <p:extLst>
              <p:ext uri="{D42A27DB-BD31-4B8C-83A1-F6EECF244321}">
                <p14:modId xmlns:p14="http://schemas.microsoft.com/office/powerpoint/2010/main" val="3939350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382739"/>
                    </a:ext>
                  </a:extLst>
                </a:gridCol>
                <a:gridCol w="905256">
                  <a:extLst>
                    <a:ext uri="{9D8B030D-6E8A-4147-A177-3AD203B41FA5}">
                      <a16:colId xmlns:a16="http://schemas.microsoft.com/office/drawing/2014/main" val="3614505839"/>
                    </a:ext>
                  </a:extLst>
                </a:gridCol>
                <a:gridCol w="329184">
                  <a:extLst>
                    <a:ext uri="{9D8B030D-6E8A-4147-A177-3AD203B41FA5}">
                      <a16:colId xmlns:a16="http://schemas.microsoft.com/office/drawing/2014/main" val="3685059992"/>
                    </a:ext>
                  </a:extLst>
                </a:gridCol>
                <a:gridCol w="329184">
                  <a:extLst>
                    <a:ext uri="{9D8B030D-6E8A-4147-A177-3AD203B41FA5}">
                      <a16:colId xmlns:a16="http://schemas.microsoft.com/office/drawing/2014/main" val="994252423"/>
                    </a:ext>
                  </a:extLst>
                </a:gridCol>
                <a:gridCol w="329184">
                  <a:extLst>
                    <a:ext uri="{9D8B030D-6E8A-4147-A177-3AD203B41FA5}">
                      <a16:colId xmlns:a16="http://schemas.microsoft.com/office/drawing/2014/main" val="3674307456"/>
                    </a:ext>
                  </a:extLst>
                </a:gridCol>
                <a:gridCol w="329184">
                  <a:extLst>
                    <a:ext uri="{9D8B030D-6E8A-4147-A177-3AD203B41FA5}">
                      <a16:colId xmlns:a16="http://schemas.microsoft.com/office/drawing/2014/main" val="3262225049"/>
                    </a:ext>
                  </a:extLst>
                </a:gridCol>
                <a:gridCol w="329184">
                  <a:extLst>
                    <a:ext uri="{9D8B030D-6E8A-4147-A177-3AD203B41FA5}">
                      <a16:colId xmlns:a16="http://schemas.microsoft.com/office/drawing/2014/main" val="624648830"/>
                    </a:ext>
                  </a:extLst>
                </a:gridCol>
                <a:gridCol w="329184">
                  <a:extLst>
                    <a:ext uri="{9D8B030D-6E8A-4147-A177-3AD203B41FA5}">
                      <a16:colId xmlns:a16="http://schemas.microsoft.com/office/drawing/2014/main" val="1853452"/>
                    </a:ext>
                  </a:extLst>
                </a:gridCol>
                <a:gridCol w="329184">
                  <a:extLst>
                    <a:ext uri="{9D8B030D-6E8A-4147-A177-3AD203B41FA5}">
                      <a16:colId xmlns:a16="http://schemas.microsoft.com/office/drawing/2014/main" val="1119257070"/>
                    </a:ext>
                  </a:extLst>
                </a:gridCol>
                <a:gridCol w="329184">
                  <a:extLst>
                    <a:ext uri="{9D8B030D-6E8A-4147-A177-3AD203B41FA5}">
                      <a16:colId xmlns:a16="http://schemas.microsoft.com/office/drawing/2014/main" val="2082352314"/>
                    </a:ext>
                  </a:extLst>
                </a:gridCol>
                <a:gridCol w="329184">
                  <a:extLst>
                    <a:ext uri="{9D8B030D-6E8A-4147-A177-3AD203B41FA5}">
                      <a16:colId xmlns:a16="http://schemas.microsoft.com/office/drawing/2014/main" val="3670887657"/>
                    </a:ext>
                  </a:extLst>
                </a:gridCol>
                <a:gridCol w="329184">
                  <a:extLst>
                    <a:ext uri="{9D8B030D-6E8A-4147-A177-3AD203B41FA5}">
                      <a16:colId xmlns:a16="http://schemas.microsoft.com/office/drawing/2014/main" val="189474445"/>
                    </a:ext>
                  </a:extLst>
                </a:gridCol>
                <a:gridCol w="329184">
                  <a:extLst>
                    <a:ext uri="{9D8B030D-6E8A-4147-A177-3AD203B41FA5}">
                      <a16:colId xmlns:a16="http://schemas.microsoft.com/office/drawing/2014/main" val="3393713801"/>
                    </a:ext>
                  </a:extLst>
                </a:gridCol>
                <a:gridCol w="329184">
                  <a:extLst>
                    <a:ext uri="{9D8B030D-6E8A-4147-A177-3AD203B41FA5}">
                      <a16:colId xmlns:a16="http://schemas.microsoft.com/office/drawing/2014/main" val="3603945191"/>
                    </a:ext>
                  </a:extLst>
                </a:gridCol>
                <a:gridCol w="329184">
                  <a:extLst>
                    <a:ext uri="{9D8B030D-6E8A-4147-A177-3AD203B41FA5}">
                      <a16:colId xmlns:a16="http://schemas.microsoft.com/office/drawing/2014/main" val="3822385746"/>
                    </a:ext>
                  </a:extLst>
                </a:gridCol>
                <a:gridCol w="329184">
                  <a:extLst>
                    <a:ext uri="{9D8B030D-6E8A-4147-A177-3AD203B41FA5}">
                      <a16:colId xmlns:a16="http://schemas.microsoft.com/office/drawing/2014/main" val="2276805233"/>
                    </a:ext>
                  </a:extLst>
                </a:gridCol>
                <a:gridCol w="329184">
                  <a:extLst>
                    <a:ext uri="{9D8B030D-6E8A-4147-A177-3AD203B41FA5}">
                      <a16:colId xmlns:a16="http://schemas.microsoft.com/office/drawing/2014/main" val="2761556979"/>
                    </a:ext>
                  </a:extLst>
                </a:gridCol>
                <a:gridCol w="329184">
                  <a:extLst>
                    <a:ext uri="{9D8B030D-6E8A-4147-A177-3AD203B41FA5}">
                      <a16:colId xmlns:a16="http://schemas.microsoft.com/office/drawing/2014/main" val="3250699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07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- 2018-11-09 14:41:17 </a:t>
                      </a:r>
                      <a:r>
                        <a:rPr kumimoji="0" lang="en-US" sz="1000" b="0" i="0" u="none" strike="noStrike" kern="1200" cap="none" spc="0" normalizeH="0" baseline="0" noProof="0">
                          <a:ln>
                            <a:noFill/>
                          </a:ln>
                          <a:solidFill>
                            <a:prstClr val="black"/>
                          </a:solidFill>
                          <a:effectLst/>
                          <a:uLnTx/>
                          <a:uFillTx/>
                          <a:latin typeface="+mn-lt"/>
                          <a:ea typeface="+mn-ea"/>
                          <a:cs typeface="+mn-cs"/>
                        </a:rPr>
                        <a:t> 
 Gymnast in the making 🤗
Give your child the chance to tackle new challenges at their own skill level by joining our Gymnastics Kids class every Tuesday at 4.00 PM! #gymnastics #gymnasticskids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https://scontent.xx.fbcdn.net/v/t1.0-9/p720x720/45743087_1224292397724117_1411419003284357120_o.jpg?_nc_cat=108&amp;_nc_ht=scontent.xx&amp;oh=3707a4cff584dade57580803aebdf0a5&amp;oe=5C802C1F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3920310"/>
                  </a:ext>
                </a:extLst>
              </a:tr>
            </a:tbl>
          </a:graphicData>
        </a:graphic>
      </p:graphicFrame>
      <p:sp>
        <p:nvSpPr>
          <p:cNvPr id="4" name="Text Placeholder 3">
            <a:extLst>
              <a:ext uri="{FF2B5EF4-FFF2-40B4-BE49-F238E27FC236}">
                <a16:creationId xmlns:a16="http://schemas.microsoft.com/office/drawing/2014/main" id="{EC83FEAE-81F4-470B-8171-A8851AFA682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975378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6C9BC-893E-4A3D-8643-1DAC63C16A81}"/>
              </a:ext>
            </a:extLst>
          </p:cNvPr>
          <p:cNvSpPr>
            <a:spLocks noGrp="1"/>
          </p:cNvSpPr>
          <p:nvPr>
            <p:ph type="title"/>
          </p:nvPr>
        </p:nvSpPr>
        <p:spPr/>
        <p:txBody>
          <a:bodyPr/>
          <a:lstStyle/>
          <a:p>
            <a:r>
              <a:rPr lang="en-US"/>
              <a:t>Facebook Own Posts Table | Monday Studio - 19 of 25</a:t>
            </a:r>
          </a:p>
        </p:txBody>
      </p:sp>
      <p:graphicFrame>
        <p:nvGraphicFramePr>
          <p:cNvPr id="5" name="Table Placeholder 4">
            <a:extLst>
              <a:ext uri="{FF2B5EF4-FFF2-40B4-BE49-F238E27FC236}">
                <a16:creationId xmlns:a16="http://schemas.microsoft.com/office/drawing/2014/main" id="{2A29779B-42D7-4A0F-A78E-25978404238A}"/>
              </a:ext>
            </a:extLst>
          </p:cNvPr>
          <p:cNvGraphicFramePr>
            <a:graphicFrameLocks noGrp="1"/>
          </p:cNvGraphicFramePr>
          <p:nvPr>
            <p:ph type="tbl" sz="quarter" idx="13"/>
            <p:extLst>
              <p:ext uri="{D42A27DB-BD31-4B8C-83A1-F6EECF244321}">
                <p14:modId xmlns:p14="http://schemas.microsoft.com/office/powerpoint/2010/main" val="2461818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8723209"/>
                    </a:ext>
                  </a:extLst>
                </a:gridCol>
                <a:gridCol w="905256">
                  <a:extLst>
                    <a:ext uri="{9D8B030D-6E8A-4147-A177-3AD203B41FA5}">
                      <a16:colId xmlns:a16="http://schemas.microsoft.com/office/drawing/2014/main" val="2203717373"/>
                    </a:ext>
                  </a:extLst>
                </a:gridCol>
                <a:gridCol w="329184">
                  <a:extLst>
                    <a:ext uri="{9D8B030D-6E8A-4147-A177-3AD203B41FA5}">
                      <a16:colId xmlns:a16="http://schemas.microsoft.com/office/drawing/2014/main" val="3395710818"/>
                    </a:ext>
                  </a:extLst>
                </a:gridCol>
                <a:gridCol w="329184">
                  <a:extLst>
                    <a:ext uri="{9D8B030D-6E8A-4147-A177-3AD203B41FA5}">
                      <a16:colId xmlns:a16="http://schemas.microsoft.com/office/drawing/2014/main" val="3281895044"/>
                    </a:ext>
                  </a:extLst>
                </a:gridCol>
                <a:gridCol w="329184">
                  <a:extLst>
                    <a:ext uri="{9D8B030D-6E8A-4147-A177-3AD203B41FA5}">
                      <a16:colId xmlns:a16="http://schemas.microsoft.com/office/drawing/2014/main" val="3382876800"/>
                    </a:ext>
                  </a:extLst>
                </a:gridCol>
                <a:gridCol w="329184">
                  <a:extLst>
                    <a:ext uri="{9D8B030D-6E8A-4147-A177-3AD203B41FA5}">
                      <a16:colId xmlns:a16="http://schemas.microsoft.com/office/drawing/2014/main" val="132685775"/>
                    </a:ext>
                  </a:extLst>
                </a:gridCol>
                <a:gridCol w="329184">
                  <a:extLst>
                    <a:ext uri="{9D8B030D-6E8A-4147-A177-3AD203B41FA5}">
                      <a16:colId xmlns:a16="http://schemas.microsoft.com/office/drawing/2014/main" val="2184865387"/>
                    </a:ext>
                  </a:extLst>
                </a:gridCol>
                <a:gridCol w="329184">
                  <a:extLst>
                    <a:ext uri="{9D8B030D-6E8A-4147-A177-3AD203B41FA5}">
                      <a16:colId xmlns:a16="http://schemas.microsoft.com/office/drawing/2014/main" val="653676918"/>
                    </a:ext>
                  </a:extLst>
                </a:gridCol>
                <a:gridCol w="329184">
                  <a:extLst>
                    <a:ext uri="{9D8B030D-6E8A-4147-A177-3AD203B41FA5}">
                      <a16:colId xmlns:a16="http://schemas.microsoft.com/office/drawing/2014/main" val="4179816162"/>
                    </a:ext>
                  </a:extLst>
                </a:gridCol>
                <a:gridCol w="329184">
                  <a:extLst>
                    <a:ext uri="{9D8B030D-6E8A-4147-A177-3AD203B41FA5}">
                      <a16:colId xmlns:a16="http://schemas.microsoft.com/office/drawing/2014/main" val="14524316"/>
                    </a:ext>
                  </a:extLst>
                </a:gridCol>
                <a:gridCol w="329184">
                  <a:extLst>
                    <a:ext uri="{9D8B030D-6E8A-4147-A177-3AD203B41FA5}">
                      <a16:colId xmlns:a16="http://schemas.microsoft.com/office/drawing/2014/main" val="4139742238"/>
                    </a:ext>
                  </a:extLst>
                </a:gridCol>
                <a:gridCol w="329184">
                  <a:extLst>
                    <a:ext uri="{9D8B030D-6E8A-4147-A177-3AD203B41FA5}">
                      <a16:colId xmlns:a16="http://schemas.microsoft.com/office/drawing/2014/main" val="1030474524"/>
                    </a:ext>
                  </a:extLst>
                </a:gridCol>
                <a:gridCol w="329184">
                  <a:extLst>
                    <a:ext uri="{9D8B030D-6E8A-4147-A177-3AD203B41FA5}">
                      <a16:colId xmlns:a16="http://schemas.microsoft.com/office/drawing/2014/main" val="1805523786"/>
                    </a:ext>
                  </a:extLst>
                </a:gridCol>
                <a:gridCol w="329184">
                  <a:extLst>
                    <a:ext uri="{9D8B030D-6E8A-4147-A177-3AD203B41FA5}">
                      <a16:colId xmlns:a16="http://schemas.microsoft.com/office/drawing/2014/main" val="2500113644"/>
                    </a:ext>
                  </a:extLst>
                </a:gridCol>
                <a:gridCol w="329184">
                  <a:extLst>
                    <a:ext uri="{9D8B030D-6E8A-4147-A177-3AD203B41FA5}">
                      <a16:colId xmlns:a16="http://schemas.microsoft.com/office/drawing/2014/main" val="524204491"/>
                    </a:ext>
                  </a:extLst>
                </a:gridCol>
                <a:gridCol w="329184">
                  <a:extLst>
                    <a:ext uri="{9D8B030D-6E8A-4147-A177-3AD203B41FA5}">
                      <a16:colId xmlns:a16="http://schemas.microsoft.com/office/drawing/2014/main" val="2914465000"/>
                    </a:ext>
                  </a:extLst>
                </a:gridCol>
                <a:gridCol w="329184">
                  <a:extLst>
                    <a:ext uri="{9D8B030D-6E8A-4147-A177-3AD203B41FA5}">
                      <a16:colId xmlns:a16="http://schemas.microsoft.com/office/drawing/2014/main" val="4171882192"/>
                    </a:ext>
                  </a:extLst>
                </a:gridCol>
                <a:gridCol w="329184">
                  <a:extLst>
                    <a:ext uri="{9D8B030D-6E8A-4147-A177-3AD203B41FA5}">
                      <a16:colId xmlns:a16="http://schemas.microsoft.com/office/drawing/2014/main" val="856325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9638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- 2018-11-08 16:40:58 </a:t>
                      </a:r>
                      <a:r>
                        <a:rPr kumimoji="0" lang="en-US" sz="1000" b="0" i="0" u="none" strike="noStrike" kern="1200" cap="none" spc="0" normalizeH="0" baseline="0" noProof="0">
                          <a:ln>
                            <a:noFill/>
                          </a:ln>
                          <a:solidFill>
                            <a:prstClr val="black"/>
                          </a:solidFill>
                          <a:effectLst/>
                          <a:uLnTx/>
                          <a:uFillTx/>
                          <a:latin typeface="+mn-lt"/>
                          <a:ea typeface="+mn-ea"/>
                          <a:cs typeface="+mn-cs"/>
                        </a:rPr>
                        <a:t> 
 Knock your muscles into high gear and squash the stress of the week by joining Mhmd Fneich's KICK BOXING class tomorrow and every Friday at 11.00 AM. The best way to start your day! #kickboxing #boxing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https://scontent.xx.fbcdn.net/v/t15.5256-10/s720x720/43988795_258241684822324_1425048403393380352_n.jpg?_nc_cat=101&amp;_nc_ht=scontent.xx&amp;oh=9839b48735c541a2dfa99d817d1f99ab&amp;oe=5C7B0B9F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0410072"/>
                  </a:ext>
                </a:extLst>
              </a:tr>
            </a:tbl>
          </a:graphicData>
        </a:graphic>
      </p:graphicFrame>
      <p:sp>
        <p:nvSpPr>
          <p:cNvPr id="4" name="Text Placeholder 3">
            <a:extLst>
              <a:ext uri="{FF2B5EF4-FFF2-40B4-BE49-F238E27FC236}">
                <a16:creationId xmlns:a16="http://schemas.microsoft.com/office/drawing/2014/main" id="{9688948F-A014-449E-918C-603439A9F69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5352243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048F4-D518-45E0-ACFF-FA8C4A805FF5}"/>
              </a:ext>
            </a:extLst>
          </p:cNvPr>
          <p:cNvSpPr>
            <a:spLocks noGrp="1"/>
          </p:cNvSpPr>
          <p:nvPr>
            <p:ph type="title"/>
          </p:nvPr>
        </p:nvSpPr>
        <p:spPr/>
        <p:txBody>
          <a:bodyPr/>
          <a:lstStyle/>
          <a:p>
            <a:r>
              <a:rPr lang="en-US"/>
              <a:t>Facebook Own Posts Table | Monday Studio - 20 of 25</a:t>
            </a:r>
          </a:p>
        </p:txBody>
      </p:sp>
      <p:graphicFrame>
        <p:nvGraphicFramePr>
          <p:cNvPr id="5" name="Table Placeholder 4">
            <a:extLst>
              <a:ext uri="{FF2B5EF4-FFF2-40B4-BE49-F238E27FC236}">
                <a16:creationId xmlns:a16="http://schemas.microsoft.com/office/drawing/2014/main" id="{8FB6B294-219F-469A-8054-E454053268DA}"/>
              </a:ext>
            </a:extLst>
          </p:cNvPr>
          <p:cNvGraphicFramePr>
            <a:graphicFrameLocks noGrp="1"/>
          </p:cNvGraphicFramePr>
          <p:nvPr>
            <p:ph type="tbl" sz="quarter" idx="13"/>
            <p:extLst>
              <p:ext uri="{D42A27DB-BD31-4B8C-83A1-F6EECF244321}">
                <p14:modId xmlns:p14="http://schemas.microsoft.com/office/powerpoint/2010/main" val="2368515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6566976"/>
                    </a:ext>
                  </a:extLst>
                </a:gridCol>
                <a:gridCol w="905256">
                  <a:extLst>
                    <a:ext uri="{9D8B030D-6E8A-4147-A177-3AD203B41FA5}">
                      <a16:colId xmlns:a16="http://schemas.microsoft.com/office/drawing/2014/main" val="677396733"/>
                    </a:ext>
                  </a:extLst>
                </a:gridCol>
                <a:gridCol w="329184">
                  <a:extLst>
                    <a:ext uri="{9D8B030D-6E8A-4147-A177-3AD203B41FA5}">
                      <a16:colId xmlns:a16="http://schemas.microsoft.com/office/drawing/2014/main" val="1949290945"/>
                    </a:ext>
                  </a:extLst>
                </a:gridCol>
                <a:gridCol w="329184">
                  <a:extLst>
                    <a:ext uri="{9D8B030D-6E8A-4147-A177-3AD203B41FA5}">
                      <a16:colId xmlns:a16="http://schemas.microsoft.com/office/drawing/2014/main" val="3000472096"/>
                    </a:ext>
                  </a:extLst>
                </a:gridCol>
                <a:gridCol w="329184">
                  <a:extLst>
                    <a:ext uri="{9D8B030D-6E8A-4147-A177-3AD203B41FA5}">
                      <a16:colId xmlns:a16="http://schemas.microsoft.com/office/drawing/2014/main" val="791715180"/>
                    </a:ext>
                  </a:extLst>
                </a:gridCol>
                <a:gridCol w="329184">
                  <a:extLst>
                    <a:ext uri="{9D8B030D-6E8A-4147-A177-3AD203B41FA5}">
                      <a16:colId xmlns:a16="http://schemas.microsoft.com/office/drawing/2014/main" val="2860972829"/>
                    </a:ext>
                  </a:extLst>
                </a:gridCol>
                <a:gridCol w="329184">
                  <a:extLst>
                    <a:ext uri="{9D8B030D-6E8A-4147-A177-3AD203B41FA5}">
                      <a16:colId xmlns:a16="http://schemas.microsoft.com/office/drawing/2014/main" val="3277139662"/>
                    </a:ext>
                  </a:extLst>
                </a:gridCol>
                <a:gridCol w="329184">
                  <a:extLst>
                    <a:ext uri="{9D8B030D-6E8A-4147-A177-3AD203B41FA5}">
                      <a16:colId xmlns:a16="http://schemas.microsoft.com/office/drawing/2014/main" val="2317772331"/>
                    </a:ext>
                  </a:extLst>
                </a:gridCol>
                <a:gridCol w="329184">
                  <a:extLst>
                    <a:ext uri="{9D8B030D-6E8A-4147-A177-3AD203B41FA5}">
                      <a16:colId xmlns:a16="http://schemas.microsoft.com/office/drawing/2014/main" val="2840020392"/>
                    </a:ext>
                  </a:extLst>
                </a:gridCol>
                <a:gridCol w="329184">
                  <a:extLst>
                    <a:ext uri="{9D8B030D-6E8A-4147-A177-3AD203B41FA5}">
                      <a16:colId xmlns:a16="http://schemas.microsoft.com/office/drawing/2014/main" val="330319375"/>
                    </a:ext>
                  </a:extLst>
                </a:gridCol>
                <a:gridCol w="329184">
                  <a:extLst>
                    <a:ext uri="{9D8B030D-6E8A-4147-A177-3AD203B41FA5}">
                      <a16:colId xmlns:a16="http://schemas.microsoft.com/office/drawing/2014/main" val="2070034112"/>
                    </a:ext>
                  </a:extLst>
                </a:gridCol>
                <a:gridCol w="329184">
                  <a:extLst>
                    <a:ext uri="{9D8B030D-6E8A-4147-A177-3AD203B41FA5}">
                      <a16:colId xmlns:a16="http://schemas.microsoft.com/office/drawing/2014/main" val="2237915053"/>
                    </a:ext>
                  </a:extLst>
                </a:gridCol>
                <a:gridCol w="329184">
                  <a:extLst>
                    <a:ext uri="{9D8B030D-6E8A-4147-A177-3AD203B41FA5}">
                      <a16:colId xmlns:a16="http://schemas.microsoft.com/office/drawing/2014/main" val="2316173529"/>
                    </a:ext>
                  </a:extLst>
                </a:gridCol>
                <a:gridCol w="329184">
                  <a:extLst>
                    <a:ext uri="{9D8B030D-6E8A-4147-A177-3AD203B41FA5}">
                      <a16:colId xmlns:a16="http://schemas.microsoft.com/office/drawing/2014/main" val="4158012785"/>
                    </a:ext>
                  </a:extLst>
                </a:gridCol>
                <a:gridCol w="329184">
                  <a:extLst>
                    <a:ext uri="{9D8B030D-6E8A-4147-A177-3AD203B41FA5}">
                      <a16:colId xmlns:a16="http://schemas.microsoft.com/office/drawing/2014/main" val="820774974"/>
                    </a:ext>
                  </a:extLst>
                </a:gridCol>
                <a:gridCol w="329184">
                  <a:extLst>
                    <a:ext uri="{9D8B030D-6E8A-4147-A177-3AD203B41FA5}">
                      <a16:colId xmlns:a16="http://schemas.microsoft.com/office/drawing/2014/main" val="3213635939"/>
                    </a:ext>
                  </a:extLst>
                </a:gridCol>
                <a:gridCol w="329184">
                  <a:extLst>
                    <a:ext uri="{9D8B030D-6E8A-4147-A177-3AD203B41FA5}">
                      <a16:colId xmlns:a16="http://schemas.microsoft.com/office/drawing/2014/main" val="3908841104"/>
                    </a:ext>
                  </a:extLst>
                </a:gridCol>
                <a:gridCol w="329184">
                  <a:extLst>
                    <a:ext uri="{9D8B030D-6E8A-4147-A177-3AD203B41FA5}">
                      <a16:colId xmlns:a16="http://schemas.microsoft.com/office/drawing/2014/main" val="840604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6302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- 2018-11-07 16:55:54 </a:t>
                      </a:r>
                      <a:r>
                        <a:rPr kumimoji="0" lang="en-US" sz="1000" b="0" i="0" u="none" strike="noStrike" kern="1200" cap="none" spc="0" normalizeH="0" baseline="0" noProof="0">
                          <a:ln>
                            <a:noFill/>
                          </a:ln>
                          <a:solidFill>
                            <a:prstClr val="black"/>
                          </a:solidFill>
                          <a:effectLst/>
                          <a:uLnTx/>
                          <a:uFillTx/>
                          <a:latin typeface="+mn-lt"/>
                          <a:ea typeface="+mn-ea"/>
                          <a:cs typeface="+mn-cs"/>
                        </a:rPr>
                        <a:t> 
 Thank you Beirut Fitness Festival and Achrafieh 2020 for an amazing car free day full of sports activities, healthy food, fitness and fun!
Relive the energy &amp; enthusiasm 💪 #mondaystudiofamily #mondaygoesoutdoors #BFIT #BFIT2018 #achrafieh2020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https://scontent.xx.fbcdn.net/v/t15.5256-10/s720x720/44459169_834055447050905_5555599875946577920_n.jpg?_nc_cat=105&amp;_nc_ht=scontent.xx&amp;oh=daf2d625a58adda263a7b71d42a9b31b&amp;oe=5C80FAD8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54426"/>
                  </a:ext>
                </a:extLst>
              </a:tr>
            </a:tbl>
          </a:graphicData>
        </a:graphic>
      </p:graphicFrame>
      <p:sp>
        <p:nvSpPr>
          <p:cNvPr id="4" name="Text Placeholder 3">
            <a:extLst>
              <a:ext uri="{FF2B5EF4-FFF2-40B4-BE49-F238E27FC236}">
                <a16:creationId xmlns:a16="http://schemas.microsoft.com/office/drawing/2014/main" id="{6721CA87-1458-4558-B61F-E274C39F9EB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722169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8F9AB-EBE9-4C3F-A5DA-CB3AFE68A929}"/>
              </a:ext>
            </a:extLst>
          </p:cNvPr>
          <p:cNvSpPr>
            <a:spLocks noGrp="1"/>
          </p:cNvSpPr>
          <p:nvPr>
            <p:ph type="title"/>
          </p:nvPr>
        </p:nvSpPr>
        <p:spPr/>
        <p:txBody>
          <a:bodyPr/>
          <a:lstStyle/>
          <a:p>
            <a:r>
              <a:rPr lang="en-US"/>
              <a:t>Facebook Own Posts Table | Monday Studio - 21 of 25</a:t>
            </a:r>
          </a:p>
        </p:txBody>
      </p:sp>
      <p:graphicFrame>
        <p:nvGraphicFramePr>
          <p:cNvPr id="5" name="Table Placeholder 4">
            <a:extLst>
              <a:ext uri="{FF2B5EF4-FFF2-40B4-BE49-F238E27FC236}">
                <a16:creationId xmlns:a16="http://schemas.microsoft.com/office/drawing/2014/main" id="{7D553EB2-BA44-4382-B947-1FFAC5D3F0E5}"/>
              </a:ext>
            </a:extLst>
          </p:cNvPr>
          <p:cNvGraphicFramePr>
            <a:graphicFrameLocks noGrp="1"/>
          </p:cNvGraphicFramePr>
          <p:nvPr>
            <p:ph type="tbl" sz="quarter" idx="13"/>
            <p:extLst>
              <p:ext uri="{D42A27DB-BD31-4B8C-83A1-F6EECF244321}">
                <p14:modId xmlns:p14="http://schemas.microsoft.com/office/powerpoint/2010/main" val="448510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4116420"/>
                    </a:ext>
                  </a:extLst>
                </a:gridCol>
                <a:gridCol w="905256">
                  <a:extLst>
                    <a:ext uri="{9D8B030D-6E8A-4147-A177-3AD203B41FA5}">
                      <a16:colId xmlns:a16="http://schemas.microsoft.com/office/drawing/2014/main" val="106285357"/>
                    </a:ext>
                  </a:extLst>
                </a:gridCol>
                <a:gridCol w="329184">
                  <a:extLst>
                    <a:ext uri="{9D8B030D-6E8A-4147-A177-3AD203B41FA5}">
                      <a16:colId xmlns:a16="http://schemas.microsoft.com/office/drawing/2014/main" val="2947610031"/>
                    </a:ext>
                  </a:extLst>
                </a:gridCol>
                <a:gridCol w="329184">
                  <a:extLst>
                    <a:ext uri="{9D8B030D-6E8A-4147-A177-3AD203B41FA5}">
                      <a16:colId xmlns:a16="http://schemas.microsoft.com/office/drawing/2014/main" val="855753457"/>
                    </a:ext>
                  </a:extLst>
                </a:gridCol>
                <a:gridCol w="329184">
                  <a:extLst>
                    <a:ext uri="{9D8B030D-6E8A-4147-A177-3AD203B41FA5}">
                      <a16:colId xmlns:a16="http://schemas.microsoft.com/office/drawing/2014/main" val="1366660344"/>
                    </a:ext>
                  </a:extLst>
                </a:gridCol>
                <a:gridCol w="329184">
                  <a:extLst>
                    <a:ext uri="{9D8B030D-6E8A-4147-A177-3AD203B41FA5}">
                      <a16:colId xmlns:a16="http://schemas.microsoft.com/office/drawing/2014/main" val="2057596561"/>
                    </a:ext>
                  </a:extLst>
                </a:gridCol>
                <a:gridCol w="329184">
                  <a:extLst>
                    <a:ext uri="{9D8B030D-6E8A-4147-A177-3AD203B41FA5}">
                      <a16:colId xmlns:a16="http://schemas.microsoft.com/office/drawing/2014/main" val="2010854438"/>
                    </a:ext>
                  </a:extLst>
                </a:gridCol>
                <a:gridCol w="329184">
                  <a:extLst>
                    <a:ext uri="{9D8B030D-6E8A-4147-A177-3AD203B41FA5}">
                      <a16:colId xmlns:a16="http://schemas.microsoft.com/office/drawing/2014/main" val="3046813333"/>
                    </a:ext>
                  </a:extLst>
                </a:gridCol>
                <a:gridCol w="329184">
                  <a:extLst>
                    <a:ext uri="{9D8B030D-6E8A-4147-A177-3AD203B41FA5}">
                      <a16:colId xmlns:a16="http://schemas.microsoft.com/office/drawing/2014/main" val="685156521"/>
                    </a:ext>
                  </a:extLst>
                </a:gridCol>
                <a:gridCol w="329184">
                  <a:extLst>
                    <a:ext uri="{9D8B030D-6E8A-4147-A177-3AD203B41FA5}">
                      <a16:colId xmlns:a16="http://schemas.microsoft.com/office/drawing/2014/main" val="698806964"/>
                    </a:ext>
                  </a:extLst>
                </a:gridCol>
                <a:gridCol w="329184">
                  <a:extLst>
                    <a:ext uri="{9D8B030D-6E8A-4147-A177-3AD203B41FA5}">
                      <a16:colId xmlns:a16="http://schemas.microsoft.com/office/drawing/2014/main" val="4260680326"/>
                    </a:ext>
                  </a:extLst>
                </a:gridCol>
                <a:gridCol w="329184">
                  <a:extLst>
                    <a:ext uri="{9D8B030D-6E8A-4147-A177-3AD203B41FA5}">
                      <a16:colId xmlns:a16="http://schemas.microsoft.com/office/drawing/2014/main" val="3522185531"/>
                    </a:ext>
                  </a:extLst>
                </a:gridCol>
                <a:gridCol w="329184">
                  <a:extLst>
                    <a:ext uri="{9D8B030D-6E8A-4147-A177-3AD203B41FA5}">
                      <a16:colId xmlns:a16="http://schemas.microsoft.com/office/drawing/2014/main" val="316169814"/>
                    </a:ext>
                  </a:extLst>
                </a:gridCol>
                <a:gridCol w="329184">
                  <a:extLst>
                    <a:ext uri="{9D8B030D-6E8A-4147-A177-3AD203B41FA5}">
                      <a16:colId xmlns:a16="http://schemas.microsoft.com/office/drawing/2014/main" val="3081546977"/>
                    </a:ext>
                  </a:extLst>
                </a:gridCol>
                <a:gridCol w="329184">
                  <a:extLst>
                    <a:ext uri="{9D8B030D-6E8A-4147-A177-3AD203B41FA5}">
                      <a16:colId xmlns:a16="http://schemas.microsoft.com/office/drawing/2014/main" val="2259871359"/>
                    </a:ext>
                  </a:extLst>
                </a:gridCol>
                <a:gridCol w="329184">
                  <a:extLst>
                    <a:ext uri="{9D8B030D-6E8A-4147-A177-3AD203B41FA5}">
                      <a16:colId xmlns:a16="http://schemas.microsoft.com/office/drawing/2014/main" val="3392768385"/>
                    </a:ext>
                  </a:extLst>
                </a:gridCol>
                <a:gridCol w="329184">
                  <a:extLst>
                    <a:ext uri="{9D8B030D-6E8A-4147-A177-3AD203B41FA5}">
                      <a16:colId xmlns:a16="http://schemas.microsoft.com/office/drawing/2014/main" val="3789911032"/>
                    </a:ext>
                  </a:extLst>
                </a:gridCol>
                <a:gridCol w="329184">
                  <a:extLst>
                    <a:ext uri="{9D8B030D-6E8A-4147-A177-3AD203B41FA5}">
                      <a16:colId xmlns:a16="http://schemas.microsoft.com/office/drawing/2014/main" val="1994900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6174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- 2018-11-07 16:42:58 </a:t>
                      </a:r>
                      <a:r>
                        <a:rPr kumimoji="0" lang="en-US" sz="1000" b="0" i="0" u="none" strike="noStrike" kern="1200" cap="none" spc="0" normalizeH="0" baseline="0" noProof="0">
                          <a:ln>
                            <a:noFill/>
                          </a:ln>
                          <a:solidFill>
                            <a:prstClr val="black"/>
                          </a:solidFill>
                          <a:effectLst/>
                          <a:uLnTx/>
                          <a:uFillTx/>
                          <a:latin typeface="+mn-lt"/>
                          <a:ea typeface="+mn-ea"/>
                          <a:cs typeface="+mn-cs"/>
                        </a:rPr>
                        <a:t> 
 Thank you Beirut Fitness Festival and Achrafieh 2020 for an amazing car free day full of sports activities, healthy food, fitness and fun!
Relive the energy &amp; enthusiasm 💪 #mondaystudiofamily #BFIT #BFIT2018 #mondaygoesoutdoors #achrafieh2020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7021539"/>
                  </a:ext>
                </a:extLst>
              </a:tr>
            </a:tbl>
          </a:graphicData>
        </a:graphic>
      </p:graphicFrame>
      <p:sp>
        <p:nvSpPr>
          <p:cNvPr id="4" name="Text Placeholder 3">
            <a:extLst>
              <a:ext uri="{FF2B5EF4-FFF2-40B4-BE49-F238E27FC236}">
                <a16:creationId xmlns:a16="http://schemas.microsoft.com/office/drawing/2014/main" id="{DD633D09-4CF9-415D-B265-B71C9A4FB36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191308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84764-6217-415A-A388-D05CC7B8FCE6}"/>
              </a:ext>
            </a:extLst>
          </p:cNvPr>
          <p:cNvSpPr>
            <a:spLocks noGrp="1"/>
          </p:cNvSpPr>
          <p:nvPr>
            <p:ph type="title"/>
          </p:nvPr>
        </p:nvSpPr>
        <p:spPr/>
        <p:txBody>
          <a:bodyPr/>
          <a:lstStyle/>
          <a:p>
            <a:r>
              <a:rPr lang="en-US"/>
              <a:t>Facebook Own Posts Table | Monday Studio - 22 of 25</a:t>
            </a:r>
          </a:p>
        </p:txBody>
      </p:sp>
      <p:graphicFrame>
        <p:nvGraphicFramePr>
          <p:cNvPr id="5" name="Table Placeholder 4">
            <a:extLst>
              <a:ext uri="{FF2B5EF4-FFF2-40B4-BE49-F238E27FC236}">
                <a16:creationId xmlns:a16="http://schemas.microsoft.com/office/drawing/2014/main" id="{23C76CC4-0B66-41EA-A21B-423C2A7EC02C}"/>
              </a:ext>
            </a:extLst>
          </p:cNvPr>
          <p:cNvGraphicFramePr>
            <a:graphicFrameLocks noGrp="1"/>
          </p:cNvGraphicFramePr>
          <p:nvPr>
            <p:ph type="tbl" sz="quarter" idx="13"/>
            <p:extLst>
              <p:ext uri="{D42A27DB-BD31-4B8C-83A1-F6EECF244321}">
                <p14:modId xmlns:p14="http://schemas.microsoft.com/office/powerpoint/2010/main" val="2471174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0128788"/>
                    </a:ext>
                  </a:extLst>
                </a:gridCol>
                <a:gridCol w="905256">
                  <a:extLst>
                    <a:ext uri="{9D8B030D-6E8A-4147-A177-3AD203B41FA5}">
                      <a16:colId xmlns:a16="http://schemas.microsoft.com/office/drawing/2014/main" val="963844945"/>
                    </a:ext>
                  </a:extLst>
                </a:gridCol>
                <a:gridCol w="329184">
                  <a:extLst>
                    <a:ext uri="{9D8B030D-6E8A-4147-A177-3AD203B41FA5}">
                      <a16:colId xmlns:a16="http://schemas.microsoft.com/office/drawing/2014/main" val="984544234"/>
                    </a:ext>
                  </a:extLst>
                </a:gridCol>
                <a:gridCol w="329184">
                  <a:extLst>
                    <a:ext uri="{9D8B030D-6E8A-4147-A177-3AD203B41FA5}">
                      <a16:colId xmlns:a16="http://schemas.microsoft.com/office/drawing/2014/main" val="2885254599"/>
                    </a:ext>
                  </a:extLst>
                </a:gridCol>
                <a:gridCol w="329184">
                  <a:extLst>
                    <a:ext uri="{9D8B030D-6E8A-4147-A177-3AD203B41FA5}">
                      <a16:colId xmlns:a16="http://schemas.microsoft.com/office/drawing/2014/main" val="4089138781"/>
                    </a:ext>
                  </a:extLst>
                </a:gridCol>
                <a:gridCol w="329184">
                  <a:extLst>
                    <a:ext uri="{9D8B030D-6E8A-4147-A177-3AD203B41FA5}">
                      <a16:colId xmlns:a16="http://schemas.microsoft.com/office/drawing/2014/main" val="299370144"/>
                    </a:ext>
                  </a:extLst>
                </a:gridCol>
                <a:gridCol w="329184">
                  <a:extLst>
                    <a:ext uri="{9D8B030D-6E8A-4147-A177-3AD203B41FA5}">
                      <a16:colId xmlns:a16="http://schemas.microsoft.com/office/drawing/2014/main" val="2734089305"/>
                    </a:ext>
                  </a:extLst>
                </a:gridCol>
                <a:gridCol w="329184">
                  <a:extLst>
                    <a:ext uri="{9D8B030D-6E8A-4147-A177-3AD203B41FA5}">
                      <a16:colId xmlns:a16="http://schemas.microsoft.com/office/drawing/2014/main" val="1546890792"/>
                    </a:ext>
                  </a:extLst>
                </a:gridCol>
                <a:gridCol w="329184">
                  <a:extLst>
                    <a:ext uri="{9D8B030D-6E8A-4147-A177-3AD203B41FA5}">
                      <a16:colId xmlns:a16="http://schemas.microsoft.com/office/drawing/2014/main" val="4189298047"/>
                    </a:ext>
                  </a:extLst>
                </a:gridCol>
                <a:gridCol w="329184">
                  <a:extLst>
                    <a:ext uri="{9D8B030D-6E8A-4147-A177-3AD203B41FA5}">
                      <a16:colId xmlns:a16="http://schemas.microsoft.com/office/drawing/2014/main" val="1453197148"/>
                    </a:ext>
                  </a:extLst>
                </a:gridCol>
                <a:gridCol w="329184">
                  <a:extLst>
                    <a:ext uri="{9D8B030D-6E8A-4147-A177-3AD203B41FA5}">
                      <a16:colId xmlns:a16="http://schemas.microsoft.com/office/drawing/2014/main" val="1451836284"/>
                    </a:ext>
                  </a:extLst>
                </a:gridCol>
                <a:gridCol w="329184">
                  <a:extLst>
                    <a:ext uri="{9D8B030D-6E8A-4147-A177-3AD203B41FA5}">
                      <a16:colId xmlns:a16="http://schemas.microsoft.com/office/drawing/2014/main" val="4052610038"/>
                    </a:ext>
                  </a:extLst>
                </a:gridCol>
                <a:gridCol w="329184">
                  <a:extLst>
                    <a:ext uri="{9D8B030D-6E8A-4147-A177-3AD203B41FA5}">
                      <a16:colId xmlns:a16="http://schemas.microsoft.com/office/drawing/2014/main" val="2760862355"/>
                    </a:ext>
                  </a:extLst>
                </a:gridCol>
                <a:gridCol w="329184">
                  <a:extLst>
                    <a:ext uri="{9D8B030D-6E8A-4147-A177-3AD203B41FA5}">
                      <a16:colId xmlns:a16="http://schemas.microsoft.com/office/drawing/2014/main" val="682190986"/>
                    </a:ext>
                  </a:extLst>
                </a:gridCol>
                <a:gridCol w="329184">
                  <a:extLst>
                    <a:ext uri="{9D8B030D-6E8A-4147-A177-3AD203B41FA5}">
                      <a16:colId xmlns:a16="http://schemas.microsoft.com/office/drawing/2014/main" val="1778107708"/>
                    </a:ext>
                  </a:extLst>
                </a:gridCol>
                <a:gridCol w="329184">
                  <a:extLst>
                    <a:ext uri="{9D8B030D-6E8A-4147-A177-3AD203B41FA5}">
                      <a16:colId xmlns:a16="http://schemas.microsoft.com/office/drawing/2014/main" val="107572960"/>
                    </a:ext>
                  </a:extLst>
                </a:gridCol>
                <a:gridCol w="329184">
                  <a:extLst>
                    <a:ext uri="{9D8B030D-6E8A-4147-A177-3AD203B41FA5}">
                      <a16:colId xmlns:a16="http://schemas.microsoft.com/office/drawing/2014/main" val="3680687478"/>
                    </a:ext>
                  </a:extLst>
                </a:gridCol>
                <a:gridCol w="329184">
                  <a:extLst>
                    <a:ext uri="{9D8B030D-6E8A-4147-A177-3AD203B41FA5}">
                      <a16:colId xmlns:a16="http://schemas.microsoft.com/office/drawing/2014/main" val="1906285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6590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- 2018-11-05 16:49:36 </a:t>
                      </a:r>
                      <a:r>
                        <a:rPr kumimoji="0" lang="en-US" sz="1000" b="0" i="0" u="none" strike="noStrike" kern="1200" cap="none" spc="0" normalizeH="0" baseline="0" noProof="0">
                          <a:ln>
                            <a:noFill/>
                          </a:ln>
                          <a:solidFill>
                            <a:prstClr val="black"/>
                          </a:solidFill>
                          <a:effectLst/>
                          <a:uLnTx/>
                          <a:uFillTx/>
                          <a:latin typeface="+mn-lt"/>
                          <a:ea typeface="+mn-ea"/>
                          <a:cs typeface="+mn-cs"/>
                        </a:rPr>
                        <a:t> 
 Kick start your fitness journey with our offer this month 👊 #offerofthemonth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https://scontent.xx.fbcdn.net/v/t1.0-9/p720x720/45048496_1221998834620140_8919062312464154624_o.jpg?_nc_cat=103&amp;_nc_ht=scontent.xx&amp;oh=6e265cc313daba28429584fb220e26d1&amp;oe=5C769834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3894993"/>
                  </a:ext>
                </a:extLst>
              </a:tr>
            </a:tbl>
          </a:graphicData>
        </a:graphic>
      </p:graphicFrame>
      <p:sp>
        <p:nvSpPr>
          <p:cNvPr id="4" name="Text Placeholder 3">
            <a:extLst>
              <a:ext uri="{FF2B5EF4-FFF2-40B4-BE49-F238E27FC236}">
                <a16:creationId xmlns:a16="http://schemas.microsoft.com/office/drawing/2014/main" id="{4E9AC923-4B7D-459C-8CAB-11F4EF92901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030696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70951-122E-4EC5-9B1E-AB1C8E7D320B}"/>
              </a:ext>
            </a:extLst>
          </p:cNvPr>
          <p:cNvSpPr>
            <a:spLocks noGrp="1"/>
          </p:cNvSpPr>
          <p:nvPr>
            <p:ph type="title"/>
          </p:nvPr>
        </p:nvSpPr>
        <p:spPr/>
        <p:txBody>
          <a:bodyPr/>
          <a:lstStyle/>
          <a:p>
            <a:r>
              <a:rPr lang="en-US"/>
              <a:t>Facebook Own Posts Table | Monday Studio - 23 of 25</a:t>
            </a:r>
          </a:p>
        </p:txBody>
      </p:sp>
      <p:graphicFrame>
        <p:nvGraphicFramePr>
          <p:cNvPr id="5" name="Table Placeholder 4">
            <a:extLst>
              <a:ext uri="{FF2B5EF4-FFF2-40B4-BE49-F238E27FC236}">
                <a16:creationId xmlns:a16="http://schemas.microsoft.com/office/drawing/2014/main" id="{E60CC730-E735-4CA3-A0F9-D5C48D46B809}"/>
              </a:ext>
            </a:extLst>
          </p:cNvPr>
          <p:cNvGraphicFramePr>
            <a:graphicFrameLocks noGrp="1"/>
          </p:cNvGraphicFramePr>
          <p:nvPr>
            <p:ph type="tbl" sz="quarter" idx="13"/>
            <p:extLst>
              <p:ext uri="{D42A27DB-BD31-4B8C-83A1-F6EECF244321}">
                <p14:modId xmlns:p14="http://schemas.microsoft.com/office/powerpoint/2010/main" val="3786399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0348572"/>
                    </a:ext>
                  </a:extLst>
                </a:gridCol>
                <a:gridCol w="905256">
                  <a:extLst>
                    <a:ext uri="{9D8B030D-6E8A-4147-A177-3AD203B41FA5}">
                      <a16:colId xmlns:a16="http://schemas.microsoft.com/office/drawing/2014/main" val="3928714526"/>
                    </a:ext>
                  </a:extLst>
                </a:gridCol>
                <a:gridCol w="329184">
                  <a:extLst>
                    <a:ext uri="{9D8B030D-6E8A-4147-A177-3AD203B41FA5}">
                      <a16:colId xmlns:a16="http://schemas.microsoft.com/office/drawing/2014/main" val="2537257029"/>
                    </a:ext>
                  </a:extLst>
                </a:gridCol>
                <a:gridCol w="329184">
                  <a:extLst>
                    <a:ext uri="{9D8B030D-6E8A-4147-A177-3AD203B41FA5}">
                      <a16:colId xmlns:a16="http://schemas.microsoft.com/office/drawing/2014/main" val="1506240820"/>
                    </a:ext>
                  </a:extLst>
                </a:gridCol>
                <a:gridCol w="329184">
                  <a:extLst>
                    <a:ext uri="{9D8B030D-6E8A-4147-A177-3AD203B41FA5}">
                      <a16:colId xmlns:a16="http://schemas.microsoft.com/office/drawing/2014/main" val="2617185554"/>
                    </a:ext>
                  </a:extLst>
                </a:gridCol>
                <a:gridCol w="329184">
                  <a:extLst>
                    <a:ext uri="{9D8B030D-6E8A-4147-A177-3AD203B41FA5}">
                      <a16:colId xmlns:a16="http://schemas.microsoft.com/office/drawing/2014/main" val="2005538284"/>
                    </a:ext>
                  </a:extLst>
                </a:gridCol>
                <a:gridCol w="329184">
                  <a:extLst>
                    <a:ext uri="{9D8B030D-6E8A-4147-A177-3AD203B41FA5}">
                      <a16:colId xmlns:a16="http://schemas.microsoft.com/office/drawing/2014/main" val="3357047032"/>
                    </a:ext>
                  </a:extLst>
                </a:gridCol>
                <a:gridCol w="329184">
                  <a:extLst>
                    <a:ext uri="{9D8B030D-6E8A-4147-A177-3AD203B41FA5}">
                      <a16:colId xmlns:a16="http://schemas.microsoft.com/office/drawing/2014/main" val="656961727"/>
                    </a:ext>
                  </a:extLst>
                </a:gridCol>
                <a:gridCol w="329184">
                  <a:extLst>
                    <a:ext uri="{9D8B030D-6E8A-4147-A177-3AD203B41FA5}">
                      <a16:colId xmlns:a16="http://schemas.microsoft.com/office/drawing/2014/main" val="1801519677"/>
                    </a:ext>
                  </a:extLst>
                </a:gridCol>
                <a:gridCol w="329184">
                  <a:extLst>
                    <a:ext uri="{9D8B030D-6E8A-4147-A177-3AD203B41FA5}">
                      <a16:colId xmlns:a16="http://schemas.microsoft.com/office/drawing/2014/main" val="3479622341"/>
                    </a:ext>
                  </a:extLst>
                </a:gridCol>
                <a:gridCol w="329184">
                  <a:extLst>
                    <a:ext uri="{9D8B030D-6E8A-4147-A177-3AD203B41FA5}">
                      <a16:colId xmlns:a16="http://schemas.microsoft.com/office/drawing/2014/main" val="2180799678"/>
                    </a:ext>
                  </a:extLst>
                </a:gridCol>
                <a:gridCol w="329184">
                  <a:extLst>
                    <a:ext uri="{9D8B030D-6E8A-4147-A177-3AD203B41FA5}">
                      <a16:colId xmlns:a16="http://schemas.microsoft.com/office/drawing/2014/main" val="4257683145"/>
                    </a:ext>
                  </a:extLst>
                </a:gridCol>
                <a:gridCol w="329184">
                  <a:extLst>
                    <a:ext uri="{9D8B030D-6E8A-4147-A177-3AD203B41FA5}">
                      <a16:colId xmlns:a16="http://schemas.microsoft.com/office/drawing/2014/main" val="2651796437"/>
                    </a:ext>
                  </a:extLst>
                </a:gridCol>
                <a:gridCol w="329184">
                  <a:extLst>
                    <a:ext uri="{9D8B030D-6E8A-4147-A177-3AD203B41FA5}">
                      <a16:colId xmlns:a16="http://schemas.microsoft.com/office/drawing/2014/main" val="1998667692"/>
                    </a:ext>
                  </a:extLst>
                </a:gridCol>
                <a:gridCol w="329184">
                  <a:extLst>
                    <a:ext uri="{9D8B030D-6E8A-4147-A177-3AD203B41FA5}">
                      <a16:colId xmlns:a16="http://schemas.microsoft.com/office/drawing/2014/main" val="2014612343"/>
                    </a:ext>
                  </a:extLst>
                </a:gridCol>
                <a:gridCol w="329184">
                  <a:extLst>
                    <a:ext uri="{9D8B030D-6E8A-4147-A177-3AD203B41FA5}">
                      <a16:colId xmlns:a16="http://schemas.microsoft.com/office/drawing/2014/main" val="180206721"/>
                    </a:ext>
                  </a:extLst>
                </a:gridCol>
                <a:gridCol w="329184">
                  <a:extLst>
                    <a:ext uri="{9D8B030D-6E8A-4147-A177-3AD203B41FA5}">
                      <a16:colId xmlns:a16="http://schemas.microsoft.com/office/drawing/2014/main" val="559235673"/>
                    </a:ext>
                  </a:extLst>
                </a:gridCol>
                <a:gridCol w="329184">
                  <a:extLst>
                    <a:ext uri="{9D8B030D-6E8A-4147-A177-3AD203B41FA5}">
                      <a16:colId xmlns:a16="http://schemas.microsoft.com/office/drawing/2014/main" val="3268358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7113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- 2018-11-03 12:13:38 </a:t>
                      </a:r>
                      <a:r>
                        <a:rPr kumimoji="0" lang="en-US" sz="1000" b="0" i="0" u="none" strike="noStrike" kern="1200" cap="none" spc="0" normalizeH="0" baseline="0" noProof="0">
                          <a:ln>
                            <a:noFill/>
                          </a:ln>
                          <a:solidFill>
                            <a:prstClr val="black"/>
                          </a:solidFill>
                          <a:effectLst/>
                          <a:uLnTx/>
                          <a:uFillTx/>
                          <a:latin typeface="+mn-lt"/>
                          <a:ea typeface="+mn-ea"/>
                          <a:cs typeface="+mn-cs"/>
                        </a:rPr>
                        <a:t> 
 It's tomorrow! We're waiting for you all at the Beirut Fitness Festival in collaboration with Achrafieh 2020 happening on Abdel Wahab Street in Achrafieh.
Get ready for a mind blowing STRONG session at 11.30 AM with Mira Hoss, and make sure to visit our stand where we'll be showcasing a selection of our awesome products, as well as CHALLENGES with PRIZES!
See you there 👊 #traingrowglow #achrafieh2020 #BFIT #BFIT2018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2332302"/>
                  </a:ext>
                </a:extLst>
              </a:tr>
            </a:tbl>
          </a:graphicData>
        </a:graphic>
      </p:graphicFrame>
      <p:sp>
        <p:nvSpPr>
          <p:cNvPr id="4" name="Text Placeholder 3">
            <a:extLst>
              <a:ext uri="{FF2B5EF4-FFF2-40B4-BE49-F238E27FC236}">
                <a16:creationId xmlns:a16="http://schemas.microsoft.com/office/drawing/2014/main" id="{77D9AA67-9561-4831-A529-639294EFA03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100044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7CFB7-DAB3-409C-BB29-6409B588B260}"/>
              </a:ext>
            </a:extLst>
          </p:cNvPr>
          <p:cNvSpPr>
            <a:spLocks noGrp="1"/>
          </p:cNvSpPr>
          <p:nvPr>
            <p:ph type="title"/>
          </p:nvPr>
        </p:nvSpPr>
        <p:spPr/>
        <p:txBody>
          <a:bodyPr/>
          <a:lstStyle/>
          <a:p>
            <a:r>
              <a:rPr lang="en-US"/>
              <a:t>Facebook Own Posts Table | Monday Studio - 24 of 25</a:t>
            </a:r>
          </a:p>
        </p:txBody>
      </p:sp>
      <p:graphicFrame>
        <p:nvGraphicFramePr>
          <p:cNvPr id="5" name="Table Placeholder 4">
            <a:extLst>
              <a:ext uri="{FF2B5EF4-FFF2-40B4-BE49-F238E27FC236}">
                <a16:creationId xmlns:a16="http://schemas.microsoft.com/office/drawing/2014/main" id="{E1E89AA9-51E7-478C-93A2-463B0A0A319F}"/>
              </a:ext>
            </a:extLst>
          </p:cNvPr>
          <p:cNvGraphicFramePr>
            <a:graphicFrameLocks noGrp="1"/>
          </p:cNvGraphicFramePr>
          <p:nvPr>
            <p:ph type="tbl" sz="quarter" idx="13"/>
            <p:extLst>
              <p:ext uri="{D42A27DB-BD31-4B8C-83A1-F6EECF244321}">
                <p14:modId xmlns:p14="http://schemas.microsoft.com/office/powerpoint/2010/main" val="655568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5088889"/>
                    </a:ext>
                  </a:extLst>
                </a:gridCol>
                <a:gridCol w="905256">
                  <a:extLst>
                    <a:ext uri="{9D8B030D-6E8A-4147-A177-3AD203B41FA5}">
                      <a16:colId xmlns:a16="http://schemas.microsoft.com/office/drawing/2014/main" val="3557295208"/>
                    </a:ext>
                  </a:extLst>
                </a:gridCol>
                <a:gridCol w="329184">
                  <a:extLst>
                    <a:ext uri="{9D8B030D-6E8A-4147-A177-3AD203B41FA5}">
                      <a16:colId xmlns:a16="http://schemas.microsoft.com/office/drawing/2014/main" val="1408943128"/>
                    </a:ext>
                  </a:extLst>
                </a:gridCol>
                <a:gridCol w="329184">
                  <a:extLst>
                    <a:ext uri="{9D8B030D-6E8A-4147-A177-3AD203B41FA5}">
                      <a16:colId xmlns:a16="http://schemas.microsoft.com/office/drawing/2014/main" val="1491454216"/>
                    </a:ext>
                  </a:extLst>
                </a:gridCol>
                <a:gridCol w="329184">
                  <a:extLst>
                    <a:ext uri="{9D8B030D-6E8A-4147-A177-3AD203B41FA5}">
                      <a16:colId xmlns:a16="http://schemas.microsoft.com/office/drawing/2014/main" val="3287160694"/>
                    </a:ext>
                  </a:extLst>
                </a:gridCol>
                <a:gridCol w="329184">
                  <a:extLst>
                    <a:ext uri="{9D8B030D-6E8A-4147-A177-3AD203B41FA5}">
                      <a16:colId xmlns:a16="http://schemas.microsoft.com/office/drawing/2014/main" val="1387670070"/>
                    </a:ext>
                  </a:extLst>
                </a:gridCol>
                <a:gridCol w="329184">
                  <a:extLst>
                    <a:ext uri="{9D8B030D-6E8A-4147-A177-3AD203B41FA5}">
                      <a16:colId xmlns:a16="http://schemas.microsoft.com/office/drawing/2014/main" val="2701456706"/>
                    </a:ext>
                  </a:extLst>
                </a:gridCol>
                <a:gridCol w="329184">
                  <a:extLst>
                    <a:ext uri="{9D8B030D-6E8A-4147-A177-3AD203B41FA5}">
                      <a16:colId xmlns:a16="http://schemas.microsoft.com/office/drawing/2014/main" val="976135318"/>
                    </a:ext>
                  </a:extLst>
                </a:gridCol>
                <a:gridCol w="329184">
                  <a:extLst>
                    <a:ext uri="{9D8B030D-6E8A-4147-A177-3AD203B41FA5}">
                      <a16:colId xmlns:a16="http://schemas.microsoft.com/office/drawing/2014/main" val="2839134103"/>
                    </a:ext>
                  </a:extLst>
                </a:gridCol>
                <a:gridCol w="329184">
                  <a:extLst>
                    <a:ext uri="{9D8B030D-6E8A-4147-A177-3AD203B41FA5}">
                      <a16:colId xmlns:a16="http://schemas.microsoft.com/office/drawing/2014/main" val="2705357970"/>
                    </a:ext>
                  </a:extLst>
                </a:gridCol>
                <a:gridCol w="329184">
                  <a:extLst>
                    <a:ext uri="{9D8B030D-6E8A-4147-A177-3AD203B41FA5}">
                      <a16:colId xmlns:a16="http://schemas.microsoft.com/office/drawing/2014/main" val="1037236735"/>
                    </a:ext>
                  </a:extLst>
                </a:gridCol>
                <a:gridCol w="329184">
                  <a:extLst>
                    <a:ext uri="{9D8B030D-6E8A-4147-A177-3AD203B41FA5}">
                      <a16:colId xmlns:a16="http://schemas.microsoft.com/office/drawing/2014/main" val="2352333653"/>
                    </a:ext>
                  </a:extLst>
                </a:gridCol>
                <a:gridCol w="329184">
                  <a:extLst>
                    <a:ext uri="{9D8B030D-6E8A-4147-A177-3AD203B41FA5}">
                      <a16:colId xmlns:a16="http://schemas.microsoft.com/office/drawing/2014/main" val="4072770582"/>
                    </a:ext>
                  </a:extLst>
                </a:gridCol>
                <a:gridCol w="329184">
                  <a:extLst>
                    <a:ext uri="{9D8B030D-6E8A-4147-A177-3AD203B41FA5}">
                      <a16:colId xmlns:a16="http://schemas.microsoft.com/office/drawing/2014/main" val="3299257779"/>
                    </a:ext>
                  </a:extLst>
                </a:gridCol>
                <a:gridCol w="329184">
                  <a:extLst>
                    <a:ext uri="{9D8B030D-6E8A-4147-A177-3AD203B41FA5}">
                      <a16:colId xmlns:a16="http://schemas.microsoft.com/office/drawing/2014/main" val="634896780"/>
                    </a:ext>
                  </a:extLst>
                </a:gridCol>
                <a:gridCol w="329184">
                  <a:extLst>
                    <a:ext uri="{9D8B030D-6E8A-4147-A177-3AD203B41FA5}">
                      <a16:colId xmlns:a16="http://schemas.microsoft.com/office/drawing/2014/main" val="1366924490"/>
                    </a:ext>
                  </a:extLst>
                </a:gridCol>
                <a:gridCol w="329184">
                  <a:extLst>
                    <a:ext uri="{9D8B030D-6E8A-4147-A177-3AD203B41FA5}">
                      <a16:colId xmlns:a16="http://schemas.microsoft.com/office/drawing/2014/main" val="3418976052"/>
                    </a:ext>
                  </a:extLst>
                </a:gridCol>
                <a:gridCol w="329184">
                  <a:extLst>
                    <a:ext uri="{9D8B030D-6E8A-4147-A177-3AD203B41FA5}">
                      <a16:colId xmlns:a16="http://schemas.microsoft.com/office/drawing/2014/main" val="2677869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8235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- 2018-11-02 13:56:56 </a:t>
                      </a:r>
                      <a:r>
                        <a:rPr kumimoji="0" lang="en-US" sz="1000" b="0" i="0" u="none" strike="noStrike" kern="1200" cap="none" spc="0" normalizeH="0" baseline="0" noProof="0">
                          <a:ln>
                            <a:noFill/>
                          </a:ln>
                          <a:solidFill>
                            <a:prstClr val="black"/>
                          </a:solidFill>
                          <a:effectLst/>
                          <a:uLnTx/>
                          <a:uFillTx/>
                          <a:latin typeface="+mn-lt"/>
                          <a:ea typeface="+mn-ea"/>
                          <a:cs typeface="+mn-cs"/>
                        </a:rPr>
                        <a:t> 
 As a newly certified personal trainer, Moudi Nasser is now giving one-on-one personal training sessions!
LEVEL UP your fitness game and call 01-792469 to book your session. #personaltrainer #personaltraining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https://scontent.xx.fbcdn.net/v/t1.0-9/p720x720/45311644_1219958714824152_1334666464531054592_o.jpg?_nc_cat=107&amp;_nc_ht=scontent.xx&amp;oh=3685db4ab74adc9bd554bf93cac153d8&amp;oe=5C786983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8930076"/>
                  </a:ext>
                </a:extLst>
              </a:tr>
            </a:tbl>
          </a:graphicData>
        </a:graphic>
      </p:graphicFrame>
      <p:sp>
        <p:nvSpPr>
          <p:cNvPr id="4" name="Text Placeholder 3">
            <a:extLst>
              <a:ext uri="{FF2B5EF4-FFF2-40B4-BE49-F238E27FC236}">
                <a16:creationId xmlns:a16="http://schemas.microsoft.com/office/drawing/2014/main" id="{4F6326F7-3C50-4A75-B386-9F4241D48AF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97775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F49B5-11C5-460B-B66A-1A136A70863F}"/>
              </a:ext>
            </a:extLst>
          </p:cNvPr>
          <p:cNvSpPr>
            <a:spLocks noGrp="1"/>
          </p:cNvSpPr>
          <p:nvPr>
            <p:ph type="title"/>
          </p:nvPr>
        </p:nvSpPr>
        <p:spPr/>
        <p:txBody>
          <a:bodyPr/>
          <a:lstStyle/>
          <a:p>
            <a:r>
              <a:rPr lang="en-US"/>
              <a:t>Facebook Own Posts Table | Monday Studio - 25 of 25</a:t>
            </a:r>
          </a:p>
        </p:txBody>
      </p:sp>
      <p:graphicFrame>
        <p:nvGraphicFramePr>
          <p:cNvPr id="5" name="Table Placeholder 4">
            <a:extLst>
              <a:ext uri="{FF2B5EF4-FFF2-40B4-BE49-F238E27FC236}">
                <a16:creationId xmlns:a16="http://schemas.microsoft.com/office/drawing/2014/main" id="{C612EF98-6F21-4CF5-BC76-E2968481D535}"/>
              </a:ext>
            </a:extLst>
          </p:cNvPr>
          <p:cNvGraphicFramePr>
            <a:graphicFrameLocks noGrp="1"/>
          </p:cNvGraphicFramePr>
          <p:nvPr>
            <p:ph type="tbl" sz="quarter" idx="13"/>
            <p:extLst>
              <p:ext uri="{D42A27DB-BD31-4B8C-83A1-F6EECF244321}">
                <p14:modId xmlns:p14="http://schemas.microsoft.com/office/powerpoint/2010/main" val="1280593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29572412"/>
                    </a:ext>
                  </a:extLst>
                </a:gridCol>
                <a:gridCol w="905256">
                  <a:extLst>
                    <a:ext uri="{9D8B030D-6E8A-4147-A177-3AD203B41FA5}">
                      <a16:colId xmlns:a16="http://schemas.microsoft.com/office/drawing/2014/main" val="4092114904"/>
                    </a:ext>
                  </a:extLst>
                </a:gridCol>
                <a:gridCol w="329184">
                  <a:extLst>
                    <a:ext uri="{9D8B030D-6E8A-4147-A177-3AD203B41FA5}">
                      <a16:colId xmlns:a16="http://schemas.microsoft.com/office/drawing/2014/main" val="3698945934"/>
                    </a:ext>
                  </a:extLst>
                </a:gridCol>
                <a:gridCol w="329184">
                  <a:extLst>
                    <a:ext uri="{9D8B030D-6E8A-4147-A177-3AD203B41FA5}">
                      <a16:colId xmlns:a16="http://schemas.microsoft.com/office/drawing/2014/main" val="3419371685"/>
                    </a:ext>
                  </a:extLst>
                </a:gridCol>
                <a:gridCol w="329184">
                  <a:extLst>
                    <a:ext uri="{9D8B030D-6E8A-4147-A177-3AD203B41FA5}">
                      <a16:colId xmlns:a16="http://schemas.microsoft.com/office/drawing/2014/main" val="1315042887"/>
                    </a:ext>
                  </a:extLst>
                </a:gridCol>
                <a:gridCol w="329184">
                  <a:extLst>
                    <a:ext uri="{9D8B030D-6E8A-4147-A177-3AD203B41FA5}">
                      <a16:colId xmlns:a16="http://schemas.microsoft.com/office/drawing/2014/main" val="1703303056"/>
                    </a:ext>
                  </a:extLst>
                </a:gridCol>
                <a:gridCol w="329184">
                  <a:extLst>
                    <a:ext uri="{9D8B030D-6E8A-4147-A177-3AD203B41FA5}">
                      <a16:colId xmlns:a16="http://schemas.microsoft.com/office/drawing/2014/main" val="3771626270"/>
                    </a:ext>
                  </a:extLst>
                </a:gridCol>
                <a:gridCol w="329184">
                  <a:extLst>
                    <a:ext uri="{9D8B030D-6E8A-4147-A177-3AD203B41FA5}">
                      <a16:colId xmlns:a16="http://schemas.microsoft.com/office/drawing/2014/main" val="91412626"/>
                    </a:ext>
                  </a:extLst>
                </a:gridCol>
                <a:gridCol w="329184">
                  <a:extLst>
                    <a:ext uri="{9D8B030D-6E8A-4147-A177-3AD203B41FA5}">
                      <a16:colId xmlns:a16="http://schemas.microsoft.com/office/drawing/2014/main" val="4012383227"/>
                    </a:ext>
                  </a:extLst>
                </a:gridCol>
                <a:gridCol w="329184">
                  <a:extLst>
                    <a:ext uri="{9D8B030D-6E8A-4147-A177-3AD203B41FA5}">
                      <a16:colId xmlns:a16="http://schemas.microsoft.com/office/drawing/2014/main" val="3811324735"/>
                    </a:ext>
                  </a:extLst>
                </a:gridCol>
                <a:gridCol w="329184">
                  <a:extLst>
                    <a:ext uri="{9D8B030D-6E8A-4147-A177-3AD203B41FA5}">
                      <a16:colId xmlns:a16="http://schemas.microsoft.com/office/drawing/2014/main" val="2388191486"/>
                    </a:ext>
                  </a:extLst>
                </a:gridCol>
                <a:gridCol w="329184">
                  <a:extLst>
                    <a:ext uri="{9D8B030D-6E8A-4147-A177-3AD203B41FA5}">
                      <a16:colId xmlns:a16="http://schemas.microsoft.com/office/drawing/2014/main" val="216609011"/>
                    </a:ext>
                  </a:extLst>
                </a:gridCol>
                <a:gridCol w="329184">
                  <a:extLst>
                    <a:ext uri="{9D8B030D-6E8A-4147-A177-3AD203B41FA5}">
                      <a16:colId xmlns:a16="http://schemas.microsoft.com/office/drawing/2014/main" val="3148469604"/>
                    </a:ext>
                  </a:extLst>
                </a:gridCol>
                <a:gridCol w="329184">
                  <a:extLst>
                    <a:ext uri="{9D8B030D-6E8A-4147-A177-3AD203B41FA5}">
                      <a16:colId xmlns:a16="http://schemas.microsoft.com/office/drawing/2014/main" val="1558244070"/>
                    </a:ext>
                  </a:extLst>
                </a:gridCol>
                <a:gridCol w="329184">
                  <a:extLst>
                    <a:ext uri="{9D8B030D-6E8A-4147-A177-3AD203B41FA5}">
                      <a16:colId xmlns:a16="http://schemas.microsoft.com/office/drawing/2014/main" val="4117644089"/>
                    </a:ext>
                  </a:extLst>
                </a:gridCol>
                <a:gridCol w="329184">
                  <a:extLst>
                    <a:ext uri="{9D8B030D-6E8A-4147-A177-3AD203B41FA5}">
                      <a16:colId xmlns:a16="http://schemas.microsoft.com/office/drawing/2014/main" val="3151455461"/>
                    </a:ext>
                  </a:extLst>
                </a:gridCol>
                <a:gridCol w="329184">
                  <a:extLst>
                    <a:ext uri="{9D8B030D-6E8A-4147-A177-3AD203B41FA5}">
                      <a16:colId xmlns:a16="http://schemas.microsoft.com/office/drawing/2014/main" val="693638927"/>
                    </a:ext>
                  </a:extLst>
                </a:gridCol>
                <a:gridCol w="329184">
                  <a:extLst>
                    <a:ext uri="{9D8B030D-6E8A-4147-A177-3AD203B41FA5}">
                      <a16:colId xmlns:a16="http://schemas.microsoft.com/office/drawing/2014/main" val="3486742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6080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- 2018-11-01 11:53:58 </a:t>
                      </a:r>
                      <a:r>
                        <a:rPr kumimoji="0" lang="en-US" sz="1000" b="0" i="0" u="none" strike="noStrike" kern="1200" cap="none" spc="0" normalizeH="0" baseline="0" noProof="0">
                          <a:ln>
                            <a:noFill/>
                          </a:ln>
                          <a:solidFill>
                            <a:prstClr val="black"/>
                          </a:solidFill>
                          <a:effectLst/>
                          <a:uLnTx/>
                          <a:uFillTx/>
                          <a:latin typeface="+mn-lt"/>
                          <a:ea typeface="+mn-ea"/>
                          <a:cs typeface="+mn-cs"/>
                        </a:rPr>
                        <a:t> 
 The Beirut Fitness Festival in collaboration with Achrafieh 2020 is BACK ON in Achrafieh Sodeco street this Sunday, the 4th of November!
Don't miss Mira Hoss on stage where she'll be giving an intense Strong class at 11.30 AM. Get ready to move to the beat!
Also, don't forget to pass by our stand to say hello! There will be CHALLENGES with PRIZES all day long!
See you there 💪
#strong #strongbyzumba #BFIT2018 #achrafieh2020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https://scontent.xx.fbcdn.net/v/t1.0-9/p720x720/45167875_1219259981560692_6732246724061954048_o.jpg?_nc_cat=100&amp;_nc_ht=scontent.xx&amp;oh=40a3794679a256d57fea34683d8f487c&amp;oe=5C407818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8218526"/>
                  </a:ext>
                </a:extLst>
              </a:tr>
            </a:tbl>
          </a:graphicData>
        </a:graphic>
      </p:graphicFrame>
      <p:sp>
        <p:nvSpPr>
          <p:cNvPr id="4" name="Text Placeholder 3">
            <a:extLst>
              <a:ext uri="{FF2B5EF4-FFF2-40B4-BE49-F238E27FC236}">
                <a16:creationId xmlns:a16="http://schemas.microsoft.com/office/drawing/2014/main" id="{2E4DAE2F-98A1-4FE1-B841-FC6AE4404F52}"/>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1032951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0C1BF-EDFB-4961-968A-1B8BB6AB6441}"/>
              </a:ext>
            </a:extLst>
          </p:cNvPr>
          <p:cNvSpPr>
            <a:spLocks noGrp="1"/>
          </p:cNvSpPr>
          <p:nvPr>
            <p:ph type="title"/>
          </p:nvPr>
        </p:nvSpPr>
        <p:spPr/>
        <p:txBody>
          <a:bodyPr/>
          <a:lstStyle/>
          <a:p>
            <a:r>
              <a:rPr lang="en-US"/>
              <a:t>Facebook Post Type Distribution Per Profile | Monday Studio</a:t>
            </a:r>
          </a:p>
        </p:txBody>
      </p:sp>
      <p:graphicFrame>
        <p:nvGraphicFramePr>
          <p:cNvPr id="6" name="Chart Placeholder 5">
            <a:extLst>
              <a:ext uri="{FF2B5EF4-FFF2-40B4-BE49-F238E27FC236}">
                <a16:creationId xmlns:a16="http://schemas.microsoft.com/office/drawing/2014/main" id="{D5BA2432-E44C-44E1-8920-DDC49762116E}"/>
              </a:ext>
            </a:extLst>
          </p:cNvPr>
          <p:cNvGraphicFramePr>
            <a:graphicFrameLocks noGrp="1"/>
          </p:cNvGraphicFramePr>
          <p:nvPr>
            <p:ph type="chart" sz="quarter" idx="13"/>
            <p:extLst>
              <p:ext uri="{D42A27DB-BD31-4B8C-83A1-F6EECF244321}">
                <p14:modId xmlns:p14="http://schemas.microsoft.com/office/powerpoint/2010/main" val="2411376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87699D-9940-4CA4-8950-7D20D5A5E571}"/>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160C9BDD-1748-4BB2-8036-598AC96C98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38293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A1CBC-A59C-43DC-8B28-255422FCFCF9}"/>
              </a:ext>
            </a:extLst>
          </p:cNvPr>
          <p:cNvSpPr>
            <a:spLocks noGrp="1"/>
          </p:cNvSpPr>
          <p:nvPr>
            <p:ph type="title"/>
          </p:nvPr>
        </p:nvSpPr>
        <p:spPr/>
        <p:txBody>
          <a:bodyPr/>
          <a:lstStyle/>
          <a:p>
            <a:r>
              <a:rPr lang="en-US"/>
              <a:t>Facebook Interaction Rate | Monday Studio</a:t>
            </a:r>
          </a:p>
        </p:txBody>
      </p:sp>
      <p:graphicFrame>
        <p:nvGraphicFramePr>
          <p:cNvPr id="6" name="Chart Placeholder 5">
            <a:extLst>
              <a:ext uri="{FF2B5EF4-FFF2-40B4-BE49-F238E27FC236}">
                <a16:creationId xmlns:a16="http://schemas.microsoft.com/office/drawing/2014/main" id="{5E2E31D0-4FF6-4870-AAD8-740EC495E4BA}"/>
              </a:ext>
            </a:extLst>
          </p:cNvPr>
          <p:cNvGraphicFramePr>
            <a:graphicFrameLocks noGrp="1"/>
          </p:cNvGraphicFramePr>
          <p:nvPr>
            <p:ph type="chart" sz="quarter" idx="13"/>
            <p:extLst>
              <p:ext uri="{D42A27DB-BD31-4B8C-83A1-F6EECF244321}">
                <p14:modId xmlns:p14="http://schemas.microsoft.com/office/powerpoint/2010/main" val="1760435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127118-E2DD-4A42-81A5-F9B4954E763B}"/>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332A7FA2-0434-480D-860D-8E6A0CACAC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03022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DA2F6-9343-4A30-9756-7AACACB46590}"/>
              </a:ext>
            </a:extLst>
          </p:cNvPr>
          <p:cNvSpPr>
            <a:spLocks noGrp="1"/>
          </p:cNvSpPr>
          <p:nvPr>
            <p:ph type="title"/>
          </p:nvPr>
        </p:nvSpPr>
        <p:spPr/>
        <p:txBody>
          <a:bodyPr/>
          <a:lstStyle/>
          <a:p>
            <a:r>
              <a:rPr lang="en-US"/>
              <a:t>Facebook Interaction Rate By Weekday | Monday Studio</a:t>
            </a:r>
          </a:p>
        </p:txBody>
      </p:sp>
      <p:graphicFrame>
        <p:nvGraphicFramePr>
          <p:cNvPr id="6" name="Chart Placeholder 5">
            <a:extLst>
              <a:ext uri="{FF2B5EF4-FFF2-40B4-BE49-F238E27FC236}">
                <a16:creationId xmlns:a16="http://schemas.microsoft.com/office/drawing/2014/main" id="{869CB478-DC1D-4713-A0D6-B39AA9355900}"/>
              </a:ext>
            </a:extLst>
          </p:cNvPr>
          <p:cNvGraphicFramePr>
            <a:graphicFrameLocks noGrp="1"/>
          </p:cNvGraphicFramePr>
          <p:nvPr>
            <p:ph type="chart" sz="quarter" idx="13"/>
            <p:extLst>
              <p:ext uri="{D42A27DB-BD31-4B8C-83A1-F6EECF244321}">
                <p14:modId xmlns:p14="http://schemas.microsoft.com/office/powerpoint/2010/main" val="2113516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8EF95A-0B5E-444D-A39C-D86F39A5BB53}"/>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C793D6CF-1999-4306-B7F4-4792F49380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98613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7CB3A-F00E-409B-B578-B98E582FA8EE}"/>
              </a:ext>
            </a:extLst>
          </p:cNvPr>
          <p:cNvSpPr>
            <a:spLocks noGrp="1"/>
          </p:cNvSpPr>
          <p:nvPr>
            <p:ph type="title"/>
          </p:nvPr>
        </p:nvSpPr>
        <p:spPr/>
        <p:txBody>
          <a:bodyPr/>
          <a:lstStyle/>
          <a:p>
            <a:r>
              <a:rPr lang="en-US"/>
              <a:t>Facebook Interaction Rate By Hour | Monday Studio</a:t>
            </a:r>
          </a:p>
        </p:txBody>
      </p:sp>
      <p:graphicFrame>
        <p:nvGraphicFramePr>
          <p:cNvPr id="6" name="Chart Placeholder 5">
            <a:extLst>
              <a:ext uri="{FF2B5EF4-FFF2-40B4-BE49-F238E27FC236}">
                <a16:creationId xmlns:a16="http://schemas.microsoft.com/office/drawing/2014/main" id="{EB243B45-9708-416B-A406-0EF9367E4686}"/>
              </a:ext>
            </a:extLst>
          </p:cNvPr>
          <p:cNvGraphicFramePr>
            <a:graphicFrameLocks noGrp="1"/>
          </p:cNvGraphicFramePr>
          <p:nvPr>
            <p:ph type="chart" sz="quarter" idx="13"/>
            <p:extLst>
              <p:ext uri="{D42A27DB-BD31-4B8C-83A1-F6EECF244321}">
                <p14:modId xmlns:p14="http://schemas.microsoft.com/office/powerpoint/2010/main" val="3515975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D1BBA8-6B06-4E2B-993F-15EA9D133B43}"/>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8D8C7DBA-8E11-4454-9FC7-550FA29637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61222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8FFDA-869A-4558-8D79-70F8FE2E5180}"/>
              </a:ext>
            </a:extLst>
          </p:cNvPr>
          <p:cNvSpPr>
            <a:spLocks noGrp="1"/>
          </p:cNvSpPr>
          <p:nvPr>
            <p:ph type="title"/>
          </p:nvPr>
        </p:nvSpPr>
        <p:spPr/>
        <p:txBody>
          <a:bodyPr/>
          <a:lstStyle/>
          <a:p>
            <a:r>
              <a:rPr lang="en-US"/>
              <a:t>Facebook Average Shares Per Post | Monday Studio</a:t>
            </a:r>
          </a:p>
        </p:txBody>
      </p:sp>
      <p:graphicFrame>
        <p:nvGraphicFramePr>
          <p:cNvPr id="6" name="Chart Placeholder 5">
            <a:extLst>
              <a:ext uri="{FF2B5EF4-FFF2-40B4-BE49-F238E27FC236}">
                <a16:creationId xmlns:a16="http://schemas.microsoft.com/office/drawing/2014/main" id="{F48E91BF-7A00-426E-9A91-7FEA6A071390}"/>
              </a:ext>
            </a:extLst>
          </p:cNvPr>
          <p:cNvGraphicFramePr>
            <a:graphicFrameLocks noGrp="1"/>
          </p:cNvGraphicFramePr>
          <p:nvPr>
            <p:ph type="chart" sz="quarter" idx="13"/>
            <p:extLst>
              <p:ext uri="{D42A27DB-BD31-4B8C-83A1-F6EECF244321}">
                <p14:modId xmlns:p14="http://schemas.microsoft.com/office/powerpoint/2010/main" val="2509754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D9612E-B4C4-4C58-A5F8-38F458103426}"/>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217F7E32-50E4-4231-B468-5E23365DEC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59414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1CBB9-46CB-4E3D-B17B-E04DFE6485BA}"/>
              </a:ext>
            </a:extLst>
          </p:cNvPr>
          <p:cNvSpPr>
            <a:spLocks noGrp="1"/>
          </p:cNvSpPr>
          <p:nvPr>
            <p:ph type="title"/>
          </p:nvPr>
        </p:nvSpPr>
        <p:spPr/>
        <p:txBody>
          <a:bodyPr/>
          <a:lstStyle/>
          <a:p>
            <a:r>
              <a:rPr lang="en-US"/>
              <a:t>Facebook Average Comments Per Post | Monday Studio</a:t>
            </a:r>
          </a:p>
        </p:txBody>
      </p:sp>
      <p:graphicFrame>
        <p:nvGraphicFramePr>
          <p:cNvPr id="6" name="Chart Placeholder 5">
            <a:extLst>
              <a:ext uri="{FF2B5EF4-FFF2-40B4-BE49-F238E27FC236}">
                <a16:creationId xmlns:a16="http://schemas.microsoft.com/office/drawing/2014/main" id="{E78AB826-046C-4E5E-A2BE-F9271FCBBBD1}"/>
              </a:ext>
            </a:extLst>
          </p:cNvPr>
          <p:cNvGraphicFramePr>
            <a:graphicFrameLocks noGrp="1"/>
          </p:cNvGraphicFramePr>
          <p:nvPr>
            <p:ph type="chart" sz="quarter" idx="13"/>
            <p:extLst>
              <p:ext uri="{D42A27DB-BD31-4B8C-83A1-F6EECF244321}">
                <p14:modId xmlns:p14="http://schemas.microsoft.com/office/powerpoint/2010/main" val="2384750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3152B9-706C-4305-91C4-373DDCD2D2DA}"/>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FFBA9667-0654-4DF8-84BD-4BB7F2AD91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00120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63D9-E615-4911-AD1D-DEE5BE600420}"/>
              </a:ext>
            </a:extLst>
          </p:cNvPr>
          <p:cNvSpPr>
            <a:spLocks noGrp="1"/>
          </p:cNvSpPr>
          <p:nvPr>
            <p:ph type="title"/>
          </p:nvPr>
        </p:nvSpPr>
        <p:spPr/>
        <p:txBody>
          <a:bodyPr/>
          <a:lstStyle/>
          <a:p>
            <a:r>
              <a:rPr lang="en-US"/>
              <a:t>Facebook Average Reactions Per Post | Monday Studio</a:t>
            </a:r>
          </a:p>
        </p:txBody>
      </p:sp>
      <p:graphicFrame>
        <p:nvGraphicFramePr>
          <p:cNvPr id="6" name="Chart Placeholder 5">
            <a:extLst>
              <a:ext uri="{FF2B5EF4-FFF2-40B4-BE49-F238E27FC236}">
                <a16:creationId xmlns:a16="http://schemas.microsoft.com/office/drawing/2014/main" id="{FA11BC38-4B19-444D-B883-D01EE3966107}"/>
              </a:ext>
            </a:extLst>
          </p:cNvPr>
          <p:cNvGraphicFramePr>
            <a:graphicFrameLocks noGrp="1"/>
          </p:cNvGraphicFramePr>
          <p:nvPr>
            <p:ph type="chart" sz="quarter" idx="13"/>
            <p:extLst>
              <p:ext uri="{D42A27DB-BD31-4B8C-83A1-F6EECF244321}">
                <p14:modId xmlns:p14="http://schemas.microsoft.com/office/powerpoint/2010/main" val="801192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FE7B6E-BB4D-41FC-8E2B-CF0556DC9EBE}"/>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45933F7A-E2C6-4F46-912B-41A0869ACE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3982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C912D-46EB-475F-95E9-8C53B56C39D0}"/>
              </a:ext>
            </a:extLst>
          </p:cNvPr>
          <p:cNvSpPr>
            <a:spLocks noGrp="1"/>
          </p:cNvSpPr>
          <p:nvPr>
            <p:ph type="title"/>
          </p:nvPr>
        </p:nvSpPr>
        <p:spPr/>
        <p:txBody>
          <a:bodyPr/>
          <a:lstStyle/>
          <a:p>
            <a:r>
              <a:rPr lang="en-US"/>
              <a:t>Facebook Fans By City Table | Monday Studio - 1 of 3</a:t>
            </a:r>
          </a:p>
        </p:txBody>
      </p:sp>
      <p:graphicFrame>
        <p:nvGraphicFramePr>
          <p:cNvPr id="5" name="Table Placeholder 4">
            <a:extLst>
              <a:ext uri="{FF2B5EF4-FFF2-40B4-BE49-F238E27FC236}">
                <a16:creationId xmlns:a16="http://schemas.microsoft.com/office/drawing/2014/main" id="{FC2301C3-E63C-41DA-9375-F470E62EDE7D}"/>
              </a:ext>
            </a:extLst>
          </p:cNvPr>
          <p:cNvGraphicFramePr>
            <a:graphicFrameLocks noGrp="1"/>
          </p:cNvGraphicFramePr>
          <p:nvPr>
            <p:ph type="tbl" sz="quarter" idx="13"/>
            <p:extLst>
              <p:ext uri="{D42A27DB-BD31-4B8C-83A1-F6EECF244321}">
                <p14:modId xmlns:p14="http://schemas.microsoft.com/office/powerpoint/2010/main" val="1358799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92494148"/>
                    </a:ext>
                  </a:extLst>
                </a:gridCol>
                <a:gridCol w="1645920">
                  <a:extLst>
                    <a:ext uri="{9D8B030D-6E8A-4147-A177-3AD203B41FA5}">
                      <a16:colId xmlns:a16="http://schemas.microsoft.com/office/drawing/2014/main" val="3473696686"/>
                    </a:ext>
                  </a:extLst>
                </a:gridCol>
                <a:gridCol w="1645920">
                  <a:extLst>
                    <a:ext uri="{9D8B030D-6E8A-4147-A177-3AD203B41FA5}">
                      <a16:colId xmlns:a16="http://schemas.microsoft.com/office/drawing/2014/main" val="2511621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2411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61.6 %</a:t>
                      </a:r>
                    </a:p>
                  </a:txBody>
                  <a:tcPr/>
                </a:tc>
                <a:extLst>
                  <a:ext uri="{0D108BD9-81ED-4DB2-BD59-A6C34878D82A}">
                    <a16:rowId xmlns:a16="http://schemas.microsoft.com/office/drawing/2014/main" val="347195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02674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282089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614854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312306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97251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8760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039062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612927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137071881"/>
                  </a:ext>
                </a:extLst>
              </a:tr>
            </a:tbl>
          </a:graphicData>
        </a:graphic>
      </p:graphicFrame>
      <p:sp>
        <p:nvSpPr>
          <p:cNvPr id="4" name="Text Placeholder 3">
            <a:extLst>
              <a:ext uri="{FF2B5EF4-FFF2-40B4-BE49-F238E27FC236}">
                <a16:creationId xmlns:a16="http://schemas.microsoft.com/office/drawing/2014/main" id="{3132D49B-FD63-4658-AB53-B07D67628E1C}"/>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9993763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131B8-B281-4DF7-83D8-46321C8DB55C}"/>
              </a:ext>
            </a:extLst>
          </p:cNvPr>
          <p:cNvSpPr>
            <a:spLocks noGrp="1"/>
          </p:cNvSpPr>
          <p:nvPr>
            <p:ph type="title"/>
          </p:nvPr>
        </p:nvSpPr>
        <p:spPr/>
        <p:txBody>
          <a:bodyPr/>
          <a:lstStyle/>
          <a:p>
            <a:r>
              <a:rPr lang="en-US"/>
              <a:t>Facebook Fans By City Table | Monday Studio - 2 of 3</a:t>
            </a:r>
          </a:p>
        </p:txBody>
      </p:sp>
      <p:graphicFrame>
        <p:nvGraphicFramePr>
          <p:cNvPr id="5" name="Table Placeholder 4">
            <a:extLst>
              <a:ext uri="{FF2B5EF4-FFF2-40B4-BE49-F238E27FC236}">
                <a16:creationId xmlns:a16="http://schemas.microsoft.com/office/drawing/2014/main" id="{6EE47673-399C-4DB6-97D8-1D51EE96C0F4}"/>
              </a:ext>
            </a:extLst>
          </p:cNvPr>
          <p:cNvGraphicFramePr>
            <a:graphicFrameLocks noGrp="1"/>
          </p:cNvGraphicFramePr>
          <p:nvPr>
            <p:ph type="tbl" sz="quarter" idx="13"/>
            <p:extLst>
              <p:ext uri="{D42A27DB-BD31-4B8C-83A1-F6EECF244321}">
                <p14:modId xmlns:p14="http://schemas.microsoft.com/office/powerpoint/2010/main" val="1779895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68258845"/>
                    </a:ext>
                  </a:extLst>
                </a:gridCol>
                <a:gridCol w="1645920">
                  <a:extLst>
                    <a:ext uri="{9D8B030D-6E8A-4147-A177-3AD203B41FA5}">
                      <a16:colId xmlns:a16="http://schemas.microsoft.com/office/drawing/2014/main" val="2835608451"/>
                    </a:ext>
                  </a:extLst>
                </a:gridCol>
                <a:gridCol w="1645920">
                  <a:extLst>
                    <a:ext uri="{9D8B030D-6E8A-4147-A177-3AD203B41FA5}">
                      <a16:colId xmlns:a16="http://schemas.microsoft.com/office/drawing/2014/main" val="3584342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34473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933974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345005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793907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Montreal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226649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299826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423809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Joünié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4232704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250128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Burj Hammud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077317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Marjayoûn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2657934004"/>
                  </a:ext>
                </a:extLst>
              </a:tr>
            </a:tbl>
          </a:graphicData>
        </a:graphic>
      </p:graphicFrame>
      <p:sp>
        <p:nvSpPr>
          <p:cNvPr id="4" name="Text Placeholder 3">
            <a:extLst>
              <a:ext uri="{FF2B5EF4-FFF2-40B4-BE49-F238E27FC236}">
                <a16:creationId xmlns:a16="http://schemas.microsoft.com/office/drawing/2014/main" id="{51D9CC6B-F118-4262-8A9F-C9F932CE3D4F}"/>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2684313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16600-4A38-44C7-9D9F-69A29E3B731F}"/>
              </a:ext>
            </a:extLst>
          </p:cNvPr>
          <p:cNvSpPr>
            <a:spLocks noGrp="1"/>
          </p:cNvSpPr>
          <p:nvPr>
            <p:ph type="title"/>
          </p:nvPr>
        </p:nvSpPr>
        <p:spPr/>
        <p:txBody>
          <a:bodyPr/>
          <a:lstStyle/>
          <a:p>
            <a:r>
              <a:rPr lang="en-US"/>
              <a:t>Facebook Fans By City Table | Monday Studio - 3 of 3</a:t>
            </a:r>
          </a:p>
        </p:txBody>
      </p:sp>
      <p:graphicFrame>
        <p:nvGraphicFramePr>
          <p:cNvPr id="5" name="Table Placeholder 4">
            <a:extLst>
              <a:ext uri="{FF2B5EF4-FFF2-40B4-BE49-F238E27FC236}">
                <a16:creationId xmlns:a16="http://schemas.microsoft.com/office/drawing/2014/main" id="{51B9F866-27A9-496F-B0A7-1FCB6FE6BC59}"/>
              </a:ext>
            </a:extLst>
          </p:cNvPr>
          <p:cNvGraphicFramePr>
            <a:graphicFrameLocks noGrp="1"/>
          </p:cNvGraphicFramePr>
          <p:nvPr>
            <p:ph type="tbl" sz="quarter" idx="13"/>
            <p:extLst>
              <p:ext uri="{D42A27DB-BD31-4B8C-83A1-F6EECF244321}">
                <p14:modId xmlns:p14="http://schemas.microsoft.com/office/powerpoint/2010/main" val="910365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71996563"/>
                    </a:ext>
                  </a:extLst>
                </a:gridCol>
                <a:gridCol w="1645920">
                  <a:extLst>
                    <a:ext uri="{9D8B030D-6E8A-4147-A177-3AD203B41FA5}">
                      <a16:colId xmlns:a16="http://schemas.microsoft.com/office/drawing/2014/main" val="3018757541"/>
                    </a:ext>
                  </a:extLst>
                </a:gridCol>
                <a:gridCol w="1645920">
                  <a:extLst>
                    <a:ext uri="{9D8B030D-6E8A-4147-A177-3AD203B41FA5}">
                      <a16:colId xmlns:a16="http://schemas.microsoft.com/office/drawing/2014/main" val="2006762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74484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2441879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Cairo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663502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2894464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592178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Abu Dhabi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4064415943"/>
                  </a:ext>
                </a:extLst>
              </a:tr>
            </a:tbl>
          </a:graphicData>
        </a:graphic>
      </p:graphicFrame>
      <p:sp>
        <p:nvSpPr>
          <p:cNvPr id="4" name="Text Placeholder 3">
            <a:extLst>
              <a:ext uri="{FF2B5EF4-FFF2-40B4-BE49-F238E27FC236}">
                <a16:creationId xmlns:a16="http://schemas.microsoft.com/office/drawing/2014/main" id="{0FFA5946-10D7-40C0-B79E-6964BC1823DF}"/>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9923005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EB8DE-7E4E-4B90-82E6-4C4A3DF775DA}"/>
              </a:ext>
            </a:extLst>
          </p:cNvPr>
          <p:cNvSpPr>
            <a:spLocks noGrp="1"/>
          </p:cNvSpPr>
          <p:nvPr>
            <p:ph type="title"/>
          </p:nvPr>
        </p:nvSpPr>
        <p:spPr/>
        <p:txBody>
          <a:bodyPr/>
          <a:lstStyle/>
          <a:p>
            <a:r>
              <a:rPr lang="en-US"/>
              <a:t>Facebook Engaged Users | Monday Studio</a:t>
            </a:r>
          </a:p>
        </p:txBody>
      </p:sp>
      <p:graphicFrame>
        <p:nvGraphicFramePr>
          <p:cNvPr id="6" name="Chart Placeholder 5">
            <a:extLst>
              <a:ext uri="{FF2B5EF4-FFF2-40B4-BE49-F238E27FC236}">
                <a16:creationId xmlns:a16="http://schemas.microsoft.com/office/drawing/2014/main" id="{B5381AAF-0D08-4F17-85EE-2C1B3684A313}"/>
              </a:ext>
            </a:extLst>
          </p:cNvPr>
          <p:cNvGraphicFramePr>
            <a:graphicFrameLocks noGrp="1"/>
          </p:cNvGraphicFramePr>
          <p:nvPr>
            <p:ph type="chart" sz="quarter" idx="13"/>
            <p:extLst>
              <p:ext uri="{D42A27DB-BD31-4B8C-83A1-F6EECF244321}">
                <p14:modId xmlns:p14="http://schemas.microsoft.com/office/powerpoint/2010/main" val="757648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CAC9B2-481B-4682-A2EA-D8975C152E98}"/>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A6FB6A1C-8FA5-45EC-93A2-655FAE9C66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91153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FF0D7-BAFB-4B14-9AF2-5B3680CCA3D0}"/>
              </a:ext>
            </a:extLst>
          </p:cNvPr>
          <p:cNvSpPr>
            <a:spLocks noGrp="1"/>
          </p:cNvSpPr>
          <p:nvPr>
            <p:ph type="title"/>
          </p:nvPr>
        </p:nvSpPr>
        <p:spPr/>
        <p:txBody>
          <a:bodyPr/>
          <a:lstStyle/>
          <a:p>
            <a:r>
              <a:rPr lang="en-US"/>
              <a:t>Facebook Reach | Monday Studio</a:t>
            </a:r>
          </a:p>
        </p:txBody>
      </p:sp>
      <p:graphicFrame>
        <p:nvGraphicFramePr>
          <p:cNvPr id="6" name="Chart Placeholder 5">
            <a:extLst>
              <a:ext uri="{FF2B5EF4-FFF2-40B4-BE49-F238E27FC236}">
                <a16:creationId xmlns:a16="http://schemas.microsoft.com/office/drawing/2014/main" id="{73F8F228-867B-4648-A120-9115CD650C6F}"/>
              </a:ext>
            </a:extLst>
          </p:cNvPr>
          <p:cNvGraphicFramePr>
            <a:graphicFrameLocks noGrp="1"/>
          </p:cNvGraphicFramePr>
          <p:nvPr>
            <p:ph type="chart" sz="quarter" idx="13"/>
            <p:extLst>
              <p:ext uri="{D42A27DB-BD31-4B8C-83A1-F6EECF244321}">
                <p14:modId xmlns:p14="http://schemas.microsoft.com/office/powerpoint/2010/main" val="326884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9228C4-6EC3-4526-8CDB-41EE40A2CDD5}"/>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5252EFFC-4A0A-4FBC-A297-FAC404A315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58293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2815</Words>
  <Application>Microsoft Office PowerPoint</Application>
  <PresentationFormat>On-screen Show (4:3)</PresentationFormat>
  <Paragraphs>1122</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 My Dashboard</vt:lpstr>
      <vt:lpstr>Facebook Key Metrics Table | Monday Studio</vt:lpstr>
      <vt:lpstr>Facebook Fans Change Rate | Monday Studio</vt:lpstr>
      <vt:lpstr>Facebook Fans Total | Monday Studio</vt:lpstr>
      <vt:lpstr>Facebook Own Posts Table | Monday Studio - 1 of 25</vt:lpstr>
      <vt:lpstr>Facebook Own Posts Table | Monday Studio - 2 of 25</vt:lpstr>
      <vt:lpstr>Facebook Own Posts Table | Monday Studio - 3 of 25</vt:lpstr>
      <vt:lpstr>Facebook Own Posts Table | Monday Studio - 4 of 25</vt:lpstr>
      <vt:lpstr>Facebook Own Posts Table | Monday Studio - 5 of 25</vt:lpstr>
      <vt:lpstr>Facebook Own Posts Table | Monday Studio - 6 of 25</vt:lpstr>
      <vt:lpstr>Facebook Own Posts Table | Monday Studio - 7 of 25</vt:lpstr>
      <vt:lpstr>Facebook Own Posts Table | Monday Studio - 8 of 25</vt:lpstr>
      <vt:lpstr>Facebook Own Posts Table | Monday Studio - 9 of 25</vt:lpstr>
      <vt:lpstr>Facebook Own Posts Table | Monday Studio - 10 of 25</vt:lpstr>
      <vt:lpstr>Facebook Own Posts Table | Monday Studio - 11 of 25</vt:lpstr>
      <vt:lpstr>Facebook Own Posts Table | Monday Studio - 12 of 25</vt:lpstr>
      <vt:lpstr>Facebook Own Posts Table | Monday Studio - 13 of 25</vt:lpstr>
      <vt:lpstr>Facebook Own Posts Table | Monday Studio - 14 of 25</vt:lpstr>
      <vt:lpstr>Facebook Own Posts Table | Monday Studio - 15 of 25</vt:lpstr>
      <vt:lpstr>Facebook Own Posts Table | Monday Studio - 16 of 25</vt:lpstr>
      <vt:lpstr>Facebook Own Posts Table | Monday Studio - 17 of 25</vt:lpstr>
      <vt:lpstr>Facebook Own Posts Table | Monday Studio - 18 of 25</vt:lpstr>
      <vt:lpstr>Facebook Own Posts Table | Monday Studio - 19 of 25</vt:lpstr>
      <vt:lpstr>Facebook Own Posts Table | Monday Studio - 20 of 25</vt:lpstr>
      <vt:lpstr>Facebook Own Posts Table | Monday Studio - 21 of 25</vt:lpstr>
      <vt:lpstr>Facebook Own Posts Table | Monday Studio - 22 of 25</vt:lpstr>
      <vt:lpstr>Facebook Own Posts Table | Monday Studio - 23 of 25</vt:lpstr>
      <vt:lpstr>Facebook Own Posts Table | Monday Studio - 24 of 25</vt:lpstr>
      <vt:lpstr>Facebook Own Posts Table | Monday Studio - 25 of 25</vt:lpstr>
      <vt:lpstr>Facebook Post Type Distribution Per Profile | Monday Studio</vt:lpstr>
      <vt:lpstr>Facebook Interaction Rate | Monday Studio</vt:lpstr>
      <vt:lpstr>Facebook Interaction Rate By Weekday | Monday Studio</vt:lpstr>
      <vt:lpstr>Facebook Interaction Rate By Hour | Monday Studio</vt:lpstr>
      <vt:lpstr>Facebook Average Shares Per Post | Monday Studio</vt:lpstr>
      <vt:lpstr>Facebook Average Comments Per Post | Monday Studio</vt:lpstr>
      <vt:lpstr>Facebook Average Reactions Per Post | Monday Studio</vt:lpstr>
      <vt:lpstr>Facebook Fans By City Table | Monday Studio - 1 of 3</vt:lpstr>
      <vt:lpstr>Facebook Fans By City Table | Monday Studio - 2 of 3</vt:lpstr>
      <vt:lpstr>Facebook Fans By City Table | Monday Studio - 3 of 3</vt:lpstr>
      <vt:lpstr>Facebook Engaged Users | Monday Studio</vt:lpstr>
      <vt:lpstr>Facebook Reach | Monday Studio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My Dashboard</dc:title>
  <dc:creator>Administrator</dc:creator>
  <cp:lastModifiedBy>Administrator</cp:lastModifiedBy>
  <cp:revision>1</cp:revision>
  <dcterms:created xsi:type="dcterms:W3CDTF">2018-12-04T13:17:40Z</dcterms:created>
  <dcterms:modified xsi:type="dcterms:W3CDTF">2018-12-04T13:20:13Z</dcterms:modified>
</cp:coreProperties>
</file>