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10178</c:v>
                </c:pt>
                <c:pt idx="1">
                  <c:v>10195</c:v>
                </c:pt>
                <c:pt idx="2">
                  <c:v>10208</c:v>
                </c:pt>
                <c:pt idx="3">
                  <c:v>10224</c:v>
                </c:pt>
                <c:pt idx="4">
                  <c:v>10237</c:v>
                </c:pt>
                <c:pt idx="5">
                  <c:v>10275</c:v>
                </c:pt>
                <c:pt idx="6">
                  <c:v>10298</c:v>
                </c:pt>
                <c:pt idx="7">
                  <c:v>10316</c:v>
                </c:pt>
                <c:pt idx="8">
                  <c:v>10333</c:v>
                </c:pt>
                <c:pt idx="9">
                  <c:v>10358</c:v>
                </c:pt>
                <c:pt idx="10">
                  <c:v>10374</c:v>
                </c:pt>
                <c:pt idx="11">
                  <c:v>10383</c:v>
                </c:pt>
                <c:pt idx="12">
                  <c:v>10422</c:v>
                </c:pt>
                <c:pt idx="13">
                  <c:v>10445</c:v>
                </c:pt>
                <c:pt idx="14">
                  <c:v>10476</c:v>
                </c:pt>
                <c:pt idx="15">
                  <c:v>10508</c:v>
                </c:pt>
                <c:pt idx="16">
                  <c:v>10523</c:v>
                </c:pt>
                <c:pt idx="17">
                  <c:v>10549</c:v>
                </c:pt>
                <c:pt idx="18">
                  <c:v>10563</c:v>
                </c:pt>
                <c:pt idx="19">
                  <c:v>10583</c:v>
                </c:pt>
                <c:pt idx="20">
                  <c:v>10605</c:v>
                </c:pt>
                <c:pt idx="21">
                  <c:v>10616</c:v>
                </c:pt>
                <c:pt idx="22">
                  <c:v>10614</c:v>
                </c:pt>
                <c:pt idx="23">
                  <c:v>10629</c:v>
                </c:pt>
                <c:pt idx="24">
                  <c:v>10655</c:v>
                </c:pt>
                <c:pt idx="25">
                  <c:v>10681</c:v>
                </c:pt>
                <c:pt idx="26">
                  <c:v>10704</c:v>
                </c:pt>
                <c:pt idx="27">
                  <c:v>10718</c:v>
                </c:pt>
                <c:pt idx="28">
                  <c:v>10735</c:v>
                </c:pt>
                <c:pt idx="29">
                  <c:v>10757</c:v>
                </c:pt>
              </c:numCache>
            </c:numRef>
          </c:val>
          <c:smooth val="0"/>
          <c:extLst>
            <c:ext xmlns:c16="http://schemas.microsoft.com/office/drawing/2014/chart" uri="{C3380CC4-5D6E-409C-BE32-E72D297353CC}">
              <c16:uniqueId val="{00000000-420E-4242-B11A-60AFD6F26677}"/>
            </c:ext>
          </c:extLst>
        </c:ser>
        <c:dLbls>
          <c:showLegendKey val="0"/>
          <c:showVal val="0"/>
          <c:showCatName val="0"/>
          <c:showSerName val="0"/>
          <c:showPercent val="0"/>
          <c:showBubbleSize val="0"/>
        </c:dLbls>
        <c:smooth val="0"/>
        <c:axId val="314507184"/>
        <c:axId val="314505544"/>
      </c:lineChart>
      <c:dateAx>
        <c:axId val="31450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5544"/>
        <c:crosses val="autoZero"/>
        <c:auto val="1"/>
        <c:lblOffset val="100"/>
        <c:baseTimeUnit val="days"/>
      </c:dateAx>
      <c:valAx>
        <c:axId val="31450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0.13774104683196001</c:v>
                </c:pt>
                <c:pt idx="1">
                  <c:v>0.16702692080959</c:v>
                </c:pt>
                <c:pt idx="2">
                  <c:v>0.12751348700342999</c:v>
                </c:pt>
                <c:pt idx="3">
                  <c:v>0.15673981191222999</c:v>
                </c:pt>
                <c:pt idx="4">
                  <c:v>0.12715179968700999</c:v>
                </c:pt>
                <c:pt idx="5">
                  <c:v>0.37120250073264</c:v>
                </c:pt>
                <c:pt idx="6">
                  <c:v>0.22384428223844</c:v>
                </c:pt>
                <c:pt idx="7">
                  <c:v>0.17479122159643001</c:v>
                </c:pt>
                <c:pt idx="8">
                  <c:v>0.16479255525396999</c:v>
                </c:pt>
                <c:pt idx="9">
                  <c:v>0.24194328849318</c:v>
                </c:pt>
                <c:pt idx="10">
                  <c:v>0.15446997489863001</c:v>
                </c:pt>
                <c:pt idx="11">
                  <c:v>8.6755349913245003E-2</c:v>
                </c:pt>
                <c:pt idx="12">
                  <c:v>0.37561398439756999</c:v>
                </c:pt>
                <c:pt idx="13">
                  <c:v>0.22068700825178</c:v>
                </c:pt>
                <c:pt idx="14">
                  <c:v>0.29679272379129001</c:v>
                </c:pt>
                <c:pt idx="15">
                  <c:v>0.30546009927452999</c:v>
                </c:pt>
                <c:pt idx="16">
                  <c:v>0.14274838218499999</c:v>
                </c:pt>
                <c:pt idx="17">
                  <c:v>0.2470778295163</c:v>
                </c:pt>
                <c:pt idx="18">
                  <c:v>0.13271400132714001</c:v>
                </c:pt>
                <c:pt idx="19">
                  <c:v>0.18934014957872</c:v>
                </c:pt>
                <c:pt idx="20">
                  <c:v>0.20788056316733999</c:v>
                </c:pt>
                <c:pt idx="21">
                  <c:v>0.1037246581801</c:v>
                </c:pt>
                <c:pt idx="22">
                  <c:v>-1.8839487565938E-2</c:v>
                </c:pt>
                <c:pt idx="23">
                  <c:v>0.14132278123233</c:v>
                </c:pt>
                <c:pt idx="24">
                  <c:v>0.24461379245461001</c:v>
                </c:pt>
                <c:pt idx="25">
                  <c:v>0.24401689347724001</c:v>
                </c:pt>
                <c:pt idx="26">
                  <c:v>0.21533564273007999</c:v>
                </c:pt>
                <c:pt idx="27">
                  <c:v>0.13079222720478001</c:v>
                </c:pt>
                <c:pt idx="28">
                  <c:v>0.15861168128382</c:v>
                </c:pt>
                <c:pt idx="29">
                  <c:v>0.20493712156496999</c:v>
                </c:pt>
              </c:numCache>
            </c:numRef>
          </c:val>
          <c:smooth val="0"/>
          <c:extLst>
            <c:ext xmlns:c16="http://schemas.microsoft.com/office/drawing/2014/chart" uri="{C3380CC4-5D6E-409C-BE32-E72D297353CC}">
              <c16:uniqueId val="{00000000-6DA1-4824-8F81-BA4FD2CEAD4C}"/>
            </c:ext>
          </c:extLst>
        </c:ser>
        <c:dLbls>
          <c:showLegendKey val="0"/>
          <c:showVal val="0"/>
          <c:showCatName val="0"/>
          <c:showSerName val="0"/>
          <c:showPercent val="0"/>
          <c:showBubbleSize val="0"/>
        </c:dLbls>
        <c:smooth val="0"/>
        <c:axId val="317014384"/>
        <c:axId val="317020944"/>
      </c:lineChart>
      <c:dateAx>
        <c:axId val="31701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20944"/>
        <c:crosses val="autoZero"/>
        <c:auto val="1"/>
        <c:lblOffset val="100"/>
        <c:baseTimeUnit val="days"/>
      </c:dateAx>
      <c:valAx>
        <c:axId val="31702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1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1.3568</c:v>
                </c:pt>
                <c:pt idx="1">
                  <c:v>0.73629999999999995</c:v>
                </c:pt>
                <c:pt idx="2">
                  <c:v>0.32350000000000001</c:v>
                </c:pt>
                <c:pt idx="3">
                  <c:v>0.76349999999999996</c:v>
                </c:pt>
                <c:pt idx="4">
                  <c:v>2.7273000000000001</c:v>
                </c:pt>
                <c:pt idx="5">
                  <c:v>0.69230000000000003</c:v>
                </c:pt>
                <c:pt idx="6">
                  <c:v>1.0597000000000001</c:v>
                </c:pt>
                <c:pt idx="7">
                  <c:v>2.9883000000000002</c:v>
                </c:pt>
                <c:pt idx="8">
                  <c:v>0.85240000000000005</c:v>
                </c:pt>
                <c:pt idx="9">
                  <c:v>1.3340000000000001</c:v>
                </c:pt>
                <c:pt idx="10">
                  <c:v>0.53059999999999996</c:v>
                </c:pt>
                <c:pt idx="11">
                  <c:v>1.4454</c:v>
                </c:pt>
                <c:pt idx="12">
                  <c:v>0.73060000000000003</c:v>
                </c:pt>
                <c:pt idx="13">
                  <c:v>0.85309999999999997</c:v>
                </c:pt>
                <c:pt idx="14">
                  <c:v>0.80310000000000004</c:v>
                </c:pt>
                <c:pt idx="15">
                  <c:v>0.34310000000000002</c:v>
                </c:pt>
                <c:pt idx="16">
                  <c:v>1.4931000000000001</c:v>
                </c:pt>
                <c:pt idx="17">
                  <c:v>0.47460000000000002</c:v>
                </c:pt>
                <c:pt idx="18">
                  <c:v>0.64419999999999999</c:v>
                </c:pt>
                <c:pt idx="19">
                  <c:v>0.59589999999999999</c:v>
                </c:pt>
                <c:pt idx="20">
                  <c:v>1.1516</c:v>
                </c:pt>
                <c:pt idx="21">
                  <c:v>1.4419999999999999</c:v>
                </c:pt>
                <c:pt idx="22">
                  <c:v>0.34860000000000002</c:v>
                </c:pt>
                <c:pt idx="23">
                  <c:v>2.0619999999999998</c:v>
                </c:pt>
                <c:pt idx="24">
                  <c:v>0.62019999999999997</c:v>
                </c:pt>
                <c:pt idx="25">
                  <c:v>2.0903999999999998</c:v>
                </c:pt>
                <c:pt idx="26">
                  <c:v>0.69210000000000005</c:v>
                </c:pt>
                <c:pt idx="27">
                  <c:v>0.59750000000000003</c:v>
                </c:pt>
                <c:pt idx="28">
                  <c:v>0.63400000000000001</c:v>
                </c:pt>
                <c:pt idx="29">
                  <c:v>0.29780000000000001</c:v>
                </c:pt>
              </c:numCache>
            </c:numRef>
          </c:val>
          <c:smooth val="0"/>
          <c:extLst>
            <c:ext xmlns:c16="http://schemas.microsoft.com/office/drawing/2014/chart" uri="{C3380CC4-5D6E-409C-BE32-E72D297353CC}">
              <c16:uniqueId val="{00000000-9EBC-4449-9B57-FD0E6F03DE00}"/>
            </c:ext>
          </c:extLst>
        </c:ser>
        <c:dLbls>
          <c:showLegendKey val="0"/>
          <c:showVal val="0"/>
          <c:showCatName val="0"/>
          <c:showSerName val="0"/>
          <c:showPercent val="0"/>
          <c:showBubbleSize val="0"/>
        </c:dLbls>
        <c:smooth val="0"/>
        <c:axId val="371330552"/>
        <c:axId val="371328912"/>
      </c:lineChart>
      <c:dateAx>
        <c:axId val="37133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28912"/>
        <c:crosses val="autoZero"/>
        <c:auto val="1"/>
        <c:lblOffset val="100"/>
        <c:baseTimeUnit val="days"/>
      </c:dateAx>
      <c:valAx>
        <c:axId val="37132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3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138</c:v>
                </c:pt>
                <c:pt idx="1">
                  <c:v>75</c:v>
                </c:pt>
                <c:pt idx="2">
                  <c:v>33</c:v>
                </c:pt>
                <c:pt idx="3">
                  <c:v>78</c:v>
                </c:pt>
                <c:pt idx="4">
                  <c:v>279</c:v>
                </c:pt>
                <c:pt idx="5">
                  <c:v>71</c:v>
                </c:pt>
                <c:pt idx="6">
                  <c:v>109</c:v>
                </c:pt>
                <c:pt idx="7">
                  <c:v>308</c:v>
                </c:pt>
                <c:pt idx="8">
                  <c:v>88</c:v>
                </c:pt>
                <c:pt idx="9">
                  <c:v>138</c:v>
                </c:pt>
                <c:pt idx="10">
                  <c:v>55</c:v>
                </c:pt>
                <c:pt idx="11">
                  <c:v>150</c:v>
                </c:pt>
                <c:pt idx="12">
                  <c:v>76</c:v>
                </c:pt>
                <c:pt idx="13">
                  <c:v>89</c:v>
                </c:pt>
                <c:pt idx="14">
                  <c:v>84</c:v>
                </c:pt>
                <c:pt idx="15">
                  <c:v>36</c:v>
                </c:pt>
                <c:pt idx="16">
                  <c:v>157</c:v>
                </c:pt>
                <c:pt idx="17">
                  <c:v>50</c:v>
                </c:pt>
                <c:pt idx="18">
                  <c:v>68</c:v>
                </c:pt>
                <c:pt idx="19">
                  <c:v>63</c:v>
                </c:pt>
                <c:pt idx="20">
                  <c:v>122</c:v>
                </c:pt>
                <c:pt idx="21">
                  <c:v>153</c:v>
                </c:pt>
                <c:pt idx="22">
                  <c:v>37</c:v>
                </c:pt>
                <c:pt idx="23">
                  <c:v>219</c:v>
                </c:pt>
                <c:pt idx="24">
                  <c:v>66</c:v>
                </c:pt>
                <c:pt idx="25">
                  <c:v>223</c:v>
                </c:pt>
                <c:pt idx="26">
                  <c:v>74</c:v>
                </c:pt>
                <c:pt idx="27">
                  <c:v>64</c:v>
                </c:pt>
                <c:pt idx="28">
                  <c:v>68</c:v>
                </c:pt>
                <c:pt idx="29">
                  <c:v>32</c:v>
                </c:pt>
              </c:numCache>
            </c:numRef>
          </c:val>
          <c:smooth val="0"/>
          <c:extLst>
            <c:ext xmlns:c16="http://schemas.microsoft.com/office/drawing/2014/chart" uri="{C3380CC4-5D6E-409C-BE32-E72D297353CC}">
              <c16:uniqueId val="{00000000-5489-4D55-93A3-1408AE62AD70}"/>
            </c:ext>
          </c:extLst>
        </c:ser>
        <c:dLbls>
          <c:showLegendKey val="0"/>
          <c:showVal val="0"/>
          <c:showCatName val="0"/>
          <c:showSerName val="0"/>
          <c:showPercent val="0"/>
          <c:showBubbleSize val="0"/>
        </c:dLbls>
        <c:smooth val="0"/>
        <c:axId val="371327600"/>
        <c:axId val="371323336"/>
      </c:lineChart>
      <c:dateAx>
        <c:axId val="37132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23336"/>
        <c:crosses val="autoZero"/>
        <c:auto val="1"/>
        <c:lblOffset val="100"/>
        <c:baseTimeUnit val="days"/>
      </c:dateAx>
      <c:valAx>
        <c:axId val="37132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32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F752C-28C4-4BA2-B1A3-8804D50C5DF0}"/>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AC5A5F25-AAB0-41B8-A412-2BC413B643B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80488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C709E-1A7F-4AF1-9814-2EC193164F2F}"/>
              </a:ext>
            </a:extLst>
          </p:cNvPr>
          <p:cNvSpPr>
            <a:spLocks noGrp="1"/>
          </p:cNvSpPr>
          <p:nvPr>
            <p:ph type="title"/>
          </p:nvPr>
        </p:nvSpPr>
        <p:spPr/>
        <p:txBody>
          <a:bodyPr/>
          <a:lstStyle/>
          <a:p>
            <a:r>
              <a:rPr lang="en-US"/>
              <a:t>Instagram Key Metrics Table | altus.me</a:t>
            </a:r>
          </a:p>
        </p:txBody>
      </p:sp>
      <p:graphicFrame>
        <p:nvGraphicFramePr>
          <p:cNvPr id="5" name="Table Placeholder 4">
            <a:extLst>
              <a:ext uri="{FF2B5EF4-FFF2-40B4-BE49-F238E27FC236}">
                <a16:creationId xmlns:a16="http://schemas.microsoft.com/office/drawing/2014/main" id="{E2639B36-6D84-4D47-84A0-2CC5374DE92A}"/>
              </a:ext>
            </a:extLst>
          </p:cNvPr>
          <p:cNvGraphicFramePr>
            <a:graphicFrameLocks noGrp="1"/>
          </p:cNvGraphicFramePr>
          <p:nvPr>
            <p:ph type="tbl" sz="quarter" idx="13"/>
            <p:extLst>
              <p:ext uri="{D42A27DB-BD31-4B8C-83A1-F6EECF244321}">
                <p14:modId xmlns:p14="http://schemas.microsoft.com/office/powerpoint/2010/main" val="115067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2551735"/>
                    </a:ext>
                  </a:extLst>
                </a:gridCol>
                <a:gridCol w="699516">
                  <a:extLst>
                    <a:ext uri="{9D8B030D-6E8A-4147-A177-3AD203B41FA5}">
                      <a16:colId xmlns:a16="http://schemas.microsoft.com/office/drawing/2014/main" val="216092860"/>
                    </a:ext>
                  </a:extLst>
                </a:gridCol>
                <a:gridCol w="699516">
                  <a:extLst>
                    <a:ext uri="{9D8B030D-6E8A-4147-A177-3AD203B41FA5}">
                      <a16:colId xmlns:a16="http://schemas.microsoft.com/office/drawing/2014/main" val="1853572089"/>
                    </a:ext>
                  </a:extLst>
                </a:gridCol>
                <a:gridCol w="658368">
                  <a:extLst>
                    <a:ext uri="{9D8B030D-6E8A-4147-A177-3AD203B41FA5}">
                      <a16:colId xmlns:a16="http://schemas.microsoft.com/office/drawing/2014/main" val="3776875213"/>
                    </a:ext>
                  </a:extLst>
                </a:gridCol>
                <a:gridCol w="658368">
                  <a:extLst>
                    <a:ext uri="{9D8B030D-6E8A-4147-A177-3AD203B41FA5}">
                      <a16:colId xmlns:a16="http://schemas.microsoft.com/office/drawing/2014/main" val="3175545968"/>
                    </a:ext>
                  </a:extLst>
                </a:gridCol>
                <a:gridCol w="658368">
                  <a:extLst>
                    <a:ext uri="{9D8B030D-6E8A-4147-A177-3AD203B41FA5}">
                      <a16:colId xmlns:a16="http://schemas.microsoft.com/office/drawing/2014/main" val="516948351"/>
                    </a:ext>
                  </a:extLst>
                </a:gridCol>
                <a:gridCol w="699516">
                  <a:extLst>
                    <a:ext uri="{9D8B030D-6E8A-4147-A177-3AD203B41FA5}">
                      <a16:colId xmlns:a16="http://schemas.microsoft.com/office/drawing/2014/main" val="3727031795"/>
                    </a:ext>
                  </a:extLst>
                </a:gridCol>
                <a:gridCol w="699516">
                  <a:extLst>
                    <a:ext uri="{9D8B030D-6E8A-4147-A177-3AD203B41FA5}">
                      <a16:colId xmlns:a16="http://schemas.microsoft.com/office/drawing/2014/main" val="2617673150"/>
                    </a:ext>
                  </a:extLst>
                </a:gridCol>
                <a:gridCol w="699516">
                  <a:extLst>
                    <a:ext uri="{9D8B030D-6E8A-4147-A177-3AD203B41FA5}">
                      <a16:colId xmlns:a16="http://schemas.microsoft.com/office/drawing/2014/main" val="858885108"/>
                    </a:ext>
                  </a:extLst>
                </a:gridCol>
                <a:gridCol w="658368">
                  <a:extLst>
                    <a:ext uri="{9D8B030D-6E8A-4147-A177-3AD203B41FA5}">
                      <a16:colId xmlns:a16="http://schemas.microsoft.com/office/drawing/2014/main" val="9579973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06514081"/>
                  </a:ext>
                </a:extLst>
              </a:tr>
              <a:tr h="370840">
                <a:tc>
                  <a:txBody>
                    <a:bodyPr/>
                    <a:lstStyle/>
                    <a:p>
                      <a:r>
                        <a:rPr lang="en-US" sz="1000"/>
                        <a:t>altus.me</a:t>
                      </a:r>
                    </a:p>
                  </a:txBody>
                  <a:tcPr/>
                </a:tc>
                <a:tc>
                  <a:txBody>
                    <a:bodyPr/>
                    <a:lstStyle/>
                    <a:p>
                      <a:r>
                        <a:rPr lang="en-US" sz="1000"/>
                        <a:t>10757</a:t>
                      </a:r>
                    </a:p>
                  </a:txBody>
                  <a:tcPr/>
                </a:tc>
                <a:tc>
                  <a:txBody>
                    <a:bodyPr/>
                    <a:lstStyle/>
                    <a:p>
                      <a:r>
                        <a:rPr lang="en-US" sz="1000"/>
                        <a:t>593</a:t>
                      </a:r>
                    </a:p>
                  </a:txBody>
                  <a:tcPr/>
                </a:tc>
                <a:tc>
                  <a:txBody>
                    <a:bodyPr/>
                    <a:lstStyle/>
                    <a:p>
                      <a:r>
                        <a:rPr lang="en-US" sz="1000"/>
                        <a:t>19</a:t>
                      </a:r>
                    </a:p>
                  </a:txBody>
                  <a:tcPr/>
                </a:tc>
                <a:tc>
                  <a:txBody>
                    <a:bodyPr/>
                    <a:lstStyle/>
                    <a:p>
                      <a:r>
                        <a:rPr lang="en-US" sz="1000"/>
                        <a:t>4</a:t>
                      </a:r>
                    </a:p>
                  </a:txBody>
                  <a:tcPr/>
                </a:tc>
                <a:tc>
                  <a:txBody>
                    <a:bodyPr/>
                    <a:lstStyle/>
                    <a:p>
                      <a:r>
                        <a:rPr lang="en-US" sz="1000"/>
                        <a:t>7</a:t>
                      </a:r>
                    </a:p>
                  </a:txBody>
                  <a:tcPr/>
                </a:tc>
                <a:tc>
                  <a:txBody>
                    <a:bodyPr/>
                    <a:lstStyle/>
                    <a:p>
                      <a:r>
                        <a:rPr lang="en-US" sz="1000"/>
                        <a:t>30</a:t>
                      </a:r>
                    </a:p>
                  </a:txBody>
                  <a:tcPr/>
                </a:tc>
                <a:tc>
                  <a:txBody>
                    <a:bodyPr/>
                    <a:lstStyle/>
                    <a:p>
                      <a:r>
                        <a:rPr lang="en-US" sz="1000"/>
                        <a:t>3159</a:t>
                      </a:r>
                    </a:p>
                  </a:txBody>
                  <a:tcPr/>
                </a:tc>
                <a:tc>
                  <a:txBody>
                    <a:bodyPr/>
                    <a:lstStyle/>
                    <a:p>
                      <a:r>
                        <a:rPr lang="en-US" sz="1000"/>
                        <a:t>44</a:t>
                      </a:r>
                    </a:p>
                  </a:txBody>
                  <a:tcPr/>
                </a:tc>
                <a:tc>
                  <a:txBody>
                    <a:bodyPr/>
                    <a:lstStyle/>
                    <a:p>
                      <a:r>
                        <a:rPr lang="en-US" sz="1000"/>
                        <a:t>1.0207 %</a:t>
                      </a:r>
                    </a:p>
                  </a:txBody>
                  <a:tcPr/>
                </a:tc>
                <a:extLst>
                  <a:ext uri="{0D108BD9-81ED-4DB2-BD59-A6C34878D82A}">
                    <a16:rowId xmlns:a16="http://schemas.microsoft.com/office/drawing/2014/main" val="4042898034"/>
                  </a:ext>
                </a:extLst>
              </a:tr>
            </a:tbl>
          </a:graphicData>
        </a:graphic>
      </p:graphicFrame>
      <p:sp>
        <p:nvSpPr>
          <p:cNvPr id="4" name="Text Placeholder 3">
            <a:extLst>
              <a:ext uri="{FF2B5EF4-FFF2-40B4-BE49-F238E27FC236}">
                <a16:creationId xmlns:a16="http://schemas.microsoft.com/office/drawing/2014/main" id="{4720924D-BFAB-405F-AC52-D7043FF1B03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87047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46106-D4B7-4BFE-8C67-B2D4E695874E}"/>
              </a:ext>
            </a:extLst>
          </p:cNvPr>
          <p:cNvSpPr>
            <a:spLocks noGrp="1"/>
          </p:cNvSpPr>
          <p:nvPr>
            <p:ph type="title"/>
          </p:nvPr>
        </p:nvSpPr>
        <p:spPr/>
        <p:txBody>
          <a:bodyPr/>
          <a:lstStyle/>
          <a:p>
            <a:r>
              <a:rPr lang="en-US"/>
              <a:t>Instagram Followers Total | altus.me</a:t>
            </a:r>
          </a:p>
        </p:txBody>
      </p:sp>
      <p:graphicFrame>
        <p:nvGraphicFramePr>
          <p:cNvPr id="6" name="Chart Placeholder 5">
            <a:extLst>
              <a:ext uri="{FF2B5EF4-FFF2-40B4-BE49-F238E27FC236}">
                <a16:creationId xmlns:a16="http://schemas.microsoft.com/office/drawing/2014/main" id="{ECBA10F3-616D-41E8-B730-0DE4EED37A43}"/>
              </a:ext>
            </a:extLst>
          </p:cNvPr>
          <p:cNvGraphicFramePr>
            <a:graphicFrameLocks noGrp="1"/>
          </p:cNvGraphicFramePr>
          <p:nvPr>
            <p:ph type="chart" sz="quarter" idx="13"/>
            <p:extLst>
              <p:ext uri="{D42A27DB-BD31-4B8C-83A1-F6EECF244321}">
                <p14:modId xmlns:p14="http://schemas.microsoft.com/office/powerpoint/2010/main" val="1756496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ADF85-CD5F-44ED-936D-BBCC318DBCB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B0EA6131-D2E7-4D63-8FD1-C2D95A678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182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1DC13-B3BF-4FA1-8105-5AFBF2EBE37F}"/>
              </a:ext>
            </a:extLst>
          </p:cNvPr>
          <p:cNvSpPr>
            <a:spLocks noGrp="1"/>
          </p:cNvSpPr>
          <p:nvPr>
            <p:ph type="title"/>
          </p:nvPr>
        </p:nvSpPr>
        <p:spPr/>
        <p:txBody>
          <a:bodyPr/>
          <a:lstStyle/>
          <a:p>
            <a:r>
              <a:rPr lang="en-US"/>
              <a:t>Instagram Followers Change Rate | altus.me</a:t>
            </a:r>
          </a:p>
        </p:txBody>
      </p:sp>
      <p:graphicFrame>
        <p:nvGraphicFramePr>
          <p:cNvPr id="6" name="Chart Placeholder 5">
            <a:extLst>
              <a:ext uri="{FF2B5EF4-FFF2-40B4-BE49-F238E27FC236}">
                <a16:creationId xmlns:a16="http://schemas.microsoft.com/office/drawing/2014/main" id="{5B8C5D26-9E96-4918-9A27-1AA0A3ADB60C}"/>
              </a:ext>
            </a:extLst>
          </p:cNvPr>
          <p:cNvGraphicFramePr>
            <a:graphicFrameLocks noGrp="1"/>
          </p:cNvGraphicFramePr>
          <p:nvPr>
            <p:ph type="chart" sz="quarter" idx="13"/>
            <p:extLst>
              <p:ext uri="{D42A27DB-BD31-4B8C-83A1-F6EECF244321}">
                <p14:modId xmlns:p14="http://schemas.microsoft.com/office/powerpoint/2010/main" val="2774189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15998E-C96B-43C0-A3BE-01EB6FB48965}"/>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538B43BF-8817-4A55-B0D3-C9766AABA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834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4187-0C70-451B-9B8B-374F263C18F3}"/>
              </a:ext>
            </a:extLst>
          </p:cNvPr>
          <p:cNvSpPr>
            <a:spLocks noGrp="1"/>
          </p:cNvSpPr>
          <p:nvPr>
            <p:ph type="title"/>
          </p:nvPr>
        </p:nvSpPr>
        <p:spPr/>
        <p:txBody>
          <a:bodyPr/>
          <a:lstStyle/>
          <a:p>
            <a:r>
              <a:rPr lang="en-US"/>
              <a:t>Instagram Posts Table | altus.me - 1 of 14</a:t>
            </a:r>
          </a:p>
        </p:txBody>
      </p:sp>
      <p:graphicFrame>
        <p:nvGraphicFramePr>
          <p:cNvPr id="5" name="Table Placeholder 4">
            <a:extLst>
              <a:ext uri="{FF2B5EF4-FFF2-40B4-BE49-F238E27FC236}">
                <a16:creationId xmlns:a16="http://schemas.microsoft.com/office/drawing/2014/main" id="{9B4A33F2-801E-4FCB-A976-4C73563D6123}"/>
              </a:ext>
            </a:extLst>
          </p:cNvPr>
          <p:cNvGraphicFramePr>
            <a:graphicFrameLocks noGrp="1"/>
          </p:cNvGraphicFramePr>
          <p:nvPr>
            <p:ph type="tbl" sz="quarter" idx="13"/>
            <p:extLst>
              <p:ext uri="{D42A27DB-BD31-4B8C-83A1-F6EECF244321}">
                <p14:modId xmlns:p14="http://schemas.microsoft.com/office/powerpoint/2010/main" val="2602527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6914170"/>
                    </a:ext>
                  </a:extLst>
                </a:gridCol>
                <a:gridCol w="987552">
                  <a:extLst>
                    <a:ext uri="{9D8B030D-6E8A-4147-A177-3AD203B41FA5}">
                      <a16:colId xmlns:a16="http://schemas.microsoft.com/office/drawing/2014/main" val="3311491742"/>
                    </a:ext>
                  </a:extLst>
                </a:gridCol>
                <a:gridCol w="987552">
                  <a:extLst>
                    <a:ext uri="{9D8B030D-6E8A-4147-A177-3AD203B41FA5}">
                      <a16:colId xmlns:a16="http://schemas.microsoft.com/office/drawing/2014/main" val="1711991205"/>
                    </a:ext>
                  </a:extLst>
                </a:gridCol>
                <a:gridCol w="987552">
                  <a:extLst>
                    <a:ext uri="{9D8B030D-6E8A-4147-A177-3AD203B41FA5}">
                      <a16:colId xmlns:a16="http://schemas.microsoft.com/office/drawing/2014/main" val="2780733155"/>
                    </a:ext>
                  </a:extLst>
                </a:gridCol>
                <a:gridCol w="987552">
                  <a:extLst>
                    <a:ext uri="{9D8B030D-6E8A-4147-A177-3AD203B41FA5}">
                      <a16:colId xmlns:a16="http://schemas.microsoft.com/office/drawing/2014/main" val="2324970375"/>
                    </a:ext>
                  </a:extLst>
                </a:gridCol>
                <a:gridCol w="987552">
                  <a:extLst>
                    <a:ext uri="{9D8B030D-6E8A-4147-A177-3AD203B41FA5}">
                      <a16:colId xmlns:a16="http://schemas.microsoft.com/office/drawing/2014/main" val="3257634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71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- 2018-11-30 14:47:26 </a:t>
                      </a:r>
                      <a:r>
                        <a:rPr kumimoji="0" lang="en-US" sz="1000" b="0" i="0" u="none" strike="noStrike" kern="1200" cap="none" spc="0" normalizeH="0" baseline="0" noProof="0">
                          <a:ln>
                            <a:noFill/>
                          </a:ln>
                          <a:solidFill>
                            <a:prstClr val="black"/>
                          </a:solidFill>
                          <a:effectLst/>
                          <a:uLnTx/>
                          <a:uFillTx/>
                          <a:latin typeface="+mn-lt"/>
                          <a:ea typeface="+mn-ea"/>
                          <a:cs typeface="+mn-cs"/>
                        </a:rPr>
                        <a:t>
 "Make decisions wisely!" Learn how on PART 3 of a creative collaboration between walterknoll_official and wallpapermag, featuring Walter Knoll's Leadchair Management designed by eoosdesign.
Video via walterknoll_official
#walterknoll #wallpapermag #designcollaboration #publishing #designmagazine #video #inspiration #leadchairmanagement #eoosdesign #officefurniture #officeinspo #officegoals #officechair #officeinspiration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https://www.instagram.com/altus.me/p/BqzggFDDOgQ/media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37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- 2018-11-29 13:26:50 </a:t>
                      </a:r>
                      <a:r>
                        <a:rPr kumimoji="0" lang="en-US" sz="1000" b="0" i="0" u="none" strike="noStrike" kern="1200" cap="none" spc="0" normalizeH="0" baseline="0" noProof="0">
                          <a:ln>
                            <a:noFill/>
                          </a:ln>
                          <a:solidFill>
                            <a:prstClr val="black"/>
                          </a:solidFill>
                          <a:effectLst/>
                          <a:uLnTx/>
                          <a:uFillTx/>
                          <a:latin typeface="+mn-lt"/>
                          <a:ea typeface="+mn-ea"/>
                          <a:cs typeface="+mn-cs"/>
                        </a:rPr>
                        <a:t>
 Not your typical architectural concept... Azulik, a resort in Tulum, is comprised with 48 wooden villas where you will find avant-garde artworks in the heart of the Mexican jungle. A fascinating project built sustainably, using local, organic materials by architect Eduardo Neira who coordinated with art advisor Claudia Paetzold. Click on the link in our bio to find out more in an article written in Wallpaper Magazine!
#architecture #architecturalconcept #architecturelover #architect #organic #sustainable #wooden #villas #resort #azulik #tulum #wallpapermagazine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https://www.instagram.com/altus.me/p/BqwzUzqDQOp/media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8728197"/>
                  </a:ext>
                </a:extLst>
              </a:tr>
            </a:tbl>
          </a:graphicData>
        </a:graphic>
      </p:graphicFrame>
      <p:sp>
        <p:nvSpPr>
          <p:cNvPr id="4" name="Text Placeholder 3">
            <a:extLst>
              <a:ext uri="{FF2B5EF4-FFF2-40B4-BE49-F238E27FC236}">
                <a16:creationId xmlns:a16="http://schemas.microsoft.com/office/drawing/2014/main" id="{4190B25D-6D3D-40DA-B017-71DA38DF934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61715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2A9AE-C043-40D9-9978-16320E4FA49B}"/>
              </a:ext>
            </a:extLst>
          </p:cNvPr>
          <p:cNvSpPr>
            <a:spLocks noGrp="1"/>
          </p:cNvSpPr>
          <p:nvPr>
            <p:ph type="title"/>
          </p:nvPr>
        </p:nvSpPr>
        <p:spPr/>
        <p:txBody>
          <a:bodyPr/>
          <a:lstStyle/>
          <a:p>
            <a:r>
              <a:rPr lang="en-US"/>
              <a:t>Instagram Posts Table | altus.me - 2 of 14</a:t>
            </a:r>
          </a:p>
        </p:txBody>
      </p:sp>
      <p:graphicFrame>
        <p:nvGraphicFramePr>
          <p:cNvPr id="5" name="Table Placeholder 4">
            <a:extLst>
              <a:ext uri="{FF2B5EF4-FFF2-40B4-BE49-F238E27FC236}">
                <a16:creationId xmlns:a16="http://schemas.microsoft.com/office/drawing/2014/main" id="{3B597679-E5A2-48E5-9774-0647F2B75492}"/>
              </a:ext>
            </a:extLst>
          </p:cNvPr>
          <p:cNvGraphicFramePr>
            <a:graphicFrameLocks noGrp="1"/>
          </p:cNvGraphicFramePr>
          <p:nvPr>
            <p:ph type="tbl" sz="quarter" idx="13"/>
            <p:extLst>
              <p:ext uri="{D42A27DB-BD31-4B8C-83A1-F6EECF244321}">
                <p14:modId xmlns:p14="http://schemas.microsoft.com/office/powerpoint/2010/main" val="179064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4084231"/>
                    </a:ext>
                  </a:extLst>
                </a:gridCol>
                <a:gridCol w="987552">
                  <a:extLst>
                    <a:ext uri="{9D8B030D-6E8A-4147-A177-3AD203B41FA5}">
                      <a16:colId xmlns:a16="http://schemas.microsoft.com/office/drawing/2014/main" val="1916380974"/>
                    </a:ext>
                  </a:extLst>
                </a:gridCol>
                <a:gridCol w="987552">
                  <a:extLst>
                    <a:ext uri="{9D8B030D-6E8A-4147-A177-3AD203B41FA5}">
                      <a16:colId xmlns:a16="http://schemas.microsoft.com/office/drawing/2014/main" val="3183347306"/>
                    </a:ext>
                  </a:extLst>
                </a:gridCol>
                <a:gridCol w="987552">
                  <a:extLst>
                    <a:ext uri="{9D8B030D-6E8A-4147-A177-3AD203B41FA5}">
                      <a16:colId xmlns:a16="http://schemas.microsoft.com/office/drawing/2014/main" val="2211492442"/>
                    </a:ext>
                  </a:extLst>
                </a:gridCol>
                <a:gridCol w="987552">
                  <a:extLst>
                    <a:ext uri="{9D8B030D-6E8A-4147-A177-3AD203B41FA5}">
                      <a16:colId xmlns:a16="http://schemas.microsoft.com/office/drawing/2014/main" val="2931539731"/>
                    </a:ext>
                  </a:extLst>
                </a:gridCol>
                <a:gridCol w="987552">
                  <a:extLst>
                    <a:ext uri="{9D8B030D-6E8A-4147-A177-3AD203B41FA5}">
                      <a16:colId xmlns:a16="http://schemas.microsoft.com/office/drawing/2014/main" val="166733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219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- 2018-11-28 14:05:03 </a:t>
                      </a:r>
                      <a:r>
                        <a:rPr kumimoji="0" lang="en-US" sz="1000" b="0" i="0" u="none" strike="noStrike" kern="1200" cap="none" spc="0" normalizeH="0" baseline="0" noProof="0">
                          <a:ln>
                            <a:noFill/>
                          </a:ln>
                          <a:solidFill>
                            <a:prstClr val="black"/>
                          </a:solidFill>
                          <a:effectLst/>
                          <a:uLnTx/>
                          <a:uFillTx/>
                          <a:latin typeface="+mn-lt"/>
                          <a:ea typeface="+mn-ea"/>
                          <a:cs typeface="+mn-cs"/>
                        </a:rPr>
                        <a:t>
 Frigerio's "Liza" armchair is characterized by a padded leather back covering. A luxurious, top quality, artisan crafted contemporary piece of furniture that's ideal for those intimate conversations! #Repost frigerio_salotti
• • •
Liza armchair
#armchair #design #frigeriosalotti #style #furniture #homedecor #italiandesign #interiordesign #livingroom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https://www.instagram.com/altus.me/p/BquS57KD0ZY/media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690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- 2018-11-27 12:56:49 </a:t>
                      </a:r>
                      <a:r>
                        <a:rPr kumimoji="0" lang="en-US" sz="1000" b="0" i="0" u="none" strike="noStrike" kern="1200" cap="none" spc="0" normalizeH="0" baseline="0" noProof="0">
                          <a:ln>
                            <a:noFill/>
                          </a:ln>
                          <a:solidFill>
                            <a:prstClr val="black"/>
                          </a:solidFill>
                          <a:effectLst/>
                          <a:uLnTx/>
                          <a:uFillTx/>
                          <a:latin typeface="+mn-lt"/>
                          <a:ea typeface="+mn-ea"/>
                          <a:cs typeface="+mn-cs"/>
                        </a:rPr>
                        <a:t>
 Where the magic happens with Roberto Cavalli Home! A peek behind the scenes, where metals are worked and shaped by talented craftsmen to create unique pieces of home accessories!
Swipe left to see the result 🍂
Photos via robertocavallihome_interiors
#RobertoCavalliHomeInteriors #tropicalglam #designinspirations #furnituredesign #italianluxury #luxury #furniture #interiors #interiordesign #interiordecor #homedesign #homedecor #home #design #decor #decoration #instadecor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https://www.instagram.com/altus.me/p/BqrmTOsjRq2/media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5831219"/>
                  </a:ext>
                </a:extLst>
              </a:tr>
            </a:tbl>
          </a:graphicData>
        </a:graphic>
      </p:graphicFrame>
      <p:sp>
        <p:nvSpPr>
          <p:cNvPr id="4" name="Text Placeholder 3">
            <a:extLst>
              <a:ext uri="{FF2B5EF4-FFF2-40B4-BE49-F238E27FC236}">
                <a16:creationId xmlns:a16="http://schemas.microsoft.com/office/drawing/2014/main" id="{82EABAE6-A51F-4463-984E-E8AD05480C3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81182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3AE19-8C6A-4E80-9C69-CBF7FB1B30C1}"/>
              </a:ext>
            </a:extLst>
          </p:cNvPr>
          <p:cNvSpPr>
            <a:spLocks noGrp="1"/>
          </p:cNvSpPr>
          <p:nvPr>
            <p:ph type="title"/>
          </p:nvPr>
        </p:nvSpPr>
        <p:spPr/>
        <p:txBody>
          <a:bodyPr/>
          <a:lstStyle/>
          <a:p>
            <a:r>
              <a:rPr lang="en-US"/>
              <a:t>Instagram Posts Table | altus.me - 3 of 14</a:t>
            </a:r>
          </a:p>
        </p:txBody>
      </p:sp>
      <p:graphicFrame>
        <p:nvGraphicFramePr>
          <p:cNvPr id="5" name="Table Placeholder 4">
            <a:extLst>
              <a:ext uri="{FF2B5EF4-FFF2-40B4-BE49-F238E27FC236}">
                <a16:creationId xmlns:a16="http://schemas.microsoft.com/office/drawing/2014/main" id="{E90F4420-1B0B-47D7-B710-566F630C6810}"/>
              </a:ext>
            </a:extLst>
          </p:cNvPr>
          <p:cNvGraphicFramePr>
            <a:graphicFrameLocks noGrp="1"/>
          </p:cNvGraphicFramePr>
          <p:nvPr>
            <p:ph type="tbl" sz="quarter" idx="13"/>
            <p:extLst>
              <p:ext uri="{D42A27DB-BD31-4B8C-83A1-F6EECF244321}">
                <p14:modId xmlns:p14="http://schemas.microsoft.com/office/powerpoint/2010/main" val="14874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8308174"/>
                    </a:ext>
                  </a:extLst>
                </a:gridCol>
                <a:gridCol w="987552">
                  <a:extLst>
                    <a:ext uri="{9D8B030D-6E8A-4147-A177-3AD203B41FA5}">
                      <a16:colId xmlns:a16="http://schemas.microsoft.com/office/drawing/2014/main" val="793465339"/>
                    </a:ext>
                  </a:extLst>
                </a:gridCol>
                <a:gridCol w="987552">
                  <a:extLst>
                    <a:ext uri="{9D8B030D-6E8A-4147-A177-3AD203B41FA5}">
                      <a16:colId xmlns:a16="http://schemas.microsoft.com/office/drawing/2014/main" val="864600841"/>
                    </a:ext>
                  </a:extLst>
                </a:gridCol>
                <a:gridCol w="987552">
                  <a:extLst>
                    <a:ext uri="{9D8B030D-6E8A-4147-A177-3AD203B41FA5}">
                      <a16:colId xmlns:a16="http://schemas.microsoft.com/office/drawing/2014/main" val="1571459324"/>
                    </a:ext>
                  </a:extLst>
                </a:gridCol>
                <a:gridCol w="987552">
                  <a:extLst>
                    <a:ext uri="{9D8B030D-6E8A-4147-A177-3AD203B41FA5}">
                      <a16:colId xmlns:a16="http://schemas.microsoft.com/office/drawing/2014/main" val="1649714197"/>
                    </a:ext>
                  </a:extLst>
                </a:gridCol>
                <a:gridCol w="987552">
                  <a:extLst>
                    <a:ext uri="{9D8B030D-6E8A-4147-A177-3AD203B41FA5}">
                      <a16:colId xmlns:a16="http://schemas.microsoft.com/office/drawing/2014/main" val="76615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989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- 2018-11-26 12:20:42 </a:t>
                      </a:r>
                      <a:r>
                        <a:rPr kumimoji="0" lang="en-US" sz="1000" b="0" i="0" u="none" strike="noStrike" kern="1200" cap="none" spc="0" normalizeH="0" baseline="0" noProof="0">
                          <a:ln>
                            <a:noFill/>
                          </a:ln>
                          <a:solidFill>
                            <a:prstClr val="black"/>
                          </a:solidFill>
                          <a:effectLst/>
                          <a:uLnTx/>
                          <a:uFillTx/>
                          <a:latin typeface="+mn-lt"/>
                          <a:ea typeface="+mn-ea"/>
                          <a:cs typeface="+mn-cs"/>
                        </a:rPr>
                        <a:t>
 The Smooth Operator chaise-longue from Arketipo is the modern lounger of our time. Nothing but beauty and craftsmanship - featuring Electra bookshelf.
#luxury #furniture #interiors #interiordesign #interiordecor #homedesign #homedecor #home #design #designer #style #decor #decoration #instastyle #instadecor #instagood #arketipo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https://www.instagram.com/altus.me/p/Bqo9X3_DVgc/media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223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- 2018-11-25 12:59:36 </a:t>
                      </a:r>
                      <a:r>
                        <a:rPr kumimoji="0" lang="en-US" sz="1000" b="0" i="0" u="none" strike="noStrike" kern="1200" cap="none" spc="0" normalizeH="0" baseline="0" noProof="0">
                          <a:ln>
                            <a:noFill/>
                          </a:ln>
                          <a:solidFill>
                            <a:prstClr val="black"/>
                          </a:solidFill>
                          <a:effectLst/>
                          <a:uLnTx/>
                          <a:uFillTx/>
                          <a:latin typeface="+mn-lt"/>
                          <a:ea typeface="+mn-ea"/>
                          <a:cs typeface="+mn-cs"/>
                        </a:rPr>
                        <a:t>
 An infusion of pure design aesthetic and an ideal setting for an intimate get-together on a Sunday!
#Repost driade_it
#meridiana #table #chairs #driade #italiandesign #diningexperience #interiordesign #luxuryliving #luxury #furniture #interiors #interiordesign #interiordecor #homedesign #homedecor #home #design #decor #instadecor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https://www.instagram.com/altus.me/p/BqmdB4WD9K6/media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9211721"/>
                  </a:ext>
                </a:extLst>
              </a:tr>
            </a:tbl>
          </a:graphicData>
        </a:graphic>
      </p:graphicFrame>
      <p:sp>
        <p:nvSpPr>
          <p:cNvPr id="4" name="Text Placeholder 3">
            <a:extLst>
              <a:ext uri="{FF2B5EF4-FFF2-40B4-BE49-F238E27FC236}">
                <a16:creationId xmlns:a16="http://schemas.microsoft.com/office/drawing/2014/main" id="{8E83FA9B-60F4-484C-A8B1-D16680B857F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20730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3244-09BB-4425-9ABA-998094EEA061}"/>
              </a:ext>
            </a:extLst>
          </p:cNvPr>
          <p:cNvSpPr>
            <a:spLocks noGrp="1"/>
          </p:cNvSpPr>
          <p:nvPr>
            <p:ph type="title"/>
          </p:nvPr>
        </p:nvSpPr>
        <p:spPr/>
        <p:txBody>
          <a:bodyPr/>
          <a:lstStyle/>
          <a:p>
            <a:r>
              <a:rPr lang="en-US"/>
              <a:t>Instagram Posts Table | altus.me - 4 of 14</a:t>
            </a:r>
          </a:p>
        </p:txBody>
      </p:sp>
      <p:graphicFrame>
        <p:nvGraphicFramePr>
          <p:cNvPr id="5" name="Table Placeholder 4">
            <a:extLst>
              <a:ext uri="{FF2B5EF4-FFF2-40B4-BE49-F238E27FC236}">
                <a16:creationId xmlns:a16="http://schemas.microsoft.com/office/drawing/2014/main" id="{1E322BC8-CB59-4183-B5F5-678733041D5C}"/>
              </a:ext>
            </a:extLst>
          </p:cNvPr>
          <p:cNvGraphicFramePr>
            <a:graphicFrameLocks noGrp="1"/>
          </p:cNvGraphicFramePr>
          <p:nvPr>
            <p:ph type="tbl" sz="quarter" idx="13"/>
            <p:extLst>
              <p:ext uri="{D42A27DB-BD31-4B8C-83A1-F6EECF244321}">
                <p14:modId xmlns:p14="http://schemas.microsoft.com/office/powerpoint/2010/main" val="304308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6589567"/>
                    </a:ext>
                  </a:extLst>
                </a:gridCol>
                <a:gridCol w="987552">
                  <a:extLst>
                    <a:ext uri="{9D8B030D-6E8A-4147-A177-3AD203B41FA5}">
                      <a16:colId xmlns:a16="http://schemas.microsoft.com/office/drawing/2014/main" val="2354600402"/>
                    </a:ext>
                  </a:extLst>
                </a:gridCol>
                <a:gridCol w="987552">
                  <a:extLst>
                    <a:ext uri="{9D8B030D-6E8A-4147-A177-3AD203B41FA5}">
                      <a16:colId xmlns:a16="http://schemas.microsoft.com/office/drawing/2014/main" val="3366581239"/>
                    </a:ext>
                  </a:extLst>
                </a:gridCol>
                <a:gridCol w="987552">
                  <a:extLst>
                    <a:ext uri="{9D8B030D-6E8A-4147-A177-3AD203B41FA5}">
                      <a16:colId xmlns:a16="http://schemas.microsoft.com/office/drawing/2014/main" val="3720974647"/>
                    </a:ext>
                  </a:extLst>
                </a:gridCol>
                <a:gridCol w="987552">
                  <a:extLst>
                    <a:ext uri="{9D8B030D-6E8A-4147-A177-3AD203B41FA5}">
                      <a16:colId xmlns:a16="http://schemas.microsoft.com/office/drawing/2014/main" val="2528449819"/>
                    </a:ext>
                  </a:extLst>
                </a:gridCol>
                <a:gridCol w="987552">
                  <a:extLst>
                    <a:ext uri="{9D8B030D-6E8A-4147-A177-3AD203B41FA5}">
                      <a16:colId xmlns:a16="http://schemas.microsoft.com/office/drawing/2014/main" val="232280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452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- 2018-11-24 12:03:30 </a:t>
                      </a:r>
                      <a:r>
                        <a:rPr kumimoji="0" lang="en-US" sz="1000" b="0" i="0" u="none" strike="noStrike" kern="1200" cap="none" spc="0" normalizeH="0" baseline="0" noProof="0">
                          <a:ln>
                            <a:noFill/>
                          </a:ln>
                          <a:solidFill>
                            <a:prstClr val="black"/>
                          </a:solidFill>
                          <a:effectLst/>
                          <a:uLnTx/>
                          <a:uFillTx/>
                          <a:latin typeface="+mn-lt"/>
                          <a:ea typeface="+mn-ea"/>
                          <a:cs typeface="+mn-cs"/>
                        </a:rPr>
                        <a:t>
 Designed by Alessio Bassan for Cattelan Italia, Arsenal bookcase captures your attention with its fresh design and functional accommodations that are ideal for books, accessories or other collections! #Repost cattelanitalia
• • •
#Arsenal bookcase, your personal way to live your home.
#cattelanitalia#bookcase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https://www.instagram.com/altus.me/p/Bqjx0GKjFUF/media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377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- 2018-11-23 11:50:06 </a:t>
                      </a:r>
                      <a:r>
                        <a:rPr kumimoji="0" lang="en-US" sz="1000" b="0" i="0" u="none" strike="noStrike" kern="1200" cap="none" spc="0" normalizeH="0" baseline="0" noProof="0">
                          <a:ln>
                            <a:noFill/>
                          </a:ln>
                          <a:solidFill>
                            <a:prstClr val="black"/>
                          </a:solidFill>
                          <a:effectLst/>
                          <a:uLnTx/>
                          <a:uFillTx/>
                          <a:latin typeface="+mn-lt"/>
                          <a:ea typeface="+mn-ea"/>
                          <a:cs typeface="+mn-cs"/>
                        </a:rPr>
                        <a:t>
 Here's PART 2 of a creative collaboration between walterknoll_official and wallpapermag, featuring Walter Knoll's Leadchair Management designed by eoosdesign.
Video via walterknoll_official
#walterknoll #wallpapermag #designcollaboration #publishing #designmagazine #video #inspiration #leadchairmanagement #eoosdesign #officefurniture #officeinspo #officegoals #officechair #officeinspiration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https://www.instagram.com/altus.me/p/BqhK_TcjpWC/media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7062104"/>
                  </a:ext>
                </a:extLst>
              </a:tr>
            </a:tbl>
          </a:graphicData>
        </a:graphic>
      </p:graphicFrame>
      <p:sp>
        <p:nvSpPr>
          <p:cNvPr id="4" name="Text Placeholder 3">
            <a:extLst>
              <a:ext uri="{FF2B5EF4-FFF2-40B4-BE49-F238E27FC236}">
                <a16:creationId xmlns:a16="http://schemas.microsoft.com/office/drawing/2014/main" id="{74E902E8-A894-4A94-81D6-11CD28EAA24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27023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460A4-A00E-4846-867F-26318F0C57D5}"/>
              </a:ext>
            </a:extLst>
          </p:cNvPr>
          <p:cNvSpPr>
            <a:spLocks noGrp="1"/>
          </p:cNvSpPr>
          <p:nvPr>
            <p:ph type="title"/>
          </p:nvPr>
        </p:nvSpPr>
        <p:spPr/>
        <p:txBody>
          <a:bodyPr/>
          <a:lstStyle/>
          <a:p>
            <a:r>
              <a:rPr lang="en-US"/>
              <a:t>Instagram Posts Table | altus.me - 5 of 14</a:t>
            </a:r>
          </a:p>
        </p:txBody>
      </p:sp>
      <p:graphicFrame>
        <p:nvGraphicFramePr>
          <p:cNvPr id="5" name="Table Placeholder 4">
            <a:extLst>
              <a:ext uri="{FF2B5EF4-FFF2-40B4-BE49-F238E27FC236}">
                <a16:creationId xmlns:a16="http://schemas.microsoft.com/office/drawing/2014/main" id="{0B95E8D0-1B3E-4BC4-9912-09E78BD9682F}"/>
              </a:ext>
            </a:extLst>
          </p:cNvPr>
          <p:cNvGraphicFramePr>
            <a:graphicFrameLocks noGrp="1"/>
          </p:cNvGraphicFramePr>
          <p:nvPr>
            <p:ph type="tbl" sz="quarter" idx="13"/>
            <p:extLst>
              <p:ext uri="{D42A27DB-BD31-4B8C-83A1-F6EECF244321}">
                <p14:modId xmlns:p14="http://schemas.microsoft.com/office/powerpoint/2010/main" val="261299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3892573"/>
                    </a:ext>
                  </a:extLst>
                </a:gridCol>
                <a:gridCol w="987552">
                  <a:extLst>
                    <a:ext uri="{9D8B030D-6E8A-4147-A177-3AD203B41FA5}">
                      <a16:colId xmlns:a16="http://schemas.microsoft.com/office/drawing/2014/main" val="696149164"/>
                    </a:ext>
                  </a:extLst>
                </a:gridCol>
                <a:gridCol w="987552">
                  <a:extLst>
                    <a:ext uri="{9D8B030D-6E8A-4147-A177-3AD203B41FA5}">
                      <a16:colId xmlns:a16="http://schemas.microsoft.com/office/drawing/2014/main" val="3259250959"/>
                    </a:ext>
                  </a:extLst>
                </a:gridCol>
                <a:gridCol w="987552">
                  <a:extLst>
                    <a:ext uri="{9D8B030D-6E8A-4147-A177-3AD203B41FA5}">
                      <a16:colId xmlns:a16="http://schemas.microsoft.com/office/drawing/2014/main" val="4274212972"/>
                    </a:ext>
                  </a:extLst>
                </a:gridCol>
                <a:gridCol w="987552">
                  <a:extLst>
                    <a:ext uri="{9D8B030D-6E8A-4147-A177-3AD203B41FA5}">
                      <a16:colId xmlns:a16="http://schemas.microsoft.com/office/drawing/2014/main" val="3816950054"/>
                    </a:ext>
                  </a:extLst>
                </a:gridCol>
                <a:gridCol w="987552">
                  <a:extLst>
                    <a:ext uri="{9D8B030D-6E8A-4147-A177-3AD203B41FA5}">
                      <a16:colId xmlns:a16="http://schemas.microsoft.com/office/drawing/2014/main" val="403331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630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- 2018-11-22 12:09:27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happy Independence Day from all Altus team!
Photo via livelovebeirut
Taken by jubranelias
#independencedaylebanon #beirut #Lebanon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https://www.instagram.com/altus.me/p/Bqeo58vjcck/media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906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- 2018-11-21 13:07:41 </a:t>
                      </a:r>
                      <a:r>
                        <a:rPr kumimoji="0" lang="en-US" sz="1000" b="0" i="0" u="none" strike="noStrike" kern="1200" cap="none" spc="0" normalizeH="0" baseline="0" noProof="0">
                          <a:ln>
                            <a:noFill/>
                          </a:ln>
                          <a:solidFill>
                            <a:prstClr val="black"/>
                          </a:solidFill>
                          <a:effectLst/>
                          <a:uLnTx/>
                          <a:uFillTx/>
                          <a:latin typeface="+mn-lt"/>
                          <a:ea typeface="+mn-ea"/>
                          <a:cs typeface="+mn-cs"/>
                        </a:rPr>
                        <a:t>
 "Melloo" sofa for Pode is designed to be friendly, inviting and comfortable! A unique piece of furniture that allows you to create an ambiance that suits your needs.
#luxury #furniture #interiors #interiordesign #interiordecor #homedesign #homedecor #home #design #designer #style #decor #decoration #instastyle #instadecor #instagood #leolux #pode #sofa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https://www.instagram.com/altus.me/p/BqcKxhpD1hQ/media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2287168"/>
                  </a:ext>
                </a:extLst>
              </a:tr>
            </a:tbl>
          </a:graphicData>
        </a:graphic>
      </p:graphicFrame>
      <p:sp>
        <p:nvSpPr>
          <p:cNvPr id="4" name="Text Placeholder 3">
            <a:extLst>
              <a:ext uri="{FF2B5EF4-FFF2-40B4-BE49-F238E27FC236}">
                <a16:creationId xmlns:a16="http://schemas.microsoft.com/office/drawing/2014/main" id="{4814173F-0AC5-4A4A-A23E-787395B1207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616944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24686-9F13-412C-9A6D-934FE992C33B}"/>
              </a:ext>
            </a:extLst>
          </p:cNvPr>
          <p:cNvSpPr>
            <a:spLocks noGrp="1"/>
          </p:cNvSpPr>
          <p:nvPr>
            <p:ph type="title"/>
          </p:nvPr>
        </p:nvSpPr>
        <p:spPr/>
        <p:txBody>
          <a:bodyPr/>
          <a:lstStyle/>
          <a:p>
            <a:r>
              <a:rPr lang="en-US"/>
              <a:t>Instagram Posts Table | altus.me - 6 of 14</a:t>
            </a:r>
          </a:p>
        </p:txBody>
      </p:sp>
      <p:graphicFrame>
        <p:nvGraphicFramePr>
          <p:cNvPr id="5" name="Table Placeholder 4">
            <a:extLst>
              <a:ext uri="{FF2B5EF4-FFF2-40B4-BE49-F238E27FC236}">
                <a16:creationId xmlns:a16="http://schemas.microsoft.com/office/drawing/2014/main" id="{851CBBB7-2AD1-411F-B142-BAAD9D825725}"/>
              </a:ext>
            </a:extLst>
          </p:cNvPr>
          <p:cNvGraphicFramePr>
            <a:graphicFrameLocks noGrp="1"/>
          </p:cNvGraphicFramePr>
          <p:nvPr>
            <p:ph type="tbl" sz="quarter" idx="13"/>
            <p:extLst>
              <p:ext uri="{D42A27DB-BD31-4B8C-83A1-F6EECF244321}">
                <p14:modId xmlns:p14="http://schemas.microsoft.com/office/powerpoint/2010/main" val="122176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7602103"/>
                    </a:ext>
                  </a:extLst>
                </a:gridCol>
                <a:gridCol w="987552">
                  <a:extLst>
                    <a:ext uri="{9D8B030D-6E8A-4147-A177-3AD203B41FA5}">
                      <a16:colId xmlns:a16="http://schemas.microsoft.com/office/drawing/2014/main" val="551633836"/>
                    </a:ext>
                  </a:extLst>
                </a:gridCol>
                <a:gridCol w="987552">
                  <a:extLst>
                    <a:ext uri="{9D8B030D-6E8A-4147-A177-3AD203B41FA5}">
                      <a16:colId xmlns:a16="http://schemas.microsoft.com/office/drawing/2014/main" val="1608458082"/>
                    </a:ext>
                  </a:extLst>
                </a:gridCol>
                <a:gridCol w="987552">
                  <a:extLst>
                    <a:ext uri="{9D8B030D-6E8A-4147-A177-3AD203B41FA5}">
                      <a16:colId xmlns:a16="http://schemas.microsoft.com/office/drawing/2014/main" val="2178172206"/>
                    </a:ext>
                  </a:extLst>
                </a:gridCol>
                <a:gridCol w="987552">
                  <a:extLst>
                    <a:ext uri="{9D8B030D-6E8A-4147-A177-3AD203B41FA5}">
                      <a16:colId xmlns:a16="http://schemas.microsoft.com/office/drawing/2014/main" val="1483520889"/>
                    </a:ext>
                  </a:extLst>
                </a:gridCol>
                <a:gridCol w="987552">
                  <a:extLst>
                    <a:ext uri="{9D8B030D-6E8A-4147-A177-3AD203B41FA5}">
                      <a16:colId xmlns:a16="http://schemas.microsoft.com/office/drawing/2014/main" val="3936712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5698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- 2018-11-20 13:23:24 </a:t>
                      </a:r>
                      <a:r>
                        <a:rPr kumimoji="0" lang="en-US" sz="1000" b="0" i="0" u="none" strike="noStrike" kern="1200" cap="none" spc="0" normalizeH="0" baseline="0" noProof="0">
                          <a:ln>
                            <a:noFill/>
                          </a:ln>
                          <a:solidFill>
                            <a:prstClr val="black"/>
                          </a:solidFill>
                          <a:effectLst/>
                          <a:uLnTx/>
                          <a:uFillTx/>
                          <a:latin typeface="+mn-lt"/>
                          <a:ea typeface="+mn-ea"/>
                          <a:cs typeface="+mn-cs"/>
                        </a:rPr>
                        <a:t>
 The Boutique Hotel Friesinger is found in the middle of Kressbronn am Bodensee, Germany‎, surrounded by a beautiful garden with hundred years old trees. Inside this refined hotel - set in a villa dating from 1923 - you'll find DRAENERT's Sidetables Twist and Tosca, giving each room its own unique charm!
#Repost draenert.official
#boutiquehotel #flair #sidetable #coffetable #hotel #bodensee #kressbronn #luxury #furniture #interiors #interiordesign #interiordecor #homedesign #homedecor #home #design #decor #decoration #instastyle #instadecor #draenert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https://www.instagram.com/altus.me/p/BqZnxzBjVh3/media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93905900"/>
                  </a:ext>
                </a:extLst>
              </a:tr>
            </a:tbl>
          </a:graphicData>
        </a:graphic>
      </p:graphicFrame>
      <p:sp>
        <p:nvSpPr>
          <p:cNvPr id="4" name="Text Placeholder 3">
            <a:extLst>
              <a:ext uri="{FF2B5EF4-FFF2-40B4-BE49-F238E27FC236}">
                <a16:creationId xmlns:a16="http://schemas.microsoft.com/office/drawing/2014/main" id="{CDB00348-21ED-4826-A792-3B393661F74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88650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585E9-6628-4832-8353-9BD0D148E133}"/>
              </a:ext>
            </a:extLst>
          </p:cNvPr>
          <p:cNvSpPr>
            <a:spLocks noGrp="1"/>
          </p:cNvSpPr>
          <p:nvPr>
            <p:ph type="title"/>
          </p:nvPr>
        </p:nvSpPr>
        <p:spPr/>
        <p:txBody>
          <a:bodyPr/>
          <a:lstStyle/>
          <a:p>
            <a:r>
              <a:rPr lang="en-US"/>
              <a:t>Instagram Posts Table | altus.me - 7 of 14</a:t>
            </a:r>
          </a:p>
        </p:txBody>
      </p:sp>
      <p:graphicFrame>
        <p:nvGraphicFramePr>
          <p:cNvPr id="5" name="Table Placeholder 4">
            <a:extLst>
              <a:ext uri="{FF2B5EF4-FFF2-40B4-BE49-F238E27FC236}">
                <a16:creationId xmlns:a16="http://schemas.microsoft.com/office/drawing/2014/main" id="{B6D0DFC1-872F-414E-B712-17804DD9BDF4}"/>
              </a:ext>
            </a:extLst>
          </p:cNvPr>
          <p:cNvGraphicFramePr>
            <a:graphicFrameLocks noGrp="1"/>
          </p:cNvGraphicFramePr>
          <p:nvPr>
            <p:ph type="tbl" sz="quarter" idx="13"/>
            <p:extLst>
              <p:ext uri="{D42A27DB-BD31-4B8C-83A1-F6EECF244321}">
                <p14:modId xmlns:p14="http://schemas.microsoft.com/office/powerpoint/2010/main" val="17121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7988905"/>
                    </a:ext>
                  </a:extLst>
                </a:gridCol>
                <a:gridCol w="987552">
                  <a:extLst>
                    <a:ext uri="{9D8B030D-6E8A-4147-A177-3AD203B41FA5}">
                      <a16:colId xmlns:a16="http://schemas.microsoft.com/office/drawing/2014/main" val="3142517057"/>
                    </a:ext>
                  </a:extLst>
                </a:gridCol>
                <a:gridCol w="987552">
                  <a:extLst>
                    <a:ext uri="{9D8B030D-6E8A-4147-A177-3AD203B41FA5}">
                      <a16:colId xmlns:a16="http://schemas.microsoft.com/office/drawing/2014/main" val="1483266721"/>
                    </a:ext>
                  </a:extLst>
                </a:gridCol>
                <a:gridCol w="987552">
                  <a:extLst>
                    <a:ext uri="{9D8B030D-6E8A-4147-A177-3AD203B41FA5}">
                      <a16:colId xmlns:a16="http://schemas.microsoft.com/office/drawing/2014/main" val="1583535518"/>
                    </a:ext>
                  </a:extLst>
                </a:gridCol>
                <a:gridCol w="987552">
                  <a:extLst>
                    <a:ext uri="{9D8B030D-6E8A-4147-A177-3AD203B41FA5}">
                      <a16:colId xmlns:a16="http://schemas.microsoft.com/office/drawing/2014/main" val="1966233069"/>
                    </a:ext>
                  </a:extLst>
                </a:gridCol>
                <a:gridCol w="987552">
                  <a:extLst>
                    <a:ext uri="{9D8B030D-6E8A-4147-A177-3AD203B41FA5}">
                      <a16:colId xmlns:a16="http://schemas.microsoft.com/office/drawing/2014/main" val="1823896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807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- 2018-11-19 12:01:03 </a:t>
                      </a:r>
                      <a:r>
                        <a:rPr kumimoji="0" lang="en-US" sz="1000" b="0" i="0" u="none" strike="noStrike" kern="1200" cap="none" spc="0" normalizeH="0" baseline="0" noProof="0">
                          <a:ln>
                            <a:noFill/>
                          </a:ln>
                          <a:solidFill>
                            <a:prstClr val="black"/>
                          </a:solidFill>
                          <a:effectLst/>
                          <a:uLnTx/>
                          <a:uFillTx/>
                          <a:latin typeface="+mn-lt"/>
                          <a:ea typeface="+mn-ea"/>
                          <a:cs typeface="+mn-cs"/>
                        </a:rPr>
                        <a:t>
 Admiring this creative setting featuring the BOULE lamps for PULPO. #Repost pulpoproducts
• • •
"Série Noire, the last chapter" - our newest collection launching this month during Maison&amp;Objet Paris and London Design Festival. Featuring new products by sebastianherkner , studiobrichetziegler , sachawalckhoff and Lorenzo Zanovello. More to see very soon! 😉
.
#new #collection #mo18 #ldf18 #sebastianherkner #studiobrichetziegler #sachawalckhoof #furniture #accessories #design #Paris #London #fair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https://www.instagram.com/altus.me/p/BqW5j1QDpXI/media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9017938"/>
                  </a:ext>
                </a:extLst>
              </a:tr>
            </a:tbl>
          </a:graphicData>
        </a:graphic>
      </p:graphicFrame>
      <p:sp>
        <p:nvSpPr>
          <p:cNvPr id="4" name="Text Placeholder 3">
            <a:extLst>
              <a:ext uri="{FF2B5EF4-FFF2-40B4-BE49-F238E27FC236}">
                <a16:creationId xmlns:a16="http://schemas.microsoft.com/office/drawing/2014/main" id="{06657703-72CE-49BC-8C35-DC5FF864CC3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45237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6CD14-CC71-4637-B458-E37DAC78F1C6}"/>
              </a:ext>
            </a:extLst>
          </p:cNvPr>
          <p:cNvSpPr>
            <a:spLocks noGrp="1"/>
          </p:cNvSpPr>
          <p:nvPr>
            <p:ph type="title"/>
          </p:nvPr>
        </p:nvSpPr>
        <p:spPr/>
        <p:txBody>
          <a:bodyPr/>
          <a:lstStyle/>
          <a:p>
            <a:r>
              <a:rPr lang="en-US"/>
              <a:t>Instagram Posts Table | altus.me - 8 of 14</a:t>
            </a:r>
          </a:p>
        </p:txBody>
      </p:sp>
      <p:graphicFrame>
        <p:nvGraphicFramePr>
          <p:cNvPr id="5" name="Table Placeholder 4">
            <a:extLst>
              <a:ext uri="{FF2B5EF4-FFF2-40B4-BE49-F238E27FC236}">
                <a16:creationId xmlns:a16="http://schemas.microsoft.com/office/drawing/2014/main" id="{1A929265-335F-467E-910C-F7E4EC1F67D5}"/>
              </a:ext>
            </a:extLst>
          </p:cNvPr>
          <p:cNvGraphicFramePr>
            <a:graphicFrameLocks noGrp="1"/>
          </p:cNvGraphicFramePr>
          <p:nvPr>
            <p:ph type="tbl" sz="quarter" idx="13"/>
            <p:extLst>
              <p:ext uri="{D42A27DB-BD31-4B8C-83A1-F6EECF244321}">
                <p14:modId xmlns:p14="http://schemas.microsoft.com/office/powerpoint/2010/main" val="388653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4876452"/>
                    </a:ext>
                  </a:extLst>
                </a:gridCol>
                <a:gridCol w="987552">
                  <a:extLst>
                    <a:ext uri="{9D8B030D-6E8A-4147-A177-3AD203B41FA5}">
                      <a16:colId xmlns:a16="http://schemas.microsoft.com/office/drawing/2014/main" val="2007865209"/>
                    </a:ext>
                  </a:extLst>
                </a:gridCol>
                <a:gridCol w="987552">
                  <a:extLst>
                    <a:ext uri="{9D8B030D-6E8A-4147-A177-3AD203B41FA5}">
                      <a16:colId xmlns:a16="http://schemas.microsoft.com/office/drawing/2014/main" val="3900904043"/>
                    </a:ext>
                  </a:extLst>
                </a:gridCol>
                <a:gridCol w="987552">
                  <a:extLst>
                    <a:ext uri="{9D8B030D-6E8A-4147-A177-3AD203B41FA5}">
                      <a16:colId xmlns:a16="http://schemas.microsoft.com/office/drawing/2014/main" val="1394398830"/>
                    </a:ext>
                  </a:extLst>
                </a:gridCol>
                <a:gridCol w="987552">
                  <a:extLst>
                    <a:ext uri="{9D8B030D-6E8A-4147-A177-3AD203B41FA5}">
                      <a16:colId xmlns:a16="http://schemas.microsoft.com/office/drawing/2014/main" val="3158654551"/>
                    </a:ext>
                  </a:extLst>
                </a:gridCol>
                <a:gridCol w="987552">
                  <a:extLst>
                    <a:ext uri="{9D8B030D-6E8A-4147-A177-3AD203B41FA5}">
                      <a16:colId xmlns:a16="http://schemas.microsoft.com/office/drawing/2014/main" val="2308025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374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- 2018-11-18 16:18:07 </a:t>
                      </a:r>
                      <a:r>
                        <a:rPr kumimoji="0" lang="en-US" sz="1000" b="0" i="0" u="none" strike="noStrike" kern="1200" cap="none" spc="0" normalizeH="0" baseline="0" noProof="0">
                          <a:ln>
                            <a:noFill/>
                          </a:ln>
                          <a:solidFill>
                            <a:prstClr val="black"/>
                          </a:solidFill>
                          <a:effectLst/>
                          <a:uLnTx/>
                          <a:uFillTx/>
                          <a:latin typeface="+mn-lt"/>
                          <a:ea typeface="+mn-ea"/>
                          <a:cs typeface="+mn-cs"/>
                        </a:rPr>
                        <a:t>
 IN WONDERLAND... An exclusive look backstage of Arketipo's new collection photo shoot!
Video via arketipofirenze
Credit aloxmedia
#arketipofirenze #arketipo #madeinitaly #italiandesign #handmade #instahome #inspiration #designideas #luxurydesign #backstage #aloxmedia #luxury #furniture #interiors #interiordesign #interiordecor #homedesign #homedecor #home #design #decor #decoration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https://www.instagram.com/altus.me/p/BqUwfb5jzAT/media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046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- 2018-11-17 13:01:27 </a:t>
                      </a:r>
                      <a:r>
                        <a:rPr kumimoji="0" lang="en-US" sz="1000" b="0" i="0" u="none" strike="noStrike" kern="1200" cap="none" spc="0" normalizeH="0" baseline="0" noProof="0">
                          <a:ln>
                            <a:noFill/>
                          </a:ln>
                          <a:solidFill>
                            <a:prstClr val="black"/>
                          </a:solidFill>
                          <a:effectLst/>
                          <a:uLnTx/>
                          <a:uFillTx/>
                          <a:latin typeface="+mn-lt"/>
                          <a:ea typeface="+mn-ea"/>
                          <a:cs typeface="+mn-cs"/>
                        </a:rPr>
                        <a:t>
 Excellence, comfort, design.
Arlon sofa for Désirée welcomes you home with its soft padding and refined appeal, along with the Rollking sofa &amp; Alasia armchair.
#luxury #furniture #interiors #interiordesign #interiordecor #homedesign #homedecor #home #design #style #decor #decoration #instastyle #instadecor #désirée #sofa #armchair #gruppoeuromobil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https://www.instagram.com/altus.me/p/BqR24YvjSaT/media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85921"/>
                  </a:ext>
                </a:extLst>
              </a:tr>
            </a:tbl>
          </a:graphicData>
        </a:graphic>
      </p:graphicFrame>
      <p:sp>
        <p:nvSpPr>
          <p:cNvPr id="4" name="Text Placeholder 3">
            <a:extLst>
              <a:ext uri="{FF2B5EF4-FFF2-40B4-BE49-F238E27FC236}">
                <a16:creationId xmlns:a16="http://schemas.microsoft.com/office/drawing/2014/main" id="{9D87B82F-BA31-46CD-9741-A140A5FD471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2245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2D6E7-54D2-4F1D-A5A6-F64C17E7359E}"/>
              </a:ext>
            </a:extLst>
          </p:cNvPr>
          <p:cNvSpPr>
            <a:spLocks noGrp="1"/>
          </p:cNvSpPr>
          <p:nvPr>
            <p:ph type="title"/>
          </p:nvPr>
        </p:nvSpPr>
        <p:spPr/>
        <p:txBody>
          <a:bodyPr/>
          <a:lstStyle/>
          <a:p>
            <a:r>
              <a:rPr lang="en-US"/>
              <a:t>Instagram Posts Table | altus.me - 9 of 14</a:t>
            </a:r>
          </a:p>
        </p:txBody>
      </p:sp>
      <p:graphicFrame>
        <p:nvGraphicFramePr>
          <p:cNvPr id="5" name="Table Placeholder 4">
            <a:extLst>
              <a:ext uri="{FF2B5EF4-FFF2-40B4-BE49-F238E27FC236}">
                <a16:creationId xmlns:a16="http://schemas.microsoft.com/office/drawing/2014/main" id="{A1147372-3C19-418D-B303-0B9973FFEC92}"/>
              </a:ext>
            </a:extLst>
          </p:cNvPr>
          <p:cNvGraphicFramePr>
            <a:graphicFrameLocks noGrp="1"/>
          </p:cNvGraphicFramePr>
          <p:nvPr>
            <p:ph type="tbl" sz="quarter" idx="13"/>
            <p:extLst>
              <p:ext uri="{D42A27DB-BD31-4B8C-83A1-F6EECF244321}">
                <p14:modId xmlns:p14="http://schemas.microsoft.com/office/powerpoint/2010/main" val="62968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5604213"/>
                    </a:ext>
                  </a:extLst>
                </a:gridCol>
                <a:gridCol w="987552">
                  <a:extLst>
                    <a:ext uri="{9D8B030D-6E8A-4147-A177-3AD203B41FA5}">
                      <a16:colId xmlns:a16="http://schemas.microsoft.com/office/drawing/2014/main" val="534841884"/>
                    </a:ext>
                  </a:extLst>
                </a:gridCol>
                <a:gridCol w="987552">
                  <a:extLst>
                    <a:ext uri="{9D8B030D-6E8A-4147-A177-3AD203B41FA5}">
                      <a16:colId xmlns:a16="http://schemas.microsoft.com/office/drawing/2014/main" val="2445948009"/>
                    </a:ext>
                  </a:extLst>
                </a:gridCol>
                <a:gridCol w="987552">
                  <a:extLst>
                    <a:ext uri="{9D8B030D-6E8A-4147-A177-3AD203B41FA5}">
                      <a16:colId xmlns:a16="http://schemas.microsoft.com/office/drawing/2014/main" val="2368751331"/>
                    </a:ext>
                  </a:extLst>
                </a:gridCol>
                <a:gridCol w="987552">
                  <a:extLst>
                    <a:ext uri="{9D8B030D-6E8A-4147-A177-3AD203B41FA5}">
                      <a16:colId xmlns:a16="http://schemas.microsoft.com/office/drawing/2014/main" val="3009326251"/>
                    </a:ext>
                  </a:extLst>
                </a:gridCol>
                <a:gridCol w="987552">
                  <a:extLst>
                    <a:ext uri="{9D8B030D-6E8A-4147-A177-3AD203B41FA5}">
                      <a16:colId xmlns:a16="http://schemas.microsoft.com/office/drawing/2014/main" val="144795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4368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- 2018-11-16 12:15:30 </a:t>
                      </a:r>
                      <a:r>
                        <a:rPr kumimoji="0" lang="en-US" sz="1000" b="0" i="0" u="none" strike="noStrike" kern="1200" cap="none" spc="0" normalizeH="0" baseline="0" noProof="0">
                          <a:ln>
                            <a:noFill/>
                          </a:ln>
                          <a:solidFill>
                            <a:prstClr val="black"/>
                          </a:solidFill>
                          <a:effectLst/>
                          <a:uLnTx/>
                          <a:uFillTx/>
                          <a:latin typeface="+mn-lt"/>
                          <a:ea typeface="+mn-ea"/>
                          <a:cs typeface="+mn-cs"/>
                        </a:rPr>
                        <a:t>
 When walterknoll_official and wallpapermag work together! Here's PART 1 of a creative collaboration between the two, featuring Walter Knoll's Leadchair Management designed by eoosdesign.
Video via walterknoll_official
#walterknoll #wallpapermag #designcollaboration #publishing #designmagazine #video #inspiration #leadchairmanagement #eoosdesign #officefurniture #officeinspo #officegoals #officechair #officeinspiration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https://www.instagram.com/altus.me/p/BqPFhxuD_96/media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4266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- 2018-11-15 15:44:29 </a:t>
                      </a:r>
                      <a:r>
                        <a:rPr kumimoji="0" lang="en-US" sz="1000" b="0" i="0" u="none" strike="noStrike" kern="1200" cap="none" spc="0" normalizeH="0" baseline="0" noProof="0">
                          <a:ln>
                            <a:noFill/>
                          </a:ln>
                          <a:solidFill>
                            <a:prstClr val="black"/>
                          </a:solidFill>
                          <a:effectLst/>
                          <a:uLnTx/>
                          <a:uFillTx/>
                          <a:latin typeface="+mn-lt"/>
                          <a:ea typeface="+mn-ea"/>
                          <a:cs typeface="+mn-cs"/>
                        </a:rPr>
                        <a:t>
 Innovative for both its design and sustainability, Tonon's Flt chair was honoured with the GOLD AWARD of the Best of Neocon 2018 competition!
Click on the link in our bio to read more about it.
#luxury #furniture #interiors #interiordesign #interiordecor #homedesign #homedecor #design #designer #decor #decoration #instastyle #instadecor #tonon #flatchair #goldaward #bestofneocon2018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https://www.instagram.com/altus.me/p/BqM_8uHgjeC/media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065142"/>
                  </a:ext>
                </a:extLst>
              </a:tr>
            </a:tbl>
          </a:graphicData>
        </a:graphic>
      </p:graphicFrame>
      <p:sp>
        <p:nvSpPr>
          <p:cNvPr id="4" name="Text Placeholder 3">
            <a:extLst>
              <a:ext uri="{FF2B5EF4-FFF2-40B4-BE49-F238E27FC236}">
                <a16:creationId xmlns:a16="http://schemas.microsoft.com/office/drawing/2014/main" id="{D5D089F4-1339-4219-BE2F-687D01B5254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0081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A0B0E-3D3E-49DE-82E1-C6870A7231DA}"/>
              </a:ext>
            </a:extLst>
          </p:cNvPr>
          <p:cNvSpPr>
            <a:spLocks noGrp="1"/>
          </p:cNvSpPr>
          <p:nvPr>
            <p:ph type="title"/>
          </p:nvPr>
        </p:nvSpPr>
        <p:spPr/>
        <p:txBody>
          <a:bodyPr/>
          <a:lstStyle/>
          <a:p>
            <a:r>
              <a:rPr lang="en-US"/>
              <a:t>Instagram Posts Table | altus.me - 10 of 14</a:t>
            </a:r>
          </a:p>
        </p:txBody>
      </p:sp>
      <p:graphicFrame>
        <p:nvGraphicFramePr>
          <p:cNvPr id="5" name="Table Placeholder 4">
            <a:extLst>
              <a:ext uri="{FF2B5EF4-FFF2-40B4-BE49-F238E27FC236}">
                <a16:creationId xmlns:a16="http://schemas.microsoft.com/office/drawing/2014/main" id="{5844EF19-8CB0-44B6-B7B5-CC16429999A0}"/>
              </a:ext>
            </a:extLst>
          </p:cNvPr>
          <p:cNvGraphicFramePr>
            <a:graphicFrameLocks noGrp="1"/>
          </p:cNvGraphicFramePr>
          <p:nvPr>
            <p:ph type="tbl" sz="quarter" idx="13"/>
            <p:extLst>
              <p:ext uri="{D42A27DB-BD31-4B8C-83A1-F6EECF244321}">
                <p14:modId xmlns:p14="http://schemas.microsoft.com/office/powerpoint/2010/main" val="4230036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0025689"/>
                    </a:ext>
                  </a:extLst>
                </a:gridCol>
                <a:gridCol w="987552">
                  <a:extLst>
                    <a:ext uri="{9D8B030D-6E8A-4147-A177-3AD203B41FA5}">
                      <a16:colId xmlns:a16="http://schemas.microsoft.com/office/drawing/2014/main" val="3462707171"/>
                    </a:ext>
                  </a:extLst>
                </a:gridCol>
                <a:gridCol w="987552">
                  <a:extLst>
                    <a:ext uri="{9D8B030D-6E8A-4147-A177-3AD203B41FA5}">
                      <a16:colId xmlns:a16="http://schemas.microsoft.com/office/drawing/2014/main" val="3338729735"/>
                    </a:ext>
                  </a:extLst>
                </a:gridCol>
                <a:gridCol w="987552">
                  <a:extLst>
                    <a:ext uri="{9D8B030D-6E8A-4147-A177-3AD203B41FA5}">
                      <a16:colId xmlns:a16="http://schemas.microsoft.com/office/drawing/2014/main" val="3679451093"/>
                    </a:ext>
                  </a:extLst>
                </a:gridCol>
                <a:gridCol w="987552">
                  <a:extLst>
                    <a:ext uri="{9D8B030D-6E8A-4147-A177-3AD203B41FA5}">
                      <a16:colId xmlns:a16="http://schemas.microsoft.com/office/drawing/2014/main" val="1798934703"/>
                    </a:ext>
                  </a:extLst>
                </a:gridCol>
                <a:gridCol w="987552">
                  <a:extLst>
                    <a:ext uri="{9D8B030D-6E8A-4147-A177-3AD203B41FA5}">
                      <a16:colId xmlns:a16="http://schemas.microsoft.com/office/drawing/2014/main" val="2899364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549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- 2018-11-14 13:42:18 </a:t>
                      </a:r>
                      <a:r>
                        <a:rPr kumimoji="0" lang="en-US" sz="1000" b="0" i="0" u="none" strike="noStrike" kern="1200" cap="none" spc="0" normalizeH="0" baseline="0" noProof="0">
                          <a:ln>
                            <a:noFill/>
                          </a:ln>
                          <a:solidFill>
                            <a:prstClr val="black"/>
                          </a:solidFill>
                          <a:effectLst/>
                          <a:uLnTx/>
                          <a:uFillTx/>
                          <a:latin typeface="+mn-lt"/>
                          <a:ea typeface="+mn-ea"/>
                          <a:cs typeface="+mn-cs"/>
                        </a:rPr>
                        <a:t>
 Elegant and refined, Didymos table for Driade is a mixture of noble materials: a sculptural base in white crystalplant with a marble top. Its oval shape makes it perfect for small gatherings and intimate dinners!
#luxury #furniture #interiors #interiordesign #interiordecor #homedesign #homedecor #home #design #designer #decor #decoration #instastyle #instadecor #driade #didymostable #table #marble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https://www.instagram.com/altus.me/p/BqKNLA5jTdd/media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366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- 2018-11-13 14:20:26 </a:t>
                      </a:r>
                      <a:r>
                        <a:rPr kumimoji="0" lang="en-US" sz="1000" b="0" i="0" u="none" strike="noStrike" kern="1200" cap="none" spc="0" normalizeH="0" baseline="0" noProof="0">
                          <a:ln>
                            <a:noFill/>
                          </a:ln>
                          <a:solidFill>
                            <a:prstClr val="black"/>
                          </a:solidFill>
                          <a:effectLst/>
                          <a:uLnTx/>
                          <a:uFillTx/>
                          <a:latin typeface="+mn-lt"/>
                          <a:ea typeface="+mn-ea"/>
                          <a:cs typeface="+mn-cs"/>
                        </a:rPr>
                        <a:t>
 Dreamlike setting &amp; inspiring design work by notooSTUDIO, featuring Mirror Dita by #DavideMonopoli for #Pulpo
Photo via pulpoproducts
#notooSTUDIO #design #work #oniricworld #ditamirror #mirror #interiordesign #exterior #architecture #light #3d #conceptdesign #styling #setdesign #artdirection #luxury #AltusME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https://www.instagram.com/altus.me/p/BqHsvX0jiZn/media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8717781"/>
                  </a:ext>
                </a:extLst>
              </a:tr>
            </a:tbl>
          </a:graphicData>
        </a:graphic>
      </p:graphicFrame>
      <p:sp>
        <p:nvSpPr>
          <p:cNvPr id="4" name="Text Placeholder 3">
            <a:extLst>
              <a:ext uri="{FF2B5EF4-FFF2-40B4-BE49-F238E27FC236}">
                <a16:creationId xmlns:a16="http://schemas.microsoft.com/office/drawing/2014/main" id="{6FDFB85D-29DE-4E9C-A318-8B2834D76B8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39800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4AB9D-202E-4D6D-96F5-0BF1E20A65F3}"/>
              </a:ext>
            </a:extLst>
          </p:cNvPr>
          <p:cNvSpPr>
            <a:spLocks noGrp="1"/>
          </p:cNvSpPr>
          <p:nvPr>
            <p:ph type="title"/>
          </p:nvPr>
        </p:nvSpPr>
        <p:spPr/>
        <p:txBody>
          <a:bodyPr/>
          <a:lstStyle/>
          <a:p>
            <a:r>
              <a:rPr lang="en-US"/>
              <a:t>Instagram Posts Table | altus.me - 11 of 14</a:t>
            </a:r>
          </a:p>
        </p:txBody>
      </p:sp>
      <p:graphicFrame>
        <p:nvGraphicFramePr>
          <p:cNvPr id="5" name="Table Placeholder 4">
            <a:extLst>
              <a:ext uri="{FF2B5EF4-FFF2-40B4-BE49-F238E27FC236}">
                <a16:creationId xmlns:a16="http://schemas.microsoft.com/office/drawing/2014/main" id="{3E3ADC3D-C6F3-41C8-9966-1542EA850802}"/>
              </a:ext>
            </a:extLst>
          </p:cNvPr>
          <p:cNvGraphicFramePr>
            <a:graphicFrameLocks noGrp="1"/>
          </p:cNvGraphicFramePr>
          <p:nvPr>
            <p:ph type="tbl" sz="quarter" idx="13"/>
            <p:extLst>
              <p:ext uri="{D42A27DB-BD31-4B8C-83A1-F6EECF244321}">
                <p14:modId xmlns:p14="http://schemas.microsoft.com/office/powerpoint/2010/main" val="392516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1194642"/>
                    </a:ext>
                  </a:extLst>
                </a:gridCol>
                <a:gridCol w="987552">
                  <a:extLst>
                    <a:ext uri="{9D8B030D-6E8A-4147-A177-3AD203B41FA5}">
                      <a16:colId xmlns:a16="http://schemas.microsoft.com/office/drawing/2014/main" val="2127223550"/>
                    </a:ext>
                  </a:extLst>
                </a:gridCol>
                <a:gridCol w="987552">
                  <a:extLst>
                    <a:ext uri="{9D8B030D-6E8A-4147-A177-3AD203B41FA5}">
                      <a16:colId xmlns:a16="http://schemas.microsoft.com/office/drawing/2014/main" val="1861234162"/>
                    </a:ext>
                  </a:extLst>
                </a:gridCol>
                <a:gridCol w="987552">
                  <a:extLst>
                    <a:ext uri="{9D8B030D-6E8A-4147-A177-3AD203B41FA5}">
                      <a16:colId xmlns:a16="http://schemas.microsoft.com/office/drawing/2014/main" val="1672938646"/>
                    </a:ext>
                  </a:extLst>
                </a:gridCol>
                <a:gridCol w="987552">
                  <a:extLst>
                    <a:ext uri="{9D8B030D-6E8A-4147-A177-3AD203B41FA5}">
                      <a16:colId xmlns:a16="http://schemas.microsoft.com/office/drawing/2014/main" val="2733009560"/>
                    </a:ext>
                  </a:extLst>
                </a:gridCol>
                <a:gridCol w="987552">
                  <a:extLst>
                    <a:ext uri="{9D8B030D-6E8A-4147-A177-3AD203B41FA5}">
                      <a16:colId xmlns:a16="http://schemas.microsoft.com/office/drawing/2014/main" val="264698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547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- 2018-11-12 12:13:02 </a:t>
                      </a:r>
                      <a:r>
                        <a:rPr kumimoji="0" lang="en-US" sz="1000" b="0" i="0" u="none" strike="noStrike" kern="1200" cap="none" spc="0" normalizeH="0" baseline="0" noProof="0">
                          <a:ln>
                            <a:noFill/>
                          </a:ln>
                          <a:solidFill>
                            <a:prstClr val="black"/>
                          </a:solidFill>
                          <a:effectLst/>
                          <a:uLnTx/>
                          <a:uFillTx/>
                          <a:latin typeface="+mn-lt"/>
                          <a:ea typeface="+mn-ea"/>
                          <a:cs typeface="+mn-cs"/>
                        </a:rPr>
                        <a:t>
 BROWN SUGAR by Arketipo provides a highly appealing uniqueness with its attention to detail. This delightful modern sofa combines traditional style with unparalleled softness. Once it's in your living room, it's hard to keep your eyes off of it!
#luxury #furniture #interiors #interiordesign #interiordecor #homedesign #homedecor #home #design #designer #style #decor #decoration #instastyle #instadecor #arketipo #brownsugar #sofa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https://www.instagram.com/altus.me/p/BqE5XcNj91i/media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653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- 2018-11-11 20:14:21 </a:t>
                      </a:r>
                      <a:r>
                        <a:rPr kumimoji="0" lang="en-US" sz="1000" b="0" i="0" u="none" strike="noStrike" kern="1200" cap="none" spc="0" normalizeH="0" baseline="0" noProof="0">
                          <a:ln>
                            <a:noFill/>
                          </a:ln>
                          <a:solidFill>
                            <a:prstClr val="black"/>
                          </a:solidFill>
                          <a:effectLst/>
                          <a:uLnTx/>
                          <a:uFillTx/>
                          <a:latin typeface="+mn-lt"/>
                          <a:ea typeface="+mn-ea"/>
                          <a:cs typeface="+mn-cs"/>
                        </a:rPr>
                        <a:t>
 “ Every shadow is child of the light “
Discover Cattelan Italia's unique lamp collection.
#Repost cattelanitalia
#luxury #furniture #interiors #interiordesign #interiordecor #homedesign #homedecor #home #design #designer #style #decor #decoration #instastyle #instadecor #instagood #cattelanitalia #lamp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https://www.instagram.com/altus.me/p/BqDKM-zA1IV/media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6833734"/>
                  </a:ext>
                </a:extLst>
              </a:tr>
            </a:tbl>
          </a:graphicData>
        </a:graphic>
      </p:graphicFrame>
      <p:sp>
        <p:nvSpPr>
          <p:cNvPr id="4" name="Text Placeholder 3">
            <a:extLst>
              <a:ext uri="{FF2B5EF4-FFF2-40B4-BE49-F238E27FC236}">
                <a16:creationId xmlns:a16="http://schemas.microsoft.com/office/drawing/2014/main" id="{BE92F5A8-B7FB-40D4-B266-05A4103B748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17369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04E10-91E2-495C-A5A6-A00EB3C912C4}"/>
              </a:ext>
            </a:extLst>
          </p:cNvPr>
          <p:cNvSpPr>
            <a:spLocks noGrp="1"/>
          </p:cNvSpPr>
          <p:nvPr>
            <p:ph type="title"/>
          </p:nvPr>
        </p:nvSpPr>
        <p:spPr/>
        <p:txBody>
          <a:bodyPr/>
          <a:lstStyle/>
          <a:p>
            <a:r>
              <a:rPr lang="en-US"/>
              <a:t>Instagram Posts Table | altus.me - 12 of 14</a:t>
            </a:r>
          </a:p>
        </p:txBody>
      </p:sp>
      <p:graphicFrame>
        <p:nvGraphicFramePr>
          <p:cNvPr id="5" name="Table Placeholder 4">
            <a:extLst>
              <a:ext uri="{FF2B5EF4-FFF2-40B4-BE49-F238E27FC236}">
                <a16:creationId xmlns:a16="http://schemas.microsoft.com/office/drawing/2014/main" id="{3AB20B89-320B-40C9-9414-23416E6EB2B8}"/>
              </a:ext>
            </a:extLst>
          </p:cNvPr>
          <p:cNvGraphicFramePr>
            <a:graphicFrameLocks noGrp="1"/>
          </p:cNvGraphicFramePr>
          <p:nvPr>
            <p:ph type="tbl" sz="quarter" idx="13"/>
            <p:extLst>
              <p:ext uri="{D42A27DB-BD31-4B8C-83A1-F6EECF244321}">
                <p14:modId xmlns:p14="http://schemas.microsoft.com/office/powerpoint/2010/main" val="267875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2587899"/>
                    </a:ext>
                  </a:extLst>
                </a:gridCol>
                <a:gridCol w="987552">
                  <a:extLst>
                    <a:ext uri="{9D8B030D-6E8A-4147-A177-3AD203B41FA5}">
                      <a16:colId xmlns:a16="http://schemas.microsoft.com/office/drawing/2014/main" val="4180466199"/>
                    </a:ext>
                  </a:extLst>
                </a:gridCol>
                <a:gridCol w="987552">
                  <a:extLst>
                    <a:ext uri="{9D8B030D-6E8A-4147-A177-3AD203B41FA5}">
                      <a16:colId xmlns:a16="http://schemas.microsoft.com/office/drawing/2014/main" val="663305604"/>
                    </a:ext>
                  </a:extLst>
                </a:gridCol>
                <a:gridCol w="987552">
                  <a:extLst>
                    <a:ext uri="{9D8B030D-6E8A-4147-A177-3AD203B41FA5}">
                      <a16:colId xmlns:a16="http://schemas.microsoft.com/office/drawing/2014/main" val="3201861846"/>
                    </a:ext>
                  </a:extLst>
                </a:gridCol>
                <a:gridCol w="987552">
                  <a:extLst>
                    <a:ext uri="{9D8B030D-6E8A-4147-A177-3AD203B41FA5}">
                      <a16:colId xmlns:a16="http://schemas.microsoft.com/office/drawing/2014/main" val="405181941"/>
                    </a:ext>
                  </a:extLst>
                </a:gridCol>
                <a:gridCol w="987552">
                  <a:extLst>
                    <a:ext uri="{9D8B030D-6E8A-4147-A177-3AD203B41FA5}">
                      <a16:colId xmlns:a16="http://schemas.microsoft.com/office/drawing/2014/main" val="3577317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35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- 2018-11-10 12:48:11 </a:t>
                      </a:r>
                      <a:r>
                        <a:rPr kumimoji="0" lang="en-US" sz="1000" b="0" i="0" u="none" strike="noStrike" kern="1200" cap="none" spc="0" normalizeH="0" baseline="0" noProof="0">
                          <a:ln>
                            <a:noFill/>
                          </a:ln>
                          <a:solidFill>
                            <a:prstClr val="black"/>
                          </a:solidFill>
                          <a:effectLst/>
                          <a:uLnTx/>
                          <a:uFillTx/>
                          <a:latin typeface="+mn-lt"/>
                          <a:ea typeface="+mn-ea"/>
                          <a:cs typeface="+mn-cs"/>
                        </a:rPr>
                        <a:t>
 Details of #colors from Gianfranco Ferré Home's new ADV campaign.
Photo via gianfranco_ferre_home
#luxury #furniture #interiors #interiordesign #interiordecor #homedesign #homedecor #home #design #decor #decoration #instadecor #instahome #instadesign #GianfrancoFerreHome #JumboGroupOfficial #designinspirations #italiandesign #italianluxury #madeinitaly #newADVcampaign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https://www.instagram.com/altus.me/p/Bp_zzMADE9L/media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122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- 2018-11-09 13:06:59 </a:t>
                      </a:r>
                      <a:r>
                        <a:rPr kumimoji="0" lang="en-US" sz="1000" b="0" i="0" u="none" strike="noStrike" kern="1200" cap="none" spc="0" normalizeH="0" baseline="0" noProof="0">
                          <a:ln>
                            <a:noFill/>
                          </a:ln>
                          <a:solidFill>
                            <a:prstClr val="black"/>
                          </a:solidFill>
                          <a:effectLst/>
                          <a:uLnTx/>
                          <a:uFillTx/>
                          <a:latin typeface="+mn-lt"/>
                          <a:ea typeface="+mn-ea"/>
                          <a:cs typeface="+mn-cs"/>
                        </a:rPr>
                        <a:t>
 Enhance your living space with unique works of art and trendy distinctive designs.
Pass by our showroom to discover our exclusive collection of furniture from top international brands.
#luxury #furniture #interiors #interiordesign #interiordecor #homedesign #homedecor #home #design #designer #style #decor #decoration #instastyle #instadecor #driade #pulpo #cobraart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https://www.instagram.com/altus.me/p/Bp9RJ_oj0eM/media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1557487"/>
                  </a:ext>
                </a:extLst>
              </a:tr>
            </a:tbl>
          </a:graphicData>
        </a:graphic>
      </p:graphicFrame>
      <p:sp>
        <p:nvSpPr>
          <p:cNvPr id="4" name="Text Placeholder 3">
            <a:extLst>
              <a:ext uri="{FF2B5EF4-FFF2-40B4-BE49-F238E27FC236}">
                <a16:creationId xmlns:a16="http://schemas.microsoft.com/office/drawing/2014/main" id="{F032331B-6072-4E08-92E0-588304C942D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94627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E0BD7-5E76-42EE-A378-51E328312F27}"/>
              </a:ext>
            </a:extLst>
          </p:cNvPr>
          <p:cNvSpPr>
            <a:spLocks noGrp="1"/>
          </p:cNvSpPr>
          <p:nvPr>
            <p:ph type="title"/>
          </p:nvPr>
        </p:nvSpPr>
        <p:spPr/>
        <p:txBody>
          <a:bodyPr/>
          <a:lstStyle/>
          <a:p>
            <a:r>
              <a:rPr lang="en-US"/>
              <a:t>Instagram Posts Table | altus.me - 13 of 14</a:t>
            </a:r>
          </a:p>
        </p:txBody>
      </p:sp>
      <p:graphicFrame>
        <p:nvGraphicFramePr>
          <p:cNvPr id="5" name="Table Placeholder 4">
            <a:extLst>
              <a:ext uri="{FF2B5EF4-FFF2-40B4-BE49-F238E27FC236}">
                <a16:creationId xmlns:a16="http://schemas.microsoft.com/office/drawing/2014/main" id="{7B5014EB-AAEF-42CD-AB79-E2A9C4B1137B}"/>
              </a:ext>
            </a:extLst>
          </p:cNvPr>
          <p:cNvGraphicFramePr>
            <a:graphicFrameLocks noGrp="1"/>
          </p:cNvGraphicFramePr>
          <p:nvPr>
            <p:ph type="tbl" sz="quarter" idx="13"/>
            <p:extLst>
              <p:ext uri="{D42A27DB-BD31-4B8C-83A1-F6EECF244321}">
                <p14:modId xmlns:p14="http://schemas.microsoft.com/office/powerpoint/2010/main" val="310121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4368082"/>
                    </a:ext>
                  </a:extLst>
                </a:gridCol>
                <a:gridCol w="987552">
                  <a:extLst>
                    <a:ext uri="{9D8B030D-6E8A-4147-A177-3AD203B41FA5}">
                      <a16:colId xmlns:a16="http://schemas.microsoft.com/office/drawing/2014/main" val="4123844366"/>
                    </a:ext>
                  </a:extLst>
                </a:gridCol>
                <a:gridCol w="987552">
                  <a:extLst>
                    <a:ext uri="{9D8B030D-6E8A-4147-A177-3AD203B41FA5}">
                      <a16:colId xmlns:a16="http://schemas.microsoft.com/office/drawing/2014/main" val="4191889940"/>
                    </a:ext>
                  </a:extLst>
                </a:gridCol>
                <a:gridCol w="987552">
                  <a:extLst>
                    <a:ext uri="{9D8B030D-6E8A-4147-A177-3AD203B41FA5}">
                      <a16:colId xmlns:a16="http://schemas.microsoft.com/office/drawing/2014/main" val="94435442"/>
                    </a:ext>
                  </a:extLst>
                </a:gridCol>
                <a:gridCol w="987552">
                  <a:extLst>
                    <a:ext uri="{9D8B030D-6E8A-4147-A177-3AD203B41FA5}">
                      <a16:colId xmlns:a16="http://schemas.microsoft.com/office/drawing/2014/main" val="1974547302"/>
                    </a:ext>
                  </a:extLst>
                </a:gridCol>
                <a:gridCol w="987552">
                  <a:extLst>
                    <a:ext uri="{9D8B030D-6E8A-4147-A177-3AD203B41FA5}">
                      <a16:colId xmlns:a16="http://schemas.microsoft.com/office/drawing/2014/main" val="2659436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533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- 2018-11-08 15:54:22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this impressive photo of Notre-Dame Cathedral taken during the magical light &amp; sound show "Dame de Cœur" ✨
#Repost parisjetaime
Picture by ag_photographe
#parisjetaime #paris #beautifuldestinations #travel #france #notredamecathedral #cathedralenotredamedeparis #damedecoeur #lightandsound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https://www.instagram.com/altus.me/p/Bp6_g-SAJ-0/media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0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- 2018-11-07 14:01:53 </a:t>
                      </a:r>
                      <a:r>
                        <a:rPr kumimoji="0" lang="en-US" sz="1000" b="0" i="0" u="none" strike="noStrike" kern="1200" cap="none" spc="0" normalizeH="0" baseline="0" noProof="0">
                          <a:ln>
                            <a:noFill/>
                          </a:ln>
                          <a:solidFill>
                            <a:prstClr val="black"/>
                          </a:solidFill>
                          <a:effectLst/>
                          <a:uLnTx/>
                          <a:uFillTx/>
                          <a:latin typeface="+mn-lt"/>
                          <a:ea typeface="+mn-ea"/>
                          <a:cs typeface="+mn-cs"/>
                        </a:rPr>
                        <a:t>
 A sofa with a strong character, yet sturdy and comfortable at the same time... Create an incredible modern living room interior with the Bilbao sofa by Frigerio.
#luxury #furniture #interiors #interiordesign #interiordecor #homedesign #homedecor #home #design #designer #style #decor #decoration #instastyle #instadecor #frigerio #bilbao #sofa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https://www.instagram.com/altus.me/p/Bp4N2VyAzaB/media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8506604"/>
                  </a:ext>
                </a:extLst>
              </a:tr>
            </a:tbl>
          </a:graphicData>
        </a:graphic>
      </p:graphicFrame>
      <p:sp>
        <p:nvSpPr>
          <p:cNvPr id="4" name="Text Placeholder 3">
            <a:extLst>
              <a:ext uri="{FF2B5EF4-FFF2-40B4-BE49-F238E27FC236}">
                <a16:creationId xmlns:a16="http://schemas.microsoft.com/office/drawing/2014/main" id="{D47BBA3F-025D-490B-BEAF-697AC473F1F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039607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1BA80-8FE3-4C77-B2DC-5D1C662F81A5}"/>
              </a:ext>
            </a:extLst>
          </p:cNvPr>
          <p:cNvSpPr>
            <a:spLocks noGrp="1"/>
          </p:cNvSpPr>
          <p:nvPr>
            <p:ph type="title"/>
          </p:nvPr>
        </p:nvSpPr>
        <p:spPr/>
        <p:txBody>
          <a:bodyPr/>
          <a:lstStyle/>
          <a:p>
            <a:r>
              <a:rPr lang="en-US"/>
              <a:t>Instagram Posts Table | altus.me - 14 of 14</a:t>
            </a:r>
          </a:p>
        </p:txBody>
      </p:sp>
      <p:graphicFrame>
        <p:nvGraphicFramePr>
          <p:cNvPr id="5" name="Table Placeholder 4">
            <a:extLst>
              <a:ext uri="{FF2B5EF4-FFF2-40B4-BE49-F238E27FC236}">
                <a16:creationId xmlns:a16="http://schemas.microsoft.com/office/drawing/2014/main" id="{5A79DF59-3DAA-45F1-A03C-85A0A05A9FAD}"/>
              </a:ext>
            </a:extLst>
          </p:cNvPr>
          <p:cNvGraphicFramePr>
            <a:graphicFrameLocks noGrp="1"/>
          </p:cNvGraphicFramePr>
          <p:nvPr>
            <p:ph type="tbl" sz="quarter" idx="13"/>
            <p:extLst>
              <p:ext uri="{D42A27DB-BD31-4B8C-83A1-F6EECF244321}">
                <p14:modId xmlns:p14="http://schemas.microsoft.com/office/powerpoint/2010/main" val="394263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132005"/>
                    </a:ext>
                  </a:extLst>
                </a:gridCol>
                <a:gridCol w="987552">
                  <a:extLst>
                    <a:ext uri="{9D8B030D-6E8A-4147-A177-3AD203B41FA5}">
                      <a16:colId xmlns:a16="http://schemas.microsoft.com/office/drawing/2014/main" val="2296931121"/>
                    </a:ext>
                  </a:extLst>
                </a:gridCol>
                <a:gridCol w="987552">
                  <a:extLst>
                    <a:ext uri="{9D8B030D-6E8A-4147-A177-3AD203B41FA5}">
                      <a16:colId xmlns:a16="http://schemas.microsoft.com/office/drawing/2014/main" val="4171277973"/>
                    </a:ext>
                  </a:extLst>
                </a:gridCol>
                <a:gridCol w="987552">
                  <a:extLst>
                    <a:ext uri="{9D8B030D-6E8A-4147-A177-3AD203B41FA5}">
                      <a16:colId xmlns:a16="http://schemas.microsoft.com/office/drawing/2014/main" val="3456814786"/>
                    </a:ext>
                  </a:extLst>
                </a:gridCol>
                <a:gridCol w="987552">
                  <a:extLst>
                    <a:ext uri="{9D8B030D-6E8A-4147-A177-3AD203B41FA5}">
                      <a16:colId xmlns:a16="http://schemas.microsoft.com/office/drawing/2014/main" val="1066180384"/>
                    </a:ext>
                  </a:extLst>
                </a:gridCol>
                <a:gridCol w="987552">
                  <a:extLst>
                    <a:ext uri="{9D8B030D-6E8A-4147-A177-3AD203B41FA5}">
                      <a16:colId xmlns:a16="http://schemas.microsoft.com/office/drawing/2014/main" val="108355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402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- 2018-11-06 09:53:16 </a:t>
                      </a:r>
                      <a:r>
                        <a:rPr kumimoji="0" lang="en-US" sz="1000" b="0" i="0" u="none" strike="noStrike" kern="1200" cap="none" spc="0" normalizeH="0" baseline="0" noProof="0">
                          <a:ln>
                            <a:noFill/>
                          </a:ln>
                          <a:solidFill>
                            <a:prstClr val="black"/>
                          </a:solidFill>
                          <a:effectLst/>
                          <a:uLnTx/>
                          <a:uFillTx/>
                          <a:latin typeface="+mn-lt"/>
                          <a:ea typeface="+mn-ea"/>
                          <a:cs typeface="+mn-cs"/>
                        </a:rPr>
                        <a:t>
 A captivating project by Walter Knoll. #Repost walterknoll_official
• • •
At handelsblatt_ HQ in Düsseldorf. Proud of a project that brings the concept of open space to a whole new level. Of course the use of the following pieces has helped: Keypiece Management Desks, Leadchair Management swivel chairs, Storage System, Circle sofa, occasional table and pouf from the Seating Stones collection. #walterknoll #handelsblatt #publishing #zeitung #dailynewspaper #leadchairmanagement #eoosdesign #inspiration #thursdayinspiration #officefurniture #officeinspo #officegoals #officechair #officeinspiration #throwbackthursday #inspothursday #thursdaymotivation #thursdaymood #thursdays #tbt #throwbackthursdayz #dusseldorf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https://www.instagram.com/altus.me/p/Bp1MmgZgCCk/media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6191911"/>
                  </a:ext>
                </a:extLst>
              </a:tr>
            </a:tbl>
          </a:graphicData>
        </a:graphic>
      </p:graphicFrame>
      <p:sp>
        <p:nvSpPr>
          <p:cNvPr id="4" name="Text Placeholder 3">
            <a:extLst>
              <a:ext uri="{FF2B5EF4-FFF2-40B4-BE49-F238E27FC236}">
                <a16:creationId xmlns:a16="http://schemas.microsoft.com/office/drawing/2014/main" id="{B90EA3F8-B5FD-41DD-960F-D21033B1AAC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872475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D6E6D-2178-4B51-ADA0-2801B4D3A337}"/>
              </a:ext>
            </a:extLst>
          </p:cNvPr>
          <p:cNvSpPr>
            <a:spLocks noGrp="1"/>
          </p:cNvSpPr>
          <p:nvPr>
            <p:ph type="title"/>
          </p:nvPr>
        </p:nvSpPr>
        <p:spPr/>
        <p:txBody>
          <a:bodyPr/>
          <a:lstStyle/>
          <a:p>
            <a:r>
              <a:rPr lang="en-US"/>
              <a:t>Instagram Interaction Rate | altus.me</a:t>
            </a:r>
          </a:p>
        </p:txBody>
      </p:sp>
      <p:graphicFrame>
        <p:nvGraphicFramePr>
          <p:cNvPr id="6" name="Chart Placeholder 5">
            <a:extLst>
              <a:ext uri="{FF2B5EF4-FFF2-40B4-BE49-F238E27FC236}">
                <a16:creationId xmlns:a16="http://schemas.microsoft.com/office/drawing/2014/main" id="{40A61105-9EFD-41AF-B28A-EAF31618F0F9}"/>
              </a:ext>
            </a:extLst>
          </p:cNvPr>
          <p:cNvGraphicFramePr>
            <a:graphicFrameLocks noGrp="1"/>
          </p:cNvGraphicFramePr>
          <p:nvPr>
            <p:ph type="chart" sz="quarter" idx="13"/>
            <p:extLst>
              <p:ext uri="{D42A27DB-BD31-4B8C-83A1-F6EECF244321}">
                <p14:modId xmlns:p14="http://schemas.microsoft.com/office/powerpoint/2010/main" val="2374594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B42A5-A449-4590-AA82-5B64448375E4}"/>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27F19967-A470-4B03-9BA0-5612629E19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313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90C5A-865E-4D82-9125-B69477C14046}"/>
              </a:ext>
            </a:extLst>
          </p:cNvPr>
          <p:cNvSpPr>
            <a:spLocks noGrp="1"/>
          </p:cNvSpPr>
          <p:nvPr>
            <p:ph type="title"/>
          </p:nvPr>
        </p:nvSpPr>
        <p:spPr/>
        <p:txBody>
          <a:bodyPr/>
          <a:lstStyle/>
          <a:p>
            <a:r>
              <a:rPr lang="en-US"/>
              <a:t>Instagram Average Interactions Per Post | altus.me</a:t>
            </a:r>
          </a:p>
        </p:txBody>
      </p:sp>
      <p:graphicFrame>
        <p:nvGraphicFramePr>
          <p:cNvPr id="6" name="Chart Placeholder 5">
            <a:extLst>
              <a:ext uri="{FF2B5EF4-FFF2-40B4-BE49-F238E27FC236}">
                <a16:creationId xmlns:a16="http://schemas.microsoft.com/office/drawing/2014/main" id="{C85C1735-D4DA-4E3C-8235-046CCE35D233}"/>
              </a:ext>
            </a:extLst>
          </p:cNvPr>
          <p:cNvGraphicFramePr>
            <a:graphicFrameLocks noGrp="1"/>
          </p:cNvGraphicFramePr>
          <p:nvPr>
            <p:ph type="chart" sz="quarter" idx="13"/>
            <p:extLst>
              <p:ext uri="{D42A27DB-BD31-4B8C-83A1-F6EECF244321}">
                <p14:modId xmlns:p14="http://schemas.microsoft.com/office/powerpoint/2010/main" val="964577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B4312B-5C4D-4B7E-ADFD-AD8344DC7EA9}"/>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E2F2148D-1FEB-4676-BE9C-A4B02CA82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40974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1086</Words>
  <Application>Microsoft Office PowerPoint</Application>
  <PresentationFormat>On-screen Show (4:3)</PresentationFormat>
  <Paragraphs>297</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Instagram - Overview</vt:lpstr>
      <vt:lpstr>Instagram Key Metrics Table | altus.me</vt:lpstr>
      <vt:lpstr>Instagram Followers Total | altus.me</vt:lpstr>
      <vt:lpstr>Instagram Followers Change Rate | altus.me</vt:lpstr>
      <vt:lpstr>Instagram Posts Table | altus.me - 1 of 14</vt:lpstr>
      <vt:lpstr>Instagram Posts Table | altus.me - 2 of 14</vt:lpstr>
      <vt:lpstr>Instagram Posts Table | altus.me - 3 of 14</vt:lpstr>
      <vt:lpstr>Instagram Posts Table | altus.me - 4 of 14</vt:lpstr>
      <vt:lpstr>Instagram Posts Table | altus.me - 5 of 14</vt:lpstr>
      <vt:lpstr>Instagram Posts Table | altus.me - 6 of 14</vt:lpstr>
      <vt:lpstr>Instagram Posts Table | altus.me - 7 of 14</vt:lpstr>
      <vt:lpstr>Instagram Posts Table | altus.me - 8 of 14</vt:lpstr>
      <vt:lpstr>Instagram Posts Table | altus.me - 9 of 14</vt:lpstr>
      <vt:lpstr>Instagram Posts Table | altus.me - 10 of 14</vt:lpstr>
      <vt:lpstr>Instagram Posts Table | altus.me - 11 of 14</vt:lpstr>
      <vt:lpstr>Instagram Posts Table | altus.me - 12 of 14</vt:lpstr>
      <vt:lpstr>Instagram Posts Table | altus.me - 13 of 14</vt:lpstr>
      <vt:lpstr>Instagram Posts Table | altus.me - 14 of 14</vt:lpstr>
      <vt:lpstr>Instagram Interaction Rate | altus.me</vt:lpstr>
      <vt:lpstr>Instagram Average Interactions Per Post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2018-12-04T13:06:15Z</dcterms:created>
  <dcterms:modified xsi:type="dcterms:W3CDTF">2018-12-04T13:06:49Z</dcterms:modified>
</cp:coreProperties>
</file>