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8.9928057553957004E-3</c:v>
                </c:pt>
                <c:pt idx="1">
                  <c:v>4.4959985612804997E-3</c:v>
                </c:pt>
                <c:pt idx="2">
                  <c:v>2.6974778582026002E-2</c:v>
                </c:pt>
                <c:pt idx="3">
                  <c:v>1.3483752078745E-2</c:v>
                </c:pt>
                <c:pt idx="4">
                  <c:v>1.3481934208161E-2</c:v>
                </c:pt>
                <c:pt idx="5">
                  <c:v>1.7973489103572E-2</c:v>
                </c:pt>
                <c:pt idx="6">
                  <c:v>-4.4925648052473004E-3</c:v>
                </c:pt>
                <c:pt idx="7">
                  <c:v>2.2463833228502001E-2</c:v>
                </c:pt>
                <c:pt idx="8">
                  <c:v>8.9835152495171006E-3</c:v>
                </c:pt>
                <c:pt idx="9">
                  <c:v>3.5930833146193997E-2</c:v>
                </c:pt>
                <c:pt idx="10">
                  <c:v>0</c:v>
                </c:pt>
                <c:pt idx="11">
                  <c:v>8.9794818838952999E-3</c:v>
                </c:pt>
                <c:pt idx="12">
                  <c:v>3.1425364758697998E-2</c:v>
                </c:pt>
                <c:pt idx="13">
                  <c:v>1.3463782425276001E-2</c:v>
                </c:pt>
                <c:pt idx="14">
                  <c:v>1.3461969934934001E-2</c:v>
                </c:pt>
                <c:pt idx="15">
                  <c:v>1.7946877243359999E-2</c:v>
                </c:pt>
                <c:pt idx="16">
                  <c:v>4.4859142293198997E-2</c:v>
                </c:pt>
                <c:pt idx="17">
                  <c:v>3.58712223119E-2</c:v>
                </c:pt>
                <c:pt idx="18">
                  <c:v>1.344688480502E-2</c:v>
                </c:pt>
                <c:pt idx="19">
                  <c:v>4.4816922870075998E-3</c:v>
                </c:pt>
                <c:pt idx="20">
                  <c:v>2.2407457201756999E-2</c:v>
                </c:pt>
                <c:pt idx="21">
                  <c:v>3.1363412339263E-2</c:v>
                </c:pt>
                <c:pt idx="22">
                  <c:v>0</c:v>
                </c:pt>
                <c:pt idx="23">
                  <c:v>8.9581653677327008E-3</c:v>
                </c:pt>
                <c:pt idx="24">
                  <c:v>-4.4786814761734002E-3</c:v>
                </c:pt>
                <c:pt idx="25">
                  <c:v>2.2394410355175001E-2</c:v>
                </c:pt>
                <c:pt idx="26">
                  <c:v>2.2389396381874E-2</c:v>
                </c:pt>
                <c:pt idx="27">
                  <c:v>3.5815015445225001E-2</c:v>
                </c:pt>
                <c:pt idx="28">
                  <c:v>0</c:v>
                </c:pt>
                <c:pt idx="29">
                  <c:v>4.4752741105393004E-3</c:v>
                </c:pt>
              </c:numCache>
            </c:numRef>
          </c:val>
          <c:smooth val="0"/>
          <c:extLst>
            <c:ext xmlns:c16="http://schemas.microsoft.com/office/drawing/2014/chart" uri="{C3380CC4-5D6E-409C-BE32-E72D297353CC}">
              <c16:uniqueId val="{00000000-9A68-45C3-AC79-C059D90EBB56}"/>
            </c:ext>
          </c:extLst>
        </c:ser>
        <c:dLbls>
          <c:showLegendKey val="0"/>
          <c:showVal val="0"/>
          <c:showCatName val="0"/>
          <c:showSerName val="0"/>
          <c:showPercent val="0"/>
          <c:showBubbleSize val="0"/>
        </c:dLbls>
        <c:smooth val="0"/>
        <c:axId val="316946400"/>
        <c:axId val="316946728"/>
      </c:lineChart>
      <c:dateAx>
        <c:axId val="31694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46728"/>
        <c:crosses val="autoZero"/>
        <c:auto val="1"/>
        <c:lblOffset val="100"/>
        <c:baseTimeUnit val="days"/>
      </c:dateAx>
      <c:valAx>
        <c:axId val="31694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4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22232</c:v>
                </c:pt>
                <c:pt idx="1">
                  <c:v>22240</c:v>
                </c:pt>
                <c:pt idx="2">
                  <c:v>22242</c:v>
                </c:pt>
                <c:pt idx="3">
                  <c:v>22244</c:v>
                </c:pt>
                <c:pt idx="4">
                  <c:v>22249</c:v>
                </c:pt>
                <c:pt idx="5">
                  <c:v>22249</c:v>
                </c:pt>
                <c:pt idx="6">
                  <c:v>22251</c:v>
                </c:pt>
                <c:pt idx="7">
                  <c:v>22253</c:v>
                </c:pt>
                <c:pt idx="8">
                  <c:v>22261</c:v>
                </c:pt>
                <c:pt idx="9">
                  <c:v>22264</c:v>
                </c:pt>
                <c:pt idx="10">
                  <c:v>22266</c:v>
                </c:pt>
                <c:pt idx="11">
                  <c:v>22271</c:v>
                </c:pt>
                <c:pt idx="12">
                  <c:v>22274</c:v>
                </c:pt>
                <c:pt idx="13">
                  <c:v>22279</c:v>
                </c:pt>
                <c:pt idx="14">
                  <c:v>22280</c:v>
                </c:pt>
                <c:pt idx="15">
                  <c:v>22286</c:v>
                </c:pt>
                <c:pt idx="16">
                  <c:v>22298</c:v>
                </c:pt>
                <c:pt idx="17">
                  <c:v>22301</c:v>
                </c:pt>
                <c:pt idx="18">
                  <c:v>22303</c:v>
                </c:pt>
                <c:pt idx="19">
                  <c:v>22309</c:v>
                </c:pt>
                <c:pt idx="20">
                  <c:v>22314</c:v>
                </c:pt>
                <c:pt idx="21">
                  <c:v>22317</c:v>
                </c:pt>
                <c:pt idx="22">
                  <c:v>22320</c:v>
                </c:pt>
                <c:pt idx="23">
                  <c:v>22317</c:v>
                </c:pt>
                <c:pt idx="24">
                  <c:v>22320</c:v>
                </c:pt>
                <c:pt idx="25">
                  <c:v>22325</c:v>
                </c:pt>
                <c:pt idx="26">
                  <c:v>22331</c:v>
                </c:pt>
                <c:pt idx="27">
                  <c:v>22335</c:v>
                </c:pt>
                <c:pt idx="28">
                  <c:v>22339</c:v>
                </c:pt>
                <c:pt idx="29">
                  <c:v>22339</c:v>
                </c:pt>
              </c:numCache>
            </c:numRef>
          </c:val>
          <c:smooth val="0"/>
          <c:extLst>
            <c:ext xmlns:c16="http://schemas.microsoft.com/office/drawing/2014/chart" uri="{C3380CC4-5D6E-409C-BE32-E72D297353CC}">
              <c16:uniqueId val="{00000000-1AA5-41AA-A84E-EBCF31765324}"/>
            </c:ext>
          </c:extLst>
        </c:ser>
        <c:dLbls>
          <c:showLegendKey val="0"/>
          <c:showVal val="0"/>
          <c:showCatName val="0"/>
          <c:showSerName val="0"/>
          <c:showPercent val="0"/>
          <c:showBubbleSize val="0"/>
        </c:dLbls>
        <c:smooth val="0"/>
        <c:axId val="323951976"/>
        <c:axId val="323952304"/>
      </c:lineChart>
      <c:dateAx>
        <c:axId val="32395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52304"/>
        <c:crosses val="autoZero"/>
        <c:auto val="1"/>
        <c:lblOffset val="100"/>
        <c:baseTimeUnit val="days"/>
      </c:dateAx>
      <c:valAx>
        <c:axId val="32395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5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1</c:v>
                </c:pt>
              </c:numCache>
            </c:numRef>
          </c:val>
          <c:extLst>
            <c:ext xmlns:c16="http://schemas.microsoft.com/office/drawing/2014/chart" uri="{C3380CC4-5D6E-409C-BE32-E72D297353CC}">
              <c16:uniqueId val="{00000000-B6B6-426C-A182-D8A8C4EAFCD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23</c:v>
                </c:pt>
              </c:numCache>
            </c:numRef>
          </c:val>
          <c:extLst>
            <c:ext xmlns:c16="http://schemas.microsoft.com/office/drawing/2014/chart" uri="{C3380CC4-5D6E-409C-BE32-E72D297353CC}">
              <c16:uniqueId val="{00000001-B6B6-426C-A182-D8A8C4EAFCD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Altus.me</c:v>
                </c:pt>
              </c:strCache>
            </c:strRef>
          </c:cat>
          <c:val>
            <c:numRef>
              <c:f>Sheet1!$D$2</c:f>
              <c:numCache>
                <c:formatCode>General</c:formatCode>
                <c:ptCount val="1"/>
                <c:pt idx="0">
                  <c:v>1</c:v>
                </c:pt>
              </c:numCache>
            </c:numRef>
          </c:val>
          <c:extLst>
            <c:ext xmlns:c16="http://schemas.microsoft.com/office/drawing/2014/chart" uri="{C3380CC4-5D6E-409C-BE32-E72D297353CC}">
              <c16:uniqueId val="{00000002-B6B6-426C-A182-D8A8C4EAFCD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Altus.me</c:v>
                </c:pt>
              </c:strCache>
            </c:strRef>
          </c:cat>
          <c:val>
            <c:numRef>
              <c:f>Sheet1!$E$2</c:f>
              <c:numCache>
                <c:formatCode>General</c:formatCode>
                <c:ptCount val="1"/>
                <c:pt idx="0">
                  <c:v>6</c:v>
                </c:pt>
              </c:numCache>
            </c:numRef>
          </c:val>
          <c:extLst>
            <c:ext xmlns:c16="http://schemas.microsoft.com/office/drawing/2014/chart" uri="{C3380CC4-5D6E-409C-BE32-E72D297353CC}">
              <c16:uniqueId val="{00000003-B6B6-426C-A182-D8A8C4EAFCD8}"/>
            </c:ext>
          </c:extLst>
        </c:ser>
        <c:dLbls>
          <c:showLegendKey val="0"/>
          <c:showVal val="0"/>
          <c:showCatName val="0"/>
          <c:showSerName val="0"/>
          <c:showPercent val="0"/>
          <c:showBubbleSize val="0"/>
        </c:dLbls>
        <c:gapWidth val="150"/>
        <c:overlap val="100"/>
        <c:axId val="479550696"/>
        <c:axId val="479549384"/>
      </c:barChart>
      <c:catAx>
        <c:axId val="47955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49384"/>
        <c:crosses val="autoZero"/>
        <c:auto val="1"/>
        <c:lblAlgn val="ctr"/>
        <c:lblOffset val="100"/>
        <c:noMultiLvlLbl val="0"/>
      </c:catAx>
      <c:valAx>
        <c:axId val="479549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5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0.14612652308799001</c:v>
                </c:pt>
                <c:pt idx="1">
                  <c:v>0.53052783023108996</c:v>
                </c:pt>
                <c:pt idx="2">
                  <c:v>1.7980760586173001E-2</c:v>
                </c:pt>
                <c:pt idx="3">
                  <c:v>0.16629213483145999</c:v>
                </c:pt>
                <c:pt idx="4">
                  <c:v>0.58419089560958004</c:v>
                </c:pt>
                <c:pt idx="5">
                  <c:v>0.33697263782180997</c:v>
                </c:pt>
                <c:pt idx="6">
                  <c:v>0.75927756312337003</c:v>
                </c:pt>
                <c:pt idx="7">
                  <c:v>4.0431266846361003E-2</c:v>
                </c:pt>
                <c:pt idx="8">
                  <c:v>1.0914480776141</c:v>
                </c:pt>
                <c:pt idx="9">
                  <c:v>0.61071444609098002</c:v>
                </c:pt>
                <c:pt idx="10">
                  <c:v>9.4284559780901001E-2</c:v>
                </c:pt>
                <c:pt idx="11">
                  <c:v>0.98320912274400996</c:v>
                </c:pt>
                <c:pt idx="12">
                  <c:v>0.44887332794684998</c:v>
                </c:pt>
                <c:pt idx="13">
                  <c:v>0.55199030651169001</c:v>
                </c:pt>
                <c:pt idx="14">
                  <c:v>0.21089473211882001</c:v>
                </c:pt>
                <c:pt idx="15">
                  <c:v>2.2431583669807E-2</c:v>
                </c:pt>
                <c:pt idx="16">
                  <c:v>0.52921917746781999</c:v>
                </c:pt>
                <c:pt idx="17">
                  <c:v>3.1381691024835998E-2</c:v>
                </c:pt>
                <c:pt idx="18">
                  <c:v>0.45717359150195003</c:v>
                </c:pt>
                <c:pt idx="19">
                  <c:v>0.1165239994622</c:v>
                </c:pt>
                <c:pt idx="20">
                  <c:v>0.56013622512994998</c:v>
                </c:pt>
                <c:pt idx="21">
                  <c:v>1.3439655944807999E-2</c:v>
                </c:pt>
                <c:pt idx="22">
                  <c:v>2.2395413419331999E-2</c:v>
                </c:pt>
                <c:pt idx="23">
                  <c:v>0.64943790030008997</c:v>
                </c:pt>
                <c:pt idx="24">
                  <c:v>0.55090249473731001</c:v>
                </c:pt>
                <c:pt idx="25">
                  <c:v>0.65385821129472999</c:v>
                </c:pt>
                <c:pt idx="26">
                  <c:v>0.23730634906421</c:v>
                </c:pt>
                <c:pt idx="27">
                  <c:v>0.62217447741819998</c:v>
                </c:pt>
                <c:pt idx="28">
                  <c:v>2.2376370552696E-2</c:v>
                </c:pt>
                <c:pt idx="29">
                  <c:v>8.9505482210785001E-3</c:v>
                </c:pt>
              </c:numCache>
            </c:numRef>
          </c:val>
          <c:smooth val="0"/>
          <c:extLst>
            <c:ext xmlns:c16="http://schemas.microsoft.com/office/drawing/2014/chart" uri="{C3380CC4-5D6E-409C-BE32-E72D297353CC}">
              <c16:uniqueId val="{00000000-F13E-4ECC-B4C0-358B6499CB80}"/>
            </c:ext>
          </c:extLst>
        </c:ser>
        <c:dLbls>
          <c:showLegendKey val="0"/>
          <c:showVal val="0"/>
          <c:showCatName val="0"/>
          <c:showSerName val="0"/>
          <c:showPercent val="0"/>
          <c:showBubbleSize val="0"/>
        </c:dLbls>
        <c:smooth val="0"/>
        <c:axId val="479561520"/>
        <c:axId val="479563488"/>
      </c:lineChart>
      <c:dateAx>
        <c:axId val="47956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63488"/>
        <c:crosses val="autoZero"/>
        <c:auto val="1"/>
        <c:lblOffset val="100"/>
        <c:baseTimeUnit val="days"/>
      </c:dateAx>
      <c:valAx>
        <c:axId val="47956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6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0.66946263568673003</c:v>
                </c:pt>
                <c:pt idx="1">
                  <c:v>0.28482999910290002</c:v>
                </c:pt>
                <c:pt idx="2">
                  <c:v>0.62348613976855005</c:v>
                </c:pt>
                <c:pt idx="3">
                  <c:v>9.6438503633265005E-2</c:v>
                </c:pt>
                <c:pt idx="4">
                  <c:v>0.33461918004843999</c:v>
                </c:pt>
                <c:pt idx="5">
                  <c:v>0.45191531353726999</c:v>
                </c:pt>
                <c:pt idx="6">
                  <c:v>0.21081905445411001</c:v>
                </c:pt>
              </c:numCache>
            </c:numRef>
          </c:val>
          <c:extLst>
            <c:ext xmlns:c16="http://schemas.microsoft.com/office/drawing/2014/chart" uri="{C3380CC4-5D6E-409C-BE32-E72D297353CC}">
              <c16:uniqueId val="{00000000-841A-4262-B88B-1461E58B6657}"/>
            </c:ext>
          </c:extLst>
        </c:ser>
        <c:dLbls>
          <c:showLegendKey val="0"/>
          <c:showVal val="0"/>
          <c:showCatName val="0"/>
          <c:showSerName val="0"/>
          <c:showPercent val="0"/>
          <c:showBubbleSize val="0"/>
        </c:dLbls>
        <c:gapWidth val="219"/>
        <c:overlap val="-27"/>
        <c:axId val="479559224"/>
        <c:axId val="479567752"/>
      </c:barChart>
      <c:catAx>
        <c:axId val="47955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67752"/>
        <c:crosses val="autoZero"/>
        <c:auto val="1"/>
        <c:lblAlgn val="ctr"/>
        <c:lblOffset val="100"/>
        <c:noMultiLvlLbl val="0"/>
      </c:catAx>
      <c:valAx>
        <c:axId val="47956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5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0.33642847530615</c:v>
                </c:pt>
                <c:pt idx="10">
                  <c:v>0</c:v>
                </c:pt>
                <c:pt idx="11">
                  <c:v>2.2428565020410001E-2</c:v>
                </c:pt>
                <c:pt idx="12">
                  <c:v>0.37380941700683001</c:v>
                </c:pt>
                <c:pt idx="13">
                  <c:v>0.32256354420262001</c:v>
                </c:pt>
                <c:pt idx="14">
                  <c:v>0.56351769613780001</c:v>
                </c:pt>
                <c:pt idx="15">
                  <c:v>0.26764754257689</c:v>
                </c:pt>
                <c:pt idx="16">
                  <c:v>0.30727134077961998</c:v>
                </c:pt>
                <c:pt idx="17">
                  <c:v>0</c:v>
                </c:pt>
                <c:pt idx="18">
                  <c:v>0.16597138115103</c:v>
                </c:pt>
                <c:pt idx="19">
                  <c:v>0</c:v>
                </c:pt>
                <c:pt idx="20">
                  <c:v>9.4199973085722005E-2</c:v>
                </c:pt>
                <c:pt idx="21">
                  <c:v>0</c:v>
                </c:pt>
                <c:pt idx="22">
                  <c:v>0</c:v>
                </c:pt>
                <c:pt idx="23">
                  <c:v>0</c:v>
                </c:pt>
              </c:numCache>
            </c:numRef>
          </c:val>
          <c:smooth val="0"/>
          <c:extLst>
            <c:ext xmlns:c16="http://schemas.microsoft.com/office/drawing/2014/chart" uri="{C3380CC4-5D6E-409C-BE32-E72D297353CC}">
              <c16:uniqueId val="{00000000-4234-48EA-B5D8-105B6C9FD46D}"/>
            </c:ext>
          </c:extLst>
        </c:ser>
        <c:dLbls>
          <c:showLegendKey val="0"/>
          <c:showVal val="0"/>
          <c:showCatName val="0"/>
          <c:showSerName val="0"/>
          <c:showPercent val="0"/>
          <c:showBubbleSize val="0"/>
        </c:dLbls>
        <c:smooth val="0"/>
        <c:axId val="479562832"/>
        <c:axId val="479564144"/>
      </c:lineChart>
      <c:catAx>
        <c:axId val="47956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64144"/>
        <c:crosses val="autoZero"/>
        <c:auto val="1"/>
        <c:lblAlgn val="ctr"/>
        <c:lblOffset val="100"/>
        <c:noMultiLvlLbl val="0"/>
      </c:catAx>
      <c:valAx>
        <c:axId val="47956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6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c:v>
                </c:pt>
                <c:pt idx="2">
                  <c:v>0</c:v>
                </c:pt>
                <c:pt idx="3">
                  <c:v>2</c:v>
                </c:pt>
                <c:pt idx="4">
                  <c:v>1</c:v>
                </c:pt>
                <c:pt idx="5">
                  <c:v>0</c:v>
                </c:pt>
                <c:pt idx="6">
                  <c:v>1</c:v>
                </c:pt>
                <c:pt idx="7">
                  <c:v>0</c:v>
                </c:pt>
                <c:pt idx="8">
                  <c:v>2</c:v>
                </c:pt>
                <c:pt idx="9">
                  <c:v>1</c:v>
                </c:pt>
                <c:pt idx="10">
                  <c:v>0</c:v>
                </c:pt>
                <c:pt idx="11">
                  <c:v>4</c:v>
                </c:pt>
                <c:pt idx="12">
                  <c:v>0</c:v>
                </c:pt>
                <c:pt idx="13">
                  <c:v>0</c:v>
                </c:pt>
                <c:pt idx="14">
                  <c:v>0</c:v>
                </c:pt>
                <c:pt idx="15">
                  <c:v>0</c:v>
                </c:pt>
                <c:pt idx="16">
                  <c:v>1</c:v>
                </c:pt>
                <c:pt idx="17">
                  <c:v>0</c:v>
                </c:pt>
                <c:pt idx="18">
                  <c:v>0</c:v>
                </c:pt>
                <c:pt idx="19">
                  <c:v>0</c:v>
                </c:pt>
                <c:pt idx="20">
                  <c:v>1</c:v>
                </c:pt>
                <c:pt idx="21">
                  <c:v>0</c:v>
                </c:pt>
                <c:pt idx="22">
                  <c:v>0</c:v>
                </c:pt>
                <c:pt idx="23">
                  <c:v>3</c:v>
                </c:pt>
                <c:pt idx="24">
                  <c:v>0</c:v>
                </c:pt>
                <c:pt idx="25">
                  <c:v>1</c:v>
                </c:pt>
                <c:pt idx="26">
                  <c:v>0</c:v>
                </c:pt>
                <c:pt idx="27">
                  <c:v>1</c:v>
                </c:pt>
                <c:pt idx="28">
                  <c:v>0</c:v>
                </c:pt>
                <c:pt idx="29">
                  <c:v>0</c:v>
                </c:pt>
              </c:numCache>
            </c:numRef>
          </c:val>
          <c:smooth val="0"/>
          <c:extLst>
            <c:ext xmlns:c16="http://schemas.microsoft.com/office/drawing/2014/chart" uri="{C3380CC4-5D6E-409C-BE32-E72D297353CC}">
              <c16:uniqueId val="{00000000-2B12-4582-A23F-CFEB12A19F30}"/>
            </c:ext>
          </c:extLst>
        </c:ser>
        <c:dLbls>
          <c:showLegendKey val="0"/>
          <c:showVal val="0"/>
          <c:showCatName val="0"/>
          <c:showSerName val="0"/>
          <c:showPercent val="0"/>
          <c:showBubbleSize val="0"/>
        </c:dLbls>
        <c:smooth val="0"/>
        <c:axId val="479572672"/>
        <c:axId val="479569720"/>
      </c:lineChart>
      <c:dateAx>
        <c:axId val="47957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69720"/>
        <c:crosses val="autoZero"/>
        <c:auto val="1"/>
        <c:lblOffset val="100"/>
        <c:baseTimeUnit val="days"/>
      </c:dateAx>
      <c:valAx>
        <c:axId val="47956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7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1</c:v>
                </c:pt>
                <c:pt idx="2">
                  <c:v>1</c:v>
                </c:pt>
                <c:pt idx="3">
                  <c:v>0</c:v>
                </c:pt>
                <c:pt idx="4">
                  <c:v>1</c:v>
                </c:pt>
                <c:pt idx="5">
                  <c:v>0</c:v>
                </c:pt>
                <c:pt idx="6">
                  <c:v>0</c:v>
                </c:pt>
                <c:pt idx="7">
                  <c:v>0</c:v>
                </c:pt>
                <c:pt idx="8">
                  <c:v>1</c:v>
                </c:pt>
                <c:pt idx="9">
                  <c:v>4</c:v>
                </c:pt>
                <c:pt idx="10">
                  <c:v>0</c:v>
                </c:pt>
                <c:pt idx="11">
                  <c:v>2</c:v>
                </c:pt>
                <c:pt idx="12">
                  <c:v>0</c:v>
                </c:pt>
                <c:pt idx="13">
                  <c:v>0</c:v>
                </c:pt>
                <c:pt idx="14">
                  <c:v>0</c:v>
                </c:pt>
                <c:pt idx="15">
                  <c:v>0</c:v>
                </c:pt>
                <c:pt idx="16">
                  <c:v>0</c:v>
                </c:pt>
                <c:pt idx="17">
                  <c:v>0</c:v>
                </c:pt>
                <c:pt idx="18">
                  <c:v>0</c:v>
                </c:pt>
                <c:pt idx="19">
                  <c:v>0</c:v>
                </c:pt>
                <c:pt idx="20">
                  <c:v>0</c:v>
                </c:pt>
                <c:pt idx="21">
                  <c:v>0</c:v>
                </c:pt>
                <c:pt idx="22">
                  <c:v>0</c:v>
                </c:pt>
                <c:pt idx="23">
                  <c:v>5</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A87C-4D52-B76D-5C5ADFBCC09F}"/>
            </c:ext>
          </c:extLst>
        </c:ser>
        <c:dLbls>
          <c:showLegendKey val="0"/>
          <c:showVal val="0"/>
          <c:showCatName val="0"/>
          <c:showSerName val="0"/>
          <c:showPercent val="0"/>
          <c:showBubbleSize val="0"/>
        </c:dLbls>
        <c:smooth val="0"/>
        <c:axId val="479577264"/>
        <c:axId val="479574312"/>
      </c:lineChart>
      <c:dateAx>
        <c:axId val="479577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74312"/>
        <c:crosses val="autoZero"/>
        <c:auto val="1"/>
        <c:lblOffset val="100"/>
        <c:baseTimeUnit val="days"/>
      </c:dateAx>
      <c:valAx>
        <c:axId val="47957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7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32</c:v>
                </c:pt>
                <c:pt idx="1">
                  <c:v>117</c:v>
                </c:pt>
                <c:pt idx="2">
                  <c:v>3</c:v>
                </c:pt>
                <c:pt idx="3">
                  <c:v>35</c:v>
                </c:pt>
                <c:pt idx="4">
                  <c:v>128</c:v>
                </c:pt>
                <c:pt idx="5">
                  <c:v>75</c:v>
                </c:pt>
                <c:pt idx="6">
                  <c:v>168</c:v>
                </c:pt>
                <c:pt idx="7">
                  <c:v>9</c:v>
                </c:pt>
                <c:pt idx="8">
                  <c:v>240</c:v>
                </c:pt>
                <c:pt idx="9">
                  <c:v>131</c:v>
                </c:pt>
                <c:pt idx="10">
                  <c:v>21</c:v>
                </c:pt>
                <c:pt idx="11">
                  <c:v>213</c:v>
                </c:pt>
                <c:pt idx="12">
                  <c:v>100</c:v>
                </c:pt>
                <c:pt idx="13">
                  <c:v>123</c:v>
                </c:pt>
                <c:pt idx="14">
                  <c:v>47</c:v>
                </c:pt>
                <c:pt idx="15">
                  <c:v>5</c:v>
                </c:pt>
                <c:pt idx="16">
                  <c:v>117</c:v>
                </c:pt>
                <c:pt idx="17">
                  <c:v>7</c:v>
                </c:pt>
                <c:pt idx="18">
                  <c:v>102</c:v>
                </c:pt>
                <c:pt idx="19">
                  <c:v>26</c:v>
                </c:pt>
                <c:pt idx="20">
                  <c:v>124</c:v>
                </c:pt>
                <c:pt idx="21">
                  <c:v>3</c:v>
                </c:pt>
                <c:pt idx="22">
                  <c:v>5</c:v>
                </c:pt>
                <c:pt idx="23">
                  <c:v>137</c:v>
                </c:pt>
                <c:pt idx="24">
                  <c:v>123</c:v>
                </c:pt>
                <c:pt idx="25">
                  <c:v>145</c:v>
                </c:pt>
                <c:pt idx="26">
                  <c:v>53</c:v>
                </c:pt>
                <c:pt idx="27">
                  <c:v>138</c:v>
                </c:pt>
                <c:pt idx="28">
                  <c:v>5</c:v>
                </c:pt>
                <c:pt idx="29">
                  <c:v>2</c:v>
                </c:pt>
              </c:numCache>
            </c:numRef>
          </c:val>
          <c:smooth val="0"/>
          <c:extLst>
            <c:ext xmlns:c16="http://schemas.microsoft.com/office/drawing/2014/chart" uri="{C3380CC4-5D6E-409C-BE32-E72D297353CC}">
              <c16:uniqueId val="{00000000-C7A2-4514-970A-1A2CF3EDBDF5}"/>
            </c:ext>
          </c:extLst>
        </c:ser>
        <c:dLbls>
          <c:showLegendKey val="0"/>
          <c:showVal val="0"/>
          <c:showCatName val="0"/>
          <c:showSerName val="0"/>
          <c:showPercent val="0"/>
          <c:showBubbleSize val="0"/>
        </c:dLbls>
        <c:smooth val="0"/>
        <c:axId val="479581856"/>
        <c:axId val="479582184"/>
      </c:lineChart>
      <c:dateAx>
        <c:axId val="47958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82184"/>
        <c:crosses val="autoZero"/>
        <c:auto val="1"/>
        <c:lblOffset val="100"/>
        <c:baseTimeUnit val="days"/>
      </c:dateAx>
      <c:valAx>
        <c:axId val="47958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8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206</c:v>
                </c:pt>
                <c:pt idx="1">
                  <c:v>201</c:v>
                </c:pt>
                <c:pt idx="2">
                  <c:v>63</c:v>
                </c:pt>
                <c:pt idx="3">
                  <c:v>109</c:v>
                </c:pt>
                <c:pt idx="4">
                  <c:v>278</c:v>
                </c:pt>
                <c:pt idx="5">
                  <c:v>188</c:v>
                </c:pt>
                <c:pt idx="6">
                  <c:v>277</c:v>
                </c:pt>
                <c:pt idx="7">
                  <c:v>99</c:v>
                </c:pt>
                <c:pt idx="8">
                  <c:v>534</c:v>
                </c:pt>
                <c:pt idx="9">
                  <c:v>313</c:v>
                </c:pt>
                <c:pt idx="10">
                  <c:v>92</c:v>
                </c:pt>
                <c:pt idx="11">
                  <c:v>445</c:v>
                </c:pt>
                <c:pt idx="12">
                  <c:v>202</c:v>
                </c:pt>
                <c:pt idx="13">
                  <c:v>162</c:v>
                </c:pt>
                <c:pt idx="14">
                  <c:v>100</c:v>
                </c:pt>
                <c:pt idx="15">
                  <c:v>67</c:v>
                </c:pt>
                <c:pt idx="16">
                  <c:v>170</c:v>
                </c:pt>
                <c:pt idx="17">
                  <c:v>135</c:v>
                </c:pt>
                <c:pt idx="18">
                  <c:v>182</c:v>
                </c:pt>
                <c:pt idx="19">
                  <c:v>126</c:v>
                </c:pt>
                <c:pt idx="20">
                  <c:v>292</c:v>
                </c:pt>
                <c:pt idx="21">
                  <c:v>66</c:v>
                </c:pt>
                <c:pt idx="22">
                  <c:v>109</c:v>
                </c:pt>
                <c:pt idx="23">
                  <c:v>270</c:v>
                </c:pt>
                <c:pt idx="24">
                  <c:v>184</c:v>
                </c:pt>
                <c:pt idx="25">
                  <c:v>310</c:v>
                </c:pt>
                <c:pt idx="26">
                  <c:v>156</c:v>
                </c:pt>
                <c:pt idx="27">
                  <c:v>224</c:v>
                </c:pt>
                <c:pt idx="28">
                  <c:v>77</c:v>
                </c:pt>
                <c:pt idx="29">
                  <c:v>33</c:v>
                </c:pt>
              </c:numCache>
            </c:numRef>
          </c:val>
          <c:smooth val="0"/>
          <c:extLst>
            <c:ext xmlns:c16="http://schemas.microsoft.com/office/drawing/2014/chart" uri="{C3380CC4-5D6E-409C-BE32-E72D297353CC}">
              <c16:uniqueId val="{00000000-1FA4-4221-AD7B-CD6A27610BED}"/>
            </c:ext>
          </c:extLst>
        </c:ser>
        <c:dLbls>
          <c:showLegendKey val="0"/>
          <c:showVal val="0"/>
          <c:showCatName val="0"/>
          <c:showSerName val="0"/>
          <c:showPercent val="0"/>
          <c:showBubbleSize val="0"/>
        </c:dLbls>
        <c:smooth val="0"/>
        <c:axId val="479518224"/>
        <c:axId val="479518552"/>
      </c:lineChart>
      <c:dateAx>
        <c:axId val="47951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18552"/>
        <c:crosses val="autoZero"/>
        <c:auto val="1"/>
        <c:lblOffset val="100"/>
        <c:baseTimeUnit val="days"/>
      </c:dateAx>
      <c:valAx>
        <c:axId val="47951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51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3726</c:v>
                </c:pt>
                <c:pt idx="1">
                  <c:v>4754</c:v>
                </c:pt>
                <c:pt idx="2">
                  <c:v>6149</c:v>
                </c:pt>
                <c:pt idx="3">
                  <c:v>6488</c:v>
                </c:pt>
                <c:pt idx="4">
                  <c:v>8665</c:v>
                </c:pt>
                <c:pt idx="5">
                  <c:v>7676</c:v>
                </c:pt>
                <c:pt idx="6">
                  <c:v>4243</c:v>
                </c:pt>
                <c:pt idx="7">
                  <c:v>2328</c:v>
                </c:pt>
                <c:pt idx="8">
                  <c:v>5985</c:v>
                </c:pt>
                <c:pt idx="9">
                  <c:v>7506</c:v>
                </c:pt>
                <c:pt idx="10">
                  <c:v>4924</c:v>
                </c:pt>
                <c:pt idx="11">
                  <c:v>12181</c:v>
                </c:pt>
                <c:pt idx="12">
                  <c:v>6225</c:v>
                </c:pt>
                <c:pt idx="13">
                  <c:v>5391</c:v>
                </c:pt>
                <c:pt idx="14">
                  <c:v>3019</c:v>
                </c:pt>
                <c:pt idx="15">
                  <c:v>12805</c:v>
                </c:pt>
                <c:pt idx="16">
                  <c:v>6505</c:v>
                </c:pt>
                <c:pt idx="17">
                  <c:v>8919</c:v>
                </c:pt>
                <c:pt idx="18">
                  <c:v>8520</c:v>
                </c:pt>
                <c:pt idx="19">
                  <c:v>2379</c:v>
                </c:pt>
                <c:pt idx="20">
                  <c:v>10930</c:v>
                </c:pt>
                <c:pt idx="21">
                  <c:v>2815</c:v>
                </c:pt>
                <c:pt idx="22">
                  <c:v>14531</c:v>
                </c:pt>
                <c:pt idx="23">
                  <c:v>9244</c:v>
                </c:pt>
                <c:pt idx="24">
                  <c:v>6969</c:v>
                </c:pt>
                <c:pt idx="25">
                  <c:v>7268</c:v>
                </c:pt>
                <c:pt idx="26">
                  <c:v>9398</c:v>
                </c:pt>
                <c:pt idx="27">
                  <c:v>5449</c:v>
                </c:pt>
                <c:pt idx="28">
                  <c:v>2418</c:v>
                </c:pt>
                <c:pt idx="29">
                  <c:v>2929</c:v>
                </c:pt>
              </c:numCache>
            </c:numRef>
          </c:val>
          <c:smooth val="0"/>
          <c:extLst>
            <c:ext xmlns:c16="http://schemas.microsoft.com/office/drawing/2014/chart" uri="{C3380CC4-5D6E-409C-BE32-E72D297353CC}">
              <c16:uniqueId val="{00000000-725D-4DE7-B25C-1FDEC634D3D6}"/>
            </c:ext>
          </c:extLst>
        </c:ser>
        <c:dLbls>
          <c:showLegendKey val="0"/>
          <c:showVal val="0"/>
          <c:showCatName val="0"/>
          <c:showSerName val="0"/>
          <c:showPercent val="0"/>
          <c:showBubbleSize val="0"/>
        </c:dLbls>
        <c:smooth val="0"/>
        <c:axId val="479479520"/>
        <c:axId val="479474272"/>
      </c:lineChart>
      <c:dateAx>
        <c:axId val="47947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74272"/>
        <c:crosses val="autoZero"/>
        <c:auto val="1"/>
        <c:lblOffset val="100"/>
        <c:baseTimeUnit val="days"/>
      </c:dateAx>
      <c:valAx>
        <c:axId val="47947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7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7B5AB-A8CD-4E70-82F0-3F8B0DF5862F}"/>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4B30DE1D-1A09-42D7-8BFB-0D6232CB5A2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43670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024EA-1D09-4E59-8064-B5288BEC469F}"/>
              </a:ext>
            </a:extLst>
          </p:cNvPr>
          <p:cNvSpPr>
            <a:spLocks noGrp="1"/>
          </p:cNvSpPr>
          <p:nvPr>
            <p:ph type="title"/>
          </p:nvPr>
        </p:nvSpPr>
        <p:spPr/>
        <p:txBody>
          <a:bodyPr/>
          <a:lstStyle/>
          <a:p>
            <a:r>
              <a:rPr lang="en-US"/>
              <a:t>Facebook Key Metrics Table | Altus.me</a:t>
            </a:r>
          </a:p>
        </p:txBody>
      </p:sp>
      <p:graphicFrame>
        <p:nvGraphicFramePr>
          <p:cNvPr id="5" name="Table Placeholder 4">
            <a:extLst>
              <a:ext uri="{FF2B5EF4-FFF2-40B4-BE49-F238E27FC236}">
                <a16:creationId xmlns:a16="http://schemas.microsoft.com/office/drawing/2014/main" id="{4B301B28-8405-4583-B919-549DF6652FB3}"/>
              </a:ext>
            </a:extLst>
          </p:cNvPr>
          <p:cNvGraphicFramePr>
            <a:graphicFrameLocks noGrp="1"/>
          </p:cNvGraphicFramePr>
          <p:nvPr>
            <p:ph type="tbl" sz="quarter" idx="13"/>
            <p:extLst>
              <p:ext uri="{D42A27DB-BD31-4B8C-83A1-F6EECF244321}">
                <p14:modId xmlns:p14="http://schemas.microsoft.com/office/powerpoint/2010/main" val="64123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53177394"/>
                    </a:ext>
                  </a:extLst>
                </a:gridCol>
                <a:gridCol w="411480">
                  <a:extLst>
                    <a:ext uri="{9D8B030D-6E8A-4147-A177-3AD203B41FA5}">
                      <a16:colId xmlns:a16="http://schemas.microsoft.com/office/drawing/2014/main" val="2370086127"/>
                    </a:ext>
                  </a:extLst>
                </a:gridCol>
                <a:gridCol w="304495">
                  <a:extLst>
                    <a:ext uri="{9D8B030D-6E8A-4147-A177-3AD203B41FA5}">
                      <a16:colId xmlns:a16="http://schemas.microsoft.com/office/drawing/2014/main" val="74555805"/>
                    </a:ext>
                  </a:extLst>
                </a:gridCol>
                <a:gridCol w="304495">
                  <a:extLst>
                    <a:ext uri="{9D8B030D-6E8A-4147-A177-3AD203B41FA5}">
                      <a16:colId xmlns:a16="http://schemas.microsoft.com/office/drawing/2014/main" val="2899865074"/>
                    </a:ext>
                  </a:extLst>
                </a:gridCol>
                <a:gridCol w="304495">
                  <a:extLst>
                    <a:ext uri="{9D8B030D-6E8A-4147-A177-3AD203B41FA5}">
                      <a16:colId xmlns:a16="http://schemas.microsoft.com/office/drawing/2014/main" val="2715958453"/>
                    </a:ext>
                  </a:extLst>
                </a:gridCol>
                <a:gridCol w="304495">
                  <a:extLst>
                    <a:ext uri="{9D8B030D-6E8A-4147-A177-3AD203B41FA5}">
                      <a16:colId xmlns:a16="http://schemas.microsoft.com/office/drawing/2014/main" val="2896340304"/>
                    </a:ext>
                  </a:extLst>
                </a:gridCol>
                <a:gridCol w="304495">
                  <a:extLst>
                    <a:ext uri="{9D8B030D-6E8A-4147-A177-3AD203B41FA5}">
                      <a16:colId xmlns:a16="http://schemas.microsoft.com/office/drawing/2014/main" val="2782541783"/>
                    </a:ext>
                  </a:extLst>
                </a:gridCol>
                <a:gridCol w="304495">
                  <a:extLst>
                    <a:ext uri="{9D8B030D-6E8A-4147-A177-3AD203B41FA5}">
                      <a16:colId xmlns:a16="http://schemas.microsoft.com/office/drawing/2014/main" val="955590778"/>
                    </a:ext>
                  </a:extLst>
                </a:gridCol>
                <a:gridCol w="304495">
                  <a:extLst>
                    <a:ext uri="{9D8B030D-6E8A-4147-A177-3AD203B41FA5}">
                      <a16:colId xmlns:a16="http://schemas.microsoft.com/office/drawing/2014/main" val="1510188216"/>
                    </a:ext>
                  </a:extLst>
                </a:gridCol>
                <a:gridCol w="304495">
                  <a:extLst>
                    <a:ext uri="{9D8B030D-6E8A-4147-A177-3AD203B41FA5}">
                      <a16:colId xmlns:a16="http://schemas.microsoft.com/office/drawing/2014/main" val="819309712"/>
                    </a:ext>
                  </a:extLst>
                </a:gridCol>
                <a:gridCol w="304495">
                  <a:extLst>
                    <a:ext uri="{9D8B030D-6E8A-4147-A177-3AD203B41FA5}">
                      <a16:colId xmlns:a16="http://schemas.microsoft.com/office/drawing/2014/main" val="4264020830"/>
                    </a:ext>
                  </a:extLst>
                </a:gridCol>
                <a:gridCol w="304495">
                  <a:extLst>
                    <a:ext uri="{9D8B030D-6E8A-4147-A177-3AD203B41FA5}">
                      <a16:colId xmlns:a16="http://schemas.microsoft.com/office/drawing/2014/main" val="1655650198"/>
                    </a:ext>
                  </a:extLst>
                </a:gridCol>
                <a:gridCol w="304495">
                  <a:extLst>
                    <a:ext uri="{9D8B030D-6E8A-4147-A177-3AD203B41FA5}">
                      <a16:colId xmlns:a16="http://schemas.microsoft.com/office/drawing/2014/main" val="478383207"/>
                    </a:ext>
                  </a:extLst>
                </a:gridCol>
                <a:gridCol w="304495">
                  <a:extLst>
                    <a:ext uri="{9D8B030D-6E8A-4147-A177-3AD203B41FA5}">
                      <a16:colId xmlns:a16="http://schemas.microsoft.com/office/drawing/2014/main" val="4239071152"/>
                    </a:ext>
                  </a:extLst>
                </a:gridCol>
                <a:gridCol w="304495">
                  <a:extLst>
                    <a:ext uri="{9D8B030D-6E8A-4147-A177-3AD203B41FA5}">
                      <a16:colId xmlns:a16="http://schemas.microsoft.com/office/drawing/2014/main" val="593523625"/>
                    </a:ext>
                  </a:extLst>
                </a:gridCol>
                <a:gridCol w="304495">
                  <a:extLst>
                    <a:ext uri="{9D8B030D-6E8A-4147-A177-3AD203B41FA5}">
                      <a16:colId xmlns:a16="http://schemas.microsoft.com/office/drawing/2014/main" val="833752525"/>
                    </a:ext>
                  </a:extLst>
                </a:gridCol>
                <a:gridCol w="304495">
                  <a:extLst>
                    <a:ext uri="{9D8B030D-6E8A-4147-A177-3AD203B41FA5}">
                      <a16:colId xmlns:a16="http://schemas.microsoft.com/office/drawing/2014/main" val="1743669395"/>
                    </a:ext>
                  </a:extLst>
                </a:gridCol>
                <a:gridCol w="304495">
                  <a:extLst>
                    <a:ext uri="{9D8B030D-6E8A-4147-A177-3AD203B41FA5}">
                      <a16:colId xmlns:a16="http://schemas.microsoft.com/office/drawing/2014/main" val="2327138178"/>
                    </a:ext>
                  </a:extLst>
                </a:gridCol>
                <a:gridCol w="304495">
                  <a:extLst>
                    <a:ext uri="{9D8B030D-6E8A-4147-A177-3AD203B41FA5}">
                      <a16:colId xmlns:a16="http://schemas.microsoft.com/office/drawing/2014/main" val="1274838848"/>
                    </a:ext>
                  </a:extLst>
                </a:gridCol>
                <a:gridCol w="304495">
                  <a:extLst>
                    <a:ext uri="{9D8B030D-6E8A-4147-A177-3AD203B41FA5}">
                      <a16:colId xmlns:a16="http://schemas.microsoft.com/office/drawing/2014/main" val="4236137864"/>
                    </a:ext>
                  </a:extLst>
                </a:gridCol>
                <a:gridCol w="304495">
                  <a:extLst>
                    <a:ext uri="{9D8B030D-6E8A-4147-A177-3AD203B41FA5}">
                      <a16:colId xmlns:a16="http://schemas.microsoft.com/office/drawing/2014/main" val="1255620830"/>
                    </a:ext>
                  </a:extLst>
                </a:gridCol>
                <a:gridCol w="304495">
                  <a:extLst>
                    <a:ext uri="{9D8B030D-6E8A-4147-A177-3AD203B41FA5}">
                      <a16:colId xmlns:a16="http://schemas.microsoft.com/office/drawing/2014/main" val="2278378625"/>
                    </a:ext>
                  </a:extLst>
                </a:gridCol>
                <a:gridCol w="304495">
                  <a:extLst>
                    <a:ext uri="{9D8B030D-6E8A-4147-A177-3AD203B41FA5}">
                      <a16:colId xmlns:a16="http://schemas.microsoft.com/office/drawing/2014/main" val="14206017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359367"/>
                  </a:ext>
                </a:extLst>
              </a:tr>
              <a:tr h="370840">
                <a:tc>
                  <a:txBody>
                    <a:bodyPr/>
                    <a:lstStyle/>
                    <a:p>
                      <a:r>
                        <a:rPr lang="en-US" sz="1000"/>
                        <a:t>Altus.me</a:t>
                      </a:r>
                    </a:p>
                  </a:txBody>
                  <a:tcPr/>
                </a:tc>
                <a:tc>
                  <a:txBody>
                    <a:bodyPr/>
                    <a:lstStyle/>
                    <a:p>
                      <a:r>
                        <a:rPr lang="en-US" sz="1000"/>
                        <a:t>22346</a:t>
                      </a:r>
                    </a:p>
                  </a:txBody>
                  <a:tcPr/>
                </a:tc>
                <a:tc>
                  <a:txBody>
                    <a:bodyPr/>
                    <a:lstStyle/>
                    <a:p>
                      <a:r>
                        <a:rPr lang="en-US" sz="1000"/>
                        <a:t>106</a:t>
                      </a:r>
                    </a:p>
                  </a:txBody>
                  <a:tcPr/>
                </a:tc>
                <a:tc>
                  <a:txBody>
                    <a:bodyPr/>
                    <a:lstStyle/>
                    <a:p>
                      <a:r>
                        <a:rPr lang="en-US" sz="1000"/>
                        <a:t>31</a:t>
                      </a:r>
                    </a:p>
                  </a:txBody>
                  <a:tcPr/>
                </a:tc>
                <a:tc>
                  <a:txBody>
                    <a:bodyPr/>
                    <a:lstStyle/>
                    <a:p>
                      <a:r>
                        <a:rPr lang="en-US" sz="1000"/>
                        <a:t>1</a:t>
                      </a:r>
                    </a:p>
                  </a:txBody>
                  <a:tcPr/>
                </a:tc>
                <a:tc>
                  <a:txBody>
                    <a:bodyPr/>
                    <a:lstStyle/>
                    <a:p>
                      <a:r>
                        <a:rPr lang="en-US" sz="1000"/>
                        <a:t>23</a:t>
                      </a:r>
                    </a:p>
                  </a:txBody>
                  <a:tcPr/>
                </a:tc>
                <a:tc>
                  <a:txBody>
                    <a:bodyPr/>
                    <a:lstStyle/>
                    <a:p>
                      <a:r>
                        <a:rPr lang="en-US" sz="1000"/>
                        <a:t>1</a:t>
                      </a:r>
                    </a:p>
                  </a:txBody>
                  <a:tcPr/>
                </a:tc>
                <a:tc>
                  <a:txBody>
                    <a:bodyPr/>
                    <a:lstStyle/>
                    <a:p>
                      <a:r>
                        <a:rPr lang="en-US" sz="1000"/>
                        <a:t>6</a:t>
                      </a:r>
                    </a:p>
                  </a:txBody>
                  <a:tcPr/>
                </a:tc>
                <a:tc>
                  <a:txBody>
                    <a:bodyPr/>
                    <a:lstStyle/>
                    <a:p>
                      <a:r>
                        <a:rPr lang="en-US" sz="1000"/>
                        <a:t>2466</a:t>
                      </a:r>
                    </a:p>
                  </a:txBody>
                  <a:tcPr/>
                </a:tc>
                <a:tc>
                  <a:txBody>
                    <a:bodyPr/>
                    <a:lstStyle/>
                    <a:p>
                      <a:r>
                        <a:rPr lang="en-US" sz="1000"/>
                        <a:t>0</a:t>
                      </a:r>
                    </a:p>
                  </a:txBody>
                  <a:tcPr/>
                </a:tc>
                <a:tc>
                  <a:txBody>
                    <a:bodyPr/>
                    <a:lstStyle/>
                    <a:p>
                      <a:r>
                        <a:rPr lang="en-US" sz="1000"/>
                        <a:t>2394</a:t>
                      </a:r>
                    </a:p>
                  </a:txBody>
                  <a:tcPr/>
                </a:tc>
                <a:tc>
                  <a:txBody>
                    <a:bodyPr/>
                    <a:lstStyle/>
                    <a:p>
                      <a:r>
                        <a:rPr lang="en-US" sz="1000"/>
                        <a:t>58</a:t>
                      </a:r>
                    </a:p>
                  </a:txBody>
                  <a:tcPr/>
                </a:tc>
                <a:tc>
                  <a:txBody>
                    <a:bodyPr/>
                    <a:lstStyle/>
                    <a:p>
                      <a:r>
                        <a:rPr lang="en-US" sz="1000"/>
                        <a:t>0</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19</a:t>
                      </a:r>
                    </a:p>
                  </a:txBody>
                  <a:tcPr/>
                </a:tc>
                <a:tc>
                  <a:txBody>
                    <a:bodyPr/>
                    <a:lstStyle/>
                    <a:p>
                      <a:r>
                        <a:rPr lang="en-US" sz="1000"/>
                        <a:t>2500</a:t>
                      </a:r>
                    </a:p>
                  </a:txBody>
                  <a:tcPr/>
                </a:tc>
                <a:tc>
                  <a:txBody>
                    <a:bodyPr/>
                    <a:lstStyle/>
                    <a:p>
                      <a:r>
                        <a:rPr lang="en-US" sz="1000"/>
                        <a:t>0</a:t>
                      </a:r>
                    </a:p>
                  </a:txBody>
                  <a:tcPr/>
                </a:tc>
                <a:tc>
                  <a:txBody>
                    <a:bodyPr/>
                    <a:lstStyle/>
                    <a:p>
                      <a:r>
                        <a:rPr lang="en-US" sz="1000"/>
                        <a:t>0</a:t>
                      </a:r>
                    </a:p>
                  </a:txBody>
                  <a:tcPr/>
                </a:tc>
                <a:tc>
                  <a:txBody>
                    <a:bodyPr/>
                    <a:lstStyle/>
                    <a:p>
                      <a:r>
                        <a:rPr lang="en-US" sz="1000"/>
                        <a:t>0.3618 %</a:t>
                      </a:r>
                    </a:p>
                  </a:txBody>
                  <a:tcPr/>
                </a:tc>
                <a:tc>
                  <a:txBody>
                    <a:bodyPr/>
                    <a:lstStyle/>
                    <a:p>
                      <a:r>
                        <a:rPr lang="en-US" sz="1000"/>
                        <a:t>0.0 %</a:t>
                      </a:r>
                    </a:p>
                  </a:txBody>
                  <a:tcPr/>
                </a:tc>
                <a:extLst>
                  <a:ext uri="{0D108BD9-81ED-4DB2-BD59-A6C34878D82A}">
                    <a16:rowId xmlns:a16="http://schemas.microsoft.com/office/drawing/2014/main" val="1170792480"/>
                  </a:ext>
                </a:extLst>
              </a:tr>
            </a:tbl>
          </a:graphicData>
        </a:graphic>
      </p:graphicFrame>
      <p:sp>
        <p:nvSpPr>
          <p:cNvPr id="4" name="Text Placeholder 3">
            <a:extLst>
              <a:ext uri="{FF2B5EF4-FFF2-40B4-BE49-F238E27FC236}">
                <a16:creationId xmlns:a16="http://schemas.microsoft.com/office/drawing/2014/main" id="{DE37D435-FE92-40C5-84E1-F47AD5911E7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49576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224BA-56EE-4C01-B92C-07DAACC8C250}"/>
              </a:ext>
            </a:extLst>
          </p:cNvPr>
          <p:cNvSpPr>
            <a:spLocks noGrp="1"/>
          </p:cNvSpPr>
          <p:nvPr>
            <p:ph type="title"/>
          </p:nvPr>
        </p:nvSpPr>
        <p:spPr/>
        <p:txBody>
          <a:bodyPr/>
          <a:lstStyle/>
          <a:p>
            <a:r>
              <a:rPr lang="en-US"/>
              <a:t>Facebook Fans Change Rate | Altus.me</a:t>
            </a:r>
          </a:p>
        </p:txBody>
      </p:sp>
      <p:graphicFrame>
        <p:nvGraphicFramePr>
          <p:cNvPr id="6" name="Chart Placeholder 5">
            <a:extLst>
              <a:ext uri="{FF2B5EF4-FFF2-40B4-BE49-F238E27FC236}">
                <a16:creationId xmlns:a16="http://schemas.microsoft.com/office/drawing/2014/main" id="{FF55D059-B3F1-4844-9C3F-EEBB38318BE0}"/>
              </a:ext>
            </a:extLst>
          </p:cNvPr>
          <p:cNvGraphicFramePr>
            <a:graphicFrameLocks noGrp="1"/>
          </p:cNvGraphicFramePr>
          <p:nvPr>
            <p:ph type="chart" sz="quarter" idx="13"/>
            <p:extLst>
              <p:ext uri="{D42A27DB-BD31-4B8C-83A1-F6EECF244321}">
                <p14:modId xmlns:p14="http://schemas.microsoft.com/office/powerpoint/2010/main" val="1951401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BA524-D1C1-49AE-8AC8-DFCA374B5E5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16A5DB7B-9C17-42DC-B0DD-E4986C0EEF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400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0FCF-AA4D-496C-9BDC-BAB23C070739}"/>
              </a:ext>
            </a:extLst>
          </p:cNvPr>
          <p:cNvSpPr>
            <a:spLocks noGrp="1"/>
          </p:cNvSpPr>
          <p:nvPr>
            <p:ph type="title"/>
          </p:nvPr>
        </p:nvSpPr>
        <p:spPr/>
        <p:txBody>
          <a:bodyPr/>
          <a:lstStyle/>
          <a:p>
            <a:r>
              <a:rPr lang="en-US"/>
              <a:t>Facebook Fans Total | Altus.me</a:t>
            </a:r>
          </a:p>
        </p:txBody>
      </p:sp>
      <p:graphicFrame>
        <p:nvGraphicFramePr>
          <p:cNvPr id="6" name="Chart Placeholder 5">
            <a:extLst>
              <a:ext uri="{FF2B5EF4-FFF2-40B4-BE49-F238E27FC236}">
                <a16:creationId xmlns:a16="http://schemas.microsoft.com/office/drawing/2014/main" id="{35B0E79D-7C75-42B3-B0F2-E4064AFF6AF0}"/>
              </a:ext>
            </a:extLst>
          </p:cNvPr>
          <p:cNvGraphicFramePr>
            <a:graphicFrameLocks noGrp="1"/>
          </p:cNvGraphicFramePr>
          <p:nvPr>
            <p:ph type="chart" sz="quarter" idx="13"/>
            <p:extLst>
              <p:ext uri="{D42A27DB-BD31-4B8C-83A1-F6EECF244321}">
                <p14:modId xmlns:p14="http://schemas.microsoft.com/office/powerpoint/2010/main" val="2130379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8F006B-E68C-43B5-AEF2-DF5478E7CDA8}"/>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20A79C9-0085-4D93-9C4F-9E97DC52E5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309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96317-2A4C-487C-8806-9AF8B7C10A7A}"/>
              </a:ext>
            </a:extLst>
          </p:cNvPr>
          <p:cNvSpPr>
            <a:spLocks noGrp="1"/>
          </p:cNvSpPr>
          <p:nvPr>
            <p:ph type="title"/>
          </p:nvPr>
        </p:nvSpPr>
        <p:spPr/>
        <p:txBody>
          <a:bodyPr/>
          <a:lstStyle/>
          <a:p>
            <a:r>
              <a:rPr lang="en-US"/>
              <a:t>Facebook Own Posts Table | Altus.me - 1 of 25</a:t>
            </a:r>
          </a:p>
        </p:txBody>
      </p:sp>
      <p:graphicFrame>
        <p:nvGraphicFramePr>
          <p:cNvPr id="5" name="Table Placeholder 4">
            <a:extLst>
              <a:ext uri="{FF2B5EF4-FFF2-40B4-BE49-F238E27FC236}">
                <a16:creationId xmlns:a16="http://schemas.microsoft.com/office/drawing/2014/main" id="{188CF909-9DB4-4BDA-909D-EE7BBC8FBA12}"/>
              </a:ext>
            </a:extLst>
          </p:cNvPr>
          <p:cNvGraphicFramePr>
            <a:graphicFrameLocks noGrp="1"/>
          </p:cNvGraphicFramePr>
          <p:nvPr>
            <p:ph type="tbl" sz="quarter" idx="13"/>
            <p:extLst>
              <p:ext uri="{D42A27DB-BD31-4B8C-83A1-F6EECF244321}">
                <p14:modId xmlns:p14="http://schemas.microsoft.com/office/powerpoint/2010/main" val="1404084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9696719"/>
                    </a:ext>
                  </a:extLst>
                </a:gridCol>
                <a:gridCol w="905256">
                  <a:extLst>
                    <a:ext uri="{9D8B030D-6E8A-4147-A177-3AD203B41FA5}">
                      <a16:colId xmlns:a16="http://schemas.microsoft.com/office/drawing/2014/main" val="1338008305"/>
                    </a:ext>
                  </a:extLst>
                </a:gridCol>
                <a:gridCol w="329184">
                  <a:extLst>
                    <a:ext uri="{9D8B030D-6E8A-4147-A177-3AD203B41FA5}">
                      <a16:colId xmlns:a16="http://schemas.microsoft.com/office/drawing/2014/main" val="1916979010"/>
                    </a:ext>
                  </a:extLst>
                </a:gridCol>
                <a:gridCol w="329184">
                  <a:extLst>
                    <a:ext uri="{9D8B030D-6E8A-4147-A177-3AD203B41FA5}">
                      <a16:colId xmlns:a16="http://schemas.microsoft.com/office/drawing/2014/main" val="4195318316"/>
                    </a:ext>
                  </a:extLst>
                </a:gridCol>
                <a:gridCol w="329184">
                  <a:extLst>
                    <a:ext uri="{9D8B030D-6E8A-4147-A177-3AD203B41FA5}">
                      <a16:colId xmlns:a16="http://schemas.microsoft.com/office/drawing/2014/main" val="4049855141"/>
                    </a:ext>
                  </a:extLst>
                </a:gridCol>
                <a:gridCol w="329184">
                  <a:extLst>
                    <a:ext uri="{9D8B030D-6E8A-4147-A177-3AD203B41FA5}">
                      <a16:colId xmlns:a16="http://schemas.microsoft.com/office/drawing/2014/main" val="579847061"/>
                    </a:ext>
                  </a:extLst>
                </a:gridCol>
                <a:gridCol w="329184">
                  <a:extLst>
                    <a:ext uri="{9D8B030D-6E8A-4147-A177-3AD203B41FA5}">
                      <a16:colId xmlns:a16="http://schemas.microsoft.com/office/drawing/2014/main" val="3167979629"/>
                    </a:ext>
                  </a:extLst>
                </a:gridCol>
                <a:gridCol w="329184">
                  <a:extLst>
                    <a:ext uri="{9D8B030D-6E8A-4147-A177-3AD203B41FA5}">
                      <a16:colId xmlns:a16="http://schemas.microsoft.com/office/drawing/2014/main" val="3833885125"/>
                    </a:ext>
                  </a:extLst>
                </a:gridCol>
                <a:gridCol w="329184">
                  <a:extLst>
                    <a:ext uri="{9D8B030D-6E8A-4147-A177-3AD203B41FA5}">
                      <a16:colId xmlns:a16="http://schemas.microsoft.com/office/drawing/2014/main" val="3286503462"/>
                    </a:ext>
                  </a:extLst>
                </a:gridCol>
                <a:gridCol w="329184">
                  <a:extLst>
                    <a:ext uri="{9D8B030D-6E8A-4147-A177-3AD203B41FA5}">
                      <a16:colId xmlns:a16="http://schemas.microsoft.com/office/drawing/2014/main" val="4270092597"/>
                    </a:ext>
                  </a:extLst>
                </a:gridCol>
                <a:gridCol w="329184">
                  <a:extLst>
                    <a:ext uri="{9D8B030D-6E8A-4147-A177-3AD203B41FA5}">
                      <a16:colId xmlns:a16="http://schemas.microsoft.com/office/drawing/2014/main" val="79058871"/>
                    </a:ext>
                  </a:extLst>
                </a:gridCol>
                <a:gridCol w="329184">
                  <a:extLst>
                    <a:ext uri="{9D8B030D-6E8A-4147-A177-3AD203B41FA5}">
                      <a16:colId xmlns:a16="http://schemas.microsoft.com/office/drawing/2014/main" val="3048411666"/>
                    </a:ext>
                  </a:extLst>
                </a:gridCol>
                <a:gridCol w="329184">
                  <a:extLst>
                    <a:ext uri="{9D8B030D-6E8A-4147-A177-3AD203B41FA5}">
                      <a16:colId xmlns:a16="http://schemas.microsoft.com/office/drawing/2014/main" val="3237847434"/>
                    </a:ext>
                  </a:extLst>
                </a:gridCol>
                <a:gridCol w="329184">
                  <a:extLst>
                    <a:ext uri="{9D8B030D-6E8A-4147-A177-3AD203B41FA5}">
                      <a16:colId xmlns:a16="http://schemas.microsoft.com/office/drawing/2014/main" val="611162249"/>
                    </a:ext>
                  </a:extLst>
                </a:gridCol>
                <a:gridCol w="329184">
                  <a:extLst>
                    <a:ext uri="{9D8B030D-6E8A-4147-A177-3AD203B41FA5}">
                      <a16:colId xmlns:a16="http://schemas.microsoft.com/office/drawing/2014/main" val="2001951195"/>
                    </a:ext>
                  </a:extLst>
                </a:gridCol>
                <a:gridCol w="329184">
                  <a:extLst>
                    <a:ext uri="{9D8B030D-6E8A-4147-A177-3AD203B41FA5}">
                      <a16:colId xmlns:a16="http://schemas.microsoft.com/office/drawing/2014/main" val="76107114"/>
                    </a:ext>
                  </a:extLst>
                </a:gridCol>
                <a:gridCol w="329184">
                  <a:extLst>
                    <a:ext uri="{9D8B030D-6E8A-4147-A177-3AD203B41FA5}">
                      <a16:colId xmlns:a16="http://schemas.microsoft.com/office/drawing/2014/main" val="4061253697"/>
                    </a:ext>
                  </a:extLst>
                </a:gridCol>
                <a:gridCol w="329184">
                  <a:extLst>
                    <a:ext uri="{9D8B030D-6E8A-4147-A177-3AD203B41FA5}">
                      <a16:colId xmlns:a16="http://schemas.microsoft.com/office/drawing/2014/main" val="2936120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691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- 2018-11-30 14:59:40 </a:t>
                      </a:r>
                      <a:r>
                        <a:rPr kumimoji="0" lang="en-US" sz="1000" b="0" i="0" u="none" strike="noStrike" kern="1200" cap="none" spc="0" normalizeH="0" baseline="0" noProof="0">
                          <a:ln>
                            <a:noFill/>
                          </a:ln>
                          <a:solidFill>
                            <a:prstClr val="black"/>
                          </a:solidFill>
                          <a:effectLst/>
                          <a:uLnTx/>
                          <a:uFillTx/>
                          <a:latin typeface="+mn-lt"/>
                          <a:ea typeface="+mn-ea"/>
                          <a:cs typeface="+mn-cs"/>
                        </a:rPr>
                        <a:t> 
 "Make decisions wisely!" Learn how on PART 3 of a creative collaboration between Walter Knoll and Wallpaper* magazine, featuring Walter Knoll's Leadchair Management designed by EOOS.
Video via Walter Knoll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https://scontent.xx.fbcdn.net/v/t15.13418-10/46469840_360944454475503_562224816912859136_n.jpg?_nc_cat=103&amp;_nc_ht=scontent.xx&amp;oh=b4482223b87d9b27753e27999971c305&amp;oe=5C6B073C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18677351"/>
                  </a:ext>
                </a:extLst>
              </a:tr>
            </a:tbl>
          </a:graphicData>
        </a:graphic>
      </p:graphicFrame>
      <p:sp>
        <p:nvSpPr>
          <p:cNvPr id="4" name="Text Placeholder 3">
            <a:extLst>
              <a:ext uri="{FF2B5EF4-FFF2-40B4-BE49-F238E27FC236}">
                <a16:creationId xmlns:a16="http://schemas.microsoft.com/office/drawing/2014/main" id="{CFDA118C-F34B-43FB-BDA1-6C6B1531A8A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69856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5F66-ECAE-40CF-B7F0-DEC7536FA5B9}"/>
              </a:ext>
            </a:extLst>
          </p:cNvPr>
          <p:cNvSpPr>
            <a:spLocks noGrp="1"/>
          </p:cNvSpPr>
          <p:nvPr>
            <p:ph type="title"/>
          </p:nvPr>
        </p:nvSpPr>
        <p:spPr/>
        <p:txBody>
          <a:bodyPr/>
          <a:lstStyle/>
          <a:p>
            <a:r>
              <a:rPr lang="en-US"/>
              <a:t>Facebook Own Posts Table | Altus.me - 2 of 25</a:t>
            </a:r>
          </a:p>
        </p:txBody>
      </p:sp>
      <p:graphicFrame>
        <p:nvGraphicFramePr>
          <p:cNvPr id="5" name="Table Placeholder 4">
            <a:extLst>
              <a:ext uri="{FF2B5EF4-FFF2-40B4-BE49-F238E27FC236}">
                <a16:creationId xmlns:a16="http://schemas.microsoft.com/office/drawing/2014/main" id="{BF323F30-9DBF-4BC5-9C6F-B6776CF7FD22}"/>
              </a:ext>
            </a:extLst>
          </p:cNvPr>
          <p:cNvGraphicFramePr>
            <a:graphicFrameLocks noGrp="1"/>
          </p:cNvGraphicFramePr>
          <p:nvPr>
            <p:ph type="tbl" sz="quarter" idx="13"/>
            <p:extLst>
              <p:ext uri="{D42A27DB-BD31-4B8C-83A1-F6EECF244321}">
                <p14:modId xmlns:p14="http://schemas.microsoft.com/office/powerpoint/2010/main" val="374383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6873003"/>
                    </a:ext>
                  </a:extLst>
                </a:gridCol>
                <a:gridCol w="905256">
                  <a:extLst>
                    <a:ext uri="{9D8B030D-6E8A-4147-A177-3AD203B41FA5}">
                      <a16:colId xmlns:a16="http://schemas.microsoft.com/office/drawing/2014/main" val="3937313424"/>
                    </a:ext>
                  </a:extLst>
                </a:gridCol>
                <a:gridCol w="329184">
                  <a:extLst>
                    <a:ext uri="{9D8B030D-6E8A-4147-A177-3AD203B41FA5}">
                      <a16:colId xmlns:a16="http://schemas.microsoft.com/office/drawing/2014/main" val="2765804621"/>
                    </a:ext>
                  </a:extLst>
                </a:gridCol>
                <a:gridCol w="329184">
                  <a:extLst>
                    <a:ext uri="{9D8B030D-6E8A-4147-A177-3AD203B41FA5}">
                      <a16:colId xmlns:a16="http://schemas.microsoft.com/office/drawing/2014/main" val="887787354"/>
                    </a:ext>
                  </a:extLst>
                </a:gridCol>
                <a:gridCol w="329184">
                  <a:extLst>
                    <a:ext uri="{9D8B030D-6E8A-4147-A177-3AD203B41FA5}">
                      <a16:colId xmlns:a16="http://schemas.microsoft.com/office/drawing/2014/main" val="4166575386"/>
                    </a:ext>
                  </a:extLst>
                </a:gridCol>
                <a:gridCol w="329184">
                  <a:extLst>
                    <a:ext uri="{9D8B030D-6E8A-4147-A177-3AD203B41FA5}">
                      <a16:colId xmlns:a16="http://schemas.microsoft.com/office/drawing/2014/main" val="1356879998"/>
                    </a:ext>
                  </a:extLst>
                </a:gridCol>
                <a:gridCol w="329184">
                  <a:extLst>
                    <a:ext uri="{9D8B030D-6E8A-4147-A177-3AD203B41FA5}">
                      <a16:colId xmlns:a16="http://schemas.microsoft.com/office/drawing/2014/main" val="3294847521"/>
                    </a:ext>
                  </a:extLst>
                </a:gridCol>
                <a:gridCol w="329184">
                  <a:extLst>
                    <a:ext uri="{9D8B030D-6E8A-4147-A177-3AD203B41FA5}">
                      <a16:colId xmlns:a16="http://schemas.microsoft.com/office/drawing/2014/main" val="2555096474"/>
                    </a:ext>
                  </a:extLst>
                </a:gridCol>
                <a:gridCol w="329184">
                  <a:extLst>
                    <a:ext uri="{9D8B030D-6E8A-4147-A177-3AD203B41FA5}">
                      <a16:colId xmlns:a16="http://schemas.microsoft.com/office/drawing/2014/main" val="55431198"/>
                    </a:ext>
                  </a:extLst>
                </a:gridCol>
                <a:gridCol w="329184">
                  <a:extLst>
                    <a:ext uri="{9D8B030D-6E8A-4147-A177-3AD203B41FA5}">
                      <a16:colId xmlns:a16="http://schemas.microsoft.com/office/drawing/2014/main" val="2617074205"/>
                    </a:ext>
                  </a:extLst>
                </a:gridCol>
                <a:gridCol w="329184">
                  <a:extLst>
                    <a:ext uri="{9D8B030D-6E8A-4147-A177-3AD203B41FA5}">
                      <a16:colId xmlns:a16="http://schemas.microsoft.com/office/drawing/2014/main" val="1327454263"/>
                    </a:ext>
                  </a:extLst>
                </a:gridCol>
                <a:gridCol w="329184">
                  <a:extLst>
                    <a:ext uri="{9D8B030D-6E8A-4147-A177-3AD203B41FA5}">
                      <a16:colId xmlns:a16="http://schemas.microsoft.com/office/drawing/2014/main" val="953090465"/>
                    </a:ext>
                  </a:extLst>
                </a:gridCol>
                <a:gridCol w="329184">
                  <a:extLst>
                    <a:ext uri="{9D8B030D-6E8A-4147-A177-3AD203B41FA5}">
                      <a16:colId xmlns:a16="http://schemas.microsoft.com/office/drawing/2014/main" val="1929009607"/>
                    </a:ext>
                  </a:extLst>
                </a:gridCol>
                <a:gridCol w="329184">
                  <a:extLst>
                    <a:ext uri="{9D8B030D-6E8A-4147-A177-3AD203B41FA5}">
                      <a16:colId xmlns:a16="http://schemas.microsoft.com/office/drawing/2014/main" val="1156117178"/>
                    </a:ext>
                  </a:extLst>
                </a:gridCol>
                <a:gridCol w="329184">
                  <a:extLst>
                    <a:ext uri="{9D8B030D-6E8A-4147-A177-3AD203B41FA5}">
                      <a16:colId xmlns:a16="http://schemas.microsoft.com/office/drawing/2014/main" val="3627369183"/>
                    </a:ext>
                  </a:extLst>
                </a:gridCol>
                <a:gridCol w="329184">
                  <a:extLst>
                    <a:ext uri="{9D8B030D-6E8A-4147-A177-3AD203B41FA5}">
                      <a16:colId xmlns:a16="http://schemas.microsoft.com/office/drawing/2014/main" val="1592762545"/>
                    </a:ext>
                  </a:extLst>
                </a:gridCol>
                <a:gridCol w="329184">
                  <a:extLst>
                    <a:ext uri="{9D8B030D-6E8A-4147-A177-3AD203B41FA5}">
                      <a16:colId xmlns:a16="http://schemas.microsoft.com/office/drawing/2014/main" val="3233994168"/>
                    </a:ext>
                  </a:extLst>
                </a:gridCol>
                <a:gridCol w="329184">
                  <a:extLst>
                    <a:ext uri="{9D8B030D-6E8A-4147-A177-3AD203B41FA5}">
                      <a16:colId xmlns:a16="http://schemas.microsoft.com/office/drawing/2014/main" val="3584475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44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- 2018-11-29 13:30:16 </a:t>
                      </a:r>
                      <a:r>
                        <a:rPr kumimoji="0" lang="en-US" sz="1000" b="0" i="0" u="none" strike="noStrike" kern="1200" cap="none" spc="0" normalizeH="0" baseline="0" noProof="0">
                          <a:ln>
                            <a:noFill/>
                          </a:ln>
                          <a:solidFill>
                            <a:prstClr val="black"/>
                          </a:solidFill>
                          <a:effectLst/>
                          <a:uLnTx/>
                          <a:uFillTx/>
                          <a:latin typeface="+mn-lt"/>
                          <a:ea typeface="+mn-ea"/>
                          <a:cs typeface="+mn-cs"/>
                        </a:rPr>
                        <a:t> 
 Not your typical architectural concept... Azulik, a resort in Tulum, is comprised with 48 wooden villas where you will find avant-garde artworks in the heart of the Mexican jungle. A fascinating project built sustainably, using local, organic materials by architect Eduardo Neira who coordinated with art advisor Claudia Paetzold. Click on the link below to find out more in an article written in Wallpaper Magazine!
https://www.wallpaper.com/art/ik-lab-tulum-configurations-exhibition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https://external.xx.fbcdn.net/safe_image.php?d=AQA_8QBQ8tJgdn6Q&amp;w=720&amp;h=720&amp;url=https%3A%2F%2Fcdn.wallpaper.com%2Fmain%2Fstyles%2Ffp_1540x944%2Fs3%2F2018%2F11%2Fik-lab-p.jpg&amp;cfs=1&amp;_nc_hash=AQA5EzIDUxUqJc1Y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947284"/>
                  </a:ext>
                </a:extLst>
              </a:tr>
            </a:tbl>
          </a:graphicData>
        </a:graphic>
      </p:graphicFrame>
      <p:sp>
        <p:nvSpPr>
          <p:cNvPr id="4" name="Text Placeholder 3">
            <a:extLst>
              <a:ext uri="{FF2B5EF4-FFF2-40B4-BE49-F238E27FC236}">
                <a16:creationId xmlns:a16="http://schemas.microsoft.com/office/drawing/2014/main" id="{85806469-EE4E-451A-A396-AF1930FF105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683591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20225-1529-4BB2-9F29-0759820FD939}"/>
              </a:ext>
            </a:extLst>
          </p:cNvPr>
          <p:cNvSpPr>
            <a:spLocks noGrp="1"/>
          </p:cNvSpPr>
          <p:nvPr>
            <p:ph type="title"/>
          </p:nvPr>
        </p:nvSpPr>
        <p:spPr/>
        <p:txBody>
          <a:bodyPr/>
          <a:lstStyle/>
          <a:p>
            <a:r>
              <a:rPr lang="en-US"/>
              <a:t>Facebook Own Posts Table | Altus.me - 3 of 25</a:t>
            </a:r>
          </a:p>
        </p:txBody>
      </p:sp>
      <p:graphicFrame>
        <p:nvGraphicFramePr>
          <p:cNvPr id="5" name="Table Placeholder 4">
            <a:extLst>
              <a:ext uri="{FF2B5EF4-FFF2-40B4-BE49-F238E27FC236}">
                <a16:creationId xmlns:a16="http://schemas.microsoft.com/office/drawing/2014/main" id="{5618E694-4726-46DD-825B-7283B40BEEC2}"/>
              </a:ext>
            </a:extLst>
          </p:cNvPr>
          <p:cNvGraphicFramePr>
            <a:graphicFrameLocks noGrp="1"/>
          </p:cNvGraphicFramePr>
          <p:nvPr>
            <p:ph type="tbl" sz="quarter" idx="13"/>
            <p:extLst>
              <p:ext uri="{D42A27DB-BD31-4B8C-83A1-F6EECF244321}">
                <p14:modId xmlns:p14="http://schemas.microsoft.com/office/powerpoint/2010/main" val="163362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6311146"/>
                    </a:ext>
                  </a:extLst>
                </a:gridCol>
                <a:gridCol w="905256">
                  <a:extLst>
                    <a:ext uri="{9D8B030D-6E8A-4147-A177-3AD203B41FA5}">
                      <a16:colId xmlns:a16="http://schemas.microsoft.com/office/drawing/2014/main" val="3259417114"/>
                    </a:ext>
                  </a:extLst>
                </a:gridCol>
                <a:gridCol w="329184">
                  <a:extLst>
                    <a:ext uri="{9D8B030D-6E8A-4147-A177-3AD203B41FA5}">
                      <a16:colId xmlns:a16="http://schemas.microsoft.com/office/drawing/2014/main" val="3626652160"/>
                    </a:ext>
                  </a:extLst>
                </a:gridCol>
                <a:gridCol w="329184">
                  <a:extLst>
                    <a:ext uri="{9D8B030D-6E8A-4147-A177-3AD203B41FA5}">
                      <a16:colId xmlns:a16="http://schemas.microsoft.com/office/drawing/2014/main" val="1865942029"/>
                    </a:ext>
                  </a:extLst>
                </a:gridCol>
                <a:gridCol w="329184">
                  <a:extLst>
                    <a:ext uri="{9D8B030D-6E8A-4147-A177-3AD203B41FA5}">
                      <a16:colId xmlns:a16="http://schemas.microsoft.com/office/drawing/2014/main" val="3606439778"/>
                    </a:ext>
                  </a:extLst>
                </a:gridCol>
                <a:gridCol w="329184">
                  <a:extLst>
                    <a:ext uri="{9D8B030D-6E8A-4147-A177-3AD203B41FA5}">
                      <a16:colId xmlns:a16="http://schemas.microsoft.com/office/drawing/2014/main" val="366354142"/>
                    </a:ext>
                  </a:extLst>
                </a:gridCol>
                <a:gridCol w="329184">
                  <a:extLst>
                    <a:ext uri="{9D8B030D-6E8A-4147-A177-3AD203B41FA5}">
                      <a16:colId xmlns:a16="http://schemas.microsoft.com/office/drawing/2014/main" val="3114004647"/>
                    </a:ext>
                  </a:extLst>
                </a:gridCol>
                <a:gridCol w="329184">
                  <a:extLst>
                    <a:ext uri="{9D8B030D-6E8A-4147-A177-3AD203B41FA5}">
                      <a16:colId xmlns:a16="http://schemas.microsoft.com/office/drawing/2014/main" val="733592705"/>
                    </a:ext>
                  </a:extLst>
                </a:gridCol>
                <a:gridCol w="329184">
                  <a:extLst>
                    <a:ext uri="{9D8B030D-6E8A-4147-A177-3AD203B41FA5}">
                      <a16:colId xmlns:a16="http://schemas.microsoft.com/office/drawing/2014/main" val="1277848505"/>
                    </a:ext>
                  </a:extLst>
                </a:gridCol>
                <a:gridCol w="329184">
                  <a:extLst>
                    <a:ext uri="{9D8B030D-6E8A-4147-A177-3AD203B41FA5}">
                      <a16:colId xmlns:a16="http://schemas.microsoft.com/office/drawing/2014/main" val="3793169661"/>
                    </a:ext>
                  </a:extLst>
                </a:gridCol>
                <a:gridCol w="329184">
                  <a:extLst>
                    <a:ext uri="{9D8B030D-6E8A-4147-A177-3AD203B41FA5}">
                      <a16:colId xmlns:a16="http://schemas.microsoft.com/office/drawing/2014/main" val="1081841827"/>
                    </a:ext>
                  </a:extLst>
                </a:gridCol>
                <a:gridCol w="329184">
                  <a:extLst>
                    <a:ext uri="{9D8B030D-6E8A-4147-A177-3AD203B41FA5}">
                      <a16:colId xmlns:a16="http://schemas.microsoft.com/office/drawing/2014/main" val="3534529327"/>
                    </a:ext>
                  </a:extLst>
                </a:gridCol>
                <a:gridCol w="329184">
                  <a:extLst>
                    <a:ext uri="{9D8B030D-6E8A-4147-A177-3AD203B41FA5}">
                      <a16:colId xmlns:a16="http://schemas.microsoft.com/office/drawing/2014/main" val="477630998"/>
                    </a:ext>
                  </a:extLst>
                </a:gridCol>
                <a:gridCol w="329184">
                  <a:extLst>
                    <a:ext uri="{9D8B030D-6E8A-4147-A177-3AD203B41FA5}">
                      <a16:colId xmlns:a16="http://schemas.microsoft.com/office/drawing/2014/main" val="3757949294"/>
                    </a:ext>
                  </a:extLst>
                </a:gridCol>
                <a:gridCol w="329184">
                  <a:extLst>
                    <a:ext uri="{9D8B030D-6E8A-4147-A177-3AD203B41FA5}">
                      <a16:colId xmlns:a16="http://schemas.microsoft.com/office/drawing/2014/main" val="795529054"/>
                    </a:ext>
                  </a:extLst>
                </a:gridCol>
                <a:gridCol w="329184">
                  <a:extLst>
                    <a:ext uri="{9D8B030D-6E8A-4147-A177-3AD203B41FA5}">
                      <a16:colId xmlns:a16="http://schemas.microsoft.com/office/drawing/2014/main" val="4101175904"/>
                    </a:ext>
                  </a:extLst>
                </a:gridCol>
                <a:gridCol w="329184">
                  <a:extLst>
                    <a:ext uri="{9D8B030D-6E8A-4147-A177-3AD203B41FA5}">
                      <a16:colId xmlns:a16="http://schemas.microsoft.com/office/drawing/2014/main" val="234522060"/>
                    </a:ext>
                  </a:extLst>
                </a:gridCol>
                <a:gridCol w="329184">
                  <a:extLst>
                    <a:ext uri="{9D8B030D-6E8A-4147-A177-3AD203B41FA5}">
                      <a16:colId xmlns:a16="http://schemas.microsoft.com/office/drawing/2014/main" val="3603719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512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- 2018-11-28 14:37:32 </a:t>
                      </a:r>
                      <a:r>
                        <a:rPr kumimoji="0" lang="en-US" sz="1000" b="0" i="0" u="none" strike="noStrike" kern="1200" cap="none" spc="0" normalizeH="0" baseline="0" noProof="0">
                          <a:ln>
                            <a:noFill/>
                          </a:ln>
                          <a:solidFill>
                            <a:prstClr val="black"/>
                          </a:solidFill>
                          <a:effectLst/>
                          <a:uLnTx/>
                          <a:uFillTx/>
                          <a:latin typeface="+mn-lt"/>
                          <a:ea typeface="+mn-ea"/>
                          <a:cs typeface="+mn-cs"/>
                        </a:rPr>
                        <a:t> 
 "Dominio" for Frigerio poltrone e divani is a sofa that can effortlessly take center stage in all kinds of living rooms! Its young, fresh-looking features make it ideal for friendly get-togethers.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https://scontent.xx.fbcdn.net/v/t1.0-9/s720x720/47032941_1992209680827694_7944397275084619776_o.jpg?_nc_cat=109&amp;_nc_ht=scontent.xx&amp;oh=a99c8852a48f8b2bb1468d7e9d602dcc&amp;oe=5CAE5DB1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2554754"/>
                  </a:ext>
                </a:extLst>
              </a:tr>
            </a:tbl>
          </a:graphicData>
        </a:graphic>
      </p:graphicFrame>
      <p:sp>
        <p:nvSpPr>
          <p:cNvPr id="4" name="Text Placeholder 3">
            <a:extLst>
              <a:ext uri="{FF2B5EF4-FFF2-40B4-BE49-F238E27FC236}">
                <a16:creationId xmlns:a16="http://schemas.microsoft.com/office/drawing/2014/main" id="{93A10A3D-7DD6-449F-8420-D3A1BCDA0B2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62103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26F21-AE89-471F-BBB4-0C8AB603780A}"/>
              </a:ext>
            </a:extLst>
          </p:cNvPr>
          <p:cNvSpPr>
            <a:spLocks noGrp="1"/>
          </p:cNvSpPr>
          <p:nvPr>
            <p:ph type="title"/>
          </p:nvPr>
        </p:nvSpPr>
        <p:spPr/>
        <p:txBody>
          <a:bodyPr/>
          <a:lstStyle/>
          <a:p>
            <a:r>
              <a:rPr lang="en-US"/>
              <a:t>Facebook Own Posts Table | Altus.me - 4 of 25</a:t>
            </a:r>
          </a:p>
        </p:txBody>
      </p:sp>
      <p:graphicFrame>
        <p:nvGraphicFramePr>
          <p:cNvPr id="5" name="Table Placeholder 4">
            <a:extLst>
              <a:ext uri="{FF2B5EF4-FFF2-40B4-BE49-F238E27FC236}">
                <a16:creationId xmlns:a16="http://schemas.microsoft.com/office/drawing/2014/main" id="{013C83C2-B5C8-4877-A537-9F4B47E872C3}"/>
              </a:ext>
            </a:extLst>
          </p:cNvPr>
          <p:cNvGraphicFramePr>
            <a:graphicFrameLocks noGrp="1"/>
          </p:cNvGraphicFramePr>
          <p:nvPr>
            <p:ph type="tbl" sz="quarter" idx="13"/>
            <p:extLst>
              <p:ext uri="{D42A27DB-BD31-4B8C-83A1-F6EECF244321}">
                <p14:modId xmlns:p14="http://schemas.microsoft.com/office/powerpoint/2010/main" val="3163977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9939949"/>
                    </a:ext>
                  </a:extLst>
                </a:gridCol>
                <a:gridCol w="905256">
                  <a:extLst>
                    <a:ext uri="{9D8B030D-6E8A-4147-A177-3AD203B41FA5}">
                      <a16:colId xmlns:a16="http://schemas.microsoft.com/office/drawing/2014/main" val="1983813858"/>
                    </a:ext>
                  </a:extLst>
                </a:gridCol>
                <a:gridCol w="329184">
                  <a:extLst>
                    <a:ext uri="{9D8B030D-6E8A-4147-A177-3AD203B41FA5}">
                      <a16:colId xmlns:a16="http://schemas.microsoft.com/office/drawing/2014/main" val="3193499649"/>
                    </a:ext>
                  </a:extLst>
                </a:gridCol>
                <a:gridCol w="329184">
                  <a:extLst>
                    <a:ext uri="{9D8B030D-6E8A-4147-A177-3AD203B41FA5}">
                      <a16:colId xmlns:a16="http://schemas.microsoft.com/office/drawing/2014/main" val="2072122213"/>
                    </a:ext>
                  </a:extLst>
                </a:gridCol>
                <a:gridCol w="329184">
                  <a:extLst>
                    <a:ext uri="{9D8B030D-6E8A-4147-A177-3AD203B41FA5}">
                      <a16:colId xmlns:a16="http://schemas.microsoft.com/office/drawing/2014/main" val="2738953615"/>
                    </a:ext>
                  </a:extLst>
                </a:gridCol>
                <a:gridCol w="329184">
                  <a:extLst>
                    <a:ext uri="{9D8B030D-6E8A-4147-A177-3AD203B41FA5}">
                      <a16:colId xmlns:a16="http://schemas.microsoft.com/office/drawing/2014/main" val="1797114385"/>
                    </a:ext>
                  </a:extLst>
                </a:gridCol>
                <a:gridCol w="329184">
                  <a:extLst>
                    <a:ext uri="{9D8B030D-6E8A-4147-A177-3AD203B41FA5}">
                      <a16:colId xmlns:a16="http://schemas.microsoft.com/office/drawing/2014/main" val="1708530902"/>
                    </a:ext>
                  </a:extLst>
                </a:gridCol>
                <a:gridCol w="329184">
                  <a:extLst>
                    <a:ext uri="{9D8B030D-6E8A-4147-A177-3AD203B41FA5}">
                      <a16:colId xmlns:a16="http://schemas.microsoft.com/office/drawing/2014/main" val="3661789031"/>
                    </a:ext>
                  </a:extLst>
                </a:gridCol>
                <a:gridCol w="329184">
                  <a:extLst>
                    <a:ext uri="{9D8B030D-6E8A-4147-A177-3AD203B41FA5}">
                      <a16:colId xmlns:a16="http://schemas.microsoft.com/office/drawing/2014/main" val="1801107112"/>
                    </a:ext>
                  </a:extLst>
                </a:gridCol>
                <a:gridCol w="329184">
                  <a:extLst>
                    <a:ext uri="{9D8B030D-6E8A-4147-A177-3AD203B41FA5}">
                      <a16:colId xmlns:a16="http://schemas.microsoft.com/office/drawing/2014/main" val="2430385495"/>
                    </a:ext>
                  </a:extLst>
                </a:gridCol>
                <a:gridCol w="329184">
                  <a:extLst>
                    <a:ext uri="{9D8B030D-6E8A-4147-A177-3AD203B41FA5}">
                      <a16:colId xmlns:a16="http://schemas.microsoft.com/office/drawing/2014/main" val="1819685296"/>
                    </a:ext>
                  </a:extLst>
                </a:gridCol>
                <a:gridCol w="329184">
                  <a:extLst>
                    <a:ext uri="{9D8B030D-6E8A-4147-A177-3AD203B41FA5}">
                      <a16:colId xmlns:a16="http://schemas.microsoft.com/office/drawing/2014/main" val="2295461687"/>
                    </a:ext>
                  </a:extLst>
                </a:gridCol>
                <a:gridCol w="329184">
                  <a:extLst>
                    <a:ext uri="{9D8B030D-6E8A-4147-A177-3AD203B41FA5}">
                      <a16:colId xmlns:a16="http://schemas.microsoft.com/office/drawing/2014/main" val="2443687588"/>
                    </a:ext>
                  </a:extLst>
                </a:gridCol>
                <a:gridCol w="329184">
                  <a:extLst>
                    <a:ext uri="{9D8B030D-6E8A-4147-A177-3AD203B41FA5}">
                      <a16:colId xmlns:a16="http://schemas.microsoft.com/office/drawing/2014/main" val="300196443"/>
                    </a:ext>
                  </a:extLst>
                </a:gridCol>
                <a:gridCol w="329184">
                  <a:extLst>
                    <a:ext uri="{9D8B030D-6E8A-4147-A177-3AD203B41FA5}">
                      <a16:colId xmlns:a16="http://schemas.microsoft.com/office/drawing/2014/main" val="90951166"/>
                    </a:ext>
                  </a:extLst>
                </a:gridCol>
                <a:gridCol w="329184">
                  <a:extLst>
                    <a:ext uri="{9D8B030D-6E8A-4147-A177-3AD203B41FA5}">
                      <a16:colId xmlns:a16="http://schemas.microsoft.com/office/drawing/2014/main" val="1498988420"/>
                    </a:ext>
                  </a:extLst>
                </a:gridCol>
                <a:gridCol w="329184">
                  <a:extLst>
                    <a:ext uri="{9D8B030D-6E8A-4147-A177-3AD203B41FA5}">
                      <a16:colId xmlns:a16="http://schemas.microsoft.com/office/drawing/2014/main" val="2660553326"/>
                    </a:ext>
                  </a:extLst>
                </a:gridCol>
                <a:gridCol w="329184">
                  <a:extLst>
                    <a:ext uri="{9D8B030D-6E8A-4147-A177-3AD203B41FA5}">
                      <a16:colId xmlns:a16="http://schemas.microsoft.com/office/drawing/2014/main" val="1942740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454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- 2018-11-27 13:14:44 </a:t>
                      </a:r>
                      <a:r>
                        <a:rPr kumimoji="0" lang="en-US" sz="1000" b="0" i="0" u="none" strike="noStrike" kern="1200" cap="none" spc="0" normalizeH="0" baseline="0" noProof="0">
                          <a:ln>
                            <a:noFill/>
                          </a:ln>
                          <a:solidFill>
                            <a:prstClr val="black"/>
                          </a:solidFill>
                          <a:effectLst/>
                          <a:uLnTx/>
                          <a:uFillTx/>
                          <a:latin typeface="+mn-lt"/>
                          <a:ea typeface="+mn-ea"/>
                          <a:cs typeface="+mn-cs"/>
                        </a:rPr>
                        <a:t> 
 Where the magic happens with Roberto Cavalli Home! A peek behind the scenes, where metals are worked and shaped by talented craftsmen to create unique pieces of home accessories! 🍂
Photos via Roberto Cavalli Home 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1324212"/>
                  </a:ext>
                </a:extLst>
              </a:tr>
            </a:tbl>
          </a:graphicData>
        </a:graphic>
      </p:graphicFrame>
      <p:sp>
        <p:nvSpPr>
          <p:cNvPr id="4" name="Text Placeholder 3">
            <a:extLst>
              <a:ext uri="{FF2B5EF4-FFF2-40B4-BE49-F238E27FC236}">
                <a16:creationId xmlns:a16="http://schemas.microsoft.com/office/drawing/2014/main" id="{B2E92123-4620-4799-B9C7-AF04646D165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2200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21A3-CC87-4ACB-9E6C-36B23DF3BA43}"/>
              </a:ext>
            </a:extLst>
          </p:cNvPr>
          <p:cNvSpPr>
            <a:spLocks noGrp="1"/>
          </p:cNvSpPr>
          <p:nvPr>
            <p:ph type="title"/>
          </p:nvPr>
        </p:nvSpPr>
        <p:spPr/>
        <p:txBody>
          <a:bodyPr/>
          <a:lstStyle/>
          <a:p>
            <a:r>
              <a:rPr lang="en-US"/>
              <a:t>Facebook Own Posts Table | Altus.me - 5 of 25</a:t>
            </a:r>
          </a:p>
        </p:txBody>
      </p:sp>
      <p:graphicFrame>
        <p:nvGraphicFramePr>
          <p:cNvPr id="5" name="Table Placeholder 4">
            <a:extLst>
              <a:ext uri="{FF2B5EF4-FFF2-40B4-BE49-F238E27FC236}">
                <a16:creationId xmlns:a16="http://schemas.microsoft.com/office/drawing/2014/main" id="{79B4966F-D468-4B06-B796-B782AFAD1628}"/>
              </a:ext>
            </a:extLst>
          </p:cNvPr>
          <p:cNvGraphicFramePr>
            <a:graphicFrameLocks noGrp="1"/>
          </p:cNvGraphicFramePr>
          <p:nvPr>
            <p:ph type="tbl" sz="quarter" idx="13"/>
            <p:extLst>
              <p:ext uri="{D42A27DB-BD31-4B8C-83A1-F6EECF244321}">
                <p14:modId xmlns:p14="http://schemas.microsoft.com/office/powerpoint/2010/main" val="416287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636891"/>
                    </a:ext>
                  </a:extLst>
                </a:gridCol>
                <a:gridCol w="905256">
                  <a:extLst>
                    <a:ext uri="{9D8B030D-6E8A-4147-A177-3AD203B41FA5}">
                      <a16:colId xmlns:a16="http://schemas.microsoft.com/office/drawing/2014/main" val="1465076981"/>
                    </a:ext>
                  </a:extLst>
                </a:gridCol>
                <a:gridCol w="329184">
                  <a:extLst>
                    <a:ext uri="{9D8B030D-6E8A-4147-A177-3AD203B41FA5}">
                      <a16:colId xmlns:a16="http://schemas.microsoft.com/office/drawing/2014/main" val="4194826979"/>
                    </a:ext>
                  </a:extLst>
                </a:gridCol>
                <a:gridCol w="329184">
                  <a:extLst>
                    <a:ext uri="{9D8B030D-6E8A-4147-A177-3AD203B41FA5}">
                      <a16:colId xmlns:a16="http://schemas.microsoft.com/office/drawing/2014/main" val="2980481612"/>
                    </a:ext>
                  </a:extLst>
                </a:gridCol>
                <a:gridCol w="329184">
                  <a:extLst>
                    <a:ext uri="{9D8B030D-6E8A-4147-A177-3AD203B41FA5}">
                      <a16:colId xmlns:a16="http://schemas.microsoft.com/office/drawing/2014/main" val="2357318382"/>
                    </a:ext>
                  </a:extLst>
                </a:gridCol>
                <a:gridCol w="329184">
                  <a:extLst>
                    <a:ext uri="{9D8B030D-6E8A-4147-A177-3AD203B41FA5}">
                      <a16:colId xmlns:a16="http://schemas.microsoft.com/office/drawing/2014/main" val="2345149327"/>
                    </a:ext>
                  </a:extLst>
                </a:gridCol>
                <a:gridCol w="329184">
                  <a:extLst>
                    <a:ext uri="{9D8B030D-6E8A-4147-A177-3AD203B41FA5}">
                      <a16:colId xmlns:a16="http://schemas.microsoft.com/office/drawing/2014/main" val="2439267234"/>
                    </a:ext>
                  </a:extLst>
                </a:gridCol>
                <a:gridCol w="329184">
                  <a:extLst>
                    <a:ext uri="{9D8B030D-6E8A-4147-A177-3AD203B41FA5}">
                      <a16:colId xmlns:a16="http://schemas.microsoft.com/office/drawing/2014/main" val="412383411"/>
                    </a:ext>
                  </a:extLst>
                </a:gridCol>
                <a:gridCol w="329184">
                  <a:extLst>
                    <a:ext uri="{9D8B030D-6E8A-4147-A177-3AD203B41FA5}">
                      <a16:colId xmlns:a16="http://schemas.microsoft.com/office/drawing/2014/main" val="834793022"/>
                    </a:ext>
                  </a:extLst>
                </a:gridCol>
                <a:gridCol w="329184">
                  <a:extLst>
                    <a:ext uri="{9D8B030D-6E8A-4147-A177-3AD203B41FA5}">
                      <a16:colId xmlns:a16="http://schemas.microsoft.com/office/drawing/2014/main" val="2462829915"/>
                    </a:ext>
                  </a:extLst>
                </a:gridCol>
                <a:gridCol w="329184">
                  <a:extLst>
                    <a:ext uri="{9D8B030D-6E8A-4147-A177-3AD203B41FA5}">
                      <a16:colId xmlns:a16="http://schemas.microsoft.com/office/drawing/2014/main" val="2226247171"/>
                    </a:ext>
                  </a:extLst>
                </a:gridCol>
                <a:gridCol w="329184">
                  <a:extLst>
                    <a:ext uri="{9D8B030D-6E8A-4147-A177-3AD203B41FA5}">
                      <a16:colId xmlns:a16="http://schemas.microsoft.com/office/drawing/2014/main" val="2513711289"/>
                    </a:ext>
                  </a:extLst>
                </a:gridCol>
                <a:gridCol w="329184">
                  <a:extLst>
                    <a:ext uri="{9D8B030D-6E8A-4147-A177-3AD203B41FA5}">
                      <a16:colId xmlns:a16="http://schemas.microsoft.com/office/drawing/2014/main" val="2564003362"/>
                    </a:ext>
                  </a:extLst>
                </a:gridCol>
                <a:gridCol w="329184">
                  <a:extLst>
                    <a:ext uri="{9D8B030D-6E8A-4147-A177-3AD203B41FA5}">
                      <a16:colId xmlns:a16="http://schemas.microsoft.com/office/drawing/2014/main" val="3803665052"/>
                    </a:ext>
                  </a:extLst>
                </a:gridCol>
                <a:gridCol w="329184">
                  <a:extLst>
                    <a:ext uri="{9D8B030D-6E8A-4147-A177-3AD203B41FA5}">
                      <a16:colId xmlns:a16="http://schemas.microsoft.com/office/drawing/2014/main" val="2703262241"/>
                    </a:ext>
                  </a:extLst>
                </a:gridCol>
                <a:gridCol w="329184">
                  <a:extLst>
                    <a:ext uri="{9D8B030D-6E8A-4147-A177-3AD203B41FA5}">
                      <a16:colId xmlns:a16="http://schemas.microsoft.com/office/drawing/2014/main" val="3249627930"/>
                    </a:ext>
                  </a:extLst>
                </a:gridCol>
                <a:gridCol w="329184">
                  <a:extLst>
                    <a:ext uri="{9D8B030D-6E8A-4147-A177-3AD203B41FA5}">
                      <a16:colId xmlns:a16="http://schemas.microsoft.com/office/drawing/2014/main" val="417129867"/>
                    </a:ext>
                  </a:extLst>
                </a:gridCol>
                <a:gridCol w="329184">
                  <a:extLst>
                    <a:ext uri="{9D8B030D-6E8A-4147-A177-3AD203B41FA5}">
                      <a16:colId xmlns:a16="http://schemas.microsoft.com/office/drawing/2014/main" val="2396738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097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- 2018-11-26 13:03:13 </a:t>
                      </a:r>
                      <a:r>
                        <a:rPr kumimoji="0" lang="en-US" sz="1000" b="0" i="0" u="none" strike="noStrike" kern="1200" cap="none" spc="0" normalizeH="0" baseline="0" noProof="0">
                          <a:ln>
                            <a:noFill/>
                          </a:ln>
                          <a:solidFill>
                            <a:prstClr val="black"/>
                          </a:solidFill>
                          <a:effectLst/>
                          <a:uLnTx/>
                          <a:uFillTx/>
                          <a:latin typeface="+mn-lt"/>
                          <a:ea typeface="+mn-ea"/>
                          <a:cs typeface="+mn-cs"/>
                        </a:rPr>
                        <a:t> 
 A dining table arrangement that plays with graceful and elegant forms, "Icon" for Arketipo firenze showcases that simplicity is anything but easy.
Icon, dining table - design by Mauro Lipparini
Victoria, chairs and Képi, suspensions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https://scontent.xx.fbcdn.net/v/t1.0-9/s720x720/46705491_1989197834462212_4754784196902256640_o.jpg?_nc_cat=102&amp;_nc_ht=scontent.xx&amp;oh=23531c3db8b50cbf2356ee2876068d0c&amp;oe=5CB02B72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73912380"/>
                  </a:ext>
                </a:extLst>
              </a:tr>
            </a:tbl>
          </a:graphicData>
        </a:graphic>
      </p:graphicFrame>
      <p:sp>
        <p:nvSpPr>
          <p:cNvPr id="4" name="Text Placeholder 3">
            <a:extLst>
              <a:ext uri="{FF2B5EF4-FFF2-40B4-BE49-F238E27FC236}">
                <a16:creationId xmlns:a16="http://schemas.microsoft.com/office/drawing/2014/main" id="{75BD6D2A-6EFC-4744-A0FB-E44E7DE3658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421282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FB384-DFCD-49C1-BB96-34611606ABA8}"/>
              </a:ext>
            </a:extLst>
          </p:cNvPr>
          <p:cNvSpPr>
            <a:spLocks noGrp="1"/>
          </p:cNvSpPr>
          <p:nvPr>
            <p:ph type="title"/>
          </p:nvPr>
        </p:nvSpPr>
        <p:spPr/>
        <p:txBody>
          <a:bodyPr/>
          <a:lstStyle/>
          <a:p>
            <a:r>
              <a:rPr lang="en-US"/>
              <a:t>Facebook Own Posts Table | Altus.me - 6 of 25</a:t>
            </a:r>
          </a:p>
        </p:txBody>
      </p:sp>
      <p:graphicFrame>
        <p:nvGraphicFramePr>
          <p:cNvPr id="5" name="Table Placeholder 4">
            <a:extLst>
              <a:ext uri="{FF2B5EF4-FFF2-40B4-BE49-F238E27FC236}">
                <a16:creationId xmlns:a16="http://schemas.microsoft.com/office/drawing/2014/main" id="{FD2AF0A1-E29A-4F7E-B561-E585E18B660D}"/>
              </a:ext>
            </a:extLst>
          </p:cNvPr>
          <p:cNvGraphicFramePr>
            <a:graphicFrameLocks noGrp="1"/>
          </p:cNvGraphicFramePr>
          <p:nvPr>
            <p:ph type="tbl" sz="quarter" idx="13"/>
            <p:extLst>
              <p:ext uri="{D42A27DB-BD31-4B8C-83A1-F6EECF244321}">
                <p14:modId xmlns:p14="http://schemas.microsoft.com/office/powerpoint/2010/main" val="2959424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0641288"/>
                    </a:ext>
                  </a:extLst>
                </a:gridCol>
                <a:gridCol w="905256">
                  <a:extLst>
                    <a:ext uri="{9D8B030D-6E8A-4147-A177-3AD203B41FA5}">
                      <a16:colId xmlns:a16="http://schemas.microsoft.com/office/drawing/2014/main" val="664777450"/>
                    </a:ext>
                  </a:extLst>
                </a:gridCol>
                <a:gridCol w="329184">
                  <a:extLst>
                    <a:ext uri="{9D8B030D-6E8A-4147-A177-3AD203B41FA5}">
                      <a16:colId xmlns:a16="http://schemas.microsoft.com/office/drawing/2014/main" val="3268029084"/>
                    </a:ext>
                  </a:extLst>
                </a:gridCol>
                <a:gridCol w="329184">
                  <a:extLst>
                    <a:ext uri="{9D8B030D-6E8A-4147-A177-3AD203B41FA5}">
                      <a16:colId xmlns:a16="http://schemas.microsoft.com/office/drawing/2014/main" val="2048600487"/>
                    </a:ext>
                  </a:extLst>
                </a:gridCol>
                <a:gridCol w="329184">
                  <a:extLst>
                    <a:ext uri="{9D8B030D-6E8A-4147-A177-3AD203B41FA5}">
                      <a16:colId xmlns:a16="http://schemas.microsoft.com/office/drawing/2014/main" val="2549046491"/>
                    </a:ext>
                  </a:extLst>
                </a:gridCol>
                <a:gridCol w="329184">
                  <a:extLst>
                    <a:ext uri="{9D8B030D-6E8A-4147-A177-3AD203B41FA5}">
                      <a16:colId xmlns:a16="http://schemas.microsoft.com/office/drawing/2014/main" val="3481395922"/>
                    </a:ext>
                  </a:extLst>
                </a:gridCol>
                <a:gridCol w="329184">
                  <a:extLst>
                    <a:ext uri="{9D8B030D-6E8A-4147-A177-3AD203B41FA5}">
                      <a16:colId xmlns:a16="http://schemas.microsoft.com/office/drawing/2014/main" val="1315174818"/>
                    </a:ext>
                  </a:extLst>
                </a:gridCol>
                <a:gridCol w="329184">
                  <a:extLst>
                    <a:ext uri="{9D8B030D-6E8A-4147-A177-3AD203B41FA5}">
                      <a16:colId xmlns:a16="http://schemas.microsoft.com/office/drawing/2014/main" val="1211662940"/>
                    </a:ext>
                  </a:extLst>
                </a:gridCol>
                <a:gridCol w="329184">
                  <a:extLst>
                    <a:ext uri="{9D8B030D-6E8A-4147-A177-3AD203B41FA5}">
                      <a16:colId xmlns:a16="http://schemas.microsoft.com/office/drawing/2014/main" val="930134711"/>
                    </a:ext>
                  </a:extLst>
                </a:gridCol>
                <a:gridCol w="329184">
                  <a:extLst>
                    <a:ext uri="{9D8B030D-6E8A-4147-A177-3AD203B41FA5}">
                      <a16:colId xmlns:a16="http://schemas.microsoft.com/office/drawing/2014/main" val="543870598"/>
                    </a:ext>
                  </a:extLst>
                </a:gridCol>
                <a:gridCol w="329184">
                  <a:extLst>
                    <a:ext uri="{9D8B030D-6E8A-4147-A177-3AD203B41FA5}">
                      <a16:colId xmlns:a16="http://schemas.microsoft.com/office/drawing/2014/main" val="170866417"/>
                    </a:ext>
                  </a:extLst>
                </a:gridCol>
                <a:gridCol w="329184">
                  <a:extLst>
                    <a:ext uri="{9D8B030D-6E8A-4147-A177-3AD203B41FA5}">
                      <a16:colId xmlns:a16="http://schemas.microsoft.com/office/drawing/2014/main" val="457936094"/>
                    </a:ext>
                  </a:extLst>
                </a:gridCol>
                <a:gridCol w="329184">
                  <a:extLst>
                    <a:ext uri="{9D8B030D-6E8A-4147-A177-3AD203B41FA5}">
                      <a16:colId xmlns:a16="http://schemas.microsoft.com/office/drawing/2014/main" val="764430520"/>
                    </a:ext>
                  </a:extLst>
                </a:gridCol>
                <a:gridCol w="329184">
                  <a:extLst>
                    <a:ext uri="{9D8B030D-6E8A-4147-A177-3AD203B41FA5}">
                      <a16:colId xmlns:a16="http://schemas.microsoft.com/office/drawing/2014/main" val="455509730"/>
                    </a:ext>
                  </a:extLst>
                </a:gridCol>
                <a:gridCol w="329184">
                  <a:extLst>
                    <a:ext uri="{9D8B030D-6E8A-4147-A177-3AD203B41FA5}">
                      <a16:colId xmlns:a16="http://schemas.microsoft.com/office/drawing/2014/main" val="2230826938"/>
                    </a:ext>
                  </a:extLst>
                </a:gridCol>
                <a:gridCol w="329184">
                  <a:extLst>
                    <a:ext uri="{9D8B030D-6E8A-4147-A177-3AD203B41FA5}">
                      <a16:colId xmlns:a16="http://schemas.microsoft.com/office/drawing/2014/main" val="1545177214"/>
                    </a:ext>
                  </a:extLst>
                </a:gridCol>
                <a:gridCol w="329184">
                  <a:extLst>
                    <a:ext uri="{9D8B030D-6E8A-4147-A177-3AD203B41FA5}">
                      <a16:colId xmlns:a16="http://schemas.microsoft.com/office/drawing/2014/main" val="12828902"/>
                    </a:ext>
                  </a:extLst>
                </a:gridCol>
                <a:gridCol w="329184">
                  <a:extLst>
                    <a:ext uri="{9D8B030D-6E8A-4147-A177-3AD203B41FA5}">
                      <a16:colId xmlns:a16="http://schemas.microsoft.com/office/drawing/2014/main" val="2243855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049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- 2018-11-25 13:09:52 </a:t>
                      </a:r>
                      <a:r>
                        <a:rPr kumimoji="0" lang="en-US" sz="1000" b="0" i="0" u="none" strike="noStrike" kern="1200" cap="none" spc="0" normalizeH="0" baseline="0" noProof="0">
                          <a:ln>
                            <a:noFill/>
                          </a:ln>
                          <a:solidFill>
                            <a:prstClr val="black"/>
                          </a:solidFill>
                          <a:effectLst/>
                          <a:uLnTx/>
                          <a:uFillTx/>
                          <a:latin typeface="+mn-lt"/>
                          <a:ea typeface="+mn-ea"/>
                          <a:cs typeface="+mn-cs"/>
                        </a:rPr>
                        <a:t> 
 Re-tune and re-calibrate on a Sunday for the upcoming week with #LordYo chair and #LordYi table by Starck.
#Repost Driade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https://scontent.xx.fbcdn.net/v/t1.0-9/p720x720/46775483_1987787251269937_5763640738780807168_o.jpg?_nc_cat=106&amp;_nc_ht=scontent.xx&amp;oh=8986568658f11fe29d2f62d29d4da76f&amp;oe=5C6F0E0F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5527100"/>
                  </a:ext>
                </a:extLst>
              </a:tr>
            </a:tbl>
          </a:graphicData>
        </a:graphic>
      </p:graphicFrame>
      <p:sp>
        <p:nvSpPr>
          <p:cNvPr id="4" name="Text Placeholder 3">
            <a:extLst>
              <a:ext uri="{FF2B5EF4-FFF2-40B4-BE49-F238E27FC236}">
                <a16:creationId xmlns:a16="http://schemas.microsoft.com/office/drawing/2014/main" id="{D9071B45-B193-4595-9911-990C8D002CB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67714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6BCEE-14E2-46DE-B06E-86D3DC865ED0}"/>
              </a:ext>
            </a:extLst>
          </p:cNvPr>
          <p:cNvSpPr>
            <a:spLocks noGrp="1"/>
          </p:cNvSpPr>
          <p:nvPr>
            <p:ph type="title"/>
          </p:nvPr>
        </p:nvSpPr>
        <p:spPr/>
        <p:txBody>
          <a:bodyPr/>
          <a:lstStyle/>
          <a:p>
            <a:r>
              <a:rPr lang="en-US"/>
              <a:t>Facebook Own Posts Table | Altus.me - 7 of 25</a:t>
            </a:r>
          </a:p>
        </p:txBody>
      </p:sp>
      <p:graphicFrame>
        <p:nvGraphicFramePr>
          <p:cNvPr id="5" name="Table Placeholder 4">
            <a:extLst>
              <a:ext uri="{FF2B5EF4-FFF2-40B4-BE49-F238E27FC236}">
                <a16:creationId xmlns:a16="http://schemas.microsoft.com/office/drawing/2014/main" id="{A1F6996E-6638-44CD-B710-C7BEFE2E7F35}"/>
              </a:ext>
            </a:extLst>
          </p:cNvPr>
          <p:cNvGraphicFramePr>
            <a:graphicFrameLocks noGrp="1"/>
          </p:cNvGraphicFramePr>
          <p:nvPr>
            <p:ph type="tbl" sz="quarter" idx="13"/>
            <p:extLst>
              <p:ext uri="{D42A27DB-BD31-4B8C-83A1-F6EECF244321}">
                <p14:modId xmlns:p14="http://schemas.microsoft.com/office/powerpoint/2010/main" val="186994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8526317"/>
                    </a:ext>
                  </a:extLst>
                </a:gridCol>
                <a:gridCol w="905256">
                  <a:extLst>
                    <a:ext uri="{9D8B030D-6E8A-4147-A177-3AD203B41FA5}">
                      <a16:colId xmlns:a16="http://schemas.microsoft.com/office/drawing/2014/main" val="1346805528"/>
                    </a:ext>
                  </a:extLst>
                </a:gridCol>
                <a:gridCol w="329184">
                  <a:extLst>
                    <a:ext uri="{9D8B030D-6E8A-4147-A177-3AD203B41FA5}">
                      <a16:colId xmlns:a16="http://schemas.microsoft.com/office/drawing/2014/main" val="132406447"/>
                    </a:ext>
                  </a:extLst>
                </a:gridCol>
                <a:gridCol w="329184">
                  <a:extLst>
                    <a:ext uri="{9D8B030D-6E8A-4147-A177-3AD203B41FA5}">
                      <a16:colId xmlns:a16="http://schemas.microsoft.com/office/drawing/2014/main" val="425074926"/>
                    </a:ext>
                  </a:extLst>
                </a:gridCol>
                <a:gridCol w="329184">
                  <a:extLst>
                    <a:ext uri="{9D8B030D-6E8A-4147-A177-3AD203B41FA5}">
                      <a16:colId xmlns:a16="http://schemas.microsoft.com/office/drawing/2014/main" val="1704686421"/>
                    </a:ext>
                  </a:extLst>
                </a:gridCol>
                <a:gridCol w="329184">
                  <a:extLst>
                    <a:ext uri="{9D8B030D-6E8A-4147-A177-3AD203B41FA5}">
                      <a16:colId xmlns:a16="http://schemas.microsoft.com/office/drawing/2014/main" val="438891086"/>
                    </a:ext>
                  </a:extLst>
                </a:gridCol>
                <a:gridCol w="329184">
                  <a:extLst>
                    <a:ext uri="{9D8B030D-6E8A-4147-A177-3AD203B41FA5}">
                      <a16:colId xmlns:a16="http://schemas.microsoft.com/office/drawing/2014/main" val="2344431283"/>
                    </a:ext>
                  </a:extLst>
                </a:gridCol>
                <a:gridCol w="329184">
                  <a:extLst>
                    <a:ext uri="{9D8B030D-6E8A-4147-A177-3AD203B41FA5}">
                      <a16:colId xmlns:a16="http://schemas.microsoft.com/office/drawing/2014/main" val="1731445291"/>
                    </a:ext>
                  </a:extLst>
                </a:gridCol>
                <a:gridCol w="329184">
                  <a:extLst>
                    <a:ext uri="{9D8B030D-6E8A-4147-A177-3AD203B41FA5}">
                      <a16:colId xmlns:a16="http://schemas.microsoft.com/office/drawing/2014/main" val="3592580519"/>
                    </a:ext>
                  </a:extLst>
                </a:gridCol>
                <a:gridCol w="329184">
                  <a:extLst>
                    <a:ext uri="{9D8B030D-6E8A-4147-A177-3AD203B41FA5}">
                      <a16:colId xmlns:a16="http://schemas.microsoft.com/office/drawing/2014/main" val="3918460605"/>
                    </a:ext>
                  </a:extLst>
                </a:gridCol>
                <a:gridCol w="329184">
                  <a:extLst>
                    <a:ext uri="{9D8B030D-6E8A-4147-A177-3AD203B41FA5}">
                      <a16:colId xmlns:a16="http://schemas.microsoft.com/office/drawing/2014/main" val="2553261695"/>
                    </a:ext>
                  </a:extLst>
                </a:gridCol>
                <a:gridCol w="329184">
                  <a:extLst>
                    <a:ext uri="{9D8B030D-6E8A-4147-A177-3AD203B41FA5}">
                      <a16:colId xmlns:a16="http://schemas.microsoft.com/office/drawing/2014/main" val="1119469931"/>
                    </a:ext>
                  </a:extLst>
                </a:gridCol>
                <a:gridCol w="329184">
                  <a:extLst>
                    <a:ext uri="{9D8B030D-6E8A-4147-A177-3AD203B41FA5}">
                      <a16:colId xmlns:a16="http://schemas.microsoft.com/office/drawing/2014/main" val="1961481079"/>
                    </a:ext>
                  </a:extLst>
                </a:gridCol>
                <a:gridCol w="329184">
                  <a:extLst>
                    <a:ext uri="{9D8B030D-6E8A-4147-A177-3AD203B41FA5}">
                      <a16:colId xmlns:a16="http://schemas.microsoft.com/office/drawing/2014/main" val="4134550953"/>
                    </a:ext>
                  </a:extLst>
                </a:gridCol>
                <a:gridCol w="329184">
                  <a:extLst>
                    <a:ext uri="{9D8B030D-6E8A-4147-A177-3AD203B41FA5}">
                      <a16:colId xmlns:a16="http://schemas.microsoft.com/office/drawing/2014/main" val="2870491616"/>
                    </a:ext>
                  </a:extLst>
                </a:gridCol>
                <a:gridCol w="329184">
                  <a:extLst>
                    <a:ext uri="{9D8B030D-6E8A-4147-A177-3AD203B41FA5}">
                      <a16:colId xmlns:a16="http://schemas.microsoft.com/office/drawing/2014/main" val="2282397014"/>
                    </a:ext>
                  </a:extLst>
                </a:gridCol>
                <a:gridCol w="329184">
                  <a:extLst>
                    <a:ext uri="{9D8B030D-6E8A-4147-A177-3AD203B41FA5}">
                      <a16:colId xmlns:a16="http://schemas.microsoft.com/office/drawing/2014/main" val="3407680062"/>
                    </a:ext>
                  </a:extLst>
                </a:gridCol>
                <a:gridCol w="329184">
                  <a:extLst>
                    <a:ext uri="{9D8B030D-6E8A-4147-A177-3AD203B41FA5}">
                      <a16:colId xmlns:a16="http://schemas.microsoft.com/office/drawing/2014/main" val="3096277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540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- 2018-11-24 12:14:41 </a:t>
                      </a:r>
                      <a:r>
                        <a:rPr kumimoji="0" lang="en-US" sz="1000" b="0" i="0" u="none" strike="noStrike" kern="1200" cap="none" spc="0" normalizeH="0" baseline="0" noProof="0">
                          <a:ln>
                            <a:noFill/>
                          </a:ln>
                          <a:solidFill>
                            <a:prstClr val="black"/>
                          </a:solidFill>
                          <a:effectLst/>
                          <a:uLnTx/>
                          <a:uFillTx/>
                          <a:latin typeface="+mn-lt"/>
                          <a:ea typeface="+mn-ea"/>
                          <a:cs typeface="+mn-cs"/>
                        </a:rPr>
                        <a:t> 
 The River table for Cattelan Italia stands out for its elegance and refinement. The charming glass central insert which crosses the entire length of the top makes it absolutely unique and captivating!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https://scontent.xx.fbcdn.net/v/t1.0-9/p720x720/46517239_1986192498096079_558962192251092992_o.jpg?_nc_cat=111&amp;_nc_ht=scontent.xx&amp;oh=fcedad5daec7e60a4d3f357243c1348b&amp;oe=5C77D73F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5351898"/>
                  </a:ext>
                </a:extLst>
              </a:tr>
            </a:tbl>
          </a:graphicData>
        </a:graphic>
      </p:graphicFrame>
      <p:sp>
        <p:nvSpPr>
          <p:cNvPr id="4" name="Text Placeholder 3">
            <a:extLst>
              <a:ext uri="{FF2B5EF4-FFF2-40B4-BE49-F238E27FC236}">
                <a16:creationId xmlns:a16="http://schemas.microsoft.com/office/drawing/2014/main" id="{D2568F66-8946-4669-9BE0-34911EA5700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3177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22887-400F-4013-961F-6B79A5475FED}"/>
              </a:ext>
            </a:extLst>
          </p:cNvPr>
          <p:cNvSpPr>
            <a:spLocks noGrp="1"/>
          </p:cNvSpPr>
          <p:nvPr>
            <p:ph type="title"/>
          </p:nvPr>
        </p:nvSpPr>
        <p:spPr/>
        <p:txBody>
          <a:bodyPr/>
          <a:lstStyle/>
          <a:p>
            <a:r>
              <a:rPr lang="en-US"/>
              <a:t>Facebook Own Posts Table | Altus.me - 8 of 25</a:t>
            </a:r>
          </a:p>
        </p:txBody>
      </p:sp>
      <p:graphicFrame>
        <p:nvGraphicFramePr>
          <p:cNvPr id="5" name="Table Placeholder 4">
            <a:extLst>
              <a:ext uri="{FF2B5EF4-FFF2-40B4-BE49-F238E27FC236}">
                <a16:creationId xmlns:a16="http://schemas.microsoft.com/office/drawing/2014/main" id="{24E2F0E3-7E45-4BBB-9116-9251BCB71421}"/>
              </a:ext>
            </a:extLst>
          </p:cNvPr>
          <p:cNvGraphicFramePr>
            <a:graphicFrameLocks noGrp="1"/>
          </p:cNvGraphicFramePr>
          <p:nvPr>
            <p:ph type="tbl" sz="quarter" idx="13"/>
            <p:extLst>
              <p:ext uri="{D42A27DB-BD31-4B8C-83A1-F6EECF244321}">
                <p14:modId xmlns:p14="http://schemas.microsoft.com/office/powerpoint/2010/main" val="60708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5886019"/>
                    </a:ext>
                  </a:extLst>
                </a:gridCol>
                <a:gridCol w="905256">
                  <a:extLst>
                    <a:ext uri="{9D8B030D-6E8A-4147-A177-3AD203B41FA5}">
                      <a16:colId xmlns:a16="http://schemas.microsoft.com/office/drawing/2014/main" val="1819096203"/>
                    </a:ext>
                  </a:extLst>
                </a:gridCol>
                <a:gridCol w="329184">
                  <a:extLst>
                    <a:ext uri="{9D8B030D-6E8A-4147-A177-3AD203B41FA5}">
                      <a16:colId xmlns:a16="http://schemas.microsoft.com/office/drawing/2014/main" val="3992630433"/>
                    </a:ext>
                  </a:extLst>
                </a:gridCol>
                <a:gridCol w="329184">
                  <a:extLst>
                    <a:ext uri="{9D8B030D-6E8A-4147-A177-3AD203B41FA5}">
                      <a16:colId xmlns:a16="http://schemas.microsoft.com/office/drawing/2014/main" val="409675805"/>
                    </a:ext>
                  </a:extLst>
                </a:gridCol>
                <a:gridCol w="329184">
                  <a:extLst>
                    <a:ext uri="{9D8B030D-6E8A-4147-A177-3AD203B41FA5}">
                      <a16:colId xmlns:a16="http://schemas.microsoft.com/office/drawing/2014/main" val="626177111"/>
                    </a:ext>
                  </a:extLst>
                </a:gridCol>
                <a:gridCol w="329184">
                  <a:extLst>
                    <a:ext uri="{9D8B030D-6E8A-4147-A177-3AD203B41FA5}">
                      <a16:colId xmlns:a16="http://schemas.microsoft.com/office/drawing/2014/main" val="1988956472"/>
                    </a:ext>
                  </a:extLst>
                </a:gridCol>
                <a:gridCol w="329184">
                  <a:extLst>
                    <a:ext uri="{9D8B030D-6E8A-4147-A177-3AD203B41FA5}">
                      <a16:colId xmlns:a16="http://schemas.microsoft.com/office/drawing/2014/main" val="1502519221"/>
                    </a:ext>
                  </a:extLst>
                </a:gridCol>
                <a:gridCol w="329184">
                  <a:extLst>
                    <a:ext uri="{9D8B030D-6E8A-4147-A177-3AD203B41FA5}">
                      <a16:colId xmlns:a16="http://schemas.microsoft.com/office/drawing/2014/main" val="2013610192"/>
                    </a:ext>
                  </a:extLst>
                </a:gridCol>
                <a:gridCol w="329184">
                  <a:extLst>
                    <a:ext uri="{9D8B030D-6E8A-4147-A177-3AD203B41FA5}">
                      <a16:colId xmlns:a16="http://schemas.microsoft.com/office/drawing/2014/main" val="132416902"/>
                    </a:ext>
                  </a:extLst>
                </a:gridCol>
                <a:gridCol w="329184">
                  <a:extLst>
                    <a:ext uri="{9D8B030D-6E8A-4147-A177-3AD203B41FA5}">
                      <a16:colId xmlns:a16="http://schemas.microsoft.com/office/drawing/2014/main" val="768655969"/>
                    </a:ext>
                  </a:extLst>
                </a:gridCol>
                <a:gridCol w="329184">
                  <a:extLst>
                    <a:ext uri="{9D8B030D-6E8A-4147-A177-3AD203B41FA5}">
                      <a16:colId xmlns:a16="http://schemas.microsoft.com/office/drawing/2014/main" val="4286955589"/>
                    </a:ext>
                  </a:extLst>
                </a:gridCol>
                <a:gridCol w="329184">
                  <a:extLst>
                    <a:ext uri="{9D8B030D-6E8A-4147-A177-3AD203B41FA5}">
                      <a16:colId xmlns:a16="http://schemas.microsoft.com/office/drawing/2014/main" val="3252488680"/>
                    </a:ext>
                  </a:extLst>
                </a:gridCol>
                <a:gridCol w="329184">
                  <a:extLst>
                    <a:ext uri="{9D8B030D-6E8A-4147-A177-3AD203B41FA5}">
                      <a16:colId xmlns:a16="http://schemas.microsoft.com/office/drawing/2014/main" val="3132493129"/>
                    </a:ext>
                  </a:extLst>
                </a:gridCol>
                <a:gridCol w="329184">
                  <a:extLst>
                    <a:ext uri="{9D8B030D-6E8A-4147-A177-3AD203B41FA5}">
                      <a16:colId xmlns:a16="http://schemas.microsoft.com/office/drawing/2014/main" val="3594286374"/>
                    </a:ext>
                  </a:extLst>
                </a:gridCol>
                <a:gridCol w="329184">
                  <a:extLst>
                    <a:ext uri="{9D8B030D-6E8A-4147-A177-3AD203B41FA5}">
                      <a16:colId xmlns:a16="http://schemas.microsoft.com/office/drawing/2014/main" val="1658794964"/>
                    </a:ext>
                  </a:extLst>
                </a:gridCol>
                <a:gridCol w="329184">
                  <a:extLst>
                    <a:ext uri="{9D8B030D-6E8A-4147-A177-3AD203B41FA5}">
                      <a16:colId xmlns:a16="http://schemas.microsoft.com/office/drawing/2014/main" val="4267415539"/>
                    </a:ext>
                  </a:extLst>
                </a:gridCol>
                <a:gridCol w="329184">
                  <a:extLst>
                    <a:ext uri="{9D8B030D-6E8A-4147-A177-3AD203B41FA5}">
                      <a16:colId xmlns:a16="http://schemas.microsoft.com/office/drawing/2014/main" val="825102119"/>
                    </a:ext>
                  </a:extLst>
                </a:gridCol>
                <a:gridCol w="329184">
                  <a:extLst>
                    <a:ext uri="{9D8B030D-6E8A-4147-A177-3AD203B41FA5}">
                      <a16:colId xmlns:a16="http://schemas.microsoft.com/office/drawing/2014/main" val="40397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981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- 2018-11-23 11:59:52 </a:t>
                      </a:r>
                      <a:r>
                        <a:rPr kumimoji="0" lang="en-US" sz="1000" b="0" i="0" u="none" strike="noStrike" kern="1200" cap="none" spc="0" normalizeH="0" baseline="0" noProof="0">
                          <a:ln>
                            <a:noFill/>
                          </a:ln>
                          <a:solidFill>
                            <a:prstClr val="black"/>
                          </a:solidFill>
                          <a:effectLst/>
                          <a:uLnTx/>
                          <a:uFillTx/>
                          <a:latin typeface="+mn-lt"/>
                          <a:ea typeface="+mn-ea"/>
                          <a:cs typeface="+mn-cs"/>
                        </a:rPr>
                        <a:t> 
 Here's PART 2 of a creative collaboration between Walter Knoll and Wallpaper* magazine, featuring Walter Knoll's Leadchair Management designed by EOOS.
Video via Walter Knoll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https://scontent.xx.fbcdn.net/v/t15.13418-10/45370878_2180197575573171_7830132487673085952_n.jpg?_nc_cat=108&amp;_nc_ht=scontent.xx&amp;oh=f04401dcbf86b258db33dac0868a547e&amp;oe=5C643B82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1574502"/>
                  </a:ext>
                </a:extLst>
              </a:tr>
            </a:tbl>
          </a:graphicData>
        </a:graphic>
      </p:graphicFrame>
      <p:sp>
        <p:nvSpPr>
          <p:cNvPr id="4" name="Text Placeholder 3">
            <a:extLst>
              <a:ext uri="{FF2B5EF4-FFF2-40B4-BE49-F238E27FC236}">
                <a16:creationId xmlns:a16="http://schemas.microsoft.com/office/drawing/2014/main" id="{A978C2BD-A04E-434F-B476-B5F4020AF8E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21864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B3113-6C54-4E26-BF0F-99F3C6D13456}"/>
              </a:ext>
            </a:extLst>
          </p:cNvPr>
          <p:cNvSpPr>
            <a:spLocks noGrp="1"/>
          </p:cNvSpPr>
          <p:nvPr>
            <p:ph type="title"/>
          </p:nvPr>
        </p:nvSpPr>
        <p:spPr/>
        <p:txBody>
          <a:bodyPr/>
          <a:lstStyle/>
          <a:p>
            <a:r>
              <a:rPr lang="en-US"/>
              <a:t>Facebook Own Posts Table | Altus.me - 9 of 25</a:t>
            </a:r>
          </a:p>
        </p:txBody>
      </p:sp>
      <p:graphicFrame>
        <p:nvGraphicFramePr>
          <p:cNvPr id="5" name="Table Placeholder 4">
            <a:extLst>
              <a:ext uri="{FF2B5EF4-FFF2-40B4-BE49-F238E27FC236}">
                <a16:creationId xmlns:a16="http://schemas.microsoft.com/office/drawing/2014/main" id="{10E8F2DE-09E5-4BB7-A8A2-211F7DB4F0B6}"/>
              </a:ext>
            </a:extLst>
          </p:cNvPr>
          <p:cNvGraphicFramePr>
            <a:graphicFrameLocks noGrp="1"/>
          </p:cNvGraphicFramePr>
          <p:nvPr>
            <p:ph type="tbl" sz="quarter" idx="13"/>
            <p:extLst>
              <p:ext uri="{D42A27DB-BD31-4B8C-83A1-F6EECF244321}">
                <p14:modId xmlns:p14="http://schemas.microsoft.com/office/powerpoint/2010/main" val="2538900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3558027"/>
                    </a:ext>
                  </a:extLst>
                </a:gridCol>
                <a:gridCol w="905256">
                  <a:extLst>
                    <a:ext uri="{9D8B030D-6E8A-4147-A177-3AD203B41FA5}">
                      <a16:colId xmlns:a16="http://schemas.microsoft.com/office/drawing/2014/main" val="3579829356"/>
                    </a:ext>
                  </a:extLst>
                </a:gridCol>
                <a:gridCol w="329184">
                  <a:extLst>
                    <a:ext uri="{9D8B030D-6E8A-4147-A177-3AD203B41FA5}">
                      <a16:colId xmlns:a16="http://schemas.microsoft.com/office/drawing/2014/main" val="3901789391"/>
                    </a:ext>
                  </a:extLst>
                </a:gridCol>
                <a:gridCol w="329184">
                  <a:extLst>
                    <a:ext uri="{9D8B030D-6E8A-4147-A177-3AD203B41FA5}">
                      <a16:colId xmlns:a16="http://schemas.microsoft.com/office/drawing/2014/main" val="254315231"/>
                    </a:ext>
                  </a:extLst>
                </a:gridCol>
                <a:gridCol w="329184">
                  <a:extLst>
                    <a:ext uri="{9D8B030D-6E8A-4147-A177-3AD203B41FA5}">
                      <a16:colId xmlns:a16="http://schemas.microsoft.com/office/drawing/2014/main" val="362145673"/>
                    </a:ext>
                  </a:extLst>
                </a:gridCol>
                <a:gridCol w="329184">
                  <a:extLst>
                    <a:ext uri="{9D8B030D-6E8A-4147-A177-3AD203B41FA5}">
                      <a16:colId xmlns:a16="http://schemas.microsoft.com/office/drawing/2014/main" val="3771324913"/>
                    </a:ext>
                  </a:extLst>
                </a:gridCol>
                <a:gridCol w="329184">
                  <a:extLst>
                    <a:ext uri="{9D8B030D-6E8A-4147-A177-3AD203B41FA5}">
                      <a16:colId xmlns:a16="http://schemas.microsoft.com/office/drawing/2014/main" val="2310684889"/>
                    </a:ext>
                  </a:extLst>
                </a:gridCol>
                <a:gridCol w="329184">
                  <a:extLst>
                    <a:ext uri="{9D8B030D-6E8A-4147-A177-3AD203B41FA5}">
                      <a16:colId xmlns:a16="http://schemas.microsoft.com/office/drawing/2014/main" val="2265858308"/>
                    </a:ext>
                  </a:extLst>
                </a:gridCol>
                <a:gridCol w="329184">
                  <a:extLst>
                    <a:ext uri="{9D8B030D-6E8A-4147-A177-3AD203B41FA5}">
                      <a16:colId xmlns:a16="http://schemas.microsoft.com/office/drawing/2014/main" val="4051312188"/>
                    </a:ext>
                  </a:extLst>
                </a:gridCol>
                <a:gridCol w="329184">
                  <a:extLst>
                    <a:ext uri="{9D8B030D-6E8A-4147-A177-3AD203B41FA5}">
                      <a16:colId xmlns:a16="http://schemas.microsoft.com/office/drawing/2014/main" val="3423620714"/>
                    </a:ext>
                  </a:extLst>
                </a:gridCol>
                <a:gridCol w="329184">
                  <a:extLst>
                    <a:ext uri="{9D8B030D-6E8A-4147-A177-3AD203B41FA5}">
                      <a16:colId xmlns:a16="http://schemas.microsoft.com/office/drawing/2014/main" val="4201618518"/>
                    </a:ext>
                  </a:extLst>
                </a:gridCol>
                <a:gridCol w="329184">
                  <a:extLst>
                    <a:ext uri="{9D8B030D-6E8A-4147-A177-3AD203B41FA5}">
                      <a16:colId xmlns:a16="http://schemas.microsoft.com/office/drawing/2014/main" val="1649521771"/>
                    </a:ext>
                  </a:extLst>
                </a:gridCol>
                <a:gridCol w="329184">
                  <a:extLst>
                    <a:ext uri="{9D8B030D-6E8A-4147-A177-3AD203B41FA5}">
                      <a16:colId xmlns:a16="http://schemas.microsoft.com/office/drawing/2014/main" val="1554401756"/>
                    </a:ext>
                  </a:extLst>
                </a:gridCol>
                <a:gridCol w="329184">
                  <a:extLst>
                    <a:ext uri="{9D8B030D-6E8A-4147-A177-3AD203B41FA5}">
                      <a16:colId xmlns:a16="http://schemas.microsoft.com/office/drawing/2014/main" val="2208665655"/>
                    </a:ext>
                  </a:extLst>
                </a:gridCol>
                <a:gridCol w="329184">
                  <a:extLst>
                    <a:ext uri="{9D8B030D-6E8A-4147-A177-3AD203B41FA5}">
                      <a16:colId xmlns:a16="http://schemas.microsoft.com/office/drawing/2014/main" val="3025717593"/>
                    </a:ext>
                  </a:extLst>
                </a:gridCol>
                <a:gridCol w="329184">
                  <a:extLst>
                    <a:ext uri="{9D8B030D-6E8A-4147-A177-3AD203B41FA5}">
                      <a16:colId xmlns:a16="http://schemas.microsoft.com/office/drawing/2014/main" val="681858942"/>
                    </a:ext>
                  </a:extLst>
                </a:gridCol>
                <a:gridCol w="329184">
                  <a:extLst>
                    <a:ext uri="{9D8B030D-6E8A-4147-A177-3AD203B41FA5}">
                      <a16:colId xmlns:a16="http://schemas.microsoft.com/office/drawing/2014/main" val="1637643629"/>
                    </a:ext>
                  </a:extLst>
                </a:gridCol>
                <a:gridCol w="329184">
                  <a:extLst>
                    <a:ext uri="{9D8B030D-6E8A-4147-A177-3AD203B41FA5}">
                      <a16:colId xmlns:a16="http://schemas.microsoft.com/office/drawing/2014/main" val="2303098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992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- 2018-11-22 12:16:57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happy Independence Day from all Altus team!
Photo via @livelovebeirut
Taken by @jubranelias
#independencedaylebanon #beirut #Lebanon #AltusME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https://scontent.xx.fbcdn.net/v/t1.0-9/s720x720/46518623_1983388358376493_7670779442825789440_o.jpg?_nc_cat=109&amp;_nc_ht=scontent.xx&amp;oh=13f7b476c521663f44e81feab4326400&amp;oe=5CAC1A1E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3833852"/>
                  </a:ext>
                </a:extLst>
              </a:tr>
            </a:tbl>
          </a:graphicData>
        </a:graphic>
      </p:graphicFrame>
      <p:sp>
        <p:nvSpPr>
          <p:cNvPr id="4" name="Text Placeholder 3">
            <a:extLst>
              <a:ext uri="{FF2B5EF4-FFF2-40B4-BE49-F238E27FC236}">
                <a16:creationId xmlns:a16="http://schemas.microsoft.com/office/drawing/2014/main" id="{4F8E431D-F0C4-43E3-9C68-4B8D30EC54B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602255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8739-004B-4846-94E3-BDDD2BEC565A}"/>
              </a:ext>
            </a:extLst>
          </p:cNvPr>
          <p:cNvSpPr>
            <a:spLocks noGrp="1"/>
          </p:cNvSpPr>
          <p:nvPr>
            <p:ph type="title"/>
          </p:nvPr>
        </p:nvSpPr>
        <p:spPr/>
        <p:txBody>
          <a:bodyPr/>
          <a:lstStyle/>
          <a:p>
            <a:r>
              <a:rPr lang="en-US"/>
              <a:t>Facebook Own Posts Table | Altus.me - 10 of 25</a:t>
            </a:r>
          </a:p>
        </p:txBody>
      </p:sp>
      <p:graphicFrame>
        <p:nvGraphicFramePr>
          <p:cNvPr id="5" name="Table Placeholder 4">
            <a:extLst>
              <a:ext uri="{FF2B5EF4-FFF2-40B4-BE49-F238E27FC236}">
                <a16:creationId xmlns:a16="http://schemas.microsoft.com/office/drawing/2014/main" id="{11A6D9C6-1634-485C-B53E-AA0E82E48259}"/>
              </a:ext>
            </a:extLst>
          </p:cNvPr>
          <p:cNvGraphicFramePr>
            <a:graphicFrameLocks noGrp="1"/>
          </p:cNvGraphicFramePr>
          <p:nvPr>
            <p:ph type="tbl" sz="quarter" idx="13"/>
            <p:extLst>
              <p:ext uri="{D42A27DB-BD31-4B8C-83A1-F6EECF244321}">
                <p14:modId xmlns:p14="http://schemas.microsoft.com/office/powerpoint/2010/main" val="2941802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7960292"/>
                    </a:ext>
                  </a:extLst>
                </a:gridCol>
                <a:gridCol w="905256">
                  <a:extLst>
                    <a:ext uri="{9D8B030D-6E8A-4147-A177-3AD203B41FA5}">
                      <a16:colId xmlns:a16="http://schemas.microsoft.com/office/drawing/2014/main" val="3508152393"/>
                    </a:ext>
                  </a:extLst>
                </a:gridCol>
                <a:gridCol w="329184">
                  <a:extLst>
                    <a:ext uri="{9D8B030D-6E8A-4147-A177-3AD203B41FA5}">
                      <a16:colId xmlns:a16="http://schemas.microsoft.com/office/drawing/2014/main" val="1320754140"/>
                    </a:ext>
                  </a:extLst>
                </a:gridCol>
                <a:gridCol w="329184">
                  <a:extLst>
                    <a:ext uri="{9D8B030D-6E8A-4147-A177-3AD203B41FA5}">
                      <a16:colId xmlns:a16="http://schemas.microsoft.com/office/drawing/2014/main" val="2587429761"/>
                    </a:ext>
                  </a:extLst>
                </a:gridCol>
                <a:gridCol w="329184">
                  <a:extLst>
                    <a:ext uri="{9D8B030D-6E8A-4147-A177-3AD203B41FA5}">
                      <a16:colId xmlns:a16="http://schemas.microsoft.com/office/drawing/2014/main" val="4054924679"/>
                    </a:ext>
                  </a:extLst>
                </a:gridCol>
                <a:gridCol w="329184">
                  <a:extLst>
                    <a:ext uri="{9D8B030D-6E8A-4147-A177-3AD203B41FA5}">
                      <a16:colId xmlns:a16="http://schemas.microsoft.com/office/drawing/2014/main" val="2267429806"/>
                    </a:ext>
                  </a:extLst>
                </a:gridCol>
                <a:gridCol w="329184">
                  <a:extLst>
                    <a:ext uri="{9D8B030D-6E8A-4147-A177-3AD203B41FA5}">
                      <a16:colId xmlns:a16="http://schemas.microsoft.com/office/drawing/2014/main" val="806751958"/>
                    </a:ext>
                  </a:extLst>
                </a:gridCol>
                <a:gridCol w="329184">
                  <a:extLst>
                    <a:ext uri="{9D8B030D-6E8A-4147-A177-3AD203B41FA5}">
                      <a16:colId xmlns:a16="http://schemas.microsoft.com/office/drawing/2014/main" val="1229465110"/>
                    </a:ext>
                  </a:extLst>
                </a:gridCol>
                <a:gridCol w="329184">
                  <a:extLst>
                    <a:ext uri="{9D8B030D-6E8A-4147-A177-3AD203B41FA5}">
                      <a16:colId xmlns:a16="http://schemas.microsoft.com/office/drawing/2014/main" val="1024985661"/>
                    </a:ext>
                  </a:extLst>
                </a:gridCol>
                <a:gridCol w="329184">
                  <a:extLst>
                    <a:ext uri="{9D8B030D-6E8A-4147-A177-3AD203B41FA5}">
                      <a16:colId xmlns:a16="http://schemas.microsoft.com/office/drawing/2014/main" val="4017231991"/>
                    </a:ext>
                  </a:extLst>
                </a:gridCol>
                <a:gridCol w="329184">
                  <a:extLst>
                    <a:ext uri="{9D8B030D-6E8A-4147-A177-3AD203B41FA5}">
                      <a16:colId xmlns:a16="http://schemas.microsoft.com/office/drawing/2014/main" val="458159326"/>
                    </a:ext>
                  </a:extLst>
                </a:gridCol>
                <a:gridCol w="329184">
                  <a:extLst>
                    <a:ext uri="{9D8B030D-6E8A-4147-A177-3AD203B41FA5}">
                      <a16:colId xmlns:a16="http://schemas.microsoft.com/office/drawing/2014/main" val="3600480881"/>
                    </a:ext>
                  </a:extLst>
                </a:gridCol>
                <a:gridCol w="329184">
                  <a:extLst>
                    <a:ext uri="{9D8B030D-6E8A-4147-A177-3AD203B41FA5}">
                      <a16:colId xmlns:a16="http://schemas.microsoft.com/office/drawing/2014/main" val="139659370"/>
                    </a:ext>
                  </a:extLst>
                </a:gridCol>
                <a:gridCol w="329184">
                  <a:extLst>
                    <a:ext uri="{9D8B030D-6E8A-4147-A177-3AD203B41FA5}">
                      <a16:colId xmlns:a16="http://schemas.microsoft.com/office/drawing/2014/main" val="2622533688"/>
                    </a:ext>
                  </a:extLst>
                </a:gridCol>
                <a:gridCol w="329184">
                  <a:extLst>
                    <a:ext uri="{9D8B030D-6E8A-4147-A177-3AD203B41FA5}">
                      <a16:colId xmlns:a16="http://schemas.microsoft.com/office/drawing/2014/main" val="1654730952"/>
                    </a:ext>
                  </a:extLst>
                </a:gridCol>
                <a:gridCol w="329184">
                  <a:extLst>
                    <a:ext uri="{9D8B030D-6E8A-4147-A177-3AD203B41FA5}">
                      <a16:colId xmlns:a16="http://schemas.microsoft.com/office/drawing/2014/main" val="3633756634"/>
                    </a:ext>
                  </a:extLst>
                </a:gridCol>
                <a:gridCol w="329184">
                  <a:extLst>
                    <a:ext uri="{9D8B030D-6E8A-4147-A177-3AD203B41FA5}">
                      <a16:colId xmlns:a16="http://schemas.microsoft.com/office/drawing/2014/main" val="3964556601"/>
                    </a:ext>
                  </a:extLst>
                </a:gridCol>
                <a:gridCol w="329184">
                  <a:extLst>
                    <a:ext uri="{9D8B030D-6E8A-4147-A177-3AD203B41FA5}">
                      <a16:colId xmlns:a16="http://schemas.microsoft.com/office/drawing/2014/main" val="2993544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906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- 2018-11-21 13:26:11 </a:t>
                      </a:r>
                      <a:r>
                        <a:rPr kumimoji="0" lang="en-US" sz="1000" b="0" i="0" u="none" strike="noStrike" kern="1200" cap="none" spc="0" normalizeH="0" baseline="0" noProof="0">
                          <a:ln>
                            <a:noFill/>
                          </a:ln>
                          <a:solidFill>
                            <a:prstClr val="black"/>
                          </a:solidFill>
                          <a:effectLst/>
                          <a:uLnTx/>
                          <a:uFillTx/>
                          <a:latin typeface="+mn-lt"/>
                          <a:ea typeface="+mn-ea"/>
                          <a:cs typeface="+mn-cs"/>
                        </a:rPr>
                        <a:t> 
 From warm and cosy to streamlined and stylish, "Edit" sofa for Pode feels at home in every 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https://scontent.xx.fbcdn.net/v/t1.0-9/q83/s720x720/46505796_1981973238518005_1054998311842349056_o.jpg?_nc_cat=108&amp;_nc_ht=scontent.xx&amp;oh=9b1ada36876bf1f0bdba891b1f50f160&amp;oe=5C6E469A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9779665"/>
                  </a:ext>
                </a:extLst>
              </a:tr>
            </a:tbl>
          </a:graphicData>
        </a:graphic>
      </p:graphicFrame>
      <p:sp>
        <p:nvSpPr>
          <p:cNvPr id="4" name="Text Placeholder 3">
            <a:extLst>
              <a:ext uri="{FF2B5EF4-FFF2-40B4-BE49-F238E27FC236}">
                <a16:creationId xmlns:a16="http://schemas.microsoft.com/office/drawing/2014/main" id="{9D17F4E6-2838-42F7-824C-FC74BB9CB83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7617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DCC7-542E-45DE-A99F-1DEC5C86F483}"/>
              </a:ext>
            </a:extLst>
          </p:cNvPr>
          <p:cNvSpPr>
            <a:spLocks noGrp="1"/>
          </p:cNvSpPr>
          <p:nvPr>
            <p:ph type="title"/>
          </p:nvPr>
        </p:nvSpPr>
        <p:spPr/>
        <p:txBody>
          <a:bodyPr/>
          <a:lstStyle/>
          <a:p>
            <a:r>
              <a:rPr lang="en-US"/>
              <a:t>Facebook Own Posts Table | Altus.me - 11 of 25</a:t>
            </a:r>
          </a:p>
        </p:txBody>
      </p:sp>
      <p:graphicFrame>
        <p:nvGraphicFramePr>
          <p:cNvPr id="5" name="Table Placeholder 4">
            <a:extLst>
              <a:ext uri="{FF2B5EF4-FFF2-40B4-BE49-F238E27FC236}">
                <a16:creationId xmlns:a16="http://schemas.microsoft.com/office/drawing/2014/main" id="{16633EB8-08A5-4163-809E-1ABAA4AE38F5}"/>
              </a:ext>
            </a:extLst>
          </p:cNvPr>
          <p:cNvGraphicFramePr>
            <a:graphicFrameLocks noGrp="1"/>
          </p:cNvGraphicFramePr>
          <p:nvPr>
            <p:ph type="tbl" sz="quarter" idx="13"/>
            <p:extLst>
              <p:ext uri="{D42A27DB-BD31-4B8C-83A1-F6EECF244321}">
                <p14:modId xmlns:p14="http://schemas.microsoft.com/office/powerpoint/2010/main" val="82196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5492269"/>
                    </a:ext>
                  </a:extLst>
                </a:gridCol>
                <a:gridCol w="905256">
                  <a:extLst>
                    <a:ext uri="{9D8B030D-6E8A-4147-A177-3AD203B41FA5}">
                      <a16:colId xmlns:a16="http://schemas.microsoft.com/office/drawing/2014/main" val="142027763"/>
                    </a:ext>
                  </a:extLst>
                </a:gridCol>
                <a:gridCol w="329184">
                  <a:extLst>
                    <a:ext uri="{9D8B030D-6E8A-4147-A177-3AD203B41FA5}">
                      <a16:colId xmlns:a16="http://schemas.microsoft.com/office/drawing/2014/main" val="311723003"/>
                    </a:ext>
                  </a:extLst>
                </a:gridCol>
                <a:gridCol w="329184">
                  <a:extLst>
                    <a:ext uri="{9D8B030D-6E8A-4147-A177-3AD203B41FA5}">
                      <a16:colId xmlns:a16="http://schemas.microsoft.com/office/drawing/2014/main" val="734025110"/>
                    </a:ext>
                  </a:extLst>
                </a:gridCol>
                <a:gridCol w="329184">
                  <a:extLst>
                    <a:ext uri="{9D8B030D-6E8A-4147-A177-3AD203B41FA5}">
                      <a16:colId xmlns:a16="http://schemas.microsoft.com/office/drawing/2014/main" val="1674416425"/>
                    </a:ext>
                  </a:extLst>
                </a:gridCol>
                <a:gridCol w="329184">
                  <a:extLst>
                    <a:ext uri="{9D8B030D-6E8A-4147-A177-3AD203B41FA5}">
                      <a16:colId xmlns:a16="http://schemas.microsoft.com/office/drawing/2014/main" val="2321958483"/>
                    </a:ext>
                  </a:extLst>
                </a:gridCol>
                <a:gridCol w="329184">
                  <a:extLst>
                    <a:ext uri="{9D8B030D-6E8A-4147-A177-3AD203B41FA5}">
                      <a16:colId xmlns:a16="http://schemas.microsoft.com/office/drawing/2014/main" val="3471182239"/>
                    </a:ext>
                  </a:extLst>
                </a:gridCol>
                <a:gridCol w="329184">
                  <a:extLst>
                    <a:ext uri="{9D8B030D-6E8A-4147-A177-3AD203B41FA5}">
                      <a16:colId xmlns:a16="http://schemas.microsoft.com/office/drawing/2014/main" val="1341799102"/>
                    </a:ext>
                  </a:extLst>
                </a:gridCol>
                <a:gridCol w="329184">
                  <a:extLst>
                    <a:ext uri="{9D8B030D-6E8A-4147-A177-3AD203B41FA5}">
                      <a16:colId xmlns:a16="http://schemas.microsoft.com/office/drawing/2014/main" val="1684346384"/>
                    </a:ext>
                  </a:extLst>
                </a:gridCol>
                <a:gridCol w="329184">
                  <a:extLst>
                    <a:ext uri="{9D8B030D-6E8A-4147-A177-3AD203B41FA5}">
                      <a16:colId xmlns:a16="http://schemas.microsoft.com/office/drawing/2014/main" val="2739232847"/>
                    </a:ext>
                  </a:extLst>
                </a:gridCol>
                <a:gridCol w="329184">
                  <a:extLst>
                    <a:ext uri="{9D8B030D-6E8A-4147-A177-3AD203B41FA5}">
                      <a16:colId xmlns:a16="http://schemas.microsoft.com/office/drawing/2014/main" val="815734319"/>
                    </a:ext>
                  </a:extLst>
                </a:gridCol>
                <a:gridCol w="329184">
                  <a:extLst>
                    <a:ext uri="{9D8B030D-6E8A-4147-A177-3AD203B41FA5}">
                      <a16:colId xmlns:a16="http://schemas.microsoft.com/office/drawing/2014/main" val="1228995551"/>
                    </a:ext>
                  </a:extLst>
                </a:gridCol>
                <a:gridCol w="329184">
                  <a:extLst>
                    <a:ext uri="{9D8B030D-6E8A-4147-A177-3AD203B41FA5}">
                      <a16:colId xmlns:a16="http://schemas.microsoft.com/office/drawing/2014/main" val="1349590910"/>
                    </a:ext>
                  </a:extLst>
                </a:gridCol>
                <a:gridCol w="329184">
                  <a:extLst>
                    <a:ext uri="{9D8B030D-6E8A-4147-A177-3AD203B41FA5}">
                      <a16:colId xmlns:a16="http://schemas.microsoft.com/office/drawing/2014/main" val="3533034497"/>
                    </a:ext>
                  </a:extLst>
                </a:gridCol>
                <a:gridCol w="329184">
                  <a:extLst>
                    <a:ext uri="{9D8B030D-6E8A-4147-A177-3AD203B41FA5}">
                      <a16:colId xmlns:a16="http://schemas.microsoft.com/office/drawing/2014/main" val="3650300286"/>
                    </a:ext>
                  </a:extLst>
                </a:gridCol>
                <a:gridCol w="329184">
                  <a:extLst>
                    <a:ext uri="{9D8B030D-6E8A-4147-A177-3AD203B41FA5}">
                      <a16:colId xmlns:a16="http://schemas.microsoft.com/office/drawing/2014/main" val="254769267"/>
                    </a:ext>
                  </a:extLst>
                </a:gridCol>
                <a:gridCol w="329184">
                  <a:extLst>
                    <a:ext uri="{9D8B030D-6E8A-4147-A177-3AD203B41FA5}">
                      <a16:colId xmlns:a16="http://schemas.microsoft.com/office/drawing/2014/main" val="4047741161"/>
                    </a:ext>
                  </a:extLst>
                </a:gridCol>
                <a:gridCol w="329184">
                  <a:extLst>
                    <a:ext uri="{9D8B030D-6E8A-4147-A177-3AD203B41FA5}">
                      <a16:colId xmlns:a16="http://schemas.microsoft.com/office/drawing/2014/main" val="19281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936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- 2018-11-20 13:28:25 </a:t>
                      </a:r>
                      <a:r>
                        <a:rPr kumimoji="0" lang="en-US" sz="1000" b="0" i="0" u="none" strike="noStrike" kern="1200" cap="none" spc="0" normalizeH="0" baseline="0" noProof="0">
                          <a:ln>
                            <a:noFill/>
                          </a:ln>
                          <a:solidFill>
                            <a:prstClr val="black"/>
                          </a:solidFill>
                          <a:effectLst/>
                          <a:uLnTx/>
                          <a:uFillTx/>
                          <a:latin typeface="+mn-lt"/>
                          <a:ea typeface="+mn-ea"/>
                          <a:cs typeface="+mn-cs"/>
                        </a:rPr>
                        <a:t> 
 The Boutique Hotel Friesinger is found in the middle of Kressbronn am Bodensee, Germany‎, surrounded by a beautiful garden with hundred years old trees. Inside this refined hotel - set in a villa dating from 1923 - you'll find DRAENERT's Sidetables Twist and Tosca, giving each room its own unique charm!
#Repost DRAENERT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4215251"/>
                  </a:ext>
                </a:extLst>
              </a:tr>
            </a:tbl>
          </a:graphicData>
        </a:graphic>
      </p:graphicFrame>
      <p:sp>
        <p:nvSpPr>
          <p:cNvPr id="4" name="Text Placeholder 3">
            <a:extLst>
              <a:ext uri="{FF2B5EF4-FFF2-40B4-BE49-F238E27FC236}">
                <a16:creationId xmlns:a16="http://schemas.microsoft.com/office/drawing/2014/main" id="{BBA4605A-2BB3-4C93-8F51-D6340D941E2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64014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8B718-6AB3-444B-A377-2470EF45019E}"/>
              </a:ext>
            </a:extLst>
          </p:cNvPr>
          <p:cNvSpPr>
            <a:spLocks noGrp="1"/>
          </p:cNvSpPr>
          <p:nvPr>
            <p:ph type="title"/>
          </p:nvPr>
        </p:nvSpPr>
        <p:spPr/>
        <p:txBody>
          <a:bodyPr/>
          <a:lstStyle/>
          <a:p>
            <a:r>
              <a:rPr lang="en-US"/>
              <a:t>Facebook Own Posts Table | Altus.me - 12 of 25</a:t>
            </a:r>
          </a:p>
        </p:txBody>
      </p:sp>
      <p:graphicFrame>
        <p:nvGraphicFramePr>
          <p:cNvPr id="5" name="Table Placeholder 4">
            <a:extLst>
              <a:ext uri="{FF2B5EF4-FFF2-40B4-BE49-F238E27FC236}">
                <a16:creationId xmlns:a16="http://schemas.microsoft.com/office/drawing/2014/main" id="{DE4A57C3-B28E-4990-899E-0AF9173ECDCA}"/>
              </a:ext>
            </a:extLst>
          </p:cNvPr>
          <p:cNvGraphicFramePr>
            <a:graphicFrameLocks noGrp="1"/>
          </p:cNvGraphicFramePr>
          <p:nvPr>
            <p:ph type="tbl" sz="quarter" idx="13"/>
            <p:extLst>
              <p:ext uri="{D42A27DB-BD31-4B8C-83A1-F6EECF244321}">
                <p14:modId xmlns:p14="http://schemas.microsoft.com/office/powerpoint/2010/main" val="1803558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7970231"/>
                    </a:ext>
                  </a:extLst>
                </a:gridCol>
                <a:gridCol w="905256">
                  <a:extLst>
                    <a:ext uri="{9D8B030D-6E8A-4147-A177-3AD203B41FA5}">
                      <a16:colId xmlns:a16="http://schemas.microsoft.com/office/drawing/2014/main" val="3460918429"/>
                    </a:ext>
                  </a:extLst>
                </a:gridCol>
                <a:gridCol w="329184">
                  <a:extLst>
                    <a:ext uri="{9D8B030D-6E8A-4147-A177-3AD203B41FA5}">
                      <a16:colId xmlns:a16="http://schemas.microsoft.com/office/drawing/2014/main" val="3636546936"/>
                    </a:ext>
                  </a:extLst>
                </a:gridCol>
                <a:gridCol w="329184">
                  <a:extLst>
                    <a:ext uri="{9D8B030D-6E8A-4147-A177-3AD203B41FA5}">
                      <a16:colId xmlns:a16="http://schemas.microsoft.com/office/drawing/2014/main" val="1367231292"/>
                    </a:ext>
                  </a:extLst>
                </a:gridCol>
                <a:gridCol w="329184">
                  <a:extLst>
                    <a:ext uri="{9D8B030D-6E8A-4147-A177-3AD203B41FA5}">
                      <a16:colId xmlns:a16="http://schemas.microsoft.com/office/drawing/2014/main" val="1527882540"/>
                    </a:ext>
                  </a:extLst>
                </a:gridCol>
                <a:gridCol w="329184">
                  <a:extLst>
                    <a:ext uri="{9D8B030D-6E8A-4147-A177-3AD203B41FA5}">
                      <a16:colId xmlns:a16="http://schemas.microsoft.com/office/drawing/2014/main" val="4008448615"/>
                    </a:ext>
                  </a:extLst>
                </a:gridCol>
                <a:gridCol w="329184">
                  <a:extLst>
                    <a:ext uri="{9D8B030D-6E8A-4147-A177-3AD203B41FA5}">
                      <a16:colId xmlns:a16="http://schemas.microsoft.com/office/drawing/2014/main" val="804858937"/>
                    </a:ext>
                  </a:extLst>
                </a:gridCol>
                <a:gridCol w="329184">
                  <a:extLst>
                    <a:ext uri="{9D8B030D-6E8A-4147-A177-3AD203B41FA5}">
                      <a16:colId xmlns:a16="http://schemas.microsoft.com/office/drawing/2014/main" val="3159981640"/>
                    </a:ext>
                  </a:extLst>
                </a:gridCol>
                <a:gridCol w="329184">
                  <a:extLst>
                    <a:ext uri="{9D8B030D-6E8A-4147-A177-3AD203B41FA5}">
                      <a16:colId xmlns:a16="http://schemas.microsoft.com/office/drawing/2014/main" val="3952433302"/>
                    </a:ext>
                  </a:extLst>
                </a:gridCol>
                <a:gridCol w="329184">
                  <a:extLst>
                    <a:ext uri="{9D8B030D-6E8A-4147-A177-3AD203B41FA5}">
                      <a16:colId xmlns:a16="http://schemas.microsoft.com/office/drawing/2014/main" val="3988995525"/>
                    </a:ext>
                  </a:extLst>
                </a:gridCol>
                <a:gridCol w="329184">
                  <a:extLst>
                    <a:ext uri="{9D8B030D-6E8A-4147-A177-3AD203B41FA5}">
                      <a16:colId xmlns:a16="http://schemas.microsoft.com/office/drawing/2014/main" val="27991179"/>
                    </a:ext>
                  </a:extLst>
                </a:gridCol>
                <a:gridCol w="329184">
                  <a:extLst>
                    <a:ext uri="{9D8B030D-6E8A-4147-A177-3AD203B41FA5}">
                      <a16:colId xmlns:a16="http://schemas.microsoft.com/office/drawing/2014/main" val="1634864216"/>
                    </a:ext>
                  </a:extLst>
                </a:gridCol>
                <a:gridCol w="329184">
                  <a:extLst>
                    <a:ext uri="{9D8B030D-6E8A-4147-A177-3AD203B41FA5}">
                      <a16:colId xmlns:a16="http://schemas.microsoft.com/office/drawing/2014/main" val="1139447384"/>
                    </a:ext>
                  </a:extLst>
                </a:gridCol>
                <a:gridCol w="329184">
                  <a:extLst>
                    <a:ext uri="{9D8B030D-6E8A-4147-A177-3AD203B41FA5}">
                      <a16:colId xmlns:a16="http://schemas.microsoft.com/office/drawing/2014/main" val="687932333"/>
                    </a:ext>
                  </a:extLst>
                </a:gridCol>
                <a:gridCol w="329184">
                  <a:extLst>
                    <a:ext uri="{9D8B030D-6E8A-4147-A177-3AD203B41FA5}">
                      <a16:colId xmlns:a16="http://schemas.microsoft.com/office/drawing/2014/main" val="476696008"/>
                    </a:ext>
                  </a:extLst>
                </a:gridCol>
                <a:gridCol w="329184">
                  <a:extLst>
                    <a:ext uri="{9D8B030D-6E8A-4147-A177-3AD203B41FA5}">
                      <a16:colId xmlns:a16="http://schemas.microsoft.com/office/drawing/2014/main" val="59037443"/>
                    </a:ext>
                  </a:extLst>
                </a:gridCol>
                <a:gridCol w="329184">
                  <a:extLst>
                    <a:ext uri="{9D8B030D-6E8A-4147-A177-3AD203B41FA5}">
                      <a16:colId xmlns:a16="http://schemas.microsoft.com/office/drawing/2014/main" val="2817154135"/>
                    </a:ext>
                  </a:extLst>
                </a:gridCol>
                <a:gridCol w="329184">
                  <a:extLst>
                    <a:ext uri="{9D8B030D-6E8A-4147-A177-3AD203B41FA5}">
                      <a16:colId xmlns:a16="http://schemas.microsoft.com/office/drawing/2014/main" val="318433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165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- 2018-11-19 12:14:03 </a:t>
                      </a:r>
                      <a:r>
                        <a:rPr kumimoji="0" lang="en-US" sz="1000" b="0" i="0" u="none" strike="noStrike" kern="1200" cap="none" spc="0" normalizeH="0" baseline="0" noProof="0">
                          <a:ln>
                            <a:noFill/>
                          </a:ln>
                          <a:solidFill>
                            <a:prstClr val="black"/>
                          </a:solidFill>
                          <a:effectLst/>
                          <a:uLnTx/>
                          <a:uFillTx/>
                          <a:latin typeface="+mn-lt"/>
                          <a:ea typeface="+mn-ea"/>
                          <a:cs typeface="+mn-cs"/>
                        </a:rPr>
                        <a:t> 
 Bring a touch of dazzling colors to your home with the DITA &amp; OLIVIA mirrors by Pulpo.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https://scontent.xx.fbcdn.net/v/t1.0-9/s720x720/46447578_1979429855439010_4748039912836562944_o.jpg?_nc_cat=103&amp;_nc_ht=scontent.xx&amp;oh=118df87a2388f227226697f804bea242&amp;oe=5C7EC710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6174247"/>
                  </a:ext>
                </a:extLst>
              </a:tr>
            </a:tbl>
          </a:graphicData>
        </a:graphic>
      </p:graphicFrame>
      <p:sp>
        <p:nvSpPr>
          <p:cNvPr id="4" name="Text Placeholder 3">
            <a:extLst>
              <a:ext uri="{FF2B5EF4-FFF2-40B4-BE49-F238E27FC236}">
                <a16:creationId xmlns:a16="http://schemas.microsoft.com/office/drawing/2014/main" id="{A169FE0A-8596-445F-AE7D-0790BAF9C17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462122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0F3C0-AFDD-414B-8C5C-84132342F26E}"/>
              </a:ext>
            </a:extLst>
          </p:cNvPr>
          <p:cNvSpPr>
            <a:spLocks noGrp="1"/>
          </p:cNvSpPr>
          <p:nvPr>
            <p:ph type="title"/>
          </p:nvPr>
        </p:nvSpPr>
        <p:spPr/>
        <p:txBody>
          <a:bodyPr/>
          <a:lstStyle/>
          <a:p>
            <a:r>
              <a:rPr lang="en-US"/>
              <a:t>Facebook Own Posts Table | Altus.me - 13 of 25</a:t>
            </a:r>
          </a:p>
        </p:txBody>
      </p:sp>
      <p:graphicFrame>
        <p:nvGraphicFramePr>
          <p:cNvPr id="5" name="Table Placeholder 4">
            <a:extLst>
              <a:ext uri="{FF2B5EF4-FFF2-40B4-BE49-F238E27FC236}">
                <a16:creationId xmlns:a16="http://schemas.microsoft.com/office/drawing/2014/main" id="{0F1A4C8F-DCC8-4C5F-BA7E-307C8489D461}"/>
              </a:ext>
            </a:extLst>
          </p:cNvPr>
          <p:cNvGraphicFramePr>
            <a:graphicFrameLocks noGrp="1"/>
          </p:cNvGraphicFramePr>
          <p:nvPr>
            <p:ph type="tbl" sz="quarter" idx="13"/>
            <p:extLst>
              <p:ext uri="{D42A27DB-BD31-4B8C-83A1-F6EECF244321}">
                <p14:modId xmlns:p14="http://schemas.microsoft.com/office/powerpoint/2010/main" val="4163835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3514165"/>
                    </a:ext>
                  </a:extLst>
                </a:gridCol>
                <a:gridCol w="905256">
                  <a:extLst>
                    <a:ext uri="{9D8B030D-6E8A-4147-A177-3AD203B41FA5}">
                      <a16:colId xmlns:a16="http://schemas.microsoft.com/office/drawing/2014/main" val="4208123184"/>
                    </a:ext>
                  </a:extLst>
                </a:gridCol>
                <a:gridCol w="329184">
                  <a:extLst>
                    <a:ext uri="{9D8B030D-6E8A-4147-A177-3AD203B41FA5}">
                      <a16:colId xmlns:a16="http://schemas.microsoft.com/office/drawing/2014/main" val="217391085"/>
                    </a:ext>
                  </a:extLst>
                </a:gridCol>
                <a:gridCol w="329184">
                  <a:extLst>
                    <a:ext uri="{9D8B030D-6E8A-4147-A177-3AD203B41FA5}">
                      <a16:colId xmlns:a16="http://schemas.microsoft.com/office/drawing/2014/main" val="397663730"/>
                    </a:ext>
                  </a:extLst>
                </a:gridCol>
                <a:gridCol w="329184">
                  <a:extLst>
                    <a:ext uri="{9D8B030D-6E8A-4147-A177-3AD203B41FA5}">
                      <a16:colId xmlns:a16="http://schemas.microsoft.com/office/drawing/2014/main" val="3195785012"/>
                    </a:ext>
                  </a:extLst>
                </a:gridCol>
                <a:gridCol w="329184">
                  <a:extLst>
                    <a:ext uri="{9D8B030D-6E8A-4147-A177-3AD203B41FA5}">
                      <a16:colId xmlns:a16="http://schemas.microsoft.com/office/drawing/2014/main" val="1115302708"/>
                    </a:ext>
                  </a:extLst>
                </a:gridCol>
                <a:gridCol w="329184">
                  <a:extLst>
                    <a:ext uri="{9D8B030D-6E8A-4147-A177-3AD203B41FA5}">
                      <a16:colId xmlns:a16="http://schemas.microsoft.com/office/drawing/2014/main" val="1775289930"/>
                    </a:ext>
                  </a:extLst>
                </a:gridCol>
                <a:gridCol w="329184">
                  <a:extLst>
                    <a:ext uri="{9D8B030D-6E8A-4147-A177-3AD203B41FA5}">
                      <a16:colId xmlns:a16="http://schemas.microsoft.com/office/drawing/2014/main" val="3475585788"/>
                    </a:ext>
                  </a:extLst>
                </a:gridCol>
                <a:gridCol w="329184">
                  <a:extLst>
                    <a:ext uri="{9D8B030D-6E8A-4147-A177-3AD203B41FA5}">
                      <a16:colId xmlns:a16="http://schemas.microsoft.com/office/drawing/2014/main" val="3933447551"/>
                    </a:ext>
                  </a:extLst>
                </a:gridCol>
                <a:gridCol w="329184">
                  <a:extLst>
                    <a:ext uri="{9D8B030D-6E8A-4147-A177-3AD203B41FA5}">
                      <a16:colId xmlns:a16="http://schemas.microsoft.com/office/drawing/2014/main" val="1092928454"/>
                    </a:ext>
                  </a:extLst>
                </a:gridCol>
                <a:gridCol w="329184">
                  <a:extLst>
                    <a:ext uri="{9D8B030D-6E8A-4147-A177-3AD203B41FA5}">
                      <a16:colId xmlns:a16="http://schemas.microsoft.com/office/drawing/2014/main" val="1297227802"/>
                    </a:ext>
                  </a:extLst>
                </a:gridCol>
                <a:gridCol w="329184">
                  <a:extLst>
                    <a:ext uri="{9D8B030D-6E8A-4147-A177-3AD203B41FA5}">
                      <a16:colId xmlns:a16="http://schemas.microsoft.com/office/drawing/2014/main" val="3481988422"/>
                    </a:ext>
                  </a:extLst>
                </a:gridCol>
                <a:gridCol w="329184">
                  <a:extLst>
                    <a:ext uri="{9D8B030D-6E8A-4147-A177-3AD203B41FA5}">
                      <a16:colId xmlns:a16="http://schemas.microsoft.com/office/drawing/2014/main" val="1164691353"/>
                    </a:ext>
                  </a:extLst>
                </a:gridCol>
                <a:gridCol w="329184">
                  <a:extLst>
                    <a:ext uri="{9D8B030D-6E8A-4147-A177-3AD203B41FA5}">
                      <a16:colId xmlns:a16="http://schemas.microsoft.com/office/drawing/2014/main" val="625424707"/>
                    </a:ext>
                  </a:extLst>
                </a:gridCol>
                <a:gridCol w="329184">
                  <a:extLst>
                    <a:ext uri="{9D8B030D-6E8A-4147-A177-3AD203B41FA5}">
                      <a16:colId xmlns:a16="http://schemas.microsoft.com/office/drawing/2014/main" val="2022451711"/>
                    </a:ext>
                  </a:extLst>
                </a:gridCol>
                <a:gridCol w="329184">
                  <a:extLst>
                    <a:ext uri="{9D8B030D-6E8A-4147-A177-3AD203B41FA5}">
                      <a16:colId xmlns:a16="http://schemas.microsoft.com/office/drawing/2014/main" val="1058968010"/>
                    </a:ext>
                  </a:extLst>
                </a:gridCol>
                <a:gridCol w="329184">
                  <a:extLst>
                    <a:ext uri="{9D8B030D-6E8A-4147-A177-3AD203B41FA5}">
                      <a16:colId xmlns:a16="http://schemas.microsoft.com/office/drawing/2014/main" val="945871531"/>
                    </a:ext>
                  </a:extLst>
                </a:gridCol>
                <a:gridCol w="329184">
                  <a:extLst>
                    <a:ext uri="{9D8B030D-6E8A-4147-A177-3AD203B41FA5}">
                      <a16:colId xmlns:a16="http://schemas.microsoft.com/office/drawing/2014/main" val="174201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645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- 2018-11-18 16:27:42 </a:t>
                      </a:r>
                      <a:r>
                        <a:rPr kumimoji="0" lang="en-US" sz="1000" b="0" i="0" u="none" strike="noStrike" kern="1200" cap="none" spc="0" normalizeH="0" baseline="0" noProof="0">
                          <a:ln>
                            <a:noFill/>
                          </a:ln>
                          <a:solidFill>
                            <a:prstClr val="black"/>
                          </a:solidFill>
                          <a:effectLst/>
                          <a:uLnTx/>
                          <a:uFillTx/>
                          <a:latin typeface="+mn-lt"/>
                          <a:ea typeface="+mn-ea"/>
                          <a:cs typeface="+mn-cs"/>
                        </a:rPr>
                        <a:t> 
 IN WONDERLAND... An exclusive look backstage of Arketipo's new collection photo shoot!
Video via Arketipo firenze
Credit @aloxmedia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1140019"/>
                  </a:ext>
                </a:extLst>
              </a:tr>
            </a:tbl>
          </a:graphicData>
        </a:graphic>
      </p:graphicFrame>
      <p:sp>
        <p:nvSpPr>
          <p:cNvPr id="4" name="Text Placeholder 3">
            <a:extLst>
              <a:ext uri="{FF2B5EF4-FFF2-40B4-BE49-F238E27FC236}">
                <a16:creationId xmlns:a16="http://schemas.microsoft.com/office/drawing/2014/main" id="{9DC78D41-0A60-4378-86A7-994BDEC8195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74443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F7C03-C1D4-4EB7-8118-0B5A4EA01136}"/>
              </a:ext>
            </a:extLst>
          </p:cNvPr>
          <p:cNvSpPr>
            <a:spLocks noGrp="1"/>
          </p:cNvSpPr>
          <p:nvPr>
            <p:ph type="title"/>
          </p:nvPr>
        </p:nvSpPr>
        <p:spPr/>
        <p:txBody>
          <a:bodyPr/>
          <a:lstStyle/>
          <a:p>
            <a:r>
              <a:rPr lang="en-US"/>
              <a:t>Facebook Own Posts Table | Altus.me - 14 of 25</a:t>
            </a:r>
          </a:p>
        </p:txBody>
      </p:sp>
      <p:graphicFrame>
        <p:nvGraphicFramePr>
          <p:cNvPr id="5" name="Table Placeholder 4">
            <a:extLst>
              <a:ext uri="{FF2B5EF4-FFF2-40B4-BE49-F238E27FC236}">
                <a16:creationId xmlns:a16="http://schemas.microsoft.com/office/drawing/2014/main" id="{4724F368-AB34-4933-877C-BB255585A22C}"/>
              </a:ext>
            </a:extLst>
          </p:cNvPr>
          <p:cNvGraphicFramePr>
            <a:graphicFrameLocks noGrp="1"/>
          </p:cNvGraphicFramePr>
          <p:nvPr>
            <p:ph type="tbl" sz="quarter" idx="13"/>
            <p:extLst>
              <p:ext uri="{D42A27DB-BD31-4B8C-83A1-F6EECF244321}">
                <p14:modId xmlns:p14="http://schemas.microsoft.com/office/powerpoint/2010/main" val="296969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8010496"/>
                    </a:ext>
                  </a:extLst>
                </a:gridCol>
                <a:gridCol w="905256">
                  <a:extLst>
                    <a:ext uri="{9D8B030D-6E8A-4147-A177-3AD203B41FA5}">
                      <a16:colId xmlns:a16="http://schemas.microsoft.com/office/drawing/2014/main" val="1957863537"/>
                    </a:ext>
                  </a:extLst>
                </a:gridCol>
                <a:gridCol w="329184">
                  <a:extLst>
                    <a:ext uri="{9D8B030D-6E8A-4147-A177-3AD203B41FA5}">
                      <a16:colId xmlns:a16="http://schemas.microsoft.com/office/drawing/2014/main" val="603990903"/>
                    </a:ext>
                  </a:extLst>
                </a:gridCol>
                <a:gridCol w="329184">
                  <a:extLst>
                    <a:ext uri="{9D8B030D-6E8A-4147-A177-3AD203B41FA5}">
                      <a16:colId xmlns:a16="http://schemas.microsoft.com/office/drawing/2014/main" val="954199127"/>
                    </a:ext>
                  </a:extLst>
                </a:gridCol>
                <a:gridCol w="329184">
                  <a:extLst>
                    <a:ext uri="{9D8B030D-6E8A-4147-A177-3AD203B41FA5}">
                      <a16:colId xmlns:a16="http://schemas.microsoft.com/office/drawing/2014/main" val="784744562"/>
                    </a:ext>
                  </a:extLst>
                </a:gridCol>
                <a:gridCol w="329184">
                  <a:extLst>
                    <a:ext uri="{9D8B030D-6E8A-4147-A177-3AD203B41FA5}">
                      <a16:colId xmlns:a16="http://schemas.microsoft.com/office/drawing/2014/main" val="1745404889"/>
                    </a:ext>
                  </a:extLst>
                </a:gridCol>
                <a:gridCol w="329184">
                  <a:extLst>
                    <a:ext uri="{9D8B030D-6E8A-4147-A177-3AD203B41FA5}">
                      <a16:colId xmlns:a16="http://schemas.microsoft.com/office/drawing/2014/main" val="1035584555"/>
                    </a:ext>
                  </a:extLst>
                </a:gridCol>
                <a:gridCol w="329184">
                  <a:extLst>
                    <a:ext uri="{9D8B030D-6E8A-4147-A177-3AD203B41FA5}">
                      <a16:colId xmlns:a16="http://schemas.microsoft.com/office/drawing/2014/main" val="1583044538"/>
                    </a:ext>
                  </a:extLst>
                </a:gridCol>
                <a:gridCol w="329184">
                  <a:extLst>
                    <a:ext uri="{9D8B030D-6E8A-4147-A177-3AD203B41FA5}">
                      <a16:colId xmlns:a16="http://schemas.microsoft.com/office/drawing/2014/main" val="2736122925"/>
                    </a:ext>
                  </a:extLst>
                </a:gridCol>
                <a:gridCol w="329184">
                  <a:extLst>
                    <a:ext uri="{9D8B030D-6E8A-4147-A177-3AD203B41FA5}">
                      <a16:colId xmlns:a16="http://schemas.microsoft.com/office/drawing/2014/main" val="165925202"/>
                    </a:ext>
                  </a:extLst>
                </a:gridCol>
                <a:gridCol w="329184">
                  <a:extLst>
                    <a:ext uri="{9D8B030D-6E8A-4147-A177-3AD203B41FA5}">
                      <a16:colId xmlns:a16="http://schemas.microsoft.com/office/drawing/2014/main" val="433050502"/>
                    </a:ext>
                  </a:extLst>
                </a:gridCol>
                <a:gridCol w="329184">
                  <a:extLst>
                    <a:ext uri="{9D8B030D-6E8A-4147-A177-3AD203B41FA5}">
                      <a16:colId xmlns:a16="http://schemas.microsoft.com/office/drawing/2014/main" val="4064450551"/>
                    </a:ext>
                  </a:extLst>
                </a:gridCol>
                <a:gridCol w="329184">
                  <a:extLst>
                    <a:ext uri="{9D8B030D-6E8A-4147-A177-3AD203B41FA5}">
                      <a16:colId xmlns:a16="http://schemas.microsoft.com/office/drawing/2014/main" val="4100682639"/>
                    </a:ext>
                  </a:extLst>
                </a:gridCol>
                <a:gridCol w="329184">
                  <a:extLst>
                    <a:ext uri="{9D8B030D-6E8A-4147-A177-3AD203B41FA5}">
                      <a16:colId xmlns:a16="http://schemas.microsoft.com/office/drawing/2014/main" val="4020205"/>
                    </a:ext>
                  </a:extLst>
                </a:gridCol>
                <a:gridCol w="329184">
                  <a:extLst>
                    <a:ext uri="{9D8B030D-6E8A-4147-A177-3AD203B41FA5}">
                      <a16:colId xmlns:a16="http://schemas.microsoft.com/office/drawing/2014/main" val="4173711846"/>
                    </a:ext>
                  </a:extLst>
                </a:gridCol>
                <a:gridCol w="329184">
                  <a:extLst>
                    <a:ext uri="{9D8B030D-6E8A-4147-A177-3AD203B41FA5}">
                      <a16:colId xmlns:a16="http://schemas.microsoft.com/office/drawing/2014/main" val="2474280221"/>
                    </a:ext>
                  </a:extLst>
                </a:gridCol>
                <a:gridCol w="329184">
                  <a:extLst>
                    <a:ext uri="{9D8B030D-6E8A-4147-A177-3AD203B41FA5}">
                      <a16:colId xmlns:a16="http://schemas.microsoft.com/office/drawing/2014/main" val="4034469772"/>
                    </a:ext>
                  </a:extLst>
                </a:gridCol>
                <a:gridCol w="329184">
                  <a:extLst>
                    <a:ext uri="{9D8B030D-6E8A-4147-A177-3AD203B41FA5}">
                      <a16:colId xmlns:a16="http://schemas.microsoft.com/office/drawing/2014/main" val="1216032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461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- 2018-11-17 13:15:06 </a:t>
                      </a:r>
                      <a:r>
                        <a:rPr kumimoji="0" lang="en-US" sz="1000" b="0" i="0" u="none" strike="noStrike" kern="1200" cap="none" spc="0" normalizeH="0" baseline="0" noProof="0">
                          <a:ln>
                            <a:noFill/>
                          </a:ln>
                          <a:solidFill>
                            <a:prstClr val="black"/>
                          </a:solidFill>
                          <a:effectLst/>
                          <a:uLnTx/>
                          <a:uFillTx/>
                          <a:latin typeface="+mn-lt"/>
                          <a:ea typeface="+mn-ea"/>
                          <a:cs typeface="+mn-cs"/>
                        </a:rPr>
                        <a:t> 
 A truly original table that combines Japanese minimalist with Italian handicraft expertise. DABLIU IN Side Table for Désirée is always there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https://scontent.xx.fbcdn.net/v/t1.0-9/q82/s720x720/46375910_1976594999055829_5634124299162877952_o.jpg?_nc_cat=100&amp;_nc_ht=scontent.xx&amp;oh=1ade1eee713c34980f729d428214afb8&amp;oe=5C7CD506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74537357"/>
                  </a:ext>
                </a:extLst>
              </a:tr>
            </a:tbl>
          </a:graphicData>
        </a:graphic>
      </p:graphicFrame>
      <p:sp>
        <p:nvSpPr>
          <p:cNvPr id="4" name="Text Placeholder 3">
            <a:extLst>
              <a:ext uri="{FF2B5EF4-FFF2-40B4-BE49-F238E27FC236}">
                <a16:creationId xmlns:a16="http://schemas.microsoft.com/office/drawing/2014/main" id="{C88E9E43-F888-4F1B-837F-FEB1F6732B0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586966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4115-095D-4DC3-AFC2-3F5FED4FC8B7}"/>
              </a:ext>
            </a:extLst>
          </p:cNvPr>
          <p:cNvSpPr>
            <a:spLocks noGrp="1"/>
          </p:cNvSpPr>
          <p:nvPr>
            <p:ph type="title"/>
          </p:nvPr>
        </p:nvSpPr>
        <p:spPr/>
        <p:txBody>
          <a:bodyPr/>
          <a:lstStyle/>
          <a:p>
            <a:r>
              <a:rPr lang="en-US"/>
              <a:t>Facebook Own Posts Table | Altus.me - 15 of 25</a:t>
            </a:r>
          </a:p>
        </p:txBody>
      </p:sp>
      <p:graphicFrame>
        <p:nvGraphicFramePr>
          <p:cNvPr id="5" name="Table Placeholder 4">
            <a:extLst>
              <a:ext uri="{FF2B5EF4-FFF2-40B4-BE49-F238E27FC236}">
                <a16:creationId xmlns:a16="http://schemas.microsoft.com/office/drawing/2014/main" id="{63B8229A-A5B4-40BE-B230-1BA3DE05F509}"/>
              </a:ext>
            </a:extLst>
          </p:cNvPr>
          <p:cNvGraphicFramePr>
            <a:graphicFrameLocks noGrp="1"/>
          </p:cNvGraphicFramePr>
          <p:nvPr>
            <p:ph type="tbl" sz="quarter" idx="13"/>
            <p:extLst>
              <p:ext uri="{D42A27DB-BD31-4B8C-83A1-F6EECF244321}">
                <p14:modId xmlns:p14="http://schemas.microsoft.com/office/powerpoint/2010/main" val="334454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6001182"/>
                    </a:ext>
                  </a:extLst>
                </a:gridCol>
                <a:gridCol w="905256">
                  <a:extLst>
                    <a:ext uri="{9D8B030D-6E8A-4147-A177-3AD203B41FA5}">
                      <a16:colId xmlns:a16="http://schemas.microsoft.com/office/drawing/2014/main" val="3017962719"/>
                    </a:ext>
                  </a:extLst>
                </a:gridCol>
                <a:gridCol w="329184">
                  <a:extLst>
                    <a:ext uri="{9D8B030D-6E8A-4147-A177-3AD203B41FA5}">
                      <a16:colId xmlns:a16="http://schemas.microsoft.com/office/drawing/2014/main" val="1034713207"/>
                    </a:ext>
                  </a:extLst>
                </a:gridCol>
                <a:gridCol w="329184">
                  <a:extLst>
                    <a:ext uri="{9D8B030D-6E8A-4147-A177-3AD203B41FA5}">
                      <a16:colId xmlns:a16="http://schemas.microsoft.com/office/drawing/2014/main" val="2796476964"/>
                    </a:ext>
                  </a:extLst>
                </a:gridCol>
                <a:gridCol w="329184">
                  <a:extLst>
                    <a:ext uri="{9D8B030D-6E8A-4147-A177-3AD203B41FA5}">
                      <a16:colId xmlns:a16="http://schemas.microsoft.com/office/drawing/2014/main" val="100322076"/>
                    </a:ext>
                  </a:extLst>
                </a:gridCol>
                <a:gridCol w="329184">
                  <a:extLst>
                    <a:ext uri="{9D8B030D-6E8A-4147-A177-3AD203B41FA5}">
                      <a16:colId xmlns:a16="http://schemas.microsoft.com/office/drawing/2014/main" val="325610525"/>
                    </a:ext>
                  </a:extLst>
                </a:gridCol>
                <a:gridCol w="329184">
                  <a:extLst>
                    <a:ext uri="{9D8B030D-6E8A-4147-A177-3AD203B41FA5}">
                      <a16:colId xmlns:a16="http://schemas.microsoft.com/office/drawing/2014/main" val="632033766"/>
                    </a:ext>
                  </a:extLst>
                </a:gridCol>
                <a:gridCol w="329184">
                  <a:extLst>
                    <a:ext uri="{9D8B030D-6E8A-4147-A177-3AD203B41FA5}">
                      <a16:colId xmlns:a16="http://schemas.microsoft.com/office/drawing/2014/main" val="3992402012"/>
                    </a:ext>
                  </a:extLst>
                </a:gridCol>
                <a:gridCol w="329184">
                  <a:extLst>
                    <a:ext uri="{9D8B030D-6E8A-4147-A177-3AD203B41FA5}">
                      <a16:colId xmlns:a16="http://schemas.microsoft.com/office/drawing/2014/main" val="1895281918"/>
                    </a:ext>
                  </a:extLst>
                </a:gridCol>
                <a:gridCol w="329184">
                  <a:extLst>
                    <a:ext uri="{9D8B030D-6E8A-4147-A177-3AD203B41FA5}">
                      <a16:colId xmlns:a16="http://schemas.microsoft.com/office/drawing/2014/main" val="552351046"/>
                    </a:ext>
                  </a:extLst>
                </a:gridCol>
                <a:gridCol w="329184">
                  <a:extLst>
                    <a:ext uri="{9D8B030D-6E8A-4147-A177-3AD203B41FA5}">
                      <a16:colId xmlns:a16="http://schemas.microsoft.com/office/drawing/2014/main" val="3383508496"/>
                    </a:ext>
                  </a:extLst>
                </a:gridCol>
                <a:gridCol w="329184">
                  <a:extLst>
                    <a:ext uri="{9D8B030D-6E8A-4147-A177-3AD203B41FA5}">
                      <a16:colId xmlns:a16="http://schemas.microsoft.com/office/drawing/2014/main" val="3334660490"/>
                    </a:ext>
                  </a:extLst>
                </a:gridCol>
                <a:gridCol w="329184">
                  <a:extLst>
                    <a:ext uri="{9D8B030D-6E8A-4147-A177-3AD203B41FA5}">
                      <a16:colId xmlns:a16="http://schemas.microsoft.com/office/drawing/2014/main" val="727487390"/>
                    </a:ext>
                  </a:extLst>
                </a:gridCol>
                <a:gridCol w="329184">
                  <a:extLst>
                    <a:ext uri="{9D8B030D-6E8A-4147-A177-3AD203B41FA5}">
                      <a16:colId xmlns:a16="http://schemas.microsoft.com/office/drawing/2014/main" val="89486637"/>
                    </a:ext>
                  </a:extLst>
                </a:gridCol>
                <a:gridCol w="329184">
                  <a:extLst>
                    <a:ext uri="{9D8B030D-6E8A-4147-A177-3AD203B41FA5}">
                      <a16:colId xmlns:a16="http://schemas.microsoft.com/office/drawing/2014/main" val="2020432081"/>
                    </a:ext>
                  </a:extLst>
                </a:gridCol>
                <a:gridCol w="329184">
                  <a:extLst>
                    <a:ext uri="{9D8B030D-6E8A-4147-A177-3AD203B41FA5}">
                      <a16:colId xmlns:a16="http://schemas.microsoft.com/office/drawing/2014/main" val="2788377337"/>
                    </a:ext>
                  </a:extLst>
                </a:gridCol>
                <a:gridCol w="329184">
                  <a:extLst>
                    <a:ext uri="{9D8B030D-6E8A-4147-A177-3AD203B41FA5}">
                      <a16:colId xmlns:a16="http://schemas.microsoft.com/office/drawing/2014/main" val="1671733861"/>
                    </a:ext>
                  </a:extLst>
                </a:gridCol>
                <a:gridCol w="329184">
                  <a:extLst>
                    <a:ext uri="{9D8B030D-6E8A-4147-A177-3AD203B41FA5}">
                      <a16:colId xmlns:a16="http://schemas.microsoft.com/office/drawing/2014/main" val="3751900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447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- 2018-11-16 13:12:26 </a:t>
                      </a:r>
                      <a:r>
                        <a:rPr kumimoji="0" lang="en-US" sz="1000" b="0" i="0" u="none" strike="noStrike" kern="1200" cap="none" spc="0" normalizeH="0" baseline="0" noProof="0">
                          <a:ln>
                            <a:noFill/>
                          </a:ln>
                          <a:solidFill>
                            <a:prstClr val="black"/>
                          </a:solidFill>
                          <a:effectLst/>
                          <a:uLnTx/>
                          <a:uFillTx/>
                          <a:latin typeface="+mn-lt"/>
                          <a:ea typeface="+mn-ea"/>
                          <a:cs typeface="+mn-cs"/>
                        </a:rPr>
                        <a:t> 
 When Walter Knoll and Wallpaper* magazine work together! Here's PART 1 of a creative collaboration between the two, featuring Walter Knoll's Leadchair Management designed by @eoosdesign.
Video via Walter Knoll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https://scontent.xx.fbcdn.net/v/t15.5256-10/43981927_118483105738796_4473989727694880768_n.jpg?_nc_cat=103&amp;_nc_ht=scontent.xx&amp;oh=19d2cdfe62490fc311cdf396a2f8983c&amp;oe=5C734FD8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78672669"/>
                  </a:ext>
                </a:extLst>
              </a:tr>
            </a:tbl>
          </a:graphicData>
        </a:graphic>
      </p:graphicFrame>
      <p:sp>
        <p:nvSpPr>
          <p:cNvPr id="4" name="Text Placeholder 3">
            <a:extLst>
              <a:ext uri="{FF2B5EF4-FFF2-40B4-BE49-F238E27FC236}">
                <a16:creationId xmlns:a16="http://schemas.microsoft.com/office/drawing/2014/main" id="{A138F395-6DE2-4803-BFAA-FF09E06978E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304435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371F6-9ED9-401C-B080-C2DDA1088013}"/>
              </a:ext>
            </a:extLst>
          </p:cNvPr>
          <p:cNvSpPr>
            <a:spLocks noGrp="1"/>
          </p:cNvSpPr>
          <p:nvPr>
            <p:ph type="title"/>
          </p:nvPr>
        </p:nvSpPr>
        <p:spPr/>
        <p:txBody>
          <a:bodyPr/>
          <a:lstStyle/>
          <a:p>
            <a:r>
              <a:rPr lang="en-US"/>
              <a:t>Facebook Own Posts Table | Altus.me - 16 of 25</a:t>
            </a:r>
          </a:p>
        </p:txBody>
      </p:sp>
      <p:graphicFrame>
        <p:nvGraphicFramePr>
          <p:cNvPr id="5" name="Table Placeholder 4">
            <a:extLst>
              <a:ext uri="{FF2B5EF4-FFF2-40B4-BE49-F238E27FC236}">
                <a16:creationId xmlns:a16="http://schemas.microsoft.com/office/drawing/2014/main" id="{322BD1F6-E241-402F-8588-A0189F4D3735}"/>
              </a:ext>
            </a:extLst>
          </p:cNvPr>
          <p:cNvGraphicFramePr>
            <a:graphicFrameLocks noGrp="1"/>
          </p:cNvGraphicFramePr>
          <p:nvPr>
            <p:ph type="tbl" sz="quarter" idx="13"/>
            <p:extLst>
              <p:ext uri="{D42A27DB-BD31-4B8C-83A1-F6EECF244321}">
                <p14:modId xmlns:p14="http://schemas.microsoft.com/office/powerpoint/2010/main" val="166586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2131226"/>
                    </a:ext>
                  </a:extLst>
                </a:gridCol>
                <a:gridCol w="905256">
                  <a:extLst>
                    <a:ext uri="{9D8B030D-6E8A-4147-A177-3AD203B41FA5}">
                      <a16:colId xmlns:a16="http://schemas.microsoft.com/office/drawing/2014/main" val="1392463224"/>
                    </a:ext>
                  </a:extLst>
                </a:gridCol>
                <a:gridCol w="329184">
                  <a:extLst>
                    <a:ext uri="{9D8B030D-6E8A-4147-A177-3AD203B41FA5}">
                      <a16:colId xmlns:a16="http://schemas.microsoft.com/office/drawing/2014/main" val="2375975643"/>
                    </a:ext>
                  </a:extLst>
                </a:gridCol>
                <a:gridCol w="329184">
                  <a:extLst>
                    <a:ext uri="{9D8B030D-6E8A-4147-A177-3AD203B41FA5}">
                      <a16:colId xmlns:a16="http://schemas.microsoft.com/office/drawing/2014/main" val="1674063045"/>
                    </a:ext>
                  </a:extLst>
                </a:gridCol>
                <a:gridCol w="329184">
                  <a:extLst>
                    <a:ext uri="{9D8B030D-6E8A-4147-A177-3AD203B41FA5}">
                      <a16:colId xmlns:a16="http://schemas.microsoft.com/office/drawing/2014/main" val="2139290999"/>
                    </a:ext>
                  </a:extLst>
                </a:gridCol>
                <a:gridCol w="329184">
                  <a:extLst>
                    <a:ext uri="{9D8B030D-6E8A-4147-A177-3AD203B41FA5}">
                      <a16:colId xmlns:a16="http://schemas.microsoft.com/office/drawing/2014/main" val="2150298264"/>
                    </a:ext>
                  </a:extLst>
                </a:gridCol>
                <a:gridCol w="329184">
                  <a:extLst>
                    <a:ext uri="{9D8B030D-6E8A-4147-A177-3AD203B41FA5}">
                      <a16:colId xmlns:a16="http://schemas.microsoft.com/office/drawing/2014/main" val="2603491562"/>
                    </a:ext>
                  </a:extLst>
                </a:gridCol>
                <a:gridCol w="329184">
                  <a:extLst>
                    <a:ext uri="{9D8B030D-6E8A-4147-A177-3AD203B41FA5}">
                      <a16:colId xmlns:a16="http://schemas.microsoft.com/office/drawing/2014/main" val="3040300554"/>
                    </a:ext>
                  </a:extLst>
                </a:gridCol>
                <a:gridCol w="329184">
                  <a:extLst>
                    <a:ext uri="{9D8B030D-6E8A-4147-A177-3AD203B41FA5}">
                      <a16:colId xmlns:a16="http://schemas.microsoft.com/office/drawing/2014/main" val="3199462802"/>
                    </a:ext>
                  </a:extLst>
                </a:gridCol>
                <a:gridCol w="329184">
                  <a:extLst>
                    <a:ext uri="{9D8B030D-6E8A-4147-A177-3AD203B41FA5}">
                      <a16:colId xmlns:a16="http://schemas.microsoft.com/office/drawing/2014/main" val="549469189"/>
                    </a:ext>
                  </a:extLst>
                </a:gridCol>
                <a:gridCol w="329184">
                  <a:extLst>
                    <a:ext uri="{9D8B030D-6E8A-4147-A177-3AD203B41FA5}">
                      <a16:colId xmlns:a16="http://schemas.microsoft.com/office/drawing/2014/main" val="3230452773"/>
                    </a:ext>
                  </a:extLst>
                </a:gridCol>
                <a:gridCol w="329184">
                  <a:extLst>
                    <a:ext uri="{9D8B030D-6E8A-4147-A177-3AD203B41FA5}">
                      <a16:colId xmlns:a16="http://schemas.microsoft.com/office/drawing/2014/main" val="664091224"/>
                    </a:ext>
                  </a:extLst>
                </a:gridCol>
                <a:gridCol w="329184">
                  <a:extLst>
                    <a:ext uri="{9D8B030D-6E8A-4147-A177-3AD203B41FA5}">
                      <a16:colId xmlns:a16="http://schemas.microsoft.com/office/drawing/2014/main" val="1687088754"/>
                    </a:ext>
                  </a:extLst>
                </a:gridCol>
                <a:gridCol w="329184">
                  <a:extLst>
                    <a:ext uri="{9D8B030D-6E8A-4147-A177-3AD203B41FA5}">
                      <a16:colId xmlns:a16="http://schemas.microsoft.com/office/drawing/2014/main" val="1725397406"/>
                    </a:ext>
                  </a:extLst>
                </a:gridCol>
                <a:gridCol w="329184">
                  <a:extLst>
                    <a:ext uri="{9D8B030D-6E8A-4147-A177-3AD203B41FA5}">
                      <a16:colId xmlns:a16="http://schemas.microsoft.com/office/drawing/2014/main" val="3275988865"/>
                    </a:ext>
                  </a:extLst>
                </a:gridCol>
                <a:gridCol w="329184">
                  <a:extLst>
                    <a:ext uri="{9D8B030D-6E8A-4147-A177-3AD203B41FA5}">
                      <a16:colId xmlns:a16="http://schemas.microsoft.com/office/drawing/2014/main" val="4225055124"/>
                    </a:ext>
                  </a:extLst>
                </a:gridCol>
                <a:gridCol w="329184">
                  <a:extLst>
                    <a:ext uri="{9D8B030D-6E8A-4147-A177-3AD203B41FA5}">
                      <a16:colId xmlns:a16="http://schemas.microsoft.com/office/drawing/2014/main" val="59251692"/>
                    </a:ext>
                  </a:extLst>
                </a:gridCol>
                <a:gridCol w="329184">
                  <a:extLst>
                    <a:ext uri="{9D8B030D-6E8A-4147-A177-3AD203B41FA5}">
                      <a16:colId xmlns:a16="http://schemas.microsoft.com/office/drawing/2014/main" val="3625352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8376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- 2018-11-15 15:49:13 </a:t>
                      </a:r>
                      <a:r>
                        <a:rPr kumimoji="0" lang="en-US" sz="1000" b="0" i="0" u="none" strike="noStrike" kern="1200" cap="none" spc="0" normalizeH="0" baseline="0" noProof="0">
                          <a:ln>
                            <a:noFill/>
                          </a:ln>
                          <a:solidFill>
                            <a:prstClr val="black"/>
                          </a:solidFill>
                          <a:effectLst/>
                          <a:uLnTx/>
                          <a:uFillTx/>
                          <a:latin typeface="+mn-lt"/>
                          <a:ea typeface="+mn-ea"/>
                          <a:cs typeface="+mn-cs"/>
                        </a:rPr>
                        <a:t> 
 Innovative for both its design and sustainability, TONON's Fl@t chair was honoured with the GOLD AWARD of the Best of Neocon 2018 competition!
Click on the link below to read more about it.
https://www.tononitalia.com/en/news/24/the-best-of-neocon--2018---fl@t--wins-the-gold-award.html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https://scontent.xx.fbcdn.net/v/t1.0-9/s720x720/46489472_1973947585987237_7057363589316739072_o.jpg?_nc_cat=111&amp;_nc_ht=scontent.xx&amp;oh=aebff601b8191ca8aa59c09953bad7c5&amp;oe=5CB07DB5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56764193"/>
                  </a:ext>
                </a:extLst>
              </a:tr>
            </a:tbl>
          </a:graphicData>
        </a:graphic>
      </p:graphicFrame>
      <p:sp>
        <p:nvSpPr>
          <p:cNvPr id="4" name="Text Placeholder 3">
            <a:extLst>
              <a:ext uri="{FF2B5EF4-FFF2-40B4-BE49-F238E27FC236}">
                <a16:creationId xmlns:a16="http://schemas.microsoft.com/office/drawing/2014/main" id="{A5ED6824-F794-4234-AEDD-BB3FAE3EEE8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23707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FED80-EB33-4586-B8D8-90DCB514CFEE}"/>
              </a:ext>
            </a:extLst>
          </p:cNvPr>
          <p:cNvSpPr>
            <a:spLocks noGrp="1"/>
          </p:cNvSpPr>
          <p:nvPr>
            <p:ph type="title"/>
          </p:nvPr>
        </p:nvSpPr>
        <p:spPr/>
        <p:txBody>
          <a:bodyPr/>
          <a:lstStyle/>
          <a:p>
            <a:r>
              <a:rPr lang="en-US"/>
              <a:t>Facebook Own Posts Table | Altus.me - 17 of 25</a:t>
            </a:r>
          </a:p>
        </p:txBody>
      </p:sp>
      <p:graphicFrame>
        <p:nvGraphicFramePr>
          <p:cNvPr id="5" name="Table Placeholder 4">
            <a:extLst>
              <a:ext uri="{FF2B5EF4-FFF2-40B4-BE49-F238E27FC236}">
                <a16:creationId xmlns:a16="http://schemas.microsoft.com/office/drawing/2014/main" id="{E75863AF-5768-4E3B-8C06-4B6843CCF4B3}"/>
              </a:ext>
            </a:extLst>
          </p:cNvPr>
          <p:cNvGraphicFramePr>
            <a:graphicFrameLocks noGrp="1"/>
          </p:cNvGraphicFramePr>
          <p:nvPr>
            <p:ph type="tbl" sz="quarter" idx="13"/>
            <p:extLst>
              <p:ext uri="{D42A27DB-BD31-4B8C-83A1-F6EECF244321}">
                <p14:modId xmlns:p14="http://schemas.microsoft.com/office/powerpoint/2010/main" val="1108444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479778"/>
                    </a:ext>
                  </a:extLst>
                </a:gridCol>
                <a:gridCol w="905256">
                  <a:extLst>
                    <a:ext uri="{9D8B030D-6E8A-4147-A177-3AD203B41FA5}">
                      <a16:colId xmlns:a16="http://schemas.microsoft.com/office/drawing/2014/main" val="1050393310"/>
                    </a:ext>
                  </a:extLst>
                </a:gridCol>
                <a:gridCol w="329184">
                  <a:extLst>
                    <a:ext uri="{9D8B030D-6E8A-4147-A177-3AD203B41FA5}">
                      <a16:colId xmlns:a16="http://schemas.microsoft.com/office/drawing/2014/main" val="3032528119"/>
                    </a:ext>
                  </a:extLst>
                </a:gridCol>
                <a:gridCol w="329184">
                  <a:extLst>
                    <a:ext uri="{9D8B030D-6E8A-4147-A177-3AD203B41FA5}">
                      <a16:colId xmlns:a16="http://schemas.microsoft.com/office/drawing/2014/main" val="2996115353"/>
                    </a:ext>
                  </a:extLst>
                </a:gridCol>
                <a:gridCol w="329184">
                  <a:extLst>
                    <a:ext uri="{9D8B030D-6E8A-4147-A177-3AD203B41FA5}">
                      <a16:colId xmlns:a16="http://schemas.microsoft.com/office/drawing/2014/main" val="2045124122"/>
                    </a:ext>
                  </a:extLst>
                </a:gridCol>
                <a:gridCol w="329184">
                  <a:extLst>
                    <a:ext uri="{9D8B030D-6E8A-4147-A177-3AD203B41FA5}">
                      <a16:colId xmlns:a16="http://schemas.microsoft.com/office/drawing/2014/main" val="268178457"/>
                    </a:ext>
                  </a:extLst>
                </a:gridCol>
                <a:gridCol w="329184">
                  <a:extLst>
                    <a:ext uri="{9D8B030D-6E8A-4147-A177-3AD203B41FA5}">
                      <a16:colId xmlns:a16="http://schemas.microsoft.com/office/drawing/2014/main" val="1447030748"/>
                    </a:ext>
                  </a:extLst>
                </a:gridCol>
                <a:gridCol w="329184">
                  <a:extLst>
                    <a:ext uri="{9D8B030D-6E8A-4147-A177-3AD203B41FA5}">
                      <a16:colId xmlns:a16="http://schemas.microsoft.com/office/drawing/2014/main" val="3330907354"/>
                    </a:ext>
                  </a:extLst>
                </a:gridCol>
                <a:gridCol w="329184">
                  <a:extLst>
                    <a:ext uri="{9D8B030D-6E8A-4147-A177-3AD203B41FA5}">
                      <a16:colId xmlns:a16="http://schemas.microsoft.com/office/drawing/2014/main" val="1848652250"/>
                    </a:ext>
                  </a:extLst>
                </a:gridCol>
                <a:gridCol w="329184">
                  <a:extLst>
                    <a:ext uri="{9D8B030D-6E8A-4147-A177-3AD203B41FA5}">
                      <a16:colId xmlns:a16="http://schemas.microsoft.com/office/drawing/2014/main" val="1570027159"/>
                    </a:ext>
                  </a:extLst>
                </a:gridCol>
                <a:gridCol w="329184">
                  <a:extLst>
                    <a:ext uri="{9D8B030D-6E8A-4147-A177-3AD203B41FA5}">
                      <a16:colId xmlns:a16="http://schemas.microsoft.com/office/drawing/2014/main" val="3874673814"/>
                    </a:ext>
                  </a:extLst>
                </a:gridCol>
                <a:gridCol w="329184">
                  <a:extLst>
                    <a:ext uri="{9D8B030D-6E8A-4147-A177-3AD203B41FA5}">
                      <a16:colId xmlns:a16="http://schemas.microsoft.com/office/drawing/2014/main" val="3284561492"/>
                    </a:ext>
                  </a:extLst>
                </a:gridCol>
                <a:gridCol w="329184">
                  <a:extLst>
                    <a:ext uri="{9D8B030D-6E8A-4147-A177-3AD203B41FA5}">
                      <a16:colId xmlns:a16="http://schemas.microsoft.com/office/drawing/2014/main" val="1977782568"/>
                    </a:ext>
                  </a:extLst>
                </a:gridCol>
                <a:gridCol w="329184">
                  <a:extLst>
                    <a:ext uri="{9D8B030D-6E8A-4147-A177-3AD203B41FA5}">
                      <a16:colId xmlns:a16="http://schemas.microsoft.com/office/drawing/2014/main" val="2470348033"/>
                    </a:ext>
                  </a:extLst>
                </a:gridCol>
                <a:gridCol w="329184">
                  <a:extLst>
                    <a:ext uri="{9D8B030D-6E8A-4147-A177-3AD203B41FA5}">
                      <a16:colId xmlns:a16="http://schemas.microsoft.com/office/drawing/2014/main" val="1967160140"/>
                    </a:ext>
                  </a:extLst>
                </a:gridCol>
                <a:gridCol w="329184">
                  <a:extLst>
                    <a:ext uri="{9D8B030D-6E8A-4147-A177-3AD203B41FA5}">
                      <a16:colId xmlns:a16="http://schemas.microsoft.com/office/drawing/2014/main" val="2508802241"/>
                    </a:ext>
                  </a:extLst>
                </a:gridCol>
                <a:gridCol w="329184">
                  <a:extLst>
                    <a:ext uri="{9D8B030D-6E8A-4147-A177-3AD203B41FA5}">
                      <a16:colId xmlns:a16="http://schemas.microsoft.com/office/drawing/2014/main" val="468218486"/>
                    </a:ext>
                  </a:extLst>
                </a:gridCol>
                <a:gridCol w="329184">
                  <a:extLst>
                    <a:ext uri="{9D8B030D-6E8A-4147-A177-3AD203B41FA5}">
                      <a16:colId xmlns:a16="http://schemas.microsoft.com/office/drawing/2014/main" val="3452172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140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- 2018-11-14 15:16:58 </a:t>
                      </a:r>
                      <a:r>
                        <a:rPr kumimoji="0" lang="en-US" sz="1000" b="0" i="0" u="none" strike="noStrike" kern="1200" cap="none" spc="0" normalizeH="0" baseline="0" noProof="0">
                          <a:ln>
                            <a:noFill/>
                          </a:ln>
                          <a:solidFill>
                            <a:prstClr val="black"/>
                          </a:solidFill>
                          <a:effectLst/>
                          <a:uLnTx/>
                          <a:uFillTx/>
                          <a:latin typeface="+mn-lt"/>
                          <a:ea typeface="+mn-ea"/>
                          <a:cs typeface="+mn-cs"/>
                        </a:rPr>
                        <a:t> 
 Rest, nap, read or let your thoughts wander during the day on Driade's LEEON chaise longue, designed by Ludovica &amp; Roberto Palomba.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https://scontent.xx.fbcdn.net/v/t1.0-9/s720x720/46221292_1972523129463016_7880938162623610880_o.jpg?_nc_cat=105&amp;_nc_ht=scontent.xx&amp;oh=8951004fdca4e43e8d624be0e5832d60&amp;oe=5C745DD8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9087049"/>
                  </a:ext>
                </a:extLst>
              </a:tr>
            </a:tbl>
          </a:graphicData>
        </a:graphic>
      </p:graphicFrame>
      <p:sp>
        <p:nvSpPr>
          <p:cNvPr id="4" name="Text Placeholder 3">
            <a:extLst>
              <a:ext uri="{FF2B5EF4-FFF2-40B4-BE49-F238E27FC236}">
                <a16:creationId xmlns:a16="http://schemas.microsoft.com/office/drawing/2014/main" id="{F5C7D194-2255-4A29-A2C1-37B85B80A02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569720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7A76D-F430-45D9-B03C-488995F954D9}"/>
              </a:ext>
            </a:extLst>
          </p:cNvPr>
          <p:cNvSpPr>
            <a:spLocks noGrp="1"/>
          </p:cNvSpPr>
          <p:nvPr>
            <p:ph type="title"/>
          </p:nvPr>
        </p:nvSpPr>
        <p:spPr/>
        <p:txBody>
          <a:bodyPr/>
          <a:lstStyle/>
          <a:p>
            <a:r>
              <a:rPr lang="en-US"/>
              <a:t>Facebook Own Posts Table | Altus.me - 18 of 25</a:t>
            </a:r>
          </a:p>
        </p:txBody>
      </p:sp>
      <p:graphicFrame>
        <p:nvGraphicFramePr>
          <p:cNvPr id="5" name="Table Placeholder 4">
            <a:extLst>
              <a:ext uri="{FF2B5EF4-FFF2-40B4-BE49-F238E27FC236}">
                <a16:creationId xmlns:a16="http://schemas.microsoft.com/office/drawing/2014/main" id="{D916BBC6-EF1A-4696-88F4-BF095616E34B}"/>
              </a:ext>
            </a:extLst>
          </p:cNvPr>
          <p:cNvGraphicFramePr>
            <a:graphicFrameLocks noGrp="1"/>
          </p:cNvGraphicFramePr>
          <p:nvPr>
            <p:ph type="tbl" sz="quarter" idx="13"/>
            <p:extLst>
              <p:ext uri="{D42A27DB-BD31-4B8C-83A1-F6EECF244321}">
                <p14:modId xmlns:p14="http://schemas.microsoft.com/office/powerpoint/2010/main" val="2734404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8335977"/>
                    </a:ext>
                  </a:extLst>
                </a:gridCol>
                <a:gridCol w="905256">
                  <a:extLst>
                    <a:ext uri="{9D8B030D-6E8A-4147-A177-3AD203B41FA5}">
                      <a16:colId xmlns:a16="http://schemas.microsoft.com/office/drawing/2014/main" val="1254305164"/>
                    </a:ext>
                  </a:extLst>
                </a:gridCol>
                <a:gridCol w="329184">
                  <a:extLst>
                    <a:ext uri="{9D8B030D-6E8A-4147-A177-3AD203B41FA5}">
                      <a16:colId xmlns:a16="http://schemas.microsoft.com/office/drawing/2014/main" val="1396772721"/>
                    </a:ext>
                  </a:extLst>
                </a:gridCol>
                <a:gridCol w="329184">
                  <a:extLst>
                    <a:ext uri="{9D8B030D-6E8A-4147-A177-3AD203B41FA5}">
                      <a16:colId xmlns:a16="http://schemas.microsoft.com/office/drawing/2014/main" val="728112292"/>
                    </a:ext>
                  </a:extLst>
                </a:gridCol>
                <a:gridCol w="329184">
                  <a:extLst>
                    <a:ext uri="{9D8B030D-6E8A-4147-A177-3AD203B41FA5}">
                      <a16:colId xmlns:a16="http://schemas.microsoft.com/office/drawing/2014/main" val="1737667678"/>
                    </a:ext>
                  </a:extLst>
                </a:gridCol>
                <a:gridCol w="329184">
                  <a:extLst>
                    <a:ext uri="{9D8B030D-6E8A-4147-A177-3AD203B41FA5}">
                      <a16:colId xmlns:a16="http://schemas.microsoft.com/office/drawing/2014/main" val="2310113751"/>
                    </a:ext>
                  </a:extLst>
                </a:gridCol>
                <a:gridCol w="329184">
                  <a:extLst>
                    <a:ext uri="{9D8B030D-6E8A-4147-A177-3AD203B41FA5}">
                      <a16:colId xmlns:a16="http://schemas.microsoft.com/office/drawing/2014/main" val="1951926281"/>
                    </a:ext>
                  </a:extLst>
                </a:gridCol>
                <a:gridCol w="329184">
                  <a:extLst>
                    <a:ext uri="{9D8B030D-6E8A-4147-A177-3AD203B41FA5}">
                      <a16:colId xmlns:a16="http://schemas.microsoft.com/office/drawing/2014/main" val="4133988800"/>
                    </a:ext>
                  </a:extLst>
                </a:gridCol>
                <a:gridCol w="329184">
                  <a:extLst>
                    <a:ext uri="{9D8B030D-6E8A-4147-A177-3AD203B41FA5}">
                      <a16:colId xmlns:a16="http://schemas.microsoft.com/office/drawing/2014/main" val="97899139"/>
                    </a:ext>
                  </a:extLst>
                </a:gridCol>
                <a:gridCol w="329184">
                  <a:extLst>
                    <a:ext uri="{9D8B030D-6E8A-4147-A177-3AD203B41FA5}">
                      <a16:colId xmlns:a16="http://schemas.microsoft.com/office/drawing/2014/main" val="780091997"/>
                    </a:ext>
                  </a:extLst>
                </a:gridCol>
                <a:gridCol w="329184">
                  <a:extLst>
                    <a:ext uri="{9D8B030D-6E8A-4147-A177-3AD203B41FA5}">
                      <a16:colId xmlns:a16="http://schemas.microsoft.com/office/drawing/2014/main" val="1024703787"/>
                    </a:ext>
                  </a:extLst>
                </a:gridCol>
                <a:gridCol w="329184">
                  <a:extLst>
                    <a:ext uri="{9D8B030D-6E8A-4147-A177-3AD203B41FA5}">
                      <a16:colId xmlns:a16="http://schemas.microsoft.com/office/drawing/2014/main" val="1935572875"/>
                    </a:ext>
                  </a:extLst>
                </a:gridCol>
                <a:gridCol w="329184">
                  <a:extLst>
                    <a:ext uri="{9D8B030D-6E8A-4147-A177-3AD203B41FA5}">
                      <a16:colId xmlns:a16="http://schemas.microsoft.com/office/drawing/2014/main" val="3952560646"/>
                    </a:ext>
                  </a:extLst>
                </a:gridCol>
                <a:gridCol w="329184">
                  <a:extLst>
                    <a:ext uri="{9D8B030D-6E8A-4147-A177-3AD203B41FA5}">
                      <a16:colId xmlns:a16="http://schemas.microsoft.com/office/drawing/2014/main" val="166525225"/>
                    </a:ext>
                  </a:extLst>
                </a:gridCol>
                <a:gridCol w="329184">
                  <a:extLst>
                    <a:ext uri="{9D8B030D-6E8A-4147-A177-3AD203B41FA5}">
                      <a16:colId xmlns:a16="http://schemas.microsoft.com/office/drawing/2014/main" val="3194208154"/>
                    </a:ext>
                  </a:extLst>
                </a:gridCol>
                <a:gridCol w="329184">
                  <a:extLst>
                    <a:ext uri="{9D8B030D-6E8A-4147-A177-3AD203B41FA5}">
                      <a16:colId xmlns:a16="http://schemas.microsoft.com/office/drawing/2014/main" val="306616844"/>
                    </a:ext>
                  </a:extLst>
                </a:gridCol>
                <a:gridCol w="329184">
                  <a:extLst>
                    <a:ext uri="{9D8B030D-6E8A-4147-A177-3AD203B41FA5}">
                      <a16:colId xmlns:a16="http://schemas.microsoft.com/office/drawing/2014/main" val="925968370"/>
                    </a:ext>
                  </a:extLst>
                </a:gridCol>
                <a:gridCol w="329184">
                  <a:extLst>
                    <a:ext uri="{9D8B030D-6E8A-4147-A177-3AD203B41FA5}">
                      <a16:colId xmlns:a16="http://schemas.microsoft.com/office/drawing/2014/main" val="649905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320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- 2018-11-13 14:25:44 </a:t>
                      </a:r>
                      <a:r>
                        <a:rPr kumimoji="0" lang="en-US" sz="1000" b="0" i="0" u="none" strike="noStrike" kern="1200" cap="none" spc="0" normalizeH="0" baseline="0" noProof="0">
                          <a:ln>
                            <a:noFill/>
                          </a:ln>
                          <a:solidFill>
                            <a:prstClr val="black"/>
                          </a:solidFill>
                          <a:effectLst/>
                          <a:uLnTx/>
                          <a:uFillTx/>
                          <a:latin typeface="+mn-lt"/>
                          <a:ea typeface="+mn-ea"/>
                          <a:cs typeface="+mn-cs"/>
                        </a:rPr>
                        <a:t> 
 Dreamlike setting &amp; inspiring design work by notooSTUDIO, featuring Mirror Dita by #DavideMonopoli for #Pulpo.
Photo via pulpo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https://scontent.xx.fbcdn.net/v/t1.0-9/p720x720/46165016_1971083636273632_4962239831787700224_o.jpg?_nc_cat=111&amp;_nc_ht=scontent.xx&amp;oh=fb80c804c184d76a001f97b037a0bf30&amp;oe=5C678DFF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9785766"/>
                  </a:ext>
                </a:extLst>
              </a:tr>
            </a:tbl>
          </a:graphicData>
        </a:graphic>
      </p:graphicFrame>
      <p:sp>
        <p:nvSpPr>
          <p:cNvPr id="4" name="Text Placeholder 3">
            <a:extLst>
              <a:ext uri="{FF2B5EF4-FFF2-40B4-BE49-F238E27FC236}">
                <a16:creationId xmlns:a16="http://schemas.microsoft.com/office/drawing/2014/main" id="{91AC9219-2A3A-4DD4-8509-5CEAD0B2AE4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6532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2D422-1698-45FC-8DC0-46743768C045}"/>
              </a:ext>
            </a:extLst>
          </p:cNvPr>
          <p:cNvSpPr>
            <a:spLocks noGrp="1"/>
          </p:cNvSpPr>
          <p:nvPr>
            <p:ph type="title"/>
          </p:nvPr>
        </p:nvSpPr>
        <p:spPr/>
        <p:txBody>
          <a:bodyPr/>
          <a:lstStyle/>
          <a:p>
            <a:r>
              <a:rPr lang="en-US"/>
              <a:t>Facebook Own Posts Table | Altus.me - 19 of 25</a:t>
            </a:r>
          </a:p>
        </p:txBody>
      </p:sp>
      <p:graphicFrame>
        <p:nvGraphicFramePr>
          <p:cNvPr id="5" name="Table Placeholder 4">
            <a:extLst>
              <a:ext uri="{FF2B5EF4-FFF2-40B4-BE49-F238E27FC236}">
                <a16:creationId xmlns:a16="http://schemas.microsoft.com/office/drawing/2014/main" id="{E8000458-92C4-43EE-A092-C4AE3174D722}"/>
              </a:ext>
            </a:extLst>
          </p:cNvPr>
          <p:cNvGraphicFramePr>
            <a:graphicFrameLocks noGrp="1"/>
          </p:cNvGraphicFramePr>
          <p:nvPr>
            <p:ph type="tbl" sz="quarter" idx="13"/>
            <p:extLst>
              <p:ext uri="{D42A27DB-BD31-4B8C-83A1-F6EECF244321}">
                <p14:modId xmlns:p14="http://schemas.microsoft.com/office/powerpoint/2010/main" val="3392121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2775045"/>
                    </a:ext>
                  </a:extLst>
                </a:gridCol>
                <a:gridCol w="905256">
                  <a:extLst>
                    <a:ext uri="{9D8B030D-6E8A-4147-A177-3AD203B41FA5}">
                      <a16:colId xmlns:a16="http://schemas.microsoft.com/office/drawing/2014/main" val="1380885430"/>
                    </a:ext>
                  </a:extLst>
                </a:gridCol>
                <a:gridCol w="329184">
                  <a:extLst>
                    <a:ext uri="{9D8B030D-6E8A-4147-A177-3AD203B41FA5}">
                      <a16:colId xmlns:a16="http://schemas.microsoft.com/office/drawing/2014/main" val="3972959405"/>
                    </a:ext>
                  </a:extLst>
                </a:gridCol>
                <a:gridCol w="329184">
                  <a:extLst>
                    <a:ext uri="{9D8B030D-6E8A-4147-A177-3AD203B41FA5}">
                      <a16:colId xmlns:a16="http://schemas.microsoft.com/office/drawing/2014/main" val="3851906836"/>
                    </a:ext>
                  </a:extLst>
                </a:gridCol>
                <a:gridCol w="329184">
                  <a:extLst>
                    <a:ext uri="{9D8B030D-6E8A-4147-A177-3AD203B41FA5}">
                      <a16:colId xmlns:a16="http://schemas.microsoft.com/office/drawing/2014/main" val="1488477338"/>
                    </a:ext>
                  </a:extLst>
                </a:gridCol>
                <a:gridCol w="329184">
                  <a:extLst>
                    <a:ext uri="{9D8B030D-6E8A-4147-A177-3AD203B41FA5}">
                      <a16:colId xmlns:a16="http://schemas.microsoft.com/office/drawing/2014/main" val="4278798635"/>
                    </a:ext>
                  </a:extLst>
                </a:gridCol>
                <a:gridCol w="329184">
                  <a:extLst>
                    <a:ext uri="{9D8B030D-6E8A-4147-A177-3AD203B41FA5}">
                      <a16:colId xmlns:a16="http://schemas.microsoft.com/office/drawing/2014/main" val="1325446563"/>
                    </a:ext>
                  </a:extLst>
                </a:gridCol>
                <a:gridCol w="329184">
                  <a:extLst>
                    <a:ext uri="{9D8B030D-6E8A-4147-A177-3AD203B41FA5}">
                      <a16:colId xmlns:a16="http://schemas.microsoft.com/office/drawing/2014/main" val="633218631"/>
                    </a:ext>
                  </a:extLst>
                </a:gridCol>
                <a:gridCol w="329184">
                  <a:extLst>
                    <a:ext uri="{9D8B030D-6E8A-4147-A177-3AD203B41FA5}">
                      <a16:colId xmlns:a16="http://schemas.microsoft.com/office/drawing/2014/main" val="4162291609"/>
                    </a:ext>
                  </a:extLst>
                </a:gridCol>
                <a:gridCol w="329184">
                  <a:extLst>
                    <a:ext uri="{9D8B030D-6E8A-4147-A177-3AD203B41FA5}">
                      <a16:colId xmlns:a16="http://schemas.microsoft.com/office/drawing/2014/main" val="3047915205"/>
                    </a:ext>
                  </a:extLst>
                </a:gridCol>
                <a:gridCol w="329184">
                  <a:extLst>
                    <a:ext uri="{9D8B030D-6E8A-4147-A177-3AD203B41FA5}">
                      <a16:colId xmlns:a16="http://schemas.microsoft.com/office/drawing/2014/main" val="1068010484"/>
                    </a:ext>
                  </a:extLst>
                </a:gridCol>
                <a:gridCol w="329184">
                  <a:extLst>
                    <a:ext uri="{9D8B030D-6E8A-4147-A177-3AD203B41FA5}">
                      <a16:colId xmlns:a16="http://schemas.microsoft.com/office/drawing/2014/main" val="3269812735"/>
                    </a:ext>
                  </a:extLst>
                </a:gridCol>
                <a:gridCol w="329184">
                  <a:extLst>
                    <a:ext uri="{9D8B030D-6E8A-4147-A177-3AD203B41FA5}">
                      <a16:colId xmlns:a16="http://schemas.microsoft.com/office/drawing/2014/main" val="1988439878"/>
                    </a:ext>
                  </a:extLst>
                </a:gridCol>
                <a:gridCol w="329184">
                  <a:extLst>
                    <a:ext uri="{9D8B030D-6E8A-4147-A177-3AD203B41FA5}">
                      <a16:colId xmlns:a16="http://schemas.microsoft.com/office/drawing/2014/main" val="155219912"/>
                    </a:ext>
                  </a:extLst>
                </a:gridCol>
                <a:gridCol w="329184">
                  <a:extLst>
                    <a:ext uri="{9D8B030D-6E8A-4147-A177-3AD203B41FA5}">
                      <a16:colId xmlns:a16="http://schemas.microsoft.com/office/drawing/2014/main" val="2466767941"/>
                    </a:ext>
                  </a:extLst>
                </a:gridCol>
                <a:gridCol w="329184">
                  <a:extLst>
                    <a:ext uri="{9D8B030D-6E8A-4147-A177-3AD203B41FA5}">
                      <a16:colId xmlns:a16="http://schemas.microsoft.com/office/drawing/2014/main" val="4191256899"/>
                    </a:ext>
                  </a:extLst>
                </a:gridCol>
                <a:gridCol w="329184">
                  <a:extLst>
                    <a:ext uri="{9D8B030D-6E8A-4147-A177-3AD203B41FA5}">
                      <a16:colId xmlns:a16="http://schemas.microsoft.com/office/drawing/2014/main" val="294786771"/>
                    </a:ext>
                  </a:extLst>
                </a:gridCol>
                <a:gridCol w="329184">
                  <a:extLst>
                    <a:ext uri="{9D8B030D-6E8A-4147-A177-3AD203B41FA5}">
                      <a16:colId xmlns:a16="http://schemas.microsoft.com/office/drawing/2014/main" val="3684298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906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- 2018-11-12 14:36:50 </a:t>
                      </a:r>
                      <a:r>
                        <a:rPr kumimoji="0" lang="en-US" sz="1000" b="0" i="0" u="none" strike="noStrike" kern="1200" cap="none" spc="0" normalizeH="0" baseline="0" noProof="0">
                          <a:ln>
                            <a:noFill/>
                          </a:ln>
                          <a:solidFill>
                            <a:prstClr val="black"/>
                          </a:solidFill>
                          <a:effectLst/>
                          <a:uLnTx/>
                          <a:uFillTx/>
                          <a:latin typeface="+mn-lt"/>
                          <a:ea typeface="+mn-ea"/>
                          <a:cs typeface="+mn-cs"/>
                        </a:rPr>
                        <a:t> 
 Simply put, SMOOTH OPERATOR by Arketipo firenze is a sofa that seduces &amp; is defined by its uniqueness and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https://scontent.xx.fbcdn.net/v/t1.0-9/s720x720/46135384_1969730763075586_2917107732647510016_o.jpg?_nc_cat=107&amp;_nc_ht=scontent.xx&amp;oh=576d3047c01ffe63ac630c1b52d919dd&amp;oe=5C7922F8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7778612"/>
                  </a:ext>
                </a:extLst>
              </a:tr>
            </a:tbl>
          </a:graphicData>
        </a:graphic>
      </p:graphicFrame>
      <p:sp>
        <p:nvSpPr>
          <p:cNvPr id="4" name="Text Placeholder 3">
            <a:extLst>
              <a:ext uri="{FF2B5EF4-FFF2-40B4-BE49-F238E27FC236}">
                <a16:creationId xmlns:a16="http://schemas.microsoft.com/office/drawing/2014/main" id="{59480B61-5731-429A-BD41-52570E49337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882610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EBF6-11DC-4CD3-8EF5-0552A427D81D}"/>
              </a:ext>
            </a:extLst>
          </p:cNvPr>
          <p:cNvSpPr>
            <a:spLocks noGrp="1"/>
          </p:cNvSpPr>
          <p:nvPr>
            <p:ph type="title"/>
          </p:nvPr>
        </p:nvSpPr>
        <p:spPr/>
        <p:txBody>
          <a:bodyPr/>
          <a:lstStyle/>
          <a:p>
            <a:r>
              <a:rPr lang="en-US"/>
              <a:t>Facebook Own Posts Table | Altus.me - 20 of 25</a:t>
            </a:r>
          </a:p>
        </p:txBody>
      </p:sp>
      <p:graphicFrame>
        <p:nvGraphicFramePr>
          <p:cNvPr id="5" name="Table Placeholder 4">
            <a:extLst>
              <a:ext uri="{FF2B5EF4-FFF2-40B4-BE49-F238E27FC236}">
                <a16:creationId xmlns:a16="http://schemas.microsoft.com/office/drawing/2014/main" id="{B28550DB-DDBE-4917-9977-CA9426231BE6}"/>
              </a:ext>
            </a:extLst>
          </p:cNvPr>
          <p:cNvGraphicFramePr>
            <a:graphicFrameLocks noGrp="1"/>
          </p:cNvGraphicFramePr>
          <p:nvPr>
            <p:ph type="tbl" sz="quarter" idx="13"/>
            <p:extLst>
              <p:ext uri="{D42A27DB-BD31-4B8C-83A1-F6EECF244321}">
                <p14:modId xmlns:p14="http://schemas.microsoft.com/office/powerpoint/2010/main" val="69003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5962425"/>
                    </a:ext>
                  </a:extLst>
                </a:gridCol>
                <a:gridCol w="905256">
                  <a:extLst>
                    <a:ext uri="{9D8B030D-6E8A-4147-A177-3AD203B41FA5}">
                      <a16:colId xmlns:a16="http://schemas.microsoft.com/office/drawing/2014/main" val="3902504236"/>
                    </a:ext>
                  </a:extLst>
                </a:gridCol>
                <a:gridCol w="329184">
                  <a:extLst>
                    <a:ext uri="{9D8B030D-6E8A-4147-A177-3AD203B41FA5}">
                      <a16:colId xmlns:a16="http://schemas.microsoft.com/office/drawing/2014/main" val="4113717686"/>
                    </a:ext>
                  </a:extLst>
                </a:gridCol>
                <a:gridCol w="329184">
                  <a:extLst>
                    <a:ext uri="{9D8B030D-6E8A-4147-A177-3AD203B41FA5}">
                      <a16:colId xmlns:a16="http://schemas.microsoft.com/office/drawing/2014/main" val="2066339986"/>
                    </a:ext>
                  </a:extLst>
                </a:gridCol>
                <a:gridCol w="329184">
                  <a:extLst>
                    <a:ext uri="{9D8B030D-6E8A-4147-A177-3AD203B41FA5}">
                      <a16:colId xmlns:a16="http://schemas.microsoft.com/office/drawing/2014/main" val="3134859256"/>
                    </a:ext>
                  </a:extLst>
                </a:gridCol>
                <a:gridCol w="329184">
                  <a:extLst>
                    <a:ext uri="{9D8B030D-6E8A-4147-A177-3AD203B41FA5}">
                      <a16:colId xmlns:a16="http://schemas.microsoft.com/office/drawing/2014/main" val="1588493447"/>
                    </a:ext>
                  </a:extLst>
                </a:gridCol>
                <a:gridCol w="329184">
                  <a:extLst>
                    <a:ext uri="{9D8B030D-6E8A-4147-A177-3AD203B41FA5}">
                      <a16:colId xmlns:a16="http://schemas.microsoft.com/office/drawing/2014/main" val="1824421296"/>
                    </a:ext>
                  </a:extLst>
                </a:gridCol>
                <a:gridCol w="329184">
                  <a:extLst>
                    <a:ext uri="{9D8B030D-6E8A-4147-A177-3AD203B41FA5}">
                      <a16:colId xmlns:a16="http://schemas.microsoft.com/office/drawing/2014/main" val="4100663709"/>
                    </a:ext>
                  </a:extLst>
                </a:gridCol>
                <a:gridCol w="329184">
                  <a:extLst>
                    <a:ext uri="{9D8B030D-6E8A-4147-A177-3AD203B41FA5}">
                      <a16:colId xmlns:a16="http://schemas.microsoft.com/office/drawing/2014/main" val="1371766905"/>
                    </a:ext>
                  </a:extLst>
                </a:gridCol>
                <a:gridCol w="329184">
                  <a:extLst>
                    <a:ext uri="{9D8B030D-6E8A-4147-A177-3AD203B41FA5}">
                      <a16:colId xmlns:a16="http://schemas.microsoft.com/office/drawing/2014/main" val="4231481569"/>
                    </a:ext>
                  </a:extLst>
                </a:gridCol>
                <a:gridCol w="329184">
                  <a:extLst>
                    <a:ext uri="{9D8B030D-6E8A-4147-A177-3AD203B41FA5}">
                      <a16:colId xmlns:a16="http://schemas.microsoft.com/office/drawing/2014/main" val="3472972009"/>
                    </a:ext>
                  </a:extLst>
                </a:gridCol>
                <a:gridCol w="329184">
                  <a:extLst>
                    <a:ext uri="{9D8B030D-6E8A-4147-A177-3AD203B41FA5}">
                      <a16:colId xmlns:a16="http://schemas.microsoft.com/office/drawing/2014/main" val="44738851"/>
                    </a:ext>
                  </a:extLst>
                </a:gridCol>
                <a:gridCol w="329184">
                  <a:extLst>
                    <a:ext uri="{9D8B030D-6E8A-4147-A177-3AD203B41FA5}">
                      <a16:colId xmlns:a16="http://schemas.microsoft.com/office/drawing/2014/main" val="1971154857"/>
                    </a:ext>
                  </a:extLst>
                </a:gridCol>
                <a:gridCol w="329184">
                  <a:extLst>
                    <a:ext uri="{9D8B030D-6E8A-4147-A177-3AD203B41FA5}">
                      <a16:colId xmlns:a16="http://schemas.microsoft.com/office/drawing/2014/main" val="366660188"/>
                    </a:ext>
                  </a:extLst>
                </a:gridCol>
                <a:gridCol w="329184">
                  <a:extLst>
                    <a:ext uri="{9D8B030D-6E8A-4147-A177-3AD203B41FA5}">
                      <a16:colId xmlns:a16="http://schemas.microsoft.com/office/drawing/2014/main" val="3796618933"/>
                    </a:ext>
                  </a:extLst>
                </a:gridCol>
                <a:gridCol w="329184">
                  <a:extLst>
                    <a:ext uri="{9D8B030D-6E8A-4147-A177-3AD203B41FA5}">
                      <a16:colId xmlns:a16="http://schemas.microsoft.com/office/drawing/2014/main" val="1905410293"/>
                    </a:ext>
                  </a:extLst>
                </a:gridCol>
                <a:gridCol w="329184">
                  <a:extLst>
                    <a:ext uri="{9D8B030D-6E8A-4147-A177-3AD203B41FA5}">
                      <a16:colId xmlns:a16="http://schemas.microsoft.com/office/drawing/2014/main" val="675583308"/>
                    </a:ext>
                  </a:extLst>
                </a:gridCol>
                <a:gridCol w="329184">
                  <a:extLst>
                    <a:ext uri="{9D8B030D-6E8A-4147-A177-3AD203B41FA5}">
                      <a16:colId xmlns:a16="http://schemas.microsoft.com/office/drawing/2014/main" val="4094940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353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- 2018-11-11 20:41:47 </a:t>
                      </a:r>
                      <a:r>
                        <a:rPr kumimoji="0" lang="en-US" sz="1000" b="0" i="0" u="none" strike="noStrike" kern="1200" cap="none" spc="0" normalizeH="0" baseline="0" noProof="0">
                          <a:ln>
                            <a:noFill/>
                          </a:ln>
                          <a:solidFill>
                            <a:prstClr val="black"/>
                          </a:solidFill>
                          <a:effectLst/>
                          <a:uLnTx/>
                          <a:uFillTx/>
                          <a:latin typeface="+mn-lt"/>
                          <a:ea typeface="+mn-ea"/>
                          <a:cs typeface="+mn-cs"/>
                        </a:rPr>
                        <a:t> 
 “ Every shadow is child of the light “
Discover Cattelan Italia's unique lamp collection.
#Repost Cattelan Italia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https://scontent.xx.fbcdn.net/v/t15.5256-10/43917750_1991330707625737_842962012731342848_n.jpg?_nc_cat=109&amp;_nc_ht=scontent.xx&amp;oh=4fd4535fa49233c0414f55323e2579d0&amp;oe=5C64D8B3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45497848"/>
                  </a:ext>
                </a:extLst>
              </a:tr>
            </a:tbl>
          </a:graphicData>
        </a:graphic>
      </p:graphicFrame>
      <p:sp>
        <p:nvSpPr>
          <p:cNvPr id="4" name="Text Placeholder 3">
            <a:extLst>
              <a:ext uri="{FF2B5EF4-FFF2-40B4-BE49-F238E27FC236}">
                <a16:creationId xmlns:a16="http://schemas.microsoft.com/office/drawing/2014/main" id="{D053C8DD-24FC-4949-994A-BE74090C7D1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22520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9E99B-DDD4-4D22-9970-84B93054D27A}"/>
              </a:ext>
            </a:extLst>
          </p:cNvPr>
          <p:cNvSpPr>
            <a:spLocks noGrp="1"/>
          </p:cNvSpPr>
          <p:nvPr>
            <p:ph type="title"/>
          </p:nvPr>
        </p:nvSpPr>
        <p:spPr/>
        <p:txBody>
          <a:bodyPr/>
          <a:lstStyle/>
          <a:p>
            <a:r>
              <a:rPr lang="en-US"/>
              <a:t>Facebook Own Posts Table | Altus.me - 21 of 25</a:t>
            </a:r>
          </a:p>
        </p:txBody>
      </p:sp>
      <p:graphicFrame>
        <p:nvGraphicFramePr>
          <p:cNvPr id="5" name="Table Placeholder 4">
            <a:extLst>
              <a:ext uri="{FF2B5EF4-FFF2-40B4-BE49-F238E27FC236}">
                <a16:creationId xmlns:a16="http://schemas.microsoft.com/office/drawing/2014/main" id="{30D26860-AC0F-4133-A6B8-B33DA3008F8B}"/>
              </a:ext>
            </a:extLst>
          </p:cNvPr>
          <p:cNvGraphicFramePr>
            <a:graphicFrameLocks noGrp="1"/>
          </p:cNvGraphicFramePr>
          <p:nvPr>
            <p:ph type="tbl" sz="quarter" idx="13"/>
            <p:extLst>
              <p:ext uri="{D42A27DB-BD31-4B8C-83A1-F6EECF244321}">
                <p14:modId xmlns:p14="http://schemas.microsoft.com/office/powerpoint/2010/main" val="403227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5463742"/>
                    </a:ext>
                  </a:extLst>
                </a:gridCol>
                <a:gridCol w="905256">
                  <a:extLst>
                    <a:ext uri="{9D8B030D-6E8A-4147-A177-3AD203B41FA5}">
                      <a16:colId xmlns:a16="http://schemas.microsoft.com/office/drawing/2014/main" val="1651573555"/>
                    </a:ext>
                  </a:extLst>
                </a:gridCol>
                <a:gridCol w="329184">
                  <a:extLst>
                    <a:ext uri="{9D8B030D-6E8A-4147-A177-3AD203B41FA5}">
                      <a16:colId xmlns:a16="http://schemas.microsoft.com/office/drawing/2014/main" val="2388430887"/>
                    </a:ext>
                  </a:extLst>
                </a:gridCol>
                <a:gridCol w="329184">
                  <a:extLst>
                    <a:ext uri="{9D8B030D-6E8A-4147-A177-3AD203B41FA5}">
                      <a16:colId xmlns:a16="http://schemas.microsoft.com/office/drawing/2014/main" val="3326144458"/>
                    </a:ext>
                  </a:extLst>
                </a:gridCol>
                <a:gridCol w="329184">
                  <a:extLst>
                    <a:ext uri="{9D8B030D-6E8A-4147-A177-3AD203B41FA5}">
                      <a16:colId xmlns:a16="http://schemas.microsoft.com/office/drawing/2014/main" val="558359588"/>
                    </a:ext>
                  </a:extLst>
                </a:gridCol>
                <a:gridCol w="329184">
                  <a:extLst>
                    <a:ext uri="{9D8B030D-6E8A-4147-A177-3AD203B41FA5}">
                      <a16:colId xmlns:a16="http://schemas.microsoft.com/office/drawing/2014/main" val="3519830205"/>
                    </a:ext>
                  </a:extLst>
                </a:gridCol>
                <a:gridCol w="329184">
                  <a:extLst>
                    <a:ext uri="{9D8B030D-6E8A-4147-A177-3AD203B41FA5}">
                      <a16:colId xmlns:a16="http://schemas.microsoft.com/office/drawing/2014/main" val="748800067"/>
                    </a:ext>
                  </a:extLst>
                </a:gridCol>
                <a:gridCol w="329184">
                  <a:extLst>
                    <a:ext uri="{9D8B030D-6E8A-4147-A177-3AD203B41FA5}">
                      <a16:colId xmlns:a16="http://schemas.microsoft.com/office/drawing/2014/main" val="667129285"/>
                    </a:ext>
                  </a:extLst>
                </a:gridCol>
                <a:gridCol w="329184">
                  <a:extLst>
                    <a:ext uri="{9D8B030D-6E8A-4147-A177-3AD203B41FA5}">
                      <a16:colId xmlns:a16="http://schemas.microsoft.com/office/drawing/2014/main" val="2215786219"/>
                    </a:ext>
                  </a:extLst>
                </a:gridCol>
                <a:gridCol w="329184">
                  <a:extLst>
                    <a:ext uri="{9D8B030D-6E8A-4147-A177-3AD203B41FA5}">
                      <a16:colId xmlns:a16="http://schemas.microsoft.com/office/drawing/2014/main" val="4043495324"/>
                    </a:ext>
                  </a:extLst>
                </a:gridCol>
                <a:gridCol w="329184">
                  <a:extLst>
                    <a:ext uri="{9D8B030D-6E8A-4147-A177-3AD203B41FA5}">
                      <a16:colId xmlns:a16="http://schemas.microsoft.com/office/drawing/2014/main" val="246442628"/>
                    </a:ext>
                  </a:extLst>
                </a:gridCol>
                <a:gridCol w="329184">
                  <a:extLst>
                    <a:ext uri="{9D8B030D-6E8A-4147-A177-3AD203B41FA5}">
                      <a16:colId xmlns:a16="http://schemas.microsoft.com/office/drawing/2014/main" val="3540351177"/>
                    </a:ext>
                  </a:extLst>
                </a:gridCol>
                <a:gridCol w="329184">
                  <a:extLst>
                    <a:ext uri="{9D8B030D-6E8A-4147-A177-3AD203B41FA5}">
                      <a16:colId xmlns:a16="http://schemas.microsoft.com/office/drawing/2014/main" val="1758487852"/>
                    </a:ext>
                  </a:extLst>
                </a:gridCol>
                <a:gridCol w="329184">
                  <a:extLst>
                    <a:ext uri="{9D8B030D-6E8A-4147-A177-3AD203B41FA5}">
                      <a16:colId xmlns:a16="http://schemas.microsoft.com/office/drawing/2014/main" val="2045129987"/>
                    </a:ext>
                  </a:extLst>
                </a:gridCol>
                <a:gridCol w="329184">
                  <a:extLst>
                    <a:ext uri="{9D8B030D-6E8A-4147-A177-3AD203B41FA5}">
                      <a16:colId xmlns:a16="http://schemas.microsoft.com/office/drawing/2014/main" val="4120182491"/>
                    </a:ext>
                  </a:extLst>
                </a:gridCol>
                <a:gridCol w="329184">
                  <a:extLst>
                    <a:ext uri="{9D8B030D-6E8A-4147-A177-3AD203B41FA5}">
                      <a16:colId xmlns:a16="http://schemas.microsoft.com/office/drawing/2014/main" val="2134119110"/>
                    </a:ext>
                  </a:extLst>
                </a:gridCol>
                <a:gridCol w="329184">
                  <a:extLst>
                    <a:ext uri="{9D8B030D-6E8A-4147-A177-3AD203B41FA5}">
                      <a16:colId xmlns:a16="http://schemas.microsoft.com/office/drawing/2014/main" val="50385725"/>
                    </a:ext>
                  </a:extLst>
                </a:gridCol>
                <a:gridCol w="329184">
                  <a:extLst>
                    <a:ext uri="{9D8B030D-6E8A-4147-A177-3AD203B41FA5}">
                      <a16:colId xmlns:a16="http://schemas.microsoft.com/office/drawing/2014/main" val="286920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165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- 2018-11-10 13:02:13 </a:t>
                      </a:r>
                      <a:r>
                        <a:rPr kumimoji="0" lang="en-US" sz="1000" b="0" i="0" u="none" strike="noStrike" kern="1200" cap="none" spc="0" normalizeH="0" baseline="0" noProof="0">
                          <a:ln>
                            <a:noFill/>
                          </a:ln>
                          <a:solidFill>
                            <a:prstClr val="black"/>
                          </a:solidFill>
                          <a:effectLst/>
                          <a:uLnTx/>
                          <a:uFillTx/>
                          <a:latin typeface="+mn-lt"/>
                          <a:ea typeface="+mn-ea"/>
                          <a:cs typeface="+mn-cs"/>
                        </a:rPr>
                        <a:t> 
 Presented with a special bouclé wool covering in a refined shade of blue, the Sherlock armchair for Gianfranco Ferré Home is a piece of furniture with a distinctive contemporary design, adding style and character to any 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https://scontent.xx.fbcdn.net/v/t1.0-9/p720x720/45770673_1966848696697126_4981183781479120896_o.jpg?_nc_cat=105&amp;_nc_ht=scontent.xx&amp;oh=2b23722dbedc2b4a36862be101b6420c&amp;oe=5C69107E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7151363"/>
                  </a:ext>
                </a:extLst>
              </a:tr>
            </a:tbl>
          </a:graphicData>
        </a:graphic>
      </p:graphicFrame>
      <p:sp>
        <p:nvSpPr>
          <p:cNvPr id="4" name="Text Placeholder 3">
            <a:extLst>
              <a:ext uri="{FF2B5EF4-FFF2-40B4-BE49-F238E27FC236}">
                <a16:creationId xmlns:a16="http://schemas.microsoft.com/office/drawing/2014/main" id="{B9AFCFD1-9DCB-490E-8A6D-A13A3148F7C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43654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FCB7-3DE6-4247-A417-AFD4D0BE6E89}"/>
              </a:ext>
            </a:extLst>
          </p:cNvPr>
          <p:cNvSpPr>
            <a:spLocks noGrp="1"/>
          </p:cNvSpPr>
          <p:nvPr>
            <p:ph type="title"/>
          </p:nvPr>
        </p:nvSpPr>
        <p:spPr/>
        <p:txBody>
          <a:bodyPr/>
          <a:lstStyle/>
          <a:p>
            <a:r>
              <a:rPr lang="en-US"/>
              <a:t>Facebook Own Posts Table | Altus.me - 22 of 25</a:t>
            </a:r>
          </a:p>
        </p:txBody>
      </p:sp>
      <p:graphicFrame>
        <p:nvGraphicFramePr>
          <p:cNvPr id="5" name="Table Placeholder 4">
            <a:extLst>
              <a:ext uri="{FF2B5EF4-FFF2-40B4-BE49-F238E27FC236}">
                <a16:creationId xmlns:a16="http://schemas.microsoft.com/office/drawing/2014/main" id="{AD8406A2-D5D0-442A-BB5E-991B32C43CBF}"/>
              </a:ext>
            </a:extLst>
          </p:cNvPr>
          <p:cNvGraphicFramePr>
            <a:graphicFrameLocks noGrp="1"/>
          </p:cNvGraphicFramePr>
          <p:nvPr>
            <p:ph type="tbl" sz="quarter" idx="13"/>
            <p:extLst>
              <p:ext uri="{D42A27DB-BD31-4B8C-83A1-F6EECF244321}">
                <p14:modId xmlns:p14="http://schemas.microsoft.com/office/powerpoint/2010/main" val="313873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8030618"/>
                    </a:ext>
                  </a:extLst>
                </a:gridCol>
                <a:gridCol w="905256">
                  <a:extLst>
                    <a:ext uri="{9D8B030D-6E8A-4147-A177-3AD203B41FA5}">
                      <a16:colId xmlns:a16="http://schemas.microsoft.com/office/drawing/2014/main" val="2032944646"/>
                    </a:ext>
                  </a:extLst>
                </a:gridCol>
                <a:gridCol w="329184">
                  <a:extLst>
                    <a:ext uri="{9D8B030D-6E8A-4147-A177-3AD203B41FA5}">
                      <a16:colId xmlns:a16="http://schemas.microsoft.com/office/drawing/2014/main" val="424824997"/>
                    </a:ext>
                  </a:extLst>
                </a:gridCol>
                <a:gridCol w="329184">
                  <a:extLst>
                    <a:ext uri="{9D8B030D-6E8A-4147-A177-3AD203B41FA5}">
                      <a16:colId xmlns:a16="http://schemas.microsoft.com/office/drawing/2014/main" val="3166909512"/>
                    </a:ext>
                  </a:extLst>
                </a:gridCol>
                <a:gridCol w="329184">
                  <a:extLst>
                    <a:ext uri="{9D8B030D-6E8A-4147-A177-3AD203B41FA5}">
                      <a16:colId xmlns:a16="http://schemas.microsoft.com/office/drawing/2014/main" val="2110081511"/>
                    </a:ext>
                  </a:extLst>
                </a:gridCol>
                <a:gridCol w="329184">
                  <a:extLst>
                    <a:ext uri="{9D8B030D-6E8A-4147-A177-3AD203B41FA5}">
                      <a16:colId xmlns:a16="http://schemas.microsoft.com/office/drawing/2014/main" val="305075915"/>
                    </a:ext>
                  </a:extLst>
                </a:gridCol>
                <a:gridCol w="329184">
                  <a:extLst>
                    <a:ext uri="{9D8B030D-6E8A-4147-A177-3AD203B41FA5}">
                      <a16:colId xmlns:a16="http://schemas.microsoft.com/office/drawing/2014/main" val="3520489286"/>
                    </a:ext>
                  </a:extLst>
                </a:gridCol>
                <a:gridCol w="329184">
                  <a:extLst>
                    <a:ext uri="{9D8B030D-6E8A-4147-A177-3AD203B41FA5}">
                      <a16:colId xmlns:a16="http://schemas.microsoft.com/office/drawing/2014/main" val="1573295707"/>
                    </a:ext>
                  </a:extLst>
                </a:gridCol>
                <a:gridCol w="329184">
                  <a:extLst>
                    <a:ext uri="{9D8B030D-6E8A-4147-A177-3AD203B41FA5}">
                      <a16:colId xmlns:a16="http://schemas.microsoft.com/office/drawing/2014/main" val="2837523800"/>
                    </a:ext>
                  </a:extLst>
                </a:gridCol>
                <a:gridCol w="329184">
                  <a:extLst>
                    <a:ext uri="{9D8B030D-6E8A-4147-A177-3AD203B41FA5}">
                      <a16:colId xmlns:a16="http://schemas.microsoft.com/office/drawing/2014/main" val="3846916269"/>
                    </a:ext>
                  </a:extLst>
                </a:gridCol>
                <a:gridCol w="329184">
                  <a:extLst>
                    <a:ext uri="{9D8B030D-6E8A-4147-A177-3AD203B41FA5}">
                      <a16:colId xmlns:a16="http://schemas.microsoft.com/office/drawing/2014/main" val="3948077887"/>
                    </a:ext>
                  </a:extLst>
                </a:gridCol>
                <a:gridCol w="329184">
                  <a:extLst>
                    <a:ext uri="{9D8B030D-6E8A-4147-A177-3AD203B41FA5}">
                      <a16:colId xmlns:a16="http://schemas.microsoft.com/office/drawing/2014/main" val="3861941349"/>
                    </a:ext>
                  </a:extLst>
                </a:gridCol>
                <a:gridCol w="329184">
                  <a:extLst>
                    <a:ext uri="{9D8B030D-6E8A-4147-A177-3AD203B41FA5}">
                      <a16:colId xmlns:a16="http://schemas.microsoft.com/office/drawing/2014/main" val="2153105619"/>
                    </a:ext>
                  </a:extLst>
                </a:gridCol>
                <a:gridCol w="329184">
                  <a:extLst>
                    <a:ext uri="{9D8B030D-6E8A-4147-A177-3AD203B41FA5}">
                      <a16:colId xmlns:a16="http://schemas.microsoft.com/office/drawing/2014/main" val="2177153511"/>
                    </a:ext>
                  </a:extLst>
                </a:gridCol>
                <a:gridCol w="329184">
                  <a:extLst>
                    <a:ext uri="{9D8B030D-6E8A-4147-A177-3AD203B41FA5}">
                      <a16:colId xmlns:a16="http://schemas.microsoft.com/office/drawing/2014/main" val="1704991610"/>
                    </a:ext>
                  </a:extLst>
                </a:gridCol>
                <a:gridCol w="329184">
                  <a:extLst>
                    <a:ext uri="{9D8B030D-6E8A-4147-A177-3AD203B41FA5}">
                      <a16:colId xmlns:a16="http://schemas.microsoft.com/office/drawing/2014/main" val="817792493"/>
                    </a:ext>
                  </a:extLst>
                </a:gridCol>
                <a:gridCol w="329184">
                  <a:extLst>
                    <a:ext uri="{9D8B030D-6E8A-4147-A177-3AD203B41FA5}">
                      <a16:colId xmlns:a16="http://schemas.microsoft.com/office/drawing/2014/main" val="1564327202"/>
                    </a:ext>
                  </a:extLst>
                </a:gridCol>
                <a:gridCol w="329184">
                  <a:extLst>
                    <a:ext uri="{9D8B030D-6E8A-4147-A177-3AD203B41FA5}">
                      <a16:colId xmlns:a16="http://schemas.microsoft.com/office/drawing/2014/main" val="381757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450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- 2018-11-09 14:01:48 </a:t>
                      </a:r>
                      <a:r>
                        <a:rPr kumimoji="0" lang="en-US" sz="1000" b="0" i="0" u="none" strike="noStrike" kern="1200" cap="none" spc="0" normalizeH="0" baseline="0" noProof="0">
                          <a:ln>
                            <a:noFill/>
                          </a:ln>
                          <a:solidFill>
                            <a:prstClr val="black"/>
                          </a:solidFill>
                          <a:effectLst/>
                          <a:uLnTx/>
                          <a:uFillTx/>
                          <a:latin typeface="+mn-lt"/>
                          <a:ea typeface="+mn-ea"/>
                          <a:cs typeface="+mn-cs"/>
                        </a:rPr>
                        <a:t> 
 Thinking about a design refresh for your living room?
Pass by our showroom to discover our exclusive collection of furniture and get 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https://scontent.xx.fbcdn.net/v/t1.0-9/s720x720/45682619_1965550080160321_4682174111156273152_o.jpg?_nc_cat=105&amp;_nc_ht=scontent.xx&amp;oh=b2d17ec458cd7f713c8a47ed0f6f35ef&amp;oe=5C6E0F25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1720883"/>
                  </a:ext>
                </a:extLst>
              </a:tr>
            </a:tbl>
          </a:graphicData>
        </a:graphic>
      </p:graphicFrame>
      <p:sp>
        <p:nvSpPr>
          <p:cNvPr id="4" name="Text Placeholder 3">
            <a:extLst>
              <a:ext uri="{FF2B5EF4-FFF2-40B4-BE49-F238E27FC236}">
                <a16:creationId xmlns:a16="http://schemas.microsoft.com/office/drawing/2014/main" id="{8D908FC2-4BB7-4A34-AF14-047FBA5D1DD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38352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BDA66-342E-430D-897F-4BF68AE47834}"/>
              </a:ext>
            </a:extLst>
          </p:cNvPr>
          <p:cNvSpPr>
            <a:spLocks noGrp="1"/>
          </p:cNvSpPr>
          <p:nvPr>
            <p:ph type="title"/>
          </p:nvPr>
        </p:nvSpPr>
        <p:spPr/>
        <p:txBody>
          <a:bodyPr/>
          <a:lstStyle/>
          <a:p>
            <a:r>
              <a:rPr lang="en-US"/>
              <a:t>Facebook Own Posts Table | Altus.me - 23 of 25</a:t>
            </a:r>
          </a:p>
        </p:txBody>
      </p:sp>
      <p:graphicFrame>
        <p:nvGraphicFramePr>
          <p:cNvPr id="5" name="Table Placeholder 4">
            <a:extLst>
              <a:ext uri="{FF2B5EF4-FFF2-40B4-BE49-F238E27FC236}">
                <a16:creationId xmlns:a16="http://schemas.microsoft.com/office/drawing/2014/main" id="{BCFA5016-DC2B-41DD-A4BD-0FFE6CA99EBF}"/>
              </a:ext>
            </a:extLst>
          </p:cNvPr>
          <p:cNvGraphicFramePr>
            <a:graphicFrameLocks noGrp="1"/>
          </p:cNvGraphicFramePr>
          <p:nvPr>
            <p:ph type="tbl" sz="quarter" idx="13"/>
            <p:extLst>
              <p:ext uri="{D42A27DB-BD31-4B8C-83A1-F6EECF244321}">
                <p14:modId xmlns:p14="http://schemas.microsoft.com/office/powerpoint/2010/main" val="3662657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0382685"/>
                    </a:ext>
                  </a:extLst>
                </a:gridCol>
                <a:gridCol w="905256">
                  <a:extLst>
                    <a:ext uri="{9D8B030D-6E8A-4147-A177-3AD203B41FA5}">
                      <a16:colId xmlns:a16="http://schemas.microsoft.com/office/drawing/2014/main" val="1418505804"/>
                    </a:ext>
                  </a:extLst>
                </a:gridCol>
                <a:gridCol w="329184">
                  <a:extLst>
                    <a:ext uri="{9D8B030D-6E8A-4147-A177-3AD203B41FA5}">
                      <a16:colId xmlns:a16="http://schemas.microsoft.com/office/drawing/2014/main" val="2849469093"/>
                    </a:ext>
                  </a:extLst>
                </a:gridCol>
                <a:gridCol w="329184">
                  <a:extLst>
                    <a:ext uri="{9D8B030D-6E8A-4147-A177-3AD203B41FA5}">
                      <a16:colId xmlns:a16="http://schemas.microsoft.com/office/drawing/2014/main" val="2582878487"/>
                    </a:ext>
                  </a:extLst>
                </a:gridCol>
                <a:gridCol w="329184">
                  <a:extLst>
                    <a:ext uri="{9D8B030D-6E8A-4147-A177-3AD203B41FA5}">
                      <a16:colId xmlns:a16="http://schemas.microsoft.com/office/drawing/2014/main" val="3544696834"/>
                    </a:ext>
                  </a:extLst>
                </a:gridCol>
                <a:gridCol w="329184">
                  <a:extLst>
                    <a:ext uri="{9D8B030D-6E8A-4147-A177-3AD203B41FA5}">
                      <a16:colId xmlns:a16="http://schemas.microsoft.com/office/drawing/2014/main" val="172290791"/>
                    </a:ext>
                  </a:extLst>
                </a:gridCol>
                <a:gridCol w="329184">
                  <a:extLst>
                    <a:ext uri="{9D8B030D-6E8A-4147-A177-3AD203B41FA5}">
                      <a16:colId xmlns:a16="http://schemas.microsoft.com/office/drawing/2014/main" val="3038142525"/>
                    </a:ext>
                  </a:extLst>
                </a:gridCol>
                <a:gridCol w="329184">
                  <a:extLst>
                    <a:ext uri="{9D8B030D-6E8A-4147-A177-3AD203B41FA5}">
                      <a16:colId xmlns:a16="http://schemas.microsoft.com/office/drawing/2014/main" val="2108040899"/>
                    </a:ext>
                  </a:extLst>
                </a:gridCol>
                <a:gridCol w="329184">
                  <a:extLst>
                    <a:ext uri="{9D8B030D-6E8A-4147-A177-3AD203B41FA5}">
                      <a16:colId xmlns:a16="http://schemas.microsoft.com/office/drawing/2014/main" val="820582407"/>
                    </a:ext>
                  </a:extLst>
                </a:gridCol>
                <a:gridCol w="329184">
                  <a:extLst>
                    <a:ext uri="{9D8B030D-6E8A-4147-A177-3AD203B41FA5}">
                      <a16:colId xmlns:a16="http://schemas.microsoft.com/office/drawing/2014/main" val="3081275306"/>
                    </a:ext>
                  </a:extLst>
                </a:gridCol>
                <a:gridCol w="329184">
                  <a:extLst>
                    <a:ext uri="{9D8B030D-6E8A-4147-A177-3AD203B41FA5}">
                      <a16:colId xmlns:a16="http://schemas.microsoft.com/office/drawing/2014/main" val="1811230984"/>
                    </a:ext>
                  </a:extLst>
                </a:gridCol>
                <a:gridCol w="329184">
                  <a:extLst>
                    <a:ext uri="{9D8B030D-6E8A-4147-A177-3AD203B41FA5}">
                      <a16:colId xmlns:a16="http://schemas.microsoft.com/office/drawing/2014/main" val="991068508"/>
                    </a:ext>
                  </a:extLst>
                </a:gridCol>
                <a:gridCol w="329184">
                  <a:extLst>
                    <a:ext uri="{9D8B030D-6E8A-4147-A177-3AD203B41FA5}">
                      <a16:colId xmlns:a16="http://schemas.microsoft.com/office/drawing/2014/main" val="1583590659"/>
                    </a:ext>
                  </a:extLst>
                </a:gridCol>
                <a:gridCol w="329184">
                  <a:extLst>
                    <a:ext uri="{9D8B030D-6E8A-4147-A177-3AD203B41FA5}">
                      <a16:colId xmlns:a16="http://schemas.microsoft.com/office/drawing/2014/main" val="534313766"/>
                    </a:ext>
                  </a:extLst>
                </a:gridCol>
                <a:gridCol w="329184">
                  <a:extLst>
                    <a:ext uri="{9D8B030D-6E8A-4147-A177-3AD203B41FA5}">
                      <a16:colId xmlns:a16="http://schemas.microsoft.com/office/drawing/2014/main" val="1333564683"/>
                    </a:ext>
                  </a:extLst>
                </a:gridCol>
                <a:gridCol w="329184">
                  <a:extLst>
                    <a:ext uri="{9D8B030D-6E8A-4147-A177-3AD203B41FA5}">
                      <a16:colId xmlns:a16="http://schemas.microsoft.com/office/drawing/2014/main" val="3033330254"/>
                    </a:ext>
                  </a:extLst>
                </a:gridCol>
                <a:gridCol w="329184">
                  <a:extLst>
                    <a:ext uri="{9D8B030D-6E8A-4147-A177-3AD203B41FA5}">
                      <a16:colId xmlns:a16="http://schemas.microsoft.com/office/drawing/2014/main" val="988647479"/>
                    </a:ext>
                  </a:extLst>
                </a:gridCol>
                <a:gridCol w="329184">
                  <a:extLst>
                    <a:ext uri="{9D8B030D-6E8A-4147-A177-3AD203B41FA5}">
                      <a16:colId xmlns:a16="http://schemas.microsoft.com/office/drawing/2014/main" val="2446625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557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- 2018-11-08 15:58:28 </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this impressive photo of Notre-Dame Cathedral taken during the magical light &amp; sound show "Dame de Cœur" ✨
#Repost Paris je t'aime
Picture by A.G. photographe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https://scontent.xx.fbcdn.net/v/t1.0-9/p720x720/45619530_1964319963616666_811291168703774720_n.jpg?_nc_cat=106&amp;_nc_ht=scontent.xx&amp;oh=93be1c9278177711ed2c735043b9589a&amp;oe=5C6563A5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4977237"/>
                  </a:ext>
                </a:extLst>
              </a:tr>
            </a:tbl>
          </a:graphicData>
        </a:graphic>
      </p:graphicFrame>
      <p:sp>
        <p:nvSpPr>
          <p:cNvPr id="4" name="Text Placeholder 3">
            <a:extLst>
              <a:ext uri="{FF2B5EF4-FFF2-40B4-BE49-F238E27FC236}">
                <a16:creationId xmlns:a16="http://schemas.microsoft.com/office/drawing/2014/main" id="{2CE55D2F-2C52-46A3-A2B8-987DCD529D1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577954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A841-A3C9-487E-977D-70561302F1DF}"/>
              </a:ext>
            </a:extLst>
          </p:cNvPr>
          <p:cNvSpPr>
            <a:spLocks noGrp="1"/>
          </p:cNvSpPr>
          <p:nvPr>
            <p:ph type="title"/>
          </p:nvPr>
        </p:nvSpPr>
        <p:spPr/>
        <p:txBody>
          <a:bodyPr/>
          <a:lstStyle/>
          <a:p>
            <a:r>
              <a:rPr lang="en-US"/>
              <a:t>Facebook Own Posts Table | Altus.me - 24 of 25</a:t>
            </a:r>
          </a:p>
        </p:txBody>
      </p:sp>
      <p:graphicFrame>
        <p:nvGraphicFramePr>
          <p:cNvPr id="5" name="Table Placeholder 4">
            <a:extLst>
              <a:ext uri="{FF2B5EF4-FFF2-40B4-BE49-F238E27FC236}">
                <a16:creationId xmlns:a16="http://schemas.microsoft.com/office/drawing/2014/main" id="{906E25E6-50E0-4E53-9A6E-C4BAD8DC212A}"/>
              </a:ext>
            </a:extLst>
          </p:cNvPr>
          <p:cNvGraphicFramePr>
            <a:graphicFrameLocks noGrp="1"/>
          </p:cNvGraphicFramePr>
          <p:nvPr>
            <p:ph type="tbl" sz="quarter" idx="13"/>
            <p:extLst>
              <p:ext uri="{D42A27DB-BD31-4B8C-83A1-F6EECF244321}">
                <p14:modId xmlns:p14="http://schemas.microsoft.com/office/powerpoint/2010/main" val="163418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330681"/>
                    </a:ext>
                  </a:extLst>
                </a:gridCol>
                <a:gridCol w="905256">
                  <a:extLst>
                    <a:ext uri="{9D8B030D-6E8A-4147-A177-3AD203B41FA5}">
                      <a16:colId xmlns:a16="http://schemas.microsoft.com/office/drawing/2014/main" val="4255351415"/>
                    </a:ext>
                  </a:extLst>
                </a:gridCol>
                <a:gridCol w="329184">
                  <a:extLst>
                    <a:ext uri="{9D8B030D-6E8A-4147-A177-3AD203B41FA5}">
                      <a16:colId xmlns:a16="http://schemas.microsoft.com/office/drawing/2014/main" val="1561175003"/>
                    </a:ext>
                  </a:extLst>
                </a:gridCol>
                <a:gridCol w="329184">
                  <a:extLst>
                    <a:ext uri="{9D8B030D-6E8A-4147-A177-3AD203B41FA5}">
                      <a16:colId xmlns:a16="http://schemas.microsoft.com/office/drawing/2014/main" val="4087189157"/>
                    </a:ext>
                  </a:extLst>
                </a:gridCol>
                <a:gridCol w="329184">
                  <a:extLst>
                    <a:ext uri="{9D8B030D-6E8A-4147-A177-3AD203B41FA5}">
                      <a16:colId xmlns:a16="http://schemas.microsoft.com/office/drawing/2014/main" val="1324357453"/>
                    </a:ext>
                  </a:extLst>
                </a:gridCol>
                <a:gridCol w="329184">
                  <a:extLst>
                    <a:ext uri="{9D8B030D-6E8A-4147-A177-3AD203B41FA5}">
                      <a16:colId xmlns:a16="http://schemas.microsoft.com/office/drawing/2014/main" val="278359466"/>
                    </a:ext>
                  </a:extLst>
                </a:gridCol>
                <a:gridCol w="329184">
                  <a:extLst>
                    <a:ext uri="{9D8B030D-6E8A-4147-A177-3AD203B41FA5}">
                      <a16:colId xmlns:a16="http://schemas.microsoft.com/office/drawing/2014/main" val="2404422747"/>
                    </a:ext>
                  </a:extLst>
                </a:gridCol>
                <a:gridCol w="329184">
                  <a:extLst>
                    <a:ext uri="{9D8B030D-6E8A-4147-A177-3AD203B41FA5}">
                      <a16:colId xmlns:a16="http://schemas.microsoft.com/office/drawing/2014/main" val="837449968"/>
                    </a:ext>
                  </a:extLst>
                </a:gridCol>
                <a:gridCol w="329184">
                  <a:extLst>
                    <a:ext uri="{9D8B030D-6E8A-4147-A177-3AD203B41FA5}">
                      <a16:colId xmlns:a16="http://schemas.microsoft.com/office/drawing/2014/main" val="2155821198"/>
                    </a:ext>
                  </a:extLst>
                </a:gridCol>
                <a:gridCol w="329184">
                  <a:extLst>
                    <a:ext uri="{9D8B030D-6E8A-4147-A177-3AD203B41FA5}">
                      <a16:colId xmlns:a16="http://schemas.microsoft.com/office/drawing/2014/main" val="1998061617"/>
                    </a:ext>
                  </a:extLst>
                </a:gridCol>
                <a:gridCol w="329184">
                  <a:extLst>
                    <a:ext uri="{9D8B030D-6E8A-4147-A177-3AD203B41FA5}">
                      <a16:colId xmlns:a16="http://schemas.microsoft.com/office/drawing/2014/main" val="4050635465"/>
                    </a:ext>
                  </a:extLst>
                </a:gridCol>
                <a:gridCol w="329184">
                  <a:extLst>
                    <a:ext uri="{9D8B030D-6E8A-4147-A177-3AD203B41FA5}">
                      <a16:colId xmlns:a16="http://schemas.microsoft.com/office/drawing/2014/main" val="381944448"/>
                    </a:ext>
                  </a:extLst>
                </a:gridCol>
                <a:gridCol w="329184">
                  <a:extLst>
                    <a:ext uri="{9D8B030D-6E8A-4147-A177-3AD203B41FA5}">
                      <a16:colId xmlns:a16="http://schemas.microsoft.com/office/drawing/2014/main" val="2750158964"/>
                    </a:ext>
                  </a:extLst>
                </a:gridCol>
                <a:gridCol w="329184">
                  <a:extLst>
                    <a:ext uri="{9D8B030D-6E8A-4147-A177-3AD203B41FA5}">
                      <a16:colId xmlns:a16="http://schemas.microsoft.com/office/drawing/2014/main" val="3030378541"/>
                    </a:ext>
                  </a:extLst>
                </a:gridCol>
                <a:gridCol w="329184">
                  <a:extLst>
                    <a:ext uri="{9D8B030D-6E8A-4147-A177-3AD203B41FA5}">
                      <a16:colId xmlns:a16="http://schemas.microsoft.com/office/drawing/2014/main" val="3007726405"/>
                    </a:ext>
                  </a:extLst>
                </a:gridCol>
                <a:gridCol w="329184">
                  <a:extLst>
                    <a:ext uri="{9D8B030D-6E8A-4147-A177-3AD203B41FA5}">
                      <a16:colId xmlns:a16="http://schemas.microsoft.com/office/drawing/2014/main" val="2877796110"/>
                    </a:ext>
                  </a:extLst>
                </a:gridCol>
                <a:gridCol w="329184">
                  <a:extLst>
                    <a:ext uri="{9D8B030D-6E8A-4147-A177-3AD203B41FA5}">
                      <a16:colId xmlns:a16="http://schemas.microsoft.com/office/drawing/2014/main" val="916587813"/>
                    </a:ext>
                  </a:extLst>
                </a:gridCol>
                <a:gridCol w="329184">
                  <a:extLst>
                    <a:ext uri="{9D8B030D-6E8A-4147-A177-3AD203B41FA5}">
                      <a16:colId xmlns:a16="http://schemas.microsoft.com/office/drawing/2014/main" val="1404558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142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- 2018-11-07 14:22:21 </a:t>
                      </a:r>
                      <a:r>
                        <a:rPr kumimoji="0" lang="en-US" sz="1000" b="0" i="0" u="none" strike="noStrike" kern="1200" cap="none" spc="0" normalizeH="0" baseline="0" noProof="0">
                          <a:ln>
                            <a:noFill/>
                          </a:ln>
                          <a:solidFill>
                            <a:prstClr val="black"/>
                          </a:solidFill>
                          <a:effectLst/>
                          <a:uLnTx/>
                          <a:uFillTx/>
                          <a:latin typeface="+mn-lt"/>
                          <a:ea typeface="+mn-ea"/>
                          <a:cs typeface="+mn-cs"/>
                        </a:rPr>
                        <a:t> 
 Formal elegance, austere perfection and sophisticated details... Give your space a luxurious upgrade with Vittoria Frigerio's exclusive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https://scontent.xx.fbcdn.net/v/t1.0-9/s720x720/45545866_1962849470430382_8218767461059657728_o.jpg?_nc_cat=110&amp;_nc_ht=scontent.xx&amp;oh=3e6ea7275866ab6c32a43841aea20fe1&amp;oe=5C754BA2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46019659"/>
                  </a:ext>
                </a:extLst>
              </a:tr>
            </a:tbl>
          </a:graphicData>
        </a:graphic>
      </p:graphicFrame>
      <p:sp>
        <p:nvSpPr>
          <p:cNvPr id="4" name="Text Placeholder 3">
            <a:extLst>
              <a:ext uri="{FF2B5EF4-FFF2-40B4-BE49-F238E27FC236}">
                <a16:creationId xmlns:a16="http://schemas.microsoft.com/office/drawing/2014/main" id="{610B5F77-E1CE-447B-B8F1-B33050E2DE0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846433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04299-AD31-46E8-9682-942BD7774E52}"/>
              </a:ext>
            </a:extLst>
          </p:cNvPr>
          <p:cNvSpPr>
            <a:spLocks noGrp="1"/>
          </p:cNvSpPr>
          <p:nvPr>
            <p:ph type="title"/>
          </p:nvPr>
        </p:nvSpPr>
        <p:spPr/>
        <p:txBody>
          <a:bodyPr/>
          <a:lstStyle/>
          <a:p>
            <a:r>
              <a:rPr lang="en-US"/>
              <a:t>Facebook Own Posts Table | Altus.me - 25 of 25</a:t>
            </a:r>
          </a:p>
        </p:txBody>
      </p:sp>
      <p:graphicFrame>
        <p:nvGraphicFramePr>
          <p:cNvPr id="5" name="Table Placeholder 4">
            <a:extLst>
              <a:ext uri="{FF2B5EF4-FFF2-40B4-BE49-F238E27FC236}">
                <a16:creationId xmlns:a16="http://schemas.microsoft.com/office/drawing/2014/main" id="{96A9BA9E-5E6D-4EC0-AB50-8A2A3F19B7F4}"/>
              </a:ext>
            </a:extLst>
          </p:cNvPr>
          <p:cNvGraphicFramePr>
            <a:graphicFrameLocks noGrp="1"/>
          </p:cNvGraphicFramePr>
          <p:nvPr>
            <p:ph type="tbl" sz="quarter" idx="13"/>
            <p:extLst>
              <p:ext uri="{D42A27DB-BD31-4B8C-83A1-F6EECF244321}">
                <p14:modId xmlns:p14="http://schemas.microsoft.com/office/powerpoint/2010/main" val="3768773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9039062"/>
                    </a:ext>
                  </a:extLst>
                </a:gridCol>
                <a:gridCol w="905256">
                  <a:extLst>
                    <a:ext uri="{9D8B030D-6E8A-4147-A177-3AD203B41FA5}">
                      <a16:colId xmlns:a16="http://schemas.microsoft.com/office/drawing/2014/main" val="1645127413"/>
                    </a:ext>
                  </a:extLst>
                </a:gridCol>
                <a:gridCol w="329184">
                  <a:extLst>
                    <a:ext uri="{9D8B030D-6E8A-4147-A177-3AD203B41FA5}">
                      <a16:colId xmlns:a16="http://schemas.microsoft.com/office/drawing/2014/main" val="2237350789"/>
                    </a:ext>
                  </a:extLst>
                </a:gridCol>
                <a:gridCol w="329184">
                  <a:extLst>
                    <a:ext uri="{9D8B030D-6E8A-4147-A177-3AD203B41FA5}">
                      <a16:colId xmlns:a16="http://schemas.microsoft.com/office/drawing/2014/main" val="3214657259"/>
                    </a:ext>
                  </a:extLst>
                </a:gridCol>
                <a:gridCol w="329184">
                  <a:extLst>
                    <a:ext uri="{9D8B030D-6E8A-4147-A177-3AD203B41FA5}">
                      <a16:colId xmlns:a16="http://schemas.microsoft.com/office/drawing/2014/main" val="469591866"/>
                    </a:ext>
                  </a:extLst>
                </a:gridCol>
                <a:gridCol w="329184">
                  <a:extLst>
                    <a:ext uri="{9D8B030D-6E8A-4147-A177-3AD203B41FA5}">
                      <a16:colId xmlns:a16="http://schemas.microsoft.com/office/drawing/2014/main" val="1501335529"/>
                    </a:ext>
                  </a:extLst>
                </a:gridCol>
                <a:gridCol w="329184">
                  <a:extLst>
                    <a:ext uri="{9D8B030D-6E8A-4147-A177-3AD203B41FA5}">
                      <a16:colId xmlns:a16="http://schemas.microsoft.com/office/drawing/2014/main" val="4233580066"/>
                    </a:ext>
                  </a:extLst>
                </a:gridCol>
                <a:gridCol w="329184">
                  <a:extLst>
                    <a:ext uri="{9D8B030D-6E8A-4147-A177-3AD203B41FA5}">
                      <a16:colId xmlns:a16="http://schemas.microsoft.com/office/drawing/2014/main" val="3592155718"/>
                    </a:ext>
                  </a:extLst>
                </a:gridCol>
                <a:gridCol w="329184">
                  <a:extLst>
                    <a:ext uri="{9D8B030D-6E8A-4147-A177-3AD203B41FA5}">
                      <a16:colId xmlns:a16="http://schemas.microsoft.com/office/drawing/2014/main" val="3296949445"/>
                    </a:ext>
                  </a:extLst>
                </a:gridCol>
                <a:gridCol w="329184">
                  <a:extLst>
                    <a:ext uri="{9D8B030D-6E8A-4147-A177-3AD203B41FA5}">
                      <a16:colId xmlns:a16="http://schemas.microsoft.com/office/drawing/2014/main" val="3141746685"/>
                    </a:ext>
                  </a:extLst>
                </a:gridCol>
                <a:gridCol w="329184">
                  <a:extLst>
                    <a:ext uri="{9D8B030D-6E8A-4147-A177-3AD203B41FA5}">
                      <a16:colId xmlns:a16="http://schemas.microsoft.com/office/drawing/2014/main" val="2528840062"/>
                    </a:ext>
                  </a:extLst>
                </a:gridCol>
                <a:gridCol w="329184">
                  <a:extLst>
                    <a:ext uri="{9D8B030D-6E8A-4147-A177-3AD203B41FA5}">
                      <a16:colId xmlns:a16="http://schemas.microsoft.com/office/drawing/2014/main" val="2448628514"/>
                    </a:ext>
                  </a:extLst>
                </a:gridCol>
                <a:gridCol w="329184">
                  <a:extLst>
                    <a:ext uri="{9D8B030D-6E8A-4147-A177-3AD203B41FA5}">
                      <a16:colId xmlns:a16="http://schemas.microsoft.com/office/drawing/2014/main" val="3713447432"/>
                    </a:ext>
                  </a:extLst>
                </a:gridCol>
                <a:gridCol w="329184">
                  <a:extLst>
                    <a:ext uri="{9D8B030D-6E8A-4147-A177-3AD203B41FA5}">
                      <a16:colId xmlns:a16="http://schemas.microsoft.com/office/drawing/2014/main" val="1256510560"/>
                    </a:ext>
                  </a:extLst>
                </a:gridCol>
                <a:gridCol w="329184">
                  <a:extLst>
                    <a:ext uri="{9D8B030D-6E8A-4147-A177-3AD203B41FA5}">
                      <a16:colId xmlns:a16="http://schemas.microsoft.com/office/drawing/2014/main" val="1259280582"/>
                    </a:ext>
                  </a:extLst>
                </a:gridCol>
                <a:gridCol w="329184">
                  <a:extLst>
                    <a:ext uri="{9D8B030D-6E8A-4147-A177-3AD203B41FA5}">
                      <a16:colId xmlns:a16="http://schemas.microsoft.com/office/drawing/2014/main" val="4181434192"/>
                    </a:ext>
                  </a:extLst>
                </a:gridCol>
                <a:gridCol w="329184">
                  <a:extLst>
                    <a:ext uri="{9D8B030D-6E8A-4147-A177-3AD203B41FA5}">
                      <a16:colId xmlns:a16="http://schemas.microsoft.com/office/drawing/2014/main" val="4004577425"/>
                    </a:ext>
                  </a:extLst>
                </a:gridCol>
                <a:gridCol w="329184">
                  <a:extLst>
                    <a:ext uri="{9D8B030D-6E8A-4147-A177-3AD203B41FA5}">
                      <a16:colId xmlns:a16="http://schemas.microsoft.com/office/drawing/2014/main" val="395375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025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- 2018-11-06 09:58:24 </a:t>
                      </a:r>
                      <a:r>
                        <a:rPr kumimoji="0" lang="en-US" sz="1000" b="0" i="0" u="none" strike="noStrike" kern="1200" cap="none" spc="0" normalizeH="0" baseline="0" noProof="0">
                          <a:ln>
                            <a:noFill/>
                          </a:ln>
                          <a:solidFill>
                            <a:prstClr val="black"/>
                          </a:solidFill>
                          <a:effectLst/>
                          <a:uLnTx/>
                          <a:uFillTx/>
                          <a:latin typeface="+mn-lt"/>
                          <a:ea typeface="+mn-ea"/>
                          <a:cs typeface="+mn-cs"/>
                        </a:rPr>
                        <a:t> 
 A captivating project by Walter Knoll. #Repost Walter Knoll
• • •
At Handelsblatt HQ in Düsseldorf. Proud of a project that brings the concept of open space to a whole new level. Of course the use of the following pieces has helped: Keypiece Management Desks, Leadchair Management swivel chairs, Storage System, Circle sofa, occasional table and pouf from the Seating Stones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https://scontent.xx.fbcdn.net/v/t1.0-9/p720x720/45460965_1961286907253305_549637517603766272_o.jpg?_nc_cat=103&amp;_nc_ht=scontent.xx&amp;oh=55e0defd883fc6dfedda30859d87fcbe&amp;oe=5C82D3B5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0843102"/>
                  </a:ext>
                </a:extLst>
              </a:tr>
            </a:tbl>
          </a:graphicData>
        </a:graphic>
      </p:graphicFrame>
      <p:sp>
        <p:nvSpPr>
          <p:cNvPr id="4" name="Text Placeholder 3">
            <a:extLst>
              <a:ext uri="{FF2B5EF4-FFF2-40B4-BE49-F238E27FC236}">
                <a16:creationId xmlns:a16="http://schemas.microsoft.com/office/drawing/2014/main" id="{C4311D7C-EFC9-44F4-BF03-66C924FA9E6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645682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4C847-12AB-4130-B28B-9392D7F141EB}"/>
              </a:ext>
            </a:extLst>
          </p:cNvPr>
          <p:cNvSpPr>
            <a:spLocks noGrp="1"/>
          </p:cNvSpPr>
          <p:nvPr>
            <p:ph type="title"/>
          </p:nvPr>
        </p:nvSpPr>
        <p:spPr/>
        <p:txBody>
          <a:bodyPr/>
          <a:lstStyle/>
          <a:p>
            <a:r>
              <a:rPr lang="en-US"/>
              <a:t>Facebook Post Type Distribution Per Profile | Altus.me</a:t>
            </a:r>
          </a:p>
        </p:txBody>
      </p:sp>
      <p:graphicFrame>
        <p:nvGraphicFramePr>
          <p:cNvPr id="6" name="Chart Placeholder 5">
            <a:extLst>
              <a:ext uri="{FF2B5EF4-FFF2-40B4-BE49-F238E27FC236}">
                <a16:creationId xmlns:a16="http://schemas.microsoft.com/office/drawing/2014/main" id="{3A7C54E6-DC93-4EB9-A964-084B2F28D4C7}"/>
              </a:ext>
            </a:extLst>
          </p:cNvPr>
          <p:cNvGraphicFramePr>
            <a:graphicFrameLocks noGrp="1"/>
          </p:cNvGraphicFramePr>
          <p:nvPr>
            <p:ph type="chart" sz="quarter" idx="13"/>
            <p:extLst>
              <p:ext uri="{D42A27DB-BD31-4B8C-83A1-F6EECF244321}">
                <p14:modId xmlns:p14="http://schemas.microsoft.com/office/powerpoint/2010/main" val="1679151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EDE057-D412-4BE3-9A0A-37CE91836831}"/>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A9F45D82-FFD5-44E1-8B33-5B56F27088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455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70C47-8273-4E65-BDE1-D87C7D51C85B}"/>
              </a:ext>
            </a:extLst>
          </p:cNvPr>
          <p:cNvSpPr>
            <a:spLocks noGrp="1"/>
          </p:cNvSpPr>
          <p:nvPr>
            <p:ph type="title"/>
          </p:nvPr>
        </p:nvSpPr>
        <p:spPr/>
        <p:txBody>
          <a:bodyPr/>
          <a:lstStyle/>
          <a:p>
            <a:r>
              <a:rPr lang="en-US"/>
              <a:t>Facebook Interaction Rate | Altus.me</a:t>
            </a:r>
          </a:p>
        </p:txBody>
      </p:sp>
      <p:graphicFrame>
        <p:nvGraphicFramePr>
          <p:cNvPr id="6" name="Chart Placeholder 5">
            <a:extLst>
              <a:ext uri="{FF2B5EF4-FFF2-40B4-BE49-F238E27FC236}">
                <a16:creationId xmlns:a16="http://schemas.microsoft.com/office/drawing/2014/main" id="{80524910-4F2A-45EB-A2E6-301DB01EE3AA}"/>
              </a:ext>
            </a:extLst>
          </p:cNvPr>
          <p:cNvGraphicFramePr>
            <a:graphicFrameLocks noGrp="1"/>
          </p:cNvGraphicFramePr>
          <p:nvPr>
            <p:ph type="chart" sz="quarter" idx="13"/>
            <p:extLst>
              <p:ext uri="{D42A27DB-BD31-4B8C-83A1-F6EECF244321}">
                <p14:modId xmlns:p14="http://schemas.microsoft.com/office/powerpoint/2010/main" val="3761740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23D599-74E7-40D4-AF83-5A52FD0CE679}"/>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389FFEC5-836E-40EB-8208-96513E7698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870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A808B-31B6-4E38-A1C1-5D519D4573E4}"/>
              </a:ext>
            </a:extLst>
          </p:cNvPr>
          <p:cNvSpPr>
            <a:spLocks noGrp="1"/>
          </p:cNvSpPr>
          <p:nvPr>
            <p:ph type="title"/>
          </p:nvPr>
        </p:nvSpPr>
        <p:spPr/>
        <p:txBody>
          <a:bodyPr/>
          <a:lstStyle/>
          <a:p>
            <a:r>
              <a:rPr lang="en-US"/>
              <a:t>Facebook Interaction Rate By Weekday | Altus.me</a:t>
            </a:r>
          </a:p>
        </p:txBody>
      </p:sp>
      <p:graphicFrame>
        <p:nvGraphicFramePr>
          <p:cNvPr id="6" name="Chart Placeholder 5">
            <a:extLst>
              <a:ext uri="{FF2B5EF4-FFF2-40B4-BE49-F238E27FC236}">
                <a16:creationId xmlns:a16="http://schemas.microsoft.com/office/drawing/2014/main" id="{23D91D69-5E7E-4AA4-ACD3-E5B1863CC254}"/>
              </a:ext>
            </a:extLst>
          </p:cNvPr>
          <p:cNvGraphicFramePr>
            <a:graphicFrameLocks noGrp="1"/>
          </p:cNvGraphicFramePr>
          <p:nvPr>
            <p:ph type="chart" sz="quarter" idx="13"/>
            <p:extLst>
              <p:ext uri="{D42A27DB-BD31-4B8C-83A1-F6EECF244321}">
                <p14:modId xmlns:p14="http://schemas.microsoft.com/office/powerpoint/2010/main" val="1695569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A35DA3-F41E-40B3-8E06-0CB4BC2AA25D}"/>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1735D642-B1A4-4C69-A54B-EBE6657665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7780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70D8C-AEBD-4FBD-8F44-B22CCE5AEC7C}"/>
              </a:ext>
            </a:extLst>
          </p:cNvPr>
          <p:cNvSpPr>
            <a:spLocks noGrp="1"/>
          </p:cNvSpPr>
          <p:nvPr>
            <p:ph type="title"/>
          </p:nvPr>
        </p:nvSpPr>
        <p:spPr/>
        <p:txBody>
          <a:bodyPr/>
          <a:lstStyle/>
          <a:p>
            <a:r>
              <a:rPr lang="en-US"/>
              <a:t>Facebook Interaction Rate By Hour | Altus.me</a:t>
            </a:r>
          </a:p>
        </p:txBody>
      </p:sp>
      <p:graphicFrame>
        <p:nvGraphicFramePr>
          <p:cNvPr id="6" name="Chart Placeholder 5">
            <a:extLst>
              <a:ext uri="{FF2B5EF4-FFF2-40B4-BE49-F238E27FC236}">
                <a16:creationId xmlns:a16="http://schemas.microsoft.com/office/drawing/2014/main" id="{DC62E166-BD5F-456C-95E9-CB3806D4CC13}"/>
              </a:ext>
            </a:extLst>
          </p:cNvPr>
          <p:cNvGraphicFramePr>
            <a:graphicFrameLocks noGrp="1"/>
          </p:cNvGraphicFramePr>
          <p:nvPr>
            <p:ph type="chart" sz="quarter" idx="13"/>
            <p:extLst>
              <p:ext uri="{D42A27DB-BD31-4B8C-83A1-F6EECF244321}">
                <p14:modId xmlns:p14="http://schemas.microsoft.com/office/powerpoint/2010/main" val="804818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BEFB0-C508-4BD0-9855-4DB3AF0C69C9}"/>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B0C91A4E-E659-4E05-B3B8-0460358147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7909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A950-BB09-4D2F-A938-D2A3CB56A6BA}"/>
              </a:ext>
            </a:extLst>
          </p:cNvPr>
          <p:cNvSpPr>
            <a:spLocks noGrp="1"/>
          </p:cNvSpPr>
          <p:nvPr>
            <p:ph type="title"/>
          </p:nvPr>
        </p:nvSpPr>
        <p:spPr/>
        <p:txBody>
          <a:bodyPr/>
          <a:lstStyle/>
          <a:p>
            <a:r>
              <a:rPr lang="en-US"/>
              <a:t>Facebook Average Shares Per Post | Altus.me</a:t>
            </a:r>
          </a:p>
        </p:txBody>
      </p:sp>
      <p:graphicFrame>
        <p:nvGraphicFramePr>
          <p:cNvPr id="6" name="Chart Placeholder 5">
            <a:extLst>
              <a:ext uri="{FF2B5EF4-FFF2-40B4-BE49-F238E27FC236}">
                <a16:creationId xmlns:a16="http://schemas.microsoft.com/office/drawing/2014/main" id="{716D6D05-C31D-4E0F-867A-608C318C3339}"/>
              </a:ext>
            </a:extLst>
          </p:cNvPr>
          <p:cNvGraphicFramePr>
            <a:graphicFrameLocks noGrp="1"/>
          </p:cNvGraphicFramePr>
          <p:nvPr>
            <p:ph type="chart" sz="quarter" idx="13"/>
            <p:extLst>
              <p:ext uri="{D42A27DB-BD31-4B8C-83A1-F6EECF244321}">
                <p14:modId xmlns:p14="http://schemas.microsoft.com/office/powerpoint/2010/main" val="3093608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8995E-AD6A-49EB-B42A-E41EF510297F}"/>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86B26960-C17B-4179-8EA6-60ACC17AD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4918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75E37-7BCA-49DB-9794-A6D19CFA8FEA}"/>
              </a:ext>
            </a:extLst>
          </p:cNvPr>
          <p:cNvSpPr>
            <a:spLocks noGrp="1"/>
          </p:cNvSpPr>
          <p:nvPr>
            <p:ph type="title"/>
          </p:nvPr>
        </p:nvSpPr>
        <p:spPr/>
        <p:txBody>
          <a:bodyPr/>
          <a:lstStyle/>
          <a:p>
            <a:r>
              <a:rPr lang="en-US"/>
              <a:t>Facebook Average Comments Per Post | Altus.me</a:t>
            </a:r>
          </a:p>
        </p:txBody>
      </p:sp>
      <p:graphicFrame>
        <p:nvGraphicFramePr>
          <p:cNvPr id="6" name="Chart Placeholder 5">
            <a:extLst>
              <a:ext uri="{FF2B5EF4-FFF2-40B4-BE49-F238E27FC236}">
                <a16:creationId xmlns:a16="http://schemas.microsoft.com/office/drawing/2014/main" id="{EA20F6BB-F41A-4BA8-8C8F-4CE0F18F2EA6}"/>
              </a:ext>
            </a:extLst>
          </p:cNvPr>
          <p:cNvGraphicFramePr>
            <a:graphicFrameLocks noGrp="1"/>
          </p:cNvGraphicFramePr>
          <p:nvPr>
            <p:ph type="chart" sz="quarter" idx="13"/>
            <p:extLst>
              <p:ext uri="{D42A27DB-BD31-4B8C-83A1-F6EECF244321}">
                <p14:modId xmlns:p14="http://schemas.microsoft.com/office/powerpoint/2010/main" val="3231376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FA290-67F7-4F1F-8EDD-5419439DA8F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94805FDA-93E2-494F-8E0D-E7D3FDC8E1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9456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2EE71-7174-4810-9A8C-8D797AD2832A}"/>
              </a:ext>
            </a:extLst>
          </p:cNvPr>
          <p:cNvSpPr>
            <a:spLocks noGrp="1"/>
          </p:cNvSpPr>
          <p:nvPr>
            <p:ph type="title"/>
          </p:nvPr>
        </p:nvSpPr>
        <p:spPr/>
        <p:txBody>
          <a:bodyPr/>
          <a:lstStyle/>
          <a:p>
            <a:r>
              <a:rPr lang="en-US"/>
              <a:t>Facebook Average Reactions Per Post | Altus.me</a:t>
            </a:r>
          </a:p>
        </p:txBody>
      </p:sp>
      <p:graphicFrame>
        <p:nvGraphicFramePr>
          <p:cNvPr id="6" name="Chart Placeholder 5">
            <a:extLst>
              <a:ext uri="{FF2B5EF4-FFF2-40B4-BE49-F238E27FC236}">
                <a16:creationId xmlns:a16="http://schemas.microsoft.com/office/drawing/2014/main" id="{4A008A50-8D63-4D02-8BD4-DC82F3B7558B}"/>
              </a:ext>
            </a:extLst>
          </p:cNvPr>
          <p:cNvGraphicFramePr>
            <a:graphicFrameLocks noGrp="1"/>
          </p:cNvGraphicFramePr>
          <p:nvPr>
            <p:ph type="chart" sz="quarter" idx="13"/>
            <p:extLst>
              <p:ext uri="{D42A27DB-BD31-4B8C-83A1-F6EECF244321}">
                <p14:modId xmlns:p14="http://schemas.microsoft.com/office/powerpoint/2010/main" val="2308723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D75CC1-9CBD-4A59-98CD-9F86B57282B6}"/>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0ADD7491-75B1-4F8B-8575-0171910461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9021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F5914-B7CD-4C93-AA54-864DC790613A}"/>
              </a:ext>
            </a:extLst>
          </p:cNvPr>
          <p:cNvSpPr>
            <a:spLocks noGrp="1"/>
          </p:cNvSpPr>
          <p:nvPr>
            <p:ph type="title"/>
          </p:nvPr>
        </p:nvSpPr>
        <p:spPr/>
        <p:txBody>
          <a:bodyPr/>
          <a:lstStyle/>
          <a:p>
            <a:r>
              <a:rPr lang="en-US"/>
              <a:t>Facebook Fans By City Table | Altus.me - 1 of 3</a:t>
            </a:r>
          </a:p>
        </p:txBody>
      </p:sp>
      <p:graphicFrame>
        <p:nvGraphicFramePr>
          <p:cNvPr id="5" name="Table Placeholder 4">
            <a:extLst>
              <a:ext uri="{FF2B5EF4-FFF2-40B4-BE49-F238E27FC236}">
                <a16:creationId xmlns:a16="http://schemas.microsoft.com/office/drawing/2014/main" id="{1A2A0E34-30A9-4AB2-A3E8-C6ACD5A5D017}"/>
              </a:ext>
            </a:extLst>
          </p:cNvPr>
          <p:cNvGraphicFramePr>
            <a:graphicFrameLocks noGrp="1"/>
          </p:cNvGraphicFramePr>
          <p:nvPr>
            <p:ph type="tbl" sz="quarter" idx="13"/>
            <p:extLst>
              <p:ext uri="{D42A27DB-BD31-4B8C-83A1-F6EECF244321}">
                <p14:modId xmlns:p14="http://schemas.microsoft.com/office/powerpoint/2010/main" val="283695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95274100"/>
                    </a:ext>
                  </a:extLst>
                </a:gridCol>
                <a:gridCol w="1645920">
                  <a:extLst>
                    <a:ext uri="{9D8B030D-6E8A-4147-A177-3AD203B41FA5}">
                      <a16:colId xmlns:a16="http://schemas.microsoft.com/office/drawing/2014/main" val="66250630"/>
                    </a:ext>
                  </a:extLst>
                </a:gridCol>
                <a:gridCol w="1645920">
                  <a:extLst>
                    <a:ext uri="{9D8B030D-6E8A-4147-A177-3AD203B41FA5}">
                      <a16:colId xmlns:a16="http://schemas.microsoft.com/office/drawing/2014/main" val="525038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307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47.7 %</a:t>
                      </a:r>
                    </a:p>
                  </a:txBody>
                  <a:tcPr/>
                </a:tc>
                <a:extLst>
                  <a:ext uri="{0D108BD9-81ED-4DB2-BD59-A6C34878D82A}">
                    <a16:rowId xmlns:a16="http://schemas.microsoft.com/office/drawing/2014/main" val="258715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2228975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83443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011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50886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03427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79208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3144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7092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717196045"/>
                  </a:ext>
                </a:extLst>
              </a:tr>
            </a:tbl>
          </a:graphicData>
        </a:graphic>
      </p:graphicFrame>
      <p:sp>
        <p:nvSpPr>
          <p:cNvPr id="4" name="Text Placeholder 3">
            <a:extLst>
              <a:ext uri="{FF2B5EF4-FFF2-40B4-BE49-F238E27FC236}">
                <a16:creationId xmlns:a16="http://schemas.microsoft.com/office/drawing/2014/main" id="{74965D2D-EEE0-4B1E-82A3-6806C8C7E6F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076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6DD1A-51E0-4B74-92CB-3485526B6153}"/>
              </a:ext>
            </a:extLst>
          </p:cNvPr>
          <p:cNvSpPr>
            <a:spLocks noGrp="1"/>
          </p:cNvSpPr>
          <p:nvPr>
            <p:ph type="title"/>
          </p:nvPr>
        </p:nvSpPr>
        <p:spPr/>
        <p:txBody>
          <a:bodyPr/>
          <a:lstStyle/>
          <a:p>
            <a:r>
              <a:rPr lang="en-US"/>
              <a:t>Facebook Fans By City Table | Altus.me - 2 of 3</a:t>
            </a:r>
          </a:p>
        </p:txBody>
      </p:sp>
      <p:graphicFrame>
        <p:nvGraphicFramePr>
          <p:cNvPr id="5" name="Table Placeholder 4">
            <a:extLst>
              <a:ext uri="{FF2B5EF4-FFF2-40B4-BE49-F238E27FC236}">
                <a16:creationId xmlns:a16="http://schemas.microsoft.com/office/drawing/2014/main" id="{E7F810CD-EBCA-49FB-B0E3-37D4B249DD54}"/>
              </a:ext>
            </a:extLst>
          </p:cNvPr>
          <p:cNvGraphicFramePr>
            <a:graphicFrameLocks noGrp="1"/>
          </p:cNvGraphicFramePr>
          <p:nvPr>
            <p:ph type="tbl" sz="quarter" idx="13"/>
            <p:extLst>
              <p:ext uri="{D42A27DB-BD31-4B8C-83A1-F6EECF244321}">
                <p14:modId xmlns:p14="http://schemas.microsoft.com/office/powerpoint/2010/main" val="139597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94222097"/>
                    </a:ext>
                  </a:extLst>
                </a:gridCol>
                <a:gridCol w="1645920">
                  <a:extLst>
                    <a:ext uri="{9D8B030D-6E8A-4147-A177-3AD203B41FA5}">
                      <a16:colId xmlns:a16="http://schemas.microsoft.com/office/drawing/2014/main" val="4172662165"/>
                    </a:ext>
                  </a:extLst>
                </a:gridCol>
                <a:gridCol w="1645920">
                  <a:extLst>
                    <a:ext uri="{9D8B030D-6E8A-4147-A177-3AD203B41FA5}">
                      <a16:colId xmlns:a16="http://schemas.microsoft.com/office/drawing/2014/main" val="161513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1576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1773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5651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29177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6313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69140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96408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20141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2402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45382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025046540"/>
                  </a:ext>
                </a:extLst>
              </a:tr>
            </a:tbl>
          </a:graphicData>
        </a:graphic>
      </p:graphicFrame>
      <p:sp>
        <p:nvSpPr>
          <p:cNvPr id="4" name="Text Placeholder 3">
            <a:extLst>
              <a:ext uri="{FF2B5EF4-FFF2-40B4-BE49-F238E27FC236}">
                <a16:creationId xmlns:a16="http://schemas.microsoft.com/office/drawing/2014/main" id="{FD46AA57-769A-48F5-9C7A-4348427EA76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666942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8C6F3-9D4E-42C9-AA18-9A1B5DDF02D0}"/>
              </a:ext>
            </a:extLst>
          </p:cNvPr>
          <p:cNvSpPr>
            <a:spLocks noGrp="1"/>
          </p:cNvSpPr>
          <p:nvPr>
            <p:ph type="title"/>
          </p:nvPr>
        </p:nvSpPr>
        <p:spPr/>
        <p:txBody>
          <a:bodyPr/>
          <a:lstStyle/>
          <a:p>
            <a:r>
              <a:rPr lang="en-US"/>
              <a:t>Facebook Fans By City Table | Altus.me - 3 of 3</a:t>
            </a:r>
          </a:p>
        </p:txBody>
      </p:sp>
      <p:graphicFrame>
        <p:nvGraphicFramePr>
          <p:cNvPr id="5" name="Table Placeholder 4">
            <a:extLst>
              <a:ext uri="{FF2B5EF4-FFF2-40B4-BE49-F238E27FC236}">
                <a16:creationId xmlns:a16="http://schemas.microsoft.com/office/drawing/2014/main" id="{B82C6D4B-EF7A-4C14-A25E-67E9884B3CB4}"/>
              </a:ext>
            </a:extLst>
          </p:cNvPr>
          <p:cNvGraphicFramePr>
            <a:graphicFrameLocks noGrp="1"/>
          </p:cNvGraphicFramePr>
          <p:nvPr>
            <p:ph type="tbl" sz="quarter" idx="13"/>
            <p:extLst>
              <p:ext uri="{D42A27DB-BD31-4B8C-83A1-F6EECF244321}">
                <p14:modId xmlns:p14="http://schemas.microsoft.com/office/powerpoint/2010/main" val="362745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6405570"/>
                    </a:ext>
                  </a:extLst>
                </a:gridCol>
                <a:gridCol w="1645920">
                  <a:extLst>
                    <a:ext uri="{9D8B030D-6E8A-4147-A177-3AD203B41FA5}">
                      <a16:colId xmlns:a16="http://schemas.microsoft.com/office/drawing/2014/main" val="2432983418"/>
                    </a:ext>
                  </a:extLst>
                </a:gridCol>
                <a:gridCol w="1645920">
                  <a:extLst>
                    <a:ext uri="{9D8B030D-6E8A-4147-A177-3AD203B41FA5}">
                      <a16:colId xmlns:a16="http://schemas.microsoft.com/office/drawing/2014/main" val="933383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7338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Baouchrîye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42441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31144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20975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57169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84596116"/>
                  </a:ext>
                </a:extLst>
              </a:tr>
            </a:tbl>
          </a:graphicData>
        </a:graphic>
      </p:graphicFrame>
      <p:sp>
        <p:nvSpPr>
          <p:cNvPr id="4" name="Text Placeholder 3">
            <a:extLst>
              <a:ext uri="{FF2B5EF4-FFF2-40B4-BE49-F238E27FC236}">
                <a16:creationId xmlns:a16="http://schemas.microsoft.com/office/drawing/2014/main" id="{0E7B2753-0483-4BDF-AFFC-48DB33FDA4D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735609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31B32-1423-47D4-B9B0-C9C7E9327182}"/>
              </a:ext>
            </a:extLst>
          </p:cNvPr>
          <p:cNvSpPr>
            <a:spLocks noGrp="1"/>
          </p:cNvSpPr>
          <p:nvPr>
            <p:ph type="title"/>
          </p:nvPr>
        </p:nvSpPr>
        <p:spPr/>
        <p:txBody>
          <a:bodyPr/>
          <a:lstStyle/>
          <a:p>
            <a:r>
              <a:rPr lang="en-US"/>
              <a:t>Facebook Engaged Users | Altus.me</a:t>
            </a:r>
          </a:p>
        </p:txBody>
      </p:sp>
      <p:graphicFrame>
        <p:nvGraphicFramePr>
          <p:cNvPr id="6" name="Chart Placeholder 5">
            <a:extLst>
              <a:ext uri="{FF2B5EF4-FFF2-40B4-BE49-F238E27FC236}">
                <a16:creationId xmlns:a16="http://schemas.microsoft.com/office/drawing/2014/main" id="{79BABDB9-AA12-482A-A3F0-903B6DF744E8}"/>
              </a:ext>
            </a:extLst>
          </p:cNvPr>
          <p:cNvGraphicFramePr>
            <a:graphicFrameLocks noGrp="1"/>
          </p:cNvGraphicFramePr>
          <p:nvPr>
            <p:ph type="chart" sz="quarter" idx="13"/>
            <p:extLst>
              <p:ext uri="{D42A27DB-BD31-4B8C-83A1-F6EECF244321}">
                <p14:modId xmlns:p14="http://schemas.microsoft.com/office/powerpoint/2010/main" val="3377543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6D6E73-639E-497B-9B30-27109D99D6F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0249F61E-7BDE-427D-8849-4F69C57594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4068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ECEB-9442-43D2-963D-1417EB3857C8}"/>
              </a:ext>
            </a:extLst>
          </p:cNvPr>
          <p:cNvSpPr>
            <a:spLocks noGrp="1"/>
          </p:cNvSpPr>
          <p:nvPr>
            <p:ph type="title"/>
          </p:nvPr>
        </p:nvSpPr>
        <p:spPr/>
        <p:txBody>
          <a:bodyPr/>
          <a:lstStyle/>
          <a:p>
            <a:r>
              <a:rPr lang="en-US"/>
              <a:t>Facebook Reach | Altus.me</a:t>
            </a:r>
          </a:p>
        </p:txBody>
      </p:sp>
      <p:graphicFrame>
        <p:nvGraphicFramePr>
          <p:cNvPr id="6" name="Chart Placeholder 5">
            <a:extLst>
              <a:ext uri="{FF2B5EF4-FFF2-40B4-BE49-F238E27FC236}">
                <a16:creationId xmlns:a16="http://schemas.microsoft.com/office/drawing/2014/main" id="{AD6A5100-B002-457B-985C-94C66CB6BF35}"/>
              </a:ext>
            </a:extLst>
          </p:cNvPr>
          <p:cNvGraphicFramePr>
            <a:graphicFrameLocks noGrp="1"/>
          </p:cNvGraphicFramePr>
          <p:nvPr>
            <p:ph type="chart" sz="quarter" idx="13"/>
            <p:extLst>
              <p:ext uri="{D42A27DB-BD31-4B8C-83A1-F6EECF244321}">
                <p14:modId xmlns:p14="http://schemas.microsoft.com/office/powerpoint/2010/main" val="1026819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13CCAF-7277-436B-B7DA-0D30EE8460E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87481B6-E710-46C2-A80D-B707391571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7546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2946</Words>
  <Application>Microsoft Office PowerPoint</Application>
  <PresentationFormat>On-screen Show (4:3)</PresentationFormat>
  <Paragraphs>1122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 My Dashboard</vt:lpstr>
      <vt:lpstr>Facebook Key Metrics Table | Altus.me</vt:lpstr>
      <vt:lpstr>Facebook Fans Change Rate | Altus.me</vt:lpstr>
      <vt:lpstr>Facebook Fans Total | Altus.me</vt:lpstr>
      <vt:lpstr>Facebook Own Posts Table | Altus.me - 1 of 25</vt:lpstr>
      <vt:lpstr>Facebook Own Posts Table | Altus.me - 2 of 25</vt:lpstr>
      <vt:lpstr>Facebook Own Posts Table | Altus.me - 3 of 25</vt:lpstr>
      <vt:lpstr>Facebook Own Posts Table | Altus.me - 4 of 25</vt:lpstr>
      <vt:lpstr>Facebook Own Posts Table | Altus.me - 5 of 25</vt:lpstr>
      <vt:lpstr>Facebook Own Posts Table | Altus.me - 6 of 25</vt:lpstr>
      <vt:lpstr>Facebook Own Posts Table | Altus.me - 7 of 25</vt:lpstr>
      <vt:lpstr>Facebook Own Posts Table | Altus.me - 8 of 25</vt:lpstr>
      <vt:lpstr>Facebook Own Posts Table | Altus.me - 9 of 25</vt:lpstr>
      <vt:lpstr>Facebook Own Posts Table | Altus.me - 10 of 25</vt:lpstr>
      <vt:lpstr>Facebook Own Posts Table | Altus.me - 11 of 25</vt:lpstr>
      <vt:lpstr>Facebook Own Posts Table | Altus.me - 12 of 25</vt:lpstr>
      <vt:lpstr>Facebook Own Posts Table | Altus.me - 13 of 25</vt:lpstr>
      <vt:lpstr>Facebook Own Posts Table | Altus.me - 14 of 25</vt:lpstr>
      <vt:lpstr>Facebook Own Posts Table | Altus.me - 15 of 25</vt:lpstr>
      <vt:lpstr>Facebook Own Posts Table | Altus.me - 16 of 25</vt:lpstr>
      <vt:lpstr>Facebook Own Posts Table | Altus.me - 17 of 25</vt:lpstr>
      <vt:lpstr>Facebook Own Posts Table | Altus.me - 18 of 25</vt:lpstr>
      <vt:lpstr>Facebook Own Posts Table | Altus.me - 19 of 25</vt:lpstr>
      <vt:lpstr>Facebook Own Posts Table | Altus.me - 20 of 25</vt:lpstr>
      <vt:lpstr>Facebook Own Posts Table | Altus.me - 21 of 25</vt:lpstr>
      <vt:lpstr>Facebook Own Posts Table | Altus.me - 22 of 25</vt:lpstr>
      <vt:lpstr>Facebook Own Posts Table | Altus.me - 23 of 25</vt:lpstr>
      <vt:lpstr>Facebook Own Posts Table | Altus.me - 24 of 25</vt:lpstr>
      <vt:lpstr>Facebook Own Posts Table | Altus.me - 25 of 25</vt:lpstr>
      <vt:lpstr>Facebook Post Type Distribution Per Profile | Altus.me</vt:lpstr>
      <vt:lpstr>Facebook Interaction Rate | Altus.me</vt:lpstr>
      <vt:lpstr>Facebook Interaction Rate By Weekday | Altus.me</vt:lpstr>
      <vt:lpstr>Facebook Interaction Rate By Hour | Altus.me</vt:lpstr>
      <vt:lpstr>Facebook Average Shares Per Post | Altus.me</vt:lpstr>
      <vt:lpstr>Facebook Average Comments Per Post | Altus.me</vt:lpstr>
      <vt:lpstr>Facebook Average Reactions Per Post | Altus.me</vt:lpstr>
      <vt:lpstr>Facebook Fans By City Table | Altus.me - 1 of 3</vt:lpstr>
      <vt:lpstr>Facebook Fans By City Table | Altus.me - 2 of 3</vt:lpstr>
      <vt:lpstr>Facebook Fans By City Table | Altus.me - 3 of 3</vt:lpstr>
      <vt:lpstr>Facebook Engaged Users | Altus.me</vt:lpstr>
      <vt:lpstr>Facebook Reach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2018-12-04T12:44:51Z</dcterms:created>
  <dcterms:modified xsi:type="dcterms:W3CDTF">2018-12-04T12:46:48Z</dcterms:modified>
</cp:coreProperties>
</file>