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2777</c:v>
                </c:pt>
                <c:pt idx="1">
                  <c:v>2779</c:v>
                </c:pt>
                <c:pt idx="2">
                  <c:v>2780</c:v>
                </c:pt>
                <c:pt idx="3">
                  <c:v>2784</c:v>
                </c:pt>
                <c:pt idx="4">
                  <c:v>2789</c:v>
                </c:pt>
                <c:pt idx="5">
                  <c:v>2787</c:v>
                </c:pt>
                <c:pt idx="6">
                  <c:v>2789</c:v>
                </c:pt>
                <c:pt idx="7">
                  <c:v>2789</c:v>
                </c:pt>
                <c:pt idx="8">
                  <c:v>2795</c:v>
                </c:pt>
                <c:pt idx="9">
                  <c:v>2800</c:v>
                </c:pt>
                <c:pt idx="10">
                  <c:v>2807</c:v>
                </c:pt>
                <c:pt idx="11">
                  <c:v>2809</c:v>
                </c:pt>
                <c:pt idx="12">
                  <c:v>2811</c:v>
                </c:pt>
                <c:pt idx="13">
                  <c:v>2812</c:v>
                </c:pt>
                <c:pt idx="14">
                  <c:v>2819</c:v>
                </c:pt>
                <c:pt idx="15">
                  <c:v>2818</c:v>
                </c:pt>
                <c:pt idx="16">
                  <c:v>2822</c:v>
                </c:pt>
                <c:pt idx="17">
                  <c:v>2820</c:v>
                </c:pt>
                <c:pt idx="18">
                  <c:v>2822</c:v>
                </c:pt>
                <c:pt idx="19">
                  <c:v>2824</c:v>
                </c:pt>
                <c:pt idx="20">
                  <c:v>2821</c:v>
                </c:pt>
                <c:pt idx="21">
                  <c:v>2821</c:v>
                </c:pt>
                <c:pt idx="22">
                  <c:v>2820</c:v>
                </c:pt>
                <c:pt idx="23">
                  <c:v>2818</c:v>
                </c:pt>
                <c:pt idx="24">
                  <c:v>2822</c:v>
                </c:pt>
                <c:pt idx="25">
                  <c:v>2828</c:v>
                </c:pt>
                <c:pt idx="26">
                  <c:v>2830</c:v>
                </c:pt>
                <c:pt idx="27">
                  <c:v>2835</c:v>
                </c:pt>
                <c:pt idx="28">
                  <c:v>2834</c:v>
                </c:pt>
                <c:pt idx="29">
                  <c:v>2837</c:v>
                </c:pt>
                <c:pt idx="30">
                  <c:v>2843</c:v>
                </c:pt>
              </c:numCache>
            </c:numRef>
          </c:val>
          <c:smooth val="0"/>
          <c:extLst>
            <c:ext xmlns:c16="http://schemas.microsoft.com/office/drawing/2014/chart" uri="{C3380CC4-5D6E-409C-BE32-E72D297353CC}">
              <c16:uniqueId val="{00000000-1886-4E22-83DE-11B623FFB5FE}"/>
            </c:ext>
          </c:extLst>
        </c:ser>
        <c:dLbls>
          <c:showLegendKey val="0"/>
          <c:showVal val="0"/>
          <c:showCatName val="0"/>
          <c:showSerName val="0"/>
          <c:showPercent val="0"/>
          <c:showBubbleSize val="0"/>
        </c:dLbls>
        <c:smooth val="0"/>
        <c:axId val="294046936"/>
        <c:axId val="294049560"/>
      </c:lineChart>
      <c:dateAx>
        <c:axId val="29404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49560"/>
        <c:crosses val="autoZero"/>
        <c:auto val="1"/>
        <c:lblOffset val="100"/>
        <c:baseTimeUnit val="days"/>
      </c:dateAx>
      <c:valAx>
        <c:axId val="29404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4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3.6023054755042999E-2</c:v>
                </c:pt>
                <c:pt idx="1">
                  <c:v>7.2020165646381001E-2</c:v>
                </c:pt>
                <c:pt idx="2">
                  <c:v>3.5984166966535003E-2</c:v>
                </c:pt>
                <c:pt idx="3">
                  <c:v>0.14388489208633001</c:v>
                </c:pt>
                <c:pt idx="4">
                  <c:v>0.17959770114942999</c:v>
                </c:pt>
                <c:pt idx="5">
                  <c:v>-7.1710290426675996E-2</c:v>
                </c:pt>
                <c:pt idx="6">
                  <c:v>7.1761750986723993E-2</c:v>
                </c:pt>
                <c:pt idx="7">
                  <c:v>0</c:v>
                </c:pt>
                <c:pt idx="8">
                  <c:v>0.21513087128003</c:v>
                </c:pt>
                <c:pt idx="9">
                  <c:v>0.17889087656530001</c:v>
                </c:pt>
                <c:pt idx="10">
                  <c:v>0.25</c:v>
                </c:pt>
                <c:pt idx="11">
                  <c:v>7.1250445315283004E-2</c:v>
                </c:pt>
                <c:pt idx="12">
                  <c:v>7.1199715201139005E-2</c:v>
                </c:pt>
                <c:pt idx="13">
                  <c:v>3.5574528637496002E-2</c:v>
                </c:pt>
                <c:pt idx="14">
                  <c:v>0.24893314366999</c:v>
                </c:pt>
                <c:pt idx="15">
                  <c:v>-3.5473572188719001E-2</c:v>
                </c:pt>
                <c:pt idx="16">
                  <c:v>0.14194464158978001</c:v>
                </c:pt>
                <c:pt idx="17">
                  <c:v>-7.0871722182848998E-2</c:v>
                </c:pt>
                <c:pt idx="18">
                  <c:v>7.0921985815602995E-2</c:v>
                </c:pt>
                <c:pt idx="19">
                  <c:v>7.0871722182848998E-2</c:v>
                </c:pt>
                <c:pt idx="20">
                  <c:v>-0.10623229461755999</c:v>
                </c:pt>
                <c:pt idx="21">
                  <c:v>0</c:v>
                </c:pt>
                <c:pt idx="22">
                  <c:v>-3.5448422545196999E-2</c:v>
                </c:pt>
                <c:pt idx="23">
                  <c:v>-7.0921985815602995E-2</c:v>
                </c:pt>
                <c:pt idx="24">
                  <c:v>0.14194464158978001</c:v>
                </c:pt>
                <c:pt idx="25">
                  <c:v>0.21261516654855001</c:v>
                </c:pt>
                <c:pt idx="26">
                  <c:v>7.0721357850070998E-2</c:v>
                </c:pt>
                <c:pt idx="27">
                  <c:v>0.17667844522967999</c:v>
                </c:pt>
                <c:pt idx="28">
                  <c:v>-3.5273368606702001E-2</c:v>
                </c:pt>
                <c:pt idx="29">
                  <c:v>0.10585744530699</c:v>
                </c:pt>
                <c:pt idx="30">
                  <c:v>0.21149101163201001</c:v>
                </c:pt>
              </c:numCache>
            </c:numRef>
          </c:val>
          <c:smooth val="0"/>
          <c:extLst>
            <c:ext xmlns:c16="http://schemas.microsoft.com/office/drawing/2014/chart" uri="{C3380CC4-5D6E-409C-BE32-E72D297353CC}">
              <c16:uniqueId val="{00000000-B6F7-4829-B077-C34CF0DF7D82}"/>
            </c:ext>
          </c:extLst>
        </c:ser>
        <c:dLbls>
          <c:showLegendKey val="0"/>
          <c:showVal val="0"/>
          <c:showCatName val="0"/>
          <c:showSerName val="0"/>
          <c:showPercent val="0"/>
          <c:showBubbleSize val="0"/>
        </c:dLbls>
        <c:smooth val="0"/>
        <c:axId val="358326984"/>
        <c:axId val="358323376"/>
      </c:lineChart>
      <c:dateAx>
        <c:axId val="35832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23376"/>
        <c:crosses val="autoZero"/>
        <c:auto val="1"/>
        <c:lblOffset val="100"/>
        <c:baseTimeUnit val="days"/>
      </c:dateAx>
      <c:valAx>
        <c:axId val="35832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2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2.4478</c:v>
                </c:pt>
                <c:pt idx="2">
                  <c:v>3.3824999999999998</c:v>
                </c:pt>
                <c:pt idx="3">
                  <c:v>2.4443000000000001</c:v>
                </c:pt>
                <c:pt idx="4">
                  <c:v>3.0510000000000002</c:v>
                </c:pt>
                <c:pt idx="5">
                  <c:v>5.5953999999999997</c:v>
                </c:pt>
                <c:pt idx="6">
                  <c:v>0</c:v>
                </c:pt>
                <c:pt idx="7">
                  <c:v>0</c:v>
                </c:pt>
                <c:pt idx="8">
                  <c:v>1.952</c:v>
                </c:pt>
                <c:pt idx="9">
                  <c:v>2.1808999999999998</c:v>
                </c:pt>
                <c:pt idx="10">
                  <c:v>3.0325000000000002</c:v>
                </c:pt>
                <c:pt idx="11">
                  <c:v>1.4601</c:v>
                </c:pt>
                <c:pt idx="12">
                  <c:v>1.3878999999999999</c:v>
                </c:pt>
                <c:pt idx="13">
                  <c:v>1.7432000000000001</c:v>
                </c:pt>
                <c:pt idx="14">
                  <c:v>0</c:v>
                </c:pt>
                <c:pt idx="15">
                  <c:v>2.9986000000000002</c:v>
                </c:pt>
                <c:pt idx="16">
                  <c:v>3.4397000000000002</c:v>
                </c:pt>
                <c:pt idx="17">
                  <c:v>1.7015</c:v>
                </c:pt>
                <c:pt idx="18">
                  <c:v>4.5728</c:v>
                </c:pt>
                <c:pt idx="19">
                  <c:v>1.3815</c:v>
                </c:pt>
                <c:pt idx="20">
                  <c:v>1.9843999999999999</c:v>
                </c:pt>
                <c:pt idx="21">
                  <c:v>0</c:v>
                </c:pt>
                <c:pt idx="22">
                  <c:v>2.1276999999999999</c:v>
                </c:pt>
                <c:pt idx="23">
                  <c:v>4.2214</c:v>
                </c:pt>
                <c:pt idx="24">
                  <c:v>3.0142000000000002</c:v>
                </c:pt>
                <c:pt idx="25">
                  <c:v>1.9469000000000001</c:v>
                </c:pt>
                <c:pt idx="26">
                  <c:v>1.9088000000000001</c:v>
                </c:pt>
                <c:pt idx="27">
                  <c:v>0</c:v>
                </c:pt>
                <c:pt idx="28">
                  <c:v>2.0466000000000002</c:v>
                </c:pt>
                <c:pt idx="29">
                  <c:v>1.6577999999999999</c:v>
                </c:pt>
                <c:pt idx="30">
                  <c:v>2.0423</c:v>
                </c:pt>
              </c:numCache>
            </c:numRef>
          </c:val>
          <c:smooth val="0"/>
          <c:extLst>
            <c:ext xmlns:c16="http://schemas.microsoft.com/office/drawing/2014/chart" uri="{C3380CC4-5D6E-409C-BE32-E72D297353CC}">
              <c16:uniqueId val="{00000000-C6AA-4FC3-AC66-C54D40AB1EF6}"/>
            </c:ext>
          </c:extLst>
        </c:ser>
        <c:dLbls>
          <c:showLegendKey val="0"/>
          <c:showVal val="0"/>
          <c:showCatName val="0"/>
          <c:showSerName val="0"/>
          <c:showPercent val="0"/>
          <c:showBubbleSize val="0"/>
        </c:dLbls>
        <c:smooth val="0"/>
        <c:axId val="231762200"/>
        <c:axId val="231754328"/>
      </c:lineChart>
      <c:dateAx>
        <c:axId val="23176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754328"/>
        <c:crosses val="autoZero"/>
        <c:auto val="1"/>
        <c:lblOffset val="100"/>
        <c:baseTimeUnit val="days"/>
      </c:dateAx>
      <c:valAx>
        <c:axId val="231754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76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68</c:v>
                </c:pt>
                <c:pt idx="2">
                  <c:v>94</c:v>
                </c:pt>
                <c:pt idx="3">
                  <c:v>68</c:v>
                </c:pt>
                <c:pt idx="4">
                  <c:v>85</c:v>
                </c:pt>
                <c:pt idx="5">
                  <c:v>156</c:v>
                </c:pt>
                <c:pt idx="6">
                  <c:v>0</c:v>
                </c:pt>
                <c:pt idx="7">
                  <c:v>0</c:v>
                </c:pt>
                <c:pt idx="8">
                  <c:v>54</c:v>
                </c:pt>
                <c:pt idx="9">
                  <c:v>61</c:v>
                </c:pt>
                <c:pt idx="10">
                  <c:v>85</c:v>
                </c:pt>
                <c:pt idx="11">
                  <c:v>41</c:v>
                </c:pt>
                <c:pt idx="12">
                  <c:v>39</c:v>
                </c:pt>
                <c:pt idx="13">
                  <c:v>49</c:v>
                </c:pt>
                <c:pt idx="14">
                  <c:v>0</c:v>
                </c:pt>
                <c:pt idx="15">
                  <c:v>84</c:v>
                </c:pt>
                <c:pt idx="16">
                  <c:v>97</c:v>
                </c:pt>
                <c:pt idx="17">
                  <c:v>48</c:v>
                </c:pt>
                <c:pt idx="18">
                  <c:v>129</c:v>
                </c:pt>
                <c:pt idx="19">
                  <c:v>39</c:v>
                </c:pt>
                <c:pt idx="20">
                  <c:v>56</c:v>
                </c:pt>
                <c:pt idx="21">
                  <c:v>0</c:v>
                </c:pt>
                <c:pt idx="22">
                  <c:v>60</c:v>
                </c:pt>
                <c:pt idx="23">
                  <c:v>119</c:v>
                </c:pt>
                <c:pt idx="24">
                  <c:v>85</c:v>
                </c:pt>
                <c:pt idx="25">
                  <c:v>55</c:v>
                </c:pt>
                <c:pt idx="26">
                  <c:v>54</c:v>
                </c:pt>
                <c:pt idx="27">
                  <c:v>0</c:v>
                </c:pt>
                <c:pt idx="28">
                  <c:v>58</c:v>
                </c:pt>
                <c:pt idx="29">
                  <c:v>47</c:v>
                </c:pt>
                <c:pt idx="30">
                  <c:v>58</c:v>
                </c:pt>
              </c:numCache>
            </c:numRef>
          </c:val>
          <c:smooth val="0"/>
          <c:extLst>
            <c:ext xmlns:c16="http://schemas.microsoft.com/office/drawing/2014/chart" uri="{C3380CC4-5D6E-409C-BE32-E72D297353CC}">
              <c16:uniqueId val="{00000000-52C1-4581-B82B-8913884E7163}"/>
            </c:ext>
          </c:extLst>
        </c:ser>
        <c:dLbls>
          <c:showLegendKey val="0"/>
          <c:showVal val="0"/>
          <c:showCatName val="0"/>
          <c:showSerName val="0"/>
          <c:showPercent val="0"/>
          <c:showBubbleSize val="0"/>
        </c:dLbls>
        <c:smooth val="0"/>
        <c:axId val="242105664"/>
        <c:axId val="242102384"/>
      </c:lineChart>
      <c:dateAx>
        <c:axId val="24210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102384"/>
        <c:crosses val="autoZero"/>
        <c:auto val="1"/>
        <c:lblOffset val="100"/>
        <c:baseTimeUnit val="days"/>
      </c:dateAx>
      <c:valAx>
        <c:axId val="24210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10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0DA33-6356-497C-80BD-F92D38B92581}"/>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A512DB6D-8C29-4B5E-B872-C0F0521E6EC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1197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AC4A0-558D-4C92-A33D-8FAD083A9EB7}"/>
              </a:ext>
            </a:extLst>
          </p:cNvPr>
          <p:cNvSpPr>
            <a:spLocks noGrp="1"/>
          </p:cNvSpPr>
          <p:nvPr>
            <p:ph type="title"/>
          </p:nvPr>
        </p:nvSpPr>
        <p:spPr/>
        <p:txBody>
          <a:bodyPr/>
          <a:lstStyle/>
          <a:p>
            <a:r>
              <a:rPr lang="en-US"/>
              <a:t>Instagram Key Metrics Table | mondayfitness</a:t>
            </a:r>
          </a:p>
        </p:txBody>
      </p:sp>
      <p:graphicFrame>
        <p:nvGraphicFramePr>
          <p:cNvPr id="5" name="Table Placeholder 4">
            <a:extLst>
              <a:ext uri="{FF2B5EF4-FFF2-40B4-BE49-F238E27FC236}">
                <a16:creationId xmlns:a16="http://schemas.microsoft.com/office/drawing/2014/main" id="{B2FB1D82-3777-4491-9836-5F8AF6F224CC}"/>
              </a:ext>
            </a:extLst>
          </p:cNvPr>
          <p:cNvGraphicFramePr>
            <a:graphicFrameLocks noGrp="1"/>
          </p:cNvGraphicFramePr>
          <p:nvPr>
            <p:ph type="tbl" sz="quarter" idx="13"/>
            <p:extLst>
              <p:ext uri="{D42A27DB-BD31-4B8C-83A1-F6EECF244321}">
                <p14:modId xmlns:p14="http://schemas.microsoft.com/office/powerpoint/2010/main" val="2418027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7862523"/>
                    </a:ext>
                  </a:extLst>
                </a:gridCol>
                <a:gridCol w="699516">
                  <a:extLst>
                    <a:ext uri="{9D8B030D-6E8A-4147-A177-3AD203B41FA5}">
                      <a16:colId xmlns:a16="http://schemas.microsoft.com/office/drawing/2014/main" val="999384831"/>
                    </a:ext>
                  </a:extLst>
                </a:gridCol>
                <a:gridCol w="699516">
                  <a:extLst>
                    <a:ext uri="{9D8B030D-6E8A-4147-A177-3AD203B41FA5}">
                      <a16:colId xmlns:a16="http://schemas.microsoft.com/office/drawing/2014/main" val="1269024466"/>
                    </a:ext>
                  </a:extLst>
                </a:gridCol>
                <a:gridCol w="658368">
                  <a:extLst>
                    <a:ext uri="{9D8B030D-6E8A-4147-A177-3AD203B41FA5}">
                      <a16:colId xmlns:a16="http://schemas.microsoft.com/office/drawing/2014/main" val="794231064"/>
                    </a:ext>
                  </a:extLst>
                </a:gridCol>
                <a:gridCol w="658368">
                  <a:extLst>
                    <a:ext uri="{9D8B030D-6E8A-4147-A177-3AD203B41FA5}">
                      <a16:colId xmlns:a16="http://schemas.microsoft.com/office/drawing/2014/main" val="2881054848"/>
                    </a:ext>
                  </a:extLst>
                </a:gridCol>
                <a:gridCol w="658368">
                  <a:extLst>
                    <a:ext uri="{9D8B030D-6E8A-4147-A177-3AD203B41FA5}">
                      <a16:colId xmlns:a16="http://schemas.microsoft.com/office/drawing/2014/main" val="24357990"/>
                    </a:ext>
                  </a:extLst>
                </a:gridCol>
                <a:gridCol w="699516">
                  <a:extLst>
                    <a:ext uri="{9D8B030D-6E8A-4147-A177-3AD203B41FA5}">
                      <a16:colId xmlns:a16="http://schemas.microsoft.com/office/drawing/2014/main" val="1817391134"/>
                    </a:ext>
                  </a:extLst>
                </a:gridCol>
                <a:gridCol w="699516">
                  <a:extLst>
                    <a:ext uri="{9D8B030D-6E8A-4147-A177-3AD203B41FA5}">
                      <a16:colId xmlns:a16="http://schemas.microsoft.com/office/drawing/2014/main" val="2898531592"/>
                    </a:ext>
                  </a:extLst>
                </a:gridCol>
                <a:gridCol w="699516">
                  <a:extLst>
                    <a:ext uri="{9D8B030D-6E8A-4147-A177-3AD203B41FA5}">
                      <a16:colId xmlns:a16="http://schemas.microsoft.com/office/drawing/2014/main" val="2731199619"/>
                    </a:ext>
                  </a:extLst>
                </a:gridCol>
                <a:gridCol w="658368">
                  <a:extLst>
                    <a:ext uri="{9D8B030D-6E8A-4147-A177-3AD203B41FA5}">
                      <a16:colId xmlns:a16="http://schemas.microsoft.com/office/drawing/2014/main" val="10352214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25374540"/>
                  </a:ext>
                </a:extLst>
              </a:tr>
              <a:tr h="370840">
                <a:tc>
                  <a:txBody>
                    <a:bodyPr/>
                    <a:lstStyle/>
                    <a:p>
                      <a:r>
                        <a:rPr lang="en-US" sz="1000"/>
                        <a:t>mondayfitness</a:t>
                      </a:r>
                    </a:p>
                  </a:txBody>
                  <a:tcPr/>
                </a:tc>
                <a:tc>
                  <a:txBody>
                    <a:bodyPr/>
                    <a:lstStyle/>
                    <a:p>
                      <a:r>
                        <a:rPr lang="en-US" sz="1000"/>
                        <a:t>2843</a:t>
                      </a:r>
                    </a:p>
                  </a:txBody>
                  <a:tcPr/>
                </a:tc>
                <a:tc>
                  <a:txBody>
                    <a:bodyPr/>
                    <a:lstStyle/>
                    <a:p>
                      <a:r>
                        <a:rPr lang="en-US" sz="1000"/>
                        <a:t>67</a:t>
                      </a:r>
                    </a:p>
                  </a:txBody>
                  <a:tcPr/>
                </a:tc>
                <a:tc>
                  <a:txBody>
                    <a:bodyPr/>
                    <a:lstStyle/>
                    <a:p>
                      <a:r>
                        <a:rPr lang="en-US" sz="1000"/>
                        <a:t>20</a:t>
                      </a:r>
                    </a:p>
                  </a:txBody>
                  <a:tcPr/>
                </a:tc>
                <a:tc>
                  <a:txBody>
                    <a:bodyPr/>
                    <a:lstStyle/>
                    <a:p>
                      <a:r>
                        <a:rPr lang="en-US" sz="1000"/>
                        <a:t>0</a:t>
                      </a:r>
                    </a:p>
                  </a:txBody>
                  <a:tcPr/>
                </a:tc>
                <a:tc>
                  <a:txBody>
                    <a:bodyPr/>
                    <a:lstStyle/>
                    <a:p>
                      <a:r>
                        <a:rPr lang="en-US" sz="1000"/>
                        <a:t>7</a:t>
                      </a:r>
                    </a:p>
                  </a:txBody>
                  <a:tcPr/>
                </a:tc>
                <a:tc>
                  <a:txBody>
                    <a:bodyPr/>
                    <a:lstStyle/>
                    <a:p>
                      <a:r>
                        <a:rPr lang="en-US" sz="1000"/>
                        <a:t>27</a:t>
                      </a:r>
                    </a:p>
                  </a:txBody>
                  <a:tcPr/>
                </a:tc>
                <a:tc>
                  <a:txBody>
                    <a:bodyPr/>
                    <a:lstStyle/>
                    <a:p>
                      <a:r>
                        <a:rPr lang="en-US" sz="1000"/>
                        <a:t>1875</a:t>
                      </a:r>
                    </a:p>
                  </a:txBody>
                  <a:tcPr/>
                </a:tc>
                <a:tc>
                  <a:txBody>
                    <a:bodyPr/>
                    <a:lstStyle/>
                    <a:p>
                      <a:r>
                        <a:rPr lang="en-US" sz="1000"/>
                        <a:t>54</a:t>
                      </a:r>
                    </a:p>
                  </a:txBody>
                  <a:tcPr/>
                </a:tc>
                <a:tc>
                  <a:txBody>
                    <a:bodyPr/>
                    <a:lstStyle/>
                    <a:p>
                      <a:r>
                        <a:rPr lang="en-US" sz="1000"/>
                        <a:t>2.5434 %</a:t>
                      </a:r>
                    </a:p>
                  </a:txBody>
                  <a:tcPr/>
                </a:tc>
                <a:extLst>
                  <a:ext uri="{0D108BD9-81ED-4DB2-BD59-A6C34878D82A}">
                    <a16:rowId xmlns:a16="http://schemas.microsoft.com/office/drawing/2014/main" val="2633278953"/>
                  </a:ext>
                </a:extLst>
              </a:tr>
            </a:tbl>
          </a:graphicData>
        </a:graphic>
      </p:graphicFrame>
      <p:sp>
        <p:nvSpPr>
          <p:cNvPr id="4" name="Text Placeholder 3">
            <a:extLst>
              <a:ext uri="{FF2B5EF4-FFF2-40B4-BE49-F238E27FC236}">
                <a16:creationId xmlns:a16="http://schemas.microsoft.com/office/drawing/2014/main" id="{262D2BED-B3B1-4E84-93D7-B450E23C88F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31474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D679E-654D-44C6-A602-34B5691A10F0}"/>
              </a:ext>
            </a:extLst>
          </p:cNvPr>
          <p:cNvSpPr>
            <a:spLocks noGrp="1"/>
          </p:cNvSpPr>
          <p:nvPr>
            <p:ph type="title"/>
          </p:nvPr>
        </p:nvSpPr>
        <p:spPr/>
        <p:txBody>
          <a:bodyPr/>
          <a:lstStyle/>
          <a:p>
            <a:r>
              <a:rPr lang="en-US"/>
              <a:t>Instagram Followers Total | mondayfitness</a:t>
            </a:r>
          </a:p>
        </p:txBody>
      </p:sp>
      <p:graphicFrame>
        <p:nvGraphicFramePr>
          <p:cNvPr id="6" name="Chart Placeholder 5">
            <a:extLst>
              <a:ext uri="{FF2B5EF4-FFF2-40B4-BE49-F238E27FC236}">
                <a16:creationId xmlns:a16="http://schemas.microsoft.com/office/drawing/2014/main" id="{E968738A-1A27-4F13-996A-14F369283AA4}"/>
              </a:ext>
            </a:extLst>
          </p:cNvPr>
          <p:cNvGraphicFramePr>
            <a:graphicFrameLocks noGrp="1"/>
          </p:cNvGraphicFramePr>
          <p:nvPr>
            <p:ph type="chart" sz="quarter" idx="13"/>
            <p:extLst>
              <p:ext uri="{D42A27DB-BD31-4B8C-83A1-F6EECF244321}">
                <p14:modId xmlns:p14="http://schemas.microsoft.com/office/powerpoint/2010/main" val="2032027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892EBA-18BC-4CDE-951E-0C931D02663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5616F706-BCDE-416F-BF72-52B0A65D10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1445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60ADF-0F5C-4B5C-BBF5-2F58A1F5E44E}"/>
              </a:ext>
            </a:extLst>
          </p:cNvPr>
          <p:cNvSpPr>
            <a:spLocks noGrp="1"/>
          </p:cNvSpPr>
          <p:nvPr>
            <p:ph type="title"/>
          </p:nvPr>
        </p:nvSpPr>
        <p:spPr/>
        <p:txBody>
          <a:bodyPr/>
          <a:lstStyle/>
          <a:p>
            <a:r>
              <a:rPr lang="en-US"/>
              <a:t>Instagram Followers Change Rate | mondayfitness</a:t>
            </a:r>
          </a:p>
        </p:txBody>
      </p:sp>
      <p:graphicFrame>
        <p:nvGraphicFramePr>
          <p:cNvPr id="6" name="Chart Placeholder 5">
            <a:extLst>
              <a:ext uri="{FF2B5EF4-FFF2-40B4-BE49-F238E27FC236}">
                <a16:creationId xmlns:a16="http://schemas.microsoft.com/office/drawing/2014/main" id="{3CEA02FB-7DC4-4D99-B96F-18A0D695DF81}"/>
              </a:ext>
            </a:extLst>
          </p:cNvPr>
          <p:cNvGraphicFramePr>
            <a:graphicFrameLocks noGrp="1"/>
          </p:cNvGraphicFramePr>
          <p:nvPr>
            <p:ph type="chart" sz="quarter" idx="13"/>
            <p:extLst>
              <p:ext uri="{D42A27DB-BD31-4B8C-83A1-F6EECF244321}">
                <p14:modId xmlns:p14="http://schemas.microsoft.com/office/powerpoint/2010/main" val="2268489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363C2-C39A-406B-A0FF-9884D3E177DB}"/>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A90502EB-D378-43C2-8142-7D6FC87708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936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3DC1-2795-41E0-A458-BC303DE1DFE7}"/>
              </a:ext>
            </a:extLst>
          </p:cNvPr>
          <p:cNvSpPr>
            <a:spLocks noGrp="1"/>
          </p:cNvSpPr>
          <p:nvPr>
            <p:ph type="title"/>
          </p:nvPr>
        </p:nvSpPr>
        <p:spPr/>
        <p:txBody>
          <a:bodyPr/>
          <a:lstStyle/>
          <a:p>
            <a:r>
              <a:rPr lang="en-US"/>
              <a:t>Instagram Posts Table | mondayfitness - 1 of 7</a:t>
            </a:r>
          </a:p>
        </p:txBody>
      </p:sp>
      <p:graphicFrame>
        <p:nvGraphicFramePr>
          <p:cNvPr id="5" name="Table Placeholder 4">
            <a:extLst>
              <a:ext uri="{FF2B5EF4-FFF2-40B4-BE49-F238E27FC236}">
                <a16:creationId xmlns:a16="http://schemas.microsoft.com/office/drawing/2014/main" id="{151D4BB6-4849-4395-9E2F-87A1FE365982}"/>
              </a:ext>
            </a:extLst>
          </p:cNvPr>
          <p:cNvGraphicFramePr>
            <a:graphicFrameLocks noGrp="1"/>
          </p:cNvGraphicFramePr>
          <p:nvPr>
            <p:ph type="tbl" sz="quarter" idx="13"/>
            <p:extLst>
              <p:ext uri="{D42A27DB-BD31-4B8C-83A1-F6EECF244321}">
                <p14:modId xmlns:p14="http://schemas.microsoft.com/office/powerpoint/2010/main" val="3089482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19204743"/>
                    </a:ext>
                  </a:extLst>
                </a:gridCol>
                <a:gridCol w="987552">
                  <a:extLst>
                    <a:ext uri="{9D8B030D-6E8A-4147-A177-3AD203B41FA5}">
                      <a16:colId xmlns:a16="http://schemas.microsoft.com/office/drawing/2014/main" val="2676140914"/>
                    </a:ext>
                  </a:extLst>
                </a:gridCol>
                <a:gridCol w="987552">
                  <a:extLst>
                    <a:ext uri="{9D8B030D-6E8A-4147-A177-3AD203B41FA5}">
                      <a16:colId xmlns:a16="http://schemas.microsoft.com/office/drawing/2014/main" val="709473608"/>
                    </a:ext>
                  </a:extLst>
                </a:gridCol>
                <a:gridCol w="987552">
                  <a:extLst>
                    <a:ext uri="{9D8B030D-6E8A-4147-A177-3AD203B41FA5}">
                      <a16:colId xmlns:a16="http://schemas.microsoft.com/office/drawing/2014/main" val="2914708105"/>
                    </a:ext>
                  </a:extLst>
                </a:gridCol>
                <a:gridCol w="987552">
                  <a:extLst>
                    <a:ext uri="{9D8B030D-6E8A-4147-A177-3AD203B41FA5}">
                      <a16:colId xmlns:a16="http://schemas.microsoft.com/office/drawing/2014/main" val="355420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1120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- 2018-10-31 12:53:34 </a:t>
                      </a:r>
                      <a:r>
                        <a:rPr kumimoji="0" lang="en-US" sz="1000" b="0" i="0" u="none" strike="noStrike" kern="1200" cap="none" spc="0" normalizeH="0" baseline="0" noProof="0">
                          <a:ln>
                            <a:noFill/>
                          </a:ln>
                          <a:solidFill>
                            <a:prstClr val="black"/>
                          </a:solidFill>
                          <a:effectLst/>
                          <a:uLnTx/>
                          <a:uFillTx/>
                          <a:latin typeface="+mn-lt"/>
                          <a:ea typeface="+mn-ea"/>
                          <a:cs typeface="+mn-cs"/>
                        </a:rPr>
                        <a:t>
 Here's to lots of treats (and no tricks)! Our dancers wish you a spooktacular Halloween! #halloween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575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- 2018-10-30 12:59:56 </a:t>
                      </a:r>
                      <a:r>
                        <a:rPr kumimoji="0" lang="en-US" sz="1000" b="0" i="0" u="none" strike="noStrike" kern="1200" cap="none" spc="0" normalizeH="0" baseline="0" noProof="0">
                          <a:ln>
                            <a:noFill/>
                          </a:ln>
                          <a:solidFill>
                            <a:prstClr val="black"/>
                          </a:solidFill>
                          <a:effectLst/>
                          <a:uLnTx/>
                          <a:uFillTx/>
                          <a:latin typeface="+mn-lt"/>
                          <a:ea typeface="+mn-ea"/>
                          <a:cs typeface="+mn-cs"/>
                        </a:rPr>
                        <a:t>
 Our top sellers Pumpkin Spice/Peanut Butter cake pops and Better than Bounty bars - made by pranabytracy - are nutritionally sound and bursting with flavor. These irresistible treats are the ideal go-to snack to satisfy your sweet tooth. You can have your cake, and eat it guilt-free too!
Come and try it for yourself. #tastytuesday #cakepops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754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- 2018-10-29 16:40:40 </a:t>
                      </a:r>
                      <a:r>
                        <a:rPr kumimoji="0" lang="en-US" sz="1000" b="0" i="0" u="none" strike="noStrike" kern="1200" cap="none" spc="0" normalizeH="0" baseline="0" noProof="0">
                          <a:ln>
                            <a:noFill/>
                          </a:ln>
                          <a:solidFill>
                            <a:prstClr val="black"/>
                          </a:solidFill>
                          <a:effectLst/>
                          <a:uLnTx/>
                          <a:uFillTx/>
                          <a:latin typeface="+mn-lt"/>
                          <a:ea typeface="+mn-ea"/>
                          <a:cs typeface="+mn-cs"/>
                        </a:rPr>
                        <a:t>
 That's how The Beast gets his workout done!
Check our live schedule on the MINDBODY app to book your classes with hashoushovic_thebeast or call us on 01-792469 for a private session! #trainer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737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- 2018-10-27 12:03:17 </a:t>
                      </a:r>
                      <a:r>
                        <a:rPr kumimoji="0" lang="en-US" sz="1000" b="0" i="0" u="none" strike="noStrike" kern="1200" cap="none" spc="0" normalizeH="0" baseline="0" noProof="0">
                          <a:ln>
                            <a:noFill/>
                          </a:ln>
                          <a:solidFill>
                            <a:prstClr val="black"/>
                          </a:solidFill>
                          <a:effectLst/>
                          <a:uLnTx/>
                          <a:uFillTx/>
                          <a:latin typeface="+mn-lt"/>
                          <a:ea typeface="+mn-ea"/>
                          <a:cs typeface="+mn-cs"/>
                        </a:rPr>
                        <a:t>
 Gymnastics has many physical benefits, including increased strength, agility, flexibility, endurance, and artistry. Participating at any level positively affects kids' self-esteem and allows them to build their overall confidence!
Sign up your kids for a free demo class this coming Tuesday at 4.00 PM!
Call the front desk for more info 01-792469 #gymnastics #kids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3855751"/>
                  </a:ext>
                </a:extLst>
              </a:tr>
            </a:tbl>
          </a:graphicData>
        </a:graphic>
      </p:graphicFrame>
      <p:sp>
        <p:nvSpPr>
          <p:cNvPr id="4" name="Text Placeholder 3">
            <a:extLst>
              <a:ext uri="{FF2B5EF4-FFF2-40B4-BE49-F238E27FC236}">
                <a16:creationId xmlns:a16="http://schemas.microsoft.com/office/drawing/2014/main" id="{96EAE1E0-94A6-4495-83CC-8A78AD87088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396899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04E25-3F81-45FC-A49E-FCCE57210B19}"/>
              </a:ext>
            </a:extLst>
          </p:cNvPr>
          <p:cNvSpPr>
            <a:spLocks noGrp="1"/>
          </p:cNvSpPr>
          <p:nvPr>
            <p:ph type="title"/>
          </p:nvPr>
        </p:nvSpPr>
        <p:spPr/>
        <p:txBody>
          <a:bodyPr/>
          <a:lstStyle/>
          <a:p>
            <a:r>
              <a:rPr lang="en-US"/>
              <a:t>Instagram Posts Table | mondayfitness - 2 of 7</a:t>
            </a:r>
          </a:p>
        </p:txBody>
      </p:sp>
      <p:graphicFrame>
        <p:nvGraphicFramePr>
          <p:cNvPr id="5" name="Table Placeholder 4">
            <a:extLst>
              <a:ext uri="{FF2B5EF4-FFF2-40B4-BE49-F238E27FC236}">
                <a16:creationId xmlns:a16="http://schemas.microsoft.com/office/drawing/2014/main" id="{C9540553-1A5F-43C5-8BCB-E613C58A9995}"/>
              </a:ext>
            </a:extLst>
          </p:cNvPr>
          <p:cNvGraphicFramePr>
            <a:graphicFrameLocks noGrp="1"/>
          </p:cNvGraphicFramePr>
          <p:nvPr>
            <p:ph type="tbl" sz="quarter" idx="13"/>
            <p:extLst>
              <p:ext uri="{D42A27DB-BD31-4B8C-83A1-F6EECF244321}">
                <p14:modId xmlns:p14="http://schemas.microsoft.com/office/powerpoint/2010/main" val="3023668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48986073"/>
                    </a:ext>
                  </a:extLst>
                </a:gridCol>
                <a:gridCol w="987552">
                  <a:extLst>
                    <a:ext uri="{9D8B030D-6E8A-4147-A177-3AD203B41FA5}">
                      <a16:colId xmlns:a16="http://schemas.microsoft.com/office/drawing/2014/main" val="1844762933"/>
                    </a:ext>
                  </a:extLst>
                </a:gridCol>
                <a:gridCol w="987552">
                  <a:extLst>
                    <a:ext uri="{9D8B030D-6E8A-4147-A177-3AD203B41FA5}">
                      <a16:colId xmlns:a16="http://schemas.microsoft.com/office/drawing/2014/main" val="608325949"/>
                    </a:ext>
                  </a:extLst>
                </a:gridCol>
                <a:gridCol w="987552">
                  <a:extLst>
                    <a:ext uri="{9D8B030D-6E8A-4147-A177-3AD203B41FA5}">
                      <a16:colId xmlns:a16="http://schemas.microsoft.com/office/drawing/2014/main" val="3262364213"/>
                    </a:ext>
                  </a:extLst>
                </a:gridCol>
                <a:gridCol w="987552">
                  <a:extLst>
                    <a:ext uri="{9D8B030D-6E8A-4147-A177-3AD203B41FA5}">
                      <a16:colId xmlns:a16="http://schemas.microsoft.com/office/drawing/2014/main" val="2075931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836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- 2018-10-26 19:23:50 </a:t>
                      </a:r>
                      <a:r>
                        <a:rPr kumimoji="0" lang="en-US" sz="1000" b="0" i="0" u="none" strike="noStrike" kern="1200" cap="none" spc="0" normalizeH="0" baseline="0" noProof="0">
                          <a:ln>
                            <a:noFill/>
                          </a:ln>
                          <a:solidFill>
                            <a:prstClr val="black"/>
                          </a:solidFill>
                          <a:effectLst/>
                          <a:uLnTx/>
                          <a:uFillTx/>
                          <a:latin typeface="+mn-lt"/>
                          <a:ea typeface="+mn-ea"/>
                          <a:cs typeface="+mn-cs"/>
                        </a:rPr>
                        <a:t>
 Let's train in style! Come discover our latest range of activewear from trendstation! #activewear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263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- 2018-10-25 18:44:58 </a:t>
                      </a:r>
                      <a:r>
                        <a:rPr kumimoji="0" lang="en-US" sz="1000" b="0" i="0" u="none" strike="noStrike" kern="1200" cap="none" spc="0" normalizeH="0" baseline="0" noProof="0">
                          <a:ln>
                            <a:noFill/>
                          </a:ln>
                          <a:solidFill>
                            <a:prstClr val="black"/>
                          </a:solidFill>
                          <a:effectLst/>
                          <a:uLnTx/>
                          <a:uFillTx/>
                          <a:latin typeface="+mn-lt"/>
                          <a:ea typeface="+mn-ea"/>
                          <a:cs typeface="+mn-cs"/>
                        </a:rPr>
                        <a:t>
 Not only is Taekwon-Do a sport where children learn the techniques of defense and attack, it's an activity where they acquire in the process self-discipline, respect, teamwork, self control... All contributing to positive changes in behavior.
Sign up your kids, boys and girls, to try out for the class this coming Tuesday at 5.00 PM!
Call the front desk for more info 01-792469. #taekwondo #itf #martialarts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3973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- 2018-10-24 16:27:57 </a:t>
                      </a:r>
                      <a:r>
                        <a:rPr kumimoji="0" lang="en-US" sz="1000" b="0" i="0" u="none" strike="noStrike" kern="1200" cap="none" spc="0" normalizeH="0" baseline="0" noProof="0">
                          <a:ln>
                            <a:noFill/>
                          </a:ln>
                          <a:solidFill>
                            <a:prstClr val="black"/>
                          </a:solidFill>
                          <a:effectLst/>
                          <a:uLnTx/>
                          <a:uFillTx/>
                          <a:latin typeface="+mn-lt"/>
                          <a:ea typeface="+mn-ea"/>
                          <a:cs typeface="+mn-cs"/>
                        </a:rPr>
                        <a:t>
 You don't need heavy weights to build muscles... The Megaformer is all you need 💪
Video via mirahoss
#LagreeFitness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69971975"/>
                  </a:ext>
                </a:extLst>
              </a:tr>
            </a:tbl>
          </a:graphicData>
        </a:graphic>
      </p:graphicFrame>
      <p:sp>
        <p:nvSpPr>
          <p:cNvPr id="4" name="Text Placeholder 3">
            <a:extLst>
              <a:ext uri="{FF2B5EF4-FFF2-40B4-BE49-F238E27FC236}">
                <a16:creationId xmlns:a16="http://schemas.microsoft.com/office/drawing/2014/main" id="{E54671FF-F754-4946-B3D6-8060D99EF19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916882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36984-4749-4252-B478-6710BDCA0117}"/>
              </a:ext>
            </a:extLst>
          </p:cNvPr>
          <p:cNvSpPr>
            <a:spLocks noGrp="1"/>
          </p:cNvSpPr>
          <p:nvPr>
            <p:ph type="title"/>
          </p:nvPr>
        </p:nvSpPr>
        <p:spPr/>
        <p:txBody>
          <a:bodyPr/>
          <a:lstStyle/>
          <a:p>
            <a:r>
              <a:rPr lang="en-US"/>
              <a:t>Instagram Posts Table | mondayfitness - 3 of 7</a:t>
            </a:r>
          </a:p>
        </p:txBody>
      </p:sp>
      <p:graphicFrame>
        <p:nvGraphicFramePr>
          <p:cNvPr id="5" name="Table Placeholder 4">
            <a:extLst>
              <a:ext uri="{FF2B5EF4-FFF2-40B4-BE49-F238E27FC236}">
                <a16:creationId xmlns:a16="http://schemas.microsoft.com/office/drawing/2014/main" id="{A117E896-8533-496B-8A95-46937A0AFD88}"/>
              </a:ext>
            </a:extLst>
          </p:cNvPr>
          <p:cNvGraphicFramePr>
            <a:graphicFrameLocks noGrp="1"/>
          </p:cNvGraphicFramePr>
          <p:nvPr>
            <p:ph type="tbl" sz="quarter" idx="13"/>
            <p:extLst>
              <p:ext uri="{D42A27DB-BD31-4B8C-83A1-F6EECF244321}">
                <p14:modId xmlns:p14="http://schemas.microsoft.com/office/powerpoint/2010/main" val="1924643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18382808"/>
                    </a:ext>
                  </a:extLst>
                </a:gridCol>
                <a:gridCol w="987552">
                  <a:extLst>
                    <a:ext uri="{9D8B030D-6E8A-4147-A177-3AD203B41FA5}">
                      <a16:colId xmlns:a16="http://schemas.microsoft.com/office/drawing/2014/main" val="99853177"/>
                    </a:ext>
                  </a:extLst>
                </a:gridCol>
                <a:gridCol w="987552">
                  <a:extLst>
                    <a:ext uri="{9D8B030D-6E8A-4147-A177-3AD203B41FA5}">
                      <a16:colId xmlns:a16="http://schemas.microsoft.com/office/drawing/2014/main" val="3009606642"/>
                    </a:ext>
                  </a:extLst>
                </a:gridCol>
                <a:gridCol w="987552">
                  <a:extLst>
                    <a:ext uri="{9D8B030D-6E8A-4147-A177-3AD203B41FA5}">
                      <a16:colId xmlns:a16="http://schemas.microsoft.com/office/drawing/2014/main" val="978390666"/>
                    </a:ext>
                  </a:extLst>
                </a:gridCol>
                <a:gridCol w="987552">
                  <a:extLst>
                    <a:ext uri="{9D8B030D-6E8A-4147-A177-3AD203B41FA5}">
                      <a16:colId xmlns:a16="http://schemas.microsoft.com/office/drawing/2014/main" val="3358218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637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- 2018-10-23 12:46:10 </a:t>
                      </a:r>
                      <a:r>
                        <a:rPr kumimoji="0" lang="en-US" sz="1000" b="0" i="0" u="none" strike="noStrike" kern="1200" cap="none" spc="0" normalizeH="0" baseline="0" noProof="0">
                          <a:ln>
                            <a:noFill/>
                          </a:ln>
                          <a:solidFill>
                            <a:prstClr val="black"/>
                          </a:solidFill>
                          <a:effectLst/>
                          <a:uLnTx/>
                          <a:uFillTx/>
                          <a:latin typeface="+mn-lt"/>
                          <a:ea typeface="+mn-ea"/>
                          <a:cs typeface="+mn-cs"/>
                        </a:rPr>
                        <a:t>
 DONUTS ARE BACK in our fridge and this time with new flavours: Pink Chocolate Donut (tastes just like white chocolate), Double Chocolate Donut, and last but not least, this season's special Pumpkin spice and peanut butter Donut! Don't miss out! #tastytuesday #paleodonuts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13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- 2018-10-21 13:10:47 </a:t>
                      </a:r>
                      <a:r>
                        <a:rPr kumimoji="0" lang="en-US" sz="1000" b="0" i="0" u="none" strike="noStrike" kern="1200" cap="none" spc="0" normalizeH="0" baseline="0" noProof="0">
                          <a:ln>
                            <a:noFill/>
                          </a:ln>
                          <a:solidFill>
                            <a:prstClr val="black"/>
                          </a:solidFill>
                          <a:effectLst/>
                          <a:uLnTx/>
                          <a:uFillTx/>
                          <a:latin typeface="+mn-lt"/>
                          <a:ea typeface="+mn-ea"/>
                          <a:cs typeface="+mn-cs"/>
                        </a:rPr>
                        <a:t>
 Sculpting flat, lean, strong, shapely abs in mirahoss ' ABS OF STEEL class! #absofsteel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7765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- 2018-10-20 14:54:45 </a:t>
                      </a:r>
                      <a:r>
                        <a:rPr kumimoji="0" lang="en-US" sz="1000" b="0" i="0" u="none" strike="noStrike" kern="1200" cap="none" spc="0" normalizeH="0" baseline="0" noProof="0">
                          <a:ln>
                            <a:noFill/>
                          </a:ln>
                          <a:solidFill>
                            <a:prstClr val="black"/>
                          </a:solidFill>
                          <a:effectLst/>
                          <a:uLnTx/>
                          <a:uFillTx/>
                          <a:latin typeface="+mn-lt"/>
                          <a:ea typeface="+mn-ea"/>
                          <a:cs typeface="+mn-cs"/>
                        </a:rPr>
                        <a:t>
 Due to bad weather forecast, tomorrow's event with beirutfitnessfestival &amp; achrafieh2020 has been postponed until further notice.
Stay tuned! #BFIT2018 #achrafieh2020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046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- 2018-10-19 17:11:34 </a:t>
                      </a:r>
                      <a:r>
                        <a:rPr kumimoji="0" lang="en-US" sz="1000" b="0" i="0" u="none" strike="noStrike" kern="1200" cap="none" spc="0" normalizeH="0" baseline="0" noProof="0">
                          <a:ln>
                            <a:noFill/>
                          </a:ln>
                          <a:solidFill>
                            <a:prstClr val="black"/>
                          </a:solidFill>
                          <a:effectLst/>
                          <a:uLnTx/>
                          <a:uFillTx/>
                          <a:latin typeface="+mn-lt"/>
                          <a:ea typeface="+mn-ea"/>
                          <a:cs typeface="+mn-cs"/>
                        </a:rPr>
                        <a:t>
 ayadeek is 9 months pregnant and rocking the megaformer! She has managed to stay in wonderful shape &amp; looks better than ever! Remember that exercise during pregnancy is very important, and it is best for you and your baby to have an adequate workout plan.
Way to go Aya 💪we can't wait to meet the little one! #LagreeFitness #megaformer #fitnesspregnancy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501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- 2018-10-18 17:51:02 </a:t>
                      </a:r>
                      <a:r>
                        <a:rPr kumimoji="0" lang="en-US" sz="1000" b="0" i="0" u="none" strike="noStrike" kern="1200" cap="none" spc="0" normalizeH="0" baseline="0" noProof="0">
                          <a:ln>
                            <a:noFill/>
                          </a:ln>
                          <a:solidFill>
                            <a:prstClr val="black"/>
                          </a:solidFill>
                          <a:effectLst/>
                          <a:uLnTx/>
                          <a:uFillTx/>
                          <a:latin typeface="+mn-lt"/>
                          <a:ea typeface="+mn-ea"/>
                          <a:cs typeface="+mn-cs"/>
                        </a:rPr>
                        <a:t>
 Have you tried our range of Kaaju nuts yet? These natural and healthy homemade delicacies are inspired by rich culinary cultures and are the ideal go to snack! #Kaaju #cashews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3702036"/>
                  </a:ext>
                </a:extLst>
              </a:tr>
            </a:tbl>
          </a:graphicData>
        </a:graphic>
      </p:graphicFrame>
      <p:sp>
        <p:nvSpPr>
          <p:cNvPr id="4" name="Text Placeholder 3">
            <a:extLst>
              <a:ext uri="{FF2B5EF4-FFF2-40B4-BE49-F238E27FC236}">
                <a16:creationId xmlns:a16="http://schemas.microsoft.com/office/drawing/2014/main" id="{94D57B4F-331A-4286-9E62-85AD038740C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71116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135C-05E2-445E-A825-5D376928219F}"/>
              </a:ext>
            </a:extLst>
          </p:cNvPr>
          <p:cNvSpPr>
            <a:spLocks noGrp="1"/>
          </p:cNvSpPr>
          <p:nvPr>
            <p:ph type="title"/>
          </p:nvPr>
        </p:nvSpPr>
        <p:spPr/>
        <p:txBody>
          <a:bodyPr/>
          <a:lstStyle/>
          <a:p>
            <a:r>
              <a:rPr lang="en-US"/>
              <a:t>Instagram Posts Table | mondayfitness - 4 of 7</a:t>
            </a:r>
          </a:p>
        </p:txBody>
      </p:sp>
      <p:graphicFrame>
        <p:nvGraphicFramePr>
          <p:cNvPr id="5" name="Table Placeholder 4">
            <a:extLst>
              <a:ext uri="{FF2B5EF4-FFF2-40B4-BE49-F238E27FC236}">
                <a16:creationId xmlns:a16="http://schemas.microsoft.com/office/drawing/2014/main" id="{E736BC2E-09AF-4338-B312-4241A5E60E68}"/>
              </a:ext>
            </a:extLst>
          </p:cNvPr>
          <p:cNvGraphicFramePr>
            <a:graphicFrameLocks noGrp="1"/>
          </p:cNvGraphicFramePr>
          <p:nvPr>
            <p:ph type="tbl" sz="quarter" idx="13"/>
            <p:extLst>
              <p:ext uri="{D42A27DB-BD31-4B8C-83A1-F6EECF244321}">
                <p14:modId xmlns:p14="http://schemas.microsoft.com/office/powerpoint/2010/main" val="409800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36897622"/>
                    </a:ext>
                  </a:extLst>
                </a:gridCol>
                <a:gridCol w="987552">
                  <a:extLst>
                    <a:ext uri="{9D8B030D-6E8A-4147-A177-3AD203B41FA5}">
                      <a16:colId xmlns:a16="http://schemas.microsoft.com/office/drawing/2014/main" val="585577455"/>
                    </a:ext>
                  </a:extLst>
                </a:gridCol>
                <a:gridCol w="987552">
                  <a:extLst>
                    <a:ext uri="{9D8B030D-6E8A-4147-A177-3AD203B41FA5}">
                      <a16:colId xmlns:a16="http://schemas.microsoft.com/office/drawing/2014/main" val="648829599"/>
                    </a:ext>
                  </a:extLst>
                </a:gridCol>
                <a:gridCol w="987552">
                  <a:extLst>
                    <a:ext uri="{9D8B030D-6E8A-4147-A177-3AD203B41FA5}">
                      <a16:colId xmlns:a16="http://schemas.microsoft.com/office/drawing/2014/main" val="3149416521"/>
                    </a:ext>
                  </a:extLst>
                </a:gridCol>
                <a:gridCol w="987552">
                  <a:extLst>
                    <a:ext uri="{9D8B030D-6E8A-4147-A177-3AD203B41FA5}">
                      <a16:colId xmlns:a16="http://schemas.microsoft.com/office/drawing/2014/main" val="1799670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4794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- 2018-10-17 12:42:35 </a:t>
                      </a:r>
                      <a:r>
                        <a:rPr kumimoji="0" lang="en-US" sz="1000" b="0" i="0" u="none" strike="noStrike" kern="1200" cap="none" spc="0" normalizeH="0" baseline="0" noProof="0">
                          <a:ln>
                            <a:noFill/>
                          </a:ln>
                          <a:solidFill>
                            <a:prstClr val="black"/>
                          </a:solidFill>
                          <a:effectLst/>
                          <a:uLnTx/>
                          <a:uFillTx/>
                          <a:latin typeface="+mn-lt"/>
                          <a:ea typeface="+mn-ea"/>
                          <a:cs typeface="+mn-cs"/>
                        </a:rPr>
                        <a:t>
 Are you ready to get STRONG?
Don't miss mirahoss at the beirutfitnessfestival where she'll be giving an intense Strong class at 11.30 AM this coming Sunday! Get ready to sweat to the beat and move with style! #strong #strongbyzumba #BFIT2018 #achrafieh2020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6219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- 2018-10-16 12:34:26 </a:t>
                      </a:r>
                      <a:r>
                        <a:rPr kumimoji="0" lang="en-US" sz="1000" b="0" i="0" u="none" strike="noStrike" kern="1200" cap="none" spc="0" normalizeH="0" baseline="0" noProof="0">
                          <a:ln>
                            <a:noFill/>
                          </a:ln>
                          <a:solidFill>
                            <a:prstClr val="black"/>
                          </a:solidFill>
                          <a:effectLst/>
                          <a:uLnTx/>
                          <a:uFillTx/>
                          <a:latin typeface="+mn-lt"/>
                          <a:ea typeface="+mn-ea"/>
                          <a:cs typeface="+mn-cs"/>
                        </a:rPr>
                        <a:t>
 Cleanse your body with our most recent addition to our juice-bar menu: the DETOX SHOT made by pranabytracy !
Boosted with spirulina, it tastes just like lemonade - minus the refined sugar! #tastytuesday #detoxjuices #detoxshot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016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- 2018-10-16 09:41:01 </a:t>
                      </a:r>
                      <a:r>
                        <a:rPr kumimoji="0" lang="en-US" sz="1000" b="0" i="0" u="none" strike="noStrike" kern="1200" cap="none" spc="0" normalizeH="0" baseline="0" noProof="0">
                          <a:ln>
                            <a:noFill/>
                          </a:ln>
                          <a:solidFill>
                            <a:prstClr val="black"/>
                          </a:solidFill>
                          <a:effectLst/>
                          <a:uLnTx/>
                          <a:uFillTx/>
                          <a:latin typeface="+mn-lt"/>
                          <a:ea typeface="+mn-ea"/>
                          <a:cs typeface="+mn-cs"/>
                        </a:rPr>
                        <a:t>
 Meet Nayla Abou Zaher, our client of the month!
Nayla is always properly fueled up on our juices/protein shakes and ready to workout - whether it's a class or a PT session. She is highly motivated, fitter &amp; stronger than ever! She even occasionally does 3 classes in a day 💪#MSclientofthemonth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518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- 2018-10-14 15:07:32 </a:t>
                      </a:r>
                      <a:r>
                        <a:rPr kumimoji="0" lang="en-US" sz="1000" b="0" i="0" u="none" strike="noStrike" kern="1200" cap="none" spc="0" normalizeH="0" baseline="0" noProof="0">
                          <a:ln>
                            <a:noFill/>
                          </a:ln>
                          <a:solidFill>
                            <a:prstClr val="black"/>
                          </a:solidFill>
                          <a:effectLst/>
                          <a:uLnTx/>
                          <a:uFillTx/>
                          <a:latin typeface="+mn-lt"/>
                          <a:ea typeface="+mn-ea"/>
                          <a:cs typeface="+mn-cs"/>
                        </a:rPr>
                        <a:t>
 Want to improve your Kick-Boxing skills? Get rid of any excess tension or frustration? Build up strength? Then join our MEGA KNOCKOUT class with the champion mhmdfneich where you'll be intensively Kick-Boxing for 30 minutes, and then building strength on the Megaformer for the remaining 30 minutes! The ULTIMATE workout 👊
Don't forget to book your spot! #megaknockout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60806777"/>
                  </a:ext>
                </a:extLst>
              </a:tr>
            </a:tbl>
          </a:graphicData>
        </a:graphic>
      </p:graphicFrame>
      <p:sp>
        <p:nvSpPr>
          <p:cNvPr id="4" name="Text Placeholder 3">
            <a:extLst>
              <a:ext uri="{FF2B5EF4-FFF2-40B4-BE49-F238E27FC236}">
                <a16:creationId xmlns:a16="http://schemas.microsoft.com/office/drawing/2014/main" id="{5C93B176-BAF0-4B6D-9B9F-251F18888DE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63509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D2339-10CB-4A1A-A8D6-37C3C62F30AA}"/>
              </a:ext>
            </a:extLst>
          </p:cNvPr>
          <p:cNvSpPr>
            <a:spLocks noGrp="1"/>
          </p:cNvSpPr>
          <p:nvPr>
            <p:ph type="title"/>
          </p:nvPr>
        </p:nvSpPr>
        <p:spPr/>
        <p:txBody>
          <a:bodyPr/>
          <a:lstStyle/>
          <a:p>
            <a:r>
              <a:rPr lang="en-US"/>
              <a:t>Instagram Posts Table | mondayfitness - 5 of 7</a:t>
            </a:r>
          </a:p>
        </p:txBody>
      </p:sp>
      <p:graphicFrame>
        <p:nvGraphicFramePr>
          <p:cNvPr id="5" name="Table Placeholder 4">
            <a:extLst>
              <a:ext uri="{FF2B5EF4-FFF2-40B4-BE49-F238E27FC236}">
                <a16:creationId xmlns:a16="http://schemas.microsoft.com/office/drawing/2014/main" id="{DA57916E-B037-41A8-AAF2-FB14FDF063A3}"/>
              </a:ext>
            </a:extLst>
          </p:cNvPr>
          <p:cNvGraphicFramePr>
            <a:graphicFrameLocks noGrp="1"/>
          </p:cNvGraphicFramePr>
          <p:nvPr>
            <p:ph type="tbl" sz="quarter" idx="13"/>
            <p:extLst>
              <p:ext uri="{D42A27DB-BD31-4B8C-83A1-F6EECF244321}">
                <p14:modId xmlns:p14="http://schemas.microsoft.com/office/powerpoint/2010/main" val="411622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75726749"/>
                    </a:ext>
                  </a:extLst>
                </a:gridCol>
                <a:gridCol w="987552">
                  <a:extLst>
                    <a:ext uri="{9D8B030D-6E8A-4147-A177-3AD203B41FA5}">
                      <a16:colId xmlns:a16="http://schemas.microsoft.com/office/drawing/2014/main" val="998633842"/>
                    </a:ext>
                  </a:extLst>
                </a:gridCol>
                <a:gridCol w="987552">
                  <a:extLst>
                    <a:ext uri="{9D8B030D-6E8A-4147-A177-3AD203B41FA5}">
                      <a16:colId xmlns:a16="http://schemas.microsoft.com/office/drawing/2014/main" val="3893862884"/>
                    </a:ext>
                  </a:extLst>
                </a:gridCol>
                <a:gridCol w="987552">
                  <a:extLst>
                    <a:ext uri="{9D8B030D-6E8A-4147-A177-3AD203B41FA5}">
                      <a16:colId xmlns:a16="http://schemas.microsoft.com/office/drawing/2014/main" val="3468681074"/>
                    </a:ext>
                  </a:extLst>
                </a:gridCol>
                <a:gridCol w="987552">
                  <a:extLst>
                    <a:ext uri="{9D8B030D-6E8A-4147-A177-3AD203B41FA5}">
                      <a16:colId xmlns:a16="http://schemas.microsoft.com/office/drawing/2014/main" val="2543291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242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- 2018-10-13 15:17:26 </a:t>
                      </a:r>
                      <a:r>
                        <a:rPr kumimoji="0" lang="en-US" sz="1000" b="0" i="0" u="none" strike="noStrike" kern="1200" cap="none" spc="0" normalizeH="0" baseline="0" noProof="0">
                          <a:ln>
                            <a:noFill/>
                          </a:ln>
                          <a:solidFill>
                            <a:prstClr val="black"/>
                          </a:solidFill>
                          <a:effectLst/>
                          <a:uLnTx/>
                          <a:uFillTx/>
                          <a:latin typeface="+mn-lt"/>
                          <a:ea typeface="+mn-ea"/>
                          <a:cs typeface="+mn-cs"/>
                        </a:rPr>
                        <a:t>
 BFIT in collaboration with Achrafieh 2020 is back for its 2nd edition on Sunday, October 21, from 10.00 AM till 6.00 PM at Abdel Wahab Sodeco, Beirut for an insane outdoor street festival!
You'll find the Monday Studio team there ready to fuel you up on cold pressed juices, protein shakes, yummy treats &amp; so much more. Oh, and a mind blowing STRONG class will be given by mirahoss, so be ready to move to the beat &amp; sweat! Stay tuned for the schedule announcement!
See you there! #BFIT #BFIT2018 #achrafieh2020 #strong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658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- 2018-10-12 18:35:08 </a:t>
                      </a:r>
                      <a:r>
                        <a:rPr kumimoji="0" lang="en-US" sz="1000" b="0" i="0" u="none" strike="noStrike" kern="1200" cap="none" spc="0" normalizeH="0" baseline="0" noProof="0">
                          <a:ln>
                            <a:noFill/>
                          </a:ln>
                          <a:solidFill>
                            <a:prstClr val="black"/>
                          </a:solidFill>
                          <a:effectLst/>
                          <a:uLnTx/>
                          <a:uFillTx/>
                          <a:latin typeface="+mn-lt"/>
                          <a:ea typeface="+mn-ea"/>
                          <a:cs typeface="+mn-cs"/>
                        </a:rPr>
                        <a:t>
 Jumping into the weekend like... #weekendvibes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28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- 2018-10-11 18:34:07 </a:t>
                      </a:r>
                      <a:r>
                        <a:rPr kumimoji="0" lang="en-US" sz="1000" b="0" i="0" u="none" strike="noStrike" kern="1200" cap="none" spc="0" normalizeH="0" baseline="0" noProof="0">
                          <a:ln>
                            <a:noFill/>
                          </a:ln>
                          <a:solidFill>
                            <a:prstClr val="black"/>
                          </a:solidFill>
                          <a:effectLst/>
                          <a:uLnTx/>
                          <a:uFillTx/>
                          <a:latin typeface="+mn-lt"/>
                          <a:ea typeface="+mn-ea"/>
                          <a:cs typeface="+mn-cs"/>
                        </a:rPr>
                        <a:t>
 Curious how tracyogini gets her yoga poses done? It's all about the mind-body connection. Join her class and she will teach you everything you need to know. Get ready to feel like a new person!
Check our live schedule on the MINDBODY app to book your spot. #yoga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6939785"/>
                  </a:ext>
                </a:extLst>
              </a:tr>
            </a:tbl>
          </a:graphicData>
        </a:graphic>
      </p:graphicFrame>
      <p:sp>
        <p:nvSpPr>
          <p:cNvPr id="4" name="Text Placeholder 3">
            <a:extLst>
              <a:ext uri="{FF2B5EF4-FFF2-40B4-BE49-F238E27FC236}">
                <a16:creationId xmlns:a16="http://schemas.microsoft.com/office/drawing/2014/main" id="{A5D7DCF2-B239-4DA1-9DD2-70808339B0D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7088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8A4BC-8841-48C0-94E5-ED13DD2873A5}"/>
              </a:ext>
            </a:extLst>
          </p:cNvPr>
          <p:cNvSpPr>
            <a:spLocks noGrp="1"/>
          </p:cNvSpPr>
          <p:nvPr>
            <p:ph type="title"/>
          </p:nvPr>
        </p:nvSpPr>
        <p:spPr/>
        <p:txBody>
          <a:bodyPr/>
          <a:lstStyle/>
          <a:p>
            <a:r>
              <a:rPr lang="en-US"/>
              <a:t>Instagram Posts Table | mondayfitness - 6 of 7</a:t>
            </a:r>
          </a:p>
        </p:txBody>
      </p:sp>
      <p:graphicFrame>
        <p:nvGraphicFramePr>
          <p:cNvPr id="5" name="Table Placeholder 4">
            <a:extLst>
              <a:ext uri="{FF2B5EF4-FFF2-40B4-BE49-F238E27FC236}">
                <a16:creationId xmlns:a16="http://schemas.microsoft.com/office/drawing/2014/main" id="{7B7CE3CD-AC75-4187-A5FA-99A347CBE4D1}"/>
              </a:ext>
            </a:extLst>
          </p:cNvPr>
          <p:cNvGraphicFramePr>
            <a:graphicFrameLocks noGrp="1"/>
          </p:cNvGraphicFramePr>
          <p:nvPr>
            <p:ph type="tbl" sz="quarter" idx="13"/>
            <p:extLst>
              <p:ext uri="{D42A27DB-BD31-4B8C-83A1-F6EECF244321}">
                <p14:modId xmlns:p14="http://schemas.microsoft.com/office/powerpoint/2010/main" val="1281845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1567749"/>
                    </a:ext>
                  </a:extLst>
                </a:gridCol>
                <a:gridCol w="987552">
                  <a:extLst>
                    <a:ext uri="{9D8B030D-6E8A-4147-A177-3AD203B41FA5}">
                      <a16:colId xmlns:a16="http://schemas.microsoft.com/office/drawing/2014/main" val="1839672544"/>
                    </a:ext>
                  </a:extLst>
                </a:gridCol>
                <a:gridCol w="987552">
                  <a:extLst>
                    <a:ext uri="{9D8B030D-6E8A-4147-A177-3AD203B41FA5}">
                      <a16:colId xmlns:a16="http://schemas.microsoft.com/office/drawing/2014/main" val="684137026"/>
                    </a:ext>
                  </a:extLst>
                </a:gridCol>
                <a:gridCol w="987552">
                  <a:extLst>
                    <a:ext uri="{9D8B030D-6E8A-4147-A177-3AD203B41FA5}">
                      <a16:colId xmlns:a16="http://schemas.microsoft.com/office/drawing/2014/main" val="1885320296"/>
                    </a:ext>
                  </a:extLst>
                </a:gridCol>
                <a:gridCol w="987552">
                  <a:extLst>
                    <a:ext uri="{9D8B030D-6E8A-4147-A177-3AD203B41FA5}">
                      <a16:colId xmlns:a16="http://schemas.microsoft.com/office/drawing/2014/main" val="360646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040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- 2018-10-10 12:56:21 </a:t>
                      </a:r>
                      <a:r>
                        <a:rPr kumimoji="0" lang="en-US" sz="1000" b="0" i="0" u="none" strike="noStrike" kern="1200" cap="none" spc="0" normalizeH="0" baseline="0" noProof="0">
                          <a:ln>
                            <a:noFill/>
                          </a:ln>
                          <a:solidFill>
                            <a:prstClr val="black"/>
                          </a:solidFill>
                          <a:effectLst/>
                          <a:uLnTx/>
                          <a:uFillTx/>
                          <a:latin typeface="+mn-lt"/>
                          <a:ea typeface="+mn-ea"/>
                          <a:cs typeface="+mn-cs"/>
                        </a:rPr>
                        <a:t>
 MEGA MOVE of the Month!
"Bear" is a pulling core exercise on the megaformer which primarily targets the abs, and also engages your triceps, shoulders and lats. It is an intermediate level move that is performed slowly and with control while alternating between a full plank and knee bent position. Head over to the Studio and get ready to work those abs! #LagreeFitness #megamoveofthemonth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8432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- 2018-10-09 14:32:32 </a:t>
                      </a:r>
                      <a:r>
                        <a:rPr kumimoji="0" lang="en-US" sz="1000" b="0" i="0" u="none" strike="noStrike" kern="1200" cap="none" spc="0" normalizeH="0" baseline="0" noProof="0">
                          <a:ln>
                            <a:noFill/>
                          </a:ln>
                          <a:solidFill>
                            <a:prstClr val="black"/>
                          </a:solidFill>
                          <a:effectLst/>
                          <a:uLnTx/>
                          <a:uFillTx/>
                          <a:latin typeface="+mn-lt"/>
                          <a:ea typeface="+mn-ea"/>
                          <a:cs typeface="+mn-cs"/>
                        </a:rPr>
                        <a:t>
 For all the new mamas out there! Shop from Oh9's range of fitness equipments and receive with every purchase a free pass to enjoy a prenatal or postnatal class at the Studio, valid until November 30! We're waiting for you! ✨🎈
#CookieDoughXOh9Shop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2983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- 2018-10-09 10:17:07 </a:t>
                      </a:r>
                      <a:r>
                        <a:rPr kumimoji="0" lang="en-US" sz="1000" b="0" i="0" u="none" strike="noStrike" kern="1200" cap="none" spc="0" normalizeH="0" baseline="0" noProof="0">
                          <a:ln>
                            <a:noFill/>
                          </a:ln>
                          <a:solidFill>
                            <a:prstClr val="black"/>
                          </a:solidFill>
                          <a:effectLst/>
                          <a:uLnTx/>
                          <a:uFillTx/>
                          <a:latin typeface="+mn-lt"/>
                          <a:ea typeface="+mn-ea"/>
                          <a:cs typeface="+mn-cs"/>
                        </a:rPr>
                        <a:t>
 Pumpkin spice latte season is upon us! Embrace fall to the fullest with our warm and rich Pumpkin Spice Vanilla Latté dusted with soothing spices and adaptogenic herbs to support your immune system, mood and hormones. #tastytuesday #pumpkinspicevanillalatte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3411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- 2018-10-06 14:57:03 </a:t>
                      </a:r>
                      <a:r>
                        <a:rPr kumimoji="0" lang="en-US" sz="1000" b="0" i="0" u="none" strike="noStrike" kern="1200" cap="none" spc="0" normalizeH="0" baseline="0" noProof="0">
                          <a:ln>
                            <a:noFill/>
                          </a:ln>
                          <a:solidFill>
                            <a:prstClr val="black"/>
                          </a:solidFill>
                          <a:effectLst/>
                          <a:uLnTx/>
                          <a:uFillTx/>
                          <a:latin typeface="+mn-lt"/>
                          <a:ea typeface="+mn-ea"/>
                          <a:cs typeface="+mn-cs"/>
                        </a:rPr>
                        <a:t>
 Think pink! The Monday Studio team showing support for the fight against breast cancer 💪🎀 #breastcancerawarenessmonth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3003549"/>
                  </a:ext>
                </a:extLst>
              </a:tr>
            </a:tbl>
          </a:graphicData>
        </a:graphic>
      </p:graphicFrame>
      <p:sp>
        <p:nvSpPr>
          <p:cNvPr id="4" name="Text Placeholder 3">
            <a:extLst>
              <a:ext uri="{FF2B5EF4-FFF2-40B4-BE49-F238E27FC236}">
                <a16:creationId xmlns:a16="http://schemas.microsoft.com/office/drawing/2014/main" id="{0E9B06F6-D266-45A9-B284-3AE317C919E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910379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06A43-82CB-4C67-8205-7ACFE19A9F4E}"/>
              </a:ext>
            </a:extLst>
          </p:cNvPr>
          <p:cNvSpPr>
            <a:spLocks noGrp="1"/>
          </p:cNvSpPr>
          <p:nvPr>
            <p:ph type="title"/>
          </p:nvPr>
        </p:nvSpPr>
        <p:spPr/>
        <p:txBody>
          <a:bodyPr/>
          <a:lstStyle/>
          <a:p>
            <a:r>
              <a:rPr lang="en-US"/>
              <a:t>Instagram Posts Table | mondayfitness - 7 of 7</a:t>
            </a:r>
          </a:p>
        </p:txBody>
      </p:sp>
      <p:graphicFrame>
        <p:nvGraphicFramePr>
          <p:cNvPr id="5" name="Table Placeholder 4">
            <a:extLst>
              <a:ext uri="{FF2B5EF4-FFF2-40B4-BE49-F238E27FC236}">
                <a16:creationId xmlns:a16="http://schemas.microsoft.com/office/drawing/2014/main" id="{00733F3C-DC4F-4A12-A258-EDF439D515DE}"/>
              </a:ext>
            </a:extLst>
          </p:cNvPr>
          <p:cNvGraphicFramePr>
            <a:graphicFrameLocks noGrp="1"/>
          </p:cNvGraphicFramePr>
          <p:nvPr>
            <p:ph type="tbl" sz="quarter" idx="13"/>
            <p:extLst>
              <p:ext uri="{D42A27DB-BD31-4B8C-83A1-F6EECF244321}">
                <p14:modId xmlns:p14="http://schemas.microsoft.com/office/powerpoint/2010/main" val="18901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87057353"/>
                    </a:ext>
                  </a:extLst>
                </a:gridCol>
                <a:gridCol w="987552">
                  <a:extLst>
                    <a:ext uri="{9D8B030D-6E8A-4147-A177-3AD203B41FA5}">
                      <a16:colId xmlns:a16="http://schemas.microsoft.com/office/drawing/2014/main" val="574665024"/>
                    </a:ext>
                  </a:extLst>
                </a:gridCol>
                <a:gridCol w="987552">
                  <a:extLst>
                    <a:ext uri="{9D8B030D-6E8A-4147-A177-3AD203B41FA5}">
                      <a16:colId xmlns:a16="http://schemas.microsoft.com/office/drawing/2014/main" val="755561991"/>
                    </a:ext>
                  </a:extLst>
                </a:gridCol>
                <a:gridCol w="987552">
                  <a:extLst>
                    <a:ext uri="{9D8B030D-6E8A-4147-A177-3AD203B41FA5}">
                      <a16:colId xmlns:a16="http://schemas.microsoft.com/office/drawing/2014/main" val="1437260556"/>
                    </a:ext>
                  </a:extLst>
                </a:gridCol>
                <a:gridCol w="987552">
                  <a:extLst>
                    <a:ext uri="{9D8B030D-6E8A-4147-A177-3AD203B41FA5}">
                      <a16:colId xmlns:a16="http://schemas.microsoft.com/office/drawing/2014/main" val="258419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218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- 2018-10-05 17:55:47 </a:t>
                      </a:r>
                      <a:r>
                        <a:rPr kumimoji="0" lang="en-US" sz="1000" b="0" i="0" u="none" strike="noStrike" kern="1200" cap="none" spc="0" normalizeH="0" baseline="0" noProof="0">
                          <a:ln>
                            <a:noFill/>
                          </a:ln>
                          <a:solidFill>
                            <a:prstClr val="black"/>
                          </a:solidFill>
                          <a:effectLst/>
                          <a:uLnTx/>
                          <a:uFillTx/>
                          <a:latin typeface="+mn-lt"/>
                          <a:ea typeface="+mn-ea"/>
                          <a:cs typeface="+mn-cs"/>
                        </a:rPr>
                        <a:t>
 Never forget your post-workout stretch! Happy Friday everyone!
You can find mirahoss' awesome outfit from lesfoliesdesophie at our Studio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617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- 2018-10-04 13:14:53 </a:t>
                      </a:r>
                      <a:r>
                        <a:rPr kumimoji="0" lang="en-US" sz="1000" b="0" i="0" u="none" strike="noStrike" kern="1200" cap="none" spc="0" normalizeH="0" baseline="0" noProof="0">
                          <a:ln>
                            <a:noFill/>
                          </a:ln>
                          <a:solidFill>
                            <a:prstClr val="black"/>
                          </a:solidFill>
                          <a:effectLst/>
                          <a:uLnTx/>
                          <a:uFillTx/>
                          <a:latin typeface="+mn-lt"/>
                          <a:ea typeface="+mn-ea"/>
                          <a:cs typeface="+mn-cs"/>
                        </a:rPr>
                        <a:t>
 Apo &amp; Linda having a blast dancing salsa and perfectly moving to the beat! Hit the dancefloor with apo.najarian every Monday at 8.00 PM or book your private session by calling us on 01-792469. Get ready to learn some serious moves and blow off some steam! #salsa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1642128"/>
                  </a:ext>
                </a:extLst>
              </a:tr>
            </a:tbl>
          </a:graphicData>
        </a:graphic>
      </p:graphicFrame>
      <p:sp>
        <p:nvSpPr>
          <p:cNvPr id="4" name="Text Placeholder 3">
            <a:extLst>
              <a:ext uri="{FF2B5EF4-FFF2-40B4-BE49-F238E27FC236}">
                <a16:creationId xmlns:a16="http://schemas.microsoft.com/office/drawing/2014/main" id="{192BCFE9-8A2B-4E98-A9B8-48AA6DB8066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54069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46B5B-CFCB-470A-A30B-1A8D14610721}"/>
              </a:ext>
            </a:extLst>
          </p:cNvPr>
          <p:cNvSpPr>
            <a:spLocks noGrp="1"/>
          </p:cNvSpPr>
          <p:nvPr>
            <p:ph type="title"/>
          </p:nvPr>
        </p:nvSpPr>
        <p:spPr/>
        <p:txBody>
          <a:bodyPr/>
          <a:lstStyle/>
          <a:p>
            <a:r>
              <a:rPr lang="en-US"/>
              <a:t>Instagram Interaction Rate | mondayfitness</a:t>
            </a:r>
          </a:p>
        </p:txBody>
      </p:sp>
      <p:graphicFrame>
        <p:nvGraphicFramePr>
          <p:cNvPr id="6" name="Chart Placeholder 5">
            <a:extLst>
              <a:ext uri="{FF2B5EF4-FFF2-40B4-BE49-F238E27FC236}">
                <a16:creationId xmlns:a16="http://schemas.microsoft.com/office/drawing/2014/main" id="{A7A2725D-8288-4B3E-BEE6-025AAD1F1F54}"/>
              </a:ext>
            </a:extLst>
          </p:cNvPr>
          <p:cNvGraphicFramePr>
            <a:graphicFrameLocks noGrp="1"/>
          </p:cNvGraphicFramePr>
          <p:nvPr>
            <p:ph type="chart" sz="quarter" idx="13"/>
            <p:extLst>
              <p:ext uri="{D42A27DB-BD31-4B8C-83A1-F6EECF244321}">
                <p14:modId xmlns:p14="http://schemas.microsoft.com/office/powerpoint/2010/main" val="332893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D6C389-C7F7-48DA-882A-547D161DBAF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11E2445-0138-48CD-9C07-38F2D6DE88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403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77089-65B3-4B51-AA36-3E4572EE89AE}"/>
              </a:ext>
            </a:extLst>
          </p:cNvPr>
          <p:cNvSpPr>
            <a:spLocks noGrp="1"/>
          </p:cNvSpPr>
          <p:nvPr>
            <p:ph type="title"/>
          </p:nvPr>
        </p:nvSpPr>
        <p:spPr/>
        <p:txBody>
          <a:bodyPr/>
          <a:lstStyle/>
          <a:p>
            <a:r>
              <a:rPr lang="en-US"/>
              <a:t>Instagram Average Interactions Per Post | mondayfitness</a:t>
            </a:r>
          </a:p>
        </p:txBody>
      </p:sp>
      <p:graphicFrame>
        <p:nvGraphicFramePr>
          <p:cNvPr id="6" name="Chart Placeholder 5">
            <a:extLst>
              <a:ext uri="{FF2B5EF4-FFF2-40B4-BE49-F238E27FC236}">
                <a16:creationId xmlns:a16="http://schemas.microsoft.com/office/drawing/2014/main" id="{43B24D07-4F63-42BD-B362-57F3CDEB57C9}"/>
              </a:ext>
            </a:extLst>
          </p:cNvPr>
          <p:cNvGraphicFramePr>
            <a:graphicFrameLocks noGrp="1"/>
          </p:cNvGraphicFramePr>
          <p:nvPr>
            <p:ph type="chart" sz="quarter" idx="13"/>
            <p:extLst>
              <p:ext uri="{D42A27DB-BD31-4B8C-83A1-F6EECF244321}">
                <p14:modId xmlns:p14="http://schemas.microsoft.com/office/powerpoint/2010/main" val="259267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482A63-B3B3-4B12-B994-8FE207C3A742}"/>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15AA475-8C4E-4A39-8A0A-0CA5032A69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28748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424</Words>
  <Application>Microsoft Office PowerPoint</Application>
  <PresentationFormat>On-screen Show (4:3)</PresentationFormat>
  <Paragraphs>209</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Instagram - Overview</vt:lpstr>
      <vt:lpstr>Instagram Key Metrics Table | mondayfitness</vt:lpstr>
      <vt:lpstr>Instagram Followers Total | mondayfitness</vt:lpstr>
      <vt:lpstr>Instagram Followers Change Rate | mondayfitness</vt:lpstr>
      <vt:lpstr>Instagram Posts Table | mondayfitness - 1 of 7</vt:lpstr>
      <vt:lpstr>Instagram Posts Table | mondayfitness - 2 of 7</vt:lpstr>
      <vt:lpstr>Instagram Posts Table | mondayfitness - 3 of 7</vt:lpstr>
      <vt:lpstr>Instagram Posts Table | mondayfitness - 4 of 7</vt:lpstr>
      <vt:lpstr>Instagram Posts Table | mondayfitness - 5 of 7</vt:lpstr>
      <vt:lpstr>Instagram Posts Table | mondayfitness - 6 of 7</vt:lpstr>
      <vt:lpstr>Instagram Posts Table | mondayfitness - 7 of 7</vt:lpstr>
      <vt:lpstr>Instagram Interaction Rate | mondayfitness</vt:lpstr>
      <vt:lpstr>Instagram Average Interactions Per Post | mondayfitness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2018-11-05T13:02:25Z</dcterms:created>
  <dcterms:modified xsi:type="dcterms:W3CDTF">2018-11-05T13:03:15Z</dcterms:modified>
</cp:coreProperties>
</file>