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0</c:v>
                </c:pt>
                <c:pt idx="3">
                  <c:v>0</c:v>
                </c:pt>
                <c:pt idx="4">
                  <c:v>8.1632653061223998E-2</c:v>
                </c:pt>
                <c:pt idx="5">
                  <c:v>-8.1566068515497997E-2</c:v>
                </c:pt>
                <c:pt idx="6">
                  <c:v>0</c:v>
                </c:pt>
                <c:pt idx="7">
                  <c:v>0</c:v>
                </c:pt>
                <c:pt idx="8">
                  <c:v>0</c:v>
                </c:pt>
                <c:pt idx="9">
                  <c:v>0</c:v>
                </c:pt>
                <c:pt idx="10">
                  <c:v>0</c:v>
                </c:pt>
                <c:pt idx="11">
                  <c:v>0</c:v>
                </c:pt>
                <c:pt idx="12">
                  <c:v>0</c:v>
                </c:pt>
                <c:pt idx="13">
                  <c:v>0</c:v>
                </c:pt>
                <c:pt idx="14">
                  <c:v>0</c:v>
                </c:pt>
                <c:pt idx="15">
                  <c:v>0</c:v>
                </c:pt>
                <c:pt idx="16">
                  <c:v>8.1632653061223998E-2</c:v>
                </c:pt>
                <c:pt idx="17">
                  <c:v>8.1566068515497997E-2</c:v>
                </c:pt>
                <c:pt idx="18">
                  <c:v>0</c:v>
                </c:pt>
                <c:pt idx="19">
                  <c:v>0</c:v>
                </c:pt>
                <c:pt idx="20">
                  <c:v>0</c:v>
                </c:pt>
                <c:pt idx="21">
                  <c:v>0</c:v>
                </c:pt>
                <c:pt idx="22">
                  <c:v>8.1499592502037005E-2</c:v>
                </c:pt>
                <c:pt idx="23">
                  <c:v>0</c:v>
                </c:pt>
                <c:pt idx="24">
                  <c:v>0</c:v>
                </c:pt>
                <c:pt idx="25">
                  <c:v>0</c:v>
                </c:pt>
                <c:pt idx="26">
                  <c:v>0</c:v>
                </c:pt>
                <c:pt idx="27">
                  <c:v>0</c:v>
                </c:pt>
                <c:pt idx="28">
                  <c:v>0.1628664495114</c:v>
                </c:pt>
                <c:pt idx="29">
                  <c:v>0</c:v>
                </c:pt>
                <c:pt idx="30">
                  <c:v>0</c:v>
                </c:pt>
              </c:numCache>
            </c:numRef>
          </c:val>
          <c:smooth val="0"/>
          <c:extLst>
            <c:ext xmlns:c16="http://schemas.microsoft.com/office/drawing/2014/chart" uri="{C3380CC4-5D6E-409C-BE32-E72D297353CC}">
              <c16:uniqueId val="{00000000-7BAD-4F70-80A4-2238025F96D8}"/>
            </c:ext>
          </c:extLst>
        </c:ser>
        <c:dLbls>
          <c:showLegendKey val="0"/>
          <c:showVal val="0"/>
          <c:showCatName val="0"/>
          <c:showSerName val="0"/>
          <c:showPercent val="0"/>
          <c:showBubbleSize val="0"/>
        </c:dLbls>
        <c:smooth val="0"/>
        <c:axId val="353458664"/>
        <c:axId val="353454728"/>
      </c:lineChart>
      <c:dateAx>
        <c:axId val="35345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54728"/>
        <c:crosses val="autoZero"/>
        <c:auto val="1"/>
        <c:lblOffset val="100"/>
        <c:baseTimeUnit val="days"/>
      </c:dateAx>
      <c:valAx>
        <c:axId val="353454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5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1225</c:v>
                </c:pt>
                <c:pt idx="1">
                  <c:v>1225</c:v>
                </c:pt>
                <c:pt idx="2">
                  <c:v>1225</c:v>
                </c:pt>
                <c:pt idx="3">
                  <c:v>1226</c:v>
                </c:pt>
                <c:pt idx="4">
                  <c:v>1226</c:v>
                </c:pt>
                <c:pt idx="5">
                  <c:v>1225</c:v>
                </c:pt>
                <c:pt idx="6">
                  <c:v>1225</c:v>
                </c:pt>
                <c:pt idx="7">
                  <c:v>1225</c:v>
                </c:pt>
                <c:pt idx="8">
                  <c:v>1225</c:v>
                </c:pt>
                <c:pt idx="9">
                  <c:v>1225</c:v>
                </c:pt>
                <c:pt idx="10">
                  <c:v>1225</c:v>
                </c:pt>
                <c:pt idx="11">
                  <c:v>1225</c:v>
                </c:pt>
                <c:pt idx="12">
                  <c:v>1225</c:v>
                </c:pt>
                <c:pt idx="13">
                  <c:v>1225</c:v>
                </c:pt>
                <c:pt idx="14">
                  <c:v>1225</c:v>
                </c:pt>
                <c:pt idx="15">
                  <c:v>1225</c:v>
                </c:pt>
                <c:pt idx="16">
                  <c:v>1227</c:v>
                </c:pt>
                <c:pt idx="17">
                  <c:v>1227</c:v>
                </c:pt>
                <c:pt idx="18">
                  <c:v>1227</c:v>
                </c:pt>
                <c:pt idx="19">
                  <c:v>1227</c:v>
                </c:pt>
                <c:pt idx="20">
                  <c:v>1227</c:v>
                </c:pt>
                <c:pt idx="21">
                  <c:v>1227</c:v>
                </c:pt>
                <c:pt idx="22">
                  <c:v>1228</c:v>
                </c:pt>
                <c:pt idx="23">
                  <c:v>1228</c:v>
                </c:pt>
                <c:pt idx="24">
                  <c:v>1228</c:v>
                </c:pt>
                <c:pt idx="25">
                  <c:v>1228</c:v>
                </c:pt>
                <c:pt idx="26">
                  <c:v>1228</c:v>
                </c:pt>
                <c:pt idx="27">
                  <c:v>1228</c:v>
                </c:pt>
                <c:pt idx="28">
                  <c:v>1230</c:v>
                </c:pt>
                <c:pt idx="29">
                  <c:v>1230</c:v>
                </c:pt>
                <c:pt idx="30">
                  <c:v>1230</c:v>
                </c:pt>
              </c:numCache>
            </c:numRef>
          </c:val>
          <c:smooth val="0"/>
          <c:extLst>
            <c:ext xmlns:c16="http://schemas.microsoft.com/office/drawing/2014/chart" uri="{C3380CC4-5D6E-409C-BE32-E72D297353CC}">
              <c16:uniqueId val="{00000000-E891-4A88-BBC4-746ACC5D4B2F}"/>
            </c:ext>
          </c:extLst>
        </c:ser>
        <c:dLbls>
          <c:showLegendKey val="0"/>
          <c:showVal val="0"/>
          <c:showCatName val="0"/>
          <c:showSerName val="0"/>
          <c:showPercent val="0"/>
          <c:showBubbleSize val="0"/>
        </c:dLbls>
        <c:smooth val="0"/>
        <c:axId val="356556016"/>
        <c:axId val="356554048"/>
      </c:lineChart>
      <c:dateAx>
        <c:axId val="35655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54048"/>
        <c:crosses val="autoZero"/>
        <c:auto val="1"/>
        <c:lblOffset val="100"/>
        <c:baseTimeUnit val="days"/>
      </c:dateAx>
      <c:valAx>
        <c:axId val="35655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5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Monday Studio</c:v>
                </c:pt>
              </c:strCache>
            </c:strRef>
          </c:cat>
          <c:val>
            <c:numRef>
              <c:f>Sheet1!$B$2</c:f>
              <c:numCache>
                <c:formatCode>General</c:formatCode>
                <c:ptCount val="1"/>
                <c:pt idx="0">
                  <c:v>20</c:v>
                </c:pt>
              </c:numCache>
            </c:numRef>
          </c:val>
          <c:extLst>
            <c:ext xmlns:c16="http://schemas.microsoft.com/office/drawing/2014/chart" uri="{C3380CC4-5D6E-409C-BE32-E72D297353CC}">
              <c16:uniqueId val="{00000000-1438-4CF7-8EE0-2A21D7F497A4}"/>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Monday Studio</c:v>
                </c:pt>
              </c:strCache>
            </c:strRef>
          </c:cat>
          <c:val>
            <c:numRef>
              <c:f>Sheet1!$C$2</c:f>
              <c:numCache>
                <c:formatCode>General</c:formatCode>
                <c:ptCount val="1"/>
                <c:pt idx="0">
                  <c:v>7</c:v>
                </c:pt>
              </c:numCache>
            </c:numRef>
          </c:val>
          <c:extLst>
            <c:ext xmlns:c16="http://schemas.microsoft.com/office/drawing/2014/chart" uri="{C3380CC4-5D6E-409C-BE32-E72D297353CC}">
              <c16:uniqueId val="{00000001-1438-4CF7-8EE0-2A21D7F497A4}"/>
            </c:ext>
          </c:extLst>
        </c:ser>
        <c:dLbls>
          <c:showLegendKey val="0"/>
          <c:showVal val="0"/>
          <c:showCatName val="0"/>
          <c:showSerName val="0"/>
          <c:showPercent val="0"/>
          <c:showBubbleSize val="0"/>
        </c:dLbls>
        <c:gapWidth val="150"/>
        <c:overlap val="100"/>
        <c:axId val="515424744"/>
        <c:axId val="515426384"/>
      </c:barChart>
      <c:catAx>
        <c:axId val="51542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26384"/>
        <c:crosses val="autoZero"/>
        <c:auto val="1"/>
        <c:lblAlgn val="ctr"/>
        <c:lblOffset val="100"/>
        <c:noMultiLvlLbl val="0"/>
      </c:catAx>
      <c:valAx>
        <c:axId val="515426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2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0.40816326530612002</c:v>
                </c:pt>
                <c:pt idx="2">
                  <c:v>0.48979591836734998</c:v>
                </c:pt>
                <c:pt idx="3">
                  <c:v>0.16326530612244999</c:v>
                </c:pt>
                <c:pt idx="4">
                  <c:v>0.48979591836734998</c:v>
                </c:pt>
                <c:pt idx="5">
                  <c:v>0.81632653061224003</c:v>
                </c:pt>
                <c:pt idx="6">
                  <c:v>0</c:v>
                </c:pt>
                <c:pt idx="7">
                  <c:v>0</c:v>
                </c:pt>
                <c:pt idx="8">
                  <c:v>0.20408163265306001</c:v>
                </c:pt>
                <c:pt idx="9">
                  <c:v>0.24489795918366999</c:v>
                </c:pt>
                <c:pt idx="10">
                  <c:v>0.32653061224489999</c:v>
                </c:pt>
                <c:pt idx="11">
                  <c:v>0.24489795918366999</c:v>
                </c:pt>
                <c:pt idx="12">
                  <c:v>0.24489795918366999</c:v>
                </c:pt>
                <c:pt idx="13">
                  <c:v>0.32653061224489999</c:v>
                </c:pt>
                <c:pt idx="14">
                  <c:v>0</c:v>
                </c:pt>
                <c:pt idx="15">
                  <c:v>0.53061224489795999</c:v>
                </c:pt>
                <c:pt idx="16">
                  <c:v>0.40816326530612002</c:v>
                </c:pt>
                <c:pt idx="17">
                  <c:v>8.1566068515497997E-2</c:v>
                </c:pt>
                <c:pt idx="18">
                  <c:v>0.40749796251018999</c:v>
                </c:pt>
                <c:pt idx="19">
                  <c:v>0.16299918500407001</c:v>
                </c:pt>
                <c:pt idx="20">
                  <c:v>8.1499592502037005E-2</c:v>
                </c:pt>
                <c:pt idx="21">
                  <c:v>0</c:v>
                </c:pt>
                <c:pt idx="22">
                  <c:v>0.48899755501221998</c:v>
                </c:pt>
                <c:pt idx="23">
                  <c:v>0.40716612377849998</c:v>
                </c:pt>
                <c:pt idx="24">
                  <c:v>0.3257328990228</c:v>
                </c:pt>
                <c:pt idx="25">
                  <c:v>0.1628664495114</c:v>
                </c:pt>
                <c:pt idx="26">
                  <c:v>0.2442996742671</c:v>
                </c:pt>
                <c:pt idx="27">
                  <c:v>0</c:v>
                </c:pt>
                <c:pt idx="28">
                  <c:v>0.24410089503662</c:v>
                </c:pt>
                <c:pt idx="29">
                  <c:v>0.24390243902438999</c:v>
                </c:pt>
                <c:pt idx="30">
                  <c:v>0.32520325203251998</c:v>
                </c:pt>
              </c:numCache>
            </c:numRef>
          </c:val>
          <c:smooth val="0"/>
          <c:extLst>
            <c:ext xmlns:c16="http://schemas.microsoft.com/office/drawing/2014/chart" uri="{C3380CC4-5D6E-409C-BE32-E72D297353CC}">
              <c16:uniqueId val="{00000000-3F14-45B8-B818-B96702F9DC0A}"/>
            </c:ext>
          </c:extLst>
        </c:ser>
        <c:dLbls>
          <c:showLegendKey val="0"/>
          <c:showVal val="0"/>
          <c:showCatName val="0"/>
          <c:showSerName val="0"/>
          <c:showPercent val="0"/>
          <c:showBubbleSize val="0"/>
        </c:dLbls>
        <c:smooth val="0"/>
        <c:axId val="515428024"/>
        <c:axId val="515429992"/>
      </c:lineChart>
      <c:dateAx>
        <c:axId val="51542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29992"/>
        <c:crosses val="autoZero"/>
        <c:auto val="1"/>
        <c:lblOffset val="100"/>
        <c:baseTimeUnit val="days"/>
      </c:dateAx>
      <c:valAx>
        <c:axId val="51542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2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Monday Studio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0.24449877750610999</c:v>
                </c:pt>
                <c:pt idx="1">
                  <c:v>0.3725695657236</c:v>
                </c:pt>
                <c:pt idx="2">
                  <c:v>0.37489812550937002</c:v>
                </c:pt>
                <c:pt idx="3">
                  <c:v>0.22412387938059999</c:v>
                </c:pt>
                <c:pt idx="4">
                  <c:v>0.32599837000815002</c:v>
                </c:pt>
                <c:pt idx="5">
                  <c:v>0.36674816625917001</c:v>
                </c:pt>
                <c:pt idx="6">
                  <c:v>0.20374898125509</c:v>
                </c:pt>
              </c:numCache>
            </c:numRef>
          </c:val>
          <c:extLst>
            <c:ext xmlns:c16="http://schemas.microsoft.com/office/drawing/2014/chart" uri="{C3380CC4-5D6E-409C-BE32-E72D297353CC}">
              <c16:uniqueId val="{00000000-2E06-4D86-AA4A-52CB82ACF5D7}"/>
            </c:ext>
          </c:extLst>
        </c:ser>
        <c:dLbls>
          <c:showLegendKey val="0"/>
          <c:showVal val="0"/>
          <c:showCatName val="0"/>
          <c:showSerName val="0"/>
          <c:showPercent val="0"/>
          <c:showBubbleSize val="0"/>
        </c:dLbls>
        <c:gapWidth val="219"/>
        <c:overlap val="-27"/>
        <c:axId val="515435896"/>
        <c:axId val="515435240"/>
      </c:barChart>
      <c:catAx>
        <c:axId val="515435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35240"/>
        <c:crosses val="autoZero"/>
        <c:auto val="1"/>
        <c:lblAlgn val="ctr"/>
        <c:lblOffset val="100"/>
        <c:noMultiLvlLbl val="0"/>
      </c:catAx>
      <c:valAx>
        <c:axId val="51543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3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0.48899755501221998</c:v>
                </c:pt>
                <c:pt idx="10">
                  <c:v>0.24449877750610999</c:v>
                </c:pt>
                <c:pt idx="11">
                  <c:v>0</c:v>
                </c:pt>
                <c:pt idx="12">
                  <c:v>0.40749796251018999</c:v>
                </c:pt>
                <c:pt idx="13">
                  <c:v>0.18337408312958001</c:v>
                </c:pt>
                <c:pt idx="14">
                  <c:v>0.16299918500407001</c:v>
                </c:pt>
                <c:pt idx="15">
                  <c:v>0.40749796251018999</c:v>
                </c:pt>
                <c:pt idx="16">
                  <c:v>0.32599837000815002</c:v>
                </c:pt>
                <c:pt idx="17">
                  <c:v>0.29883183917414002</c:v>
                </c:pt>
                <c:pt idx="18">
                  <c:v>0.35316490084216001</c:v>
                </c:pt>
                <c:pt idx="19">
                  <c:v>0.24449877750610999</c:v>
                </c:pt>
                <c:pt idx="20">
                  <c:v>0</c:v>
                </c:pt>
                <c:pt idx="21">
                  <c:v>0</c:v>
                </c:pt>
                <c:pt idx="22">
                  <c:v>0</c:v>
                </c:pt>
                <c:pt idx="23">
                  <c:v>0</c:v>
                </c:pt>
              </c:numCache>
            </c:numRef>
          </c:val>
          <c:smooth val="0"/>
          <c:extLst>
            <c:ext xmlns:c16="http://schemas.microsoft.com/office/drawing/2014/chart" uri="{C3380CC4-5D6E-409C-BE32-E72D297353CC}">
              <c16:uniqueId val="{00000000-C540-466B-B9F9-88F04B177230}"/>
            </c:ext>
          </c:extLst>
        </c:ser>
        <c:dLbls>
          <c:showLegendKey val="0"/>
          <c:showVal val="0"/>
          <c:showCatName val="0"/>
          <c:showSerName val="0"/>
          <c:showPercent val="0"/>
          <c:showBubbleSize val="0"/>
        </c:dLbls>
        <c:smooth val="0"/>
        <c:axId val="515389320"/>
        <c:axId val="515395552"/>
      </c:lineChart>
      <c:catAx>
        <c:axId val="51538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95552"/>
        <c:crosses val="autoZero"/>
        <c:auto val="1"/>
        <c:lblAlgn val="ctr"/>
        <c:lblOffset val="100"/>
        <c:noMultiLvlLbl val="0"/>
      </c:catAx>
      <c:valAx>
        <c:axId val="51539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8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2</c:v>
                </c:pt>
                <c:pt idx="23">
                  <c:v>0</c:v>
                </c:pt>
                <c:pt idx="24">
                  <c:v>0</c:v>
                </c:pt>
                <c:pt idx="25">
                  <c:v>0</c:v>
                </c:pt>
                <c:pt idx="26">
                  <c:v>0</c:v>
                </c:pt>
                <c:pt idx="27">
                  <c:v>0</c:v>
                </c:pt>
                <c:pt idx="28">
                  <c:v>0</c:v>
                </c:pt>
                <c:pt idx="29">
                  <c:v>2</c:v>
                </c:pt>
                <c:pt idx="30">
                  <c:v>0</c:v>
                </c:pt>
              </c:numCache>
            </c:numRef>
          </c:val>
          <c:smooth val="0"/>
          <c:extLst>
            <c:ext xmlns:c16="http://schemas.microsoft.com/office/drawing/2014/chart" uri="{C3380CC4-5D6E-409C-BE32-E72D297353CC}">
              <c16:uniqueId val="{00000000-0D49-4BD6-8217-E050D4BEEFA6}"/>
            </c:ext>
          </c:extLst>
        </c:ser>
        <c:dLbls>
          <c:showLegendKey val="0"/>
          <c:showVal val="0"/>
          <c:showCatName val="0"/>
          <c:showSerName val="0"/>
          <c:showPercent val="0"/>
          <c:showBubbleSize val="0"/>
        </c:dLbls>
        <c:smooth val="0"/>
        <c:axId val="515394568"/>
        <c:axId val="515401784"/>
      </c:lineChart>
      <c:dateAx>
        <c:axId val="51539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01784"/>
        <c:crosses val="autoZero"/>
        <c:auto val="1"/>
        <c:lblOffset val="100"/>
        <c:baseTimeUnit val="days"/>
      </c:dateAx>
      <c:valAx>
        <c:axId val="51540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9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69B9-4CAA-B641-B3473A25E404}"/>
            </c:ext>
          </c:extLst>
        </c:ser>
        <c:dLbls>
          <c:showLegendKey val="0"/>
          <c:showVal val="0"/>
          <c:showCatName val="0"/>
          <c:showSerName val="0"/>
          <c:showPercent val="0"/>
          <c:showBubbleSize val="0"/>
        </c:dLbls>
        <c:smooth val="0"/>
        <c:axId val="515400472"/>
        <c:axId val="515396208"/>
      </c:lineChart>
      <c:dateAx>
        <c:axId val="515400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96208"/>
        <c:crosses val="autoZero"/>
        <c:auto val="1"/>
        <c:lblOffset val="100"/>
        <c:baseTimeUnit val="days"/>
      </c:dateAx>
      <c:valAx>
        <c:axId val="51539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0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5</c:v>
                </c:pt>
                <c:pt idx="2">
                  <c:v>6</c:v>
                </c:pt>
                <c:pt idx="3">
                  <c:v>2</c:v>
                </c:pt>
                <c:pt idx="4">
                  <c:v>6</c:v>
                </c:pt>
                <c:pt idx="5">
                  <c:v>9</c:v>
                </c:pt>
                <c:pt idx="6">
                  <c:v>0</c:v>
                </c:pt>
                <c:pt idx="7">
                  <c:v>0</c:v>
                </c:pt>
                <c:pt idx="8">
                  <c:v>2</c:v>
                </c:pt>
                <c:pt idx="9">
                  <c:v>3</c:v>
                </c:pt>
                <c:pt idx="10">
                  <c:v>4</c:v>
                </c:pt>
                <c:pt idx="11">
                  <c:v>3</c:v>
                </c:pt>
                <c:pt idx="12">
                  <c:v>3</c:v>
                </c:pt>
                <c:pt idx="13">
                  <c:v>4</c:v>
                </c:pt>
                <c:pt idx="14">
                  <c:v>0</c:v>
                </c:pt>
                <c:pt idx="15">
                  <c:v>5</c:v>
                </c:pt>
                <c:pt idx="16">
                  <c:v>5</c:v>
                </c:pt>
                <c:pt idx="17">
                  <c:v>1</c:v>
                </c:pt>
                <c:pt idx="18">
                  <c:v>5</c:v>
                </c:pt>
                <c:pt idx="19">
                  <c:v>2</c:v>
                </c:pt>
                <c:pt idx="20">
                  <c:v>1</c:v>
                </c:pt>
                <c:pt idx="21">
                  <c:v>0</c:v>
                </c:pt>
                <c:pt idx="22">
                  <c:v>4</c:v>
                </c:pt>
                <c:pt idx="23">
                  <c:v>5</c:v>
                </c:pt>
                <c:pt idx="24">
                  <c:v>4</c:v>
                </c:pt>
                <c:pt idx="25">
                  <c:v>2</c:v>
                </c:pt>
                <c:pt idx="26">
                  <c:v>3</c:v>
                </c:pt>
                <c:pt idx="27">
                  <c:v>0</c:v>
                </c:pt>
                <c:pt idx="28">
                  <c:v>3</c:v>
                </c:pt>
                <c:pt idx="29">
                  <c:v>1</c:v>
                </c:pt>
                <c:pt idx="30">
                  <c:v>4</c:v>
                </c:pt>
              </c:numCache>
            </c:numRef>
          </c:val>
          <c:smooth val="0"/>
          <c:extLst>
            <c:ext xmlns:c16="http://schemas.microsoft.com/office/drawing/2014/chart" uri="{C3380CC4-5D6E-409C-BE32-E72D297353CC}">
              <c16:uniqueId val="{00000000-9F7D-408F-93CC-DF7BCF6E1785}"/>
            </c:ext>
          </c:extLst>
        </c:ser>
        <c:dLbls>
          <c:showLegendKey val="0"/>
          <c:showVal val="0"/>
          <c:showCatName val="0"/>
          <c:showSerName val="0"/>
          <c:showPercent val="0"/>
          <c:showBubbleSize val="0"/>
        </c:dLbls>
        <c:smooth val="0"/>
        <c:axId val="515403096"/>
        <c:axId val="515398176"/>
      </c:lineChart>
      <c:dateAx>
        <c:axId val="51540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98176"/>
        <c:crosses val="autoZero"/>
        <c:auto val="1"/>
        <c:lblOffset val="100"/>
        <c:baseTimeUnit val="days"/>
      </c:dateAx>
      <c:valAx>
        <c:axId val="51539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0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6</c:v>
                </c:pt>
                <c:pt idx="1">
                  <c:v>8</c:v>
                </c:pt>
                <c:pt idx="2">
                  <c:v>7</c:v>
                </c:pt>
                <c:pt idx="3">
                  <c:v>5</c:v>
                </c:pt>
                <c:pt idx="4">
                  <c:v>14</c:v>
                </c:pt>
                <c:pt idx="5">
                  <c:v>41</c:v>
                </c:pt>
                <c:pt idx="6">
                  <c:v>10</c:v>
                </c:pt>
                <c:pt idx="7">
                  <c:v>1</c:v>
                </c:pt>
                <c:pt idx="8">
                  <c:v>7</c:v>
                </c:pt>
                <c:pt idx="9">
                  <c:v>6</c:v>
                </c:pt>
                <c:pt idx="10">
                  <c:v>9</c:v>
                </c:pt>
                <c:pt idx="11">
                  <c:v>11</c:v>
                </c:pt>
                <c:pt idx="12">
                  <c:v>7</c:v>
                </c:pt>
                <c:pt idx="13">
                  <c:v>7</c:v>
                </c:pt>
                <c:pt idx="14">
                  <c:v>10</c:v>
                </c:pt>
                <c:pt idx="15">
                  <c:v>25</c:v>
                </c:pt>
                <c:pt idx="16">
                  <c:v>32</c:v>
                </c:pt>
                <c:pt idx="17">
                  <c:v>12</c:v>
                </c:pt>
                <c:pt idx="18">
                  <c:v>13</c:v>
                </c:pt>
                <c:pt idx="19">
                  <c:v>8</c:v>
                </c:pt>
                <c:pt idx="20">
                  <c:v>8</c:v>
                </c:pt>
                <c:pt idx="21">
                  <c:v>3</c:v>
                </c:pt>
                <c:pt idx="22">
                  <c:v>8</c:v>
                </c:pt>
                <c:pt idx="23">
                  <c:v>38</c:v>
                </c:pt>
                <c:pt idx="24">
                  <c:v>8</c:v>
                </c:pt>
                <c:pt idx="25">
                  <c:v>5</c:v>
                </c:pt>
                <c:pt idx="26">
                  <c:v>11</c:v>
                </c:pt>
                <c:pt idx="27">
                  <c:v>0</c:v>
                </c:pt>
                <c:pt idx="28">
                  <c:v>13</c:v>
                </c:pt>
                <c:pt idx="29">
                  <c:v>17</c:v>
                </c:pt>
                <c:pt idx="30">
                  <c:v>17</c:v>
                </c:pt>
              </c:numCache>
            </c:numRef>
          </c:val>
          <c:smooth val="0"/>
          <c:extLst>
            <c:ext xmlns:c16="http://schemas.microsoft.com/office/drawing/2014/chart" uri="{C3380CC4-5D6E-409C-BE32-E72D297353CC}">
              <c16:uniqueId val="{00000000-98E7-4385-A66F-E2E4C86D2AF1}"/>
            </c:ext>
          </c:extLst>
        </c:ser>
        <c:dLbls>
          <c:showLegendKey val="0"/>
          <c:showVal val="0"/>
          <c:showCatName val="0"/>
          <c:showSerName val="0"/>
          <c:showPercent val="0"/>
          <c:showBubbleSize val="0"/>
        </c:dLbls>
        <c:smooth val="0"/>
        <c:axId val="410416072"/>
        <c:axId val="410414760"/>
      </c:lineChart>
      <c:dateAx>
        <c:axId val="410416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14760"/>
        <c:crosses val="autoZero"/>
        <c:auto val="1"/>
        <c:lblOffset val="100"/>
        <c:baseTimeUnit val="days"/>
      </c:dateAx>
      <c:valAx>
        <c:axId val="41041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1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39</c:v>
                </c:pt>
                <c:pt idx="1">
                  <c:v>134</c:v>
                </c:pt>
                <c:pt idx="2">
                  <c:v>129</c:v>
                </c:pt>
                <c:pt idx="3">
                  <c:v>112</c:v>
                </c:pt>
                <c:pt idx="4">
                  <c:v>127</c:v>
                </c:pt>
                <c:pt idx="5">
                  <c:v>246</c:v>
                </c:pt>
                <c:pt idx="6">
                  <c:v>66</c:v>
                </c:pt>
                <c:pt idx="7">
                  <c:v>32</c:v>
                </c:pt>
                <c:pt idx="8">
                  <c:v>141</c:v>
                </c:pt>
                <c:pt idx="9">
                  <c:v>106</c:v>
                </c:pt>
                <c:pt idx="10">
                  <c:v>127</c:v>
                </c:pt>
                <c:pt idx="11">
                  <c:v>139</c:v>
                </c:pt>
                <c:pt idx="12">
                  <c:v>127</c:v>
                </c:pt>
                <c:pt idx="13">
                  <c:v>116</c:v>
                </c:pt>
                <c:pt idx="14">
                  <c:v>126</c:v>
                </c:pt>
                <c:pt idx="15">
                  <c:v>210</c:v>
                </c:pt>
                <c:pt idx="16">
                  <c:v>253</c:v>
                </c:pt>
                <c:pt idx="17">
                  <c:v>159</c:v>
                </c:pt>
                <c:pt idx="18">
                  <c:v>176</c:v>
                </c:pt>
                <c:pt idx="19">
                  <c:v>163</c:v>
                </c:pt>
                <c:pt idx="20">
                  <c:v>141</c:v>
                </c:pt>
                <c:pt idx="21">
                  <c:v>43</c:v>
                </c:pt>
                <c:pt idx="22">
                  <c:v>156</c:v>
                </c:pt>
                <c:pt idx="23">
                  <c:v>379</c:v>
                </c:pt>
                <c:pt idx="24">
                  <c:v>177</c:v>
                </c:pt>
                <c:pt idx="25">
                  <c:v>129</c:v>
                </c:pt>
                <c:pt idx="26">
                  <c:v>159</c:v>
                </c:pt>
                <c:pt idx="27">
                  <c:v>32</c:v>
                </c:pt>
                <c:pt idx="28">
                  <c:v>204</c:v>
                </c:pt>
                <c:pt idx="29">
                  <c:v>237</c:v>
                </c:pt>
                <c:pt idx="30">
                  <c:v>213</c:v>
                </c:pt>
              </c:numCache>
            </c:numRef>
          </c:val>
          <c:smooth val="0"/>
          <c:extLst>
            <c:ext xmlns:c16="http://schemas.microsoft.com/office/drawing/2014/chart" uri="{C3380CC4-5D6E-409C-BE32-E72D297353CC}">
              <c16:uniqueId val="{00000000-A4DD-4C18-8734-D25744A67F58}"/>
            </c:ext>
          </c:extLst>
        </c:ser>
        <c:dLbls>
          <c:showLegendKey val="0"/>
          <c:showVal val="0"/>
          <c:showCatName val="0"/>
          <c:showSerName val="0"/>
          <c:showPercent val="0"/>
          <c:showBubbleSize val="0"/>
        </c:dLbls>
        <c:smooth val="0"/>
        <c:axId val="410433784"/>
        <c:axId val="410425256"/>
      </c:lineChart>
      <c:dateAx>
        <c:axId val="41043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25256"/>
        <c:crosses val="autoZero"/>
        <c:auto val="1"/>
        <c:lblOffset val="100"/>
        <c:baseTimeUnit val="days"/>
      </c:dateAx>
      <c:valAx>
        <c:axId val="41042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3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957B0-0463-4C56-95B4-0E0CC5123202}"/>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869CB737-8801-4C25-8540-845EC3B9666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63759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9E849-CAD3-4B7E-BA18-F7FE47CFE67F}"/>
              </a:ext>
            </a:extLst>
          </p:cNvPr>
          <p:cNvSpPr>
            <a:spLocks noGrp="1"/>
          </p:cNvSpPr>
          <p:nvPr>
            <p:ph type="title"/>
          </p:nvPr>
        </p:nvSpPr>
        <p:spPr/>
        <p:txBody>
          <a:bodyPr/>
          <a:lstStyle/>
          <a:p>
            <a:r>
              <a:rPr lang="en-US"/>
              <a:t>Facebook Key Metrics Table | Monday Studio</a:t>
            </a:r>
          </a:p>
        </p:txBody>
      </p:sp>
      <p:graphicFrame>
        <p:nvGraphicFramePr>
          <p:cNvPr id="5" name="Table Placeholder 4">
            <a:extLst>
              <a:ext uri="{FF2B5EF4-FFF2-40B4-BE49-F238E27FC236}">
                <a16:creationId xmlns:a16="http://schemas.microsoft.com/office/drawing/2014/main" id="{E95A1C00-25DA-4867-BE02-8D8A6B0AA359}"/>
              </a:ext>
            </a:extLst>
          </p:cNvPr>
          <p:cNvGraphicFramePr>
            <a:graphicFrameLocks noGrp="1"/>
          </p:cNvGraphicFramePr>
          <p:nvPr>
            <p:ph type="tbl" sz="quarter" idx="13"/>
            <p:extLst>
              <p:ext uri="{D42A27DB-BD31-4B8C-83A1-F6EECF244321}">
                <p14:modId xmlns:p14="http://schemas.microsoft.com/office/powerpoint/2010/main" val="2263359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176092268"/>
                    </a:ext>
                  </a:extLst>
                </a:gridCol>
                <a:gridCol w="411480">
                  <a:extLst>
                    <a:ext uri="{9D8B030D-6E8A-4147-A177-3AD203B41FA5}">
                      <a16:colId xmlns:a16="http://schemas.microsoft.com/office/drawing/2014/main" val="2721697261"/>
                    </a:ext>
                  </a:extLst>
                </a:gridCol>
                <a:gridCol w="304495">
                  <a:extLst>
                    <a:ext uri="{9D8B030D-6E8A-4147-A177-3AD203B41FA5}">
                      <a16:colId xmlns:a16="http://schemas.microsoft.com/office/drawing/2014/main" val="2665924548"/>
                    </a:ext>
                  </a:extLst>
                </a:gridCol>
                <a:gridCol w="304495">
                  <a:extLst>
                    <a:ext uri="{9D8B030D-6E8A-4147-A177-3AD203B41FA5}">
                      <a16:colId xmlns:a16="http://schemas.microsoft.com/office/drawing/2014/main" val="28155309"/>
                    </a:ext>
                  </a:extLst>
                </a:gridCol>
                <a:gridCol w="304495">
                  <a:extLst>
                    <a:ext uri="{9D8B030D-6E8A-4147-A177-3AD203B41FA5}">
                      <a16:colId xmlns:a16="http://schemas.microsoft.com/office/drawing/2014/main" val="2695750644"/>
                    </a:ext>
                  </a:extLst>
                </a:gridCol>
                <a:gridCol w="304495">
                  <a:extLst>
                    <a:ext uri="{9D8B030D-6E8A-4147-A177-3AD203B41FA5}">
                      <a16:colId xmlns:a16="http://schemas.microsoft.com/office/drawing/2014/main" val="1108967712"/>
                    </a:ext>
                  </a:extLst>
                </a:gridCol>
                <a:gridCol w="304495">
                  <a:extLst>
                    <a:ext uri="{9D8B030D-6E8A-4147-A177-3AD203B41FA5}">
                      <a16:colId xmlns:a16="http://schemas.microsoft.com/office/drawing/2014/main" val="3255336219"/>
                    </a:ext>
                  </a:extLst>
                </a:gridCol>
                <a:gridCol w="304495">
                  <a:extLst>
                    <a:ext uri="{9D8B030D-6E8A-4147-A177-3AD203B41FA5}">
                      <a16:colId xmlns:a16="http://schemas.microsoft.com/office/drawing/2014/main" val="3787047204"/>
                    </a:ext>
                  </a:extLst>
                </a:gridCol>
                <a:gridCol w="304495">
                  <a:extLst>
                    <a:ext uri="{9D8B030D-6E8A-4147-A177-3AD203B41FA5}">
                      <a16:colId xmlns:a16="http://schemas.microsoft.com/office/drawing/2014/main" val="2620505180"/>
                    </a:ext>
                  </a:extLst>
                </a:gridCol>
                <a:gridCol w="304495">
                  <a:extLst>
                    <a:ext uri="{9D8B030D-6E8A-4147-A177-3AD203B41FA5}">
                      <a16:colId xmlns:a16="http://schemas.microsoft.com/office/drawing/2014/main" val="2175388714"/>
                    </a:ext>
                  </a:extLst>
                </a:gridCol>
                <a:gridCol w="304495">
                  <a:extLst>
                    <a:ext uri="{9D8B030D-6E8A-4147-A177-3AD203B41FA5}">
                      <a16:colId xmlns:a16="http://schemas.microsoft.com/office/drawing/2014/main" val="2121593357"/>
                    </a:ext>
                  </a:extLst>
                </a:gridCol>
                <a:gridCol w="304495">
                  <a:extLst>
                    <a:ext uri="{9D8B030D-6E8A-4147-A177-3AD203B41FA5}">
                      <a16:colId xmlns:a16="http://schemas.microsoft.com/office/drawing/2014/main" val="1777891920"/>
                    </a:ext>
                  </a:extLst>
                </a:gridCol>
                <a:gridCol w="304495">
                  <a:extLst>
                    <a:ext uri="{9D8B030D-6E8A-4147-A177-3AD203B41FA5}">
                      <a16:colId xmlns:a16="http://schemas.microsoft.com/office/drawing/2014/main" val="391364178"/>
                    </a:ext>
                  </a:extLst>
                </a:gridCol>
                <a:gridCol w="304495">
                  <a:extLst>
                    <a:ext uri="{9D8B030D-6E8A-4147-A177-3AD203B41FA5}">
                      <a16:colId xmlns:a16="http://schemas.microsoft.com/office/drawing/2014/main" val="3517626211"/>
                    </a:ext>
                  </a:extLst>
                </a:gridCol>
                <a:gridCol w="304495">
                  <a:extLst>
                    <a:ext uri="{9D8B030D-6E8A-4147-A177-3AD203B41FA5}">
                      <a16:colId xmlns:a16="http://schemas.microsoft.com/office/drawing/2014/main" val="3145451094"/>
                    </a:ext>
                  </a:extLst>
                </a:gridCol>
                <a:gridCol w="304495">
                  <a:extLst>
                    <a:ext uri="{9D8B030D-6E8A-4147-A177-3AD203B41FA5}">
                      <a16:colId xmlns:a16="http://schemas.microsoft.com/office/drawing/2014/main" val="795563716"/>
                    </a:ext>
                  </a:extLst>
                </a:gridCol>
                <a:gridCol w="304495">
                  <a:extLst>
                    <a:ext uri="{9D8B030D-6E8A-4147-A177-3AD203B41FA5}">
                      <a16:colId xmlns:a16="http://schemas.microsoft.com/office/drawing/2014/main" val="192312024"/>
                    </a:ext>
                  </a:extLst>
                </a:gridCol>
                <a:gridCol w="304495">
                  <a:extLst>
                    <a:ext uri="{9D8B030D-6E8A-4147-A177-3AD203B41FA5}">
                      <a16:colId xmlns:a16="http://schemas.microsoft.com/office/drawing/2014/main" val="1502729183"/>
                    </a:ext>
                  </a:extLst>
                </a:gridCol>
                <a:gridCol w="304495">
                  <a:extLst>
                    <a:ext uri="{9D8B030D-6E8A-4147-A177-3AD203B41FA5}">
                      <a16:colId xmlns:a16="http://schemas.microsoft.com/office/drawing/2014/main" val="3489656634"/>
                    </a:ext>
                  </a:extLst>
                </a:gridCol>
                <a:gridCol w="304495">
                  <a:extLst>
                    <a:ext uri="{9D8B030D-6E8A-4147-A177-3AD203B41FA5}">
                      <a16:colId xmlns:a16="http://schemas.microsoft.com/office/drawing/2014/main" val="2652378741"/>
                    </a:ext>
                  </a:extLst>
                </a:gridCol>
                <a:gridCol w="304495">
                  <a:extLst>
                    <a:ext uri="{9D8B030D-6E8A-4147-A177-3AD203B41FA5}">
                      <a16:colId xmlns:a16="http://schemas.microsoft.com/office/drawing/2014/main" val="1100050731"/>
                    </a:ext>
                  </a:extLst>
                </a:gridCol>
                <a:gridCol w="304495">
                  <a:extLst>
                    <a:ext uri="{9D8B030D-6E8A-4147-A177-3AD203B41FA5}">
                      <a16:colId xmlns:a16="http://schemas.microsoft.com/office/drawing/2014/main" val="3979003902"/>
                    </a:ext>
                  </a:extLst>
                </a:gridCol>
                <a:gridCol w="304495">
                  <a:extLst>
                    <a:ext uri="{9D8B030D-6E8A-4147-A177-3AD203B41FA5}">
                      <a16:colId xmlns:a16="http://schemas.microsoft.com/office/drawing/2014/main" val="20852853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64124092"/>
                  </a:ext>
                </a:extLst>
              </a:tr>
              <a:tr h="370840">
                <a:tc>
                  <a:txBody>
                    <a:bodyPr/>
                    <a:lstStyle/>
                    <a:p>
                      <a:r>
                        <a:rPr lang="en-US" sz="1000"/>
                        <a:t>Monday Studio</a:t>
                      </a:r>
                    </a:p>
                  </a:txBody>
                  <a:tcPr/>
                </a:tc>
                <a:tc>
                  <a:txBody>
                    <a:bodyPr/>
                    <a:lstStyle/>
                    <a:p>
                      <a:r>
                        <a:rPr lang="en-US" sz="1000"/>
                        <a:t>1230</a:t>
                      </a:r>
                    </a:p>
                  </a:txBody>
                  <a:tcPr/>
                </a:tc>
                <a:tc>
                  <a:txBody>
                    <a:bodyPr/>
                    <a:lstStyle/>
                    <a:p>
                      <a:r>
                        <a:rPr lang="en-US" sz="1000"/>
                        <a:t>5</a:t>
                      </a:r>
                    </a:p>
                  </a:txBody>
                  <a:tcPr/>
                </a:tc>
                <a:tc>
                  <a:txBody>
                    <a:bodyPr/>
                    <a:lstStyle/>
                    <a:p>
                      <a:r>
                        <a:rPr lang="en-US" sz="1000"/>
                        <a:t>27</a:t>
                      </a:r>
                    </a:p>
                  </a:txBody>
                  <a:tcPr/>
                </a:tc>
                <a:tc>
                  <a:txBody>
                    <a:bodyPr/>
                    <a:lstStyle/>
                    <a:p>
                      <a:r>
                        <a:rPr lang="en-US" sz="1000"/>
                        <a:t>0</a:t>
                      </a:r>
                    </a:p>
                  </a:txBody>
                  <a:tcPr/>
                </a:tc>
                <a:tc>
                  <a:txBody>
                    <a:bodyPr/>
                    <a:lstStyle/>
                    <a:p>
                      <a:r>
                        <a:rPr lang="en-US" sz="1000"/>
                        <a:t>20</a:t>
                      </a:r>
                    </a:p>
                  </a:txBody>
                  <a:tcPr/>
                </a:tc>
                <a:tc>
                  <a:txBody>
                    <a:bodyPr/>
                    <a:lstStyle/>
                    <a:p>
                      <a:r>
                        <a:rPr lang="en-US" sz="1000"/>
                        <a:t>0</a:t>
                      </a:r>
                    </a:p>
                  </a:txBody>
                  <a:tcPr/>
                </a:tc>
                <a:tc>
                  <a:txBody>
                    <a:bodyPr/>
                    <a:lstStyle/>
                    <a:p>
                      <a:r>
                        <a:rPr lang="en-US" sz="1000"/>
                        <a:t>7</a:t>
                      </a:r>
                    </a:p>
                  </a:txBody>
                  <a:tcPr/>
                </a:tc>
                <a:tc>
                  <a:txBody>
                    <a:bodyPr/>
                    <a:lstStyle/>
                    <a:p>
                      <a:r>
                        <a:rPr lang="en-US" sz="1000"/>
                        <a:t>100</a:t>
                      </a:r>
                    </a:p>
                  </a:txBody>
                  <a:tcPr/>
                </a:tc>
                <a:tc>
                  <a:txBody>
                    <a:bodyPr/>
                    <a:lstStyle/>
                    <a:p>
                      <a:r>
                        <a:rPr lang="en-US" sz="1000"/>
                        <a:t>0</a:t>
                      </a:r>
                    </a:p>
                  </a:txBody>
                  <a:tcPr/>
                </a:tc>
                <a:tc>
                  <a:txBody>
                    <a:bodyPr/>
                    <a:lstStyle/>
                    <a:p>
                      <a:r>
                        <a:rPr lang="en-US" sz="1000"/>
                        <a:t>90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108</a:t>
                      </a:r>
                    </a:p>
                  </a:txBody>
                  <a:tcPr/>
                </a:tc>
                <a:tc>
                  <a:txBody>
                    <a:bodyPr/>
                    <a:lstStyle/>
                    <a:p>
                      <a:r>
                        <a:rPr lang="en-US" sz="1000"/>
                        <a:t>0</a:t>
                      </a:r>
                    </a:p>
                  </a:txBody>
                  <a:tcPr/>
                </a:tc>
                <a:tc>
                  <a:txBody>
                    <a:bodyPr/>
                    <a:lstStyle/>
                    <a:p>
                      <a:r>
                        <a:rPr lang="en-US" sz="1000"/>
                        <a:t>0</a:t>
                      </a:r>
                    </a:p>
                  </a:txBody>
                  <a:tcPr/>
                </a:tc>
                <a:tc>
                  <a:txBody>
                    <a:bodyPr/>
                    <a:lstStyle/>
                    <a:p>
                      <a:r>
                        <a:rPr lang="en-US" sz="1000"/>
                        <a:t>0.3260 %</a:t>
                      </a:r>
                    </a:p>
                  </a:txBody>
                  <a:tcPr/>
                </a:tc>
                <a:tc>
                  <a:txBody>
                    <a:bodyPr/>
                    <a:lstStyle/>
                    <a:p>
                      <a:r>
                        <a:rPr lang="en-US" sz="1000"/>
                        <a:t>0.0 %</a:t>
                      </a:r>
                    </a:p>
                  </a:txBody>
                  <a:tcPr/>
                </a:tc>
                <a:extLst>
                  <a:ext uri="{0D108BD9-81ED-4DB2-BD59-A6C34878D82A}">
                    <a16:rowId xmlns:a16="http://schemas.microsoft.com/office/drawing/2014/main" val="99850189"/>
                  </a:ext>
                </a:extLst>
              </a:tr>
            </a:tbl>
          </a:graphicData>
        </a:graphic>
      </p:graphicFrame>
      <p:sp>
        <p:nvSpPr>
          <p:cNvPr id="4" name="Text Placeholder 3">
            <a:extLst>
              <a:ext uri="{FF2B5EF4-FFF2-40B4-BE49-F238E27FC236}">
                <a16:creationId xmlns:a16="http://schemas.microsoft.com/office/drawing/2014/main" id="{3FB3C36F-CB1F-4FBF-BC89-9FC3DD3981F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353150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0F74A-5360-4EE4-805F-9ED308D8DB79}"/>
              </a:ext>
            </a:extLst>
          </p:cNvPr>
          <p:cNvSpPr>
            <a:spLocks noGrp="1"/>
          </p:cNvSpPr>
          <p:nvPr>
            <p:ph type="title"/>
          </p:nvPr>
        </p:nvSpPr>
        <p:spPr/>
        <p:txBody>
          <a:bodyPr/>
          <a:lstStyle/>
          <a:p>
            <a:r>
              <a:rPr lang="en-US"/>
              <a:t>Facebook Fans Change Rate | Monday Studio</a:t>
            </a:r>
          </a:p>
        </p:txBody>
      </p:sp>
      <p:graphicFrame>
        <p:nvGraphicFramePr>
          <p:cNvPr id="6" name="Chart Placeholder 5">
            <a:extLst>
              <a:ext uri="{FF2B5EF4-FFF2-40B4-BE49-F238E27FC236}">
                <a16:creationId xmlns:a16="http://schemas.microsoft.com/office/drawing/2014/main" id="{2DDE7E1B-DF30-4D5F-9864-614987ED8000}"/>
              </a:ext>
            </a:extLst>
          </p:cNvPr>
          <p:cNvGraphicFramePr>
            <a:graphicFrameLocks noGrp="1"/>
          </p:cNvGraphicFramePr>
          <p:nvPr>
            <p:ph type="chart" sz="quarter" idx="13"/>
            <p:extLst>
              <p:ext uri="{D42A27DB-BD31-4B8C-83A1-F6EECF244321}">
                <p14:modId xmlns:p14="http://schemas.microsoft.com/office/powerpoint/2010/main" val="609442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D48E9D-7F19-46C9-BFD5-284BEFE6BE63}"/>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B8FA2D50-8DFE-4FC9-A9F2-2533FD19D3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4830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29923-ECCF-4DE1-98AC-F16E6279BF71}"/>
              </a:ext>
            </a:extLst>
          </p:cNvPr>
          <p:cNvSpPr>
            <a:spLocks noGrp="1"/>
          </p:cNvSpPr>
          <p:nvPr>
            <p:ph type="title"/>
          </p:nvPr>
        </p:nvSpPr>
        <p:spPr/>
        <p:txBody>
          <a:bodyPr/>
          <a:lstStyle/>
          <a:p>
            <a:r>
              <a:rPr lang="en-US"/>
              <a:t>Facebook Fans Total | Monday Studio</a:t>
            </a:r>
          </a:p>
        </p:txBody>
      </p:sp>
      <p:graphicFrame>
        <p:nvGraphicFramePr>
          <p:cNvPr id="6" name="Chart Placeholder 5">
            <a:extLst>
              <a:ext uri="{FF2B5EF4-FFF2-40B4-BE49-F238E27FC236}">
                <a16:creationId xmlns:a16="http://schemas.microsoft.com/office/drawing/2014/main" id="{86F314AD-D97A-4616-B002-CB1D3542875F}"/>
              </a:ext>
            </a:extLst>
          </p:cNvPr>
          <p:cNvGraphicFramePr>
            <a:graphicFrameLocks noGrp="1"/>
          </p:cNvGraphicFramePr>
          <p:nvPr>
            <p:ph type="chart" sz="quarter" idx="13"/>
            <p:extLst>
              <p:ext uri="{D42A27DB-BD31-4B8C-83A1-F6EECF244321}">
                <p14:modId xmlns:p14="http://schemas.microsoft.com/office/powerpoint/2010/main" val="3783884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91B7E5-E929-41F5-A70D-2A4984DF8D9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1963BFCD-CFE1-46CB-B300-449AA8B921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6976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444A4-1060-49FE-A751-28F97E7154F1}"/>
              </a:ext>
            </a:extLst>
          </p:cNvPr>
          <p:cNvSpPr>
            <a:spLocks noGrp="1"/>
          </p:cNvSpPr>
          <p:nvPr>
            <p:ph type="title"/>
          </p:nvPr>
        </p:nvSpPr>
        <p:spPr/>
        <p:txBody>
          <a:bodyPr/>
          <a:lstStyle/>
          <a:p>
            <a:r>
              <a:rPr lang="en-US"/>
              <a:t>Facebook Own Posts Table  | Monday Studio - 1 of 14</a:t>
            </a:r>
          </a:p>
        </p:txBody>
      </p:sp>
      <p:graphicFrame>
        <p:nvGraphicFramePr>
          <p:cNvPr id="5" name="Table Placeholder 4">
            <a:extLst>
              <a:ext uri="{FF2B5EF4-FFF2-40B4-BE49-F238E27FC236}">
                <a16:creationId xmlns:a16="http://schemas.microsoft.com/office/drawing/2014/main" id="{227B4F54-7154-46C8-AA5E-0A7D1722158B}"/>
              </a:ext>
            </a:extLst>
          </p:cNvPr>
          <p:cNvGraphicFramePr>
            <a:graphicFrameLocks noGrp="1"/>
          </p:cNvGraphicFramePr>
          <p:nvPr>
            <p:ph type="tbl" sz="quarter" idx="13"/>
            <p:extLst>
              <p:ext uri="{D42A27DB-BD31-4B8C-83A1-F6EECF244321}">
                <p14:modId xmlns:p14="http://schemas.microsoft.com/office/powerpoint/2010/main" val="240933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302782940"/>
                    </a:ext>
                  </a:extLst>
                </a:gridCol>
                <a:gridCol w="370332">
                  <a:extLst>
                    <a:ext uri="{9D8B030D-6E8A-4147-A177-3AD203B41FA5}">
                      <a16:colId xmlns:a16="http://schemas.microsoft.com/office/drawing/2014/main" val="4087329359"/>
                    </a:ext>
                  </a:extLst>
                </a:gridCol>
                <a:gridCol w="370332">
                  <a:extLst>
                    <a:ext uri="{9D8B030D-6E8A-4147-A177-3AD203B41FA5}">
                      <a16:colId xmlns:a16="http://schemas.microsoft.com/office/drawing/2014/main" val="1578671973"/>
                    </a:ext>
                  </a:extLst>
                </a:gridCol>
                <a:gridCol w="370332">
                  <a:extLst>
                    <a:ext uri="{9D8B030D-6E8A-4147-A177-3AD203B41FA5}">
                      <a16:colId xmlns:a16="http://schemas.microsoft.com/office/drawing/2014/main" val="1574866432"/>
                    </a:ext>
                  </a:extLst>
                </a:gridCol>
                <a:gridCol w="329184">
                  <a:extLst>
                    <a:ext uri="{9D8B030D-6E8A-4147-A177-3AD203B41FA5}">
                      <a16:colId xmlns:a16="http://schemas.microsoft.com/office/drawing/2014/main" val="2238320635"/>
                    </a:ext>
                  </a:extLst>
                </a:gridCol>
                <a:gridCol w="329184">
                  <a:extLst>
                    <a:ext uri="{9D8B030D-6E8A-4147-A177-3AD203B41FA5}">
                      <a16:colId xmlns:a16="http://schemas.microsoft.com/office/drawing/2014/main" val="377386286"/>
                    </a:ext>
                  </a:extLst>
                </a:gridCol>
                <a:gridCol w="329184">
                  <a:extLst>
                    <a:ext uri="{9D8B030D-6E8A-4147-A177-3AD203B41FA5}">
                      <a16:colId xmlns:a16="http://schemas.microsoft.com/office/drawing/2014/main" val="729350458"/>
                    </a:ext>
                  </a:extLst>
                </a:gridCol>
                <a:gridCol w="329184">
                  <a:extLst>
                    <a:ext uri="{9D8B030D-6E8A-4147-A177-3AD203B41FA5}">
                      <a16:colId xmlns:a16="http://schemas.microsoft.com/office/drawing/2014/main" val="2444711483"/>
                    </a:ext>
                  </a:extLst>
                </a:gridCol>
                <a:gridCol w="329184">
                  <a:extLst>
                    <a:ext uri="{9D8B030D-6E8A-4147-A177-3AD203B41FA5}">
                      <a16:colId xmlns:a16="http://schemas.microsoft.com/office/drawing/2014/main" val="1342905382"/>
                    </a:ext>
                  </a:extLst>
                </a:gridCol>
                <a:gridCol w="329184">
                  <a:extLst>
                    <a:ext uri="{9D8B030D-6E8A-4147-A177-3AD203B41FA5}">
                      <a16:colId xmlns:a16="http://schemas.microsoft.com/office/drawing/2014/main" val="2075493922"/>
                    </a:ext>
                  </a:extLst>
                </a:gridCol>
                <a:gridCol w="329184">
                  <a:extLst>
                    <a:ext uri="{9D8B030D-6E8A-4147-A177-3AD203B41FA5}">
                      <a16:colId xmlns:a16="http://schemas.microsoft.com/office/drawing/2014/main" val="3237880769"/>
                    </a:ext>
                  </a:extLst>
                </a:gridCol>
                <a:gridCol w="329184">
                  <a:extLst>
                    <a:ext uri="{9D8B030D-6E8A-4147-A177-3AD203B41FA5}">
                      <a16:colId xmlns:a16="http://schemas.microsoft.com/office/drawing/2014/main" val="3345369755"/>
                    </a:ext>
                  </a:extLst>
                </a:gridCol>
                <a:gridCol w="370332">
                  <a:extLst>
                    <a:ext uri="{9D8B030D-6E8A-4147-A177-3AD203B41FA5}">
                      <a16:colId xmlns:a16="http://schemas.microsoft.com/office/drawing/2014/main" val="1851525668"/>
                    </a:ext>
                  </a:extLst>
                </a:gridCol>
                <a:gridCol w="370332">
                  <a:extLst>
                    <a:ext uri="{9D8B030D-6E8A-4147-A177-3AD203B41FA5}">
                      <a16:colId xmlns:a16="http://schemas.microsoft.com/office/drawing/2014/main" val="1717518477"/>
                    </a:ext>
                  </a:extLst>
                </a:gridCol>
                <a:gridCol w="329184">
                  <a:extLst>
                    <a:ext uri="{9D8B030D-6E8A-4147-A177-3AD203B41FA5}">
                      <a16:colId xmlns:a16="http://schemas.microsoft.com/office/drawing/2014/main" val="3949938492"/>
                    </a:ext>
                  </a:extLst>
                </a:gridCol>
                <a:gridCol w="329184">
                  <a:extLst>
                    <a:ext uri="{9D8B030D-6E8A-4147-A177-3AD203B41FA5}">
                      <a16:colId xmlns:a16="http://schemas.microsoft.com/office/drawing/2014/main" val="3645579759"/>
                    </a:ext>
                  </a:extLst>
                </a:gridCol>
                <a:gridCol w="370332">
                  <a:extLst>
                    <a:ext uri="{9D8B030D-6E8A-4147-A177-3AD203B41FA5}">
                      <a16:colId xmlns:a16="http://schemas.microsoft.com/office/drawing/2014/main" val="1306830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468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- 2018-10-31 12:58:10 </a:t>
                      </a:r>
                      <a:r>
                        <a:rPr kumimoji="0" lang="en-US" sz="1000" b="0" i="0" u="none" strike="noStrike" kern="1200" cap="none" spc="0" normalizeH="0" baseline="0" noProof="0">
                          <a:ln>
                            <a:noFill/>
                          </a:ln>
                          <a:solidFill>
                            <a:prstClr val="black"/>
                          </a:solidFill>
                          <a:effectLst/>
                          <a:uLnTx/>
                          <a:uFillTx/>
                          <a:latin typeface="+mn-lt"/>
                          <a:ea typeface="+mn-ea"/>
                          <a:cs typeface="+mn-cs"/>
                        </a:rPr>
                        <a:t> 
 Here's to lots of treats (and no tricks)! Our dancers wish you a spooktacular Halloween! #halloween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981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- 2018-10-30 13:07:02 </a:t>
                      </a:r>
                      <a:r>
                        <a:rPr kumimoji="0" lang="en-US" sz="1000" b="0" i="0" u="none" strike="noStrike" kern="1200" cap="none" spc="0" normalizeH="0" baseline="0" noProof="0">
                          <a:ln>
                            <a:noFill/>
                          </a:ln>
                          <a:solidFill>
                            <a:prstClr val="black"/>
                          </a:solidFill>
                          <a:effectLst/>
                          <a:uLnTx/>
                          <a:uFillTx/>
                          <a:latin typeface="+mn-lt"/>
                          <a:ea typeface="+mn-ea"/>
                          <a:cs typeface="+mn-cs"/>
                        </a:rPr>
                        <a:t> 
 Our top sellers Pumpkin Spice/Peanut Butter cake pops and Better than Bounty bars - made by Tracy Assaad Tamer - are nutritionally sound and bursting with flavor. These irresistible treats are the ideal go-to snack to satisfy your sweet tooth. You can have your cake, and eat it guilt-free too!
Come and try it for yourself. #tastytuesday #cakepops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3111746"/>
                  </a:ext>
                </a:extLst>
              </a:tr>
            </a:tbl>
          </a:graphicData>
        </a:graphic>
      </p:graphicFrame>
      <p:sp>
        <p:nvSpPr>
          <p:cNvPr id="4" name="Text Placeholder 3">
            <a:extLst>
              <a:ext uri="{FF2B5EF4-FFF2-40B4-BE49-F238E27FC236}">
                <a16:creationId xmlns:a16="http://schemas.microsoft.com/office/drawing/2014/main" id="{51CD070A-54D8-40FA-B681-AD6351D2DD1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107100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C3CB6-5A2C-4C8B-84DE-C315CC56C0A6}"/>
              </a:ext>
            </a:extLst>
          </p:cNvPr>
          <p:cNvSpPr>
            <a:spLocks noGrp="1"/>
          </p:cNvSpPr>
          <p:nvPr>
            <p:ph type="title"/>
          </p:nvPr>
        </p:nvSpPr>
        <p:spPr/>
        <p:txBody>
          <a:bodyPr/>
          <a:lstStyle/>
          <a:p>
            <a:r>
              <a:rPr lang="en-US"/>
              <a:t>Facebook Own Posts Table  | Monday Studio - 2 of 14</a:t>
            </a:r>
          </a:p>
        </p:txBody>
      </p:sp>
      <p:graphicFrame>
        <p:nvGraphicFramePr>
          <p:cNvPr id="5" name="Table Placeholder 4">
            <a:extLst>
              <a:ext uri="{FF2B5EF4-FFF2-40B4-BE49-F238E27FC236}">
                <a16:creationId xmlns:a16="http://schemas.microsoft.com/office/drawing/2014/main" id="{1A17489A-88EE-49DF-B93F-B1A7810BCD36}"/>
              </a:ext>
            </a:extLst>
          </p:cNvPr>
          <p:cNvGraphicFramePr>
            <a:graphicFrameLocks noGrp="1"/>
          </p:cNvGraphicFramePr>
          <p:nvPr>
            <p:ph type="tbl" sz="quarter" idx="13"/>
            <p:extLst>
              <p:ext uri="{D42A27DB-BD31-4B8C-83A1-F6EECF244321}">
                <p14:modId xmlns:p14="http://schemas.microsoft.com/office/powerpoint/2010/main" val="251900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864332246"/>
                    </a:ext>
                  </a:extLst>
                </a:gridCol>
                <a:gridCol w="370332">
                  <a:extLst>
                    <a:ext uri="{9D8B030D-6E8A-4147-A177-3AD203B41FA5}">
                      <a16:colId xmlns:a16="http://schemas.microsoft.com/office/drawing/2014/main" val="1791057711"/>
                    </a:ext>
                  </a:extLst>
                </a:gridCol>
                <a:gridCol w="370332">
                  <a:extLst>
                    <a:ext uri="{9D8B030D-6E8A-4147-A177-3AD203B41FA5}">
                      <a16:colId xmlns:a16="http://schemas.microsoft.com/office/drawing/2014/main" val="740267738"/>
                    </a:ext>
                  </a:extLst>
                </a:gridCol>
                <a:gridCol w="370332">
                  <a:extLst>
                    <a:ext uri="{9D8B030D-6E8A-4147-A177-3AD203B41FA5}">
                      <a16:colId xmlns:a16="http://schemas.microsoft.com/office/drawing/2014/main" val="1209085708"/>
                    </a:ext>
                  </a:extLst>
                </a:gridCol>
                <a:gridCol w="329184">
                  <a:extLst>
                    <a:ext uri="{9D8B030D-6E8A-4147-A177-3AD203B41FA5}">
                      <a16:colId xmlns:a16="http://schemas.microsoft.com/office/drawing/2014/main" val="3491922604"/>
                    </a:ext>
                  </a:extLst>
                </a:gridCol>
                <a:gridCol w="329184">
                  <a:extLst>
                    <a:ext uri="{9D8B030D-6E8A-4147-A177-3AD203B41FA5}">
                      <a16:colId xmlns:a16="http://schemas.microsoft.com/office/drawing/2014/main" val="1910097546"/>
                    </a:ext>
                  </a:extLst>
                </a:gridCol>
                <a:gridCol w="329184">
                  <a:extLst>
                    <a:ext uri="{9D8B030D-6E8A-4147-A177-3AD203B41FA5}">
                      <a16:colId xmlns:a16="http://schemas.microsoft.com/office/drawing/2014/main" val="3434774802"/>
                    </a:ext>
                  </a:extLst>
                </a:gridCol>
                <a:gridCol w="329184">
                  <a:extLst>
                    <a:ext uri="{9D8B030D-6E8A-4147-A177-3AD203B41FA5}">
                      <a16:colId xmlns:a16="http://schemas.microsoft.com/office/drawing/2014/main" val="4006111233"/>
                    </a:ext>
                  </a:extLst>
                </a:gridCol>
                <a:gridCol w="329184">
                  <a:extLst>
                    <a:ext uri="{9D8B030D-6E8A-4147-A177-3AD203B41FA5}">
                      <a16:colId xmlns:a16="http://schemas.microsoft.com/office/drawing/2014/main" val="204341586"/>
                    </a:ext>
                  </a:extLst>
                </a:gridCol>
                <a:gridCol w="329184">
                  <a:extLst>
                    <a:ext uri="{9D8B030D-6E8A-4147-A177-3AD203B41FA5}">
                      <a16:colId xmlns:a16="http://schemas.microsoft.com/office/drawing/2014/main" val="1219017304"/>
                    </a:ext>
                  </a:extLst>
                </a:gridCol>
                <a:gridCol w="329184">
                  <a:extLst>
                    <a:ext uri="{9D8B030D-6E8A-4147-A177-3AD203B41FA5}">
                      <a16:colId xmlns:a16="http://schemas.microsoft.com/office/drawing/2014/main" val="2228347730"/>
                    </a:ext>
                  </a:extLst>
                </a:gridCol>
                <a:gridCol w="329184">
                  <a:extLst>
                    <a:ext uri="{9D8B030D-6E8A-4147-A177-3AD203B41FA5}">
                      <a16:colId xmlns:a16="http://schemas.microsoft.com/office/drawing/2014/main" val="1688487299"/>
                    </a:ext>
                  </a:extLst>
                </a:gridCol>
                <a:gridCol w="370332">
                  <a:extLst>
                    <a:ext uri="{9D8B030D-6E8A-4147-A177-3AD203B41FA5}">
                      <a16:colId xmlns:a16="http://schemas.microsoft.com/office/drawing/2014/main" val="250296979"/>
                    </a:ext>
                  </a:extLst>
                </a:gridCol>
                <a:gridCol w="370332">
                  <a:extLst>
                    <a:ext uri="{9D8B030D-6E8A-4147-A177-3AD203B41FA5}">
                      <a16:colId xmlns:a16="http://schemas.microsoft.com/office/drawing/2014/main" val="3595353901"/>
                    </a:ext>
                  </a:extLst>
                </a:gridCol>
                <a:gridCol w="329184">
                  <a:extLst>
                    <a:ext uri="{9D8B030D-6E8A-4147-A177-3AD203B41FA5}">
                      <a16:colId xmlns:a16="http://schemas.microsoft.com/office/drawing/2014/main" val="3132609890"/>
                    </a:ext>
                  </a:extLst>
                </a:gridCol>
                <a:gridCol w="329184">
                  <a:extLst>
                    <a:ext uri="{9D8B030D-6E8A-4147-A177-3AD203B41FA5}">
                      <a16:colId xmlns:a16="http://schemas.microsoft.com/office/drawing/2014/main" val="1593895830"/>
                    </a:ext>
                  </a:extLst>
                </a:gridCol>
                <a:gridCol w="370332">
                  <a:extLst>
                    <a:ext uri="{9D8B030D-6E8A-4147-A177-3AD203B41FA5}">
                      <a16:colId xmlns:a16="http://schemas.microsoft.com/office/drawing/2014/main" val="1772390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3556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- 2018-10-29 16:44:28 </a:t>
                      </a:r>
                      <a:r>
                        <a:rPr kumimoji="0" lang="en-US" sz="1000" b="0" i="0" u="none" strike="noStrike" kern="1200" cap="none" spc="0" normalizeH="0" baseline="0" noProof="0">
                          <a:ln>
                            <a:noFill/>
                          </a:ln>
                          <a:solidFill>
                            <a:prstClr val="black"/>
                          </a:solidFill>
                          <a:effectLst/>
                          <a:uLnTx/>
                          <a:uFillTx/>
                          <a:latin typeface="+mn-lt"/>
                          <a:ea typeface="+mn-ea"/>
                          <a:cs typeface="+mn-cs"/>
                        </a:rPr>
                        <a:t> 
 That's how The Beast gets his workout done!
Check our live schedule on the MINDBODY app to book your classes with Moe or call us on 01-792469 for a private session! #trainer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818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- 2018-10-27 12:12:39 </a:t>
                      </a:r>
                      <a:r>
                        <a:rPr kumimoji="0" lang="en-US" sz="1000" b="0" i="0" u="none" strike="noStrike" kern="1200" cap="none" spc="0" normalizeH="0" baseline="0" noProof="0">
                          <a:ln>
                            <a:noFill/>
                          </a:ln>
                          <a:solidFill>
                            <a:prstClr val="black"/>
                          </a:solidFill>
                          <a:effectLst/>
                          <a:uLnTx/>
                          <a:uFillTx/>
                          <a:latin typeface="+mn-lt"/>
                          <a:ea typeface="+mn-ea"/>
                          <a:cs typeface="+mn-cs"/>
                        </a:rPr>
                        <a:t> 
 Gymnastics has many physical benefits, including increased strength, agility, flexibility, endurance, and artistry. Participating at any level positively affects kids' self-esteem and allows them to build their overall confidence!
Sign up your kids for a free demo class this coming Tuesday at 4.00 PM!
Call the front desk for more info 01-792469 #gymnastics #kids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3402331"/>
                  </a:ext>
                </a:extLst>
              </a:tr>
            </a:tbl>
          </a:graphicData>
        </a:graphic>
      </p:graphicFrame>
      <p:sp>
        <p:nvSpPr>
          <p:cNvPr id="4" name="Text Placeholder 3">
            <a:extLst>
              <a:ext uri="{FF2B5EF4-FFF2-40B4-BE49-F238E27FC236}">
                <a16:creationId xmlns:a16="http://schemas.microsoft.com/office/drawing/2014/main" id="{7F8A2B9A-ACEE-491D-9B68-31AFD1E7ECB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093985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97672-6C9D-49EE-AF2F-67E751C434B1}"/>
              </a:ext>
            </a:extLst>
          </p:cNvPr>
          <p:cNvSpPr>
            <a:spLocks noGrp="1"/>
          </p:cNvSpPr>
          <p:nvPr>
            <p:ph type="title"/>
          </p:nvPr>
        </p:nvSpPr>
        <p:spPr/>
        <p:txBody>
          <a:bodyPr/>
          <a:lstStyle/>
          <a:p>
            <a:r>
              <a:rPr lang="en-US"/>
              <a:t>Facebook Own Posts Table  | Monday Studio - 3 of 14</a:t>
            </a:r>
          </a:p>
        </p:txBody>
      </p:sp>
      <p:graphicFrame>
        <p:nvGraphicFramePr>
          <p:cNvPr id="5" name="Table Placeholder 4">
            <a:extLst>
              <a:ext uri="{FF2B5EF4-FFF2-40B4-BE49-F238E27FC236}">
                <a16:creationId xmlns:a16="http://schemas.microsoft.com/office/drawing/2014/main" id="{4E7937BF-ADB1-4F11-AC5C-58EDA5C4D4BD}"/>
              </a:ext>
            </a:extLst>
          </p:cNvPr>
          <p:cNvGraphicFramePr>
            <a:graphicFrameLocks noGrp="1"/>
          </p:cNvGraphicFramePr>
          <p:nvPr>
            <p:ph type="tbl" sz="quarter" idx="13"/>
            <p:extLst>
              <p:ext uri="{D42A27DB-BD31-4B8C-83A1-F6EECF244321}">
                <p14:modId xmlns:p14="http://schemas.microsoft.com/office/powerpoint/2010/main" val="3216049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669967697"/>
                    </a:ext>
                  </a:extLst>
                </a:gridCol>
                <a:gridCol w="370332">
                  <a:extLst>
                    <a:ext uri="{9D8B030D-6E8A-4147-A177-3AD203B41FA5}">
                      <a16:colId xmlns:a16="http://schemas.microsoft.com/office/drawing/2014/main" val="2152365759"/>
                    </a:ext>
                  </a:extLst>
                </a:gridCol>
                <a:gridCol w="370332">
                  <a:extLst>
                    <a:ext uri="{9D8B030D-6E8A-4147-A177-3AD203B41FA5}">
                      <a16:colId xmlns:a16="http://schemas.microsoft.com/office/drawing/2014/main" val="864965690"/>
                    </a:ext>
                  </a:extLst>
                </a:gridCol>
                <a:gridCol w="370332">
                  <a:extLst>
                    <a:ext uri="{9D8B030D-6E8A-4147-A177-3AD203B41FA5}">
                      <a16:colId xmlns:a16="http://schemas.microsoft.com/office/drawing/2014/main" val="1335235029"/>
                    </a:ext>
                  </a:extLst>
                </a:gridCol>
                <a:gridCol w="329184">
                  <a:extLst>
                    <a:ext uri="{9D8B030D-6E8A-4147-A177-3AD203B41FA5}">
                      <a16:colId xmlns:a16="http://schemas.microsoft.com/office/drawing/2014/main" val="4275623593"/>
                    </a:ext>
                  </a:extLst>
                </a:gridCol>
                <a:gridCol w="329184">
                  <a:extLst>
                    <a:ext uri="{9D8B030D-6E8A-4147-A177-3AD203B41FA5}">
                      <a16:colId xmlns:a16="http://schemas.microsoft.com/office/drawing/2014/main" val="1803426179"/>
                    </a:ext>
                  </a:extLst>
                </a:gridCol>
                <a:gridCol w="329184">
                  <a:extLst>
                    <a:ext uri="{9D8B030D-6E8A-4147-A177-3AD203B41FA5}">
                      <a16:colId xmlns:a16="http://schemas.microsoft.com/office/drawing/2014/main" val="1026436228"/>
                    </a:ext>
                  </a:extLst>
                </a:gridCol>
                <a:gridCol w="329184">
                  <a:extLst>
                    <a:ext uri="{9D8B030D-6E8A-4147-A177-3AD203B41FA5}">
                      <a16:colId xmlns:a16="http://schemas.microsoft.com/office/drawing/2014/main" val="2855959840"/>
                    </a:ext>
                  </a:extLst>
                </a:gridCol>
                <a:gridCol w="329184">
                  <a:extLst>
                    <a:ext uri="{9D8B030D-6E8A-4147-A177-3AD203B41FA5}">
                      <a16:colId xmlns:a16="http://schemas.microsoft.com/office/drawing/2014/main" val="277301709"/>
                    </a:ext>
                  </a:extLst>
                </a:gridCol>
                <a:gridCol w="329184">
                  <a:extLst>
                    <a:ext uri="{9D8B030D-6E8A-4147-A177-3AD203B41FA5}">
                      <a16:colId xmlns:a16="http://schemas.microsoft.com/office/drawing/2014/main" val="428527952"/>
                    </a:ext>
                  </a:extLst>
                </a:gridCol>
                <a:gridCol w="329184">
                  <a:extLst>
                    <a:ext uri="{9D8B030D-6E8A-4147-A177-3AD203B41FA5}">
                      <a16:colId xmlns:a16="http://schemas.microsoft.com/office/drawing/2014/main" val="1555057909"/>
                    </a:ext>
                  </a:extLst>
                </a:gridCol>
                <a:gridCol w="329184">
                  <a:extLst>
                    <a:ext uri="{9D8B030D-6E8A-4147-A177-3AD203B41FA5}">
                      <a16:colId xmlns:a16="http://schemas.microsoft.com/office/drawing/2014/main" val="645526968"/>
                    </a:ext>
                  </a:extLst>
                </a:gridCol>
                <a:gridCol w="370332">
                  <a:extLst>
                    <a:ext uri="{9D8B030D-6E8A-4147-A177-3AD203B41FA5}">
                      <a16:colId xmlns:a16="http://schemas.microsoft.com/office/drawing/2014/main" val="3515006761"/>
                    </a:ext>
                  </a:extLst>
                </a:gridCol>
                <a:gridCol w="370332">
                  <a:extLst>
                    <a:ext uri="{9D8B030D-6E8A-4147-A177-3AD203B41FA5}">
                      <a16:colId xmlns:a16="http://schemas.microsoft.com/office/drawing/2014/main" val="2060448837"/>
                    </a:ext>
                  </a:extLst>
                </a:gridCol>
                <a:gridCol w="329184">
                  <a:extLst>
                    <a:ext uri="{9D8B030D-6E8A-4147-A177-3AD203B41FA5}">
                      <a16:colId xmlns:a16="http://schemas.microsoft.com/office/drawing/2014/main" val="3424675330"/>
                    </a:ext>
                  </a:extLst>
                </a:gridCol>
                <a:gridCol w="329184">
                  <a:extLst>
                    <a:ext uri="{9D8B030D-6E8A-4147-A177-3AD203B41FA5}">
                      <a16:colId xmlns:a16="http://schemas.microsoft.com/office/drawing/2014/main" val="3929487880"/>
                    </a:ext>
                  </a:extLst>
                </a:gridCol>
                <a:gridCol w="370332">
                  <a:extLst>
                    <a:ext uri="{9D8B030D-6E8A-4147-A177-3AD203B41FA5}">
                      <a16:colId xmlns:a16="http://schemas.microsoft.com/office/drawing/2014/main" val="337163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553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- 2018-10-26 19:30:34 </a:t>
                      </a:r>
                      <a:r>
                        <a:rPr kumimoji="0" lang="en-US" sz="1000" b="0" i="0" u="none" strike="noStrike" kern="1200" cap="none" spc="0" normalizeH="0" baseline="0" noProof="0">
                          <a:ln>
                            <a:noFill/>
                          </a:ln>
                          <a:solidFill>
                            <a:prstClr val="black"/>
                          </a:solidFill>
                          <a:effectLst/>
                          <a:uLnTx/>
                          <a:uFillTx/>
                          <a:latin typeface="+mn-lt"/>
                          <a:ea typeface="+mn-ea"/>
                          <a:cs typeface="+mn-cs"/>
                        </a:rPr>
                        <a:t> 
 Let's train in style! Come discover our latest range of activewear from Trend Station! #activewear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141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- 2018-10-25 19:11:54 </a:t>
                      </a:r>
                      <a:r>
                        <a:rPr kumimoji="0" lang="en-US" sz="1000" b="0" i="0" u="none" strike="noStrike" kern="1200" cap="none" spc="0" normalizeH="0" baseline="0" noProof="0">
                          <a:ln>
                            <a:noFill/>
                          </a:ln>
                          <a:solidFill>
                            <a:prstClr val="black"/>
                          </a:solidFill>
                          <a:effectLst/>
                          <a:uLnTx/>
                          <a:uFillTx/>
                          <a:latin typeface="+mn-lt"/>
                          <a:ea typeface="+mn-ea"/>
                          <a:cs typeface="+mn-cs"/>
                        </a:rPr>
                        <a:t> 
 Not only is Taekwon-Do a sport where children learn the techniques of defense and attack, it's an activity where they acquire in the process self-discipline, respect, teamwork, self control... All contributing to positive changes in behavior.
Sign up your kids, boys and girls, to try out for the class this coming Tuesday at 5.00 PM!
Call the front desk for more info 01-792469. #taekwondo #itf #martialarts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9995159"/>
                  </a:ext>
                </a:extLst>
              </a:tr>
            </a:tbl>
          </a:graphicData>
        </a:graphic>
      </p:graphicFrame>
      <p:sp>
        <p:nvSpPr>
          <p:cNvPr id="4" name="Text Placeholder 3">
            <a:extLst>
              <a:ext uri="{FF2B5EF4-FFF2-40B4-BE49-F238E27FC236}">
                <a16:creationId xmlns:a16="http://schemas.microsoft.com/office/drawing/2014/main" id="{20547AAE-D3FC-4F19-9F98-9283929A2E2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956646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7EFB1-9C4B-4DFE-8C0C-5CD099C76458}"/>
              </a:ext>
            </a:extLst>
          </p:cNvPr>
          <p:cNvSpPr>
            <a:spLocks noGrp="1"/>
          </p:cNvSpPr>
          <p:nvPr>
            <p:ph type="title"/>
          </p:nvPr>
        </p:nvSpPr>
        <p:spPr/>
        <p:txBody>
          <a:bodyPr/>
          <a:lstStyle/>
          <a:p>
            <a:r>
              <a:rPr lang="en-US"/>
              <a:t>Facebook Own Posts Table  | Monday Studio - 4 of 14</a:t>
            </a:r>
          </a:p>
        </p:txBody>
      </p:sp>
      <p:graphicFrame>
        <p:nvGraphicFramePr>
          <p:cNvPr id="5" name="Table Placeholder 4">
            <a:extLst>
              <a:ext uri="{FF2B5EF4-FFF2-40B4-BE49-F238E27FC236}">
                <a16:creationId xmlns:a16="http://schemas.microsoft.com/office/drawing/2014/main" id="{60BDE765-BCBD-4A07-9C90-BB4C9961AF38}"/>
              </a:ext>
            </a:extLst>
          </p:cNvPr>
          <p:cNvGraphicFramePr>
            <a:graphicFrameLocks noGrp="1"/>
          </p:cNvGraphicFramePr>
          <p:nvPr>
            <p:ph type="tbl" sz="quarter" idx="13"/>
            <p:extLst>
              <p:ext uri="{D42A27DB-BD31-4B8C-83A1-F6EECF244321}">
                <p14:modId xmlns:p14="http://schemas.microsoft.com/office/powerpoint/2010/main" val="3306968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253243934"/>
                    </a:ext>
                  </a:extLst>
                </a:gridCol>
                <a:gridCol w="370332">
                  <a:extLst>
                    <a:ext uri="{9D8B030D-6E8A-4147-A177-3AD203B41FA5}">
                      <a16:colId xmlns:a16="http://schemas.microsoft.com/office/drawing/2014/main" val="1536361955"/>
                    </a:ext>
                  </a:extLst>
                </a:gridCol>
                <a:gridCol w="370332">
                  <a:extLst>
                    <a:ext uri="{9D8B030D-6E8A-4147-A177-3AD203B41FA5}">
                      <a16:colId xmlns:a16="http://schemas.microsoft.com/office/drawing/2014/main" val="571323232"/>
                    </a:ext>
                  </a:extLst>
                </a:gridCol>
                <a:gridCol w="370332">
                  <a:extLst>
                    <a:ext uri="{9D8B030D-6E8A-4147-A177-3AD203B41FA5}">
                      <a16:colId xmlns:a16="http://schemas.microsoft.com/office/drawing/2014/main" val="559585887"/>
                    </a:ext>
                  </a:extLst>
                </a:gridCol>
                <a:gridCol w="329184">
                  <a:extLst>
                    <a:ext uri="{9D8B030D-6E8A-4147-A177-3AD203B41FA5}">
                      <a16:colId xmlns:a16="http://schemas.microsoft.com/office/drawing/2014/main" val="1551746796"/>
                    </a:ext>
                  </a:extLst>
                </a:gridCol>
                <a:gridCol w="329184">
                  <a:extLst>
                    <a:ext uri="{9D8B030D-6E8A-4147-A177-3AD203B41FA5}">
                      <a16:colId xmlns:a16="http://schemas.microsoft.com/office/drawing/2014/main" val="2343343434"/>
                    </a:ext>
                  </a:extLst>
                </a:gridCol>
                <a:gridCol w="329184">
                  <a:extLst>
                    <a:ext uri="{9D8B030D-6E8A-4147-A177-3AD203B41FA5}">
                      <a16:colId xmlns:a16="http://schemas.microsoft.com/office/drawing/2014/main" val="114000134"/>
                    </a:ext>
                  </a:extLst>
                </a:gridCol>
                <a:gridCol w="329184">
                  <a:extLst>
                    <a:ext uri="{9D8B030D-6E8A-4147-A177-3AD203B41FA5}">
                      <a16:colId xmlns:a16="http://schemas.microsoft.com/office/drawing/2014/main" val="2536610501"/>
                    </a:ext>
                  </a:extLst>
                </a:gridCol>
                <a:gridCol w="329184">
                  <a:extLst>
                    <a:ext uri="{9D8B030D-6E8A-4147-A177-3AD203B41FA5}">
                      <a16:colId xmlns:a16="http://schemas.microsoft.com/office/drawing/2014/main" val="1919918128"/>
                    </a:ext>
                  </a:extLst>
                </a:gridCol>
                <a:gridCol w="329184">
                  <a:extLst>
                    <a:ext uri="{9D8B030D-6E8A-4147-A177-3AD203B41FA5}">
                      <a16:colId xmlns:a16="http://schemas.microsoft.com/office/drawing/2014/main" val="3702740277"/>
                    </a:ext>
                  </a:extLst>
                </a:gridCol>
                <a:gridCol w="329184">
                  <a:extLst>
                    <a:ext uri="{9D8B030D-6E8A-4147-A177-3AD203B41FA5}">
                      <a16:colId xmlns:a16="http://schemas.microsoft.com/office/drawing/2014/main" val="4006376908"/>
                    </a:ext>
                  </a:extLst>
                </a:gridCol>
                <a:gridCol w="329184">
                  <a:extLst>
                    <a:ext uri="{9D8B030D-6E8A-4147-A177-3AD203B41FA5}">
                      <a16:colId xmlns:a16="http://schemas.microsoft.com/office/drawing/2014/main" val="1277735597"/>
                    </a:ext>
                  </a:extLst>
                </a:gridCol>
                <a:gridCol w="370332">
                  <a:extLst>
                    <a:ext uri="{9D8B030D-6E8A-4147-A177-3AD203B41FA5}">
                      <a16:colId xmlns:a16="http://schemas.microsoft.com/office/drawing/2014/main" val="3347689957"/>
                    </a:ext>
                  </a:extLst>
                </a:gridCol>
                <a:gridCol w="370332">
                  <a:extLst>
                    <a:ext uri="{9D8B030D-6E8A-4147-A177-3AD203B41FA5}">
                      <a16:colId xmlns:a16="http://schemas.microsoft.com/office/drawing/2014/main" val="1637513688"/>
                    </a:ext>
                  </a:extLst>
                </a:gridCol>
                <a:gridCol w="329184">
                  <a:extLst>
                    <a:ext uri="{9D8B030D-6E8A-4147-A177-3AD203B41FA5}">
                      <a16:colId xmlns:a16="http://schemas.microsoft.com/office/drawing/2014/main" val="4249481309"/>
                    </a:ext>
                  </a:extLst>
                </a:gridCol>
                <a:gridCol w="329184">
                  <a:extLst>
                    <a:ext uri="{9D8B030D-6E8A-4147-A177-3AD203B41FA5}">
                      <a16:colId xmlns:a16="http://schemas.microsoft.com/office/drawing/2014/main" val="2183184592"/>
                    </a:ext>
                  </a:extLst>
                </a:gridCol>
                <a:gridCol w="370332">
                  <a:extLst>
                    <a:ext uri="{9D8B030D-6E8A-4147-A177-3AD203B41FA5}">
                      <a16:colId xmlns:a16="http://schemas.microsoft.com/office/drawing/2014/main" val="3163480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081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- 2018-10-24 16:35:57 </a:t>
                      </a:r>
                      <a:r>
                        <a:rPr kumimoji="0" lang="en-US" sz="1000" b="0" i="0" u="none" strike="noStrike" kern="1200" cap="none" spc="0" normalizeH="0" baseline="0" noProof="0">
                          <a:ln>
                            <a:noFill/>
                          </a:ln>
                          <a:solidFill>
                            <a:prstClr val="black"/>
                          </a:solidFill>
                          <a:effectLst/>
                          <a:uLnTx/>
                          <a:uFillTx/>
                          <a:latin typeface="+mn-lt"/>
                          <a:ea typeface="+mn-ea"/>
                          <a:cs typeface="+mn-cs"/>
                        </a:rPr>
                        <a:t> 
 You don't need heavy weights to build muscles... The Megaformer is all you need 💪
Video via Mira Hoss
#LagreeFitness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3529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- 2018-10-23 12:53:00 </a:t>
                      </a:r>
                      <a:r>
                        <a:rPr kumimoji="0" lang="en-US" sz="1000" b="0" i="0" u="none" strike="noStrike" kern="1200" cap="none" spc="0" normalizeH="0" baseline="0" noProof="0">
                          <a:ln>
                            <a:noFill/>
                          </a:ln>
                          <a:solidFill>
                            <a:prstClr val="black"/>
                          </a:solidFill>
                          <a:effectLst/>
                          <a:uLnTx/>
                          <a:uFillTx/>
                          <a:latin typeface="+mn-lt"/>
                          <a:ea typeface="+mn-ea"/>
                          <a:cs typeface="+mn-cs"/>
                        </a:rPr>
                        <a:t> 
 DONUTS ARE BACK in our fridge and this time with new flavours: Pink Chocolate Donut (tastes just like white chocolate), Double Chocolate Donut, and last but not least, this season's special Pumpkin spice and peanut butter Donut! Don't miss out! #tastytuesday #paleodonuts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4004535"/>
                  </a:ext>
                </a:extLst>
              </a:tr>
            </a:tbl>
          </a:graphicData>
        </a:graphic>
      </p:graphicFrame>
      <p:sp>
        <p:nvSpPr>
          <p:cNvPr id="4" name="Text Placeholder 3">
            <a:extLst>
              <a:ext uri="{FF2B5EF4-FFF2-40B4-BE49-F238E27FC236}">
                <a16:creationId xmlns:a16="http://schemas.microsoft.com/office/drawing/2014/main" id="{21F2E77C-67BE-4438-89B5-67505732CBB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448555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18E77-2CB2-4783-BA99-ABFFE281FAEF}"/>
              </a:ext>
            </a:extLst>
          </p:cNvPr>
          <p:cNvSpPr>
            <a:spLocks noGrp="1"/>
          </p:cNvSpPr>
          <p:nvPr>
            <p:ph type="title"/>
          </p:nvPr>
        </p:nvSpPr>
        <p:spPr/>
        <p:txBody>
          <a:bodyPr/>
          <a:lstStyle/>
          <a:p>
            <a:r>
              <a:rPr lang="en-US"/>
              <a:t>Facebook Own Posts Table  | Monday Studio - 5 of 14</a:t>
            </a:r>
          </a:p>
        </p:txBody>
      </p:sp>
      <p:graphicFrame>
        <p:nvGraphicFramePr>
          <p:cNvPr id="5" name="Table Placeholder 4">
            <a:extLst>
              <a:ext uri="{FF2B5EF4-FFF2-40B4-BE49-F238E27FC236}">
                <a16:creationId xmlns:a16="http://schemas.microsoft.com/office/drawing/2014/main" id="{872DCD0E-5E51-48CC-925D-84305ADA1B62}"/>
              </a:ext>
            </a:extLst>
          </p:cNvPr>
          <p:cNvGraphicFramePr>
            <a:graphicFrameLocks noGrp="1"/>
          </p:cNvGraphicFramePr>
          <p:nvPr>
            <p:ph type="tbl" sz="quarter" idx="13"/>
            <p:extLst>
              <p:ext uri="{D42A27DB-BD31-4B8C-83A1-F6EECF244321}">
                <p14:modId xmlns:p14="http://schemas.microsoft.com/office/powerpoint/2010/main" val="261913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91003548"/>
                    </a:ext>
                  </a:extLst>
                </a:gridCol>
                <a:gridCol w="370332">
                  <a:extLst>
                    <a:ext uri="{9D8B030D-6E8A-4147-A177-3AD203B41FA5}">
                      <a16:colId xmlns:a16="http://schemas.microsoft.com/office/drawing/2014/main" val="850620834"/>
                    </a:ext>
                  </a:extLst>
                </a:gridCol>
                <a:gridCol w="370332">
                  <a:extLst>
                    <a:ext uri="{9D8B030D-6E8A-4147-A177-3AD203B41FA5}">
                      <a16:colId xmlns:a16="http://schemas.microsoft.com/office/drawing/2014/main" val="926508722"/>
                    </a:ext>
                  </a:extLst>
                </a:gridCol>
                <a:gridCol w="370332">
                  <a:extLst>
                    <a:ext uri="{9D8B030D-6E8A-4147-A177-3AD203B41FA5}">
                      <a16:colId xmlns:a16="http://schemas.microsoft.com/office/drawing/2014/main" val="131992839"/>
                    </a:ext>
                  </a:extLst>
                </a:gridCol>
                <a:gridCol w="329184">
                  <a:extLst>
                    <a:ext uri="{9D8B030D-6E8A-4147-A177-3AD203B41FA5}">
                      <a16:colId xmlns:a16="http://schemas.microsoft.com/office/drawing/2014/main" val="4229741925"/>
                    </a:ext>
                  </a:extLst>
                </a:gridCol>
                <a:gridCol w="329184">
                  <a:extLst>
                    <a:ext uri="{9D8B030D-6E8A-4147-A177-3AD203B41FA5}">
                      <a16:colId xmlns:a16="http://schemas.microsoft.com/office/drawing/2014/main" val="1311749535"/>
                    </a:ext>
                  </a:extLst>
                </a:gridCol>
                <a:gridCol w="329184">
                  <a:extLst>
                    <a:ext uri="{9D8B030D-6E8A-4147-A177-3AD203B41FA5}">
                      <a16:colId xmlns:a16="http://schemas.microsoft.com/office/drawing/2014/main" val="170767731"/>
                    </a:ext>
                  </a:extLst>
                </a:gridCol>
                <a:gridCol w="329184">
                  <a:extLst>
                    <a:ext uri="{9D8B030D-6E8A-4147-A177-3AD203B41FA5}">
                      <a16:colId xmlns:a16="http://schemas.microsoft.com/office/drawing/2014/main" val="117477465"/>
                    </a:ext>
                  </a:extLst>
                </a:gridCol>
                <a:gridCol w="329184">
                  <a:extLst>
                    <a:ext uri="{9D8B030D-6E8A-4147-A177-3AD203B41FA5}">
                      <a16:colId xmlns:a16="http://schemas.microsoft.com/office/drawing/2014/main" val="1261810014"/>
                    </a:ext>
                  </a:extLst>
                </a:gridCol>
                <a:gridCol w="329184">
                  <a:extLst>
                    <a:ext uri="{9D8B030D-6E8A-4147-A177-3AD203B41FA5}">
                      <a16:colId xmlns:a16="http://schemas.microsoft.com/office/drawing/2014/main" val="4164948767"/>
                    </a:ext>
                  </a:extLst>
                </a:gridCol>
                <a:gridCol w="329184">
                  <a:extLst>
                    <a:ext uri="{9D8B030D-6E8A-4147-A177-3AD203B41FA5}">
                      <a16:colId xmlns:a16="http://schemas.microsoft.com/office/drawing/2014/main" val="2385129495"/>
                    </a:ext>
                  </a:extLst>
                </a:gridCol>
                <a:gridCol w="329184">
                  <a:extLst>
                    <a:ext uri="{9D8B030D-6E8A-4147-A177-3AD203B41FA5}">
                      <a16:colId xmlns:a16="http://schemas.microsoft.com/office/drawing/2014/main" val="868211360"/>
                    </a:ext>
                  </a:extLst>
                </a:gridCol>
                <a:gridCol w="370332">
                  <a:extLst>
                    <a:ext uri="{9D8B030D-6E8A-4147-A177-3AD203B41FA5}">
                      <a16:colId xmlns:a16="http://schemas.microsoft.com/office/drawing/2014/main" val="1400875"/>
                    </a:ext>
                  </a:extLst>
                </a:gridCol>
                <a:gridCol w="370332">
                  <a:extLst>
                    <a:ext uri="{9D8B030D-6E8A-4147-A177-3AD203B41FA5}">
                      <a16:colId xmlns:a16="http://schemas.microsoft.com/office/drawing/2014/main" val="997628381"/>
                    </a:ext>
                  </a:extLst>
                </a:gridCol>
                <a:gridCol w="329184">
                  <a:extLst>
                    <a:ext uri="{9D8B030D-6E8A-4147-A177-3AD203B41FA5}">
                      <a16:colId xmlns:a16="http://schemas.microsoft.com/office/drawing/2014/main" val="1919258971"/>
                    </a:ext>
                  </a:extLst>
                </a:gridCol>
                <a:gridCol w="329184">
                  <a:extLst>
                    <a:ext uri="{9D8B030D-6E8A-4147-A177-3AD203B41FA5}">
                      <a16:colId xmlns:a16="http://schemas.microsoft.com/office/drawing/2014/main" val="1866947278"/>
                    </a:ext>
                  </a:extLst>
                </a:gridCol>
                <a:gridCol w="370332">
                  <a:extLst>
                    <a:ext uri="{9D8B030D-6E8A-4147-A177-3AD203B41FA5}">
                      <a16:colId xmlns:a16="http://schemas.microsoft.com/office/drawing/2014/main" val="107886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106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- 2018-10-21 13:22:05 </a:t>
                      </a:r>
                      <a:r>
                        <a:rPr kumimoji="0" lang="en-US" sz="1000" b="0" i="0" u="none" strike="noStrike" kern="1200" cap="none" spc="0" normalizeH="0" baseline="0" noProof="0">
                          <a:ln>
                            <a:noFill/>
                          </a:ln>
                          <a:solidFill>
                            <a:prstClr val="black"/>
                          </a:solidFill>
                          <a:effectLst/>
                          <a:uLnTx/>
                          <a:uFillTx/>
                          <a:latin typeface="+mn-lt"/>
                          <a:ea typeface="+mn-ea"/>
                          <a:cs typeface="+mn-cs"/>
                        </a:rPr>
                        <a:t> 
 Sculpting flat, lean, strong, shapely abs in Mira Hoss' ABS OF STEEL class! #absofsteel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315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- 2018-10-20 15:05:39 </a:t>
                      </a:r>
                      <a:r>
                        <a:rPr kumimoji="0" lang="en-US" sz="1000" b="0" i="0" u="none" strike="noStrike" kern="1200" cap="none" spc="0" normalizeH="0" baseline="0" noProof="0">
                          <a:ln>
                            <a:noFill/>
                          </a:ln>
                          <a:solidFill>
                            <a:prstClr val="black"/>
                          </a:solidFill>
                          <a:effectLst/>
                          <a:uLnTx/>
                          <a:uFillTx/>
                          <a:latin typeface="+mn-lt"/>
                          <a:ea typeface="+mn-ea"/>
                          <a:cs typeface="+mn-cs"/>
                        </a:rPr>
                        <a:t> 
 Due to bad weather forecast, tomorrow's event with Beirut Fitness Festival &amp; Achrafieh 2020 has been postponed until further notice.
Stay tuned! #BFIT2018 #achrafieh2020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9484862"/>
                  </a:ext>
                </a:extLst>
              </a:tr>
            </a:tbl>
          </a:graphicData>
        </a:graphic>
      </p:graphicFrame>
      <p:sp>
        <p:nvSpPr>
          <p:cNvPr id="4" name="Text Placeholder 3">
            <a:extLst>
              <a:ext uri="{FF2B5EF4-FFF2-40B4-BE49-F238E27FC236}">
                <a16:creationId xmlns:a16="http://schemas.microsoft.com/office/drawing/2014/main" id="{BD0495BB-2D8E-476F-A898-2E930E091F2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835657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44C25-73EA-4E0E-904F-1DD1375D2F1F}"/>
              </a:ext>
            </a:extLst>
          </p:cNvPr>
          <p:cNvSpPr>
            <a:spLocks noGrp="1"/>
          </p:cNvSpPr>
          <p:nvPr>
            <p:ph type="title"/>
          </p:nvPr>
        </p:nvSpPr>
        <p:spPr/>
        <p:txBody>
          <a:bodyPr/>
          <a:lstStyle/>
          <a:p>
            <a:r>
              <a:rPr lang="en-US"/>
              <a:t>Facebook Own Posts Table  | Monday Studio - 6 of 14</a:t>
            </a:r>
          </a:p>
        </p:txBody>
      </p:sp>
      <p:graphicFrame>
        <p:nvGraphicFramePr>
          <p:cNvPr id="5" name="Table Placeholder 4">
            <a:extLst>
              <a:ext uri="{FF2B5EF4-FFF2-40B4-BE49-F238E27FC236}">
                <a16:creationId xmlns:a16="http://schemas.microsoft.com/office/drawing/2014/main" id="{8A75D441-A20F-4323-A4B8-881CB067E634}"/>
              </a:ext>
            </a:extLst>
          </p:cNvPr>
          <p:cNvGraphicFramePr>
            <a:graphicFrameLocks noGrp="1"/>
          </p:cNvGraphicFramePr>
          <p:nvPr>
            <p:ph type="tbl" sz="quarter" idx="13"/>
            <p:extLst>
              <p:ext uri="{D42A27DB-BD31-4B8C-83A1-F6EECF244321}">
                <p14:modId xmlns:p14="http://schemas.microsoft.com/office/powerpoint/2010/main" val="2151922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035851673"/>
                    </a:ext>
                  </a:extLst>
                </a:gridCol>
                <a:gridCol w="370332">
                  <a:extLst>
                    <a:ext uri="{9D8B030D-6E8A-4147-A177-3AD203B41FA5}">
                      <a16:colId xmlns:a16="http://schemas.microsoft.com/office/drawing/2014/main" val="4276921787"/>
                    </a:ext>
                  </a:extLst>
                </a:gridCol>
                <a:gridCol w="370332">
                  <a:extLst>
                    <a:ext uri="{9D8B030D-6E8A-4147-A177-3AD203B41FA5}">
                      <a16:colId xmlns:a16="http://schemas.microsoft.com/office/drawing/2014/main" val="718833877"/>
                    </a:ext>
                  </a:extLst>
                </a:gridCol>
                <a:gridCol w="370332">
                  <a:extLst>
                    <a:ext uri="{9D8B030D-6E8A-4147-A177-3AD203B41FA5}">
                      <a16:colId xmlns:a16="http://schemas.microsoft.com/office/drawing/2014/main" val="506244430"/>
                    </a:ext>
                  </a:extLst>
                </a:gridCol>
                <a:gridCol w="329184">
                  <a:extLst>
                    <a:ext uri="{9D8B030D-6E8A-4147-A177-3AD203B41FA5}">
                      <a16:colId xmlns:a16="http://schemas.microsoft.com/office/drawing/2014/main" val="727422844"/>
                    </a:ext>
                  </a:extLst>
                </a:gridCol>
                <a:gridCol w="329184">
                  <a:extLst>
                    <a:ext uri="{9D8B030D-6E8A-4147-A177-3AD203B41FA5}">
                      <a16:colId xmlns:a16="http://schemas.microsoft.com/office/drawing/2014/main" val="1544100687"/>
                    </a:ext>
                  </a:extLst>
                </a:gridCol>
                <a:gridCol w="329184">
                  <a:extLst>
                    <a:ext uri="{9D8B030D-6E8A-4147-A177-3AD203B41FA5}">
                      <a16:colId xmlns:a16="http://schemas.microsoft.com/office/drawing/2014/main" val="3039785784"/>
                    </a:ext>
                  </a:extLst>
                </a:gridCol>
                <a:gridCol w="329184">
                  <a:extLst>
                    <a:ext uri="{9D8B030D-6E8A-4147-A177-3AD203B41FA5}">
                      <a16:colId xmlns:a16="http://schemas.microsoft.com/office/drawing/2014/main" val="411522272"/>
                    </a:ext>
                  </a:extLst>
                </a:gridCol>
                <a:gridCol w="329184">
                  <a:extLst>
                    <a:ext uri="{9D8B030D-6E8A-4147-A177-3AD203B41FA5}">
                      <a16:colId xmlns:a16="http://schemas.microsoft.com/office/drawing/2014/main" val="2366848491"/>
                    </a:ext>
                  </a:extLst>
                </a:gridCol>
                <a:gridCol w="329184">
                  <a:extLst>
                    <a:ext uri="{9D8B030D-6E8A-4147-A177-3AD203B41FA5}">
                      <a16:colId xmlns:a16="http://schemas.microsoft.com/office/drawing/2014/main" val="3421792998"/>
                    </a:ext>
                  </a:extLst>
                </a:gridCol>
                <a:gridCol w="329184">
                  <a:extLst>
                    <a:ext uri="{9D8B030D-6E8A-4147-A177-3AD203B41FA5}">
                      <a16:colId xmlns:a16="http://schemas.microsoft.com/office/drawing/2014/main" val="248146186"/>
                    </a:ext>
                  </a:extLst>
                </a:gridCol>
                <a:gridCol w="329184">
                  <a:extLst>
                    <a:ext uri="{9D8B030D-6E8A-4147-A177-3AD203B41FA5}">
                      <a16:colId xmlns:a16="http://schemas.microsoft.com/office/drawing/2014/main" val="2643008154"/>
                    </a:ext>
                  </a:extLst>
                </a:gridCol>
                <a:gridCol w="370332">
                  <a:extLst>
                    <a:ext uri="{9D8B030D-6E8A-4147-A177-3AD203B41FA5}">
                      <a16:colId xmlns:a16="http://schemas.microsoft.com/office/drawing/2014/main" val="3355944236"/>
                    </a:ext>
                  </a:extLst>
                </a:gridCol>
                <a:gridCol w="370332">
                  <a:extLst>
                    <a:ext uri="{9D8B030D-6E8A-4147-A177-3AD203B41FA5}">
                      <a16:colId xmlns:a16="http://schemas.microsoft.com/office/drawing/2014/main" val="3357616020"/>
                    </a:ext>
                  </a:extLst>
                </a:gridCol>
                <a:gridCol w="329184">
                  <a:extLst>
                    <a:ext uri="{9D8B030D-6E8A-4147-A177-3AD203B41FA5}">
                      <a16:colId xmlns:a16="http://schemas.microsoft.com/office/drawing/2014/main" val="2329368473"/>
                    </a:ext>
                  </a:extLst>
                </a:gridCol>
                <a:gridCol w="329184">
                  <a:extLst>
                    <a:ext uri="{9D8B030D-6E8A-4147-A177-3AD203B41FA5}">
                      <a16:colId xmlns:a16="http://schemas.microsoft.com/office/drawing/2014/main" val="2254077114"/>
                    </a:ext>
                  </a:extLst>
                </a:gridCol>
                <a:gridCol w="370332">
                  <a:extLst>
                    <a:ext uri="{9D8B030D-6E8A-4147-A177-3AD203B41FA5}">
                      <a16:colId xmlns:a16="http://schemas.microsoft.com/office/drawing/2014/main" val="2970381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02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- 2018-10-19 17:27:10 </a:t>
                      </a:r>
                      <a:r>
                        <a:rPr kumimoji="0" lang="en-US" sz="1000" b="0" i="0" u="none" strike="noStrike" kern="1200" cap="none" spc="0" normalizeH="0" baseline="0" noProof="0">
                          <a:ln>
                            <a:noFill/>
                          </a:ln>
                          <a:solidFill>
                            <a:prstClr val="black"/>
                          </a:solidFill>
                          <a:effectLst/>
                          <a:uLnTx/>
                          <a:uFillTx/>
                          <a:latin typeface="+mn-lt"/>
                          <a:ea typeface="+mn-ea"/>
                          <a:cs typeface="+mn-cs"/>
                        </a:rPr>
                        <a:t> 
 Aya Deek is 9 months pregnant and rocking the megaformer! She has managed to stay in wonderful shape &amp; looks better than ever! Remember that exercise during pregnancy is very important, and it is best for you and your baby to have an adequate workout plan.
Way to go Aya 💪we can't wait to meet the little one! #LagreeFitness #megaformer #fitnesspregnancy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8941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- 2018-10-18 17:55:27 </a:t>
                      </a:r>
                      <a:r>
                        <a:rPr kumimoji="0" lang="en-US" sz="1000" b="0" i="0" u="none" strike="noStrike" kern="1200" cap="none" spc="0" normalizeH="0" baseline="0" noProof="0">
                          <a:ln>
                            <a:noFill/>
                          </a:ln>
                          <a:solidFill>
                            <a:prstClr val="black"/>
                          </a:solidFill>
                          <a:effectLst/>
                          <a:uLnTx/>
                          <a:uFillTx/>
                          <a:latin typeface="+mn-lt"/>
                          <a:ea typeface="+mn-ea"/>
                          <a:cs typeface="+mn-cs"/>
                        </a:rPr>
                        <a:t> 
 Have you tried our range of Kaaju nuts yet? These natural and healthy homemade delicacies are inspired by rich culinary cultures and are the ideal go to snack! #Kaaju #cashews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5987931"/>
                  </a:ext>
                </a:extLst>
              </a:tr>
            </a:tbl>
          </a:graphicData>
        </a:graphic>
      </p:graphicFrame>
      <p:sp>
        <p:nvSpPr>
          <p:cNvPr id="4" name="Text Placeholder 3">
            <a:extLst>
              <a:ext uri="{FF2B5EF4-FFF2-40B4-BE49-F238E27FC236}">
                <a16:creationId xmlns:a16="http://schemas.microsoft.com/office/drawing/2014/main" id="{518E9C31-268A-46F0-86A6-2C848325408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808695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4AF3D-6FCA-4B3B-94A3-8D8D1F4DDD0A}"/>
              </a:ext>
            </a:extLst>
          </p:cNvPr>
          <p:cNvSpPr>
            <a:spLocks noGrp="1"/>
          </p:cNvSpPr>
          <p:nvPr>
            <p:ph type="title"/>
          </p:nvPr>
        </p:nvSpPr>
        <p:spPr/>
        <p:txBody>
          <a:bodyPr/>
          <a:lstStyle/>
          <a:p>
            <a:r>
              <a:rPr lang="en-US"/>
              <a:t>Facebook Own Posts Table  | Monday Studio - 7 of 14</a:t>
            </a:r>
          </a:p>
        </p:txBody>
      </p:sp>
      <p:graphicFrame>
        <p:nvGraphicFramePr>
          <p:cNvPr id="5" name="Table Placeholder 4">
            <a:extLst>
              <a:ext uri="{FF2B5EF4-FFF2-40B4-BE49-F238E27FC236}">
                <a16:creationId xmlns:a16="http://schemas.microsoft.com/office/drawing/2014/main" id="{ECD6EC23-1F49-4AFE-8B7E-13974066A47B}"/>
              </a:ext>
            </a:extLst>
          </p:cNvPr>
          <p:cNvGraphicFramePr>
            <a:graphicFrameLocks noGrp="1"/>
          </p:cNvGraphicFramePr>
          <p:nvPr>
            <p:ph type="tbl" sz="quarter" idx="13"/>
            <p:extLst>
              <p:ext uri="{D42A27DB-BD31-4B8C-83A1-F6EECF244321}">
                <p14:modId xmlns:p14="http://schemas.microsoft.com/office/powerpoint/2010/main" val="2849651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136334185"/>
                    </a:ext>
                  </a:extLst>
                </a:gridCol>
                <a:gridCol w="370332">
                  <a:extLst>
                    <a:ext uri="{9D8B030D-6E8A-4147-A177-3AD203B41FA5}">
                      <a16:colId xmlns:a16="http://schemas.microsoft.com/office/drawing/2014/main" val="866919870"/>
                    </a:ext>
                  </a:extLst>
                </a:gridCol>
                <a:gridCol w="370332">
                  <a:extLst>
                    <a:ext uri="{9D8B030D-6E8A-4147-A177-3AD203B41FA5}">
                      <a16:colId xmlns:a16="http://schemas.microsoft.com/office/drawing/2014/main" val="220360622"/>
                    </a:ext>
                  </a:extLst>
                </a:gridCol>
                <a:gridCol w="370332">
                  <a:extLst>
                    <a:ext uri="{9D8B030D-6E8A-4147-A177-3AD203B41FA5}">
                      <a16:colId xmlns:a16="http://schemas.microsoft.com/office/drawing/2014/main" val="2329440810"/>
                    </a:ext>
                  </a:extLst>
                </a:gridCol>
                <a:gridCol w="329184">
                  <a:extLst>
                    <a:ext uri="{9D8B030D-6E8A-4147-A177-3AD203B41FA5}">
                      <a16:colId xmlns:a16="http://schemas.microsoft.com/office/drawing/2014/main" val="931192519"/>
                    </a:ext>
                  </a:extLst>
                </a:gridCol>
                <a:gridCol w="329184">
                  <a:extLst>
                    <a:ext uri="{9D8B030D-6E8A-4147-A177-3AD203B41FA5}">
                      <a16:colId xmlns:a16="http://schemas.microsoft.com/office/drawing/2014/main" val="3989886932"/>
                    </a:ext>
                  </a:extLst>
                </a:gridCol>
                <a:gridCol w="329184">
                  <a:extLst>
                    <a:ext uri="{9D8B030D-6E8A-4147-A177-3AD203B41FA5}">
                      <a16:colId xmlns:a16="http://schemas.microsoft.com/office/drawing/2014/main" val="2615457090"/>
                    </a:ext>
                  </a:extLst>
                </a:gridCol>
                <a:gridCol w="329184">
                  <a:extLst>
                    <a:ext uri="{9D8B030D-6E8A-4147-A177-3AD203B41FA5}">
                      <a16:colId xmlns:a16="http://schemas.microsoft.com/office/drawing/2014/main" val="1430916629"/>
                    </a:ext>
                  </a:extLst>
                </a:gridCol>
                <a:gridCol w="329184">
                  <a:extLst>
                    <a:ext uri="{9D8B030D-6E8A-4147-A177-3AD203B41FA5}">
                      <a16:colId xmlns:a16="http://schemas.microsoft.com/office/drawing/2014/main" val="3624847229"/>
                    </a:ext>
                  </a:extLst>
                </a:gridCol>
                <a:gridCol w="329184">
                  <a:extLst>
                    <a:ext uri="{9D8B030D-6E8A-4147-A177-3AD203B41FA5}">
                      <a16:colId xmlns:a16="http://schemas.microsoft.com/office/drawing/2014/main" val="2072744168"/>
                    </a:ext>
                  </a:extLst>
                </a:gridCol>
                <a:gridCol w="329184">
                  <a:extLst>
                    <a:ext uri="{9D8B030D-6E8A-4147-A177-3AD203B41FA5}">
                      <a16:colId xmlns:a16="http://schemas.microsoft.com/office/drawing/2014/main" val="3666869313"/>
                    </a:ext>
                  </a:extLst>
                </a:gridCol>
                <a:gridCol w="329184">
                  <a:extLst>
                    <a:ext uri="{9D8B030D-6E8A-4147-A177-3AD203B41FA5}">
                      <a16:colId xmlns:a16="http://schemas.microsoft.com/office/drawing/2014/main" val="2316347247"/>
                    </a:ext>
                  </a:extLst>
                </a:gridCol>
                <a:gridCol w="370332">
                  <a:extLst>
                    <a:ext uri="{9D8B030D-6E8A-4147-A177-3AD203B41FA5}">
                      <a16:colId xmlns:a16="http://schemas.microsoft.com/office/drawing/2014/main" val="487594767"/>
                    </a:ext>
                  </a:extLst>
                </a:gridCol>
                <a:gridCol w="370332">
                  <a:extLst>
                    <a:ext uri="{9D8B030D-6E8A-4147-A177-3AD203B41FA5}">
                      <a16:colId xmlns:a16="http://schemas.microsoft.com/office/drawing/2014/main" val="2662550028"/>
                    </a:ext>
                  </a:extLst>
                </a:gridCol>
                <a:gridCol w="329184">
                  <a:extLst>
                    <a:ext uri="{9D8B030D-6E8A-4147-A177-3AD203B41FA5}">
                      <a16:colId xmlns:a16="http://schemas.microsoft.com/office/drawing/2014/main" val="8218773"/>
                    </a:ext>
                  </a:extLst>
                </a:gridCol>
                <a:gridCol w="329184">
                  <a:extLst>
                    <a:ext uri="{9D8B030D-6E8A-4147-A177-3AD203B41FA5}">
                      <a16:colId xmlns:a16="http://schemas.microsoft.com/office/drawing/2014/main" val="1253015815"/>
                    </a:ext>
                  </a:extLst>
                </a:gridCol>
                <a:gridCol w="370332">
                  <a:extLst>
                    <a:ext uri="{9D8B030D-6E8A-4147-A177-3AD203B41FA5}">
                      <a16:colId xmlns:a16="http://schemas.microsoft.com/office/drawing/2014/main" val="2316781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676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- 2018-10-17 12:49:50 </a:t>
                      </a:r>
                      <a:r>
                        <a:rPr kumimoji="0" lang="en-US" sz="1000" b="0" i="0" u="none" strike="noStrike" kern="1200" cap="none" spc="0" normalizeH="0" baseline="0" noProof="0">
                          <a:ln>
                            <a:noFill/>
                          </a:ln>
                          <a:solidFill>
                            <a:prstClr val="black"/>
                          </a:solidFill>
                          <a:effectLst/>
                          <a:uLnTx/>
                          <a:uFillTx/>
                          <a:latin typeface="+mn-lt"/>
                          <a:ea typeface="+mn-ea"/>
                          <a:cs typeface="+mn-cs"/>
                        </a:rPr>
                        <a:t> 
 Are you ready to get STRONG?
Don't miss Mira Hoss at the Beirut Fitness Festival where she'll be giving an intense Strong class at 11.30 AM this coming Sunday! Get ready to sweat to the beat and move with style! #strong #strongbyzumba #BFIT2018 #achrafieh2020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9997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- 2018-10-16 12:40:14 </a:t>
                      </a:r>
                      <a:r>
                        <a:rPr kumimoji="0" lang="en-US" sz="1000" b="0" i="0" u="none" strike="noStrike" kern="1200" cap="none" spc="0" normalizeH="0" baseline="0" noProof="0">
                          <a:ln>
                            <a:noFill/>
                          </a:ln>
                          <a:solidFill>
                            <a:prstClr val="black"/>
                          </a:solidFill>
                          <a:effectLst/>
                          <a:uLnTx/>
                          <a:uFillTx/>
                          <a:latin typeface="+mn-lt"/>
                          <a:ea typeface="+mn-ea"/>
                          <a:cs typeface="+mn-cs"/>
                        </a:rPr>
                        <a:t> 
 Cleanse your body with our most recent addition to our juice-bar menu: the DETOX SHOT made by Tracy Assaad Tamer!
Boosted with spirulina, it tastes just like lemonade - minus the refined sugar! #tastytuesday #detoxjuices #detoxshot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1878168"/>
                  </a:ext>
                </a:extLst>
              </a:tr>
            </a:tbl>
          </a:graphicData>
        </a:graphic>
      </p:graphicFrame>
      <p:sp>
        <p:nvSpPr>
          <p:cNvPr id="4" name="Text Placeholder 3">
            <a:extLst>
              <a:ext uri="{FF2B5EF4-FFF2-40B4-BE49-F238E27FC236}">
                <a16:creationId xmlns:a16="http://schemas.microsoft.com/office/drawing/2014/main" id="{4DC7CD1D-C5D0-4945-830C-40857F8C6AC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899528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08CD5-E494-417A-884D-ECFF37526140}"/>
              </a:ext>
            </a:extLst>
          </p:cNvPr>
          <p:cNvSpPr>
            <a:spLocks noGrp="1"/>
          </p:cNvSpPr>
          <p:nvPr>
            <p:ph type="title"/>
          </p:nvPr>
        </p:nvSpPr>
        <p:spPr/>
        <p:txBody>
          <a:bodyPr/>
          <a:lstStyle/>
          <a:p>
            <a:r>
              <a:rPr lang="en-US"/>
              <a:t>Facebook Own Posts Table  | Monday Studio - 8 of 14</a:t>
            </a:r>
          </a:p>
        </p:txBody>
      </p:sp>
      <p:graphicFrame>
        <p:nvGraphicFramePr>
          <p:cNvPr id="5" name="Table Placeholder 4">
            <a:extLst>
              <a:ext uri="{FF2B5EF4-FFF2-40B4-BE49-F238E27FC236}">
                <a16:creationId xmlns:a16="http://schemas.microsoft.com/office/drawing/2014/main" id="{41CA7608-81B0-48EE-AD71-3D25D0C4A4FF}"/>
              </a:ext>
            </a:extLst>
          </p:cNvPr>
          <p:cNvGraphicFramePr>
            <a:graphicFrameLocks noGrp="1"/>
          </p:cNvGraphicFramePr>
          <p:nvPr>
            <p:ph type="tbl" sz="quarter" idx="13"/>
            <p:extLst>
              <p:ext uri="{D42A27DB-BD31-4B8C-83A1-F6EECF244321}">
                <p14:modId xmlns:p14="http://schemas.microsoft.com/office/powerpoint/2010/main" val="1013266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964812283"/>
                    </a:ext>
                  </a:extLst>
                </a:gridCol>
                <a:gridCol w="370332">
                  <a:extLst>
                    <a:ext uri="{9D8B030D-6E8A-4147-A177-3AD203B41FA5}">
                      <a16:colId xmlns:a16="http://schemas.microsoft.com/office/drawing/2014/main" val="298201274"/>
                    </a:ext>
                  </a:extLst>
                </a:gridCol>
                <a:gridCol w="370332">
                  <a:extLst>
                    <a:ext uri="{9D8B030D-6E8A-4147-A177-3AD203B41FA5}">
                      <a16:colId xmlns:a16="http://schemas.microsoft.com/office/drawing/2014/main" val="3315207716"/>
                    </a:ext>
                  </a:extLst>
                </a:gridCol>
                <a:gridCol w="370332">
                  <a:extLst>
                    <a:ext uri="{9D8B030D-6E8A-4147-A177-3AD203B41FA5}">
                      <a16:colId xmlns:a16="http://schemas.microsoft.com/office/drawing/2014/main" val="3460931173"/>
                    </a:ext>
                  </a:extLst>
                </a:gridCol>
                <a:gridCol w="329184">
                  <a:extLst>
                    <a:ext uri="{9D8B030D-6E8A-4147-A177-3AD203B41FA5}">
                      <a16:colId xmlns:a16="http://schemas.microsoft.com/office/drawing/2014/main" val="2154300937"/>
                    </a:ext>
                  </a:extLst>
                </a:gridCol>
                <a:gridCol w="329184">
                  <a:extLst>
                    <a:ext uri="{9D8B030D-6E8A-4147-A177-3AD203B41FA5}">
                      <a16:colId xmlns:a16="http://schemas.microsoft.com/office/drawing/2014/main" val="1914247772"/>
                    </a:ext>
                  </a:extLst>
                </a:gridCol>
                <a:gridCol w="329184">
                  <a:extLst>
                    <a:ext uri="{9D8B030D-6E8A-4147-A177-3AD203B41FA5}">
                      <a16:colId xmlns:a16="http://schemas.microsoft.com/office/drawing/2014/main" val="2372311307"/>
                    </a:ext>
                  </a:extLst>
                </a:gridCol>
                <a:gridCol w="329184">
                  <a:extLst>
                    <a:ext uri="{9D8B030D-6E8A-4147-A177-3AD203B41FA5}">
                      <a16:colId xmlns:a16="http://schemas.microsoft.com/office/drawing/2014/main" val="3507853883"/>
                    </a:ext>
                  </a:extLst>
                </a:gridCol>
                <a:gridCol w="329184">
                  <a:extLst>
                    <a:ext uri="{9D8B030D-6E8A-4147-A177-3AD203B41FA5}">
                      <a16:colId xmlns:a16="http://schemas.microsoft.com/office/drawing/2014/main" val="2660981258"/>
                    </a:ext>
                  </a:extLst>
                </a:gridCol>
                <a:gridCol w="329184">
                  <a:extLst>
                    <a:ext uri="{9D8B030D-6E8A-4147-A177-3AD203B41FA5}">
                      <a16:colId xmlns:a16="http://schemas.microsoft.com/office/drawing/2014/main" val="4010040154"/>
                    </a:ext>
                  </a:extLst>
                </a:gridCol>
                <a:gridCol w="329184">
                  <a:extLst>
                    <a:ext uri="{9D8B030D-6E8A-4147-A177-3AD203B41FA5}">
                      <a16:colId xmlns:a16="http://schemas.microsoft.com/office/drawing/2014/main" val="3074531862"/>
                    </a:ext>
                  </a:extLst>
                </a:gridCol>
                <a:gridCol w="329184">
                  <a:extLst>
                    <a:ext uri="{9D8B030D-6E8A-4147-A177-3AD203B41FA5}">
                      <a16:colId xmlns:a16="http://schemas.microsoft.com/office/drawing/2014/main" val="2892290959"/>
                    </a:ext>
                  </a:extLst>
                </a:gridCol>
                <a:gridCol w="370332">
                  <a:extLst>
                    <a:ext uri="{9D8B030D-6E8A-4147-A177-3AD203B41FA5}">
                      <a16:colId xmlns:a16="http://schemas.microsoft.com/office/drawing/2014/main" val="3574095581"/>
                    </a:ext>
                  </a:extLst>
                </a:gridCol>
                <a:gridCol w="370332">
                  <a:extLst>
                    <a:ext uri="{9D8B030D-6E8A-4147-A177-3AD203B41FA5}">
                      <a16:colId xmlns:a16="http://schemas.microsoft.com/office/drawing/2014/main" val="240152261"/>
                    </a:ext>
                  </a:extLst>
                </a:gridCol>
                <a:gridCol w="329184">
                  <a:extLst>
                    <a:ext uri="{9D8B030D-6E8A-4147-A177-3AD203B41FA5}">
                      <a16:colId xmlns:a16="http://schemas.microsoft.com/office/drawing/2014/main" val="4900749"/>
                    </a:ext>
                  </a:extLst>
                </a:gridCol>
                <a:gridCol w="329184">
                  <a:extLst>
                    <a:ext uri="{9D8B030D-6E8A-4147-A177-3AD203B41FA5}">
                      <a16:colId xmlns:a16="http://schemas.microsoft.com/office/drawing/2014/main" val="206442989"/>
                    </a:ext>
                  </a:extLst>
                </a:gridCol>
                <a:gridCol w="370332">
                  <a:extLst>
                    <a:ext uri="{9D8B030D-6E8A-4147-A177-3AD203B41FA5}">
                      <a16:colId xmlns:a16="http://schemas.microsoft.com/office/drawing/2014/main" val="1302234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5476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- 2018-10-16 09:42:56 </a:t>
                      </a:r>
                      <a:r>
                        <a:rPr kumimoji="0" lang="en-US" sz="1000" b="0" i="0" u="none" strike="noStrike" kern="1200" cap="none" spc="0" normalizeH="0" baseline="0" noProof="0">
                          <a:ln>
                            <a:noFill/>
                          </a:ln>
                          <a:solidFill>
                            <a:prstClr val="black"/>
                          </a:solidFill>
                          <a:effectLst/>
                          <a:uLnTx/>
                          <a:uFillTx/>
                          <a:latin typeface="+mn-lt"/>
                          <a:ea typeface="+mn-ea"/>
                          <a:cs typeface="+mn-cs"/>
                        </a:rPr>
                        <a:t> 
 Meet Nayla Abou Zaher, our client of the month!
Nayla is always properly fueled up on our juices/protein shakes and ready to workout - whether it's a class or a PT session. She is highly motivated, fitter &amp; stronger than ever! She even occasionally does 3 classes in a day 💪#MSclientofthemonth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5296379"/>
                  </a:ext>
                </a:extLst>
              </a:tr>
            </a:tbl>
          </a:graphicData>
        </a:graphic>
      </p:graphicFrame>
      <p:sp>
        <p:nvSpPr>
          <p:cNvPr id="4" name="Text Placeholder 3">
            <a:extLst>
              <a:ext uri="{FF2B5EF4-FFF2-40B4-BE49-F238E27FC236}">
                <a16:creationId xmlns:a16="http://schemas.microsoft.com/office/drawing/2014/main" id="{F36168DF-1EB4-4036-8D08-CA0462D175B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862627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5B37C-31B4-4095-9936-FCF217BC9B31}"/>
              </a:ext>
            </a:extLst>
          </p:cNvPr>
          <p:cNvSpPr>
            <a:spLocks noGrp="1"/>
          </p:cNvSpPr>
          <p:nvPr>
            <p:ph type="title"/>
          </p:nvPr>
        </p:nvSpPr>
        <p:spPr/>
        <p:txBody>
          <a:bodyPr/>
          <a:lstStyle/>
          <a:p>
            <a:r>
              <a:rPr lang="en-US"/>
              <a:t>Facebook Own Posts Table  | Monday Studio - 9 of 14</a:t>
            </a:r>
          </a:p>
        </p:txBody>
      </p:sp>
      <p:graphicFrame>
        <p:nvGraphicFramePr>
          <p:cNvPr id="5" name="Table Placeholder 4">
            <a:extLst>
              <a:ext uri="{FF2B5EF4-FFF2-40B4-BE49-F238E27FC236}">
                <a16:creationId xmlns:a16="http://schemas.microsoft.com/office/drawing/2014/main" id="{FF499BC6-896F-41F5-A1F0-0583710F1D66}"/>
              </a:ext>
            </a:extLst>
          </p:cNvPr>
          <p:cNvGraphicFramePr>
            <a:graphicFrameLocks noGrp="1"/>
          </p:cNvGraphicFramePr>
          <p:nvPr>
            <p:ph type="tbl" sz="quarter" idx="13"/>
            <p:extLst>
              <p:ext uri="{D42A27DB-BD31-4B8C-83A1-F6EECF244321}">
                <p14:modId xmlns:p14="http://schemas.microsoft.com/office/powerpoint/2010/main" val="2866982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201748581"/>
                    </a:ext>
                  </a:extLst>
                </a:gridCol>
                <a:gridCol w="370332">
                  <a:extLst>
                    <a:ext uri="{9D8B030D-6E8A-4147-A177-3AD203B41FA5}">
                      <a16:colId xmlns:a16="http://schemas.microsoft.com/office/drawing/2014/main" val="3400244844"/>
                    </a:ext>
                  </a:extLst>
                </a:gridCol>
                <a:gridCol w="370332">
                  <a:extLst>
                    <a:ext uri="{9D8B030D-6E8A-4147-A177-3AD203B41FA5}">
                      <a16:colId xmlns:a16="http://schemas.microsoft.com/office/drawing/2014/main" val="4098942879"/>
                    </a:ext>
                  </a:extLst>
                </a:gridCol>
                <a:gridCol w="370332">
                  <a:extLst>
                    <a:ext uri="{9D8B030D-6E8A-4147-A177-3AD203B41FA5}">
                      <a16:colId xmlns:a16="http://schemas.microsoft.com/office/drawing/2014/main" val="3963192312"/>
                    </a:ext>
                  </a:extLst>
                </a:gridCol>
                <a:gridCol w="329184">
                  <a:extLst>
                    <a:ext uri="{9D8B030D-6E8A-4147-A177-3AD203B41FA5}">
                      <a16:colId xmlns:a16="http://schemas.microsoft.com/office/drawing/2014/main" val="1008729881"/>
                    </a:ext>
                  </a:extLst>
                </a:gridCol>
                <a:gridCol w="329184">
                  <a:extLst>
                    <a:ext uri="{9D8B030D-6E8A-4147-A177-3AD203B41FA5}">
                      <a16:colId xmlns:a16="http://schemas.microsoft.com/office/drawing/2014/main" val="1401994252"/>
                    </a:ext>
                  </a:extLst>
                </a:gridCol>
                <a:gridCol w="329184">
                  <a:extLst>
                    <a:ext uri="{9D8B030D-6E8A-4147-A177-3AD203B41FA5}">
                      <a16:colId xmlns:a16="http://schemas.microsoft.com/office/drawing/2014/main" val="743356866"/>
                    </a:ext>
                  </a:extLst>
                </a:gridCol>
                <a:gridCol w="329184">
                  <a:extLst>
                    <a:ext uri="{9D8B030D-6E8A-4147-A177-3AD203B41FA5}">
                      <a16:colId xmlns:a16="http://schemas.microsoft.com/office/drawing/2014/main" val="2082027417"/>
                    </a:ext>
                  </a:extLst>
                </a:gridCol>
                <a:gridCol w="329184">
                  <a:extLst>
                    <a:ext uri="{9D8B030D-6E8A-4147-A177-3AD203B41FA5}">
                      <a16:colId xmlns:a16="http://schemas.microsoft.com/office/drawing/2014/main" val="111914416"/>
                    </a:ext>
                  </a:extLst>
                </a:gridCol>
                <a:gridCol w="329184">
                  <a:extLst>
                    <a:ext uri="{9D8B030D-6E8A-4147-A177-3AD203B41FA5}">
                      <a16:colId xmlns:a16="http://schemas.microsoft.com/office/drawing/2014/main" val="2606955454"/>
                    </a:ext>
                  </a:extLst>
                </a:gridCol>
                <a:gridCol w="329184">
                  <a:extLst>
                    <a:ext uri="{9D8B030D-6E8A-4147-A177-3AD203B41FA5}">
                      <a16:colId xmlns:a16="http://schemas.microsoft.com/office/drawing/2014/main" val="2661683485"/>
                    </a:ext>
                  </a:extLst>
                </a:gridCol>
                <a:gridCol w="329184">
                  <a:extLst>
                    <a:ext uri="{9D8B030D-6E8A-4147-A177-3AD203B41FA5}">
                      <a16:colId xmlns:a16="http://schemas.microsoft.com/office/drawing/2014/main" val="3523007203"/>
                    </a:ext>
                  </a:extLst>
                </a:gridCol>
                <a:gridCol w="370332">
                  <a:extLst>
                    <a:ext uri="{9D8B030D-6E8A-4147-A177-3AD203B41FA5}">
                      <a16:colId xmlns:a16="http://schemas.microsoft.com/office/drawing/2014/main" val="4061291497"/>
                    </a:ext>
                  </a:extLst>
                </a:gridCol>
                <a:gridCol w="370332">
                  <a:extLst>
                    <a:ext uri="{9D8B030D-6E8A-4147-A177-3AD203B41FA5}">
                      <a16:colId xmlns:a16="http://schemas.microsoft.com/office/drawing/2014/main" val="2375970387"/>
                    </a:ext>
                  </a:extLst>
                </a:gridCol>
                <a:gridCol w="329184">
                  <a:extLst>
                    <a:ext uri="{9D8B030D-6E8A-4147-A177-3AD203B41FA5}">
                      <a16:colId xmlns:a16="http://schemas.microsoft.com/office/drawing/2014/main" val="245330463"/>
                    </a:ext>
                  </a:extLst>
                </a:gridCol>
                <a:gridCol w="329184">
                  <a:extLst>
                    <a:ext uri="{9D8B030D-6E8A-4147-A177-3AD203B41FA5}">
                      <a16:colId xmlns:a16="http://schemas.microsoft.com/office/drawing/2014/main" val="4253661187"/>
                    </a:ext>
                  </a:extLst>
                </a:gridCol>
                <a:gridCol w="370332">
                  <a:extLst>
                    <a:ext uri="{9D8B030D-6E8A-4147-A177-3AD203B41FA5}">
                      <a16:colId xmlns:a16="http://schemas.microsoft.com/office/drawing/2014/main" val="3812030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798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- 2018-10-14 15:20:30 </a:t>
                      </a:r>
                      <a:r>
                        <a:rPr kumimoji="0" lang="en-US" sz="1000" b="0" i="0" u="none" strike="noStrike" kern="1200" cap="none" spc="0" normalizeH="0" baseline="0" noProof="0">
                          <a:ln>
                            <a:noFill/>
                          </a:ln>
                          <a:solidFill>
                            <a:prstClr val="black"/>
                          </a:solidFill>
                          <a:effectLst/>
                          <a:uLnTx/>
                          <a:uFillTx/>
                          <a:latin typeface="+mn-lt"/>
                          <a:ea typeface="+mn-ea"/>
                          <a:cs typeface="+mn-cs"/>
                        </a:rPr>
                        <a:t> 
 Want to improve your Kick-Boxing skills? Get rid of any excess tension or frustration? Build up strength? Then join our MEGA KNOCKOUT class with the champion Mhmd Fneich where you'll be intensively Kick-Boxing for 30 minutes, and then building strength on the Megaformer for the remaining 30 minutes! The ULTIMATE workout 👊
Don't forget to book your spot! #megaknockout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0087889"/>
                  </a:ext>
                </a:extLst>
              </a:tr>
            </a:tbl>
          </a:graphicData>
        </a:graphic>
      </p:graphicFrame>
      <p:sp>
        <p:nvSpPr>
          <p:cNvPr id="4" name="Text Placeholder 3">
            <a:extLst>
              <a:ext uri="{FF2B5EF4-FFF2-40B4-BE49-F238E27FC236}">
                <a16:creationId xmlns:a16="http://schemas.microsoft.com/office/drawing/2014/main" id="{CADF9E4D-6B2D-41DC-9F04-E72A32A801B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682107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0EBFC-5BDA-492E-B7D7-8673E3832ABD}"/>
              </a:ext>
            </a:extLst>
          </p:cNvPr>
          <p:cNvSpPr>
            <a:spLocks noGrp="1"/>
          </p:cNvSpPr>
          <p:nvPr>
            <p:ph type="title"/>
          </p:nvPr>
        </p:nvSpPr>
        <p:spPr/>
        <p:txBody>
          <a:bodyPr/>
          <a:lstStyle/>
          <a:p>
            <a:r>
              <a:rPr lang="en-US"/>
              <a:t>Facebook Own Posts Table  | Monday Studio - 10 of 14</a:t>
            </a:r>
          </a:p>
        </p:txBody>
      </p:sp>
      <p:graphicFrame>
        <p:nvGraphicFramePr>
          <p:cNvPr id="5" name="Table Placeholder 4">
            <a:extLst>
              <a:ext uri="{FF2B5EF4-FFF2-40B4-BE49-F238E27FC236}">
                <a16:creationId xmlns:a16="http://schemas.microsoft.com/office/drawing/2014/main" id="{361F486A-DE64-4902-9B33-1BA35CE9174C}"/>
              </a:ext>
            </a:extLst>
          </p:cNvPr>
          <p:cNvGraphicFramePr>
            <a:graphicFrameLocks noGrp="1"/>
          </p:cNvGraphicFramePr>
          <p:nvPr>
            <p:ph type="tbl" sz="quarter" idx="13"/>
            <p:extLst>
              <p:ext uri="{D42A27DB-BD31-4B8C-83A1-F6EECF244321}">
                <p14:modId xmlns:p14="http://schemas.microsoft.com/office/powerpoint/2010/main" val="3260142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555966270"/>
                    </a:ext>
                  </a:extLst>
                </a:gridCol>
                <a:gridCol w="370332">
                  <a:extLst>
                    <a:ext uri="{9D8B030D-6E8A-4147-A177-3AD203B41FA5}">
                      <a16:colId xmlns:a16="http://schemas.microsoft.com/office/drawing/2014/main" val="3713529014"/>
                    </a:ext>
                  </a:extLst>
                </a:gridCol>
                <a:gridCol w="370332">
                  <a:extLst>
                    <a:ext uri="{9D8B030D-6E8A-4147-A177-3AD203B41FA5}">
                      <a16:colId xmlns:a16="http://schemas.microsoft.com/office/drawing/2014/main" val="2262503072"/>
                    </a:ext>
                  </a:extLst>
                </a:gridCol>
                <a:gridCol w="370332">
                  <a:extLst>
                    <a:ext uri="{9D8B030D-6E8A-4147-A177-3AD203B41FA5}">
                      <a16:colId xmlns:a16="http://schemas.microsoft.com/office/drawing/2014/main" val="3245631131"/>
                    </a:ext>
                  </a:extLst>
                </a:gridCol>
                <a:gridCol w="329184">
                  <a:extLst>
                    <a:ext uri="{9D8B030D-6E8A-4147-A177-3AD203B41FA5}">
                      <a16:colId xmlns:a16="http://schemas.microsoft.com/office/drawing/2014/main" val="1080046158"/>
                    </a:ext>
                  </a:extLst>
                </a:gridCol>
                <a:gridCol w="329184">
                  <a:extLst>
                    <a:ext uri="{9D8B030D-6E8A-4147-A177-3AD203B41FA5}">
                      <a16:colId xmlns:a16="http://schemas.microsoft.com/office/drawing/2014/main" val="3842577991"/>
                    </a:ext>
                  </a:extLst>
                </a:gridCol>
                <a:gridCol w="329184">
                  <a:extLst>
                    <a:ext uri="{9D8B030D-6E8A-4147-A177-3AD203B41FA5}">
                      <a16:colId xmlns:a16="http://schemas.microsoft.com/office/drawing/2014/main" val="2432462629"/>
                    </a:ext>
                  </a:extLst>
                </a:gridCol>
                <a:gridCol w="329184">
                  <a:extLst>
                    <a:ext uri="{9D8B030D-6E8A-4147-A177-3AD203B41FA5}">
                      <a16:colId xmlns:a16="http://schemas.microsoft.com/office/drawing/2014/main" val="560167047"/>
                    </a:ext>
                  </a:extLst>
                </a:gridCol>
                <a:gridCol w="329184">
                  <a:extLst>
                    <a:ext uri="{9D8B030D-6E8A-4147-A177-3AD203B41FA5}">
                      <a16:colId xmlns:a16="http://schemas.microsoft.com/office/drawing/2014/main" val="1393018676"/>
                    </a:ext>
                  </a:extLst>
                </a:gridCol>
                <a:gridCol w="329184">
                  <a:extLst>
                    <a:ext uri="{9D8B030D-6E8A-4147-A177-3AD203B41FA5}">
                      <a16:colId xmlns:a16="http://schemas.microsoft.com/office/drawing/2014/main" val="758998982"/>
                    </a:ext>
                  </a:extLst>
                </a:gridCol>
                <a:gridCol w="329184">
                  <a:extLst>
                    <a:ext uri="{9D8B030D-6E8A-4147-A177-3AD203B41FA5}">
                      <a16:colId xmlns:a16="http://schemas.microsoft.com/office/drawing/2014/main" val="1459874843"/>
                    </a:ext>
                  </a:extLst>
                </a:gridCol>
                <a:gridCol w="329184">
                  <a:extLst>
                    <a:ext uri="{9D8B030D-6E8A-4147-A177-3AD203B41FA5}">
                      <a16:colId xmlns:a16="http://schemas.microsoft.com/office/drawing/2014/main" val="1907213045"/>
                    </a:ext>
                  </a:extLst>
                </a:gridCol>
                <a:gridCol w="370332">
                  <a:extLst>
                    <a:ext uri="{9D8B030D-6E8A-4147-A177-3AD203B41FA5}">
                      <a16:colId xmlns:a16="http://schemas.microsoft.com/office/drawing/2014/main" val="2284004200"/>
                    </a:ext>
                  </a:extLst>
                </a:gridCol>
                <a:gridCol w="370332">
                  <a:extLst>
                    <a:ext uri="{9D8B030D-6E8A-4147-A177-3AD203B41FA5}">
                      <a16:colId xmlns:a16="http://schemas.microsoft.com/office/drawing/2014/main" val="4269481754"/>
                    </a:ext>
                  </a:extLst>
                </a:gridCol>
                <a:gridCol w="329184">
                  <a:extLst>
                    <a:ext uri="{9D8B030D-6E8A-4147-A177-3AD203B41FA5}">
                      <a16:colId xmlns:a16="http://schemas.microsoft.com/office/drawing/2014/main" val="1755996732"/>
                    </a:ext>
                  </a:extLst>
                </a:gridCol>
                <a:gridCol w="329184">
                  <a:extLst>
                    <a:ext uri="{9D8B030D-6E8A-4147-A177-3AD203B41FA5}">
                      <a16:colId xmlns:a16="http://schemas.microsoft.com/office/drawing/2014/main" val="2517982070"/>
                    </a:ext>
                  </a:extLst>
                </a:gridCol>
                <a:gridCol w="370332">
                  <a:extLst>
                    <a:ext uri="{9D8B030D-6E8A-4147-A177-3AD203B41FA5}">
                      <a16:colId xmlns:a16="http://schemas.microsoft.com/office/drawing/2014/main" val="4271478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54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- 2018-10-13 15:22:50 </a:t>
                      </a:r>
                      <a:r>
                        <a:rPr kumimoji="0" lang="en-US" sz="1000" b="0" i="0" u="none" strike="noStrike" kern="1200" cap="none" spc="0" normalizeH="0" baseline="0" noProof="0">
                          <a:ln>
                            <a:noFill/>
                          </a:ln>
                          <a:solidFill>
                            <a:prstClr val="black"/>
                          </a:solidFill>
                          <a:effectLst/>
                          <a:uLnTx/>
                          <a:uFillTx/>
                          <a:latin typeface="+mn-lt"/>
                          <a:ea typeface="+mn-ea"/>
                          <a:cs typeface="+mn-cs"/>
                        </a:rPr>
                        <a:t> 
 Beirut Fitness Festival in collaboration with Achrafieh 2020 is back for its 2nd edition on Sunday, October 21, from 10.00 AM till 6.00 PM at Abdel Wahab Sodeco, Beirut for an insane outdoor street festival!
You'll find the Monday Studio team there ready to fuel you up on cold pressed juices, protein shakes, yummy treats &amp; so much more. Oh, and a mind blowing STRONG class will be given by Mira Hoss, so be ready to move to the beat &amp; sweat! Stay tuned for the schedule announcement!
See you there! #BFIT #BFIT2018 #achrafieh2020 #strong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3129026"/>
                  </a:ext>
                </a:extLst>
              </a:tr>
            </a:tbl>
          </a:graphicData>
        </a:graphic>
      </p:graphicFrame>
      <p:sp>
        <p:nvSpPr>
          <p:cNvPr id="4" name="Text Placeholder 3">
            <a:extLst>
              <a:ext uri="{FF2B5EF4-FFF2-40B4-BE49-F238E27FC236}">
                <a16:creationId xmlns:a16="http://schemas.microsoft.com/office/drawing/2014/main" id="{1C8EA843-4872-47AE-97FA-1212961CCF3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741795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EC57B-7794-4D71-8A04-BDA90AD9EADF}"/>
              </a:ext>
            </a:extLst>
          </p:cNvPr>
          <p:cNvSpPr>
            <a:spLocks noGrp="1"/>
          </p:cNvSpPr>
          <p:nvPr>
            <p:ph type="title"/>
          </p:nvPr>
        </p:nvSpPr>
        <p:spPr/>
        <p:txBody>
          <a:bodyPr/>
          <a:lstStyle/>
          <a:p>
            <a:r>
              <a:rPr lang="en-US"/>
              <a:t>Facebook Own Posts Table  | Monday Studio - 11 of 14</a:t>
            </a:r>
          </a:p>
        </p:txBody>
      </p:sp>
      <p:graphicFrame>
        <p:nvGraphicFramePr>
          <p:cNvPr id="5" name="Table Placeholder 4">
            <a:extLst>
              <a:ext uri="{FF2B5EF4-FFF2-40B4-BE49-F238E27FC236}">
                <a16:creationId xmlns:a16="http://schemas.microsoft.com/office/drawing/2014/main" id="{0E344307-7F0C-4736-BBBA-28D5BACC32F9}"/>
              </a:ext>
            </a:extLst>
          </p:cNvPr>
          <p:cNvGraphicFramePr>
            <a:graphicFrameLocks noGrp="1"/>
          </p:cNvGraphicFramePr>
          <p:nvPr>
            <p:ph type="tbl" sz="quarter" idx="13"/>
            <p:extLst>
              <p:ext uri="{D42A27DB-BD31-4B8C-83A1-F6EECF244321}">
                <p14:modId xmlns:p14="http://schemas.microsoft.com/office/powerpoint/2010/main" val="713223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748587834"/>
                    </a:ext>
                  </a:extLst>
                </a:gridCol>
                <a:gridCol w="370332">
                  <a:extLst>
                    <a:ext uri="{9D8B030D-6E8A-4147-A177-3AD203B41FA5}">
                      <a16:colId xmlns:a16="http://schemas.microsoft.com/office/drawing/2014/main" val="1576934978"/>
                    </a:ext>
                  </a:extLst>
                </a:gridCol>
                <a:gridCol w="370332">
                  <a:extLst>
                    <a:ext uri="{9D8B030D-6E8A-4147-A177-3AD203B41FA5}">
                      <a16:colId xmlns:a16="http://schemas.microsoft.com/office/drawing/2014/main" val="1763781713"/>
                    </a:ext>
                  </a:extLst>
                </a:gridCol>
                <a:gridCol w="370332">
                  <a:extLst>
                    <a:ext uri="{9D8B030D-6E8A-4147-A177-3AD203B41FA5}">
                      <a16:colId xmlns:a16="http://schemas.microsoft.com/office/drawing/2014/main" val="202377842"/>
                    </a:ext>
                  </a:extLst>
                </a:gridCol>
                <a:gridCol w="329184">
                  <a:extLst>
                    <a:ext uri="{9D8B030D-6E8A-4147-A177-3AD203B41FA5}">
                      <a16:colId xmlns:a16="http://schemas.microsoft.com/office/drawing/2014/main" val="2982899355"/>
                    </a:ext>
                  </a:extLst>
                </a:gridCol>
                <a:gridCol w="329184">
                  <a:extLst>
                    <a:ext uri="{9D8B030D-6E8A-4147-A177-3AD203B41FA5}">
                      <a16:colId xmlns:a16="http://schemas.microsoft.com/office/drawing/2014/main" val="69965580"/>
                    </a:ext>
                  </a:extLst>
                </a:gridCol>
                <a:gridCol w="329184">
                  <a:extLst>
                    <a:ext uri="{9D8B030D-6E8A-4147-A177-3AD203B41FA5}">
                      <a16:colId xmlns:a16="http://schemas.microsoft.com/office/drawing/2014/main" val="1066943854"/>
                    </a:ext>
                  </a:extLst>
                </a:gridCol>
                <a:gridCol w="329184">
                  <a:extLst>
                    <a:ext uri="{9D8B030D-6E8A-4147-A177-3AD203B41FA5}">
                      <a16:colId xmlns:a16="http://schemas.microsoft.com/office/drawing/2014/main" val="924895045"/>
                    </a:ext>
                  </a:extLst>
                </a:gridCol>
                <a:gridCol w="329184">
                  <a:extLst>
                    <a:ext uri="{9D8B030D-6E8A-4147-A177-3AD203B41FA5}">
                      <a16:colId xmlns:a16="http://schemas.microsoft.com/office/drawing/2014/main" val="4090067839"/>
                    </a:ext>
                  </a:extLst>
                </a:gridCol>
                <a:gridCol w="329184">
                  <a:extLst>
                    <a:ext uri="{9D8B030D-6E8A-4147-A177-3AD203B41FA5}">
                      <a16:colId xmlns:a16="http://schemas.microsoft.com/office/drawing/2014/main" val="1927628546"/>
                    </a:ext>
                  </a:extLst>
                </a:gridCol>
                <a:gridCol w="329184">
                  <a:extLst>
                    <a:ext uri="{9D8B030D-6E8A-4147-A177-3AD203B41FA5}">
                      <a16:colId xmlns:a16="http://schemas.microsoft.com/office/drawing/2014/main" val="1784478108"/>
                    </a:ext>
                  </a:extLst>
                </a:gridCol>
                <a:gridCol w="329184">
                  <a:extLst>
                    <a:ext uri="{9D8B030D-6E8A-4147-A177-3AD203B41FA5}">
                      <a16:colId xmlns:a16="http://schemas.microsoft.com/office/drawing/2014/main" val="3520987900"/>
                    </a:ext>
                  </a:extLst>
                </a:gridCol>
                <a:gridCol w="370332">
                  <a:extLst>
                    <a:ext uri="{9D8B030D-6E8A-4147-A177-3AD203B41FA5}">
                      <a16:colId xmlns:a16="http://schemas.microsoft.com/office/drawing/2014/main" val="3956433502"/>
                    </a:ext>
                  </a:extLst>
                </a:gridCol>
                <a:gridCol w="370332">
                  <a:extLst>
                    <a:ext uri="{9D8B030D-6E8A-4147-A177-3AD203B41FA5}">
                      <a16:colId xmlns:a16="http://schemas.microsoft.com/office/drawing/2014/main" val="4126940265"/>
                    </a:ext>
                  </a:extLst>
                </a:gridCol>
                <a:gridCol w="329184">
                  <a:extLst>
                    <a:ext uri="{9D8B030D-6E8A-4147-A177-3AD203B41FA5}">
                      <a16:colId xmlns:a16="http://schemas.microsoft.com/office/drawing/2014/main" val="3519607987"/>
                    </a:ext>
                  </a:extLst>
                </a:gridCol>
                <a:gridCol w="329184">
                  <a:extLst>
                    <a:ext uri="{9D8B030D-6E8A-4147-A177-3AD203B41FA5}">
                      <a16:colId xmlns:a16="http://schemas.microsoft.com/office/drawing/2014/main" val="1147791131"/>
                    </a:ext>
                  </a:extLst>
                </a:gridCol>
                <a:gridCol w="370332">
                  <a:extLst>
                    <a:ext uri="{9D8B030D-6E8A-4147-A177-3AD203B41FA5}">
                      <a16:colId xmlns:a16="http://schemas.microsoft.com/office/drawing/2014/main" val="168168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899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- 2018-10-12 18:45:26 </a:t>
                      </a:r>
                      <a:r>
                        <a:rPr kumimoji="0" lang="en-US" sz="1000" b="0" i="0" u="none" strike="noStrike" kern="1200" cap="none" spc="0" normalizeH="0" baseline="0" noProof="0">
                          <a:ln>
                            <a:noFill/>
                          </a:ln>
                          <a:solidFill>
                            <a:prstClr val="black"/>
                          </a:solidFill>
                          <a:effectLst/>
                          <a:uLnTx/>
                          <a:uFillTx/>
                          <a:latin typeface="+mn-lt"/>
                          <a:ea typeface="+mn-ea"/>
                          <a:cs typeface="+mn-cs"/>
                        </a:rPr>
                        <a:t> 
 Jumping into the weekend like... #weekendvibes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584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- 2018-10-11 18:24:53 </a:t>
                      </a:r>
                      <a:r>
                        <a:rPr kumimoji="0" lang="en-US" sz="1000" b="0" i="0" u="none" strike="noStrike" kern="1200" cap="none" spc="0" normalizeH="0" baseline="0" noProof="0">
                          <a:ln>
                            <a:noFill/>
                          </a:ln>
                          <a:solidFill>
                            <a:prstClr val="black"/>
                          </a:solidFill>
                          <a:effectLst/>
                          <a:uLnTx/>
                          <a:uFillTx/>
                          <a:latin typeface="+mn-lt"/>
                          <a:ea typeface="+mn-ea"/>
                          <a:cs typeface="+mn-cs"/>
                        </a:rPr>
                        <a:t> 
 Curious how Tracy Estefane gets her yoga poses done? It's all about the mind-body connection. Join her class and she will teach you everything you need to know. Get ready to feel like a new person!
Check our live schedule on the MINDBODY app to book your spot. #yoga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3104282"/>
                  </a:ext>
                </a:extLst>
              </a:tr>
            </a:tbl>
          </a:graphicData>
        </a:graphic>
      </p:graphicFrame>
      <p:sp>
        <p:nvSpPr>
          <p:cNvPr id="4" name="Text Placeholder 3">
            <a:extLst>
              <a:ext uri="{FF2B5EF4-FFF2-40B4-BE49-F238E27FC236}">
                <a16:creationId xmlns:a16="http://schemas.microsoft.com/office/drawing/2014/main" id="{9BD4E5E1-EC14-498E-BE6D-3F6A9FA7555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979781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02821-AC26-45F1-A38E-A6077EEE618A}"/>
              </a:ext>
            </a:extLst>
          </p:cNvPr>
          <p:cNvSpPr>
            <a:spLocks noGrp="1"/>
          </p:cNvSpPr>
          <p:nvPr>
            <p:ph type="title"/>
          </p:nvPr>
        </p:nvSpPr>
        <p:spPr/>
        <p:txBody>
          <a:bodyPr/>
          <a:lstStyle/>
          <a:p>
            <a:r>
              <a:rPr lang="en-US"/>
              <a:t>Facebook Own Posts Table  | Monday Studio - 12 of 14</a:t>
            </a:r>
          </a:p>
        </p:txBody>
      </p:sp>
      <p:graphicFrame>
        <p:nvGraphicFramePr>
          <p:cNvPr id="5" name="Table Placeholder 4">
            <a:extLst>
              <a:ext uri="{FF2B5EF4-FFF2-40B4-BE49-F238E27FC236}">
                <a16:creationId xmlns:a16="http://schemas.microsoft.com/office/drawing/2014/main" id="{9B0CC3E1-11BD-47A8-9C74-AE7DCC577554}"/>
              </a:ext>
            </a:extLst>
          </p:cNvPr>
          <p:cNvGraphicFramePr>
            <a:graphicFrameLocks noGrp="1"/>
          </p:cNvGraphicFramePr>
          <p:nvPr>
            <p:ph type="tbl" sz="quarter" idx="13"/>
            <p:extLst>
              <p:ext uri="{D42A27DB-BD31-4B8C-83A1-F6EECF244321}">
                <p14:modId xmlns:p14="http://schemas.microsoft.com/office/powerpoint/2010/main" val="3504907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966988823"/>
                    </a:ext>
                  </a:extLst>
                </a:gridCol>
                <a:gridCol w="370332">
                  <a:extLst>
                    <a:ext uri="{9D8B030D-6E8A-4147-A177-3AD203B41FA5}">
                      <a16:colId xmlns:a16="http://schemas.microsoft.com/office/drawing/2014/main" val="3457166093"/>
                    </a:ext>
                  </a:extLst>
                </a:gridCol>
                <a:gridCol w="370332">
                  <a:extLst>
                    <a:ext uri="{9D8B030D-6E8A-4147-A177-3AD203B41FA5}">
                      <a16:colId xmlns:a16="http://schemas.microsoft.com/office/drawing/2014/main" val="140697260"/>
                    </a:ext>
                  </a:extLst>
                </a:gridCol>
                <a:gridCol w="370332">
                  <a:extLst>
                    <a:ext uri="{9D8B030D-6E8A-4147-A177-3AD203B41FA5}">
                      <a16:colId xmlns:a16="http://schemas.microsoft.com/office/drawing/2014/main" val="1880560004"/>
                    </a:ext>
                  </a:extLst>
                </a:gridCol>
                <a:gridCol w="329184">
                  <a:extLst>
                    <a:ext uri="{9D8B030D-6E8A-4147-A177-3AD203B41FA5}">
                      <a16:colId xmlns:a16="http://schemas.microsoft.com/office/drawing/2014/main" val="3787357510"/>
                    </a:ext>
                  </a:extLst>
                </a:gridCol>
                <a:gridCol w="329184">
                  <a:extLst>
                    <a:ext uri="{9D8B030D-6E8A-4147-A177-3AD203B41FA5}">
                      <a16:colId xmlns:a16="http://schemas.microsoft.com/office/drawing/2014/main" val="2754398861"/>
                    </a:ext>
                  </a:extLst>
                </a:gridCol>
                <a:gridCol w="329184">
                  <a:extLst>
                    <a:ext uri="{9D8B030D-6E8A-4147-A177-3AD203B41FA5}">
                      <a16:colId xmlns:a16="http://schemas.microsoft.com/office/drawing/2014/main" val="934744955"/>
                    </a:ext>
                  </a:extLst>
                </a:gridCol>
                <a:gridCol w="329184">
                  <a:extLst>
                    <a:ext uri="{9D8B030D-6E8A-4147-A177-3AD203B41FA5}">
                      <a16:colId xmlns:a16="http://schemas.microsoft.com/office/drawing/2014/main" val="3653615643"/>
                    </a:ext>
                  </a:extLst>
                </a:gridCol>
                <a:gridCol w="329184">
                  <a:extLst>
                    <a:ext uri="{9D8B030D-6E8A-4147-A177-3AD203B41FA5}">
                      <a16:colId xmlns:a16="http://schemas.microsoft.com/office/drawing/2014/main" val="1334924890"/>
                    </a:ext>
                  </a:extLst>
                </a:gridCol>
                <a:gridCol w="329184">
                  <a:extLst>
                    <a:ext uri="{9D8B030D-6E8A-4147-A177-3AD203B41FA5}">
                      <a16:colId xmlns:a16="http://schemas.microsoft.com/office/drawing/2014/main" val="909725664"/>
                    </a:ext>
                  </a:extLst>
                </a:gridCol>
                <a:gridCol w="329184">
                  <a:extLst>
                    <a:ext uri="{9D8B030D-6E8A-4147-A177-3AD203B41FA5}">
                      <a16:colId xmlns:a16="http://schemas.microsoft.com/office/drawing/2014/main" val="2001847968"/>
                    </a:ext>
                  </a:extLst>
                </a:gridCol>
                <a:gridCol w="329184">
                  <a:extLst>
                    <a:ext uri="{9D8B030D-6E8A-4147-A177-3AD203B41FA5}">
                      <a16:colId xmlns:a16="http://schemas.microsoft.com/office/drawing/2014/main" val="1059631293"/>
                    </a:ext>
                  </a:extLst>
                </a:gridCol>
                <a:gridCol w="370332">
                  <a:extLst>
                    <a:ext uri="{9D8B030D-6E8A-4147-A177-3AD203B41FA5}">
                      <a16:colId xmlns:a16="http://schemas.microsoft.com/office/drawing/2014/main" val="2020068358"/>
                    </a:ext>
                  </a:extLst>
                </a:gridCol>
                <a:gridCol w="370332">
                  <a:extLst>
                    <a:ext uri="{9D8B030D-6E8A-4147-A177-3AD203B41FA5}">
                      <a16:colId xmlns:a16="http://schemas.microsoft.com/office/drawing/2014/main" val="2328330608"/>
                    </a:ext>
                  </a:extLst>
                </a:gridCol>
                <a:gridCol w="329184">
                  <a:extLst>
                    <a:ext uri="{9D8B030D-6E8A-4147-A177-3AD203B41FA5}">
                      <a16:colId xmlns:a16="http://schemas.microsoft.com/office/drawing/2014/main" val="1993997436"/>
                    </a:ext>
                  </a:extLst>
                </a:gridCol>
                <a:gridCol w="329184">
                  <a:extLst>
                    <a:ext uri="{9D8B030D-6E8A-4147-A177-3AD203B41FA5}">
                      <a16:colId xmlns:a16="http://schemas.microsoft.com/office/drawing/2014/main" val="3123294795"/>
                    </a:ext>
                  </a:extLst>
                </a:gridCol>
                <a:gridCol w="370332">
                  <a:extLst>
                    <a:ext uri="{9D8B030D-6E8A-4147-A177-3AD203B41FA5}">
                      <a16:colId xmlns:a16="http://schemas.microsoft.com/office/drawing/2014/main" val="833307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207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- 2018-10-10 13:03:10 </a:t>
                      </a:r>
                      <a:r>
                        <a:rPr kumimoji="0" lang="en-US" sz="1000" b="0" i="0" u="none" strike="noStrike" kern="1200" cap="none" spc="0" normalizeH="0" baseline="0" noProof="0">
                          <a:ln>
                            <a:noFill/>
                          </a:ln>
                          <a:solidFill>
                            <a:prstClr val="black"/>
                          </a:solidFill>
                          <a:effectLst/>
                          <a:uLnTx/>
                          <a:uFillTx/>
                          <a:latin typeface="+mn-lt"/>
                          <a:ea typeface="+mn-ea"/>
                          <a:cs typeface="+mn-cs"/>
                        </a:rPr>
                        <a:t> 
 MEGA MOVE of the Month!
"Bear" is a pulling core exercise on the megaformer which primarily targets the abs, and also engages your triceps, shoulders and lats. It is an intermediate level move that is performed slowly and with control while alternating between a full plank and knee bent position. Head over to the Studio and get ready to work those abs! #LagreeFitness #megamoveofthemonth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21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- 2018-10-09 14:49:44 </a:t>
                      </a:r>
                      <a:r>
                        <a:rPr kumimoji="0" lang="en-US" sz="1000" b="0" i="0" u="none" strike="noStrike" kern="1200" cap="none" spc="0" normalizeH="0" baseline="0" noProof="0">
                          <a:ln>
                            <a:noFill/>
                          </a:ln>
                          <a:solidFill>
                            <a:prstClr val="black"/>
                          </a:solidFill>
                          <a:effectLst/>
                          <a:uLnTx/>
                          <a:uFillTx/>
                          <a:latin typeface="+mn-lt"/>
                          <a:ea typeface="+mn-ea"/>
                          <a:cs typeface="+mn-cs"/>
                        </a:rPr>
                        <a:t> 
 For all the new mamas out there! Shop from Oh9's range of fitness equipments and receive with every purchase a free pass to enjoy a prenatal or postnatal class at the Studio, valid until November 30! We're waiting for you! ✨🎈
#CookieDoughXOh9Shop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6146114"/>
                  </a:ext>
                </a:extLst>
              </a:tr>
            </a:tbl>
          </a:graphicData>
        </a:graphic>
      </p:graphicFrame>
      <p:sp>
        <p:nvSpPr>
          <p:cNvPr id="4" name="Text Placeholder 3">
            <a:extLst>
              <a:ext uri="{FF2B5EF4-FFF2-40B4-BE49-F238E27FC236}">
                <a16:creationId xmlns:a16="http://schemas.microsoft.com/office/drawing/2014/main" id="{EAB5AE47-08CB-47DD-BB2C-6E36BEC0D09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125786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F753B-33F6-4F0B-9B92-1857D2D83F02}"/>
              </a:ext>
            </a:extLst>
          </p:cNvPr>
          <p:cNvSpPr>
            <a:spLocks noGrp="1"/>
          </p:cNvSpPr>
          <p:nvPr>
            <p:ph type="title"/>
          </p:nvPr>
        </p:nvSpPr>
        <p:spPr/>
        <p:txBody>
          <a:bodyPr/>
          <a:lstStyle/>
          <a:p>
            <a:r>
              <a:rPr lang="en-US"/>
              <a:t>Facebook Own Posts Table  | Monday Studio - 13 of 14</a:t>
            </a:r>
          </a:p>
        </p:txBody>
      </p:sp>
      <p:graphicFrame>
        <p:nvGraphicFramePr>
          <p:cNvPr id="5" name="Table Placeholder 4">
            <a:extLst>
              <a:ext uri="{FF2B5EF4-FFF2-40B4-BE49-F238E27FC236}">
                <a16:creationId xmlns:a16="http://schemas.microsoft.com/office/drawing/2014/main" id="{685C76D3-77C4-4EB3-8CCB-AEA55C7AA6D6}"/>
              </a:ext>
            </a:extLst>
          </p:cNvPr>
          <p:cNvGraphicFramePr>
            <a:graphicFrameLocks noGrp="1"/>
          </p:cNvGraphicFramePr>
          <p:nvPr>
            <p:ph type="tbl" sz="quarter" idx="13"/>
            <p:extLst>
              <p:ext uri="{D42A27DB-BD31-4B8C-83A1-F6EECF244321}">
                <p14:modId xmlns:p14="http://schemas.microsoft.com/office/powerpoint/2010/main" val="4156443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684881918"/>
                    </a:ext>
                  </a:extLst>
                </a:gridCol>
                <a:gridCol w="370332">
                  <a:extLst>
                    <a:ext uri="{9D8B030D-6E8A-4147-A177-3AD203B41FA5}">
                      <a16:colId xmlns:a16="http://schemas.microsoft.com/office/drawing/2014/main" val="3740216017"/>
                    </a:ext>
                  </a:extLst>
                </a:gridCol>
                <a:gridCol w="370332">
                  <a:extLst>
                    <a:ext uri="{9D8B030D-6E8A-4147-A177-3AD203B41FA5}">
                      <a16:colId xmlns:a16="http://schemas.microsoft.com/office/drawing/2014/main" val="1147237904"/>
                    </a:ext>
                  </a:extLst>
                </a:gridCol>
                <a:gridCol w="370332">
                  <a:extLst>
                    <a:ext uri="{9D8B030D-6E8A-4147-A177-3AD203B41FA5}">
                      <a16:colId xmlns:a16="http://schemas.microsoft.com/office/drawing/2014/main" val="4072281245"/>
                    </a:ext>
                  </a:extLst>
                </a:gridCol>
                <a:gridCol w="329184">
                  <a:extLst>
                    <a:ext uri="{9D8B030D-6E8A-4147-A177-3AD203B41FA5}">
                      <a16:colId xmlns:a16="http://schemas.microsoft.com/office/drawing/2014/main" val="266081483"/>
                    </a:ext>
                  </a:extLst>
                </a:gridCol>
                <a:gridCol w="329184">
                  <a:extLst>
                    <a:ext uri="{9D8B030D-6E8A-4147-A177-3AD203B41FA5}">
                      <a16:colId xmlns:a16="http://schemas.microsoft.com/office/drawing/2014/main" val="1171000086"/>
                    </a:ext>
                  </a:extLst>
                </a:gridCol>
                <a:gridCol w="329184">
                  <a:extLst>
                    <a:ext uri="{9D8B030D-6E8A-4147-A177-3AD203B41FA5}">
                      <a16:colId xmlns:a16="http://schemas.microsoft.com/office/drawing/2014/main" val="3699760762"/>
                    </a:ext>
                  </a:extLst>
                </a:gridCol>
                <a:gridCol w="329184">
                  <a:extLst>
                    <a:ext uri="{9D8B030D-6E8A-4147-A177-3AD203B41FA5}">
                      <a16:colId xmlns:a16="http://schemas.microsoft.com/office/drawing/2014/main" val="1336803247"/>
                    </a:ext>
                  </a:extLst>
                </a:gridCol>
                <a:gridCol w="329184">
                  <a:extLst>
                    <a:ext uri="{9D8B030D-6E8A-4147-A177-3AD203B41FA5}">
                      <a16:colId xmlns:a16="http://schemas.microsoft.com/office/drawing/2014/main" val="2948561089"/>
                    </a:ext>
                  </a:extLst>
                </a:gridCol>
                <a:gridCol w="329184">
                  <a:extLst>
                    <a:ext uri="{9D8B030D-6E8A-4147-A177-3AD203B41FA5}">
                      <a16:colId xmlns:a16="http://schemas.microsoft.com/office/drawing/2014/main" val="3020253935"/>
                    </a:ext>
                  </a:extLst>
                </a:gridCol>
                <a:gridCol w="329184">
                  <a:extLst>
                    <a:ext uri="{9D8B030D-6E8A-4147-A177-3AD203B41FA5}">
                      <a16:colId xmlns:a16="http://schemas.microsoft.com/office/drawing/2014/main" val="3882887707"/>
                    </a:ext>
                  </a:extLst>
                </a:gridCol>
                <a:gridCol w="329184">
                  <a:extLst>
                    <a:ext uri="{9D8B030D-6E8A-4147-A177-3AD203B41FA5}">
                      <a16:colId xmlns:a16="http://schemas.microsoft.com/office/drawing/2014/main" val="2367618007"/>
                    </a:ext>
                  </a:extLst>
                </a:gridCol>
                <a:gridCol w="370332">
                  <a:extLst>
                    <a:ext uri="{9D8B030D-6E8A-4147-A177-3AD203B41FA5}">
                      <a16:colId xmlns:a16="http://schemas.microsoft.com/office/drawing/2014/main" val="614271184"/>
                    </a:ext>
                  </a:extLst>
                </a:gridCol>
                <a:gridCol w="370332">
                  <a:extLst>
                    <a:ext uri="{9D8B030D-6E8A-4147-A177-3AD203B41FA5}">
                      <a16:colId xmlns:a16="http://schemas.microsoft.com/office/drawing/2014/main" val="810699490"/>
                    </a:ext>
                  </a:extLst>
                </a:gridCol>
                <a:gridCol w="329184">
                  <a:extLst>
                    <a:ext uri="{9D8B030D-6E8A-4147-A177-3AD203B41FA5}">
                      <a16:colId xmlns:a16="http://schemas.microsoft.com/office/drawing/2014/main" val="1288583521"/>
                    </a:ext>
                  </a:extLst>
                </a:gridCol>
                <a:gridCol w="329184">
                  <a:extLst>
                    <a:ext uri="{9D8B030D-6E8A-4147-A177-3AD203B41FA5}">
                      <a16:colId xmlns:a16="http://schemas.microsoft.com/office/drawing/2014/main" val="507834991"/>
                    </a:ext>
                  </a:extLst>
                </a:gridCol>
                <a:gridCol w="370332">
                  <a:extLst>
                    <a:ext uri="{9D8B030D-6E8A-4147-A177-3AD203B41FA5}">
                      <a16:colId xmlns:a16="http://schemas.microsoft.com/office/drawing/2014/main" val="1961399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8555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- 2018-10-09 10:08:44 </a:t>
                      </a:r>
                      <a:r>
                        <a:rPr kumimoji="0" lang="en-US" sz="1000" b="0" i="0" u="none" strike="noStrike" kern="1200" cap="none" spc="0" normalizeH="0" baseline="0" noProof="0">
                          <a:ln>
                            <a:noFill/>
                          </a:ln>
                          <a:solidFill>
                            <a:prstClr val="black"/>
                          </a:solidFill>
                          <a:effectLst/>
                          <a:uLnTx/>
                          <a:uFillTx/>
                          <a:latin typeface="+mn-lt"/>
                          <a:ea typeface="+mn-ea"/>
                          <a:cs typeface="+mn-cs"/>
                        </a:rPr>
                        <a:t> 
 Pumpkin spice latte season is upon us! Embrace fall to the fullest with our warm and rich Pumpkin Spice Vanilla Latté dusted with soothing spices and adaptogenic herbs to support your immune system, mood and hormones. #tastytuesday #pumpkinspicevanillalatte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958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- 2018-10-06 15:00:59 </a:t>
                      </a:r>
                      <a:r>
                        <a:rPr kumimoji="0" lang="en-US" sz="1000" b="0" i="0" u="none" strike="noStrike" kern="1200" cap="none" spc="0" normalizeH="0" baseline="0" noProof="0">
                          <a:ln>
                            <a:noFill/>
                          </a:ln>
                          <a:solidFill>
                            <a:prstClr val="black"/>
                          </a:solidFill>
                          <a:effectLst/>
                          <a:uLnTx/>
                          <a:uFillTx/>
                          <a:latin typeface="+mn-lt"/>
                          <a:ea typeface="+mn-ea"/>
                          <a:cs typeface="+mn-cs"/>
                        </a:rPr>
                        <a:t> 
 Think pink! The Monday Studio team showing support for the fight against breast cancer 💪🎀 #breastcancerawarenessmonth #mondaystudiofamily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06272"/>
                  </a:ext>
                </a:extLst>
              </a:tr>
            </a:tbl>
          </a:graphicData>
        </a:graphic>
      </p:graphicFrame>
      <p:sp>
        <p:nvSpPr>
          <p:cNvPr id="4" name="Text Placeholder 3">
            <a:extLst>
              <a:ext uri="{FF2B5EF4-FFF2-40B4-BE49-F238E27FC236}">
                <a16:creationId xmlns:a16="http://schemas.microsoft.com/office/drawing/2014/main" id="{A896801D-E037-4420-B5A2-5F2446C325B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216138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10D4D-FC21-444B-A077-F62EB78C8D9B}"/>
              </a:ext>
            </a:extLst>
          </p:cNvPr>
          <p:cNvSpPr>
            <a:spLocks noGrp="1"/>
          </p:cNvSpPr>
          <p:nvPr>
            <p:ph type="title"/>
          </p:nvPr>
        </p:nvSpPr>
        <p:spPr/>
        <p:txBody>
          <a:bodyPr/>
          <a:lstStyle/>
          <a:p>
            <a:r>
              <a:rPr lang="en-US"/>
              <a:t>Facebook Own Posts Table  | Monday Studio - 14 of 14</a:t>
            </a:r>
          </a:p>
        </p:txBody>
      </p:sp>
      <p:graphicFrame>
        <p:nvGraphicFramePr>
          <p:cNvPr id="5" name="Table Placeholder 4">
            <a:extLst>
              <a:ext uri="{FF2B5EF4-FFF2-40B4-BE49-F238E27FC236}">
                <a16:creationId xmlns:a16="http://schemas.microsoft.com/office/drawing/2014/main" id="{E0B57F5A-3F9E-481B-9F6F-7E05C965C51A}"/>
              </a:ext>
            </a:extLst>
          </p:cNvPr>
          <p:cNvGraphicFramePr>
            <a:graphicFrameLocks noGrp="1"/>
          </p:cNvGraphicFramePr>
          <p:nvPr>
            <p:ph type="tbl" sz="quarter" idx="13"/>
            <p:extLst>
              <p:ext uri="{D42A27DB-BD31-4B8C-83A1-F6EECF244321}">
                <p14:modId xmlns:p14="http://schemas.microsoft.com/office/powerpoint/2010/main" val="3673867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79823892"/>
                    </a:ext>
                  </a:extLst>
                </a:gridCol>
                <a:gridCol w="370332">
                  <a:extLst>
                    <a:ext uri="{9D8B030D-6E8A-4147-A177-3AD203B41FA5}">
                      <a16:colId xmlns:a16="http://schemas.microsoft.com/office/drawing/2014/main" val="2405268586"/>
                    </a:ext>
                  </a:extLst>
                </a:gridCol>
                <a:gridCol w="370332">
                  <a:extLst>
                    <a:ext uri="{9D8B030D-6E8A-4147-A177-3AD203B41FA5}">
                      <a16:colId xmlns:a16="http://schemas.microsoft.com/office/drawing/2014/main" val="824203574"/>
                    </a:ext>
                  </a:extLst>
                </a:gridCol>
                <a:gridCol w="370332">
                  <a:extLst>
                    <a:ext uri="{9D8B030D-6E8A-4147-A177-3AD203B41FA5}">
                      <a16:colId xmlns:a16="http://schemas.microsoft.com/office/drawing/2014/main" val="2500239834"/>
                    </a:ext>
                  </a:extLst>
                </a:gridCol>
                <a:gridCol w="329184">
                  <a:extLst>
                    <a:ext uri="{9D8B030D-6E8A-4147-A177-3AD203B41FA5}">
                      <a16:colId xmlns:a16="http://schemas.microsoft.com/office/drawing/2014/main" val="861656048"/>
                    </a:ext>
                  </a:extLst>
                </a:gridCol>
                <a:gridCol w="329184">
                  <a:extLst>
                    <a:ext uri="{9D8B030D-6E8A-4147-A177-3AD203B41FA5}">
                      <a16:colId xmlns:a16="http://schemas.microsoft.com/office/drawing/2014/main" val="2397841646"/>
                    </a:ext>
                  </a:extLst>
                </a:gridCol>
                <a:gridCol w="329184">
                  <a:extLst>
                    <a:ext uri="{9D8B030D-6E8A-4147-A177-3AD203B41FA5}">
                      <a16:colId xmlns:a16="http://schemas.microsoft.com/office/drawing/2014/main" val="126144323"/>
                    </a:ext>
                  </a:extLst>
                </a:gridCol>
                <a:gridCol w="329184">
                  <a:extLst>
                    <a:ext uri="{9D8B030D-6E8A-4147-A177-3AD203B41FA5}">
                      <a16:colId xmlns:a16="http://schemas.microsoft.com/office/drawing/2014/main" val="4281314505"/>
                    </a:ext>
                  </a:extLst>
                </a:gridCol>
                <a:gridCol w="329184">
                  <a:extLst>
                    <a:ext uri="{9D8B030D-6E8A-4147-A177-3AD203B41FA5}">
                      <a16:colId xmlns:a16="http://schemas.microsoft.com/office/drawing/2014/main" val="1367052321"/>
                    </a:ext>
                  </a:extLst>
                </a:gridCol>
                <a:gridCol w="329184">
                  <a:extLst>
                    <a:ext uri="{9D8B030D-6E8A-4147-A177-3AD203B41FA5}">
                      <a16:colId xmlns:a16="http://schemas.microsoft.com/office/drawing/2014/main" val="534853572"/>
                    </a:ext>
                  </a:extLst>
                </a:gridCol>
                <a:gridCol w="329184">
                  <a:extLst>
                    <a:ext uri="{9D8B030D-6E8A-4147-A177-3AD203B41FA5}">
                      <a16:colId xmlns:a16="http://schemas.microsoft.com/office/drawing/2014/main" val="3266364794"/>
                    </a:ext>
                  </a:extLst>
                </a:gridCol>
                <a:gridCol w="329184">
                  <a:extLst>
                    <a:ext uri="{9D8B030D-6E8A-4147-A177-3AD203B41FA5}">
                      <a16:colId xmlns:a16="http://schemas.microsoft.com/office/drawing/2014/main" val="3740215607"/>
                    </a:ext>
                  </a:extLst>
                </a:gridCol>
                <a:gridCol w="370332">
                  <a:extLst>
                    <a:ext uri="{9D8B030D-6E8A-4147-A177-3AD203B41FA5}">
                      <a16:colId xmlns:a16="http://schemas.microsoft.com/office/drawing/2014/main" val="1682051991"/>
                    </a:ext>
                  </a:extLst>
                </a:gridCol>
                <a:gridCol w="370332">
                  <a:extLst>
                    <a:ext uri="{9D8B030D-6E8A-4147-A177-3AD203B41FA5}">
                      <a16:colId xmlns:a16="http://schemas.microsoft.com/office/drawing/2014/main" val="732233426"/>
                    </a:ext>
                  </a:extLst>
                </a:gridCol>
                <a:gridCol w="329184">
                  <a:extLst>
                    <a:ext uri="{9D8B030D-6E8A-4147-A177-3AD203B41FA5}">
                      <a16:colId xmlns:a16="http://schemas.microsoft.com/office/drawing/2014/main" val="450151388"/>
                    </a:ext>
                  </a:extLst>
                </a:gridCol>
                <a:gridCol w="329184">
                  <a:extLst>
                    <a:ext uri="{9D8B030D-6E8A-4147-A177-3AD203B41FA5}">
                      <a16:colId xmlns:a16="http://schemas.microsoft.com/office/drawing/2014/main" val="576649386"/>
                    </a:ext>
                  </a:extLst>
                </a:gridCol>
                <a:gridCol w="370332">
                  <a:extLst>
                    <a:ext uri="{9D8B030D-6E8A-4147-A177-3AD203B41FA5}">
                      <a16:colId xmlns:a16="http://schemas.microsoft.com/office/drawing/2014/main" val="900411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667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- 2018-10-05 18:00:13 </a:t>
                      </a:r>
                      <a:r>
                        <a:rPr kumimoji="0" lang="en-US" sz="1000" b="0" i="0" u="none" strike="noStrike" kern="1200" cap="none" spc="0" normalizeH="0" baseline="0" noProof="0">
                          <a:ln>
                            <a:noFill/>
                          </a:ln>
                          <a:solidFill>
                            <a:prstClr val="black"/>
                          </a:solidFill>
                          <a:effectLst/>
                          <a:uLnTx/>
                          <a:uFillTx/>
                          <a:latin typeface="+mn-lt"/>
                          <a:ea typeface="+mn-ea"/>
                          <a:cs typeface="+mn-cs"/>
                        </a:rPr>
                        <a:t> 
 Never forget your post-workout stretch! Happy Friday everyone!
You can find Mira's awesome outfit from Les folies de Sophie at our Studio 👇🏻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890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- 2018-10-04 13:24:40 </a:t>
                      </a:r>
                      <a:r>
                        <a:rPr kumimoji="0" lang="en-US" sz="1000" b="0" i="0" u="none" strike="noStrike" kern="1200" cap="none" spc="0" normalizeH="0" baseline="0" noProof="0">
                          <a:ln>
                            <a:noFill/>
                          </a:ln>
                          <a:solidFill>
                            <a:prstClr val="black"/>
                          </a:solidFill>
                          <a:effectLst/>
                          <a:uLnTx/>
                          <a:uFillTx/>
                          <a:latin typeface="+mn-lt"/>
                          <a:ea typeface="+mn-ea"/>
                          <a:cs typeface="+mn-cs"/>
                        </a:rPr>
                        <a:t> 
 Apo &amp; Linda having a blast dancing salsa and perfectly moving to the beat! Hit the dancefloor with Apo every Monday at 8.00 PM or book your private session by calling us on 01-792469. Get ready to learn some serious moves and blow off some steam! #salsa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6904277"/>
                  </a:ext>
                </a:extLst>
              </a:tr>
            </a:tbl>
          </a:graphicData>
        </a:graphic>
      </p:graphicFrame>
      <p:sp>
        <p:nvSpPr>
          <p:cNvPr id="4" name="Text Placeholder 3">
            <a:extLst>
              <a:ext uri="{FF2B5EF4-FFF2-40B4-BE49-F238E27FC236}">
                <a16:creationId xmlns:a16="http://schemas.microsoft.com/office/drawing/2014/main" id="{889A05C9-F446-4DA4-AB7E-37FC54B9074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866082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983AF-4363-4657-9D83-95F2FA318BC2}"/>
              </a:ext>
            </a:extLst>
          </p:cNvPr>
          <p:cNvSpPr>
            <a:spLocks noGrp="1"/>
          </p:cNvSpPr>
          <p:nvPr>
            <p:ph type="title"/>
          </p:nvPr>
        </p:nvSpPr>
        <p:spPr/>
        <p:txBody>
          <a:bodyPr/>
          <a:lstStyle/>
          <a:p>
            <a:r>
              <a:rPr lang="en-US"/>
              <a:t>Facebook Post Type Distribution Per Profile | Monday Studio</a:t>
            </a:r>
          </a:p>
        </p:txBody>
      </p:sp>
      <p:graphicFrame>
        <p:nvGraphicFramePr>
          <p:cNvPr id="6" name="Chart Placeholder 5">
            <a:extLst>
              <a:ext uri="{FF2B5EF4-FFF2-40B4-BE49-F238E27FC236}">
                <a16:creationId xmlns:a16="http://schemas.microsoft.com/office/drawing/2014/main" id="{92583A9D-4CEE-4F07-947F-74009E381E9B}"/>
              </a:ext>
            </a:extLst>
          </p:cNvPr>
          <p:cNvGraphicFramePr>
            <a:graphicFrameLocks noGrp="1"/>
          </p:cNvGraphicFramePr>
          <p:nvPr>
            <p:ph type="chart" sz="quarter" idx="13"/>
            <p:extLst>
              <p:ext uri="{D42A27DB-BD31-4B8C-83A1-F6EECF244321}">
                <p14:modId xmlns:p14="http://schemas.microsoft.com/office/powerpoint/2010/main" val="2072824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1EB949-7D6E-4DBA-A54F-94330B2B22F8}"/>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CB2599A6-A3E8-4124-A7C7-9DE309ABCE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366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35901-8C8B-4706-9F0C-FFB0BE88DA5F}"/>
              </a:ext>
            </a:extLst>
          </p:cNvPr>
          <p:cNvSpPr>
            <a:spLocks noGrp="1"/>
          </p:cNvSpPr>
          <p:nvPr>
            <p:ph type="title"/>
          </p:nvPr>
        </p:nvSpPr>
        <p:spPr/>
        <p:txBody>
          <a:bodyPr/>
          <a:lstStyle/>
          <a:p>
            <a:r>
              <a:rPr lang="en-US"/>
              <a:t>Facebook Interaction Rate | Monday Studio</a:t>
            </a:r>
          </a:p>
        </p:txBody>
      </p:sp>
      <p:graphicFrame>
        <p:nvGraphicFramePr>
          <p:cNvPr id="6" name="Chart Placeholder 5">
            <a:extLst>
              <a:ext uri="{FF2B5EF4-FFF2-40B4-BE49-F238E27FC236}">
                <a16:creationId xmlns:a16="http://schemas.microsoft.com/office/drawing/2014/main" id="{E25DADC5-AC60-461A-9E51-DC68FEDF40BC}"/>
              </a:ext>
            </a:extLst>
          </p:cNvPr>
          <p:cNvGraphicFramePr>
            <a:graphicFrameLocks noGrp="1"/>
          </p:cNvGraphicFramePr>
          <p:nvPr>
            <p:ph type="chart" sz="quarter" idx="13"/>
            <p:extLst>
              <p:ext uri="{D42A27DB-BD31-4B8C-83A1-F6EECF244321}">
                <p14:modId xmlns:p14="http://schemas.microsoft.com/office/powerpoint/2010/main" val="2651400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FBD903-51B3-49BA-916E-B64E488E96CC}"/>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84B2B19-E62F-484B-B2F3-726F43C667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2129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E7F1F-4C86-4E91-AA46-1B774F2C2CB2}"/>
              </a:ext>
            </a:extLst>
          </p:cNvPr>
          <p:cNvSpPr>
            <a:spLocks noGrp="1"/>
          </p:cNvSpPr>
          <p:nvPr>
            <p:ph type="title"/>
          </p:nvPr>
        </p:nvSpPr>
        <p:spPr/>
        <p:txBody>
          <a:bodyPr/>
          <a:lstStyle/>
          <a:p>
            <a:r>
              <a:rPr lang="en-US"/>
              <a:t>Facebook Interaction Rate By Weekday | Monday Studio</a:t>
            </a:r>
          </a:p>
        </p:txBody>
      </p:sp>
      <p:graphicFrame>
        <p:nvGraphicFramePr>
          <p:cNvPr id="6" name="Chart Placeholder 5">
            <a:extLst>
              <a:ext uri="{FF2B5EF4-FFF2-40B4-BE49-F238E27FC236}">
                <a16:creationId xmlns:a16="http://schemas.microsoft.com/office/drawing/2014/main" id="{C9DD3960-2441-492D-802C-322BA43C4883}"/>
              </a:ext>
            </a:extLst>
          </p:cNvPr>
          <p:cNvGraphicFramePr>
            <a:graphicFrameLocks noGrp="1"/>
          </p:cNvGraphicFramePr>
          <p:nvPr>
            <p:ph type="chart" sz="quarter" idx="13"/>
            <p:extLst>
              <p:ext uri="{D42A27DB-BD31-4B8C-83A1-F6EECF244321}">
                <p14:modId xmlns:p14="http://schemas.microsoft.com/office/powerpoint/2010/main" val="1471745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BB5E1A-438F-4BBA-BF01-139A53208EB6}"/>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8DD6980A-861E-491C-A0D1-8977F89B02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90473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F1D09-159C-4F08-849C-061629DB6CDD}"/>
              </a:ext>
            </a:extLst>
          </p:cNvPr>
          <p:cNvSpPr>
            <a:spLocks noGrp="1"/>
          </p:cNvSpPr>
          <p:nvPr>
            <p:ph type="title"/>
          </p:nvPr>
        </p:nvSpPr>
        <p:spPr/>
        <p:txBody>
          <a:bodyPr/>
          <a:lstStyle/>
          <a:p>
            <a:r>
              <a:rPr lang="en-US"/>
              <a:t>Facebook Interaction Rate By Hour | Monday Studio</a:t>
            </a:r>
          </a:p>
        </p:txBody>
      </p:sp>
      <p:graphicFrame>
        <p:nvGraphicFramePr>
          <p:cNvPr id="6" name="Chart Placeholder 5">
            <a:extLst>
              <a:ext uri="{FF2B5EF4-FFF2-40B4-BE49-F238E27FC236}">
                <a16:creationId xmlns:a16="http://schemas.microsoft.com/office/drawing/2014/main" id="{D5D163ED-2BA1-4A27-B5CD-94BBFCDC05BA}"/>
              </a:ext>
            </a:extLst>
          </p:cNvPr>
          <p:cNvGraphicFramePr>
            <a:graphicFrameLocks noGrp="1"/>
          </p:cNvGraphicFramePr>
          <p:nvPr>
            <p:ph type="chart" sz="quarter" idx="13"/>
            <p:extLst>
              <p:ext uri="{D42A27DB-BD31-4B8C-83A1-F6EECF244321}">
                <p14:modId xmlns:p14="http://schemas.microsoft.com/office/powerpoint/2010/main" val="1723542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09E02F-18BC-40FE-828F-3BA80E05863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D46D7FF3-DE03-493D-9A88-AD9805E0DB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8597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18787-6738-4847-9231-E24687289CD7}"/>
              </a:ext>
            </a:extLst>
          </p:cNvPr>
          <p:cNvSpPr>
            <a:spLocks noGrp="1"/>
          </p:cNvSpPr>
          <p:nvPr>
            <p:ph type="title"/>
          </p:nvPr>
        </p:nvSpPr>
        <p:spPr/>
        <p:txBody>
          <a:bodyPr/>
          <a:lstStyle/>
          <a:p>
            <a:r>
              <a:rPr lang="en-US"/>
              <a:t>Facebook Average Shares Per Post | Monday Studio</a:t>
            </a:r>
          </a:p>
        </p:txBody>
      </p:sp>
      <p:graphicFrame>
        <p:nvGraphicFramePr>
          <p:cNvPr id="6" name="Chart Placeholder 5">
            <a:extLst>
              <a:ext uri="{FF2B5EF4-FFF2-40B4-BE49-F238E27FC236}">
                <a16:creationId xmlns:a16="http://schemas.microsoft.com/office/drawing/2014/main" id="{F6098359-8546-46AD-995B-E9283F411398}"/>
              </a:ext>
            </a:extLst>
          </p:cNvPr>
          <p:cNvGraphicFramePr>
            <a:graphicFrameLocks noGrp="1"/>
          </p:cNvGraphicFramePr>
          <p:nvPr>
            <p:ph type="chart" sz="quarter" idx="13"/>
            <p:extLst>
              <p:ext uri="{D42A27DB-BD31-4B8C-83A1-F6EECF244321}">
                <p14:modId xmlns:p14="http://schemas.microsoft.com/office/powerpoint/2010/main" val="3428341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CF759-E9BD-4815-AA02-6C4DC7382DF2}"/>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8B9B2D1-4301-4ACC-969F-7ABA786019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4510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EEB1D-65BF-4D1C-B3A5-2A1752EF44EE}"/>
              </a:ext>
            </a:extLst>
          </p:cNvPr>
          <p:cNvSpPr>
            <a:spLocks noGrp="1"/>
          </p:cNvSpPr>
          <p:nvPr>
            <p:ph type="title"/>
          </p:nvPr>
        </p:nvSpPr>
        <p:spPr/>
        <p:txBody>
          <a:bodyPr/>
          <a:lstStyle/>
          <a:p>
            <a:r>
              <a:rPr lang="en-US"/>
              <a:t>Facebook Average Comments Per Post | Monday Studio</a:t>
            </a:r>
          </a:p>
        </p:txBody>
      </p:sp>
      <p:graphicFrame>
        <p:nvGraphicFramePr>
          <p:cNvPr id="6" name="Chart Placeholder 5">
            <a:extLst>
              <a:ext uri="{FF2B5EF4-FFF2-40B4-BE49-F238E27FC236}">
                <a16:creationId xmlns:a16="http://schemas.microsoft.com/office/drawing/2014/main" id="{8B12DD71-3844-474C-9FC2-340524E48538}"/>
              </a:ext>
            </a:extLst>
          </p:cNvPr>
          <p:cNvGraphicFramePr>
            <a:graphicFrameLocks noGrp="1"/>
          </p:cNvGraphicFramePr>
          <p:nvPr>
            <p:ph type="chart" sz="quarter" idx="13"/>
            <p:extLst>
              <p:ext uri="{D42A27DB-BD31-4B8C-83A1-F6EECF244321}">
                <p14:modId xmlns:p14="http://schemas.microsoft.com/office/powerpoint/2010/main" val="4254898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A60D9E-8921-4A92-9B82-71556A7FFAF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2BD0FDC1-747F-4620-B6A3-B30D2806ED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7424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ABB7-9CF4-492E-9B74-32FC3220B2B5}"/>
              </a:ext>
            </a:extLst>
          </p:cNvPr>
          <p:cNvSpPr>
            <a:spLocks noGrp="1"/>
          </p:cNvSpPr>
          <p:nvPr>
            <p:ph type="title"/>
          </p:nvPr>
        </p:nvSpPr>
        <p:spPr/>
        <p:txBody>
          <a:bodyPr/>
          <a:lstStyle/>
          <a:p>
            <a:r>
              <a:rPr lang="en-US"/>
              <a:t>Facebook Average Reactions Per Post | Monday Studio</a:t>
            </a:r>
          </a:p>
        </p:txBody>
      </p:sp>
      <p:graphicFrame>
        <p:nvGraphicFramePr>
          <p:cNvPr id="6" name="Chart Placeholder 5">
            <a:extLst>
              <a:ext uri="{FF2B5EF4-FFF2-40B4-BE49-F238E27FC236}">
                <a16:creationId xmlns:a16="http://schemas.microsoft.com/office/drawing/2014/main" id="{5D0FE4EE-6811-486B-9187-02D1026EAAA4}"/>
              </a:ext>
            </a:extLst>
          </p:cNvPr>
          <p:cNvGraphicFramePr>
            <a:graphicFrameLocks noGrp="1"/>
          </p:cNvGraphicFramePr>
          <p:nvPr>
            <p:ph type="chart" sz="quarter" idx="13"/>
            <p:extLst>
              <p:ext uri="{D42A27DB-BD31-4B8C-83A1-F6EECF244321}">
                <p14:modId xmlns:p14="http://schemas.microsoft.com/office/powerpoint/2010/main" val="1982284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AEF1D9-7CF7-4B82-B7E8-09BF64A22B7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F079CC37-FE87-4E3B-9B27-9BF10CED40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4862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C6F12-188A-496F-AC17-F0DA41AC78D5}"/>
              </a:ext>
            </a:extLst>
          </p:cNvPr>
          <p:cNvSpPr>
            <a:spLocks noGrp="1"/>
          </p:cNvSpPr>
          <p:nvPr>
            <p:ph type="title"/>
          </p:nvPr>
        </p:nvSpPr>
        <p:spPr/>
        <p:txBody>
          <a:bodyPr/>
          <a:lstStyle/>
          <a:p>
            <a:r>
              <a:rPr lang="en-US"/>
              <a:t>Facebook Fans By City Table | Monday Studio - 1 of 3</a:t>
            </a:r>
          </a:p>
        </p:txBody>
      </p:sp>
      <p:graphicFrame>
        <p:nvGraphicFramePr>
          <p:cNvPr id="5" name="Table Placeholder 4">
            <a:extLst>
              <a:ext uri="{FF2B5EF4-FFF2-40B4-BE49-F238E27FC236}">
                <a16:creationId xmlns:a16="http://schemas.microsoft.com/office/drawing/2014/main" id="{E09111E5-4F3B-4B1F-B343-C8C3F1E489B4}"/>
              </a:ext>
            </a:extLst>
          </p:cNvPr>
          <p:cNvGraphicFramePr>
            <a:graphicFrameLocks noGrp="1"/>
          </p:cNvGraphicFramePr>
          <p:nvPr>
            <p:ph type="tbl" sz="quarter" idx="13"/>
            <p:extLst>
              <p:ext uri="{D42A27DB-BD31-4B8C-83A1-F6EECF244321}">
                <p14:modId xmlns:p14="http://schemas.microsoft.com/office/powerpoint/2010/main" val="2857285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63933052"/>
                    </a:ext>
                  </a:extLst>
                </a:gridCol>
                <a:gridCol w="1645920">
                  <a:extLst>
                    <a:ext uri="{9D8B030D-6E8A-4147-A177-3AD203B41FA5}">
                      <a16:colId xmlns:a16="http://schemas.microsoft.com/office/drawing/2014/main" val="4097735845"/>
                    </a:ext>
                  </a:extLst>
                </a:gridCol>
                <a:gridCol w="1645920">
                  <a:extLst>
                    <a:ext uri="{9D8B030D-6E8A-4147-A177-3AD203B41FA5}">
                      <a16:colId xmlns:a16="http://schemas.microsoft.com/office/drawing/2014/main" val="2677985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39513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62.8 %</a:t>
                      </a:r>
                    </a:p>
                  </a:txBody>
                  <a:tcPr/>
                </a:tc>
                <a:extLst>
                  <a:ext uri="{0D108BD9-81ED-4DB2-BD59-A6C34878D82A}">
                    <a16:rowId xmlns:a16="http://schemas.microsoft.com/office/drawing/2014/main" val="1819339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032524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23686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015394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943776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712736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81653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63432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056113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614628914"/>
                  </a:ext>
                </a:extLst>
              </a:tr>
            </a:tbl>
          </a:graphicData>
        </a:graphic>
      </p:graphicFrame>
      <p:sp>
        <p:nvSpPr>
          <p:cNvPr id="4" name="Text Placeholder 3">
            <a:extLst>
              <a:ext uri="{FF2B5EF4-FFF2-40B4-BE49-F238E27FC236}">
                <a16:creationId xmlns:a16="http://schemas.microsoft.com/office/drawing/2014/main" id="{67994A3A-09CE-4673-B1FC-721707A70E4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671098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5EB3C-BA0C-4BD1-ADC9-5EA9A9044F36}"/>
              </a:ext>
            </a:extLst>
          </p:cNvPr>
          <p:cNvSpPr>
            <a:spLocks noGrp="1"/>
          </p:cNvSpPr>
          <p:nvPr>
            <p:ph type="title"/>
          </p:nvPr>
        </p:nvSpPr>
        <p:spPr/>
        <p:txBody>
          <a:bodyPr/>
          <a:lstStyle/>
          <a:p>
            <a:r>
              <a:rPr lang="en-US"/>
              <a:t>Facebook Fans By City Table | Monday Studio - 2 of 3</a:t>
            </a:r>
          </a:p>
        </p:txBody>
      </p:sp>
      <p:graphicFrame>
        <p:nvGraphicFramePr>
          <p:cNvPr id="5" name="Table Placeholder 4">
            <a:extLst>
              <a:ext uri="{FF2B5EF4-FFF2-40B4-BE49-F238E27FC236}">
                <a16:creationId xmlns:a16="http://schemas.microsoft.com/office/drawing/2014/main" id="{33B9A6A4-9248-4B1C-A10A-207F658D834C}"/>
              </a:ext>
            </a:extLst>
          </p:cNvPr>
          <p:cNvGraphicFramePr>
            <a:graphicFrameLocks noGrp="1"/>
          </p:cNvGraphicFramePr>
          <p:nvPr>
            <p:ph type="tbl" sz="quarter" idx="13"/>
            <p:extLst>
              <p:ext uri="{D42A27DB-BD31-4B8C-83A1-F6EECF244321}">
                <p14:modId xmlns:p14="http://schemas.microsoft.com/office/powerpoint/2010/main" val="3040919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43164835"/>
                    </a:ext>
                  </a:extLst>
                </a:gridCol>
                <a:gridCol w="1645920">
                  <a:extLst>
                    <a:ext uri="{9D8B030D-6E8A-4147-A177-3AD203B41FA5}">
                      <a16:colId xmlns:a16="http://schemas.microsoft.com/office/drawing/2014/main" val="2410601867"/>
                    </a:ext>
                  </a:extLst>
                </a:gridCol>
                <a:gridCol w="1645920">
                  <a:extLst>
                    <a:ext uri="{9D8B030D-6E8A-4147-A177-3AD203B41FA5}">
                      <a16:colId xmlns:a16="http://schemas.microsoft.com/office/drawing/2014/main" val="331712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2252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63811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980390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Marjayoûn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311191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07324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Burj Hammud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21046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Baouchrîye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00892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743783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404444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124205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855239059"/>
                  </a:ext>
                </a:extLst>
              </a:tr>
            </a:tbl>
          </a:graphicData>
        </a:graphic>
      </p:graphicFrame>
      <p:sp>
        <p:nvSpPr>
          <p:cNvPr id="4" name="Text Placeholder 3">
            <a:extLst>
              <a:ext uri="{FF2B5EF4-FFF2-40B4-BE49-F238E27FC236}">
                <a16:creationId xmlns:a16="http://schemas.microsoft.com/office/drawing/2014/main" id="{1C96A0CB-69C2-4821-A92E-1A6BC06CCBC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2990795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AC789-8332-4F50-80F7-2EDA924F7998}"/>
              </a:ext>
            </a:extLst>
          </p:cNvPr>
          <p:cNvSpPr>
            <a:spLocks noGrp="1"/>
          </p:cNvSpPr>
          <p:nvPr>
            <p:ph type="title"/>
          </p:nvPr>
        </p:nvSpPr>
        <p:spPr/>
        <p:txBody>
          <a:bodyPr/>
          <a:lstStyle/>
          <a:p>
            <a:r>
              <a:rPr lang="en-US"/>
              <a:t>Facebook Fans By City Table | Monday Studio - 3 of 3</a:t>
            </a:r>
          </a:p>
        </p:txBody>
      </p:sp>
      <p:graphicFrame>
        <p:nvGraphicFramePr>
          <p:cNvPr id="5" name="Table Placeholder 4">
            <a:extLst>
              <a:ext uri="{FF2B5EF4-FFF2-40B4-BE49-F238E27FC236}">
                <a16:creationId xmlns:a16="http://schemas.microsoft.com/office/drawing/2014/main" id="{6329A913-7F94-45A3-B47F-17FE1497F911}"/>
              </a:ext>
            </a:extLst>
          </p:cNvPr>
          <p:cNvGraphicFramePr>
            <a:graphicFrameLocks noGrp="1"/>
          </p:cNvGraphicFramePr>
          <p:nvPr>
            <p:ph type="tbl" sz="quarter" idx="13"/>
            <p:extLst>
              <p:ext uri="{D42A27DB-BD31-4B8C-83A1-F6EECF244321}">
                <p14:modId xmlns:p14="http://schemas.microsoft.com/office/powerpoint/2010/main" val="247418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68719863"/>
                    </a:ext>
                  </a:extLst>
                </a:gridCol>
                <a:gridCol w="1645920">
                  <a:extLst>
                    <a:ext uri="{9D8B030D-6E8A-4147-A177-3AD203B41FA5}">
                      <a16:colId xmlns:a16="http://schemas.microsoft.com/office/drawing/2014/main" val="3104876452"/>
                    </a:ext>
                  </a:extLst>
                </a:gridCol>
                <a:gridCol w="1645920">
                  <a:extLst>
                    <a:ext uri="{9D8B030D-6E8A-4147-A177-3AD203B41FA5}">
                      <a16:colId xmlns:a16="http://schemas.microsoft.com/office/drawing/2014/main" val="667386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9297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40646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Bekaa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76742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9814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695510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944498651"/>
                  </a:ext>
                </a:extLst>
              </a:tr>
            </a:tbl>
          </a:graphicData>
        </a:graphic>
      </p:graphicFrame>
      <p:sp>
        <p:nvSpPr>
          <p:cNvPr id="4" name="Text Placeholder 3">
            <a:extLst>
              <a:ext uri="{FF2B5EF4-FFF2-40B4-BE49-F238E27FC236}">
                <a16:creationId xmlns:a16="http://schemas.microsoft.com/office/drawing/2014/main" id="{6BEEB7FC-1A06-4051-95B6-CBF6651674A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068878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6048F-A0D2-43A7-9A33-B4778459477D}"/>
              </a:ext>
            </a:extLst>
          </p:cNvPr>
          <p:cNvSpPr>
            <a:spLocks noGrp="1"/>
          </p:cNvSpPr>
          <p:nvPr>
            <p:ph type="title"/>
          </p:nvPr>
        </p:nvSpPr>
        <p:spPr/>
        <p:txBody>
          <a:bodyPr/>
          <a:lstStyle/>
          <a:p>
            <a:r>
              <a:rPr lang="en-US"/>
              <a:t>Facebook Engaged Users | Monday Studio</a:t>
            </a:r>
          </a:p>
        </p:txBody>
      </p:sp>
      <p:graphicFrame>
        <p:nvGraphicFramePr>
          <p:cNvPr id="6" name="Chart Placeholder 5">
            <a:extLst>
              <a:ext uri="{FF2B5EF4-FFF2-40B4-BE49-F238E27FC236}">
                <a16:creationId xmlns:a16="http://schemas.microsoft.com/office/drawing/2014/main" id="{3604FBE3-F52E-4B64-A3E5-534D1C1A7032}"/>
              </a:ext>
            </a:extLst>
          </p:cNvPr>
          <p:cNvGraphicFramePr>
            <a:graphicFrameLocks noGrp="1"/>
          </p:cNvGraphicFramePr>
          <p:nvPr>
            <p:ph type="chart" sz="quarter" idx="13"/>
            <p:extLst>
              <p:ext uri="{D42A27DB-BD31-4B8C-83A1-F6EECF244321}">
                <p14:modId xmlns:p14="http://schemas.microsoft.com/office/powerpoint/2010/main" val="3350752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E1069F-775D-437C-ACBF-BF27AB4AEE43}"/>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9F573781-A7EF-4097-9032-7120714D90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81075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99436-9C6A-472C-A82A-6BF6908208B0}"/>
              </a:ext>
            </a:extLst>
          </p:cNvPr>
          <p:cNvSpPr>
            <a:spLocks noGrp="1"/>
          </p:cNvSpPr>
          <p:nvPr>
            <p:ph type="title"/>
          </p:nvPr>
        </p:nvSpPr>
        <p:spPr/>
        <p:txBody>
          <a:bodyPr/>
          <a:lstStyle/>
          <a:p>
            <a:r>
              <a:rPr lang="en-US"/>
              <a:t>Facebook Reach | Monday Studio</a:t>
            </a:r>
          </a:p>
        </p:txBody>
      </p:sp>
      <p:graphicFrame>
        <p:nvGraphicFramePr>
          <p:cNvPr id="6" name="Chart Placeholder 5">
            <a:extLst>
              <a:ext uri="{FF2B5EF4-FFF2-40B4-BE49-F238E27FC236}">
                <a16:creationId xmlns:a16="http://schemas.microsoft.com/office/drawing/2014/main" id="{2B5F549E-65F8-468B-9CF7-258D22D4B72E}"/>
              </a:ext>
            </a:extLst>
          </p:cNvPr>
          <p:cNvGraphicFramePr>
            <a:graphicFrameLocks noGrp="1"/>
          </p:cNvGraphicFramePr>
          <p:nvPr>
            <p:ph type="chart" sz="quarter" idx="13"/>
            <p:extLst>
              <p:ext uri="{D42A27DB-BD31-4B8C-83A1-F6EECF244321}">
                <p14:modId xmlns:p14="http://schemas.microsoft.com/office/powerpoint/2010/main" val="3995446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D27B00-D783-48D8-AE29-F36D15085B68}"/>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12D0D34E-E5D2-4D54-A411-B4CF9632BB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01443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1506</Words>
  <Application>Microsoft Office PowerPoint</Application>
  <PresentationFormat>On-screen Show (4:3)</PresentationFormat>
  <Paragraphs>862</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Facebook - My Dashboard</vt:lpstr>
      <vt:lpstr>Facebook Key Metrics Table | Monday Studio</vt:lpstr>
      <vt:lpstr>Facebook Fans Change Rate | Monday Studio</vt:lpstr>
      <vt:lpstr>Facebook Fans Total | Monday Studio</vt:lpstr>
      <vt:lpstr>Facebook Own Posts Table  | Monday Studio - 1 of 14</vt:lpstr>
      <vt:lpstr>Facebook Own Posts Table  | Monday Studio - 2 of 14</vt:lpstr>
      <vt:lpstr>Facebook Own Posts Table  | Monday Studio - 3 of 14</vt:lpstr>
      <vt:lpstr>Facebook Own Posts Table  | Monday Studio - 4 of 14</vt:lpstr>
      <vt:lpstr>Facebook Own Posts Table  | Monday Studio - 5 of 14</vt:lpstr>
      <vt:lpstr>Facebook Own Posts Table  | Monday Studio - 6 of 14</vt:lpstr>
      <vt:lpstr>Facebook Own Posts Table  | Monday Studio - 7 of 14</vt:lpstr>
      <vt:lpstr>Facebook Own Posts Table  | Monday Studio - 8 of 14</vt:lpstr>
      <vt:lpstr>Facebook Own Posts Table  | Monday Studio - 9 of 14</vt:lpstr>
      <vt:lpstr>Facebook Own Posts Table  | Monday Studio - 10 of 14</vt:lpstr>
      <vt:lpstr>Facebook Own Posts Table  | Monday Studio - 11 of 14</vt:lpstr>
      <vt:lpstr>Facebook Own Posts Table  | Monday Studio - 12 of 14</vt:lpstr>
      <vt:lpstr>Facebook Own Posts Table  | Monday Studio - 13 of 14</vt:lpstr>
      <vt:lpstr>Facebook Own Posts Table  | Monday Studio - 14 of 14</vt:lpstr>
      <vt:lpstr>Facebook Post Type Distribution Per Profile | Monday Studio</vt:lpstr>
      <vt:lpstr>Facebook Interaction Rate | Monday Studio</vt:lpstr>
      <vt:lpstr>Facebook Interaction Rate By Weekday | Monday Studio</vt:lpstr>
      <vt:lpstr>Facebook Interaction Rate By Hour | Monday Studio</vt:lpstr>
      <vt:lpstr>Facebook Average Shares Per Post | Monday Studio</vt:lpstr>
      <vt:lpstr>Facebook Average Comments Per Post | Monday Studio</vt:lpstr>
      <vt:lpstr>Facebook Average Reactions Per Post | Monday Studio</vt:lpstr>
      <vt:lpstr>Facebook Fans By City Table | Monday Studio - 1 of 3</vt:lpstr>
      <vt:lpstr>Facebook Fans By City Table | Monday Studio - 2 of 3</vt:lpstr>
      <vt:lpstr>Facebook Fans By City Table | Monday Studio - 3 of 3</vt:lpstr>
      <vt:lpstr>Facebook Engaged Users | Monday Studio</vt:lpstr>
      <vt:lpstr>Facebook Reach | Monday Studio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2018-11-05T12:46:18Z</dcterms:created>
  <dcterms:modified xsi:type="dcterms:W3CDTF">2018-11-05T12:48:05Z</dcterms:modified>
</cp:coreProperties>
</file>