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9314</c:v>
                </c:pt>
                <c:pt idx="1">
                  <c:v>9331</c:v>
                </c:pt>
                <c:pt idx="2">
                  <c:v>9362</c:v>
                </c:pt>
                <c:pt idx="3">
                  <c:v>9390</c:v>
                </c:pt>
                <c:pt idx="4">
                  <c:v>9416</c:v>
                </c:pt>
                <c:pt idx="5">
                  <c:v>9446</c:v>
                </c:pt>
                <c:pt idx="6">
                  <c:v>9469</c:v>
                </c:pt>
                <c:pt idx="7">
                  <c:v>9507</c:v>
                </c:pt>
                <c:pt idx="8">
                  <c:v>9547</c:v>
                </c:pt>
                <c:pt idx="9">
                  <c:v>9566</c:v>
                </c:pt>
                <c:pt idx="10">
                  <c:v>9595</c:v>
                </c:pt>
                <c:pt idx="11">
                  <c:v>9617</c:v>
                </c:pt>
                <c:pt idx="12">
                  <c:v>9642</c:v>
                </c:pt>
                <c:pt idx="13">
                  <c:v>9704</c:v>
                </c:pt>
                <c:pt idx="14">
                  <c:v>9738</c:v>
                </c:pt>
                <c:pt idx="15">
                  <c:v>9768</c:v>
                </c:pt>
                <c:pt idx="16">
                  <c:v>9818</c:v>
                </c:pt>
                <c:pt idx="17">
                  <c:v>9849</c:v>
                </c:pt>
                <c:pt idx="18">
                  <c:v>9877</c:v>
                </c:pt>
                <c:pt idx="19">
                  <c:v>9904</c:v>
                </c:pt>
                <c:pt idx="20">
                  <c:v>9935</c:v>
                </c:pt>
                <c:pt idx="21">
                  <c:v>9972</c:v>
                </c:pt>
                <c:pt idx="22">
                  <c:v>9994</c:v>
                </c:pt>
                <c:pt idx="23">
                  <c:v>10002</c:v>
                </c:pt>
                <c:pt idx="24">
                  <c:v>10029</c:v>
                </c:pt>
                <c:pt idx="25">
                  <c:v>10048</c:v>
                </c:pt>
                <c:pt idx="26">
                  <c:v>10072</c:v>
                </c:pt>
                <c:pt idx="27">
                  <c:v>10091</c:v>
                </c:pt>
                <c:pt idx="28">
                  <c:v>10103</c:v>
                </c:pt>
                <c:pt idx="29">
                  <c:v>10141</c:v>
                </c:pt>
                <c:pt idx="30">
                  <c:v>10164</c:v>
                </c:pt>
              </c:numCache>
            </c:numRef>
          </c:val>
          <c:smooth val="0"/>
          <c:extLst>
            <c:ext xmlns:c16="http://schemas.microsoft.com/office/drawing/2014/chart" uri="{C3380CC4-5D6E-409C-BE32-E72D297353CC}">
              <c16:uniqueId val="{00000000-02BA-428E-99FB-49F2E4F13692}"/>
            </c:ext>
          </c:extLst>
        </c:ser>
        <c:dLbls>
          <c:showLegendKey val="0"/>
          <c:showVal val="0"/>
          <c:showCatName val="0"/>
          <c:showSerName val="0"/>
          <c:showPercent val="0"/>
          <c:showBubbleSize val="0"/>
        </c:dLbls>
        <c:smooth val="0"/>
        <c:axId val="347053752"/>
        <c:axId val="347047192"/>
      </c:lineChart>
      <c:dateAx>
        <c:axId val="347053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47192"/>
        <c:crosses val="autoZero"/>
        <c:auto val="1"/>
        <c:lblOffset val="100"/>
        <c:baseTimeUnit val="days"/>
      </c:dateAx>
      <c:valAx>
        <c:axId val="347047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05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4.2964554242750003E-2</c:v>
                </c:pt>
                <c:pt idx="1">
                  <c:v>0.18252093622504001</c:v>
                </c:pt>
                <c:pt idx="2">
                  <c:v>0.33222591362126003</c:v>
                </c:pt>
                <c:pt idx="3">
                  <c:v>0.29908139286476998</c:v>
                </c:pt>
                <c:pt idx="4">
                  <c:v>0.27689030883919002</c:v>
                </c:pt>
                <c:pt idx="5">
                  <c:v>0.31860662701783998</c:v>
                </c:pt>
                <c:pt idx="6">
                  <c:v>0.24348930764345</c:v>
                </c:pt>
                <c:pt idx="7">
                  <c:v>0.40130953638187999</c:v>
                </c:pt>
                <c:pt idx="8">
                  <c:v>0.42074261070789998</c:v>
                </c:pt>
                <c:pt idx="9">
                  <c:v>0.19901539750707001</c:v>
                </c:pt>
                <c:pt idx="10">
                  <c:v>0.30315701442609</c:v>
                </c:pt>
                <c:pt idx="11">
                  <c:v>0.22928608650339</c:v>
                </c:pt>
                <c:pt idx="12">
                  <c:v>0.25995632733701002</c:v>
                </c:pt>
                <c:pt idx="13">
                  <c:v>0.64302012030698996</c:v>
                </c:pt>
                <c:pt idx="14">
                  <c:v>0.35037098103874997</c:v>
                </c:pt>
                <c:pt idx="15">
                  <c:v>0.30807147258164003</c:v>
                </c:pt>
                <c:pt idx="16">
                  <c:v>0.51187551187550995</c:v>
                </c:pt>
                <c:pt idx="17">
                  <c:v>0.31574658789978</c:v>
                </c:pt>
                <c:pt idx="18">
                  <c:v>0.28429282160625002</c:v>
                </c:pt>
                <c:pt idx="19">
                  <c:v>0.27336235699098999</c:v>
                </c:pt>
                <c:pt idx="20">
                  <c:v>0.31300484652666</c:v>
                </c:pt>
                <c:pt idx="21">
                  <c:v>0.37242073477603999</c:v>
                </c:pt>
                <c:pt idx="22">
                  <c:v>0.220617729643</c:v>
                </c:pt>
                <c:pt idx="23">
                  <c:v>8.0048028817290007E-2</c:v>
                </c:pt>
                <c:pt idx="24">
                  <c:v>0.26994601079783997</c:v>
                </c:pt>
                <c:pt idx="25">
                  <c:v>0.18945059327948999</c:v>
                </c:pt>
                <c:pt idx="26">
                  <c:v>0.23885350318470999</c:v>
                </c:pt>
                <c:pt idx="27">
                  <c:v>0.18864177918982999</c:v>
                </c:pt>
                <c:pt idx="28">
                  <c:v>0.11891784758696</c:v>
                </c:pt>
                <c:pt idx="29">
                  <c:v>0.37612590319707001</c:v>
                </c:pt>
                <c:pt idx="30">
                  <c:v>0.22680209052361999</c:v>
                </c:pt>
              </c:numCache>
            </c:numRef>
          </c:val>
          <c:smooth val="0"/>
          <c:extLst>
            <c:ext xmlns:c16="http://schemas.microsoft.com/office/drawing/2014/chart" uri="{C3380CC4-5D6E-409C-BE32-E72D297353CC}">
              <c16:uniqueId val="{00000000-57EA-4442-B44B-91ABE053DF6F}"/>
            </c:ext>
          </c:extLst>
        </c:ser>
        <c:dLbls>
          <c:showLegendKey val="0"/>
          <c:showVal val="0"/>
          <c:showCatName val="0"/>
          <c:showSerName val="0"/>
          <c:showPercent val="0"/>
          <c:showBubbleSize val="0"/>
        </c:dLbls>
        <c:smooth val="0"/>
        <c:axId val="153623872"/>
        <c:axId val="153630104"/>
      </c:lineChart>
      <c:dateAx>
        <c:axId val="15362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630104"/>
        <c:crosses val="autoZero"/>
        <c:auto val="1"/>
        <c:lblOffset val="100"/>
        <c:baseTimeUnit val="days"/>
      </c:dateAx>
      <c:valAx>
        <c:axId val="15363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362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1.9008</c:v>
                </c:pt>
                <c:pt idx="1">
                  <c:v>0.92249999999999999</c:v>
                </c:pt>
                <c:pt idx="2">
                  <c:v>1.07</c:v>
                </c:pt>
                <c:pt idx="3">
                  <c:v>1.1305000000000001</c:v>
                </c:pt>
                <c:pt idx="4">
                  <c:v>1.9142999999999999</c:v>
                </c:pt>
                <c:pt idx="5">
                  <c:v>1.3042</c:v>
                </c:pt>
                <c:pt idx="6">
                  <c:v>0.81420000000000003</c:v>
                </c:pt>
                <c:pt idx="7">
                  <c:v>3.1303000000000001</c:v>
                </c:pt>
                <c:pt idx="8">
                  <c:v>1.585</c:v>
                </c:pt>
                <c:pt idx="9">
                  <c:v>1.2870999999999999</c:v>
                </c:pt>
                <c:pt idx="10">
                  <c:v>1.1482000000000001</c:v>
                </c:pt>
                <c:pt idx="11">
                  <c:v>2.2174</c:v>
                </c:pt>
                <c:pt idx="12">
                  <c:v>1.7032</c:v>
                </c:pt>
                <c:pt idx="13">
                  <c:v>0.37219999999999998</c:v>
                </c:pt>
                <c:pt idx="14">
                  <c:v>1.2242</c:v>
                </c:pt>
                <c:pt idx="15">
                  <c:v>1.8046</c:v>
                </c:pt>
                <c:pt idx="16">
                  <c:v>1.0210999999999999</c:v>
                </c:pt>
                <c:pt idx="17">
                  <c:v>0.36609999999999998</c:v>
                </c:pt>
                <c:pt idx="18">
                  <c:v>2.1798999999999999</c:v>
                </c:pt>
                <c:pt idx="19">
                  <c:v>0.74819999999999998</c:v>
                </c:pt>
                <c:pt idx="20">
                  <c:v>1.3308</c:v>
                </c:pt>
                <c:pt idx="21">
                  <c:v>0.81379999999999997</c:v>
                </c:pt>
                <c:pt idx="22">
                  <c:v>2.5844</c:v>
                </c:pt>
                <c:pt idx="23">
                  <c:v>1.0202</c:v>
                </c:pt>
                <c:pt idx="24">
                  <c:v>0.80549999999999999</c:v>
                </c:pt>
                <c:pt idx="25">
                  <c:v>0.69740000000000002</c:v>
                </c:pt>
                <c:pt idx="26">
                  <c:v>0.94930000000000003</c:v>
                </c:pt>
                <c:pt idx="27">
                  <c:v>0.62490000000000001</c:v>
                </c:pt>
                <c:pt idx="28">
                  <c:v>2.169</c:v>
                </c:pt>
                <c:pt idx="29">
                  <c:v>3.5764</c:v>
                </c:pt>
                <c:pt idx="30">
                  <c:v>0.88649999999999995</c:v>
                </c:pt>
              </c:numCache>
            </c:numRef>
          </c:val>
          <c:smooth val="0"/>
          <c:extLst>
            <c:ext xmlns:c16="http://schemas.microsoft.com/office/drawing/2014/chart" uri="{C3380CC4-5D6E-409C-BE32-E72D297353CC}">
              <c16:uniqueId val="{00000000-81F9-4AD2-9AC5-2DE963003D5B}"/>
            </c:ext>
          </c:extLst>
        </c:ser>
        <c:dLbls>
          <c:showLegendKey val="0"/>
          <c:showVal val="0"/>
          <c:showCatName val="0"/>
          <c:showSerName val="0"/>
          <c:showPercent val="0"/>
          <c:showBubbleSize val="0"/>
        </c:dLbls>
        <c:smooth val="0"/>
        <c:axId val="433570048"/>
        <c:axId val="433570376"/>
      </c:lineChart>
      <c:dateAx>
        <c:axId val="433570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70376"/>
        <c:crosses val="autoZero"/>
        <c:auto val="1"/>
        <c:lblOffset val="100"/>
        <c:baseTimeUnit val="days"/>
      </c:dateAx>
      <c:valAx>
        <c:axId val="433570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70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177</c:v>
                </c:pt>
                <c:pt idx="1">
                  <c:v>86</c:v>
                </c:pt>
                <c:pt idx="2">
                  <c:v>100</c:v>
                </c:pt>
                <c:pt idx="3">
                  <c:v>106</c:v>
                </c:pt>
                <c:pt idx="4">
                  <c:v>180</c:v>
                </c:pt>
                <c:pt idx="5">
                  <c:v>123</c:v>
                </c:pt>
                <c:pt idx="6">
                  <c:v>77</c:v>
                </c:pt>
                <c:pt idx="7">
                  <c:v>297</c:v>
                </c:pt>
                <c:pt idx="8">
                  <c:v>151</c:v>
                </c:pt>
                <c:pt idx="9">
                  <c:v>123</c:v>
                </c:pt>
                <c:pt idx="10">
                  <c:v>110</c:v>
                </c:pt>
                <c:pt idx="11">
                  <c:v>213</c:v>
                </c:pt>
                <c:pt idx="12">
                  <c:v>164</c:v>
                </c:pt>
                <c:pt idx="13">
                  <c:v>36</c:v>
                </c:pt>
                <c:pt idx="14">
                  <c:v>119</c:v>
                </c:pt>
                <c:pt idx="15">
                  <c:v>176</c:v>
                </c:pt>
                <c:pt idx="16">
                  <c:v>100</c:v>
                </c:pt>
                <c:pt idx="17">
                  <c:v>36</c:v>
                </c:pt>
                <c:pt idx="18">
                  <c:v>215</c:v>
                </c:pt>
                <c:pt idx="19">
                  <c:v>74</c:v>
                </c:pt>
                <c:pt idx="20">
                  <c:v>132</c:v>
                </c:pt>
                <c:pt idx="21">
                  <c:v>81</c:v>
                </c:pt>
                <c:pt idx="22">
                  <c:v>258</c:v>
                </c:pt>
                <c:pt idx="23">
                  <c:v>102</c:v>
                </c:pt>
                <c:pt idx="24">
                  <c:v>80</c:v>
                </c:pt>
                <c:pt idx="25">
                  <c:v>70</c:v>
                </c:pt>
                <c:pt idx="26">
                  <c:v>95</c:v>
                </c:pt>
                <c:pt idx="27">
                  <c:v>63</c:v>
                </c:pt>
                <c:pt idx="28">
                  <c:v>219</c:v>
                </c:pt>
                <c:pt idx="29">
                  <c:v>362</c:v>
                </c:pt>
                <c:pt idx="30">
                  <c:v>90</c:v>
                </c:pt>
              </c:numCache>
            </c:numRef>
          </c:val>
          <c:smooth val="0"/>
          <c:extLst>
            <c:ext xmlns:c16="http://schemas.microsoft.com/office/drawing/2014/chart" uri="{C3380CC4-5D6E-409C-BE32-E72D297353CC}">
              <c16:uniqueId val="{00000000-F6B9-44BD-9ECF-5CA7DAAE0F82}"/>
            </c:ext>
          </c:extLst>
        </c:ser>
        <c:dLbls>
          <c:showLegendKey val="0"/>
          <c:showVal val="0"/>
          <c:showCatName val="0"/>
          <c:showSerName val="0"/>
          <c:showPercent val="0"/>
          <c:showBubbleSize val="0"/>
        </c:dLbls>
        <c:smooth val="0"/>
        <c:axId val="433544792"/>
        <c:axId val="433541840"/>
      </c:lineChart>
      <c:dateAx>
        <c:axId val="43354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41840"/>
        <c:crosses val="autoZero"/>
        <c:auto val="1"/>
        <c:lblOffset val="100"/>
        <c:baseTimeUnit val="days"/>
      </c:dateAx>
      <c:valAx>
        <c:axId val="43354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54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83DED-A9C5-4322-B796-7BA03AD1A422}"/>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81AE5C43-D6F4-404B-9E55-5EC3C9C1D93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016005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AD4D5-24B0-4F90-8552-2CBF546DC2EE}"/>
              </a:ext>
            </a:extLst>
          </p:cNvPr>
          <p:cNvSpPr>
            <a:spLocks noGrp="1"/>
          </p:cNvSpPr>
          <p:nvPr>
            <p:ph type="title"/>
          </p:nvPr>
        </p:nvSpPr>
        <p:spPr/>
        <p:txBody>
          <a:bodyPr/>
          <a:lstStyle/>
          <a:p>
            <a:r>
              <a:rPr lang="en-US"/>
              <a:t>Instagram Key Metrics Table | altus.me</a:t>
            </a:r>
          </a:p>
        </p:txBody>
      </p:sp>
      <p:graphicFrame>
        <p:nvGraphicFramePr>
          <p:cNvPr id="5" name="Table Placeholder 4">
            <a:extLst>
              <a:ext uri="{FF2B5EF4-FFF2-40B4-BE49-F238E27FC236}">
                <a16:creationId xmlns:a16="http://schemas.microsoft.com/office/drawing/2014/main" id="{F916F703-790C-4287-A145-3593E3B12EA6}"/>
              </a:ext>
            </a:extLst>
          </p:cNvPr>
          <p:cNvGraphicFramePr>
            <a:graphicFrameLocks noGrp="1"/>
          </p:cNvGraphicFramePr>
          <p:nvPr>
            <p:ph type="tbl" sz="quarter" idx="13"/>
            <p:extLst>
              <p:ext uri="{D42A27DB-BD31-4B8C-83A1-F6EECF244321}">
                <p14:modId xmlns:p14="http://schemas.microsoft.com/office/powerpoint/2010/main" val="2030184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2535443"/>
                    </a:ext>
                  </a:extLst>
                </a:gridCol>
                <a:gridCol w="699516">
                  <a:extLst>
                    <a:ext uri="{9D8B030D-6E8A-4147-A177-3AD203B41FA5}">
                      <a16:colId xmlns:a16="http://schemas.microsoft.com/office/drawing/2014/main" val="2013094478"/>
                    </a:ext>
                  </a:extLst>
                </a:gridCol>
                <a:gridCol w="699516">
                  <a:extLst>
                    <a:ext uri="{9D8B030D-6E8A-4147-A177-3AD203B41FA5}">
                      <a16:colId xmlns:a16="http://schemas.microsoft.com/office/drawing/2014/main" val="1733741762"/>
                    </a:ext>
                  </a:extLst>
                </a:gridCol>
                <a:gridCol w="658368">
                  <a:extLst>
                    <a:ext uri="{9D8B030D-6E8A-4147-A177-3AD203B41FA5}">
                      <a16:colId xmlns:a16="http://schemas.microsoft.com/office/drawing/2014/main" val="3773903274"/>
                    </a:ext>
                  </a:extLst>
                </a:gridCol>
                <a:gridCol w="658368">
                  <a:extLst>
                    <a:ext uri="{9D8B030D-6E8A-4147-A177-3AD203B41FA5}">
                      <a16:colId xmlns:a16="http://schemas.microsoft.com/office/drawing/2014/main" val="273060291"/>
                    </a:ext>
                  </a:extLst>
                </a:gridCol>
                <a:gridCol w="658368">
                  <a:extLst>
                    <a:ext uri="{9D8B030D-6E8A-4147-A177-3AD203B41FA5}">
                      <a16:colId xmlns:a16="http://schemas.microsoft.com/office/drawing/2014/main" val="3134227924"/>
                    </a:ext>
                  </a:extLst>
                </a:gridCol>
                <a:gridCol w="699516">
                  <a:extLst>
                    <a:ext uri="{9D8B030D-6E8A-4147-A177-3AD203B41FA5}">
                      <a16:colId xmlns:a16="http://schemas.microsoft.com/office/drawing/2014/main" val="998535363"/>
                    </a:ext>
                  </a:extLst>
                </a:gridCol>
                <a:gridCol w="699516">
                  <a:extLst>
                    <a:ext uri="{9D8B030D-6E8A-4147-A177-3AD203B41FA5}">
                      <a16:colId xmlns:a16="http://schemas.microsoft.com/office/drawing/2014/main" val="230223248"/>
                    </a:ext>
                  </a:extLst>
                </a:gridCol>
                <a:gridCol w="699516">
                  <a:extLst>
                    <a:ext uri="{9D8B030D-6E8A-4147-A177-3AD203B41FA5}">
                      <a16:colId xmlns:a16="http://schemas.microsoft.com/office/drawing/2014/main" val="1554105532"/>
                    </a:ext>
                  </a:extLst>
                </a:gridCol>
                <a:gridCol w="658368">
                  <a:extLst>
                    <a:ext uri="{9D8B030D-6E8A-4147-A177-3AD203B41FA5}">
                      <a16:colId xmlns:a16="http://schemas.microsoft.com/office/drawing/2014/main" val="4279481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19902565"/>
                  </a:ext>
                </a:extLst>
              </a:tr>
              <a:tr h="370840">
                <a:tc>
                  <a:txBody>
                    <a:bodyPr/>
                    <a:lstStyle/>
                    <a:p>
                      <a:r>
                        <a:rPr lang="en-US" sz="1000"/>
                        <a:t>altus.me</a:t>
                      </a:r>
                    </a:p>
                  </a:txBody>
                  <a:tcPr/>
                </a:tc>
                <a:tc>
                  <a:txBody>
                    <a:bodyPr/>
                    <a:lstStyle/>
                    <a:p>
                      <a:r>
                        <a:rPr lang="en-US" sz="1000"/>
                        <a:t>10164</a:t>
                      </a:r>
                    </a:p>
                  </a:txBody>
                  <a:tcPr/>
                </a:tc>
                <a:tc>
                  <a:txBody>
                    <a:bodyPr/>
                    <a:lstStyle/>
                    <a:p>
                      <a:r>
                        <a:rPr lang="en-US" sz="1000"/>
                        <a:t>854</a:t>
                      </a:r>
                    </a:p>
                  </a:txBody>
                  <a:tcPr/>
                </a:tc>
                <a:tc>
                  <a:txBody>
                    <a:bodyPr/>
                    <a:lstStyle/>
                    <a:p>
                      <a:r>
                        <a:rPr lang="en-US" sz="1000"/>
                        <a:t>25</a:t>
                      </a:r>
                    </a:p>
                  </a:txBody>
                  <a:tcPr/>
                </a:tc>
                <a:tc>
                  <a:txBody>
                    <a:bodyPr/>
                    <a:lstStyle/>
                    <a:p>
                      <a:r>
                        <a:rPr lang="en-US" sz="1000"/>
                        <a:t>5</a:t>
                      </a:r>
                    </a:p>
                  </a:txBody>
                  <a:tcPr/>
                </a:tc>
                <a:tc>
                  <a:txBody>
                    <a:bodyPr/>
                    <a:lstStyle/>
                    <a:p>
                      <a:r>
                        <a:rPr lang="en-US" sz="1000"/>
                        <a:t>5</a:t>
                      </a:r>
                    </a:p>
                  </a:txBody>
                  <a:tcPr/>
                </a:tc>
                <a:tc>
                  <a:txBody>
                    <a:bodyPr/>
                    <a:lstStyle/>
                    <a:p>
                      <a:r>
                        <a:rPr lang="en-US" sz="1000"/>
                        <a:t>35</a:t>
                      </a:r>
                    </a:p>
                  </a:txBody>
                  <a:tcPr/>
                </a:tc>
                <a:tc>
                  <a:txBody>
                    <a:bodyPr/>
                    <a:lstStyle/>
                    <a:p>
                      <a:r>
                        <a:rPr lang="en-US" sz="1000"/>
                        <a:t>4492</a:t>
                      </a:r>
                    </a:p>
                  </a:txBody>
                  <a:tcPr/>
                </a:tc>
                <a:tc>
                  <a:txBody>
                    <a:bodyPr/>
                    <a:lstStyle/>
                    <a:p>
                      <a:r>
                        <a:rPr lang="en-US" sz="1000"/>
                        <a:t>51</a:t>
                      </a:r>
                    </a:p>
                  </a:txBody>
                  <a:tcPr/>
                </a:tc>
                <a:tc>
                  <a:txBody>
                    <a:bodyPr/>
                    <a:lstStyle/>
                    <a:p>
                      <a:r>
                        <a:rPr lang="en-US" sz="1000"/>
                        <a:t>1.3331 %</a:t>
                      </a:r>
                    </a:p>
                  </a:txBody>
                  <a:tcPr/>
                </a:tc>
                <a:extLst>
                  <a:ext uri="{0D108BD9-81ED-4DB2-BD59-A6C34878D82A}">
                    <a16:rowId xmlns:a16="http://schemas.microsoft.com/office/drawing/2014/main" val="3871322421"/>
                  </a:ext>
                </a:extLst>
              </a:tr>
            </a:tbl>
          </a:graphicData>
        </a:graphic>
      </p:graphicFrame>
      <p:sp>
        <p:nvSpPr>
          <p:cNvPr id="4" name="Text Placeholder 3">
            <a:extLst>
              <a:ext uri="{FF2B5EF4-FFF2-40B4-BE49-F238E27FC236}">
                <a16:creationId xmlns:a16="http://schemas.microsoft.com/office/drawing/2014/main" id="{B334F214-89D9-4DAD-9A60-7BC9CD54F1A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13608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A5C08-C31B-4FA2-812F-A5175CC5986C}"/>
              </a:ext>
            </a:extLst>
          </p:cNvPr>
          <p:cNvSpPr>
            <a:spLocks noGrp="1"/>
          </p:cNvSpPr>
          <p:nvPr>
            <p:ph type="title"/>
          </p:nvPr>
        </p:nvSpPr>
        <p:spPr/>
        <p:txBody>
          <a:bodyPr/>
          <a:lstStyle/>
          <a:p>
            <a:r>
              <a:rPr lang="en-US"/>
              <a:t>Instagram Followers Total | altus.me</a:t>
            </a:r>
          </a:p>
        </p:txBody>
      </p:sp>
      <p:graphicFrame>
        <p:nvGraphicFramePr>
          <p:cNvPr id="6" name="Chart Placeholder 5">
            <a:extLst>
              <a:ext uri="{FF2B5EF4-FFF2-40B4-BE49-F238E27FC236}">
                <a16:creationId xmlns:a16="http://schemas.microsoft.com/office/drawing/2014/main" id="{3CC229EF-BCC6-4106-97CE-09F067F6F9D9}"/>
              </a:ext>
            </a:extLst>
          </p:cNvPr>
          <p:cNvGraphicFramePr>
            <a:graphicFrameLocks noGrp="1"/>
          </p:cNvGraphicFramePr>
          <p:nvPr>
            <p:ph type="chart" sz="quarter" idx="13"/>
            <p:extLst>
              <p:ext uri="{D42A27DB-BD31-4B8C-83A1-F6EECF244321}">
                <p14:modId xmlns:p14="http://schemas.microsoft.com/office/powerpoint/2010/main" val="408857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EFAF29-DA31-410A-96FF-990ED7E2E97C}"/>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3F9EEE5-F4B0-4AAE-A570-39A6954A36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620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03194-8860-4E1E-B7F9-BF625116F632}"/>
              </a:ext>
            </a:extLst>
          </p:cNvPr>
          <p:cNvSpPr>
            <a:spLocks noGrp="1"/>
          </p:cNvSpPr>
          <p:nvPr>
            <p:ph type="title"/>
          </p:nvPr>
        </p:nvSpPr>
        <p:spPr/>
        <p:txBody>
          <a:bodyPr/>
          <a:lstStyle/>
          <a:p>
            <a:r>
              <a:rPr lang="en-US"/>
              <a:t>Instagram Followers Change Rate | altus.me</a:t>
            </a:r>
          </a:p>
        </p:txBody>
      </p:sp>
      <p:graphicFrame>
        <p:nvGraphicFramePr>
          <p:cNvPr id="6" name="Chart Placeholder 5">
            <a:extLst>
              <a:ext uri="{FF2B5EF4-FFF2-40B4-BE49-F238E27FC236}">
                <a16:creationId xmlns:a16="http://schemas.microsoft.com/office/drawing/2014/main" id="{A80F403D-C79E-404F-9D42-B4A37C2B0B77}"/>
              </a:ext>
            </a:extLst>
          </p:cNvPr>
          <p:cNvGraphicFramePr>
            <a:graphicFrameLocks noGrp="1"/>
          </p:cNvGraphicFramePr>
          <p:nvPr>
            <p:ph type="chart" sz="quarter" idx="13"/>
            <p:extLst>
              <p:ext uri="{D42A27DB-BD31-4B8C-83A1-F6EECF244321}">
                <p14:modId xmlns:p14="http://schemas.microsoft.com/office/powerpoint/2010/main" val="1599535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4EDF06-45A8-4D56-85AD-E78DB9508B6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CE95424-EA09-49AB-A987-956F5B19C5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9553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E9D2D-5927-43DC-B118-41F5045108DB}"/>
              </a:ext>
            </a:extLst>
          </p:cNvPr>
          <p:cNvSpPr>
            <a:spLocks noGrp="1"/>
          </p:cNvSpPr>
          <p:nvPr>
            <p:ph type="title"/>
          </p:nvPr>
        </p:nvSpPr>
        <p:spPr/>
        <p:txBody>
          <a:bodyPr/>
          <a:lstStyle/>
          <a:p>
            <a:r>
              <a:rPr lang="en-US"/>
              <a:t>Instagram Posts Table | altus.me - 1 of 12</a:t>
            </a:r>
          </a:p>
        </p:txBody>
      </p:sp>
      <p:graphicFrame>
        <p:nvGraphicFramePr>
          <p:cNvPr id="5" name="Table Placeholder 4">
            <a:extLst>
              <a:ext uri="{FF2B5EF4-FFF2-40B4-BE49-F238E27FC236}">
                <a16:creationId xmlns:a16="http://schemas.microsoft.com/office/drawing/2014/main" id="{408F0D6C-079F-4D81-9E5E-0501A1BA7F2C}"/>
              </a:ext>
            </a:extLst>
          </p:cNvPr>
          <p:cNvGraphicFramePr>
            <a:graphicFrameLocks noGrp="1"/>
          </p:cNvGraphicFramePr>
          <p:nvPr>
            <p:ph type="tbl" sz="quarter" idx="13"/>
            <p:extLst>
              <p:ext uri="{D42A27DB-BD31-4B8C-83A1-F6EECF244321}">
                <p14:modId xmlns:p14="http://schemas.microsoft.com/office/powerpoint/2010/main" val="1346712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75849309"/>
                    </a:ext>
                  </a:extLst>
                </a:gridCol>
                <a:gridCol w="987552">
                  <a:extLst>
                    <a:ext uri="{9D8B030D-6E8A-4147-A177-3AD203B41FA5}">
                      <a16:colId xmlns:a16="http://schemas.microsoft.com/office/drawing/2014/main" val="2628019672"/>
                    </a:ext>
                  </a:extLst>
                </a:gridCol>
                <a:gridCol w="987552">
                  <a:extLst>
                    <a:ext uri="{9D8B030D-6E8A-4147-A177-3AD203B41FA5}">
                      <a16:colId xmlns:a16="http://schemas.microsoft.com/office/drawing/2014/main" val="3164231218"/>
                    </a:ext>
                  </a:extLst>
                </a:gridCol>
                <a:gridCol w="987552">
                  <a:extLst>
                    <a:ext uri="{9D8B030D-6E8A-4147-A177-3AD203B41FA5}">
                      <a16:colId xmlns:a16="http://schemas.microsoft.com/office/drawing/2014/main" val="2067892437"/>
                    </a:ext>
                  </a:extLst>
                </a:gridCol>
                <a:gridCol w="987552">
                  <a:extLst>
                    <a:ext uri="{9D8B030D-6E8A-4147-A177-3AD203B41FA5}">
                      <a16:colId xmlns:a16="http://schemas.microsoft.com/office/drawing/2014/main" val="3013306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606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- 2018-10-31 13:24:43 </a:t>
                      </a:r>
                      <a:r>
                        <a:rPr kumimoji="0" lang="en-US" sz="1000" b="0" i="0" u="none" strike="noStrike" kern="1200" cap="none" spc="0" normalizeH="0" baseline="0" noProof="0">
                          <a:ln>
                            <a:noFill/>
                          </a:ln>
                          <a:solidFill>
                            <a:prstClr val="black"/>
                          </a:solidFill>
                          <a:effectLst/>
                          <a:uLnTx/>
                          <a:uFillTx/>
                          <a:latin typeface="+mn-lt"/>
                          <a:ea typeface="+mn-ea"/>
                          <a:cs typeface="+mn-cs"/>
                        </a:rPr>
                        <a:t>
 Beware of "The Guest"... Happy Halloween!
Porcelain figurine designed by Jaime Hayon for Lladró.
#luxury #homeaccessories #interiors #interiordesign #interiordecor #homedesign #homedecor #home #design #designer #decor #decoration #instadecor #lladró #jaimehayon #halloween #theguest #porcelain #figurines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6075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- 2018-10-30 13:22:15 </a:t>
                      </a:r>
                      <a:r>
                        <a:rPr kumimoji="0" lang="en-US" sz="1000" b="0" i="0" u="none" strike="noStrike" kern="1200" cap="none" spc="0" normalizeH="0" baseline="0" noProof="0">
                          <a:ln>
                            <a:noFill/>
                          </a:ln>
                          <a:solidFill>
                            <a:prstClr val="black"/>
                          </a:solidFill>
                          <a:effectLst/>
                          <a:uLnTx/>
                          <a:uFillTx/>
                          <a:latin typeface="+mn-lt"/>
                          <a:ea typeface="+mn-ea"/>
                          <a:cs typeface="+mn-cs"/>
                        </a:rPr>
                        <a:t>
 What a breathtaking view... #Repost architecturedose
• • •
Life is architecture &amp; architecture is the mirror of Life.. 🌿 | 📸: craigsbeds 📍#NewYork #USA #ArchitectureDose
_______________________________
#nycity #flynyon #newyorkcity #cityscape #citylove #centralpark #architecturephotography #stadt #citylife #destinationphotographer  #worldtrip #photography_lovers #photographer #photooftoday #archiphoto #architecturelovers #archidesign #arquitectura #photooftheday #photoofday #architecturephotography #archilovers #archilover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50264397"/>
                  </a:ext>
                </a:extLst>
              </a:tr>
            </a:tbl>
          </a:graphicData>
        </a:graphic>
      </p:graphicFrame>
      <p:sp>
        <p:nvSpPr>
          <p:cNvPr id="4" name="Text Placeholder 3">
            <a:extLst>
              <a:ext uri="{FF2B5EF4-FFF2-40B4-BE49-F238E27FC236}">
                <a16:creationId xmlns:a16="http://schemas.microsoft.com/office/drawing/2014/main" id="{24BEA22F-01A1-45BB-B8AD-C0936E56243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86275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92E59-ED6C-4C3C-B1EF-360DA4C612DA}"/>
              </a:ext>
            </a:extLst>
          </p:cNvPr>
          <p:cNvSpPr>
            <a:spLocks noGrp="1"/>
          </p:cNvSpPr>
          <p:nvPr>
            <p:ph type="title"/>
          </p:nvPr>
        </p:nvSpPr>
        <p:spPr/>
        <p:txBody>
          <a:bodyPr/>
          <a:lstStyle/>
          <a:p>
            <a:r>
              <a:rPr lang="en-US"/>
              <a:t>Instagram Posts Table | altus.me - 2 of 12</a:t>
            </a:r>
          </a:p>
        </p:txBody>
      </p:sp>
      <p:graphicFrame>
        <p:nvGraphicFramePr>
          <p:cNvPr id="5" name="Table Placeholder 4">
            <a:extLst>
              <a:ext uri="{FF2B5EF4-FFF2-40B4-BE49-F238E27FC236}">
                <a16:creationId xmlns:a16="http://schemas.microsoft.com/office/drawing/2014/main" id="{D33AD405-531D-4D79-835E-A58FBC852F19}"/>
              </a:ext>
            </a:extLst>
          </p:cNvPr>
          <p:cNvGraphicFramePr>
            <a:graphicFrameLocks noGrp="1"/>
          </p:cNvGraphicFramePr>
          <p:nvPr>
            <p:ph type="tbl" sz="quarter" idx="13"/>
            <p:extLst>
              <p:ext uri="{D42A27DB-BD31-4B8C-83A1-F6EECF244321}">
                <p14:modId xmlns:p14="http://schemas.microsoft.com/office/powerpoint/2010/main" val="729776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31464417"/>
                    </a:ext>
                  </a:extLst>
                </a:gridCol>
                <a:gridCol w="987552">
                  <a:extLst>
                    <a:ext uri="{9D8B030D-6E8A-4147-A177-3AD203B41FA5}">
                      <a16:colId xmlns:a16="http://schemas.microsoft.com/office/drawing/2014/main" val="3794483963"/>
                    </a:ext>
                  </a:extLst>
                </a:gridCol>
                <a:gridCol w="987552">
                  <a:extLst>
                    <a:ext uri="{9D8B030D-6E8A-4147-A177-3AD203B41FA5}">
                      <a16:colId xmlns:a16="http://schemas.microsoft.com/office/drawing/2014/main" val="226550025"/>
                    </a:ext>
                  </a:extLst>
                </a:gridCol>
                <a:gridCol w="987552">
                  <a:extLst>
                    <a:ext uri="{9D8B030D-6E8A-4147-A177-3AD203B41FA5}">
                      <a16:colId xmlns:a16="http://schemas.microsoft.com/office/drawing/2014/main" val="905335245"/>
                    </a:ext>
                  </a:extLst>
                </a:gridCol>
                <a:gridCol w="987552">
                  <a:extLst>
                    <a:ext uri="{9D8B030D-6E8A-4147-A177-3AD203B41FA5}">
                      <a16:colId xmlns:a16="http://schemas.microsoft.com/office/drawing/2014/main" val="319607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796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- 2018-10-29 13:30:49 </a:t>
                      </a:r>
                      <a:r>
                        <a:rPr kumimoji="0" lang="en-US" sz="1000" b="0" i="0" u="none" strike="noStrike" kern="1200" cap="none" spc="0" normalizeH="0" baseline="0" noProof="0">
                          <a:ln>
                            <a:noFill/>
                          </a:ln>
                          <a:solidFill>
                            <a:prstClr val="black"/>
                          </a:solidFill>
                          <a:effectLst/>
                          <a:uLnTx/>
                          <a:uFillTx/>
                          <a:latin typeface="+mn-lt"/>
                          <a:ea typeface="+mn-ea"/>
                          <a:cs typeface="+mn-cs"/>
                        </a:rPr>
                        <a:t>
 When glamour, elegance and sartorial excellence come together. #Repost arketipofirenze
• • •
We have played with the elements of haute couture to again bring quality to the foreground; refined stitching, sartorial excellence and use of padded down materials evoke sensations of comfort at first sight.
Mayfair Dream, bed – design Leonardo Dainelli
#arketipo #arketipofirenze #firenze #madeinitaly #luxury #design #interiordesign #italiandesign #interiors #handmade #craftmanship #homestyle #instahome #instadesign #luxuryhome #designideas #brand #brandidentity #branding #homedecor #adstyle #elledecor #vogueliving #homerenovation #mordernhome #dreamhome #italy #bed #dream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8603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- 2018-10-28 12:38:21 </a:t>
                      </a:r>
                      <a:r>
                        <a:rPr kumimoji="0" lang="en-US" sz="1000" b="0" i="0" u="none" strike="noStrike" kern="1200" cap="none" spc="0" normalizeH="0" baseline="0" noProof="0">
                          <a:ln>
                            <a:noFill/>
                          </a:ln>
                          <a:solidFill>
                            <a:prstClr val="black"/>
                          </a:solidFill>
                          <a:effectLst/>
                          <a:uLnTx/>
                          <a:uFillTx/>
                          <a:latin typeface="+mn-lt"/>
                          <a:ea typeface="+mn-ea"/>
                          <a:cs typeface="+mn-cs"/>
                        </a:rPr>
                        <a:t>
 Discover the design philosophy behind Leolux' new sofa "Elias" in this interview with the talented designer Christian Werner.
Click on the link in our bio to watch the entire video!
#luxury #furniture #interiors #interiordesign #interiordecor #homedesign #homedecor #home #design #designer #style #decor #decoration #instastyle #instadecor #instagood #leolux #elias #christianwerner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53395295"/>
                  </a:ext>
                </a:extLst>
              </a:tr>
            </a:tbl>
          </a:graphicData>
        </a:graphic>
      </p:graphicFrame>
      <p:sp>
        <p:nvSpPr>
          <p:cNvPr id="4" name="Text Placeholder 3">
            <a:extLst>
              <a:ext uri="{FF2B5EF4-FFF2-40B4-BE49-F238E27FC236}">
                <a16:creationId xmlns:a16="http://schemas.microsoft.com/office/drawing/2014/main" id="{ED8A5DE9-55BC-4A3E-A2BF-D26DDEE0F80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27650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AB5B5-A8DB-4569-8807-C4DE5AD56264}"/>
              </a:ext>
            </a:extLst>
          </p:cNvPr>
          <p:cNvSpPr>
            <a:spLocks noGrp="1"/>
          </p:cNvSpPr>
          <p:nvPr>
            <p:ph type="title"/>
          </p:nvPr>
        </p:nvSpPr>
        <p:spPr/>
        <p:txBody>
          <a:bodyPr/>
          <a:lstStyle/>
          <a:p>
            <a:r>
              <a:rPr lang="en-US"/>
              <a:t>Instagram Posts Table | altus.me - 3 of 12</a:t>
            </a:r>
          </a:p>
        </p:txBody>
      </p:sp>
      <p:graphicFrame>
        <p:nvGraphicFramePr>
          <p:cNvPr id="5" name="Table Placeholder 4">
            <a:extLst>
              <a:ext uri="{FF2B5EF4-FFF2-40B4-BE49-F238E27FC236}">
                <a16:creationId xmlns:a16="http://schemas.microsoft.com/office/drawing/2014/main" id="{4EB53BB6-2D59-4FAB-A4A6-46ECC5E49DFC}"/>
              </a:ext>
            </a:extLst>
          </p:cNvPr>
          <p:cNvGraphicFramePr>
            <a:graphicFrameLocks noGrp="1"/>
          </p:cNvGraphicFramePr>
          <p:nvPr>
            <p:ph type="tbl" sz="quarter" idx="13"/>
            <p:extLst>
              <p:ext uri="{D42A27DB-BD31-4B8C-83A1-F6EECF244321}">
                <p14:modId xmlns:p14="http://schemas.microsoft.com/office/powerpoint/2010/main" val="1603309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45374564"/>
                    </a:ext>
                  </a:extLst>
                </a:gridCol>
                <a:gridCol w="987552">
                  <a:extLst>
                    <a:ext uri="{9D8B030D-6E8A-4147-A177-3AD203B41FA5}">
                      <a16:colId xmlns:a16="http://schemas.microsoft.com/office/drawing/2014/main" val="2778550604"/>
                    </a:ext>
                  </a:extLst>
                </a:gridCol>
                <a:gridCol w="987552">
                  <a:extLst>
                    <a:ext uri="{9D8B030D-6E8A-4147-A177-3AD203B41FA5}">
                      <a16:colId xmlns:a16="http://schemas.microsoft.com/office/drawing/2014/main" val="680310972"/>
                    </a:ext>
                  </a:extLst>
                </a:gridCol>
                <a:gridCol w="987552">
                  <a:extLst>
                    <a:ext uri="{9D8B030D-6E8A-4147-A177-3AD203B41FA5}">
                      <a16:colId xmlns:a16="http://schemas.microsoft.com/office/drawing/2014/main" val="811444095"/>
                    </a:ext>
                  </a:extLst>
                </a:gridCol>
                <a:gridCol w="987552">
                  <a:extLst>
                    <a:ext uri="{9D8B030D-6E8A-4147-A177-3AD203B41FA5}">
                      <a16:colId xmlns:a16="http://schemas.microsoft.com/office/drawing/2014/main" val="667294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061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- 2018-10-27 14:00:07 </a:t>
                      </a:r>
                      <a:r>
                        <a:rPr kumimoji="0" lang="en-US" sz="1000" b="0" i="0" u="none" strike="noStrike" kern="1200" cap="none" spc="0" normalizeH="0" baseline="0" noProof="0">
                          <a:ln>
                            <a:noFill/>
                          </a:ln>
                          <a:solidFill>
                            <a:prstClr val="black"/>
                          </a:solidFill>
                          <a:effectLst/>
                          <a:uLnTx/>
                          <a:uFillTx/>
                          <a:latin typeface="+mn-lt"/>
                          <a:ea typeface="+mn-ea"/>
                          <a:cs typeface="+mn-cs"/>
                        </a:rPr>
                        <a:t>
 Walter Knoll introduces its innovations at Orgatec in an inviting and inspiring environment!
#luxury #furniture #interiors #interiordesign #interiordecor #homedesign #homedecor #design #designer #decor #decoration #walterknoll #work #workspace #moderndesign #orgatec #orgatec2018 #tradefair #officesolutions #worklife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26544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- 2018-10-27 13:00:02 </a:t>
                      </a:r>
                      <a:r>
                        <a:rPr kumimoji="0" lang="en-US" sz="1000" b="0" i="0" u="none" strike="noStrike" kern="1200" cap="none" spc="0" normalizeH="0" baseline="0" noProof="0">
                          <a:ln>
                            <a:noFill/>
                          </a:ln>
                          <a:solidFill>
                            <a:prstClr val="black"/>
                          </a:solidFill>
                          <a:effectLst/>
                          <a:uLnTx/>
                          <a:uFillTx/>
                          <a:latin typeface="+mn-lt"/>
                          <a:ea typeface="+mn-ea"/>
                          <a:cs typeface="+mn-cs"/>
                        </a:rPr>
                        <a:t>
 Visiting Extremis' booth at Orgatec... Always a pleasure!
#luxury #furniture #interiors #interiordesign #interiordecor #homedesign #homedecor #design #designer #decor #decoration #extremis #relaxation #moderndesign #orgatec #orgatec2018 #tradefair #officesolutions #worklife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33801085"/>
                  </a:ext>
                </a:extLst>
              </a:tr>
            </a:tbl>
          </a:graphicData>
        </a:graphic>
      </p:graphicFrame>
      <p:sp>
        <p:nvSpPr>
          <p:cNvPr id="4" name="Text Placeholder 3">
            <a:extLst>
              <a:ext uri="{FF2B5EF4-FFF2-40B4-BE49-F238E27FC236}">
                <a16:creationId xmlns:a16="http://schemas.microsoft.com/office/drawing/2014/main" id="{4B958911-9663-48AD-BD69-4AAA8C94E93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63502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FF9D1-D14C-4FC3-88E9-6BF2AC1ABC25}"/>
              </a:ext>
            </a:extLst>
          </p:cNvPr>
          <p:cNvSpPr>
            <a:spLocks noGrp="1"/>
          </p:cNvSpPr>
          <p:nvPr>
            <p:ph type="title"/>
          </p:nvPr>
        </p:nvSpPr>
        <p:spPr/>
        <p:txBody>
          <a:bodyPr/>
          <a:lstStyle/>
          <a:p>
            <a:r>
              <a:rPr lang="en-US"/>
              <a:t>Instagram Posts Table | altus.me - 4 of 12</a:t>
            </a:r>
          </a:p>
        </p:txBody>
      </p:sp>
      <p:graphicFrame>
        <p:nvGraphicFramePr>
          <p:cNvPr id="5" name="Table Placeholder 4">
            <a:extLst>
              <a:ext uri="{FF2B5EF4-FFF2-40B4-BE49-F238E27FC236}">
                <a16:creationId xmlns:a16="http://schemas.microsoft.com/office/drawing/2014/main" id="{75091865-2E1B-4847-932E-FDF082D1B8CB}"/>
              </a:ext>
            </a:extLst>
          </p:cNvPr>
          <p:cNvGraphicFramePr>
            <a:graphicFrameLocks noGrp="1"/>
          </p:cNvGraphicFramePr>
          <p:nvPr>
            <p:ph type="tbl" sz="quarter" idx="13"/>
            <p:extLst>
              <p:ext uri="{D42A27DB-BD31-4B8C-83A1-F6EECF244321}">
                <p14:modId xmlns:p14="http://schemas.microsoft.com/office/powerpoint/2010/main" val="1146588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05575211"/>
                    </a:ext>
                  </a:extLst>
                </a:gridCol>
                <a:gridCol w="987552">
                  <a:extLst>
                    <a:ext uri="{9D8B030D-6E8A-4147-A177-3AD203B41FA5}">
                      <a16:colId xmlns:a16="http://schemas.microsoft.com/office/drawing/2014/main" val="3331725628"/>
                    </a:ext>
                  </a:extLst>
                </a:gridCol>
                <a:gridCol w="987552">
                  <a:extLst>
                    <a:ext uri="{9D8B030D-6E8A-4147-A177-3AD203B41FA5}">
                      <a16:colId xmlns:a16="http://schemas.microsoft.com/office/drawing/2014/main" val="2381190850"/>
                    </a:ext>
                  </a:extLst>
                </a:gridCol>
                <a:gridCol w="987552">
                  <a:extLst>
                    <a:ext uri="{9D8B030D-6E8A-4147-A177-3AD203B41FA5}">
                      <a16:colId xmlns:a16="http://schemas.microsoft.com/office/drawing/2014/main" val="1293770600"/>
                    </a:ext>
                  </a:extLst>
                </a:gridCol>
                <a:gridCol w="987552">
                  <a:extLst>
                    <a:ext uri="{9D8B030D-6E8A-4147-A177-3AD203B41FA5}">
                      <a16:colId xmlns:a16="http://schemas.microsoft.com/office/drawing/2014/main" val="170360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740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- 2018-10-26 13:37:37 </a:t>
                      </a:r>
                      <a:r>
                        <a:rPr kumimoji="0" lang="en-US" sz="1000" b="0" i="0" u="none" strike="noStrike" kern="1200" cap="none" spc="0" normalizeH="0" baseline="0" noProof="0">
                          <a:ln>
                            <a:noFill/>
                          </a:ln>
                          <a:solidFill>
                            <a:prstClr val="black"/>
                          </a:solidFill>
                          <a:effectLst/>
                          <a:uLnTx/>
                          <a:uFillTx/>
                          <a:latin typeface="+mn-lt"/>
                          <a:ea typeface="+mn-ea"/>
                          <a:cs typeface="+mn-cs"/>
                        </a:rPr>
                        <a:t>
 Leolux welcomes us in its corner at Orgatec with a beautiful and vibrant collection that expresses creativity in designing contemporary interiors!
#luxury #furniture #interiors #interiordesign #interiordecor #homedesign #homedecor #design #designer #decor #decoration #leolux #leoluxdesignfurniture #moderndesign #orgatec #orgatec2018 #tradefair #officesolutions #worklife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2901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- 2018-10-26 11:45:04 </a:t>
                      </a:r>
                      <a:r>
                        <a:rPr kumimoji="0" lang="en-US" sz="1000" b="0" i="0" u="none" strike="noStrike" kern="1200" cap="none" spc="0" normalizeH="0" baseline="0" noProof="0">
                          <a:ln>
                            <a:noFill/>
                          </a:ln>
                          <a:solidFill>
                            <a:prstClr val="black"/>
                          </a:solidFill>
                          <a:effectLst/>
                          <a:uLnTx/>
                          <a:uFillTx/>
                          <a:latin typeface="+mn-lt"/>
                          <a:ea typeface="+mn-ea"/>
                          <a:cs typeface="+mn-cs"/>
                        </a:rPr>
                        <a:t>
 Inspiring designs in Segis' corner at Orgatec.
#luxury #furniture #interiors #interiordesign #interiordecor #homedesign #homedecor #design #designer #decor #decoration #segis #segisdesign #segisproject #moderndesign #orgatec #orgatec2018 #tradefair #officesolutions #worklife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636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- 2018-10-25 18:04:11 </a:t>
                      </a:r>
                      <a:r>
                        <a:rPr kumimoji="0" lang="en-US" sz="1000" b="0" i="0" u="none" strike="noStrike" kern="1200" cap="none" spc="0" normalizeH="0" baseline="0" noProof="0">
                          <a:ln>
                            <a:noFill/>
                          </a:ln>
                          <a:solidFill>
                            <a:prstClr val="black"/>
                          </a:solidFill>
                          <a:effectLst/>
                          <a:uLnTx/>
                          <a:uFillTx/>
                          <a:latin typeface="+mn-lt"/>
                          <a:ea typeface="+mn-ea"/>
                          <a:cs typeface="+mn-cs"/>
                        </a:rPr>
                        <a:t>
 Here's to more!
#luxury #furniture #interiors #interiordesign #homedecor #decor #instastyle #instadecor #10k #10kfollowers #community #connoisseurs #connoisseur #design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9486462"/>
                  </a:ext>
                </a:extLst>
              </a:tr>
            </a:tbl>
          </a:graphicData>
        </a:graphic>
      </p:graphicFrame>
      <p:sp>
        <p:nvSpPr>
          <p:cNvPr id="4" name="Text Placeholder 3">
            <a:extLst>
              <a:ext uri="{FF2B5EF4-FFF2-40B4-BE49-F238E27FC236}">
                <a16:creationId xmlns:a16="http://schemas.microsoft.com/office/drawing/2014/main" id="{D88BC828-5CE1-4106-A8C3-81A11526513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6069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95541-3E36-4A72-9C96-EB7E1B9BCEB1}"/>
              </a:ext>
            </a:extLst>
          </p:cNvPr>
          <p:cNvSpPr>
            <a:spLocks noGrp="1"/>
          </p:cNvSpPr>
          <p:nvPr>
            <p:ph type="title"/>
          </p:nvPr>
        </p:nvSpPr>
        <p:spPr/>
        <p:txBody>
          <a:bodyPr/>
          <a:lstStyle/>
          <a:p>
            <a:r>
              <a:rPr lang="en-US"/>
              <a:t>Instagram Posts Table | altus.me - 5 of 12</a:t>
            </a:r>
          </a:p>
        </p:txBody>
      </p:sp>
      <p:graphicFrame>
        <p:nvGraphicFramePr>
          <p:cNvPr id="5" name="Table Placeholder 4">
            <a:extLst>
              <a:ext uri="{FF2B5EF4-FFF2-40B4-BE49-F238E27FC236}">
                <a16:creationId xmlns:a16="http://schemas.microsoft.com/office/drawing/2014/main" id="{46569978-6777-4BF1-885C-F899B368A729}"/>
              </a:ext>
            </a:extLst>
          </p:cNvPr>
          <p:cNvGraphicFramePr>
            <a:graphicFrameLocks noGrp="1"/>
          </p:cNvGraphicFramePr>
          <p:nvPr>
            <p:ph type="tbl" sz="quarter" idx="13"/>
            <p:extLst>
              <p:ext uri="{D42A27DB-BD31-4B8C-83A1-F6EECF244321}">
                <p14:modId xmlns:p14="http://schemas.microsoft.com/office/powerpoint/2010/main" val="2947418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35860107"/>
                    </a:ext>
                  </a:extLst>
                </a:gridCol>
                <a:gridCol w="987552">
                  <a:extLst>
                    <a:ext uri="{9D8B030D-6E8A-4147-A177-3AD203B41FA5}">
                      <a16:colId xmlns:a16="http://schemas.microsoft.com/office/drawing/2014/main" val="227496571"/>
                    </a:ext>
                  </a:extLst>
                </a:gridCol>
                <a:gridCol w="987552">
                  <a:extLst>
                    <a:ext uri="{9D8B030D-6E8A-4147-A177-3AD203B41FA5}">
                      <a16:colId xmlns:a16="http://schemas.microsoft.com/office/drawing/2014/main" val="2166717177"/>
                    </a:ext>
                  </a:extLst>
                </a:gridCol>
                <a:gridCol w="987552">
                  <a:extLst>
                    <a:ext uri="{9D8B030D-6E8A-4147-A177-3AD203B41FA5}">
                      <a16:colId xmlns:a16="http://schemas.microsoft.com/office/drawing/2014/main" val="3897130625"/>
                    </a:ext>
                  </a:extLst>
                </a:gridCol>
                <a:gridCol w="987552">
                  <a:extLst>
                    <a:ext uri="{9D8B030D-6E8A-4147-A177-3AD203B41FA5}">
                      <a16:colId xmlns:a16="http://schemas.microsoft.com/office/drawing/2014/main" val="4176808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0621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- 2018-10-25 18:03:36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being our brand ambassadors.
#luxury #furniture #interiors #interiordesign #homedecor #decor #instastyle #instadecor #10k #10kfollowers #community #connoisseurs #connoisseur #design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2803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- 2018-10-25 18:02:11 </a:t>
                      </a:r>
                      <a:r>
                        <a:rPr kumimoji="0" lang="en-US" sz="1000" b="0" i="0" u="none" strike="noStrike" kern="1200" cap="none" spc="0" normalizeH="0" baseline="0" noProof="0">
                          <a:ln>
                            <a:noFill/>
                          </a:ln>
                          <a:solidFill>
                            <a:prstClr val="black"/>
                          </a:solidFill>
                          <a:effectLst/>
                          <a:uLnTx/>
                          <a:uFillTx/>
                          <a:latin typeface="+mn-lt"/>
                          <a:ea typeface="+mn-ea"/>
                          <a:cs typeface="+mn-cs"/>
                        </a:rPr>
                        <a:t>
 We believe that our #visitors are not followers.
#luxury #furniture #interiors #interiordesign #homedecor #decor #instastyle #instadecor #10k #10kfollowers #community #connoisseurs #connoisseur #design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6735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- 2018-10-24 13:30:31 </a:t>
                      </a:r>
                      <a:r>
                        <a:rPr kumimoji="0" lang="en-US" sz="1000" b="0" i="0" u="none" strike="noStrike" kern="1200" cap="none" spc="0" normalizeH="0" baseline="0" noProof="0">
                          <a:ln>
                            <a:noFill/>
                          </a:ln>
                          <a:solidFill>
                            <a:prstClr val="black"/>
                          </a:solidFill>
                          <a:effectLst/>
                          <a:uLnTx/>
                          <a:uFillTx/>
                          <a:latin typeface="+mn-lt"/>
                          <a:ea typeface="+mn-ea"/>
                          <a:cs typeface="+mn-cs"/>
                        </a:rPr>
                        <a:t>
 The "Nurglas" table for Draenert is made entirely of glass, which is bent at 800 degrees Celsius giving it its shape and stability, and making it a one of a kind!
#luxury #furniture #interiors #interiordesign #interiordecor #homedesign #homedecor #home #design #style #decor #decoration #instastyle #instadecor #draenert #table #glass #nurglas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9721013"/>
                  </a:ext>
                </a:extLst>
              </a:tr>
            </a:tbl>
          </a:graphicData>
        </a:graphic>
      </p:graphicFrame>
      <p:sp>
        <p:nvSpPr>
          <p:cNvPr id="4" name="Text Placeholder 3">
            <a:extLst>
              <a:ext uri="{FF2B5EF4-FFF2-40B4-BE49-F238E27FC236}">
                <a16:creationId xmlns:a16="http://schemas.microsoft.com/office/drawing/2014/main" id="{455FE7C8-99C1-4534-B410-02ADC641144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23734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39538-A998-4826-9A78-F5372EACD085}"/>
              </a:ext>
            </a:extLst>
          </p:cNvPr>
          <p:cNvSpPr>
            <a:spLocks noGrp="1"/>
          </p:cNvSpPr>
          <p:nvPr>
            <p:ph type="title"/>
          </p:nvPr>
        </p:nvSpPr>
        <p:spPr/>
        <p:txBody>
          <a:bodyPr/>
          <a:lstStyle/>
          <a:p>
            <a:r>
              <a:rPr lang="en-US"/>
              <a:t>Instagram Posts Table | altus.me - 6 of 12</a:t>
            </a:r>
          </a:p>
        </p:txBody>
      </p:sp>
      <p:graphicFrame>
        <p:nvGraphicFramePr>
          <p:cNvPr id="5" name="Table Placeholder 4">
            <a:extLst>
              <a:ext uri="{FF2B5EF4-FFF2-40B4-BE49-F238E27FC236}">
                <a16:creationId xmlns:a16="http://schemas.microsoft.com/office/drawing/2014/main" id="{B53F91C4-0D54-4786-A0A9-B623B5CC36AA}"/>
              </a:ext>
            </a:extLst>
          </p:cNvPr>
          <p:cNvGraphicFramePr>
            <a:graphicFrameLocks noGrp="1"/>
          </p:cNvGraphicFramePr>
          <p:nvPr>
            <p:ph type="tbl" sz="quarter" idx="13"/>
            <p:extLst>
              <p:ext uri="{D42A27DB-BD31-4B8C-83A1-F6EECF244321}">
                <p14:modId xmlns:p14="http://schemas.microsoft.com/office/powerpoint/2010/main" val="2344028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16809404"/>
                    </a:ext>
                  </a:extLst>
                </a:gridCol>
                <a:gridCol w="987552">
                  <a:extLst>
                    <a:ext uri="{9D8B030D-6E8A-4147-A177-3AD203B41FA5}">
                      <a16:colId xmlns:a16="http://schemas.microsoft.com/office/drawing/2014/main" val="480437569"/>
                    </a:ext>
                  </a:extLst>
                </a:gridCol>
                <a:gridCol w="987552">
                  <a:extLst>
                    <a:ext uri="{9D8B030D-6E8A-4147-A177-3AD203B41FA5}">
                      <a16:colId xmlns:a16="http://schemas.microsoft.com/office/drawing/2014/main" val="2746453783"/>
                    </a:ext>
                  </a:extLst>
                </a:gridCol>
                <a:gridCol w="987552">
                  <a:extLst>
                    <a:ext uri="{9D8B030D-6E8A-4147-A177-3AD203B41FA5}">
                      <a16:colId xmlns:a16="http://schemas.microsoft.com/office/drawing/2014/main" val="2417936749"/>
                    </a:ext>
                  </a:extLst>
                </a:gridCol>
                <a:gridCol w="987552">
                  <a:extLst>
                    <a:ext uri="{9D8B030D-6E8A-4147-A177-3AD203B41FA5}">
                      <a16:colId xmlns:a16="http://schemas.microsoft.com/office/drawing/2014/main" val="1625732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540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- 2018-10-23 13:26:28 </a:t>
                      </a:r>
                      <a:r>
                        <a:rPr kumimoji="0" lang="en-US" sz="1000" b="0" i="0" u="none" strike="noStrike" kern="1200" cap="none" spc="0" normalizeH="0" baseline="0" noProof="0">
                          <a:ln>
                            <a:noFill/>
                          </a:ln>
                          <a:solidFill>
                            <a:prstClr val="black"/>
                          </a:solidFill>
                          <a:effectLst/>
                          <a:uLnTx/>
                          <a:uFillTx/>
                          <a:latin typeface="+mn-lt"/>
                          <a:ea typeface="+mn-ea"/>
                          <a:cs typeface="+mn-cs"/>
                        </a:rPr>
                        <a:t>
 Absolutely fascinated by Chad Knight's mind-bending digital art! His unique approach to digital sculptures is truly impressive. #Repost avant.arte
• • •
ROSE-GOLD 971 by chadknight #chadknight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272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- 2018-10-22 13:15:40 </a:t>
                      </a:r>
                      <a:r>
                        <a:rPr kumimoji="0" lang="en-US" sz="1000" b="0" i="0" u="none" strike="noStrike" kern="1200" cap="none" spc="0" normalizeH="0" baseline="0" noProof="0">
                          <a:ln>
                            <a:noFill/>
                          </a:ln>
                          <a:solidFill>
                            <a:prstClr val="black"/>
                          </a:solidFill>
                          <a:effectLst/>
                          <a:uLnTx/>
                          <a:uFillTx/>
                          <a:latin typeface="+mn-lt"/>
                          <a:ea typeface="+mn-ea"/>
                          <a:cs typeface="+mn-cs"/>
                        </a:rPr>
                        <a:t>
 Karin's elegant forms are courtesy of impeccable workmanship. The back cushion with its leather piping and modernity, along with its light and refined wooden frame, make it an essential presence in your space.
Karin armchair, design by Setsu &amp; Shinobu Ito for Désirée.
#luxury #furniture #interiors #interiordesign #interiordecor #homedesign #homedecor #home #design #style #decor #decoration #instastyle #instadecor #désirée #karin #armchair #gruppoeuromobil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85395622"/>
                  </a:ext>
                </a:extLst>
              </a:tr>
            </a:tbl>
          </a:graphicData>
        </a:graphic>
      </p:graphicFrame>
      <p:sp>
        <p:nvSpPr>
          <p:cNvPr id="4" name="Text Placeholder 3">
            <a:extLst>
              <a:ext uri="{FF2B5EF4-FFF2-40B4-BE49-F238E27FC236}">
                <a16:creationId xmlns:a16="http://schemas.microsoft.com/office/drawing/2014/main" id="{7E1FECB6-1639-4701-8320-D0B41D6BE01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949918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CE94-9DDE-48EB-81F5-7E8B59888767}"/>
              </a:ext>
            </a:extLst>
          </p:cNvPr>
          <p:cNvSpPr>
            <a:spLocks noGrp="1"/>
          </p:cNvSpPr>
          <p:nvPr>
            <p:ph type="title"/>
          </p:nvPr>
        </p:nvSpPr>
        <p:spPr/>
        <p:txBody>
          <a:bodyPr/>
          <a:lstStyle/>
          <a:p>
            <a:r>
              <a:rPr lang="en-US"/>
              <a:t>Instagram Posts Table | altus.me - 7 of 12</a:t>
            </a:r>
          </a:p>
        </p:txBody>
      </p:sp>
      <p:graphicFrame>
        <p:nvGraphicFramePr>
          <p:cNvPr id="5" name="Table Placeholder 4">
            <a:extLst>
              <a:ext uri="{FF2B5EF4-FFF2-40B4-BE49-F238E27FC236}">
                <a16:creationId xmlns:a16="http://schemas.microsoft.com/office/drawing/2014/main" id="{47E0F54D-251D-42D8-9D4D-EC50D5D3091D}"/>
              </a:ext>
            </a:extLst>
          </p:cNvPr>
          <p:cNvGraphicFramePr>
            <a:graphicFrameLocks noGrp="1"/>
          </p:cNvGraphicFramePr>
          <p:nvPr>
            <p:ph type="tbl" sz="quarter" idx="13"/>
            <p:extLst>
              <p:ext uri="{D42A27DB-BD31-4B8C-83A1-F6EECF244321}">
                <p14:modId xmlns:p14="http://schemas.microsoft.com/office/powerpoint/2010/main" val="3547260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86625890"/>
                    </a:ext>
                  </a:extLst>
                </a:gridCol>
                <a:gridCol w="987552">
                  <a:extLst>
                    <a:ext uri="{9D8B030D-6E8A-4147-A177-3AD203B41FA5}">
                      <a16:colId xmlns:a16="http://schemas.microsoft.com/office/drawing/2014/main" val="2630274276"/>
                    </a:ext>
                  </a:extLst>
                </a:gridCol>
                <a:gridCol w="987552">
                  <a:extLst>
                    <a:ext uri="{9D8B030D-6E8A-4147-A177-3AD203B41FA5}">
                      <a16:colId xmlns:a16="http://schemas.microsoft.com/office/drawing/2014/main" val="217752456"/>
                    </a:ext>
                  </a:extLst>
                </a:gridCol>
                <a:gridCol w="987552">
                  <a:extLst>
                    <a:ext uri="{9D8B030D-6E8A-4147-A177-3AD203B41FA5}">
                      <a16:colId xmlns:a16="http://schemas.microsoft.com/office/drawing/2014/main" val="3707425450"/>
                    </a:ext>
                  </a:extLst>
                </a:gridCol>
                <a:gridCol w="987552">
                  <a:extLst>
                    <a:ext uri="{9D8B030D-6E8A-4147-A177-3AD203B41FA5}">
                      <a16:colId xmlns:a16="http://schemas.microsoft.com/office/drawing/2014/main" val="3509080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043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- 2018-10-21 11:37:05 </a:t>
                      </a:r>
                      <a:r>
                        <a:rPr kumimoji="0" lang="en-US" sz="1000" b="0" i="0" u="none" strike="noStrike" kern="1200" cap="none" spc="0" normalizeH="0" baseline="0" noProof="0">
                          <a:ln>
                            <a:noFill/>
                          </a:ln>
                          <a:solidFill>
                            <a:prstClr val="black"/>
                          </a:solidFill>
                          <a:effectLst/>
                          <a:uLnTx/>
                          <a:uFillTx/>
                          <a:latin typeface="+mn-lt"/>
                          <a:ea typeface="+mn-ea"/>
                          <a:cs typeface="+mn-cs"/>
                        </a:rPr>
                        <a:t>
 A modern dining table with a smart extension function: FONTANA by Draenert offers a unique experience of an innovative synchronous mechanism, allowing the table to unfold effortlessly.
This unique piece of furniture has received four awards!
Video via draenert.official
#luxury #furniture #interiors #interiordesign #interiordecor #homedesign #homedecor #home #design #style #decor #decoration #instastyle #instadecor #draenert #fontana #diningtable #extendabletable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391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- 2018-10-20 14:16:19 </a:t>
                      </a:r>
                      <a:r>
                        <a:rPr kumimoji="0" lang="en-US" sz="1000" b="0" i="0" u="none" strike="noStrike" kern="1200" cap="none" spc="0" normalizeH="0" baseline="0" noProof="0">
                          <a:ln>
                            <a:noFill/>
                          </a:ln>
                          <a:solidFill>
                            <a:prstClr val="black"/>
                          </a:solidFill>
                          <a:effectLst/>
                          <a:uLnTx/>
                          <a:uFillTx/>
                          <a:latin typeface="+mn-lt"/>
                          <a:ea typeface="+mn-ea"/>
                          <a:cs typeface="+mn-cs"/>
                        </a:rPr>
                        <a:t>
 BAO armchair, designed by EOOS for Walter Knoll, impresses with its opulent sculpture and charming form. #Repost walterknoll_official
• • •
This curvy yet elegant armchair was named after the Chinese word Bao which encompasses three meanings: treasure, darling, to hug… It is a comfy and soft embrace after all! #walterknoll #eoosdesign #baochair  #storybehindthename #designproduct #names #trivia #inspiration #craftsmanship #livingroominspo #livingroominspiration #livingroomgoals #homedecor #upholstery #upholsteredfurniture #upholsterydesign #upholsteredchair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5660186"/>
                  </a:ext>
                </a:extLst>
              </a:tr>
            </a:tbl>
          </a:graphicData>
        </a:graphic>
      </p:graphicFrame>
      <p:sp>
        <p:nvSpPr>
          <p:cNvPr id="4" name="Text Placeholder 3">
            <a:extLst>
              <a:ext uri="{FF2B5EF4-FFF2-40B4-BE49-F238E27FC236}">
                <a16:creationId xmlns:a16="http://schemas.microsoft.com/office/drawing/2014/main" id="{BC9368BB-27E4-489F-816B-D746BDF09AE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404725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12239-8206-4B8B-BD6E-75B72547887F}"/>
              </a:ext>
            </a:extLst>
          </p:cNvPr>
          <p:cNvSpPr>
            <a:spLocks noGrp="1"/>
          </p:cNvSpPr>
          <p:nvPr>
            <p:ph type="title"/>
          </p:nvPr>
        </p:nvSpPr>
        <p:spPr/>
        <p:txBody>
          <a:bodyPr/>
          <a:lstStyle/>
          <a:p>
            <a:r>
              <a:rPr lang="en-US"/>
              <a:t>Instagram Posts Table | altus.me - 8 of 12</a:t>
            </a:r>
          </a:p>
        </p:txBody>
      </p:sp>
      <p:graphicFrame>
        <p:nvGraphicFramePr>
          <p:cNvPr id="5" name="Table Placeholder 4">
            <a:extLst>
              <a:ext uri="{FF2B5EF4-FFF2-40B4-BE49-F238E27FC236}">
                <a16:creationId xmlns:a16="http://schemas.microsoft.com/office/drawing/2014/main" id="{AC55ED5C-8B11-4532-8415-38893C2D51B0}"/>
              </a:ext>
            </a:extLst>
          </p:cNvPr>
          <p:cNvGraphicFramePr>
            <a:graphicFrameLocks noGrp="1"/>
          </p:cNvGraphicFramePr>
          <p:nvPr>
            <p:ph type="tbl" sz="quarter" idx="13"/>
            <p:extLst>
              <p:ext uri="{D42A27DB-BD31-4B8C-83A1-F6EECF244321}">
                <p14:modId xmlns:p14="http://schemas.microsoft.com/office/powerpoint/2010/main" val="47186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69779346"/>
                    </a:ext>
                  </a:extLst>
                </a:gridCol>
                <a:gridCol w="987552">
                  <a:extLst>
                    <a:ext uri="{9D8B030D-6E8A-4147-A177-3AD203B41FA5}">
                      <a16:colId xmlns:a16="http://schemas.microsoft.com/office/drawing/2014/main" val="649921472"/>
                    </a:ext>
                  </a:extLst>
                </a:gridCol>
                <a:gridCol w="987552">
                  <a:extLst>
                    <a:ext uri="{9D8B030D-6E8A-4147-A177-3AD203B41FA5}">
                      <a16:colId xmlns:a16="http://schemas.microsoft.com/office/drawing/2014/main" val="1796818146"/>
                    </a:ext>
                  </a:extLst>
                </a:gridCol>
                <a:gridCol w="987552">
                  <a:extLst>
                    <a:ext uri="{9D8B030D-6E8A-4147-A177-3AD203B41FA5}">
                      <a16:colId xmlns:a16="http://schemas.microsoft.com/office/drawing/2014/main" val="2023138885"/>
                    </a:ext>
                  </a:extLst>
                </a:gridCol>
                <a:gridCol w="987552">
                  <a:extLst>
                    <a:ext uri="{9D8B030D-6E8A-4147-A177-3AD203B41FA5}">
                      <a16:colId xmlns:a16="http://schemas.microsoft.com/office/drawing/2014/main" val="1706826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564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- 2018-10-19 12:41:31 </a:t>
                      </a:r>
                      <a:r>
                        <a:rPr kumimoji="0" lang="en-US" sz="1000" b="0" i="0" u="none" strike="noStrike" kern="1200" cap="none" spc="0" normalizeH="0" baseline="0" noProof="0">
                          <a:ln>
                            <a:noFill/>
                          </a:ln>
                          <a:solidFill>
                            <a:prstClr val="black"/>
                          </a:solidFill>
                          <a:effectLst/>
                          <a:uLnTx/>
                          <a:uFillTx/>
                          <a:latin typeface="+mn-lt"/>
                          <a:ea typeface="+mn-ea"/>
                          <a:cs typeface="+mn-cs"/>
                        </a:rPr>
                        <a:t>
 Give your living room the ultimate modern twist with Frigerio's elegant sofa, Draenert's unique tables and Cobra Art's outstanding photo on plexiglass.
#luxury #furniture #interiors #interiordesign #interiordecor #homedesign #homedecor #home #design #designer #style #decor #decoration #instastyle #instadecor #instagood #frigerio #draenert #cobraart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337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- 2018-10-18 09:27:32 </a:t>
                      </a:r>
                      <a:r>
                        <a:rPr kumimoji="0" lang="en-US" sz="1000" b="0" i="0" u="none" strike="noStrike" kern="1200" cap="none" spc="0" normalizeH="0" baseline="0" noProof="0">
                          <a:ln>
                            <a:noFill/>
                          </a:ln>
                          <a:solidFill>
                            <a:prstClr val="black"/>
                          </a:solidFill>
                          <a:effectLst/>
                          <a:uLnTx/>
                          <a:uFillTx/>
                          <a:latin typeface="+mn-lt"/>
                          <a:ea typeface="+mn-ea"/>
                          <a:cs typeface="+mn-cs"/>
                        </a:rPr>
                        <a:t>
 Enter the world of Walter Knoll's Legends of Carpets collection characterized by abstract patterns and natural hues inspired by the continent of Africa.
#Repost walterknoll_official
#luxury #furniture #interiors #interiordesign #interiordecor #homedesign #homedecor #home #design #style #decor #decoration #instastyle #instadecor #walterknoll #legendsofcarpets #carpetdesign #craftsmanship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8671153"/>
                  </a:ext>
                </a:extLst>
              </a:tr>
            </a:tbl>
          </a:graphicData>
        </a:graphic>
      </p:graphicFrame>
      <p:sp>
        <p:nvSpPr>
          <p:cNvPr id="4" name="Text Placeholder 3">
            <a:extLst>
              <a:ext uri="{FF2B5EF4-FFF2-40B4-BE49-F238E27FC236}">
                <a16:creationId xmlns:a16="http://schemas.microsoft.com/office/drawing/2014/main" id="{A35634C9-821F-4DE1-8817-2102A8D80D1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938150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89048-5552-4CB3-A029-AFE8C834D7CC}"/>
              </a:ext>
            </a:extLst>
          </p:cNvPr>
          <p:cNvSpPr>
            <a:spLocks noGrp="1"/>
          </p:cNvSpPr>
          <p:nvPr>
            <p:ph type="title"/>
          </p:nvPr>
        </p:nvSpPr>
        <p:spPr/>
        <p:txBody>
          <a:bodyPr/>
          <a:lstStyle/>
          <a:p>
            <a:r>
              <a:rPr lang="en-US"/>
              <a:t>Instagram Posts Table | altus.me - 9 of 12</a:t>
            </a:r>
          </a:p>
        </p:txBody>
      </p:sp>
      <p:graphicFrame>
        <p:nvGraphicFramePr>
          <p:cNvPr id="5" name="Table Placeholder 4">
            <a:extLst>
              <a:ext uri="{FF2B5EF4-FFF2-40B4-BE49-F238E27FC236}">
                <a16:creationId xmlns:a16="http://schemas.microsoft.com/office/drawing/2014/main" id="{12503F47-448B-499F-9E1A-0416FF2DB0C0}"/>
              </a:ext>
            </a:extLst>
          </p:cNvPr>
          <p:cNvGraphicFramePr>
            <a:graphicFrameLocks noGrp="1"/>
          </p:cNvGraphicFramePr>
          <p:nvPr>
            <p:ph type="tbl" sz="quarter" idx="13"/>
            <p:extLst>
              <p:ext uri="{D42A27DB-BD31-4B8C-83A1-F6EECF244321}">
                <p14:modId xmlns:p14="http://schemas.microsoft.com/office/powerpoint/2010/main" val="771505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07107601"/>
                    </a:ext>
                  </a:extLst>
                </a:gridCol>
                <a:gridCol w="987552">
                  <a:extLst>
                    <a:ext uri="{9D8B030D-6E8A-4147-A177-3AD203B41FA5}">
                      <a16:colId xmlns:a16="http://schemas.microsoft.com/office/drawing/2014/main" val="983963123"/>
                    </a:ext>
                  </a:extLst>
                </a:gridCol>
                <a:gridCol w="987552">
                  <a:extLst>
                    <a:ext uri="{9D8B030D-6E8A-4147-A177-3AD203B41FA5}">
                      <a16:colId xmlns:a16="http://schemas.microsoft.com/office/drawing/2014/main" val="3432143406"/>
                    </a:ext>
                  </a:extLst>
                </a:gridCol>
                <a:gridCol w="987552">
                  <a:extLst>
                    <a:ext uri="{9D8B030D-6E8A-4147-A177-3AD203B41FA5}">
                      <a16:colId xmlns:a16="http://schemas.microsoft.com/office/drawing/2014/main" val="2717871812"/>
                    </a:ext>
                  </a:extLst>
                </a:gridCol>
                <a:gridCol w="987552">
                  <a:extLst>
                    <a:ext uri="{9D8B030D-6E8A-4147-A177-3AD203B41FA5}">
                      <a16:colId xmlns:a16="http://schemas.microsoft.com/office/drawing/2014/main" val="888003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246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- 2018-10-17 11:13:56 </a:t>
                      </a:r>
                      <a:r>
                        <a:rPr kumimoji="0" lang="en-US" sz="1000" b="0" i="0" u="none" strike="noStrike" kern="1200" cap="none" spc="0" normalizeH="0" baseline="0" noProof="0">
                          <a:ln>
                            <a:noFill/>
                          </a:ln>
                          <a:solidFill>
                            <a:prstClr val="black"/>
                          </a:solidFill>
                          <a:effectLst/>
                          <a:uLnTx/>
                          <a:uFillTx/>
                          <a:latin typeface="+mn-lt"/>
                          <a:ea typeface="+mn-ea"/>
                          <a:cs typeface="+mn-cs"/>
                        </a:rPr>
                        <a:t>
 We are in love with Driade's collection of the Roly Poly chairs, designed by the talented house of t_o_o_g_o_o_d ! Their rounded, welcoming shapes are perfect to lounge in.
Photo via driade_it
#luxury #furniture #interiors #interiordesign #interiordecor #homedesign #homedecor #home #design #designer #style #decor #decoration #instastyle #instadecor #instagood #driade #toogood #rolypoly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0570497"/>
                  </a:ext>
                </a:extLst>
              </a:tr>
            </a:tbl>
          </a:graphicData>
        </a:graphic>
      </p:graphicFrame>
      <p:sp>
        <p:nvSpPr>
          <p:cNvPr id="4" name="Text Placeholder 3">
            <a:extLst>
              <a:ext uri="{FF2B5EF4-FFF2-40B4-BE49-F238E27FC236}">
                <a16:creationId xmlns:a16="http://schemas.microsoft.com/office/drawing/2014/main" id="{26C3E63A-A2E2-46F1-979A-8CE7FE0AB45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99454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69067-1988-4877-9020-B7CE7FC78C2E}"/>
              </a:ext>
            </a:extLst>
          </p:cNvPr>
          <p:cNvSpPr>
            <a:spLocks noGrp="1"/>
          </p:cNvSpPr>
          <p:nvPr>
            <p:ph type="title"/>
          </p:nvPr>
        </p:nvSpPr>
        <p:spPr/>
        <p:txBody>
          <a:bodyPr/>
          <a:lstStyle/>
          <a:p>
            <a:r>
              <a:rPr lang="en-US"/>
              <a:t>Instagram Posts Table | altus.me - 10 of 12</a:t>
            </a:r>
          </a:p>
        </p:txBody>
      </p:sp>
      <p:graphicFrame>
        <p:nvGraphicFramePr>
          <p:cNvPr id="5" name="Table Placeholder 4">
            <a:extLst>
              <a:ext uri="{FF2B5EF4-FFF2-40B4-BE49-F238E27FC236}">
                <a16:creationId xmlns:a16="http://schemas.microsoft.com/office/drawing/2014/main" id="{4B8E77D4-AC3D-46A5-AD66-6003418F711D}"/>
              </a:ext>
            </a:extLst>
          </p:cNvPr>
          <p:cNvGraphicFramePr>
            <a:graphicFrameLocks noGrp="1"/>
          </p:cNvGraphicFramePr>
          <p:nvPr>
            <p:ph type="tbl" sz="quarter" idx="13"/>
            <p:extLst>
              <p:ext uri="{D42A27DB-BD31-4B8C-83A1-F6EECF244321}">
                <p14:modId xmlns:p14="http://schemas.microsoft.com/office/powerpoint/2010/main" val="2715223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88349707"/>
                    </a:ext>
                  </a:extLst>
                </a:gridCol>
                <a:gridCol w="987552">
                  <a:extLst>
                    <a:ext uri="{9D8B030D-6E8A-4147-A177-3AD203B41FA5}">
                      <a16:colId xmlns:a16="http://schemas.microsoft.com/office/drawing/2014/main" val="2479412436"/>
                    </a:ext>
                  </a:extLst>
                </a:gridCol>
                <a:gridCol w="987552">
                  <a:extLst>
                    <a:ext uri="{9D8B030D-6E8A-4147-A177-3AD203B41FA5}">
                      <a16:colId xmlns:a16="http://schemas.microsoft.com/office/drawing/2014/main" val="3049496305"/>
                    </a:ext>
                  </a:extLst>
                </a:gridCol>
                <a:gridCol w="987552">
                  <a:extLst>
                    <a:ext uri="{9D8B030D-6E8A-4147-A177-3AD203B41FA5}">
                      <a16:colId xmlns:a16="http://schemas.microsoft.com/office/drawing/2014/main" val="216766120"/>
                    </a:ext>
                  </a:extLst>
                </a:gridCol>
                <a:gridCol w="987552">
                  <a:extLst>
                    <a:ext uri="{9D8B030D-6E8A-4147-A177-3AD203B41FA5}">
                      <a16:colId xmlns:a16="http://schemas.microsoft.com/office/drawing/2014/main" val="52063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608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- 2018-10-16 11:25:19 </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this beautiful &amp; captivating work of art. #Repost fondazioneprada
• • •
“Art is really just communication of something and the more archetypal it is, the more communicative it is.” Jeff Koons.
Tulips by Jeff Koons is a bouquet of multicolor balloon flowers, it’s part of the Celebration series which focus on generic mass-produced objects associated with birthdays, parties and holydays. The sculpture reflects Koon’s engagement with emblems of childhood.
The work is part of “Atlas”, permanent project on view in Fondazione Prada’s Torre in Milan.
Photo: Delfino Sisto Legnani and Marco Cappelletti
#fondazioneprada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89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- 2018-10-15 16:27:28 </a:t>
                      </a:r>
                      <a:r>
                        <a:rPr kumimoji="0" lang="en-US" sz="1000" b="0" i="0" u="none" strike="noStrike" kern="1200" cap="none" spc="0" normalizeH="0" baseline="0" noProof="0">
                          <a:ln>
                            <a:noFill/>
                          </a:ln>
                          <a:solidFill>
                            <a:prstClr val="black"/>
                          </a:solidFill>
                          <a:effectLst/>
                          <a:uLnTx/>
                          <a:uFillTx/>
                          <a:latin typeface="+mn-lt"/>
                          <a:ea typeface="+mn-ea"/>
                          <a:cs typeface="+mn-cs"/>
                        </a:rPr>
                        <a:t>
 "Viper" is a contemporary stylish round coffee table, designed by Emanuele Zenere for Cattelan Italia. Truly unique in its kind!
#luxury #furniture #interiors #interiordesign #interiordecor #homedesign #homedecor #home #design #designer #style #decor #decoration #instastyle #instadecor #instagood #cattelanitalia #viper #coffeetable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5125859"/>
                  </a:ext>
                </a:extLst>
              </a:tr>
            </a:tbl>
          </a:graphicData>
        </a:graphic>
      </p:graphicFrame>
      <p:sp>
        <p:nvSpPr>
          <p:cNvPr id="4" name="Text Placeholder 3">
            <a:extLst>
              <a:ext uri="{FF2B5EF4-FFF2-40B4-BE49-F238E27FC236}">
                <a16:creationId xmlns:a16="http://schemas.microsoft.com/office/drawing/2014/main" id="{80FAAF68-0A9F-492F-9C33-A3371F51364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54598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229C-2271-4797-B2FF-CF78EE220262}"/>
              </a:ext>
            </a:extLst>
          </p:cNvPr>
          <p:cNvSpPr>
            <a:spLocks noGrp="1"/>
          </p:cNvSpPr>
          <p:nvPr>
            <p:ph type="title"/>
          </p:nvPr>
        </p:nvSpPr>
        <p:spPr/>
        <p:txBody>
          <a:bodyPr/>
          <a:lstStyle/>
          <a:p>
            <a:r>
              <a:rPr lang="en-US"/>
              <a:t>Instagram Posts Table | altus.me - 11 of 12</a:t>
            </a:r>
          </a:p>
        </p:txBody>
      </p:sp>
      <p:graphicFrame>
        <p:nvGraphicFramePr>
          <p:cNvPr id="5" name="Table Placeholder 4">
            <a:extLst>
              <a:ext uri="{FF2B5EF4-FFF2-40B4-BE49-F238E27FC236}">
                <a16:creationId xmlns:a16="http://schemas.microsoft.com/office/drawing/2014/main" id="{765E965E-7644-4A35-BD13-5BD607908E79}"/>
              </a:ext>
            </a:extLst>
          </p:cNvPr>
          <p:cNvGraphicFramePr>
            <a:graphicFrameLocks noGrp="1"/>
          </p:cNvGraphicFramePr>
          <p:nvPr>
            <p:ph type="tbl" sz="quarter" idx="13"/>
            <p:extLst>
              <p:ext uri="{D42A27DB-BD31-4B8C-83A1-F6EECF244321}">
                <p14:modId xmlns:p14="http://schemas.microsoft.com/office/powerpoint/2010/main" val="3993719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69517965"/>
                    </a:ext>
                  </a:extLst>
                </a:gridCol>
                <a:gridCol w="987552">
                  <a:extLst>
                    <a:ext uri="{9D8B030D-6E8A-4147-A177-3AD203B41FA5}">
                      <a16:colId xmlns:a16="http://schemas.microsoft.com/office/drawing/2014/main" val="2053458028"/>
                    </a:ext>
                  </a:extLst>
                </a:gridCol>
                <a:gridCol w="987552">
                  <a:extLst>
                    <a:ext uri="{9D8B030D-6E8A-4147-A177-3AD203B41FA5}">
                      <a16:colId xmlns:a16="http://schemas.microsoft.com/office/drawing/2014/main" val="1818138942"/>
                    </a:ext>
                  </a:extLst>
                </a:gridCol>
                <a:gridCol w="987552">
                  <a:extLst>
                    <a:ext uri="{9D8B030D-6E8A-4147-A177-3AD203B41FA5}">
                      <a16:colId xmlns:a16="http://schemas.microsoft.com/office/drawing/2014/main" val="975194421"/>
                    </a:ext>
                  </a:extLst>
                </a:gridCol>
                <a:gridCol w="987552">
                  <a:extLst>
                    <a:ext uri="{9D8B030D-6E8A-4147-A177-3AD203B41FA5}">
                      <a16:colId xmlns:a16="http://schemas.microsoft.com/office/drawing/2014/main" val="390241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607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- 2018-10-14 13:12:42 </a:t>
                      </a:r>
                      <a:r>
                        <a:rPr kumimoji="0" lang="en-US" sz="1000" b="0" i="0" u="none" strike="noStrike" kern="1200" cap="none" spc="0" normalizeH="0" baseline="0" noProof="0">
                          <a:ln>
                            <a:noFill/>
                          </a:ln>
                          <a:solidFill>
                            <a:prstClr val="black"/>
                          </a:solidFill>
                          <a:effectLst/>
                          <a:uLnTx/>
                          <a:uFillTx/>
                          <a:latin typeface="+mn-lt"/>
                          <a:ea typeface="+mn-ea"/>
                          <a:cs typeface="+mn-cs"/>
                        </a:rPr>
                        <a:t>
 How Pulpo creates its art! #Repost pulpoproducts
• • •
Excited to visit one of our manufacturers!  We‘re doing tests for some new products coming out next year, and it’s always so much fun to see the development of the future collection 😍
.
#manufacturer #germany #new #collection #funfunfun #fieldday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45134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- 2018-10-13 13:11:36 </a:t>
                      </a:r>
                      <a:r>
                        <a:rPr kumimoji="0" lang="en-US" sz="1000" b="0" i="0" u="none" strike="noStrike" kern="1200" cap="none" spc="0" normalizeH="0" baseline="0" noProof="0">
                          <a:ln>
                            <a:noFill/>
                          </a:ln>
                          <a:solidFill>
                            <a:prstClr val="black"/>
                          </a:solidFill>
                          <a:effectLst/>
                          <a:uLnTx/>
                          <a:uFillTx/>
                          <a:latin typeface="+mn-lt"/>
                          <a:ea typeface="+mn-ea"/>
                          <a:cs typeface="+mn-cs"/>
                        </a:rPr>
                        <a:t>
 "Jill" chaise longue for Leolux is irresistibly inviting with its charming curves &amp; contemporary comfort. #Repost leoluxdesignfurniture
• • •
Jill, image-defining and elegant. The design references a bygone era, inspired by 19th-century luxury hotel and home interiors. #jill #leolux #leoluxdesignfurniture #edwardvanvliet #dutchdesign #designfurniture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986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- 2018-10-12 17:40:29 </a:t>
                      </a:r>
                      <a:r>
                        <a:rPr kumimoji="0" lang="en-US" sz="1000" b="0" i="0" u="none" strike="noStrike" kern="1200" cap="none" spc="0" normalizeH="0" baseline="0" noProof="0">
                          <a:ln>
                            <a:noFill/>
                          </a:ln>
                          <a:solidFill>
                            <a:prstClr val="black"/>
                          </a:solidFill>
                          <a:effectLst/>
                          <a:uLnTx/>
                          <a:uFillTx/>
                          <a:latin typeface="+mn-lt"/>
                          <a:ea typeface="+mn-ea"/>
                          <a:cs typeface="+mn-cs"/>
                        </a:rPr>
                        <a:t>
 The living room is the place where friends and family gather... make it an inviting &amp; unique space to receive your guests with our exclusive collection of furniture.
#luxury #furniture #interiors #interiordesign #interiordecor #homedesign #homedecor #home #design #designer #style #decor #decoration #instastyle #instadecor #instagood #livingroom #reflex #cobraart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61937892"/>
                  </a:ext>
                </a:extLst>
              </a:tr>
            </a:tbl>
          </a:graphicData>
        </a:graphic>
      </p:graphicFrame>
      <p:sp>
        <p:nvSpPr>
          <p:cNvPr id="4" name="Text Placeholder 3">
            <a:extLst>
              <a:ext uri="{FF2B5EF4-FFF2-40B4-BE49-F238E27FC236}">
                <a16:creationId xmlns:a16="http://schemas.microsoft.com/office/drawing/2014/main" id="{FA9C8A6D-43DD-456B-B015-9D86C5F9551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565566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4C748-6CC8-46CA-97B3-6E1D7D3E8073}"/>
              </a:ext>
            </a:extLst>
          </p:cNvPr>
          <p:cNvSpPr>
            <a:spLocks noGrp="1"/>
          </p:cNvSpPr>
          <p:nvPr>
            <p:ph type="title"/>
          </p:nvPr>
        </p:nvSpPr>
        <p:spPr/>
        <p:txBody>
          <a:bodyPr/>
          <a:lstStyle/>
          <a:p>
            <a:r>
              <a:rPr lang="en-US"/>
              <a:t>Instagram Posts Table | altus.me - 12 of 12</a:t>
            </a:r>
          </a:p>
        </p:txBody>
      </p:sp>
      <p:graphicFrame>
        <p:nvGraphicFramePr>
          <p:cNvPr id="5" name="Table Placeholder 4">
            <a:extLst>
              <a:ext uri="{FF2B5EF4-FFF2-40B4-BE49-F238E27FC236}">
                <a16:creationId xmlns:a16="http://schemas.microsoft.com/office/drawing/2014/main" id="{465234F9-6317-4B68-AE1E-C9604B1208AD}"/>
              </a:ext>
            </a:extLst>
          </p:cNvPr>
          <p:cNvGraphicFramePr>
            <a:graphicFrameLocks noGrp="1"/>
          </p:cNvGraphicFramePr>
          <p:nvPr>
            <p:ph type="tbl" sz="quarter" idx="13"/>
            <p:extLst>
              <p:ext uri="{D42A27DB-BD31-4B8C-83A1-F6EECF244321}">
                <p14:modId xmlns:p14="http://schemas.microsoft.com/office/powerpoint/2010/main" val="236102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36705470"/>
                    </a:ext>
                  </a:extLst>
                </a:gridCol>
                <a:gridCol w="987552">
                  <a:extLst>
                    <a:ext uri="{9D8B030D-6E8A-4147-A177-3AD203B41FA5}">
                      <a16:colId xmlns:a16="http://schemas.microsoft.com/office/drawing/2014/main" val="1430928790"/>
                    </a:ext>
                  </a:extLst>
                </a:gridCol>
                <a:gridCol w="987552">
                  <a:extLst>
                    <a:ext uri="{9D8B030D-6E8A-4147-A177-3AD203B41FA5}">
                      <a16:colId xmlns:a16="http://schemas.microsoft.com/office/drawing/2014/main" val="557958400"/>
                    </a:ext>
                  </a:extLst>
                </a:gridCol>
                <a:gridCol w="987552">
                  <a:extLst>
                    <a:ext uri="{9D8B030D-6E8A-4147-A177-3AD203B41FA5}">
                      <a16:colId xmlns:a16="http://schemas.microsoft.com/office/drawing/2014/main" val="388746506"/>
                    </a:ext>
                  </a:extLst>
                </a:gridCol>
                <a:gridCol w="987552">
                  <a:extLst>
                    <a:ext uri="{9D8B030D-6E8A-4147-A177-3AD203B41FA5}">
                      <a16:colId xmlns:a16="http://schemas.microsoft.com/office/drawing/2014/main" val="266718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742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- 2018-10-11 15:37:16 </a:t>
                      </a:r>
                      <a:r>
                        <a:rPr kumimoji="0" lang="en-US" sz="1000" b="0" i="0" u="none" strike="noStrike" kern="1200" cap="none" spc="0" normalizeH="0" baseline="0" noProof="0">
                          <a:ln>
                            <a:noFill/>
                          </a:ln>
                          <a:solidFill>
                            <a:prstClr val="black"/>
                          </a:solidFill>
                          <a:effectLst/>
                          <a:uLnTx/>
                          <a:uFillTx/>
                          <a:latin typeface="+mn-lt"/>
                          <a:ea typeface="+mn-ea"/>
                          <a:cs typeface="+mn-cs"/>
                        </a:rPr>
                        <a:t>
 St. Moritz, Switzerland, is a secret haven for stunningly modern architecture. Nestled in the Swiss Alps, this small town boasts some of the boldest architecture designed by luminaries such as Norman Foster from fosterandpartners - who collaborated on many occasions with walterknoll_official! Click on the link in our bio to see more in archdigest.
#luxury #interiors #interiordesign #interiordecor #design #designer #style #decor #decoration #instastyle #instadecor #instagood #fosterandpartners #normanfoster #walterknoll #architecture #modernarchitecture #architecturelovers #switzerland #architecturaldigest #instadesign #luxurylife #AltusME #Beirut #Lebanon #middleeast #luxurylifestyle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88175984"/>
                  </a:ext>
                </a:extLst>
              </a:tr>
            </a:tbl>
          </a:graphicData>
        </a:graphic>
      </p:graphicFrame>
      <p:sp>
        <p:nvSpPr>
          <p:cNvPr id="4" name="Text Placeholder 3">
            <a:extLst>
              <a:ext uri="{FF2B5EF4-FFF2-40B4-BE49-F238E27FC236}">
                <a16:creationId xmlns:a16="http://schemas.microsoft.com/office/drawing/2014/main" id="{52DD80F8-7BCA-4B8B-A981-7954676AE91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8409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DE52B-4E2F-4FE4-9059-EB3CF1A8FEC3}"/>
              </a:ext>
            </a:extLst>
          </p:cNvPr>
          <p:cNvSpPr>
            <a:spLocks noGrp="1"/>
          </p:cNvSpPr>
          <p:nvPr>
            <p:ph type="title"/>
          </p:nvPr>
        </p:nvSpPr>
        <p:spPr/>
        <p:txBody>
          <a:bodyPr/>
          <a:lstStyle/>
          <a:p>
            <a:r>
              <a:rPr lang="en-US"/>
              <a:t>Instagram Interaction Rate | altus.me</a:t>
            </a:r>
          </a:p>
        </p:txBody>
      </p:sp>
      <p:graphicFrame>
        <p:nvGraphicFramePr>
          <p:cNvPr id="6" name="Chart Placeholder 5">
            <a:extLst>
              <a:ext uri="{FF2B5EF4-FFF2-40B4-BE49-F238E27FC236}">
                <a16:creationId xmlns:a16="http://schemas.microsoft.com/office/drawing/2014/main" id="{D2F0CF5D-6075-4224-BD38-EBC381B2BFBA}"/>
              </a:ext>
            </a:extLst>
          </p:cNvPr>
          <p:cNvGraphicFramePr>
            <a:graphicFrameLocks noGrp="1"/>
          </p:cNvGraphicFramePr>
          <p:nvPr>
            <p:ph type="chart" sz="quarter" idx="13"/>
            <p:extLst>
              <p:ext uri="{D42A27DB-BD31-4B8C-83A1-F6EECF244321}">
                <p14:modId xmlns:p14="http://schemas.microsoft.com/office/powerpoint/2010/main" val="11414134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E2E692-55BA-4BCC-8147-546CE4A4A8EC}"/>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D464B51-2E1B-446F-832F-5D7027A3F0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256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19C38-63E8-4564-BC09-0849A0FA719B}"/>
              </a:ext>
            </a:extLst>
          </p:cNvPr>
          <p:cNvSpPr>
            <a:spLocks noGrp="1"/>
          </p:cNvSpPr>
          <p:nvPr>
            <p:ph type="title"/>
          </p:nvPr>
        </p:nvSpPr>
        <p:spPr/>
        <p:txBody>
          <a:bodyPr/>
          <a:lstStyle/>
          <a:p>
            <a:r>
              <a:rPr lang="en-US"/>
              <a:t>Instagram Average Interactions Per Post | altus.me</a:t>
            </a:r>
          </a:p>
        </p:txBody>
      </p:sp>
      <p:graphicFrame>
        <p:nvGraphicFramePr>
          <p:cNvPr id="6" name="Chart Placeholder 5">
            <a:extLst>
              <a:ext uri="{FF2B5EF4-FFF2-40B4-BE49-F238E27FC236}">
                <a16:creationId xmlns:a16="http://schemas.microsoft.com/office/drawing/2014/main" id="{5A85C158-5F19-4502-8E11-B92056344155}"/>
              </a:ext>
            </a:extLst>
          </p:cNvPr>
          <p:cNvGraphicFramePr>
            <a:graphicFrameLocks noGrp="1"/>
          </p:cNvGraphicFramePr>
          <p:nvPr>
            <p:ph type="chart" sz="quarter" idx="13"/>
            <p:extLst>
              <p:ext uri="{D42A27DB-BD31-4B8C-83A1-F6EECF244321}">
                <p14:modId xmlns:p14="http://schemas.microsoft.com/office/powerpoint/2010/main" val="2417202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0B9644-E970-4CF6-9BC7-CDC288C130BA}"/>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687FCD8C-7BFB-434E-8AE4-4A4105C48A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86842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595</Words>
  <Application>Microsoft Office PowerPoint</Application>
  <PresentationFormat>On-screen Show (4:3)</PresentationFormat>
  <Paragraphs>244</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Instagram - Overview</vt:lpstr>
      <vt:lpstr>Instagram Key Metrics Table | altus.me</vt:lpstr>
      <vt:lpstr>Instagram Followers Total | altus.me</vt:lpstr>
      <vt:lpstr>Instagram Followers Change Rate | altus.me</vt:lpstr>
      <vt:lpstr>Instagram Posts Table | altus.me - 1 of 12</vt:lpstr>
      <vt:lpstr>Instagram Posts Table | altus.me - 2 of 12</vt:lpstr>
      <vt:lpstr>Instagram Posts Table | altus.me - 3 of 12</vt:lpstr>
      <vt:lpstr>Instagram Posts Table | altus.me - 4 of 12</vt:lpstr>
      <vt:lpstr>Instagram Posts Table | altus.me - 5 of 12</vt:lpstr>
      <vt:lpstr>Instagram Posts Table | altus.me - 6 of 12</vt:lpstr>
      <vt:lpstr>Instagram Posts Table | altus.me - 7 of 12</vt:lpstr>
      <vt:lpstr>Instagram Posts Table | altus.me - 8 of 12</vt:lpstr>
      <vt:lpstr>Instagram Posts Table | altus.me - 9 of 12</vt:lpstr>
      <vt:lpstr>Instagram Posts Table | altus.me - 10 of 12</vt:lpstr>
      <vt:lpstr>Instagram Posts Table | altus.me - 11 of 12</vt:lpstr>
      <vt:lpstr>Instagram Posts Table | altus.me - 12 of 12</vt:lpstr>
      <vt:lpstr>Instagram Interaction Rate | altus.me</vt:lpstr>
      <vt:lpstr>Instagram Average Interactions Per Post | altus.me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2018-11-05T11:47:59Z</dcterms:created>
  <dcterms:modified xsi:type="dcterms:W3CDTF">2018-11-05T11:48:28Z</dcterms:modified>
</cp:coreProperties>
</file>