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-4.5252964069146997E-3</c:v>
                </c:pt>
                <c:pt idx="2">
                  <c:v>4.5255011992577998E-3</c:v>
                </c:pt>
                <c:pt idx="3">
                  <c:v>4.5252964069146997E-3</c:v>
                </c:pt>
                <c:pt idx="4">
                  <c:v>3.6200733064845003E-2</c:v>
                </c:pt>
                <c:pt idx="5">
                  <c:v>6.7851811643370993E-2</c:v>
                </c:pt>
                <c:pt idx="6">
                  <c:v>4.5203869451225002E-2</c:v>
                </c:pt>
                <c:pt idx="7">
                  <c:v>3.1628411350081001E-2</c:v>
                </c:pt>
                <c:pt idx="8">
                  <c:v>9.0338316997153993E-3</c:v>
                </c:pt>
                <c:pt idx="9">
                  <c:v>2.2582539180704998E-2</c:v>
                </c:pt>
                <c:pt idx="10">
                  <c:v>2.7092928745597E-2</c:v>
                </c:pt>
                <c:pt idx="11">
                  <c:v>2.2571325388226999E-2</c:v>
                </c:pt>
                <c:pt idx="12">
                  <c:v>3.1592724646838002E-2</c:v>
                </c:pt>
                <c:pt idx="13">
                  <c:v>1.8047283883774998E-2</c:v>
                </c:pt>
                <c:pt idx="14">
                  <c:v>1.3533020570191E-2</c:v>
                </c:pt>
                <c:pt idx="15">
                  <c:v>4.9614361102340999E-2</c:v>
                </c:pt>
                <c:pt idx="16">
                  <c:v>3.1557118384276002E-2</c:v>
                </c:pt>
                <c:pt idx="17">
                  <c:v>1.3520212718013E-2</c:v>
                </c:pt>
                <c:pt idx="18">
                  <c:v>4.0555155010814997E-2</c:v>
                </c:pt>
                <c:pt idx="19">
                  <c:v>2.7025809648214001E-2</c:v>
                </c:pt>
                <c:pt idx="20">
                  <c:v>-4.5030846129598999E-3</c:v>
                </c:pt>
                <c:pt idx="21">
                  <c:v>9.0065747996037008E-3</c:v>
                </c:pt>
                <c:pt idx="22">
                  <c:v>2.2514409221901999E-2</c:v>
                </c:pt>
                <c:pt idx="23">
                  <c:v>3.1513077927339997E-2</c:v>
                </c:pt>
                <c:pt idx="24">
                  <c:v>1.3501350135014E-2</c:v>
                </c:pt>
                <c:pt idx="25">
                  <c:v>1.3499527516537E-2</c:v>
                </c:pt>
                <c:pt idx="26">
                  <c:v>0</c:v>
                </c:pt>
                <c:pt idx="27">
                  <c:v>2.2496175650138998E-2</c:v>
                </c:pt>
                <c:pt idx="28">
                  <c:v>1.7992892807341E-2</c:v>
                </c:pt>
                <c:pt idx="29">
                  <c:v>1.3492241960872E-2</c:v>
                </c:pt>
                <c:pt idx="30">
                  <c:v>8.9936145336810998E-3</c:v>
                </c:pt>
              </c:numCache>
            </c:numRef>
          </c:val>
          <c:smooth val="0"/>
          <c:extLst>
            <c:ext xmlns:c16="http://schemas.microsoft.com/office/drawing/2014/chart" uri="{C3380CC4-5D6E-409C-BE32-E72D297353CC}">
              <c16:uniqueId val="{00000000-F929-4BB1-BABE-8B159828DACD}"/>
            </c:ext>
          </c:extLst>
        </c:ser>
        <c:dLbls>
          <c:showLegendKey val="0"/>
          <c:showVal val="0"/>
          <c:showCatName val="0"/>
          <c:showSerName val="0"/>
          <c:showPercent val="0"/>
          <c:showBubbleSize val="0"/>
        </c:dLbls>
        <c:smooth val="0"/>
        <c:axId val="349774856"/>
        <c:axId val="349781416"/>
      </c:lineChart>
      <c:dateAx>
        <c:axId val="34977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81416"/>
        <c:crosses val="autoZero"/>
        <c:auto val="1"/>
        <c:lblOffset val="100"/>
        <c:baseTimeUnit val="days"/>
      </c:dateAx>
      <c:valAx>
        <c:axId val="34978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7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22088</c:v>
                </c:pt>
                <c:pt idx="1">
                  <c:v>22088</c:v>
                </c:pt>
                <c:pt idx="2">
                  <c:v>22089</c:v>
                </c:pt>
                <c:pt idx="3">
                  <c:v>22093</c:v>
                </c:pt>
                <c:pt idx="4">
                  <c:v>22100</c:v>
                </c:pt>
                <c:pt idx="5">
                  <c:v>22118</c:v>
                </c:pt>
                <c:pt idx="6">
                  <c:v>22126</c:v>
                </c:pt>
                <c:pt idx="7">
                  <c:v>22129</c:v>
                </c:pt>
                <c:pt idx="8">
                  <c:v>22133</c:v>
                </c:pt>
                <c:pt idx="9">
                  <c:v>22141</c:v>
                </c:pt>
                <c:pt idx="10">
                  <c:v>22145</c:v>
                </c:pt>
                <c:pt idx="11">
                  <c:v>22150</c:v>
                </c:pt>
                <c:pt idx="12">
                  <c:v>22156</c:v>
                </c:pt>
                <c:pt idx="13">
                  <c:v>22160</c:v>
                </c:pt>
                <c:pt idx="14">
                  <c:v>22166</c:v>
                </c:pt>
                <c:pt idx="15">
                  <c:v>22177</c:v>
                </c:pt>
                <c:pt idx="16">
                  <c:v>22182</c:v>
                </c:pt>
                <c:pt idx="17">
                  <c:v>22186</c:v>
                </c:pt>
                <c:pt idx="18">
                  <c:v>22194</c:v>
                </c:pt>
                <c:pt idx="19">
                  <c:v>22199</c:v>
                </c:pt>
                <c:pt idx="20">
                  <c:v>22197</c:v>
                </c:pt>
                <c:pt idx="21">
                  <c:v>22203</c:v>
                </c:pt>
                <c:pt idx="22">
                  <c:v>22206</c:v>
                </c:pt>
                <c:pt idx="23">
                  <c:v>22212</c:v>
                </c:pt>
                <c:pt idx="24">
                  <c:v>22215</c:v>
                </c:pt>
                <c:pt idx="25">
                  <c:v>22218</c:v>
                </c:pt>
                <c:pt idx="26">
                  <c:v>22218</c:v>
                </c:pt>
                <c:pt idx="27">
                  <c:v>22225</c:v>
                </c:pt>
                <c:pt idx="28">
                  <c:v>22226</c:v>
                </c:pt>
                <c:pt idx="29">
                  <c:v>22230</c:v>
                </c:pt>
                <c:pt idx="30">
                  <c:v>22232</c:v>
                </c:pt>
              </c:numCache>
            </c:numRef>
          </c:val>
          <c:smooth val="0"/>
          <c:extLst>
            <c:ext xmlns:c16="http://schemas.microsoft.com/office/drawing/2014/chart" uri="{C3380CC4-5D6E-409C-BE32-E72D297353CC}">
              <c16:uniqueId val="{00000000-07C0-4943-BB58-E921106A9D2A}"/>
            </c:ext>
          </c:extLst>
        </c:ser>
        <c:dLbls>
          <c:showLegendKey val="0"/>
          <c:showVal val="0"/>
          <c:showCatName val="0"/>
          <c:showSerName val="0"/>
          <c:showPercent val="0"/>
          <c:showBubbleSize val="0"/>
        </c:dLbls>
        <c:smooth val="0"/>
        <c:axId val="353867528"/>
        <c:axId val="353862936"/>
      </c:lineChart>
      <c:dateAx>
        <c:axId val="353867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62936"/>
        <c:crosses val="autoZero"/>
        <c:auto val="1"/>
        <c:lblOffset val="100"/>
        <c:baseTimeUnit val="days"/>
      </c:dateAx>
      <c:valAx>
        <c:axId val="35386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6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Altus.me</c:v>
                </c:pt>
              </c:strCache>
            </c:strRef>
          </c:cat>
          <c:val>
            <c:numRef>
              <c:f>Sheet1!$B$2</c:f>
              <c:numCache>
                <c:formatCode>General</c:formatCode>
                <c:ptCount val="1"/>
                <c:pt idx="0">
                  <c:v>1</c:v>
                </c:pt>
              </c:numCache>
            </c:numRef>
          </c:val>
          <c:extLst>
            <c:ext xmlns:c16="http://schemas.microsoft.com/office/drawing/2014/chart" uri="{C3380CC4-5D6E-409C-BE32-E72D297353CC}">
              <c16:uniqueId val="{00000000-9F2B-4EB3-81D7-F117DE3BFB7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Altus.me</c:v>
                </c:pt>
              </c:strCache>
            </c:strRef>
          </c:cat>
          <c:val>
            <c:numRef>
              <c:f>Sheet1!$C$2</c:f>
              <c:numCache>
                <c:formatCode>General</c:formatCode>
                <c:ptCount val="1"/>
                <c:pt idx="0">
                  <c:v>25</c:v>
                </c:pt>
              </c:numCache>
            </c:numRef>
          </c:val>
          <c:extLst>
            <c:ext xmlns:c16="http://schemas.microsoft.com/office/drawing/2014/chart" uri="{C3380CC4-5D6E-409C-BE32-E72D297353CC}">
              <c16:uniqueId val="{00000001-9F2B-4EB3-81D7-F117DE3BFB7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Altus.me</c:v>
                </c:pt>
              </c:strCache>
            </c:strRef>
          </c:cat>
          <c:val>
            <c:numRef>
              <c:f>Sheet1!$D$2</c:f>
              <c:numCache>
                <c:formatCode>General</c:formatCode>
                <c:ptCount val="1"/>
                <c:pt idx="0">
                  <c:v>6</c:v>
                </c:pt>
              </c:numCache>
            </c:numRef>
          </c:val>
          <c:extLst>
            <c:ext xmlns:c16="http://schemas.microsoft.com/office/drawing/2014/chart" uri="{C3380CC4-5D6E-409C-BE32-E72D297353CC}">
              <c16:uniqueId val="{00000002-9F2B-4EB3-81D7-F117DE3BFB7C}"/>
            </c:ext>
          </c:extLst>
        </c:ser>
        <c:dLbls>
          <c:showLegendKey val="0"/>
          <c:showVal val="0"/>
          <c:showCatName val="0"/>
          <c:showSerName val="0"/>
          <c:showPercent val="0"/>
          <c:showBubbleSize val="0"/>
        </c:dLbls>
        <c:gapWidth val="150"/>
        <c:overlap val="100"/>
        <c:axId val="516525168"/>
        <c:axId val="516528120"/>
      </c:barChart>
      <c:catAx>
        <c:axId val="51652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28120"/>
        <c:crosses val="autoZero"/>
        <c:auto val="1"/>
        <c:lblAlgn val="ctr"/>
        <c:lblOffset val="100"/>
        <c:noMultiLvlLbl val="0"/>
      </c:catAx>
      <c:valAx>
        <c:axId val="516528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2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3.1677074848403E-2</c:v>
                </c:pt>
                <c:pt idx="1">
                  <c:v>0.57926415350500005</c:v>
                </c:pt>
                <c:pt idx="2">
                  <c:v>0.61999366429832004</c:v>
                </c:pt>
                <c:pt idx="3">
                  <c:v>9.0505928138293005E-3</c:v>
                </c:pt>
                <c:pt idx="4">
                  <c:v>0.40944668144596003</c:v>
                </c:pt>
                <c:pt idx="5">
                  <c:v>0.63308311476891999</c:v>
                </c:pt>
                <c:pt idx="6">
                  <c:v>0.11750350250824999</c:v>
                </c:pt>
                <c:pt idx="7">
                  <c:v>0.87644002710639002</c:v>
                </c:pt>
                <c:pt idx="8">
                  <c:v>0.49232158988257002</c:v>
                </c:pt>
                <c:pt idx="9">
                  <c:v>0.62322178566590003</c:v>
                </c:pt>
                <c:pt idx="10">
                  <c:v>2.2574382590635999E-2</c:v>
                </c:pt>
                <c:pt idx="11">
                  <c:v>0.62291234088652003</c:v>
                </c:pt>
                <c:pt idx="12">
                  <c:v>0.86191335740071995</c:v>
                </c:pt>
                <c:pt idx="13">
                  <c:v>4.0602724893981999E-2</c:v>
                </c:pt>
                <c:pt idx="14">
                  <c:v>0.61798006224908997</c:v>
                </c:pt>
                <c:pt idx="15">
                  <c:v>2.2546897546897999E-2</c:v>
                </c:pt>
                <c:pt idx="16">
                  <c:v>0.58598151904439999</c:v>
                </c:pt>
                <c:pt idx="17">
                  <c:v>4.9571879224875999E-2</c:v>
                </c:pt>
                <c:pt idx="18">
                  <c:v>0.63074427824833001</c:v>
                </c:pt>
                <c:pt idx="19">
                  <c:v>0.66204287515763005</c:v>
                </c:pt>
                <c:pt idx="20">
                  <c:v>0.16211834639287001</c:v>
                </c:pt>
                <c:pt idx="21">
                  <c:v>0.79254289188093996</c:v>
                </c:pt>
                <c:pt idx="22">
                  <c:v>4.5024763619990998E-2</c:v>
                </c:pt>
                <c:pt idx="23">
                  <c:v>0.67969031328772</c:v>
                </c:pt>
                <c:pt idx="24">
                  <c:v>2.7001485081678999E-2</c:v>
                </c:pt>
                <c:pt idx="25">
                  <c:v>0.35547156227502003</c:v>
                </c:pt>
                <c:pt idx="26">
                  <c:v>0.35543957527219999</c:v>
                </c:pt>
                <c:pt idx="27">
                  <c:v>4.0489472737088E-2</c:v>
                </c:pt>
                <c:pt idx="28">
                  <c:v>0.54873386407591995</c:v>
                </c:pt>
                <c:pt idx="29">
                  <c:v>1.7988846914912999E-2</c:v>
                </c:pt>
                <c:pt idx="30">
                  <c:v>0.51261297720221</c:v>
                </c:pt>
              </c:numCache>
            </c:numRef>
          </c:val>
          <c:smooth val="0"/>
          <c:extLst>
            <c:ext xmlns:c16="http://schemas.microsoft.com/office/drawing/2014/chart" uri="{C3380CC4-5D6E-409C-BE32-E72D297353CC}">
              <c16:uniqueId val="{00000000-868B-4B87-878B-7B4B2C825472}"/>
            </c:ext>
          </c:extLst>
        </c:ser>
        <c:dLbls>
          <c:showLegendKey val="0"/>
          <c:showVal val="0"/>
          <c:showCatName val="0"/>
          <c:showSerName val="0"/>
          <c:showPercent val="0"/>
          <c:showBubbleSize val="0"/>
        </c:dLbls>
        <c:smooth val="0"/>
        <c:axId val="516526480"/>
        <c:axId val="516520904"/>
      </c:lineChart>
      <c:dateAx>
        <c:axId val="51652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20904"/>
        <c:crosses val="autoZero"/>
        <c:auto val="1"/>
        <c:lblOffset val="100"/>
        <c:baseTimeUnit val="days"/>
      </c:dateAx>
      <c:valAx>
        <c:axId val="51652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2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Altus.me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0.57377418918308998</c:v>
                </c:pt>
                <c:pt idx="1">
                  <c:v>0.23095313275293999</c:v>
                </c:pt>
                <c:pt idx="2">
                  <c:v>0.60444765212684004</c:v>
                </c:pt>
                <c:pt idx="3">
                  <c:v>2.7064820244486001E-2</c:v>
                </c:pt>
                <c:pt idx="4">
                  <c:v>0.48536244305110998</c:v>
                </c:pt>
                <c:pt idx="5">
                  <c:v>0.62812936984076995</c:v>
                </c:pt>
                <c:pt idx="6">
                  <c:v>9.0216067481618006E-2</c:v>
                </c:pt>
              </c:numCache>
            </c:numRef>
          </c:val>
          <c:extLst>
            <c:ext xmlns:c16="http://schemas.microsoft.com/office/drawing/2014/chart" uri="{C3380CC4-5D6E-409C-BE32-E72D297353CC}">
              <c16:uniqueId val="{00000000-61C4-42AF-AB72-F7DA37B699E5}"/>
            </c:ext>
          </c:extLst>
        </c:ser>
        <c:dLbls>
          <c:showLegendKey val="0"/>
          <c:showVal val="0"/>
          <c:showCatName val="0"/>
          <c:showSerName val="0"/>
          <c:showPercent val="0"/>
          <c:showBubbleSize val="0"/>
        </c:dLbls>
        <c:gapWidth val="219"/>
        <c:overlap val="-27"/>
        <c:axId val="516538288"/>
        <c:axId val="516530088"/>
      </c:barChart>
      <c:catAx>
        <c:axId val="51653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30088"/>
        <c:crosses val="autoZero"/>
        <c:auto val="1"/>
        <c:lblAlgn val="ctr"/>
        <c:lblOffset val="100"/>
        <c:noMultiLvlLbl val="0"/>
      </c:catAx>
      <c:valAx>
        <c:axId val="51653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3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4.9621075424035002E-2</c:v>
                </c:pt>
                <c:pt idx="10">
                  <c:v>0.49169974738361999</c:v>
                </c:pt>
                <c:pt idx="11">
                  <c:v>0.16510285095633001</c:v>
                </c:pt>
                <c:pt idx="12">
                  <c:v>4.0599061710574001E-2</c:v>
                </c:pt>
                <c:pt idx="13">
                  <c:v>0.44103767037725999</c:v>
                </c:pt>
                <c:pt idx="14">
                  <c:v>0</c:v>
                </c:pt>
                <c:pt idx="15">
                  <c:v>0.34734752796823998</c:v>
                </c:pt>
                <c:pt idx="16">
                  <c:v>0.57019126669072995</c:v>
                </c:pt>
                <c:pt idx="17">
                  <c:v>0.6225189462288</c:v>
                </c:pt>
                <c:pt idx="18">
                  <c:v>2.7066041140382999E-2</c:v>
                </c:pt>
                <c:pt idx="19">
                  <c:v>0.77138217250090002</c:v>
                </c:pt>
                <c:pt idx="20">
                  <c:v>0</c:v>
                </c:pt>
                <c:pt idx="21">
                  <c:v>0</c:v>
                </c:pt>
                <c:pt idx="22">
                  <c:v>0</c:v>
                </c:pt>
                <c:pt idx="23">
                  <c:v>0</c:v>
                </c:pt>
              </c:numCache>
            </c:numRef>
          </c:val>
          <c:smooth val="0"/>
          <c:extLst>
            <c:ext xmlns:c16="http://schemas.microsoft.com/office/drawing/2014/chart" uri="{C3380CC4-5D6E-409C-BE32-E72D297353CC}">
              <c16:uniqueId val="{00000000-A5D9-48F7-A164-3E7430DDFADD}"/>
            </c:ext>
          </c:extLst>
        </c:ser>
        <c:dLbls>
          <c:showLegendKey val="0"/>
          <c:showVal val="0"/>
          <c:showCatName val="0"/>
          <c:showSerName val="0"/>
          <c:showPercent val="0"/>
          <c:showBubbleSize val="0"/>
        </c:dLbls>
        <c:smooth val="0"/>
        <c:axId val="516530416"/>
        <c:axId val="516539272"/>
      </c:lineChart>
      <c:catAx>
        <c:axId val="51653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39272"/>
        <c:crosses val="autoZero"/>
        <c:auto val="1"/>
        <c:lblAlgn val="ctr"/>
        <c:lblOffset val="100"/>
        <c:noMultiLvlLbl val="0"/>
      </c:catAx>
      <c:valAx>
        <c:axId val="51653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3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c:v>
                </c:pt>
                <c:pt idx="1">
                  <c:v>1</c:v>
                </c:pt>
                <c:pt idx="2">
                  <c:v>1</c:v>
                </c:pt>
                <c:pt idx="3">
                  <c:v>0</c:v>
                </c:pt>
                <c:pt idx="4">
                  <c:v>0</c:v>
                </c:pt>
                <c:pt idx="5">
                  <c:v>1</c:v>
                </c:pt>
                <c:pt idx="6">
                  <c:v>1</c:v>
                </c:pt>
                <c:pt idx="7">
                  <c:v>1</c:v>
                </c:pt>
                <c:pt idx="8">
                  <c:v>0</c:v>
                </c:pt>
                <c:pt idx="9">
                  <c:v>1</c:v>
                </c:pt>
                <c:pt idx="10">
                  <c:v>0</c:v>
                </c:pt>
                <c:pt idx="11">
                  <c:v>0</c:v>
                </c:pt>
                <c:pt idx="12">
                  <c:v>0</c:v>
                </c:pt>
                <c:pt idx="13">
                  <c:v>0</c:v>
                </c:pt>
                <c:pt idx="14">
                  <c:v>1</c:v>
                </c:pt>
                <c:pt idx="15">
                  <c:v>0</c:v>
                </c:pt>
                <c:pt idx="16">
                  <c:v>2</c:v>
                </c:pt>
                <c:pt idx="17">
                  <c:v>0</c:v>
                </c:pt>
                <c:pt idx="18">
                  <c:v>1</c:v>
                </c:pt>
                <c:pt idx="19">
                  <c:v>1</c:v>
                </c:pt>
                <c:pt idx="20">
                  <c:v>4</c:v>
                </c:pt>
                <c:pt idx="21">
                  <c:v>2</c:v>
                </c:pt>
                <c:pt idx="22">
                  <c:v>1</c:v>
                </c:pt>
                <c:pt idx="23">
                  <c:v>2</c:v>
                </c:pt>
                <c:pt idx="24">
                  <c:v>0</c:v>
                </c:pt>
                <c:pt idx="25">
                  <c:v>0</c:v>
                </c:pt>
                <c:pt idx="26">
                  <c:v>0</c:v>
                </c:pt>
                <c:pt idx="27">
                  <c:v>1</c:v>
                </c:pt>
                <c:pt idx="28">
                  <c:v>1</c:v>
                </c:pt>
                <c:pt idx="29">
                  <c:v>0</c:v>
                </c:pt>
                <c:pt idx="30">
                  <c:v>2</c:v>
                </c:pt>
              </c:numCache>
            </c:numRef>
          </c:val>
          <c:smooth val="0"/>
          <c:extLst>
            <c:ext xmlns:c16="http://schemas.microsoft.com/office/drawing/2014/chart" uri="{C3380CC4-5D6E-409C-BE32-E72D297353CC}">
              <c16:uniqueId val="{00000000-1354-4A2A-8AAB-197784C784D7}"/>
            </c:ext>
          </c:extLst>
        </c:ser>
        <c:dLbls>
          <c:showLegendKey val="0"/>
          <c:showVal val="0"/>
          <c:showCatName val="0"/>
          <c:showSerName val="0"/>
          <c:showPercent val="0"/>
          <c:showBubbleSize val="0"/>
        </c:dLbls>
        <c:smooth val="0"/>
        <c:axId val="516535664"/>
        <c:axId val="516530744"/>
      </c:lineChart>
      <c:dateAx>
        <c:axId val="51653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30744"/>
        <c:crosses val="autoZero"/>
        <c:auto val="1"/>
        <c:lblOffset val="100"/>
        <c:baseTimeUnit val="days"/>
      </c:dateAx>
      <c:valAx>
        <c:axId val="51653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3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c:v>
                </c:pt>
                <c:pt idx="1">
                  <c:v>0</c:v>
                </c:pt>
                <c:pt idx="2">
                  <c:v>1</c:v>
                </c:pt>
                <c:pt idx="3">
                  <c:v>0</c:v>
                </c:pt>
                <c:pt idx="4">
                  <c:v>0</c:v>
                </c:pt>
                <c:pt idx="5">
                  <c:v>0</c:v>
                </c:pt>
                <c:pt idx="6">
                  <c:v>0</c:v>
                </c:pt>
                <c:pt idx="7">
                  <c:v>9</c:v>
                </c:pt>
                <c:pt idx="8">
                  <c:v>0</c:v>
                </c:pt>
                <c:pt idx="9">
                  <c:v>1</c:v>
                </c:pt>
                <c:pt idx="10">
                  <c:v>0</c:v>
                </c:pt>
                <c:pt idx="11">
                  <c:v>0</c:v>
                </c:pt>
                <c:pt idx="12">
                  <c:v>4</c:v>
                </c:pt>
                <c:pt idx="13">
                  <c:v>0</c:v>
                </c:pt>
                <c:pt idx="14">
                  <c:v>1</c:v>
                </c:pt>
                <c:pt idx="15">
                  <c:v>0</c:v>
                </c:pt>
                <c:pt idx="16">
                  <c:v>0</c:v>
                </c:pt>
                <c:pt idx="17">
                  <c:v>0</c:v>
                </c:pt>
                <c:pt idx="18">
                  <c:v>0</c:v>
                </c:pt>
                <c:pt idx="19">
                  <c:v>1</c:v>
                </c:pt>
                <c:pt idx="20">
                  <c:v>2</c:v>
                </c:pt>
                <c:pt idx="21">
                  <c:v>0</c:v>
                </c:pt>
                <c:pt idx="22">
                  <c:v>0</c:v>
                </c:pt>
                <c:pt idx="23">
                  <c:v>4</c:v>
                </c:pt>
                <c:pt idx="24">
                  <c:v>2</c:v>
                </c:pt>
                <c:pt idx="25">
                  <c:v>0</c:v>
                </c:pt>
                <c:pt idx="26">
                  <c:v>0</c:v>
                </c:pt>
                <c:pt idx="27">
                  <c:v>0</c:v>
                </c:pt>
                <c:pt idx="28">
                  <c:v>1</c:v>
                </c:pt>
                <c:pt idx="29">
                  <c:v>0</c:v>
                </c:pt>
                <c:pt idx="30">
                  <c:v>1</c:v>
                </c:pt>
              </c:numCache>
            </c:numRef>
          </c:val>
          <c:smooth val="0"/>
          <c:extLst>
            <c:ext xmlns:c16="http://schemas.microsoft.com/office/drawing/2014/chart" uri="{C3380CC4-5D6E-409C-BE32-E72D297353CC}">
              <c16:uniqueId val="{00000000-FFA5-4F1F-81A1-C73321D784E0}"/>
            </c:ext>
          </c:extLst>
        </c:ser>
        <c:dLbls>
          <c:showLegendKey val="0"/>
          <c:showVal val="0"/>
          <c:showCatName val="0"/>
          <c:showSerName val="0"/>
          <c:showPercent val="0"/>
          <c:showBubbleSize val="0"/>
        </c:dLbls>
        <c:smooth val="0"/>
        <c:axId val="516549440"/>
        <c:axId val="516541240"/>
      </c:lineChart>
      <c:dateAx>
        <c:axId val="51654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41240"/>
        <c:crosses val="autoZero"/>
        <c:auto val="1"/>
        <c:lblOffset val="100"/>
        <c:baseTimeUnit val="days"/>
      </c:dateAx>
      <c:valAx>
        <c:axId val="51654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4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4</c:v>
                </c:pt>
                <c:pt idx="1">
                  <c:v>127</c:v>
                </c:pt>
                <c:pt idx="2">
                  <c:v>135</c:v>
                </c:pt>
                <c:pt idx="3">
                  <c:v>2</c:v>
                </c:pt>
                <c:pt idx="4">
                  <c:v>90</c:v>
                </c:pt>
                <c:pt idx="5">
                  <c:v>139</c:v>
                </c:pt>
                <c:pt idx="6">
                  <c:v>25</c:v>
                </c:pt>
                <c:pt idx="7">
                  <c:v>184</c:v>
                </c:pt>
                <c:pt idx="8">
                  <c:v>109</c:v>
                </c:pt>
                <c:pt idx="9">
                  <c:v>136</c:v>
                </c:pt>
                <c:pt idx="10">
                  <c:v>5</c:v>
                </c:pt>
                <c:pt idx="11">
                  <c:v>138</c:v>
                </c:pt>
                <c:pt idx="12">
                  <c:v>187</c:v>
                </c:pt>
                <c:pt idx="13">
                  <c:v>9</c:v>
                </c:pt>
                <c:pt idx="14">
                  <c:v>135</c:v>
                </c:pt>
                <c:pt idx="15">
                  <c:v>5</c:v>
                </c:pt>
                <c:pt idx="16">
                  <c:v>128</c:v>
                </c:pt>
                <c:pt idx="17">
                  <c:v>11</c:v>
                </c:pt>
                <c:pt idx="18">
                  <c:v>139</c:v>
                </c:pt>
                <c:pt idx="19">
                  <c:v>145</c:v>
                </c:pt>
                <c:pt idx="20">
                  <c:v>30</c:v>
                </c:pt>
                <c:pt idx="21">
                  <c:v>174</c:v>
                </c:pt>
                <c:pt idx="22">
                  <c:v>9</c:v>
                </c:pt>
                <c:pt idx="23">
                  <c:v>145</c:v>
                </c:pt>
                <c:pt idx="24">
                  <c:v>4</c:v>
                </c:pt>
                <c:pt idx="25">
                  <c:v>79</c:v>
                </c:pt>
                <c:pt idx="26">
                  <c:v>79</c:v>
                </c:pt>
                <c:pt idx="27">
                  <c:v>8</c:v>
                </c:pt>
                <c:pt idx="28">
                  <c:v>120</c:v>
                </c:pt>
                <c:pt idx="29">
                  <c:v>4</c:v>
                </c:pt>
                <c:pt idx="30">
                  <c:v>111</c:v>
                </c:pt>
              </c:numCache>
            </c:numRef>
          </c:val>
          <c:smooth val="0"/>
          <c:extLst>
            <c:ext xmlns:c16="http://schemas.microsoft.com/office/drawing/2014/chart" uri="{C3380CC4-5D6E-409C-BE32-E72D297353CC}">
              <c16:uniqueId val="{00000000-507C-4A3F-B1C8-4BDE40B11F41}"/>
            </c:ext>
          </c:extLst>
        </c:ser>
        <c:dLbls>
          <c:showLegendKey val="0"/>
          <c:showVal val="0"/>
          <c:showCatName val="0"/>
          <c:showSerName val="0"/>
          <c:showPercent val="0"/>
          <c:showBubbleSize val="0"/>
        </c:dLbls>
        <c:smooth val="0"/>
        <c:axId val="516545832"/>
        <c:axId val="516549112"/>
      </c:lineChart>
      <c:dateAx>
        <c:axId val="51654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49112"/>
        <c:crosses val="autoZero"/>
        <c:auto val="1"/>
        <c:lblOffset val="100"/>
        <c:baseTimeUnit val="days"/>
      </c:dateAx>
      <c:valAx>
        <c:axId val="51654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4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22</c:v>
                </c:pt>
                <c:pt idx="1">
                  <c:v>177</c:v>
                </c:pt>
                <c:pt idx="2">
                  <c:v>208</c:v>
                </c:pt>
                <c:pt idx="3">
                  <c:v>77</c:v>
                </c:pt>
                <c:pt idx="4">
                  <c:v>276</c:v>
                </c:pt>
                <c:pt idx="5">
                  <c:v>494</c:v>
                </c:pt>
                <c:pt idx="6">
                  <c:v>151</c:v>
                </c:pt>
                <c:pt idx="7">
                  <c:v>324</c:v>
                </c:pt>
                <c:pt idx="8">
                  <c:v>254</c:v>
                </c:pt>
                <c:pt idx="9">
                  <c:v>173</c:v>
                </c:pt>
                <c:pt idx="10">
                  <c:v>64</c:v>
                </c:pt>
                <c:pt idx="11">
                  <c:v>156</c:v>
                </c:pt>
                <c:pt idx="12">
                  <c:v>378</c:v>
                </c:pt>
                <c:pt idx="13">
                  <c:v>731</c:v>
                </c:pt>
                <c:pt idx="14">
                  <c:v>83</c:v>
                </c:pt>
                <c:pt idx="15">
                  <c:v>263</c:v>
                </c:pt>
                <c:pt idx="16">
                  <c:v>273</c:v>
                </c:pt>
                <c:pt idx="17">
                  <c:v>101</c:v>
                </c:pt>
                <c:pt idx="18">
                  <c:v>288</c:v>
                </c:pt>
                <c:pt idx="19">
                  <c:v>226</c:v>
                </c:pt>
                <c:pt idx="20">
                  <c:v>269</c:v>
                </c:pt>
                <c:pt idx="21">
                  <c:v>287</c:v>
                </c:pt>
                <c:pt idx="22">
                  <c:v>75</c:v>
                </c:pt>
                <c:pt idx="23">
                  <c:v>250</c:v>
                </c:pt>
                <c:pt idx="24">
                  <c:v>88</c:v>
                </c:pt>
                <c:pt idx="25">
                  <c:v>440</c:v>
                </c:pt>
                <c:pt idx="26">
                  <c:v>235</c:v>
                </c:pt>
                <c:pt idx="27">
                  <c:v>226</c:v>
                </c:pt>
                <c:pt idx="28">
                  <c:v>228</c:v>
                </c:pt>
                <c:pt idx="29">
                  <c:v>62</c:v>
                </c:pt>
                <c:pt idx="30">
                  <c:v>124</c:v>
                </c:pt>
              </c:numCache>
            </c:numRef>
          </c:val>
          <c:smooth val="0"/>
          <c:extLst>
            <c:ext xmlns:c16="http://schemas.microsoft.com/office/drawing/2014/chart" uri="{C3380CC4-5D6E-409C-BE32-E72D297353CC}">
              <c16:uniqueId val="{00000000-0A6F-4356-A510-85A66CF24F2E}"/>
            </c:ext>
          </c:extLst>
        </c:ser>
        <c:dLbls>
          <c:showLegendKey val="0"/>
          <c:showVal val="0"/>
          <c:showCatName val="0"/>
          <c:showSerName val="0"/>
          <c:showPercent val="0"/>
          <c:showBubbleSize val="0"/>
        </c:dLbls>
        <c:smooth val="0"/>
        <c:axId val="357386544"/>
        <c:axId val="357391464"/>
      </c:lineChart>
      <c:dateAx>
        <c:axId val="35738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91464"/>
        <c:crosses val="autoZero"/>
        <c:auto val="1"/>
        <c:lblOffset val="100"/>
        <c:baseTimeUnit val="days"/>
      </c:dateAx>
      <c:valAx>
        <c:axId val="35739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776</c:v>
                </c:pt>
                <c:pt idx="1">
                  <c:v>5199</c:v>
                </c:pt>
                <c:pt idx="2">
                  <c:v>4913</c:v>
                </c:pt>
                <c:pt idx="3">
                  <c:v>2871</c:v>
                </c:pt>
                <c:pt idx="4">
                  <c:v>3192</c:v>
                </c:pt>
                <c:pt idx="5">
                  <c:v>9548</c:v>
                </c:pt>
                <c:pt idx="6">
                  <c:v>8453</c:v>
                </c:pt>
                <c:pt idx="7">
                  <c:v>9226</c:v>
                </c:pt>
                <c:pt idx="8">
                  <c:v>7584</c:v>
                </c:pt>
                <c:pt idx="9">
                  <c:v>5120</c:v>
                </c:pt>
                <c:pt idx="10">
                  <c:v>2704</c:v>
                </c:pt>
                <c:pt idx="11">
                  <c:v>3532</c:v>
                </c:pt>
                <c:pt idx="12">
                  <c:v>7447</c:v>
                </c:pt>
                <c:pt idx="13">
                  <c:v>17038</c:v>
                </c:pt>
                <c:pt idx="14">
                  <c:v>2207</c:v>
                </c:pt>
                <c:pt idx="15">
                  <c:v>6184</c:v>
                </c:pt>
                <c:pt idx="16">
                  <c:v>6440</c:v>
                </c:pt>
                <c:pt idx="17">
                  <c:v>8831</c:v>
                </c:pt>
                <c:pt idx="18">
                  <c:v>5143</c:v>
                </c:pt>
                <c:pt idx="19">
                  <c:v>4724</c:v>
                </c:pt>
                <c:pt idx="20">
                  <c:v>13226</c:v>
                </c:pt>
                <c:pt idx="21">
                  <c:v>5751</c:v>
                </c:pt>
                <c:pt idx="22">
                  <c:v>2392</c:v>
                </c:pt>
                <c:pt idx="23">
                  <c:v>5447</c:v>
                </c:pt>
                <c:pt idx="24">
                  <c:v>5489</c:v>
                </c:pt>
                <c:pt idx="25">
                  <c:v>9470</c:v>
                </c:pt>
                <c:pt idx="26">
                  <c:v>7601</c:v>
                </c:pt>
                <c:pt idx="27">
                  <c:v>9314</c:v>
                </c:pt>
                <c:pt idx="28">
                  <c:v>7351</c:v>
                </c:pt>
                <c:pt idx="29">
                  <c:v>2141</c:v>
                </c:pt>
                <c:pt idx="30">
                  <c:v>5814</c:v>
                </c:pt>
              </c:numCache>
            </c:numRef>
          </c:val>
          <c:smooth val="0"/>
          <c:extLst>
            <c:ext xmlns:c16="http://schemas.microsoft.com/office/drawing/2014/chart" uri="{C3380CC4-5D6E-409C-BE32-E72D297353CC}">
              <c16:uniqueId val="{00000000-6FFF-4A13-8692-A74931077D4B}"/>
            </c:ext>
          </c:extLst>
        </c:ser>
        <c:dLbls>
          <c:showLegendKey val="0"/>
          <c:showVal val="0"/>
          <c:showCatName val="0"/>
          <c:showSerName val="0"/>
          <c:showPercent val="0"/>
          <c:showBubbleSize val="0"/>
        </c:dLbls>
        <c:smooth val="0"/>
        <c:axId val="288742272"/>
        <c:axId val="288743584"/>
      </c:lineChart>
      <c:dateAx>
        <c:axId val="28874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43584"/>
        <c:crosses val="autoZero"/>
        <c:auto val="1"/>
        <c:lblOffset val="100"/>
        <c:baseTimeUnit val="days"/>
      </c:dateAx>
      <c:valAx>
        <c:axId val="28874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4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46C1-4E5A-47CA-8877-1500401CB4F8}"/>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9B5E6FF1-F3CB-4595-84A8-737554C1A06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83860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63AB7-684C-47EE-BE0E-237544D22552}"/>
              </a:ext>
            </a:extLst>
          </p:cNvPr>
          <p:cNvSpPr>
            <a:spLocks noGrp="1"/>
          </p:cNvSpPr>
          <p:nvPr>
            <p:ph type="title"/>
          </p:nvPr>
        </p:nvSpPr>
        <p:spPr/>
        <p:txBody>
          <a:bodyPr/>
          <a:lstStyle/>
          <a:p>
            <a:r>
              <a:rPr lang="en-US"/>
              <a:t>Facebook Key Metrics Table | Altus.me</a:t>
            </a:r>
          </a:p>
        </p:txBody>
      </p:sp>
      <p:graphicFrame>
        <p:nvGraphicFramePr>
          <p:cNvPr id="5" name="Table Placeholder 4">
            <a:extLst>
              <a:ext uri="{FF2B5EF4-FFF2-40B4-BE49-F238E27FC236}">
                <a16:creationId xmlns:a16="http://schemas.microsoft.com/office/drawing/2014/main" id="{62FE68A6-82F0-4562-8D4E-BEE27175C377}"/>
              </a:ext>
            </a:extLst>
          </p:cNvPr>
          <p:cNvGraphicFramePr>
            <a:graphicFrameLocks noGrp="1"/>
          </p:cNvGraphicFramePr>
          <p:nvPr>
            <p:ph type="tbl" sz="quarter" idx="13"/>
            <p:extLst>
              <p:ext uri="{D42A27DB-BD31-4B8C-83A1-F6EECF244321}">
                <p14:modId xmlns:p14="http://schemas.microsoft.com/office/powerpoint/2010/main" val="2384872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922432446"/>
                    </a:ext>
                  </a:extLst>
                </a:gridCol>
                <a:gridCol w="411480">
                  <a:extLst>
                    <a:ext uri="{9D8B030D-6E8A-4147-A177-3AD203B41FA5}">
                      <a16:colId xmlns:a16="http://schemas.microsoft.com/office/drawing/2014/main" val="2857849859"/>
                    </a:ext>
                  </a:extLst>
                </a:gridCol>
                <a:gridCol w="304495">
                  <a:extLst>
                    <a:ext uri="{9D8B030D-6E8A-4147-A177-3AD203B41FA5}">
                      <a16:colId xmlns:a16="http://schemas.microsoft.com/office/drawing/2014/main" val="2136656917"/>
                    </a:ext>
                  </a:extLst>
                </a:gridCol>
                <a:gridCol w="304495">
                  <a:extLst>
                    <a:ext uri="{9D8B030D-6E8A-4147-A177-3AD203B41FA5}">
                      <a16:colId xmlns:a16="http://schemas.microsoft.com/office/drawing/2014/main" val="1456480329"/>
                    </a:ext>
                  </a:extLst>
                </a:gridCol>
                <a:gridCol w="304495">
                  <a:extLst>
                    <a:ext uri="{9D8B030D-6E8A-4147-A177-3AD203B41FA5}">
                      <a16:colId xmlns:a16="http://schemas.microsoft.com/office/drawing/2014/main" val="1231444803"/>
                    </a:ext>
                  </a:extLst>
                </a:gridCol>
                <a:gridCol w="304495">
                  <a:extLst>
                    <a:ext uri="{9D8B030D-6E8A-4147-A177-3AD203B41FA5}">
                      <a16:colId xmlns:a16="http://schemas.microsoft.com/office/drawing/2014/main" val="2543799083"/>
                    </a:ext>
                  </a:extLst>
                </a:gridCol>
                <a:gridCol w="304495">
                  <a:extLst>
                    <a:ext uri="{9D8B030D-6E8A-4147-A177-3AD203B41FA5}">
                      <a16:colId xmlns:a16="http://schemas.microsoft.com/office/drawing/2014/main" val="378787012"/>
                    </a:ext>
                  </a:extLst>
                </a:gridCol>
                <a:gridCol w="304495">
                  <a:extLst>
                    <a:ext uri="{9D8B030D-6E8A-4147-A177-3AD203B41FA5}">
                      <a16:colId xmlns:a16="http://schemas.microsoft.com/office/drawing/2014/main" val="2347544090"/>
                    </a:ext>
                  </a:extLst>
                </a:gridCol>
                <a:gridCol w="304495">
                  <a:extLst>
                    <a:ext uri="{9D8B030D-6E8A-4147-A177-3AD203B41FA5}">
                      <a16:colId xmlns:a16="http://schemas.microsoft.com/office/drawing/2014/main" val="3964210431"/>
                    </a:ext>
                  </a:extLst>
                </a:gridCol>
                <a:gridCol w="304495">
                  <a:extLst>
                    <a:ext uri="{9D8B030D-6E8A-4147-A177-3AD203B41FA5}">
                      <a16:colId xmlns:a16="http://schemas.microsoft.com/office/drawing/2014/main" val="2278481234"/>
                    </a:ext>
                  </a:extLst>
                </a:gridCol>
                <a:gridCol w="304495">
                  <a:extLst>
                    <a:ext uri="{9D8B030D-6E8A-4147-A177-3AD203B41FA5}">
                      <a16:colId xmlns:a16="http://schemas.microsoft.com/office/drawing/2014/main" val="2921462212"/>
                    </a:ext>
                  </a:extLst>
                </a:gridCol>
                <a:gridCol w="304495">
                  <a:extLst>
                    <a:ext uri="{9D8B030D-6E8A-4147-A177-3AD203B41FA5}">
                      <a16:colId xmlns:a16="http://schemas.microsoft.com/office/drawing/2014/main" val="337676120"/>
                    </a:ext>
                  </a:extLst>
                </a:gridCol>
                <a:gridCol w="304495">
                  <a:extLst>
                    <a:ext uri="{9D8B030D-6E8A-4147-A177-3AD203B41FA5}">
                      <a16:colId xmlns:a16="http://schemas.microsoft.com/office/drawing/2014/main" val="456944976"/>
                    </a:ext>
                  </a:extLst>
                </a:gridCol>
                <a:gridCol w="304495">
                  <a:extLst>
                    <a:ext uri="{9D8B030D-6E8A-4147-A177-3AD203B41FA5}">
                      <a16:colId xmlns:a16="http://schemas.microsoft.com/office/drawing/2014/main" val="2166252825"/>
                    </a:ext>
                  </a:extLst>
                </a:gridCol>
                <a:gridCol w="304495">
                  <a:extLst>
                    <a:ext uri="{9D8B030D-6E8A-4147-A177-3AD203B41FA5}">
                      <a16:colId xmlns:a16="http://schemas.microsoft.com/office/drawing/2014/main" val="992686027"/>
                    </a:ext>
                  </a:extLst>
                </a:gridCol>
                <a:gridCol w="304495">
                  <a:extLst>
                    <a:ext uri="{9D8B030D-6E8A-4147-A177-3AD203B41FA5}">
                      <a16:colId xmlns:a16="http://schemas.microsoft.com/office/drawing/2014/main" val="3293894172"/>
                    </a:ext>
                  </a:extLst>
                </a:gridCol>
                <a:gridCol w="304495">
                  <a:extLst>
                    <a:ext uri="{9D8B030D-6E8A-4147-A177-3AD203B41FA5}">
                      <a16:colId xmlns:a16="http://schemas.microsoft.com/office/drawing/2014/main" val="4197690264"/>
                    </a:ext>
                  </a:extLst>
                </a:gridCol>
                <a:gridCol w="304495">
                  <a:extLst>
                    <a:ext uri="{9D8B030D-6E8A-4147-A177-3AD203B41FA5}">
                      <a16:colId xmlns:a16="http://schemas.microsoft.com/office/drawing/2014/main" val="376828814"/>
                    </a:ext>
                  </a:extLst>
                </a:gridCol>
                <a:gridCol w="304495">
                  <a:extLst>
                    <a:ext uri="{9D8B030D-6E8A-4147-A177-3AD203B41FA5}">
                      <a16:colId xmlns:a16="http://schemas.microsoft.com/office/drawing/2014/main" val="4127867225"/>
                    </a:ext>
                  </a:extLst>
                </a:gridCol>
                <a:gridCol w="304495">
                  <a:extLst>
                    <a:ext uri="{9D8B030D-6E8A-4147-A177-3AD203B41FA5}">
                      <a16:colId xmlns:a16="http://schemas.microsoft.com/office/drawing/2014/main" val="3625840908"/>
                    </a:ext>
                  </a:extLst>
                </a:gridCol>
                <a:gridCol w="304495">
                  <a:extLst>
                    <a:ext uri="{9D8B030D-6E8A-4147-A177-3AD203B41FA5}">
                      <a16:colId xmlns:a16="http://schemas.microsoft.com/office/drawing/2014/main" val="3630195335"/>
                    </a:ext>
                  </a:extLst>
                </a:gridCol>
                <a:gridCol w="304495">
                  <a:extLst>
                    <a:ext uri="{9D8B030D-6E8A-4147-A177-3AD203B41FA5}">
                      <a16:colId xmlns:a16="http://schemas.microsoft.com/office/drawing/2014/main" val="275186560"/>
                    </a:ext>
                  </a:extLst>
                </a:gridCol>
                <a:gridCol w="304495">
                  <a:extLst>
                    <a:ext uri="{9D8B030D-6E8A-4147-A177-3AD203B41FA5}">
                      <a16:colId xmlns:a16="http://schemas.microsoft.com/office/drawing/2014/main" val="4300947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40103203"/>
                  </a:ext>
                </a:extLst>
              </a:tr>
              <a:tr h="370840">
                <a:tc>
                  <a:txBody>
                    <a:bodyPr/>
                    <a:lstStyle/>
                    <a:p>
                      <a:r>
                        <a:rPr lang="en-US" sz="1000"/>
                        <a:t>Altus.me</a:t>
                      </a:r>
                    </a:p>
                  </a:txBody>
                  <a:tcPr/>
                </a:tc>
                <a:tc>
                  <a:txBody>
                    <a:bodyPr/>
                    <a:lstStyle/>
                    <a:p>
                      <a:r>
                        <a:rPr lang="en-US" sz="1000"/>
                        <a:t>22240</a:t>
                      </a:r>
                    </a:p>
                  </a:txBody>
                  <a:tcPr/>
                </a:tc>
                <a:tc>
                  <a:txBody>
                    <a:bodyPr/>
                    <a:lstStyle/>
                    <a:p>
                      <a:r>
                        <a:rPr lang="en-US" sz="1000"/>
                        <a:t>142</a:t>
                      </a:r>
                    </a:p>
                  </a:txBody>
                  <a:tcPr/>
                </a:tc>
                <a:tc>
                  <a:txBody>
                    <a:bodyPr/>
                    <a:lstStyle/>
                    <a:p>
                      <a:r>
                        <a:rPr lang="en-US" sz="1000"/>
                        <a:t>32</a:t>
                      </a:r>
                    </a:p>
                  </a:txBody>
                  <a:tcPr/>
                </a:tc>
                <a:tc>
                  <a:txBody>
                    <a:bodyPr/>
                    <a:lstStyle/>
                    <a:p>
                      <a:r>
                        <a:rPr lang="en-US" sz="1000"/>
                        <a:t>1</a:t>
                      </a:r>
                    </a:p>
                  </a:txBody>
                  <a:tcPr/>
                </a:tc>
                <a:tc>
                  <a:txBody>
                    <a:bodyPr/>
                    <a:lstStyle/>
                    <a:p>
                      <a:r>
                        <a:rPr lang="en-US" sz="1000"/>
                        <a:t>25</a:t>
                      </a:r>
                    </a:p>
                  </a:txBody>
                  <a:tcPr/>
                </a:tc>
                <a:tc>
                  <a:txBody>
                    <a:bodyPr/>
                    <a:lstStyle/>
                    <a:p>
                      <a:r>
                        <a:rPr lang="en-US" sz="1000"/>
                        <a:t>0</a:t>
                      </a:r>
                    </a:p>
                  </a:txBody>
                  <a:tcPr/>
                </a:tc>
                <a:tc>
                  <a:txBody>
                    <a:bodyPr/>
                    <a:lstStyle/>
                    <a:p>
                      <a:r>
                        <a:rPr lang="en-US" sz="1000"/>
                        <a:t>6</a:t>
                      </a:r>
                    </a:p>
                  </a:txBody>
                  <a:tcPr/>
                </a:tc>
                <a:tc>
                  <a:txBody>
                    <a:bodyPr/>
                    <a:lstStyle/>
                    <a:p>
                      <a:r>
                        <a:rPr lang="en-US" sz="1000"/>
                        <a:t>2706</a:t>
                      </a:r>
                    </a:p>
                  </a:txBody>
                  <a:tcPr/>
                </a:tc>
                <a:tc>
                  <a:txBody>
                    <a:bodyPr/>
                    <a:lstStyle/>
                    <a:p>
                      <a:r>
                        <a:rPr lang="en-US" sz="1000"/>
                        <a:t>1</a:t>
                      </a:r>
                    </a:p>
                  </a:txBody>
                  <a:tcPr/>
                </a:tc>
                <a:tc>
                  <a:txBody>
                    <a:bodyPr/>
                    <a:lstStyle/>
                    <a:p>
                      <a:r>
                        <a:rPr lang="en-US" sz="1000"/>
                        <a:t>2644</a:t>
                      </a:r>
                    </a:p>
                  </a:txBody>
                  <a:tcPr/>
                </a:tc>
                <a:tc>
                  <a:txBody>
                    <a:bodyPr/>
                    <a:lstStyle/>
                    <a:p>
                      <a:r>
                        <a:rPr lang="en-US" sz="1000"/>
                        <a:t>50</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28</a:t>
                      </a:r>
                    </a:p>
                  </a:txBody>
                  <a:tcPr/>
                </a:tc>
                <a:tc>
                  <a:txBody>
                    <a:bodyPr/>
                    <a:lstStyle/>
                    <a:p>
                      <a:r>
                        <a:rPr lang="en-US" sz="1000"/>
                        <a:t>27</a:t>
                      </a:r>
                    </a:p>
                  </a:txBody>
                  <a:tcPr/>
                </a:tc>
                <a:tc>
                  <a:txBody>
                    <a:bodyPr/>
                    <a:lstStyle/>
                    <a:p>
                      <a:r>
                        <a:rPr lang="en-US" sz="1000"/>
                        <a:t>2761</a:t>
                      </a:r>
                    </a:p>
                  </a:txBody>
                  <a:tcPr/>
                </a:tc>
                <a:tc>
                  <a:txBody>
                    <a:bodyPr/>
                    <a:lstStyle/>
                    <a:p>
                      <a:r>
                        <a:rPr lang="en-US" sz="1000"/>
                        <a:t>0</a:t>
                      </a:r>
                    </a:p>
                  </a:txBody>
                  <a:tcPr/>
                </a:tc>
                <a:tc>
                  <a:txBody>
                    <a:bodyPr/>
                    <a:lstStyle/>
                    <a:p>
                      <a:r>
                        <a:rPr lang="en-US" sz="1000"/>
                        <a:t>0</a:t>
                      </a:r>
                    </a:p>
                  </a:txBody>
                  <a:tcPr/>
                </a:tc>
                <a:tc>
                  <a:txBody>
                    <a:bodyPr/>
                    <a:lstStyle/>
                    <a:p>
                      <a:r>
                        <a:rPr lang="en-US" sz="1000"/>
                        <a:t>0.3892 %</a:t>
                      </a:r>
                    </a:p>
                  </a:txBody>
                  <a:tcPr/>
                </a:tc>
                <a:tc>
                  <a:txBody>
                    <a:bodyPr/>
                    <a:lstStyle/>
                    <a:p>
                      <a:r>
                        <a:rPr lang="en-US" sz="1000"/>
                        <a:t>0.0 %</a:t>
                      </a:r>
                    </a:p>
                  </a:txBody>
                  <a:tcPr/>
                </a:tc>
                <a:extLst>
                  <a:ext uri="{0D108BD9-81ED-4DB2-BD59-A6C34878D82A}">
                    <a16:rowId xmlns:a16="http://schemas.microsoft.com/office/drawing/2014/main" val="3479248175"/>
                  </a:ext>
                </a:extLst>
              </a:tr>
            </a:tbl>
          </a:graphicData>
        </a:graphic>
      </p:graphicFrame>
      <p:sp>
        <p:nvSpPr>
          <p:cNvPr id="4" name="Text Placeholder 3">
            <a:extLst>
              <a:ext uri="{FF2B5EF4-FFF2-40B4-BE49-F238E27FC236}">
                <a16:creationId xmlns:a16="http://schemas.microsoft.com/office/drawing/2014/main" id="{BAC96346-2619-4756-9FD6-4D040172F22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136164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040C-BEAF-4D15-A1BC-684B588F0CF3}"/>
              </a:ext>
            </a:extLst>
          </p:cNvPr>
          <p:cNvSpPr>
            <a:spLocks noGrp="1"/>
          </p:cNvSpPr>
          <p:nvPr>
            <p:ph type="title"/>
          </p:nvPr>
        </p:nvSpPr>
        <p:spPr/>
        <p:txBody>
          <a:bodyPr/>
          <a:lstStyle/>
          <a:p>
            <a:r>
              <a:rPr lang="en-US"/>
              <a:t>Facebook Fans Change Rate | Altus.me</a:t>
            </a:r>
          </a:p>
        </p:txBody>
      </p:sp>
      <p:graphicFrame>
        <p:nvGraphicFramePr>
          <p:cNvPr id="6" name="Chart Placeholder 5">
            <a:extLst>
              <a:ext uri="{FF2B5EF4-FFF2-40B4-BE49-F238E27FC236}">
                <a16:creationId xmlns:a16="http://schemas.microsoft.com/office/drawing/2014/main" id="{A8E8C088-6497-4CD1-97E8-E8E461808D0B}"/>
              </a:ext>
            </a:extLst>
          </p:cNvPr>
          <p:cNvGraphicFramePr>
            <a:graphicFrameLocks noGrp="1"/>
          </p:cNvGraphicFramePr>
          <p:nvPr>
            <p:ph type="chart" sz="quarter" idx="13"/>
            <p:extLst>
              <p:ext uri="{D42A27DB-BD31-4B8C-83A1-F6EECF244321}">
                <p14:modId xmlns:p14="http://schemas.microsoft.com/office/powerpoint/2010/main" val="1530854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379943-D637-43ED-8F3A-51357E9C6129}"/>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B403FED0-04FB-4149-B9BC-3D7C216E7A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514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76FEA-341A-432D-B414-BDEAFECB8F65}"/>
              </a:ext>
            </a:extLst>
          </p:cNvPr>
          <p:cNvSpPr>
            <a:spLocks noGrp="1"/>
          </p:cNvSpPr>
          <p:nvPr>
            <p:ph type="title"/>
          </p:nvPr>
        </p:nvSpPr>
        <p:spPr/>
        <p:txBody>
          <a:bodyPr/>
          <a:lstStyle/>
          <a:p>
            <a:r>
              <a:rPr lang="en-US"/>
              <a:t>Facebook Fans Total | Altus.me</a:t>
            </a:r>
          </a:p>
        </p:txBody>
      </p:sp>
      <p:graphicFrame>
        <p:nvGraphicFramePr>
          <p:cNvPr id="6" name="Chart Placeholder 5">
            <a:extLst>
              <a:ext uri="{FF2B5EF4-FFF2-40B4-BE49-F238E27FC236}">
                <a16:creationId xmlns:a16="http://schemas.microsoft.com/office/drawing/2014/main" id="{262BEC67-BC4C-412F-AE01-F950BD79CA99}"/>
              </a:ext>
            </a:extLst>
          </p:cNvPr>
          <p:cNvGraphicFramePr>
            <a:graphicFrameLocks noGrp="1"/>
          </p:cNvGraphicFramePr>
          <p:nvPr>
            <p:ph type="chart" sz="quarter" idx="13"/>
            <p:extLst>
              <p:ext uri="{D42A27DB-BD31-4B8C-83A1-F6EECF244321}">
                <p14:modId xmlns:p14="http://schemas.microsoft.com/office/powerpoint/2010/main" val="456688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1D5561-85C5-4DBA-B5B2-A38F9CB1AB8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EF29A8C-542D-4DA5-AE51-8115BBA47C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3565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90DAA-6612-4C15-B541-7E459B3AB2E7}"/>
              </a:ext>
            </a:extLst>
          </p:cNvPr>
          <p:cNvSpPr>
            <a:spLocks noGrp="1"/>
          </p:cNvSpPr>
          <p:nvPr>
            <p:ph type="title"/>
          </p:nvPr>
        </p:nvSpPr>
        <p:spPr/>
        <p:txBody>
          <a:bodyPr/>
          <a:lstStyle/>
          <a:p>
            <a:r>
              <a:rPr lang="en-US"/>
              <a:t>Facebook Own Posts Table  | Altus.me - 1 of 11</a:t>
            </a:r>
          </a:p>
        </p:txBody>
      </p:sp>
      <p:graphicFrame>
        <p:nvGraphicFramePr>
          <p:cNvPr id="5" name="Table Placeholder 4">
            <a:extLst>
              <a:ext uri="{FF2B5EF4-FFF2-40B4-BE49-F238E27FC236}">
                <a16:creationId xmlns:a16="http://schemas.microsoft.com/office/drawing/2014/main" id="{03FD574A-6BEF-43BB-B451-40047E0ABC2B}"/>
              </a:ext>
            </a:extLst>
          </p:cNvPr>
          <p:cNvGraphicFramePr>
            <a:graphicFrameLocks noGrp="1"/>
          </p:cNvGraphicFramePr>
          <p:nvPr>
            <p:ph type="tbl" sz="quarter" idx="13"/>
            <p:extLst>
              <p:ext uri="{D42A27DB-BD31-4B8C-83A1-F6EECF244321}">
                <p14:modId xmlns:p14="http://schemas.microsoft.com/office/powerpoint/2010/main" val="1849375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583831654"/>
                    </a:ext>
                  </a:extLst>
                </a:gridCol>
                <a:gridCol w="370332">
                  <a:extLst>
                    <a:ext uri="{9D8B030D-6E8A-4147-A177-3AD203B41FA5}">
                      <a16:colId xmlns:a16="http://schemas.microsoft.com/office/drawing/2014/main" val="2535100518"/>
                    </a:ext>
                  </a:extLst>
                </a:gridCol>
                <a:gridCol w="370332">
                  <a:extLst>
                    <a:ext uri="{9D8B030D-6E8A-4147-A177-3AD203B41FA5}">
                      <a16:colId xmlns:a16="http://schemas.microsoft.com/office/drawing/2014/main" val="187586828"/>
                    </a:ext>
                  </a:extLst>
                </a:gridCol>
                <a:gridCol w="370332">
                  <a:extLst>
                    <a:ext uri="{9D8B030D-6E8A-4147-A177-3AD203B41FA5}">
                      <a16:colId xmlns:a16="http://schemas.microsoft.com/office/drawing/2014/main" val="2086023691"/>
                    </a:ext>
                  </a:extLst>
                </a:gridCol>
                <a:gridCol w="329184">
                  <a:extLst>
                    <a:ext uri="{9D8B030D-6E8A-4147-A177-3AD203B41FA5}">
                      <a16:colId xmlns:a16="http://schemas.microsoft.com/office/drawing/2014/main" val="3679776840"/>
                    </a:ext>
                  </a:extLst>
                </a:gridCol>
                <a:gridCol w="329184">
                  <a:extLst>
                    <a:ext uri="{9D8B030D-6E8A-4147-A177-3AD203B41FA5}">
                      <a16:colId xmlns:a16="http://schemas.microsoft.com/office/drawing/2014/main" val="2255779555"/>
                    </a:ext>
                  </a:extLst>
                </a:gridCol>
                <a:gridCol w="329184">
                  <a:extLst>
                    <a:ext uri="{9D8B030D-6E8A-4147-A177-3AD203B41FA5}">
                      <a16:colId xmlns:a16="http://schemas.microsoft.com/office/drawing/2014/main" val="4034028724"/>
                    </a:ext>
                  </a:extLst>
                </a:gridCol>
                <a:gridCol w="329184">
                  <a:extLst>
                    <a:ext uri="{9D8B030D-6E8A-4147-A177-3AD203B41FA5}">
                      <a16:colId xmlns:a16="http://schemas.microsoft.com/office/drawing/2014/main" val="2063520464"/>
                    </a:ext>
                  </a:extLst>
                </a:gridCol>
                <a:gridCol w="329184">
                  <a:extLst>
                    <a:ext uri="{9D8B030D-6E8A-4147-A177-3AD203B41FA5}">
                      <a16:colId xmlns:a16="http://schemas.microsoft.com/office/drawing/2014/main" val="3333576879"/>
                    </a:ext>
                  </a:extLst>
                </a:gridCol>
                <a:gridCol w="329184">
                  <a:extLst>
                    <a:ext uri="{9D8B030D-6E8A-4147-A177-3AD203B41FA5}">
                      <a16:colId xmlns:a16="http://schemas.microsoft.com/office/drawing/2014/main" val="4080813461"/>
                    </a:ext>
                  </a:extLst>
                </a:gridCol>
                <a:gridCol w="329184">
                  <a:extLst>
                    <a:ext uri="{9D8B030D-6E8A-4147-A177-3AD203B41FA5}">
                      <a16:colId xmlns:a16="http://schemas.microsoft.com/office/drawing/2014/main" val="446277248"/>
                    </a:ext>
                  </a:extLst>
                </a:gridCol>
                <a:gridCol w="329184">
                  <a:extLst>
                    <a:ext uri="{9D8B030D-6E8A-4147-A177-3AD203B41FA5}">
                      <a16:colId xmlns:a16="http://schemas.microsoft.com/office/drawing/2014/main" val="1473252250"/>
                    </a:ext>
                  </a:extLst>
                </a:gridCol>
                <a:gridCol w="370332">
                  <a:extLst>
                    <a:ext uri="{9D8B030D-6E8A-4147-A177-3AD203B41FA5}">
                      <a16:colId xmlns:a16="http://schemas.microsoft.com/office/drawing/2014/main" val="2427660967"/>
                    </a:ext>
                  </a:extLst>
                </a:gridCol>
                <a:gridCol w="370332">
                  <a:extLst>
                    <a:ext uri="{9D8B030D-6E8A-4147-A177-3AD203B41FA5}">
                      <a16:colId xmlns:a16="http://schemas.microsoft.com/office/drawing/2014/main" val="1183930465"/>
                    </a:ext>
                  </a:extLst>
                </a:gridCol>
                <a:gridCol w="329184">
                  <a:extLst>
                    <a:ext uri="{9D8B030D-6E8A-4147-A177-3AD203B41FA5}">
                      <a16:colId xmlns:a16="http://schemas.microsoft.com/office/drawing/2014/main" val="1759268635"/>
                    </a:ext>
                  </a:extLst>
                </a:gridCol>
                <a:gridCol w="329184">
                  <a:extLst>
                    <a:ext uri="{9D8B030D-6E8A-4147-A177-3AD203B41FA5}">
                      <a16:colId xmlns:a16="http://schemas.microsoft.com/office/drawing/2014/main" val="2271789707"/>
                    </a:ext>
                  </a:extLst>
                </a:gridCol>
                <a:gridCol w="370332">
                  <a:extLst>
                    <a:ext uri="{9D8B030D-6E8A-4147-A177-3AD203B41FA5}">
                      <a16:colId xmlns:a16="http://schemas.microsoft.com/office/drawing/2014/main" val="2940050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484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- 2018-10-31 13:28:43 </a:t>
                      </a:r>
                      <a:r>
                        <a:rPr kumimoji="0" lang="en-US" sz="1000" b="0" i="0" u="none" strike="noStrike" kern="1200" cap="none" spc="0" normalizeH="0" baseline="0" noProof="0">
                          <a:ln>
                            <a:noFill/>
                          </a:ln>
                          <a:solidFill>
                            <a:prstClr val="black"/>
                          </a:solidFill>
                          <a:effectLst/>
                          <a:uLnTx/>
                          <a:uFillTx/>
                          <a:latin typeface="+mn-lt"/>
                          <a:ea typeface="+mn-ea"/>
                          <a:cs typeface="+mn-cs"/>
                        </a:rPr>
                        <a:t> 
 Beware of "The Guest"... Happy Halloween!
Porcelain figurine designed by Jaime Hayon for Lladró.</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562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- 2018-10-30 13:28:07 </a:t>
                      </a:r>
                      <a:r>
                        <a:rPr kumimoji="0" lang="en-US" sz="1000" b="0" i="0" u="none" strike="noStrike" kern="1200" cap="none" spc="0" normalizeH="0" baseline="0" noProof="0">
                          <a:ln>
                            <a:noFill/>
                          </a:ln>
                          <a:solidFill>
                            <a:prstClr val="black"/>
                          </a:solidFill>
                          <a:effectLst/>
                          <a:uLnTx/>
                          <a:uFillTx/>
                          <a:latin typeface="+mn-lt"/>
                          <a:ea typeface="+mn-ea"/>
                          <a:cs typeface="+mn-cs"/>
                        </a:rPr>
                        <a:t> 
 What a breathtaking view... #Repost ArchitectureDose
• • •
Life is architecture &amp; architecture is the mirror of Life.. 🌿 | 📸: @craigsbeds 📍#NewYork #USA #ArchitectureDose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0728044"/>
                  </a:ext>
                </a:extLst>
              </a:tr>
            </a:tbl>
          </a:graphicData>
        </a:graphic>
      </p:graphicFrame>
      <p:sp>
        <p:nvSpPr>
          <p:cNvPr id="4" name="Text Placeholder 3">
            <a:extLst>
              <a:ext uri="{FF2B5EF4-FFF2-40B4-BE49-F238E27FC236}">
                <a16:creationId xmlns:a16="http://schemas.microsoft.com/office/drawing/2014/main" id="{16389DDA-6700-4E8D-ADFD-4B3C4C0FAE1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092606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AF5EE-603D-4261-89C0-FA9BFEA3A09C}"/>
              </a:ext>
            </a:extLst>
          </p:cNvPr>
          <p:cNvSpPr>
            <a:spLocks noGrp="1"/>
          </p:cNvSpPr>
          <p:nvPr>
            <p:ph type="title"/>
          </p:nvPr>
        </p:nvSpPr>
        <p:spPr/>
        <p:txBody>
          <a:bodyPr/>
          <a:lstStyle/>
          <a:p>
            <a:r>
              <a:rPr lang="en-US"/>
              <a:t>Facebook Own Posts Table  | Altus.me - 2 of 11</a:t>
            </a:r>
          </a:p>
        </p:txBody>
      </p:sp>
      <p:graphicFrame>
        <p:nvGraphicFramePr>
          <p:cNvPr id="5" name="Table Placeholder 4">
            <a:extLst>
              <a:ext uri="{FF2B5EF4-FFF2-40B4-BE49-F238E27FC236}">
                <a16:creationId xmlns:a16="http://schemas.microsoft.com/office/drawing/2014/main" id="{D5D9D74D-8110-4B59-BE67-EBACCEF1E459}"/>
              </a:ext>
            </a:extLst>
          </p:cNvPr>
          <p:cNvGraphicFramePr>
            <a:graphicFrameLocks noGrp="1"/>
          </p:cNvGraphicFramePr>
          <p:nvPr>
            <p:ph type="tbl" sz="quarter" idx="13"/>
            <p:extLst>
              <p:ext uri="{D42A27DB-BD31-4B8C-83A1-F6EECF244321}">
                <p14:modId xmlns:p14="http://schemas.microsoft.com/office/powerpoint/2010/main" val="764820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463939071"/>
                    </a:ext>
                  </a:extLst>
                </a:gridCol>
                <a:gridCol w="370332">
                  <a:extLst>
                    <a:ext uri="{9D8B030D-6E8A-4147-A177-3AD203B41FA5}">
                      <a16:colId xmlns:a16="http://schemas.microsoft.com/office/drawing/2014/main" val="3616551986"/>
                    </a:ext>
                  </a:extLst>
                </a:gridCol>
                <a:gridCol w="370332">
                  <a:extLst>
                    <a:ext uri="{9D8B030D-6E8A-4147-A177-3AD203B41FA5}">
                      <a16:colId xmlns:a16="http://schemas.microsoft.com/office/drawing/2014/main" val="2039111364"/>
                    </a:ext>
                  </a:extLst>
                </a:gridCol>
                <a:gridCol w="370332">
                  <a:extLst>
                    <a:ext uri="{9D8B030D-6E8A-4147-A177-3AD203B41FA5}">
                      <a16:colId xmlns:a16="http://schemas.microsoft.com/office/drawing/2014/main" val="431166168"/>
                    </a:ext>
                  </a:extLst>
                </a:gridCol>
                <a:gridCol w="329184">
                  <a:extLst>
                    <a:ext uri="{9D8B030D-6E8A-4147-A177-3AD203B41FA5}">
                      <a16:colId xmlns:a16="http://schemas.microsoft.com/office/drawing/2014/main" val="335332833"/>
                    </a:ext>
                  </a:extLst>
                </a:gridCol>
                <a:gridCol w="329184">
                  <a:extLst>
                    <a:ext uri="{9D8B030D-6E8A-4147-A177-3AD203B41FA5}">
                      <a16:colId xmlns:a16="http://schemas.microsoft.com/office/drawing/2014/main" val="4109407435"/>
                    </a:ext>
                  </a:extLst>
                </a:gridCol>
                <a:gridCol w="329184">
                  <a:extLst>
                    <a:ext uri="{9D8B030D-6E8A-4147-A177-3AD203B41FA5}">
                      <a16:colId xmlns:a16="http://schemas.microsoft.com/office/drawing/2014/main" val="3711309146"/>
                    </a:ext>
                  </a:extLst>
                </a:gridCol>
                <a:gridCol w="329184">
                  <a:extLst>
                    <a:ext uri="{9D8B030D-6E8A-4147-A177-3AD203B41FA5}">
                      <a16:colId xmlns:a16="http://schemas.microsoft.com/office/drawing/2014/main" val="668456822"/>
                    </a:ext>
                  </a:extLst>
                </a:gridCol>
                <a:gridCol w="329184">
                  <a:extLst>
                    <a:ext uri="{9D8B030D-6E8A-4147-A177-3AD203B41FA5}">
                      <a16:colId xmlns:a16="http://schemas.microsoft.com/office/drawing/2014/main" val="1915175230"/>
                    </a:ext>
                  </a:extLst>
                </a:gridCol>
                <a:gridCol w="329184">
                  <a:extLst>
                    <a:ext uri="{9D8B030D-6E8A-4147-A177-3AD203B41FA5}">
                      <a16:colId xmlns:a16="http://schemas.microsoft.com/office/drawing/2014/main" val="915459375"/>
                    </a:ext>
                  </a:extLst>
                </a:gridCol>
                <a:gridCol w="329184">
                  <a:extLst>
                    <a:ext uri="{9D8B030D-6E8A-4147-A177-3AD203B41FA5}">
                      <a16:colId xmlns:a16="http://schemas.microsoft.com/office/drawing/2014/main" val="2236145371"/>
                    </a:ext>
                  </a:extLst>
                </a:gridCol>
                <a:gridCol w="329184">
                  <a:extLst>
                    <a:ext uri="{9D8B030D-6E8A-4147-A177-3AD203B41FA5}">
                      <a16:colId xmlns:a16="http://schemas.microsoft.com/office/drawing/2014/main" val="1364520706"/>
                    </a:ext>
                  </a:extLst>
                </a:gridCol>
                <a:gridCol w="370332">
                  <a:extLst>
                    <a:ext uri="{9D8B030D-6E8A-4147-A177-3AD203B41FA5}">
                      <a16:colId xmlns:a16="http://schemas.microsoft.com/office/drawing/2014/main" val="1459414470"/>
                    </a:ext>
                  </a:extLst>
                </a:gridCol>
                <a:gridCol w="370332">
                  <a:extLst>
                    <a:ext uri="{9D8B030D-6E8A-4147-A177-3AD203B41FA5}">
                      <a16:colId xmlns:a16="http://schemas.microsoft.com/office/drawing/2014/main" val="4107225077"/>
                    </a:ext>
                  </a:extLst>
                </a:gridCol>
                <a:gridCol w="329184">
                  <a:extLst>
                    <a:ext uri="{9D8B030D-6E8A-4147-A177-3AD203B41FA5}">
                      <a16:colId xmlns:a16="http://schemas.microsoft.com/office/drawing/2014/main" val="1930315063"/>
                    </a:ext>
                  </a:extLst>
                </a:gridCol>
                <a:gridCol w="329184">
                  <a:extLst>
                    <a:ext uri="{9D8B030D-6E8A-4147-A177-3AD203B41FA5}">
                      <a16:colId xmlns:a16="http://schemas.microsoft.com/office/drawing/2014/main" val="2941728154"/>
                    </a:ext>
                  </a:extLst>
                </a:gridCol>
                <a:gridCol w="370332">
                  <a:extLst>
                    <a:ext uri="{9D8B030D-6E8A-4147-A177-3AD203B41FA5}">
                      <a16:colId xmlns:a16="http://schemas.microsoft.com/office/drawing/2014/main" val="4122158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305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- 2018-10-29 13:46:18 </a:t>
                      </a:r>
                      <a:r>
                        <a:rPr kumimoji="0" lang="en-US" sz="1000" b="0" i="0" u="none" strike="noStrike" kern="1200" cap="none" spc="0" normalizeH="0" baseline="0" noProof="0">
                          <a:ln>
                            <a:noFill/>
                          </a:ln>
                          <a:solidFill>
                            <a:prstClr val="black"/>
                          </a:solidFill>
                          <a:effectLst/>
                          <a:uLnTx/>
                          <a:uFillTx/>
                          <a:latin typeface="+mn-lt"/>
                          <a:ea typeface="+mn-ea"/>
                          <a:cs typeface="+mn-cs"/>
                        </a:rPr>
                        <a:t> 
 The OVERDRIVE swivel armchair is absolutely eye-catching and dreamlike. With its diamond-like form and long proportions, this spectacular piece of furniture stands out in any room.
Designed by the talented Giuseppe Viganò - Studio Viganò for Arketipo firenze.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6343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- 2018-10-28 12:51:44 </a:t>
                      </a:r>
                      <a:r>
                        <a:rPr kumimoji="0" lang="en-US" sz="1000" b="0" i="0" u="none" strike="noStrike" kern="1200" cap="none" spc="0" normalizeH="0" baseline="0" noProof="0">
                          <a:ln>
                            <a:noFill/>
                          </a:ln>
                          <a:solidFill>
                            <a:prstClr val="black"/>
                          </a:solidFill>
                          <a:effectLst/>
                          <a:uLnTx/>
                          <a:uFillTx/>
                          <a:latin typeface="+mn-lt"/>
                          <a:ea typeface="+mn-ea"/>
                          <a:cs typeface="+mn-cs"/>
                        </a:rPr>
                        <a:t> 
 Discover the design philosophy behind Leolux' new sofa "Elias" in this interview with the talented designer Christian Werner.
Video via Leolux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301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- 2018-10-27 15:33:04 </a:t>
                      </a:r>
                      <a:r>
                        <a:rPr kumimoji="0" lang="en-US" sz="1000" b="0" i="0" u="none" strike="noStrike" kern="1200" cap="none" spc="0" normalizeH="0" baseline="0" noProof="0">
                          <a:ln>
                            <a:noFill/>
                          </a:ln>
                          <a:solidFill>
                            <a:prstClr val="black"/>
                          </a:solidFill>
                          <a:effectLst/>
                          <a:uLnTx/>
                          <a:uFillTx/>
                          <a:latin typeface="+mn-lt"/>
                          <a:ea typeface="+mn-ea"/>
                          <a:cs typeface="+mn-cs"/>
                        </a:rPr>
                        <a:t> 
 Visiting EXTREMIS' booth at Orgatec... Always a pleasure!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77776393"/>
                  </a:ext>
                </a:extLst>
              </a:tr>
            </a:tbl>
          </a:graphicData>
        </a:graphic>
      </p:graphicFrame>
      <p:sp>
        <p:nvSpPr>
          <p:cNvPr id="4" name="Text Placeholder 3">
            <a:extLst>
              <a:ext uri="{FF2B5EF4-FFF2-40B4-BE49-F238E27FC236}">
                <a16:creationId xmlns:a16="http://schemas.microsoft.com/office/drawing/2014/main" id="{FD042C89-F74B-445F-8596-68DD4DED353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986127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6B8D9-D7C0-4F09-9351-BDBD67E42D81}"/>
              </a:ext>
            </a:extLst>
          </p:cNvPr>
          <p:cNvSpPr>
            <a:spLocks noGrp="1"/>
          </p:cNvSpPr>
          <p:nvPr>
            <p:ph type="title"/>
          </p:nvPr>
        </p:nvSpPr>
        <p:spPr/>
        <p:txBody>
          <a:bodyPr/>
          <a:lstStyle/>
          <a:p>
            <a:r>
              <a:rPr lang="en-US"/>
              <a:t>Facebook Own Posts Table  | Altus.me - 3 of 11</a:t>
            </a:r>
          </a:p>
        </p:txBody>
      </p:sp>
      <p:graphicFrame>
        <p:nvGraphicFramePr>
          <p:cNvPr id="5" name="Table Placeholder 4">
            <a:extLst>
              <a:ext uri="{FF2B5EF4-FFF2-40B4-BE49-F238E27FC236}">
                <a16:creationId xmlns:a16="http://schemas.microsoft.com/office/drawing/2014/main" id="{1B3EE58A-1BD3-48F6-9D92-C4E3CED8B017}"/>
              </a:ext>
            </a:extLst>
          </p:cNvPr>
          <p:cNvGraphicFramePr>
            <a:graphicFrameLocks noGrp="1"/>
          </p:cNvGraphicFramePr>
          <p:nvPr>
            <p:ph type="tbl" sz="quarter" idx="13"/>
            <p:extLst>
              <p:ext uri="{D42A27DB-BD31-4B8C-83A1-F6EECF244321}">
                <p14:modId xmlns:p14="http://schemas.microsoft.com/office/powerpoint/2010/main" val="1704983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33227562"/>
                    </a:ext>
                  </a:extLst>
                </a:gridCol>
                <a:gridCol w="370332">
                  <a:extLst>
                    <a:ext uri="{9D8B030D-6E8A-4147-A177-3AD203B41FA5}">
                      <a16:colId xmlns:a16="http://schemas.microsoft.com/office/drawing/2014/main" val="1851658448"/>
                    </a:ext>
                  </a:extLst>
                </a:gridCol>
                <a:gridCol w="370332">
                  <a:extLst>
                    <a:ext uri="{9D8B030D-6E8A-4147-A177-3AD203B41FA5}">
                      <a16:colId xmlns:a16="http://schemas.microsoft.com/office/drawing/2014/main" val="683350360"/>
                    </a:ext>
                  </a:extLst>
                </a:gridCol>
                <a:gridCol w="370332">
                  <a:extLst>
                    <a:ext uri="{9D8B030D-6E8A-4147-A177-3AD203B41FA5}">
                      <a16:colId xmlns:a16="http://schemas.microsoft.com/office/drawing/2014/main" val="438238170"/>
                    </a:ext>
                  </a:extLst>
                </a:gridCol>
                <a:gridCol w="329184">
                  <a:extLst>
                    <a:ext uri="{9D8B030D-6E8A-4147-A177-3AD203B41FA5}">
                      <a16:colId xmlns:a16="http://schemas.microsoft.com/office/drawing/2014/main" val="419692196"/>
                    </a:ext>
                  </a:extLst>
                </a:gridCol>
                <a:gridCol w="329184">
                  <a:extLst>
                    <a:ext uri="{9D8B030D-6E8A-4147-A177-3AD203B41FA5}">
                      <a16:colId xmlns:a16="http://schemas.microsoft.com/office/drawing/2014/main" val="3186009518"/>
                    </a:ext>
                  </a:extLst>
                </a:gridCol>
                <a:gridCol w="329184">
                  <a:extLst>
                    <a:ext uri="{9D8B030D-6E8A-4147-A177-3AD203B41FA5}">
                      <a16:colId xmlns:a16="http://schemas.microsoft.com/office/drawing/2014/main" val="1003830373"/>
                    </a:ext>
                  </a:extLst>
                </a:gridCol>
                <a:gridCol w="329184">
                  <a:extLst>
                    <a:ext uri="{9D8B030D-6E8A-4147-A177-3AD203B41FA5}">
                      <a16:colId xmlns:a16="http://schemas.microsoft.com/office/drawing/2014/main" val="17019952"/>
                    </a:ext>
                  </a:extLst>
                </a:gridCol>
                <a:gridCol w="329184">
                  <a:extLst>
                    <a:ext uri="{9D8B030D-6E8A-4147-A177-3AD203B41FA5}">
                      <a16:colId xmlns:a16="http://schemas.microsoft.com/office/drawing/2014/main" val="3661806317"/>
                    </a:ext>
                  </a:extLst>
                </a:gridCol>
                <a:gridCol w="329184">
                  <a:extLst>
                    <a:ext uri="{9D8B030D-6E8A-4147-A177-3AD203B41FA5}">
                      <a16:colId xmlns:a16="http://schemas.microsoft.com/office/drawing/2014/main" val="1474323865"/>
                    </a:ext>
                  </a:extLst>
                </a:gridCol>
                <a:gridCol w="329184">
                  <a:extLst>
                    <a:ext uri="{9D8B030D-6E8A-4147-A177-3AD203B41FA5}">
                      <a16:colId xmlns:a16="http://schemas.microsoft.com/office/drawing/2014/main" val="1980995461"/>
                    </a:ext>
                  </a:extLst>
                </a:gridCol>
                <a:gridCol w="329184">
                  <a:extLst>
                    <a:ext uri="{9D8B030D-6E8A-4147-A177-3AD203B41FA5}">
                      <a16:colId xmlns:a16="http://schemas.microsoft.com/office/drawing/2014/main" val="2465908092"/>
                    </a:ext>
                  </a:extLst>
                </a:gridCol>
                <a:gridCol w="370332">
                  <a:extLst>
                    <a:ext uri="{9D8B030D-6E8A-4147-A177-3AD203B41FA5}">
                      <a16:colId xmlns:a16="http://schemas.microsoft.com/office/drawing/2014/main" val="4285562111"/>
                    </a:ext>
                  </a:extLst>
                </a:gridCol>
                <a:gridCol w="370332">
                  <a:extLst>
                    <a:ext uri="{9D8B030D-6E8A-4147-A177-3AD203B41FA5}">
                      <a16:colId xmlns:a16="http://schemas.microsoft.com/office/drawing/2014/main" val="696200731"/>
                    </a:ext>
                  </a:extLst>
                </a:gridCol>
                <a:gridCol w="329184">
                  <a:extLst>
                    <a:ext uri="{9D8B030D-6E8A-4147-A177-3AD203B41FA5}">
                      <a16:colId xmlns:a16="http://schemas.microsoft.com/office/drawing/2014/main" val="1515071279"/>
                    </a:ext>
                  </a:extLst>
                </a:gridCol>
                <a:gridCol w="329184">
                  <a:extLst>
                    <a:ext uri="{9D8B030D-6E8A-4147-A177-3AD203B41FA5}">
                      <a16:colId xmlns:a16="http://schemas.microsoft.com/office/drawing/2014/main" val="1946716657"/>
                    </a:ext>
                  </a:extLst>
                </a:gridCol>
                <a:gridCol w="370332">
                  <a:extLst>
                    <a:ext uri="{9D8B030D-6E8A-4147-A177-3AD203B41FA5}">
                      <a16:colId xmlns:a16="http://schemas.microsoft.com/office/drawing/2014/main" val="565358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226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- 2018-10-26 13:55:10 </a:t>
                      </a:r>
                      <a:r>
                        <a:rPr kumimoji="0" lang="en-US" sz="1000" b="0" i="0" u="none" strike="noStrike" kern="1200" cap="none" spc="0" normalizeH="0" baseline="0" noProof="0">
                          <a:ln>
                            <a:noFill/>
                          </a:ln>
                          <a:solidFill>
                            <a:prstClr val="black"/>
                          </a:solidFill>
                          <a:effectLst/>
                          <a:uLnTx/>
                          <a:uFillTx/>
                          <a:latin typeface="+mn-lt"/>
                          <a:ea typeface="+mn-ea"/>
                          <a:cs typeface="+mn-cs"/>
                        </a:rPr>
                        <a:t> 
 Inspiring designs in Segis' corner at Orgatec.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991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- 2018-10-25 18:23:09 </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favorite color and perfect match?
Leadchair Management, design by EOOS for Walter Knoll.
Video via Walter Knoll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5349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- 2018-10-24 13:49:49 </a:t>
                      </a:r>
                      <a:r>
                        <a:rPr kumimoji="0" lang="en-US" sz="1000" b="0" i="0" u="none" strike="noStrike" kern="1200" cap="none" spc="0" normalizeH="0" baseline="0" noProof="0">
                          <a:ln>
                            <a:noFill/>
                          </a:ln>
                          <a:solidFill>
                            <a:prstClr val="black"/>
                          </a:solidFill>
                          <a:effectLst/>
                          <a:uLnTx/>
                          <a:uFillTx/>
                          <a:latin typeface="+mn-lt"/>
                          <a:ea typeface="+mn-ea"/>
                          <a:cs typeface="+mn-cs"/>
                        </a:rPr>
                        <a:t> 
 "Primus" table for DRAENERT is a real classic. This incredibly modern and absolutely timeless beauty expresses a light-hearted elegance. The table is available with a top made of oil shale or natural stone.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73300409"/>
                  </a:ext>
                </a:extLst>
              </a:tr>
            </a:tbl>
          </a:graphicData>
        </a:graphic>
      </p:graphicFrame>
      <p:sp>
        <p:nvSpPr>
          <p:cNvPr id="4" name="Text Placeholder 3">
            <a:extLst>
              <a:ext uri="{FF2B5EF4-FFF2-40B4-BE49-F238E27FC236}">
                <a16:creationId xmlns:a16="http://schemas.microsoft.com/office/drawing/2014/main" id="{4938718A-8A1D-45F5-BFEA-C699C2B3D3A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55001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1636A-E057-4578-9473-4A90C2CB20CD}"/>
              </a:ext>
            </a:extLst>
          </p:cNvPr>
          <p:cNvSpPr>
            <a:spLocks noGrp="1"/>
          </p:cNvSpPr>
          <p:nvPr>
            <p:ph type="title"/>
          </p:nvPr>
        </p:nvSpPr>
        <p:spPr/>
        <p:txBody>
          <a:bodyPr/>
          <a:lstStyle/>
          <a:p>
            <a:r>
              <a:rPr lang="en-US"/>
              <a:t>Facebook Own Posts Table  | Altus.me - 4 of 11</a:t>
            </a:r>
          </a:p>
        </p:txBody>
      </p:sp>
      <p:graphicFrame>
        <p:nvGraphicFramePr>
          <p:cNvPr id="5" name="Table Placeholder 4">
            <a:extLst>
              <a:ext uri="{FF2B5EF4-FFF2-40B4-BE49-F238E27FC236}">
                <a16:creationId xmlns:a16="http://schemas.microsoft.com/office/drawing/2014/main" id="{E6CEE581-4586-4983-8383-A4A324923208}"/>
              </a:ext>
            </a:extLst>
          </p:cNvPr>
          <p:cNvGraphicFramePr>
            <a:graphicFrameLocks noGrp="1"/>
          </p:cNvGraphicFramePr>
          <p:nvPr>
            <p:ph type="tbl" sz="quarter" idx="13"/>
            <p:extLst>
              <p:ext uri="{D42A27DB-BD31-4B8C-83A1-F6EECF244321}">
                <p14:modId xmlns:p14="http://schemas.microsoft.com/office/powerpoint/2010/main" val="3008022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298026475"/>
                    </a:ext>
                  </a:extLst>
                </a:gridCol>
                <a:gridCol w="370332">
                  <a:extLst>
                    <a:ext uri="{9D8B030D-6E8A-4147-A177-3AD203B41FA5}">
                      <a16:colId xmlns:a16="http://schemas.microsoft.com/office/drawing/2014/main" val="1279705610"/>
                    </a:ext>
                  </a:extLst>
                </a:gridCol>
                <a:gridCol w="370332">
                  <a:extLst>
                    <a:ext uri="{9D8B030D-6E8A-4147-A177-3AD203B41FA5}">
                      <a16:colId xmlns:a16="http://schemas.microsoft.com/office/drawing/2014/main" val="3672794815"/>
                    </a:ext>
                  </a:extLst>
                </a:gridCol>
                <a:gridCol w="370332">
                  <a:extLst>
                    <a:ext uri="{9D8B030D-6E8A-4147-A177-3AD203B41FA5}">
                      <a16:colId xmlns:a16="http://schemas.microsoft.com/office/drawing/2014/main" val="3108132389"/>
                    </a:ext>
                  </a:extLst>
                </a:gridCol>
                <a:gridCol w="329184">
                  <a:extLst>
                    <a:ext uri="{9D8B030D-6E8A-4147-A177-3AD203B41FA5}">
                      <a16:colId xmlns:a16="http://schemas.microsoft.com/office/drawing/2014/main" val="3228773600"/>
                    </a:ext>
                  </a:extLst>
                </a:gridCol>
                <a:gridCol w="329184">
                  <a:extLst>
                    <a:ext uri="{9D8B030D-6E8A-4147-A177-3AD203B41FA5}">
                      <a16:colId xmlns:a16="http://schemas.microsoft.com/office/drawing/2014/main" val="644534906"/>
                    </a:ext>
                  </a:extLst>
                </a:gridCol>
                <a:gridCol w="329184">
                  <a:extLst>
                    <a:ext uri="{9D8B030D-6E8A-4147-A177-3AD203B41FA5}">
                      <a16:colId xmlns:a16="http://schemas.microsoft.com/office/drawing/2014/main" val="534712671"/>
                    </a:ext>
                  </a:extLst>
                </a:gridCol>
                <a:gridCol w="329184">
                  <a:extLst>
                    <a:ext uri="{9D8B030D-6E8A-4147-A177-3AD203B41FA5}">
                      <a16:colId xmlns:a16="http://schemas.microsoft.com/office/drawing/2014/main" val="4215003138"/>
                    </a:ext>
                  </a:extLst>
                </a:gridCol>
                <a:gridCol w="329184">
                  <a:extLst>
                    <a:ext uri="{9D8B030D-6E8A-4147-A177-3AD203B41FA5}">
                      <a16:colId xmlns:a16="http://schemas.microsoft.com/office/drawing/2014/main" val="2115987831"/>
                    </a:ext>
                  </a:extLst>
                </a:gridCol>
                <a:gridCol w="329184">
                  <a:extLst>
                    <a:ext uri="{9D8B030D-6E8A-4147-A177-3AD203B41FA5}">
                      <a16:colId xmlns:a16="http://schemas.microsoft.com/office/drawing/2014/main" val="1173152142"/>
                    </a:ext>
                  </a:extLst>
                </a:gridCol>
                <a:gridCol w="329184">
                  <a:extLst>
                    <a:ext uri="{9D8B030D-6E8A-4147-A177-3AD203B41FA5}">
                      <a16:colId xmlns:a16="http://schemas.microsoft.com/office/drawing/2014/main" val="3314446870"/>
                    </a:ext>
                  </a:extLst>
                </a:gridCol>
                <a:gridCol w="329184">
                  <a:extLst>
                    <a:ext uri="{9D8B030D-6E8A-4147-A177-3AD203B41FA5}">
                      <a16:colId xmlns:a16="http://schemas.microsoft.com/office/drawing/2014/main" val="2107374513"/>
                    </a:ext>
                  </a:extLst>
                </a:gridCol>
                <a:gridCol w="370332">
                  <a:extLst>
                    <a:ext uri="{9D8B030D-6E8A-4147-A177-3AD203B41FA5}">
                      <a16:colId xmlns:a16="http://schemas.microsoft.com/office/drawing/2014/main" val="565479023"/>
                    </a:ext>
                  </a:extLst>
                </a:gridCol>
                <a:gridCol w="370332">
                  <a:extLst>
                    <a:ext uri="{9D8B030D-6E8A-4147-A177-3AD203B41FA5}">
                      <a16:colId xmlns:a16="http://schemas.microsoft.com/office/drawing/2014/main" val="2041075734"/>
                    </a:ext>
                  </a:extLst>
                </a:gridCol>
                <a:gridCol w="329184">
                  <a:extLst>
                    <a:ext uri="{9D8B030D-6E8A-4147-A177-3AD203B41FA5}">
                      <a16:colId xmlns:a16="http://schemas.microsoft.com/office/drawing/2014/main" val="326930297"/>
                    </a:ext>
                  </a:extLst>
                </a:gridCol>
                <a:gridCol w="329184">
                  <a:extLst>
                    <a:ext uri="{9D8B030D-6E8A-4147-A177-3AD203B41FA5}">
                      <a16:colId xmlns:a16="http://schemas.microsoft.com/office/drawing/2014/main" val="758220570"/>
                    </a:ext>
                  </a:extLst>
                </a:gridCol>
                <a:gridCol w="370332">
                  <a:extLst>
                    <a:ext uri="{9D8B030D-6E8A-4147-A177-3AD203B41FA5}">
                      <a16:colId xmlns:a16="http://schemas.microsoft.com/office/drawing/2014/main" val="3410952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4198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- 2018-10-23 13:37:50 </a:t>
                      </a:r>
                      <a:r>
                        <a:rPr kumimoji="0" lang="en-US" sz="1000" b="0" i="0" u="none" strike="noStrike" kern="1200" cap="none" spc="0" normalizeH="0" baseline="0" noProof="0">
                          <a:ln>
                            <a:noFill/>
                          </a:ln>
                          <a:solidFill>
                            <a:prstClr val="black"/>
                          </a:solidFill>
                          <a:effectLst/>
                          <a:uLnTx/>
                          <a:uFillTx/>
                          <a:latin typeface="+mn-lt"/>
                          <a:ea typeface="+mn-ea"/>
                          <a:cs typeface="+mn-cs"/>
                        </a:rPr>
                        <a:t> 
 Absolutely fascinated by Chad Knight's mind-bending digital art! His unique approach to digital sculptures is truly impressive. #Repost Avant Arte
• • •
ROSE-GOLD 971 by Chad Knight #chadknight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26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- 2018-10-22 13:34:27 </a:t>
                      </a:r>
                      <a:r>
                        <a:rPr kumimoji="0" lang="en-US" sz="1000" b="0" i="0" u="none" strike="noStrike" kern="1200" cap="none" spc="0" normalizeH="0" baseline="0" noProof="0">
                          <a:ln>
                            <a:noFill/>
                          </a:ln>
                          <a:solidFill>
                            <a:prstClr val="black"/>
                          </a:solidFill>
                          <a:effectLst/>
                          <a:uLnTx/>
                          <a:uFillTx/>
                          <a:latin typeface="+mn-lt"/>
                          <a:ea typeface="+mn-ea"/>
                          <a:cs typeface="+mn-cs"/>
                        </a:rPr>
                        <a:t> 
 "A sofa with a light and elegant appeal and soft seats that look as if they are suspended in mid-air."
Arlon sofa, design by Matteo Thun &amp; Antonio Rodriguez for Désirée.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3340417"/>
                  </a:ext>
                </a:extLst>
              </a:tr>
            </a:tbl>
          </a:graphicData>
        </a:graphic>
      </p:graphicFrame>
      <p:sp>
        <p:nvSpPr>
          <p:cNvPr id="4" name="Text Placeholder 3">
            <a:extLst>
              <a:ext uri="{FF2B5EF4-FFF2-40B4-BE49-F238E27FC236}">
                <a16:creationId xmlns:a16="http://schemas.microsoft.com/office/drawing/2014/main" id="{8E193F15-608A-4892-9C10-4832F9F70E0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513486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6CCE-D2D0-4D0B-A3D3-564FB8CA9FF3}"/>
              </a:ext>
            </a:extLst>
          </p:cNvPr>
          <p:cNvSpPr>
            <a:spLocks noGrp="1"/>
          </p:cNvSpPr>
          <p:nvPr>
            <p:ph type="title"/>
          </p:nvPr>
        </p:nvSpPr>
        <p:spPr/>
        <p:txBody>
          <a:bodyPr/>
          <a:lstStyle/>
          <a:p>
            <a:r>
              <a:rPr lang="en-US"/>
              <a:t>Facebook Own Posts Table  | Altus.me - 5 of 11</a:t>
            </a:r>
          </a:p>
        </p:txBody>
      </p:sp>
      <p:graphicFrame>
        <p:nvGraphicFramePr>
          <p:cNvPr id="5" name="Table Placeholder 4">
            <a:extLst>
              <a:ext uri="{FF2B5EF4-FFF2-40B4-BE49-F238E27FC236}">
                <a16:creationId xmlns:a16="http://schemas.microsoft.com/office/drawing/2014/main" id="{DB38B672-FD83-479F-BA06-7C9BFD36DF71}"/>
              </a:ext>
            </a:extLst>
          </p:cNvPr>
          <p:cNvGraphicFramePr>
            <a:graphicFrameLocks noGrp="1"/>
          </p:cNvGraphicFramePr>
          <p:nvPr>
            <p:ph type="tbl" sz="quarter" idx="13"/>
            <p:extLst>
              <p:ext uri="{D42A27DB-BD31-4B8C-83A1-F6EECF244321}">
                <p14:modId xmlns:p14="http://schemas.microsoft.com/office/powerpoint/2010/main" val="2434286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652704563"/>
                    </a:ext>
                  </a:extLst>
                </a:gridCol>
                <a:gridCol w="370332">
                  <a:extLst>
                    <a:ext uri="{9D8B030D-6E8A-4147-A177-3AD203B41FA5}">
                      <a16:colId xmlns:a16="http://schemas.microsoft.com/office/drawing/2014/main" val="3641826166"/>
                    </a:ext>
                  </a:extLst>
                </a:gridCol>
                <a:gridCol w="370332">
                  <a:extLst>
                    <a:ext uri="{9D8B030D-6E8A-4147-A177-3AD203B41FA5}">
                      <a16:colId xmlns:a16="http://schemas.microsoft.com/office/drawing/2014/main" val="2288681240"/>
                    </a:ext>
                  </a:extLst>
                </a:gridCol>
                <a:gridCol w="370332">
                  <a:extLst>
                    <a:ext uri="{9D8B030D-6E8A-4147-A177-3AD203B41FA5}">
                      <a16:colId xmlns:a16="http://schemas.microsoft.com/office/drawing/2014/main" val="1064107736"/>
                    </a:ext>
                  </a:extLst>
                </a:gridCol>
                <a:gridCol w="329184">
                  <a:extLst>
                    <a:ext uri="{9D8B030D-6E8A-4147-A177-3AD203B41FA5}">
                      <a16:colId xmlns:a16="http://schemas.microsoft.com/office/drawing/2014/main" val="1701773204"/>
                    </a:ext>
                  </a:extLst>
                </a:gridCol>
                <a:gridCol w="329184">
                  <a:extLst>
                    <a:ext uri="{9D8B030D-6E8A-4147-A177-3AD203B41FA5}">
                      <a16:colId xmlns:a16="http://schemas.microsoft.com/office/drawing/2014/main" val="3064212318"/>
                    </a:ext>
                  </a:extLst>
                </a:gridCol>
                <a:gridCol w="329184">
                  <a:extLst>
                    <a:ext uri="{9D8B030D-6E8A-4147-A177-3AD203B41FA5}">
                      <a16:colId xmlns:a16="http://schemas.microsoft.com/office/drawing/2014/main" val="1216400700"/>
                    </a:ext>
                  </a:extLst>
                </a:gridCol>
                <a:gridCol w="329184">
                  <a:extLst>
                    <a:ext uri="{9D8B030D-6E8A-4147-A177-3AD203B41FA5}">
                      <a16:colId xmlns:a16="http://schemas.microsoft.com/office/drawing/2014/main" val="862801879"/>
                    </a:ext>
                  </a:extLst>
                </a:gridCol>
                <a:gridCol w="329184">
                  <a:extLst>
                    <a:ext uri="{9D8B030D-6E8A-4147-A177-3AD203B41FA5}">
                      <a16:colId xmlns:a16="http://schemas.microsoft.com/office/drawing/2014/main" val="1907485738"/>
                    </a:ext>
                  </a:extLst>
                </a:gridCol>
                <a:gridCol w="329184">
                  <a:extLst>
                    <a:ext uri="{9D8B030D-6E8A-4147-A177-3AD203B41FA5}">
                      <a16:colId xmlns:a16="http://schemas.microsoft.com/office/drawing/2014/main" val="4066015433"/>
                    </a:ext>
                  </a:extLst>
                </a:gridCol>
                <a:gridCol w="329184">
                  <a:extLst>
                    <a:ext uri="{9D8B030D-6E8A-4147-A177-3AD203B41FA5}">
                      <a16:colId xmlns:a16="http://schemas.microsoft.com/office/drawing/2014/main" val="3837259206"/>
                    </a:ext>
                  </a:extLst>
                </a:gridCol>
                <a:gridCol w="329184">
                  <a:extLst>
                    <a:ext uri="{9D8B030D-6E8A-4147-A177-3AD203B41FA5}">
                      <a16:colId xmlns:a16="http://schemas.microsoft.com/office/drawing/2014/main" val="1196850619"/>
                    </a:ext>
                  </a:extLst>
                </a:gridCol>
                <a:gridCol w="370332">
                  <a:extLst>
                    <a:ext uri="{9D8B030D-6E8A-4147-A177-3AD203B41FA5}">
                      <a16:colId xmlns:a16="http://schemas.microsoft.com/office/drawing/2014/main" val="180263083"/>
                    </a:ext>
                  </a:extLst>
                </a:gridCol>
                <a:gridCol w="370332">
                  <a:extLst>
                    <a:ext uri="{9D8B030D-6E8A-4147-A177-3AD203B41FA5}">
                      <a16:colId xmlns:a16="http://schemas.microsoft.com/office/drawing/2014/main" val="1139783045"/>
                    </a:ext>
                  </a:extLst>
                </a:gridCol>
                <a:gridCol w="329184">
                  <a:extLst>
                    <a:ext uri="{9D8B030D-6E8A-4147-A177-3AD203B41FA5}">
                      <a16:colId xmlns:a16="http://schemas.microsoft.com/office/drawing/2014/main" val="933885154"/>
                    </a:ext>
                  </a:extLst>
                </a:gridCol>
                <a:gridCol w="329184">
                  <a:extLst>
                    <a:ext uri="{9D8B030D-6E8A-4147-A177-3AD203B41FA5}">
                      <a16:colId xmlns:a16="http://schemas.microsoft.com/office/drawing/2014/main" val="1525372412"/>
                    </a:ext>
                  </a:extLst>
                </a:gridCol>
                <a:gridCol w="370332">
                  <a:extLst>
                    <a:ext uri="{9D8B030D-6E8A-4147-A177-3AD203B41FA5}">
                      <a16:colId xmlns:a16="http://schemas.microsoft.com/office/drawing/2014/main" val="1467100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735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- 2018-10-21 11:45:13 </a:t>
                      </a:r>
                      <a:r>
                        <a:rPr kumimoji="0" lang="en-US" sz="1000" b="0" i="0" u="none" strike="noStrike" kern="1200" cap="none" spc="0" normalizeH="0" baseline="0" noProof="0">
                          <a:ln>
                            <a:noFill/>
                          </a:ln>
                          <a:solidFill>
                            <a:prstClr val="black"/>
                          </a:solidFill>
                          <a:effectLst/>
                          <a:uLnTx/>
                          <a:uFillTx/>
                          <a:latin typeface="+mn-lt"/>
                          <a:ea typeface="+mn-ea"/>
                          <a:cs typeface="+mn-cs"/>
                        </a:rPr>
                        <a:t> 
 A modern dining table with a smart extension function: FONTANA by Draenert offers a unique experience of an innovative synchronous mechanism, allowing the table to unfold effortlessly.
This unique piece of furniture has received four awards!
Video via DRAENERT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830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- 2018-10-20 15:23:14 </a:t>
                      </a:r>
                      <a:r>
                        <a:rPr kumimoji="0" lang="en-US" sz="1000" b="0" i="0" u="none" strike="noStrike" kern="1200" cap="none" spc="0" normalizeH="0" baseline="0" noProof="0">
                          <a:ln>
                            <a:noFill/>
                          </a:ln>
                          <a:solidFill>
                            <a:prstClr val="black"/>
                          </a:solidFill>
                          <a:effectLst/>
                          <a:uLnTx/>
                          <a:uFillTx/>
                          <a:latin typeface="+mn-lt"/>
                          <a:ea typeface="+mn-ea"/>
                          <a:cs typeface="+mn-cs"/>
                        </a:rPr>
                        <a:t> 
 Enter the world of Walter Knoll... Simply sublime and elegant.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91731105"/>
                  </a:ext>
                </a:extLst>
              </a:tr>
            </a:tbl>
          </a:graphicData>
        </a:graphic>
      </p:graphicFrame>
      <p:sp>
        <p:nvSpPr>
          <p:cNvPr id="4" name="Text Placeholder 3">
            <a:extLst>
              <a:ext uri="{FF2B5EF4-FFF2-40B4-BE49-F238E27FC236}">
                <a16:creationId xmlns:a16="http://schemas.microsoft.com/office/drawing/2014/main" id="{F7F20A68-D87D-4B9A-AEB5-0995962C9A5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07419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34D1-5F7F-4D53-B72F-1BCF2D644AE9}"/>
              </a:ext>
            </a:extLst>
          </p:cNvPr>
          <p:cNvSpPr>
            <a:spLocks noGrp="1"/>
          </p:cNvSpPr>
          <p:nvPr>
            <p:ph type="title"/>
          </p:nvPr>
        </p:nvSpPr>
        <p:spPr/>
        <p:txBody>
          <a:bodyPr/>
          <a:lstStyle/>
          <a:p>
            <a:r>
              <a:rPr lang="en-US"/>
              <a:t>Facebook Own Posts Table  | Altus.me - 6 of 11</a:t>
            </a:r>
          </a:p>
        </p:txBody>
      </p:sp>
      <p:graphicFrame>
        <p:nvGraphicFramePr>
          <p:cNvPr id="5" name="Table Placeholder 4">
            <a:extLst>
              <a:ext uri="{FF2B5EF4-FFF2-40B4-BE49-F238E27FC236}">
                <a16:creationId xmlns:a16="http://schemas.microsoft.com/office/drawing/2014/main" id="{27CA093D-72CA-4345-8E1A-3C5B725D7155}"/>
              </a:ext>
            </a:extLst>
          </p:cNvPr>
          <p:cNvGraphicFramePr>
            <a:graphicFrameLocks noGrp="1"/>
          </p:cNvGraphicFramePr>
          <p:nvPr>
            <p:ph type="tbl" sz="quarter" idx="13"/>
            <p:extLst>
              <p:ext uri="{D42A27DB-BD31-4B8C-83A1-F6EECF244321}">
                <p14:modId xmlns:p14="http://schemas.microsoft.com/office/powerpoint/2010/main" val="834505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359895586"/>
                    </a:ext>
                  </a:extLst>
                </a:gridCol>
                <a:gridCol w="370332">
                  <a:extLst>
                    <a:ext uri="{9D8B030D-6E8A-4147-A177-3AD203B41FA5}">
                      <a16:colId xmlns:a16="http://schemas.microsoft.com/office/drawing/2014/main" val="3393256106"/>
                    </a:ext>
                  </a:extLst>
                </a:gridCol>
                <a:gridCol w="370332">
                  <a:extLst>
                    <a:ext uri="{9D8B030D-6E8A-4147-A177-3AD203B41FA5}">
                      <a16:colId xmlns:a16="http://schemas.microsoft.com/office/drawing/2014/main" val="1323250502"/>
                    </a:ext>
                  </a:extLst>
                </a:gridCol>
                <a:gridCol w="370332">
                  <a:extLst>
                    <a:ext uri="{9D8B030D-6E8A-4147-A177-3AD203B41FA5}">
                      <a16:colId xmlns:a16="http://schemas.microsoft.com/office/drawing/2014/main" val="1385585234"/>
                    </a:ext>
                  </a:extLst>
                </a:gridCol>
                <a:gridCol w="329184">
                  <a:extLst>
                    <a:ext uri="{9D8B030D-6E8A-4147-A177-3AD203B41FA5}">
                      <a16:colId xmlns:a16="http://schemas.microsoft.com/office/drawing/2014/main" val="3796224222"/>
                    </a:ext>
                  </a:extLst>
                </a:gridCol>
                <a:gridCol w="329184">
                  <a:extLst>
                    <a:ext uri="{9D8B030D-6E8A-4147-A177-3AD203B41FA5}">
                      <a16:colId xmlns:a16="http://schemas.microsoft.com/office/drawing/2014/main" val="136891854"/>
                    </a:ext>
                  </a:extLst>
                </a:gridCol>
                <a:gridCol w="329184">
                  <a:extLst>
                    <a:ext uri="{9D8B030D-6E8A-4147-A177-3AD203B41FA5}">
                      <a16:colId xmlns:a16="http://schemas.microsoft.com/office/drawing/2014/main" val="183764898"/>
                    </a:ext>
                  </a:extLst>
                </a:gridCol>
                <a:gridCol w="329184">
                  <a:extLst>
                    <a:ext uri="{9D8B030D-6E8A-4147-A177-3AD203B41FA5}">
                      <a16:colId xmlns:a16="http://schemas.microsoft.com/office/drawing/2014/main" val="4216542664"/>
                    </a:ext>
                  </a:extLst>
                </a:gridCol>
                <a:gridCol w="329184">
                  <a:extLst>
                    <a:ext uri="{9D8B030D-6E8A-4147-A177-3AD203B41FA5}">
                      <a16:colId xmlns:a16="http://schemas.microsoft.com/office/drawing/2014/main" val="3416886238"/>
                    </a:ext>
                  </a:extLst>
                </a:gridCol>
                <a:gridCol w="329184">
                  <a:extLst>
                    <a:ext uri="{9D8B030D-6E8A-4147-A177-3AD203B41FA5}">
                      <a16:colId xmlns:a16="http://schemas.microsoft.com/office/drawing/2014/main" val="2955575645"/>
                    </a:ext>
                  </a:extLst>
                </a:gridCol>
                <a:gridCol w="329184">
                  <a:extLst>
                    <a:ext uri="{9D8B030D-6E8A-4147-A177-3AD203B41FA5}">
                      <a16:colId xmlns:a16="http://schemas.microsoft.com/office/drawing/2014/main" val="3042830705"/>
                    </a:ext>
                  </a:extLst>
                </a:gridCol>
                <a:gridCol w="329184">
                  <a:extLst>
                    <a:ext uri="{9D8B030D-6E8A-4147-A177-3AD203B41FA5}">
                      <a16:colId xmlns:a16="http://schemas.microsoft.com/office/drawing/2014/main" val="3207752486"/>
                    </a:ext>
                  </a:extLst>
                </a:gridCol>
                <a:gridCol w="370332">
                  <a:extLst>
                    <a:ext uri="{9D8B030D-6E8A-4147-A177-3AD203B41FA5}">
                      <a16:colId xmlns:a16="http://schemas.microsoft.com/office/drawing/2014/main" val="759056701"/>
                    </a:ext>
                  </a:extLst>
                </a:gridCol>
                <a:gridCol w="370332">
                  <a:extLst>
                    <a:ext uri="{9D8B030D-6E8A-4147-A177-3AD203B41FA5}">
                      <a16:colId xmlns:a16="http://schemas.microsoft.com/office/drawing/2014/main" val="3669115103"/>
                    </a:ext>
                  </a:extLst>
                </a:gridCol>
                <a:gridCol w="329184">
                  <a:extLst>
                    <a:ext uri="{9D8B030D-6E8A-4147-A177-3AD203B41FA5}">
                      <a16:colId xmlns:a16="http://schemas.microsoft.com/office/drawing/2014/main" val="3608215754"/>
                    </a:ext>
                  </a:extLst>
                </a:gridCol>
                <a:gridCol w="329184">
                  <a:extLst>
                    <a:ext uri="{9D8B030D-6E8A-4147-A177-3AD203B41FA5}">
                      <a16:colId xmlns:a16="http://schemas.microsoft.com/office/drawing/2014/main" val="3230099460"/>
                    </a:ext>
                  </a:extLst>
                </a:gridCol>
                <a:gridCol w="370332">
                  <a:extLst>
                    <a:ext uri="{9D8B030D-6E8A-4147-A177-3AD203B41FA5}">
                      <a16:colId xmlns:a16="http://schemas.microsoft.com/office/drawing/2014/main" val="313182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782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- 2018-10-19 13:04:37 </a:t>
                      </a:r>
                      <a:r>
                        <a:rPr kumimoji="0" lang="en-US" sz="1000" b="0" i="0" u="none" strike="noStrike" kern="1200" cap="none" spc="0" normalizeH="0" baseline="0" noProof="0">
                          <a:ln>
                            <a:noFill/>
                          </a:ln>
                          <a:solidFill>
                            <a:prstClr val="black"/>
                          </a:solidFill>
                          <a:effectLst/>
                          <a:uLnTx/>
                          <a:uFillTx/>
                          <a:latin typeface="+mn-lt"/>
                          <a:ea typeface="+mn-ea"/>
                          <a:cs typeface="+mn-cs"/>
                        </a:rPr>
                        <a:t> 
 Bring life into your living room and create a space where everyone wants to be with our exclusive collection of high-end contemporary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1961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- 2018-10-18 09:38:23 </a:t>
                      </a:r>
                      <a:r>
                        <a:rPr kumimoji="0" lang="en-US" sz="1000" b="0" i="0" u="none" strike="noStrike" kern="1200" cap="none" spc="0" normalizeH="0" baseline="0" noProof="0">
                          <a:ln>
                            <a:noFill/>
                          </a:ln>
                          <a:solidFill>
                            <a:prstClr val="black"/>
                          </a:solidFill>
                          <a:effectLst/>
                          <a:uLnTx/>
                          <a:uFillTx/>
                          <a:latin typeface="+mn-lt"/>
                          <a:ea typeface="+mn-ea"/>
                          <a:cs typeface="+mn-cs"/>
                        </a:rPr>
                        <a:t> 
 Enter the world of Walter Knoll's Legends of Carpets collection characterized by abstract patterns and natural hues inspired by the continent of Africa.
#Repost Walter Knoll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766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- 2018-10-17 11:51:56 </a:t>
                      </a:r>
                      <a:r>
                        <a:rPr kumimoji="0" lang="en-US" sz="1000" b="0" i="0" u="none" strike="noStrike" kern="1200" cap="none" spc="0" normalizeH="0" baseline="0" noProof="0">
                          <a:ln>
                            <a:noFill/>
                          </a:ln>
                          <a:solidFill>
                            <a:prstClr val="black"/>
                          </a:solidFill>
                          <a:effectLst/>
                          <a:uLnTx/>
                          <a:uFillTx/>
                          <a:latin typeface="+mn-lt"/>
                          <a:ea typeface="+mn-ea"/>
                          <a:cs typeface="+mn-cs"/>
                        </a:rPr>
                        <a:t> 
 Embellished by lively and exclusive prints, the Ziqqurat Cabinet for Driade has a decidedly unconventional look and great visual impact. Pleasantly stands out in a 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29834199"/>
                  </a:ext>
                </a:extLst>
              </a:tr>
            </a:tbl>
          </a:graphicData>
        </a:graphic>
      </p:graphicFrame>
      <p:sp>
        <p:nvSpPr>
          <p:cNvPr id="4" name="Text Placeholder 3">
            <a:extLst>
              <a:ext uri="{FF2B5EF4-FFF2-40B4-BE49-F238E27FC236}">
                <a16:creationId xmlns:a16="http://schemas.microsoft.com/office/drawing/2014/main" id="{D15D2FFB-F16F-4733-BEAC-DBFC45FC266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155369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5FF75-177A-445D-A6DF-F0DDF619B789}"/>
              </a:ext>
            </a:extLst>
          </p:cNvPr>
          <p:cNvSpPr>
            <a:spLocks noGrp="1"/>
          </p:cNvSpPr>
          <p:nvPr>
            <p:ph type="title"/>
          </p:nvPr>
        </p:nvSpPr>
        <p:spPr/>
        <p:txBody>
          <a:bodyPr/>
          <a:lstStyle/>
          <a:p>
            <a:r>
              <a:rPr lang="en-US"/>
              <a:t>Facebook Own Posts Table  | Altus.me - 7 of 11</a:t>
            </a:r>
          </a:p>
        </p:txBody>
      </p:sp>
      <p:graphicFrame>
        <p:nvGraphicFramePr>
          <p:cNvPr id="5" name="Table Placeholder 4">
            <a:extLst>
              <a:ext uri="{FF2B5EF4-FFF2-40B4-BE49-F238E27FC236}">
                <a16:creationId xmlns:a16="http://schemas.microsoft.com/office/drawing/2014/main" id="{3AB1C560-66DC-4401-863B-10890346866C}"/>
              </a:ext>
            </a:extLst>
          </p:cNvPr>
          <p:cNvGraphicFramePr>
            <a:graphicFrameLocks noGrp="1"/>
          </p:cNvGraphicFramePr>
          <p:nvPr>
            <p:ph type="tbl" sz="quarter" idx="13"/>
            <p:extLst>
              <p:ext uri="{D42A27DB-BD31-4B8C-83A1-F6EECF244321}">
                <p14:modId xmlns:p14="http://schemas.microsoft.com/office/powerpoint/2010/main" val="603990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10726770"/>
                    </a:ext>
                  </a:extLst>
                </a:gridCol>
                <a:gridCol w="370332">
                  <a:extLst>
                    <a:ext uri="{9D8B030D-6E8A-4147-A177-3AD203B41FA5}">
                      <a16:colId xmlns:a16="http://schemas.microsoft.com/office/drawing/2014/main" val="2370668740"/>
                    </a:ext>
                  </a:extLst>
                </a:gridCol>
                <a:gridCol w="370332">
                  <a:extLst>
                    <a:ext uri="{9D8B030D-6E8A-4147-A177-3AD203B41FA5}">
                      <a16:colId xmlns:a16="http://schemas.microsoft.com/office/drawing/2014/main" val="1629843051"/>
                    </a:ext>
                  </a:extLst>
                </a:gridCol>
                <a:gridCol w="370332">
                  <a:extLst>
                    <a:ext uri="{9D8B030D-6E8A-4147-A177-3AD203B41FA5}">
                      <a16:colId xmlns:a16="http://schemas.microsoft.com/office/drawing/2014/main" val="212284624"/>
                    </a:ext>
                  </a:extLst>
                </a:gridCol>
                <a:gridCol w="329184">
                  <a:extLst>
                    <a:ext uri="{9D8B030D-6E8A-4147-A177-3AD203B41FA5}">
                      <a16:colId xmlns:a16="http://schemas.microsoft.com/office/drawing/2014/main" val="1996049271"/>
                    </a:ext>
                  </a:extLst>
                </a:gridCol>
                <a:gridCol w="329184">
                  <a:extLst>
                    <a:ext uri="{9D8B030D-6E8A-4147-A177-3AD203B41FA5}">
                      <a16:colId xmlns:a16="http://schemas.microsoft.com/office/drawing/2014/main" val="2411763124"/>
                    </a:ext>
                  </a:extLst>
                </a:gridCol>
                <a:gridCol w="329184">
                  <a:extLst>
                    <a:ext uri="{9D8B030D-6E8A-4147-A177-3AD203B41FA5}">
                      <a16:colId xmlns:a16="http://schemas.microsoft.com/office/drawing/2014/main" val="255969674"/>
                    </a:ext>
                  </a:extLst>
                </a:gridCol>
                <a:gridCol w="329184">
                  <a:extLst>
                    <a:ext uri="{9D8B030D-6E8A-4147-A177-3AD203B41FA5}">
                      <a16:colId xmlns:a16="http://schemas.microsoft.com/office/drawing/2014/main" val="178393768"/>
                    </a:ext>
                  </a:extLst>
                </a:gridCol>
                <a:gridCol w="329184">
                  <a:extLst>
                    <a:ext uri="{9D8B030D-6E8A-4147-A177-3AD203B41FA5}">
                      <a16:colId xmlns:a16="http://schemas.microsoft.com/office/drawing/2014/main" val="2419633887"/>
                    </a:ext>
                  </a:extLst>
                </a:gridCol>
                <a:gridCol w="329184">
                  <a:extLst>
                    <a:ext uri="{9D8B030D-6E8A-4147-A177-3AD203B41FA5}">
                      <a16:colId xmlns:a16="http://schemas.microsoft.com/office/drawing/2014/main" val="740776031"/>
                    </a:ext>
                  </a:extLst>
                </a:gridCol>
                <a:gridCol w="329184">
                  <a:extLst>
                    <a:ext uri="{9D8B030D-6E8A-4147-A177-3AD203B41FA5}">
                      <a16:colId xmlns:a16="http://schemas.microsoft.com/office/drawing/2014/main" val="2641507767"/>
                    </a:ext>
                  </a:extLst>
                </a:gridCol>
                <a:gridCol w="329184">
                  <a:extLst>
                    <a:ext uri="{9D8B030D-6E8A-4147-A177-3AD203B41FA5}">
                      <a16:colId xmlns:a16="http://schemas.microsoft.com/office/drawing/2014/main" val="1729431308"/>
                    </a:ext>
                  </a:extLst>
                </a:gridCol>
                <a:gridCol w="370332">
                  <a:extLst>
                    <a:ext uri="{9D8B030D-6E8A-4147-A177-3AD203B41FA5}">
                      <a16:colId xmlns:a16="http://schemas.microsoft.com/office/drawing/2014/main" val="930948992"/>
                    </a:ext>
                  </a:extLst>
                </a:gridCol>
                <a:gridCol w="370332">
                  <a:extLst>
                    <a:ext uri="{9D8B030D-6E8A-4147-A177-3AD203B41FA5}">
                      <a16:colId xmlns:a16="http://schemas.microsoft.com/office/drawing/2014/main" val="2604624087"/>
                    </a:ext>
                  </a:extLst>
                </a:gridCol>
                <a:gridCol w="329184">
                  <a:extLst>
                    <a:ext uri="{9D8B030D-6E8A-4147-A177-3AD203B41FA5}">
                      <a16:colId xmlns:a16="http://schemas.microsoft.com/office/drawing/2014/main" val="3535735681"/>
                    </a:ext>
                  </a:extLst>
                </a:gridCol>
                <a:gridCol w="329184">
                  <a:extLst>
                    <a:ext uri="{9D8B030D-6E8A-4147-A177-3AD203B41FA5}">
                      <a16:colId xmlns:a16="http://schemas.microsoft.com/office/drawing/2014/main" val="2347320962"/>
                    </a:ext>
                  </a:extLst>
                </a:gridCol>
                <a:gridCol w="370332">
                  <a:extLst>
                    <a:ext uri="{9D8B030D-6E8A-4147-A177-3AD203B41FA5}">
                      <a16:colId xmlns:a16="http://schemas.microsoft.com/office/drawing/2014/main" val="650329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888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- 2018-10-16 11:40:05 </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this beautiful &amp; captivating work of art. #Repost Fondazione Prada
• • •
“Art is really just communication of something and the more archetypal it is, the more communicative it is.” Jeff Koons.
Tulips by Jeff Koons is a bouquet of multicolor balloon flowers, it’s part of the Celebration series which focus on generic mass-produced objects associated with birthdays, parties and holydays. The sculpture reflects Koon’s engagement with emblems of childhood.
The work is part of “Atlas”, permanent project on view in Fondazione Prada’s Torre in Milan.
Photo: Delfino Sisto Legnani and Marco Cappelletti
#fondazioneprada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0660084"/>
                  </a:ext>
                </a:extLst>
              </a:tr>
            </a:tbl>
          </a:graphicData>
        </a:graphic>
      </p:graphicFrame>
      <p:sp>
        <p:nvSpPr>
          <p:cNvPr id="4" name="Text Placeholder 3">
            <a:extLst>
              <a:ext uri="{FF2B5EF4-FFF2-40B4-BE49-F238E27FC236}">
                <a16:creationId xmlns:a16="http://schemas.microsoft.com/office/drawing/2014/main" id="{AFBFD7DF-DFD3-486A-8702-4437AB3973A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02150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AB14C-B0D7-4255-AA01-F5FF2A251B6C}"/>
              </a:ext>
            </a:extLst>
          </p:cNvPr>
          <p:cNvSpPr>
            <a:spLocks noGrp="1"/>
          </p:cNvSpPr>
          <p:nvPr>
            <p:ph type="title"/>
          </p:nvPr>
        </p:nvSpPr>
        <p:spPr/>
        <p:txBody>
          <a:bodyPr/>
          <a:lstStyle/>
          <a:p>
            <a:r>
              <a:rPr lang="en-US"/>
              <a:t>Facebook Own Posts Table  | Altus.me - 8 of 11</a:t>
            </a:r>
          </a:p>
        </p:txBody>
      </p:sp>
      <p:graphicFrame>
        <p:nvGraphicFramePr>
          <p:cNvPr id="5" name="Table Placeholder 4">
            <a:extLst>
              <a:ext uri="{FF2B5EF4-FFF2-40B4-BE49-F238E27FC236}">
                <a16:creationId xmlns:a16="http://schemas.microsoft.com/office/drawing/2014/main" id="{4893A3D2-513F-4F90-BC26-B573BFACADA2}"/>
              </a:ext>
            </a:extLst>
          </p:cNvPr>
          <p:cNvGraphicFramePr>
            <a:graphicFrameLocks noGrp="1"/>
          </p:cNvGraphicFramePr>
          <p:nvPr>
            <p:ph type="tbl" sz="quarter" idx="13"/>
            <p:extLst>
              <p:ext uri="{D42A27DB-BD31-4B8C-83A1-F6EECF244321}">
                <p14:modId xmlns:p14="http://schemas.microsoft.com/office/powerpoint/2010/main" val="2548478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379864187"/>
                    </a:ext>
                  </a:extLst>
                </a:gridCol>
                <a:gridCol w="370332">
                  <a:extLst>
                    <a:ext uri="{9D8B030D-6E8A-4147-A177-3AD203B41FA5}">
                      <a16:colId xmlns:a16="http://schemas.microsoft.com/office/drawing/2014/main" val="2655286423"/>
                    </a:ext>
                  </a:extLst>
                </a:gridCol>
                <a:gridCol w="370332">
                  <a:extLst>
                    <a:ext uri="{9D8B030D-6E8A-4147-A177-3AD203B41FA5}">
                      <a16:colId xmlns:a16="http://schemas.microsoft.com/office/drawing/2014/main" val="1400453012"/>
                    </a:ext>
                  </a:extLst>
                </a:gridCol>
                <a:gridCol w="370332">
                  <a:extLst>
                    <a:ext uri="{9D8B030D-6E8A-4147-A177-3AD203B41FA5}">
                      <a16:colId xmlns:a16="http://schemas.microsoft.com/office/drawing/2014/main" val="767537500"/>
                    </a:ext>
                  </a:extLst>
                </a:gridCol>
                <a:gridCol w="329184">
                  <a:extLst>
                    <a:ext uri="{9D8B030D-6E8A-4147-A177-3AD203B41FA5}">
                      <a16:colId xmlns:a16="http://schemas.microsoft.com/office/drawing/2014/main" val="3859213087"/>
                    </a:ext>
                  </a:extLst>
                </a:gridCol>
                <a:gridCol w="329184">
                  <a:extLst>
                    <a:ext uri="{9D8B030D-6E8A-4147-A177-3AD203B41FA5}">
                      <a16:colId xmlns:a16="http://schemas.microsoft.com/office/drawing/2014/main" val="2220573197"/>
                    </a:ext>
                  </a:extLst>
                </a:gridCol>
                <a:gridCol w="329184">
                  <a:extLst>
                    <a:ext uri="{9D8B030D-6E8A-4147-A177-3AD203B41FA5}">
                      <a16:colId xmlns:a16="http://schemas.microsoft.com/office/drawing/2014/main" val="3753994542"/>
                    </a:ext>
                  </a:extLst>
                </a:gridCol>
                <a:gridCol w="329184">
                  <a:extLst>
                    <a:ext uri="{9D8B030D-6E8A-4147-A177-3AD203B41FA5}">
                      <a16:colId xmlns:a16="http://schemas.microsoft.com/office/drawing/2014/main" val="1651702887"/>
                    </a:ext>
                  </a:extLst>
                </a:gridCol>
                <a:gridCol w="329184">
                  <a:extLst>
                    <a:ext uri="{9D8B030D-6E8A-4147-A177-3AD203B41FA5}">
                      <a16:colId xmlns:a16="http://schemas.microsoft.com/office/drawing/2014/main" val="2073001171"/>
                    </a:ext>
                  </a:extLst>
                </a:gridCol>
                <a:gridCol w="329184">
                  <a:extLst>
                    <a:ext uri="{9D8B030D-6E8A-4147-A177-3AD203B41FA5}">
                      <a16:colId xmlns:a16="http://schemas.microsoft.com/office/drawing/2014/main" val="341343464"/>
                    </a:ext>
                  </a:extLst>
                </a:gridCol>
                <a:gridCol w="329184">
                  <a:extLst>
                    <a:ext uri="{9D8B030D-6E8A-4147-A177-3AD203B41FA5}">
                      <a16:colId xmlns:a16="http://schemas.microsoft.com/office/drawing/2014/main" val="3883690851"/>
                    </a:ext>
                  </a:extLst>
                </a:gridCol>
                <a:gridCol w="329184">
                  <a:extLst>
                    <a:ext uri="{9D8B030D-6E8A-4147-A177-3AD203B41FA5}">
                      <a16:colId xmlns:a16="http://schemas.microsoft.com/office/drawing/2014/main" val="2703880992"/>
                    </a:ext>
                  </a:extLst>
                </a:gridCol>
                <a:gridCol w="370332">
                  <a:extLst>
                    <a:ext uri="{9D8B030D-6E8A-4147-A177-3AD203B41FA5}">
                      <a16:colId xmlns:a16="http://schemas.microsoft.com/office/drawing/2014/main" val="969177211"/>
                    </a:ext>
                  </a:extLst>
                </a:gridCol>
                <a:gridCol w="370332">
                  <a:extLst>
                    <a:ext uri="{9D8B030D-6E8A-4147-A177-3AD203B41FA5}">
                      <a16:colId xmlns:a16="http://schemas.microsoft.com/office/drawing/2014/main" val="95212705"/>
                    </a:ext>
                  </a:extLst>
                </a:gridCol>
                <a:gridCol w="329184">
                  <a:extLst>
                    <a:ext uri="{9D8B030D-6E8A-4147-A177-3AD203B41FA5}">
                      <a16:colId xmlns:a16="http://schemas.microsoft.com/office/drawing/2014/main" val="3348910830"/>
                    </a:ext>
                  </a:extLst>
                </a:gridCol>
                <a:gridCol w="329184">
                  <a:extLst>
                    <a:ext uri="{9D8B030D-6E8A-4147-A177-3AD203B41FA5}">
                      <a16:colId xmlns:a16="http://schemas.microsoft.com/office/drawing/2014/main" val="1745074783"/>
                    </a:ext>
                  </a:extLst>
                </a:gridCol>
                <a:gridCol w="370332">
                  <a:extLst>
                    <a:ext uri="{9D8B030D-6E8A-4147-A177-3AD203B41FA5}">
                      <a16:colId xmlns:a16="http://schemas.microsoft.com/office/drawing/2014/main" val="1062790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565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- 2018-10-15 16:37:12 </a:t>
                      </a:r>
                      <a:r>
                        <a:rPr kumimoji="0" lang="en-US" sz="1000" b="0" i="0" u="none" strike="noStrike" kern="1200" cap="none" spc="0" normalizeH="0" baseline="0" noProof="0">
                          <a:ln>
                            <a:noFill/>
                          </a:ln>
                          <a:solidFill>
                            <a:prstClr val="black"/>
                          </a:solidFill>
                          <a:effectLst/>
                          <a:uLnTx/>
                          <a:uFillTx/>
                          <a:latin typeface="+mn-lt"/>
                          <a:ea typeface="+mn-ea"/>
                          <a:cs typeface="+mn-cs"/>
                        </a:rPr>
                        <a:t> 
 Designed by Emanuele Zenere for Cattelan Italia, "Valentinox" dining table combines simple geometry with luxurious materials, accomplishing a strikingly glamorous presentation. This ultra modern table is definitely an eye-catcher in your dining area.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4290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- 2018-10-14 13:17:31 </a:t>
                      </a:r>
                      <a:r>
                        <a:rPr kumimoji="0" lang="en-US" sz="1000" b="0" i="0" u="none" strike="noStrike" kern="1200" cap="none" spc="0" normalizeH="0" baseline="0" noProof="0">
                          <a:ln>
                            <a:noFill/>
                          </a:ln>
                          <a:solidFill>
                            <a:prstClr val="black"/>
                          </a:solidFill>
                          <a:effectLst/>
                          <a:uLnTx/>
                          <a:uFillTx/>
                          <a:latin typeface="+mn-lt"/>
                          <a:ea typeface="+mn-ea"/>
                          <a:cs typeface="+mn-cs"/>
                        </a:rPr>
                        <a:t> 
 How Pulpo creates its art! #Repost pulpo
• • •
Excited to visit one of our manufacturers! We‘re doing tests for some new products coming out next year, and it’s always so much fun to see the development of the future collection 😍
.
#manufacturer #germany #new #collection #funfunfun #fieldday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1793541"/>
                  </a:ext>
                </a:extLst>
              </a:tr>
            </a:tbl>
          </a:graphicData>
        </a:graphic>
      </p:graphicFrame>
      <p:sp>
        <p:nvSpPr>
          <p:cNvPr id="4" name="Text Placeholder 3">
            <a:extLst>
              <a:ext uri="{FF2B5EF4-FFF2-40B4-BE49-F238E27FC236}">
                <a16:creationId xmlns:a16="http://schemas.microsoft.com/office/drawing/2014/main" id="{D1C081C9-8CF8-4622-8031-F9717591A00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123175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1FA9F-5613-4266-89F1-594F3836399E}"/>
              </a:ext>
            </a:extLst>
          </p:cNvPr>
          <p:cNvSpPr>
            <a:spLocks noGrp="1"/>
          </p:cNvSpPr>
          <p:nvPr>
            <p:ph type="title"/>
          </p:nvPr>
        </p:nvSpPr>
        <p:spPr/>
        <p:txBody>
          <a:bodyPr/>
          <a:lstStyle/>
          <a:p>
            <a:r>
              <a:rPr lang="en-US"/>
              <a:t>Facebook Own Posts Table  | Altus.me - 9 of 11</a:t>
            </a:r>
          </a:p>
        </p:txBody>
      </p:sp>
      <p:graphicFrame>
        <p:nvGraphicFramePr>
          <p:cNvPr id="5" name="Table Placeholder 4">
            <a:extLst>
              <a:ext uri="{FF2B5EF4-FFF2-40B4-BE49-F238E27FC236}">
                <a16:creationId xmlns:a16="http://schemas.microsoft.com/office/drawing/2014/main" id="{5587C6DC-7530-42A7-8CC9-0CA75D7A1501}"/>
              </a:ext>
            </a:extLst>
          </p:cNvPr>
          <p:cNvGraphicFramePr>
            <a:graphicFrameLocks noGrp="1"/>
          </p:cNvGraphicFramePr>
          <p:nvPr>
            <p:ph type="tbl" sz="quarter" idx="13"/>
            <p:extLst>
              <p:ext uri="{D42A27DB-BD31-4B8C-83A1-F6EECF244321}">
                <p14:modId xmlns:p14="http://schemas.microsoft.com/office/powerpoint/2010/main" val="1173292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788169534"/>
                    </a:ext>
                  </a:extLst>
                </a:gridCol>
                <a:gridCol w="370332">
                  <a:extLst>
                    <a:ext uri="{9D8B030D-6E8A-4147-A177-3AD203B41FA5}">
                      <a16:colId xmlns:a16="http://schemas.microsoft.com/office/drawing/2014/main" val="2124974810"/>
                    </a:ext>
                  </a:extLst>
                </a:gridCol>
                <a:gridCol w="370332">
                  <a:extLst>
                    <a:ext uri="{9D8B030D-6E8A-4147-A177-3AD203B41FA5}">
                      <a16:colId xmlns:a16="http://schemas.microsoft.com/office/drawing/2014/main" val="2487728597"/>
                    </a:ext>
                  </a:extLst>
                </a:gridCol>
                <a:gridCol w="370332">
                  <a:extLst>
                    <a:ext uri="{9D8B030D-6E8A-4147-A177-3AD203B41FA5}">
                      <a16:colId xmlns:a16="http://schemas.microsoft.com/office/drawing/2014/main" val="368872423"/>
                    </a:ext>
                  </a:extLst>
                </a:gridCol>
                <a:gridCol w="329184">
                  <a:extLst>
                    <a:ext uri="{9D8B030D-6E8A-4147-A177-3AD203B41FA5}">
                      <a16:colId xmlns:a16="http://schemas.microsoft.com/office/drawing/2014/main" val="397341464"/>
                    </a:ext>
                  </a:extLst>
                </a:gridCol>
                <a:gridCol w="329184">
                  <a:extLst>
                    <a:ext uri="{9D8B030D-6E8A-4147-A177-3AD203B41FA5}">
                      <a16:colId xmlns:a16="http://schemas.microsoft.com/office/drawing/2014/main" val="3148476261"/>
                    </a:ext>
                  </a:extLst>
                </a:gridCol>
                <a:gridCol w="329184">
                  <a:extLst>
                    <a:ext uri="{9D8B030D-6E8A-4147-A177-3AD203B41FA5}">
                      <a16:colId xmlns:a16="http://schemas.microsoft.com/office/drawing/2014/main" val="3064989540"/>
                    </a:ext>
                  </a:extLst>
                </a:gridCol>
                <a:gridCol w="329184">
                  <a:extLst>
                    <a:ext uri="{9D8B030D-6E8A-4147-A177-3AD203B41FA5}">
                      <a16:colId xmlns:a16="http://schemas.microsoft.com/office/drawing/2014/main" val="3779432093"/>
                    </a:ext>
                  </a:extLst>
                </a:gridCol>
                <a:gridCol w="329184">
                  <a:extLst>
                    <a:ext uri="{9D8B030D-6E8A-4147-A177-3AD203B41FA5}">
                      <a16:colId xmlns:a16="http://schemas.microsoft.com/office/drawing/2014/main" val="143220341"/>
                    </a:ext>
                  </a:extLst>
                </a:gridCol>
                <a:gridCol w="329184">
                  <a:extLst>
                    <a:ext uri="{9D8B030D-6E8A-4147-A177-3AD203B41FA5}">
                      <a16:colId xmlns:a16="http://schemas.microsoft.com/office/drawing/2014/main" val="2013296949"/>
                    </a:ext>
                  </a:extLst>
                </a:gridCol>
                <a:gridCol w="329184">
                  <a:extLst>
                    <a:ext uri="{9D8B030D-6E8A-4147-A177-3AD203B41FA5}">
                      <a16:colId xmlns:a16="http://schemas.microsoft.com/office/drawing/2014/main" val="3604025974"/>
                    </a:ext>
                  </a:extLst>
                </a:gridCol>
                <a:gridCol w="329184">
                  <a:extLst>
                    <a:ext uri="{9D8B030D-6E8A-4147-A177-3AD203B41FA5}">
                      <a16:colId xmlns:a16="http://schemas.microsoft.com/office/drawing/2014/main" val="731954861"/>
                    </a:ext>
                  </a:extLst>
                </a:gridCol>
                <a:gridCol w="370332">
                  <a:extLst>
                    <a:ext uri="{9D8B030D-6E8A-4147-A177-3AD203B41FA5}">
                      <a16:colId xmlns:a16="http://schemas.microsoft.com/office/drawing/2014/main" val="3379480692"/>
                    </a:ext>
                  </a:extLst>
                </a:gridCol>
                <a:gridCol w="370332">
                  <a:extLst>
                    <a:ext uri="{9D8B030D-6E8A-4147-A177-3AD203B41FA5}">
                      <a16:colId xmlns:a16="http://schemas.microsoft.com/office/drawing/2014/main" val="3850448014"/>
                    </a:ext>
                  </a:extLst>
                </a:gridCol>
                <a:gridCol w="329184">
                  <a:extLst>
                    <a:ext uri="{9D8B030D-6E8A-4147-A177-3AD203B41FA5}">
                      <a16:colId xmlns:a16="http://schemas.microsoft.com/office/drawing/2014/main" val="1839399472"/>
                    </a:ext>
                  </a:extLst>
                </a:gridCol>
                <a:gridCol w="329184">
                  <a:extLst>
                    <a:ext uri="{9D8B030D-6E8A-4147-A177-3AD203B41FA5}">
                      <a16:colId xmlns:a16="http://schemas.microsoft.com/office/drawing/2014/main" val="928090415"/>
                    </a:ext>
                  </a:extLst>
                </a:gridCol>
                <a:gridCol w="370332">
                  <a:extLst>
                    <a:ext uri="{9D8B030D-6E8A-4147-A177-3AD203B41FA5}">
                      <a16:colId xmlns:a16="http://schemas.microsoft.com/office/drawing/2014/main" val="571989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468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- 2018-10-13 13:48:06 </a:t>
                      </a:r>
                      <a:r>
                        <a:rPr kumimoji="0" lang="en-US" sz="1000" b="0" i="0" u="none" strike="noStrike" kern="1200" cap="none" spc="0" normalizeH="0" baseline="0" noProof="0">
                          <a:ln>
                            <a:noFill/>
                          </a:ln>
                          <a:solidFill>
                            <a:prstClr val="black"/>
                          </a:solidFill>
                          <a:effectLst/>
                          <a:uLnTx/>
                          <a:uFillTx/>
                          <a:latin typeface="+mn-lt"/>
                          <a:ea typeface="+mn-ea"/>
                          <a:cs typeface="+mn-cs"/>
                        </a:rPr>
                        <a:t> 
 Meet the Bellice Sofa from Leolux - a real beauty, opulent and inviting. The sofa provides extra comfort when you want to relax and its unique design is sure to grab your attention.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293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- 2018-10-12 17:59:13 </a:t>
                      </a:r>
                      <a:r>
                        <a:rPr kumimoji="0" lang="en-US" sz="1000" b="0" i="0" u="none" strike="noStrike" kern="1200" cap="none" spc="0" normalizeH="0" baseline="0" noProof="0">
                          <a:ln>
                            <a:noFill/>
                          </a:ln>
                          <a:solidFill>
                            <a:prstClr val="black"/>
                          </a:solidFill>
                          <a:effectLst/>
                          <a:uLnTx/>
                          <a:uFillTx/>
                          <a:latin typeface="+mn-lt"/>
                          <a:ea typeface="+mn-ea"/>
                          <a:cs typeface="+mn-cs"/>
                        </a:rPr>
                        <a:t> 
 You can create an incredibly inviting space for your bedroom with the right elements - including vibrant colors &amp; soft textures. Feel right at home with Désirée's elegant &amp; comfortable bed!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7849404"/>
                  </a:ext>
                </a:extLst>
              </a:tr>
            </a:tbl>
          </a:graphicData>
        </a:graphic>
      </p:graphicFrame>
      <p:sp>
        <p:nvSpPr>
          <p:cNvPr id="4" name="Text Placeholder 3">
            <a:extLst>
              <a:ext uri="{FF2B5EF4-FFF2-40B4-BE49-F238E27FC236}">
                <a16:creationId xmlns:a16="http://schemas.microsoft.com/office/drawing/2014/main" id="{870B0500-3679-482E-99DC-922AF04E5F0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83044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93EE2-4B36-4899-8A18-6DDD46F2F8E3}"/>
              </a:ext>
            </a:extLst>
          </p:cNvPr>
          <p:cNvSpPr>
            <a:spLocks noGrp="1"/>
          </p:cNvSpPr>
          <p:nvPr>
            <p:ph type="title"/>
          </p:nvPr>
        </p:nvSpPr>
        <p:spPr/>
        <p:txBody>
          <a:bodyPr/>
          <a:lstStyle/>
          <a:p>
            <a:r>
              <a:rPr lang="en-US"/>
              <a:t>Facebook Own Posts Table  | Altus.me - 10 of 11</a:t>
            </a:r>
          </a:p>
        </p:txBody>
      </p:sp>
      <p:graphicFrame>
        <p:nvGraphicFramePr>
          <p:cNvPr id="5" name="Table Placeholder 4">
            <a:extLst>
              <a:ext uri="{FF2B5EF4-FFF2-40B4-BE49-F238E27FC236}">
                <a16:creationId xmlns:a16="http://schemas.microsoft.com/office/drawing/2014/main" id="{B9927934-ECDC-42F6-87C8-4E53EDCA7565}"/>
              </a:ext>
            </a:extLst>
          </p:cNvPr>
          <p:cNvGraphicFramePr>
            <a:graphicFrameLocks noGrp="1"/>
          </p:cNvGraphicFramePr>
          <p:nvPr>
            <p:ph type="tbl" sz="quarter" idx="13"/>
            <p:extLst>
              <p:ext uri="{D42A27DB-BD31-4B8C-83A1-F6EECF244321}">
                <p14:modId xmlns:p14="http://schemas.microsoft.com/office/powerpoint/2010/main" val="1033999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266604668"/>
                    </a:ext>
                  </a:extLst>
                </a:gridCol>
                <a:gridCol w="370332">
                  <a:extLst>
                    <a:ext uri="{9D8B030D-6E8A-4147-A177-3AD203B41FA5}">
                      <a16:colId xmlns:a16="http://schemas.microsoft.com/office/drawing/2014/main" val="1286112687"/>
                    </a:ext>
                  </a:extLst>
                </a:gridCol>
                <a:gridCol w="370332">
                  <a:extLst>
                    <a:ext uri="{9D8B030D-6E8A-4147-A177-3AD203B41FA5}">
                      <a16:colId xmlns:a16="http://schemas.microsoft.com/office/drawing/2014/main" val="526941049"/>
                    </a:ext>
                  </a:extLst>
                </a:gridCol>
                <a:gridCol w="370332">
                  <a:extLst>
                    <a:ext uri="{9D8B030D-6E8A-4147-A177-3AD203B41FA5}">
                      <a16:colId xmlns:a16="http://schemas.microsoft.com/office/drawing/2014/main" val="2172510481"/>
                    </a:ext>
                  </a:extLst>
                </a:gridCol>
                <a:gridCol w="329184">
                  <a:extLst>
                    <a:ext uri="{9D8B030D-6E8A-4147-A177-3AD203B41FA5}">
                      <a16:colId xmlns:a16="http://schemas.microsoft.com/office/drawing/2014/main" val="921664832"/>
                    </a:ext>
                  </a:extLst>
                </a:gridCol>
                <a:gridCol w="329184">
                  <a:extLst>
                    <a:ext uri="{9D8B030D-6E8A-4147-A177-3AD203B41FA5}">
                      <a16:colId xmlns:a16="http://schemas.microsoft.com/office/drawing/2014/main" val="2614157924"/>
                    </a:ext>
                  </a:extLst>
                </a:gridCol>
                <a:gridCol w="329184">
                  <a:extLst>
                    <a:ext uri="{9D8B030D-6E8A-4147-A177-3AD203B41FA5}">
                      <a16:colId xmlns:a16="http://schemas.microsoft.com/office/drawing/2014/main" val="2734631759"/>
                    </a:ext>
                  </a:extLst>
                </a:gridCol>
                <a:gridCol w="329184">
                  <a:extLst>
                    <a:ext uri="{9D8B030D-6E8A-4147-A177-3AD203B41FA5}">
                      <a16:colId xmlns:a16="http://schemas.microsoft.com/office/drawing/2014/main" val="3835506831"/>
                    </a:ext>
                  </a:extLst>
                </a:gridCol>
                <a:gridCol w="329184">
                  <a:extLst>
                    <a:ext uri="{9D8B030D-6E8A-4147-A177-3AD203B41FA5}">
                      <a16:colId xmlns:a16="http://schemas.microsoft.com/office/drawing/2014/main" val="620951550"/>
                    </a:ext>
                  </a:extLst>
                </a:gridCol>
                <a:gridCol w="329184">
                  <a:extLst>
                    <a:ext uri="{9D8B030D-6E8A-4147-A177-3AD203B41FA5}">
                      <a16:colId xmlns:a16="http://schemas.microsoft.com/office/drawing/2014/main" val="1601954794"/>
                    </a:ext>
                  </a:extLst>
                </a:gridCol>
                <a:gridCol w="329184">
                  <a:extLst>
                    <a:ext uri="{9D8B030D-6E8A-4147-A177-3AD203B41FA5}">
                      <a16:colId xmlns:a16="http://schemas.microsoft.com/office/drawing/2014/main" val="1193707670"/>
                    </a:ext>
                  </a:extLst>
                </a:gridCol>
                <a:gridCol w="329184">
                  <a:extLst>
                    <a:ext uri="{9D8B030D-6E8A-4147-A177-3AD203B41FA5}">
                      <a16:colId xmlns:a16="http://schemas.microsoft.com/office/drawing/2014/main" val="4249265415"/>
                    </a:ext>
                  </a:extLst>
                </a:gridCol>
                <a:gridCol w="370332">
                  <a:extLst>
                    <a:ext uri="{9D8B030D-6E8A-4147-A177-3AD203B41FA5}">
                      <a16:colId xmlns:a16="http://schemas.microsoft.com/office/drawing/2014/main" val="3071604303"/>
                    </a:ext>
                  </a:extLst>
                </a:gridCol>
                <a:gridCol w="370332">
                  <a:extLst>
                    <a:ext uri="{9D8B030D-6E8A-4147-A177-3AD203B41FA5}">
                      <a16:colId xmlns:a16="http://schemas.microsoft.com/office/drawing/2014/main" val="3377310853"/>
                    </a:ext>
                  </a:extLst>
                </a:gridCol>
                <a:gridCol w="329184">
                  <a:extLst>
                    <a:ext uri="{9D8B030D-6E8A-4147-A177-3AD203B41FA5}">
                      <a16:colId xmlns:a16="http://schemas.microsoft.com/office/drawing/2014/main" val="1410550806"/>
                    </a:ext>
                  </a:extLst>
                </a:gridCol>
                <a:gridCol w="329184">
                  <a:extLst>
                    <a:ext uri="{9D8B030D-6E8A-4147-A177-3AD203B41FA5}">
                      <a16:colId xmlns:a16="http://schemas.microsoft.com/office/drawing/2014/main" val="2776076450"/>
                    </a:ext>
                  </a:extLst>
                </a:gridCol>
                <a:gridCol w="370332">
                  <a:extLst>
                    <a:ext uri="{9D8B030D-6E8A-4147-A177-3AD203B41FA5}">
                      <a16:colId xmlns:a16="http://schemas.microsoft.com/office/drawing/2014/main" val="456208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526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- 2018-10-11 15:52:13 </a:t>
                      </a:r>
                      <a:r>
                        <a:rPr kumimoji="0" lang="en-US" sz="1000" b="0" i="0" u="none" strike="noStrike" kern="1200" cap="none" spc="0" normalizeH="0" baseline="0" noProof="0">
                          <a:ln>
                            <a:noFill/>
                          </a:ln>
                          <a:solidFill>
                            <a:prstClr val="black"/>
                          </a:solidFill>
                          <a:effectLst/>
                          <a:uLnTx/>
                          <a:uFillTx/>
                          <a:latin typeface="+mn-lt"/>
                          <a:ea typeface="+mn-ea"/>
                          <a:cs typeface="+mn-cs"/>
                        </a:rPr>
                        <a:t> 
 St. Moritz, Switzerland, is a secret haven for stunningly modern architecture. Nestled in the Swiss Alps, this small town boasts some of the boldest architecture designed by luminaries such as Norman Foster from Foster + Partners - who collaborated on many occasions with Walter Knoll! Click on the link below to see more in Architectural Digest.
https://www.architecturaldigest.com/gallery/st-moritz-switzerland-secret-haven-stunningly-modern-architecture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019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- 2018-10-10 16:35:36 </a:t>
                      </a:r>
                      <a:r>
                        <a:rPr kumimoji="0" lang="en-US" sz="1000" b="0" i="0" u="none" strike="noStrike" kern="1200" cap="none" spc="0" normalizeH="0" baseline="0" noProof="0">
                          <a:ln>
                            <a:noFill/>
                          </a:ln>
                          <a:solidFill>
                            <a:prstClr val="black"/>
                          </a:solidFill>
                          <a:effectLst/>
                          <a:uLnTx/>
                          <a:uFillTx/>
                          <a:latin typeface="+mn-lt"/>
                          <a:ea typeface="+mn-ea"/>
                          <a:cs typeface="+mn-cs"/>
                        </a:rPr>
                        <a:t> 
 "Tadao" for DRAENERT is a round stone dining table with a rotatable inner plate. Its unique design and practical use make it ideal for friendly get-togethers!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6594104"/>
                  </a:ext>
                </a:extLst>
              </a:tr>
            </a:tbl>
          </a:graphicData>
        </a:graphic>
      </p:graphicFrame>
      <p:sp>
        <p:nvSpPr>
          <p:cNvPr id="4" name="Text Placeholder 3">
            <a:extLst>
              <a:ext uri="{FF2B5EF4-FFF2-40B4-BE49-F238E27FC236}">
                <a16:creationId xmlns:a16="http://schemas.microsoft.com/office/drawing/2014/main" id="{C8710E83-9976-4148-A181-BF1AFDDB5C8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60526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8E9CE-234A-4D8E-89E9-D95D6C50112F}"/>
              </a:ext>
            </a:extLst>
          </p:cNvPr>
          <p:cNvSpPr>
            <a:spLocks noGrp="1"/>
          </p:cNvSpPr>
          <p:nvPr>
            <p:ph type="title"/>
          </p:nvPr>
        </p:nvSpPr>
        <p:spPr/>
        <p:txBody>
          <a:bodyPr/>
          <a:lstStyle/>
          <a:p>
            <a:r>
              <a:rPr lang="en-US"/>
              <a:t>Facebook Own Posts Table  | Altus.me - 11 of 11</a:t>
            </a:r>
          </a:p>
        </p:txBody>
      </p:sp>
      <p:graphicFrame>
        <p:nvGraphicFramePr>
          <p:cNvPr id="5" name="Table Placeholder 4">
            <a:extLst>
              <a:ext uri="{FF2B5EF4-FFF2-40B4-BE49-F238E27FC236}">
                <a16:creationId xmlns:a16="http://schemas.microsoft.com/office/drawing/2014/main" id="{886E013C-22F1-4392-9AB5-53AF107872D1}"/>
              </a:ext>
            </a:extLst>
          </p:cNvPr>
          <p:cNvGraphicFramePr>
            <a:graphicFrameLocks noGrp="1"/>
          </p:cNvGraphicFramePr>
          <p:nvPr>
            <p:ph type="tbl" sz="quarter" idx="13"/>
            <p:extLst>
              <p:ext uri="{D42A27DB-BD31-4B8C-83A1-F6EECF244321}">
                <p14:modId xmlns:p14="http://schemas.microsoft.com/office/powerpoint/2010/main" val="343825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177762186"/>
                    </a:ext>
                  </a:extLst>
                </a:gridCol>
                <a:gridCol w="370332">
                  <a:extLst>
                    <a:ext uri="{9D8B030D-6E8A-4147-A177-3AD203B41FA5}">
                      <a16:colId xmlns:a16="http://schemas.microsoft.com/office/drawing/2014/main" val="3878359086"/>
                    </a:ext>
                  </a:extLst>
                </a:gridCol>
                <a:gridCol w="370332">
                  <a:extLst>
                    <a:ext uri="{9D8B030D-6E8A-4147-A177-3AD203B41FA5}">
                      <a16:colId xmlns:a16="http://schemas.microsoft.com/office/drawing/2014/main" val="4234617070"/>
                    </a:ext>
                  </a:extLst>
                </a:gridCol>
                <a:gridCol w="370332">
                  <a:extLst>
                    <a:ext uri="{9D8B030D-6E8A-4147-A177-3AD203B41FA5}">
                      <a16:colId xmlns:a16="http://schemas.microsoft.com/office/drawing/2014/main" val="2979256191"/>
                    </a:ext>
                  </a:extLst>
                </a:gridCol>
                <a:gridCol w="329184">
                  <a:extLst>
                    <a:ext uri="{9D8B030D-6E8A-4147-A177-3AD203B41FA5}">
                      <a16:colId xmlns:a16="http://schemas.microsoft.com/office/drawing/2014/main" val="2565601448"/>
                    </a:ext>
                  </a:extLst>
                </a:gridCol>
                <a:gridCol w="329184">
                  <a:extLst>
                    <a:ext uri="{9D8B030D-6E8A-4147-A177-3AD203B41FA5}">
                      <a16:colId xmlns:a16="http://schemas.microsoft.com/office/drawing/2014/main" val="2543469139"/>
                    </a:ext>
                  </a:extLst>
                </a:gridCol>
                <a:gridCol w="329184">
                  <a:extLst>
                    <a:ext uri="{9D8B030D-6E8A-4147-A177-3AD203B41FA5}">
                      <a16:colId xmlns:a16="http://schemas.microsoft.com/office/drawing/2014/main" val="2968391276"/>
                    </a:ext>
                  </a:extLst>
                </a:gridCol>
                <a:gridCol w="329184">
                  <a:extLst>
                    <a:ext uri="{9D8B030D-6E8A-4147-A177-3AD203B41FA5}">
                      <a16:colId xmlns:a16="http://schemas.microsoft.com/office/drawing/2014/main" val="1822164057"/>
                    </a:ext>
                  </a:extLst>
                </a:gridCol>
                <a:gridCol w="329184">
                  <a:extLst>
                    <a:ext uri="{9D8B030D-6E8A-4147-A177-3AD203B41FA5}">
                      <a16:colId xmlns:a16="http://schemas.microsoft.com/office/drawing/2014/main" val="3207875649"/>
                    </a:ext>
                  </a:extLst>
                </a:gridCol>
                <a:gridCol w="329184">
                  <a:extLst>
                    <a:ext uri="{9D8B030D-6E8A-4147-A177-3AD203B41FA5}">
                      <a16:colId xmlns:a16="http://schemas.microsoft.com/office/drawing/2014/main" val="4077604429"/>
                    </a:ext>
                  </a:extLst>
                </a:gridCol>
                <a:gridCol w="329184">
                  <a:extLst>
                    <a:ext uri="{9D8B030D-6E8A-4147-A177-3AD203B41FA5}">
                      <a16:colId xmlns:a16="http://schemas.microsoft.com/office/drawing/2014/main" val="2186098677"/>
                    </a:ext>
                  </a:extLst>
                </a:gridCol>
                <a:gridCol w="329184">
                  <a:extLst>
                    <a:ext uri="{9D8B030D-6E8A-4147-A177-3AD203B41FA5}">
                      <a16:colId xmlns:a16="http://schemas.microsoft.com/office/drawing/2014/main" val="772850270"/>
                    </a:ext>
                  </a:extLst>
                </a:gridCol>
                <a:gridCol w="370332">
                  <a:extLst>
                    <a:ext uri="{9D8B030D-6E8A-4147-A177-3AD203B41FA5}">
                      <a16:colId xmlns:a16="http://schemas.microsoft.com/office/drawing/2014/main" val="1666663538"/>
                    </a:ext>
                  </a:extLst>
                </a:gridCol>
                <a:gridCol w="370332">
                  <a:extLst>
                    <a:ext uri="{9D8B030D-6E8A-4147-A177-3AD203B41FA5}">
                      <a16:colId xmlns:a16="http://schemas.microsoft.com/office/drawing/2014/main" val="2810184306"/>
                    </a:ext>
                  </a:extLst>
                </a:gridCol>
                <a:gridCol w="329184">
                  <a:extLst>
                    <a:ext uri="{9D8B030D-6E8A-4147-A177-3AD203B41FA5}">
                      <a16:colId xmlns:a16="http://schemas.microsoft.com/office/drawing/2014/main" val="2673737483"/>
                    </a:ext>
                  </a:extLst>
                </a:gridCol>
                <a:gridCol w="329184">
                  <a:extLst>
                    <a:ext uri="{9D8B030D-6E8A-4147-A177-3AD203B41FA5}">
                      <a16:colId xmlns:a16="http://schemas.microsoft.com/office/drawing/2014/main" val="1302281608"/>
                    </a:ext>
                  </a:extLst>
                </a:gridCol>
                <a:gridCol w="370332">
                  <a:extLst>
                    <a:ext uri="{9D8B030D-6E8A-4147-A177-3AD203B41FA5}">
                      <a16:colId xmlns:a16="http://schemas.microsoft.com/office/drawing/2014/main" val="4244050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910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- 2018-10-09 10:55:38 </a:t>
                      </a:r>
                      <a:r>
                        <a:rPr kumimoji="0" lang="en-US" sz="1000" b="0" i="0" u="none" strike="noStrike" kern="1200" cap="none" spc="0" normalizeH="0" baseline="0" noProof="0">
                          <a:ln>
                            <a:noFill/>
                          </a:ln>
                          <a:solidFill>
                            <a:prstClr val="black"/>
                          </a:solidFill>
                          <a:effectLst/>
                          <a:uLnTx/>
                          <a:uFillTx/>
                          <a:latin typeface="+mn-lt"/>
                          <a:ea typeface="+mn-ea"/>
                          <a:cs typeface="+mn-cs"/>
                        </a:rPr>
                        <a:t> 
 Gastrobar 1910, a restaurant in the Netherlands, has been decorated with Cobra Art's masterpieces and we absolutely love it!
Make sure to pass by our showroom to see their works of art on display.
Photo via Cobra Art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56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- 2018-10-08 16:38:13 </a:t>
                      </a:r>
                      <a:r>
                        <a:rPr kumimoji="0" lang="en-US" sz="1000" b="0" i="0" u="none" strike="noStrike" kern="1200" cap="none" spc="0" normalizeH="0" baseline="0" noProof="0">
                          <a:ln>
                            <a:noFill/>
                          </a:ln>
                          <a:solidFill>
                            <a:prstClr val="black"/>
                          </a:solidFill>
                          <a:effectLst/>
                          <a:uLnTx/>
                          <a:uFillTx/>
                          <a:latin typeface="+mn-lt"/>
                          <a:ea typeface="+mn-ea"/>
                          <a:cs typeface="+mn-cs"/>
                        </a:rPr>
                        <a:t> 
 The BELAIR armchair for Arketipo firenze grants precious moments of relaxation thanks to its padded elements.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444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- 2018-10-07 16:25:10 </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magic of Walter Knoll's Onsa chair.
Video via Walter Knoll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8969103"/>
                  </a:ext>
                </a:extLst>
              </a:tr>
            </a:tbl>
          </a:graphicData>
        </a:graphic>
      </p:graphicFrame>
      <p:sp>
        <p:nvSpPr>
          <p:cNvPr id="4" name="Text Placeholder 3">
            <a:extLst>
              <a:ext uri="{FF2B5EF4-FFF2-40B4-BE49-F238E27FC236}">
                <a16:creationId xmlns:a16="http://schemas.microsoft.com/office/drawing/2014/main" id="{712A808D-6CAC-4AD5-A3A8-A87C3148157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0871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D10B-BD2C-4B33-B4C6-D4738B59E6DC}"/>
              </a:ext>
            </a:extLst>
          </p:cNvPr>
          <p:cNvSpPr>
            <a:spLocks noGrp="1"/>
          </p:cNvSpPr>
          <p:nvPr>
            <p:ph type="title"/>
          </p:nvPr>
        </p:nvSpPr>
        <p:spPr/>
        <p:txBody>
          <a:bodyPr/>
          <a:lstStyle/>
          <a:p>
            <a:r>
              <a:rPr lang="en-US"/>
              <a:t>Facebook Post Type Distribution Per Profile | Altus.me</a:t>
            </a:r>
          </a:p>
        </p:txBody>
      </p:sp>
      <p:graphicFrame>
        <p:nvGraphicFramePr>
          <p:cNvPr id="6" name="Chart Placeholder 5">
            <a:extLst>
              <a:ext uri="{FF2B5EF4-FFF2-40B4-BE49-F238E27FC236}">
                <a16:creationId xmlns:a16="http://schemas.microsoft.com/office/drawing/2014/main" id="{766DEFB0-E653-4C20-88AB-4112F5CD8FDE}"/>
              </a:ext>
            </a:extLst>
          </p:cNvPr>
          <p:cNvGraphicFramePr>
            <a:graphicFrameLocks noGrp="1"/>
          </p:cNvGraphicFramePr>
          <p:nvPr>
            <p:ph type="chart" sz="quarter" idx="13"/>
            <p:extLst>
              <p:ext uri="{D42A27DB-BD31-4B8C-83A1-F6EECF244321}">
                <p14:modId xmlns:p14="http://schemas.microsoft.com/office/powerpoint/2010/main" val="3353979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942FB-B72B-4644-B42A-588032200114}"/>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57BBECA-5B29-44D9-9942-CA607C1C0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49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9668-8776-403E-A7E3-250E7D551600}"/>
              </a:ext>
            </a:extLst>
          </p:cNvPr>
          <p:cNvSpPr>
            <a:spLocks noGrp="1"/>
          </p:cNvSpPr>
          <p:nvPr>
            <p:ph type="title"/>
          </p:nvPr>
        </p:nvSpPr>
        <p:spPr/>
        <p:txBody>
          <a:bodyPr/>
          <a:lstStyle/>
          <a:p>
            <a:r>
              <a:rPr lang="en-US"/>
              <a:t>Facebook Interaction Rate | Altus.me</a:t>
            </a:r>
          </a:p>
        </p:txBody>
      </p:sp>
      <p:graphicFrame>
        <p:nvGraphicFramePr>
          <p:cNvPr id="6" name="Chart Placeholder 5">
            <a:extLst>
              <a:ext uri="{FF2B5EF4-FFF2-40B4-BE49-F238E27FC236}">
                <a16:creationId xmlns:a16="http://schemas.microsoft.com/office/drawing/2014/main" id="{D58E701D-F59C-4588-A047-0B3E27FDD641}"/>
              </a:ext>
            </a:extLst>
          </p:cNvPr>
          <p:cNvGraphicFramePr>
            <a:graphicFrameLocks noGrp="1"/>
          </p:cNvGraphicFramePr>
          <p:nvPr>
            <p:ph type="chart" sz="quarter" idx="13"/>
            <p:extLst>
              <p:ext uri="{D42A27DB-BD31-4B8C-83A1-F6EECF244321}">
                <p14:modId xmlns:p14="http://schemas.microsoft.com/office/powerpoint/2010/main" val="2636552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29FFC2-29F8-4B78-8DE6-FEEEB7C3AC29}"/>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6DFCB222-BFCF-4FD2-85C7-E9901B1363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7117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071D3-90C3-411B-8D49-7FC8822D6A18}"/>
              </a:ext>
            </a:extLst>
          </p:cNvPr>
          <p:cNvSpPr>
            <a:spLocks noGrp="1"/>
          </p:cNvSpPr>
          <p:nvPr>
            <p:ph type="title"/>
          </p:nvPr>
        </p:nvSpPr>
        <p:spPr/>
        <p:txBody>
          <a:bodyPr/>
          <a:lstStyle/>
          <a:p>
            <a:r>
              <a:rPr lang="en-US"/>
              <a:t>Facebook Interaction Rate By Weekday | Altus.me</a:t>
            </a:r>
          </a:p>
        </p:txBody>
      </p:sp>
      <p:graphicFrame>
        <p:nvGraphicFramePr>
          <p:cNvPr id="6" name="Chart Placeholder 5">
            <a:extLst>
              <a:ext uri="{FF2B5EF4-FFF2-40B4-BE49-F238E27FC236}">
                <a16:creationId xmlns:a16="http://schemas.microsoft.com/office/drawing/2014/main" id="{5766A068-660B-4BC3-BF3B-7F61601B06E5}"/>
              </a:ext>
            </a:extLst>
          </p:cNvPr>
          <p:cNvGraphicFramePr>
            <a:graphicFrameLocks noGrp="1"/>
          </p:cNvGraphicFramePr>
          <p:nvPr>
            <p:ph type="chart" sz="quarter" idx="13"/>
            <p:extLst>
              <p:ext uri="{D42A27DB-BD31-4B8C-83A1-F6EECF244321}">
                <p14:modId xmlns:p14="http://schemas.microsoft.com/office/powerpoint/2010/main" val="1398490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BCA20F-1671-4FA9-AD45-F76EB5C4550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4559493-899A-4158-AA15-EA004B7742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2868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44632-3E5F-4AFF-932E-207C5A7F2403}"/>
              </a:ext>
            </a:extLst>
          </p:cNvPr>
          <p:cNvSpPr>
            <a:spLocks noGrp="1"/>
          </p:cNvSpPr>
          <p:nvPr>
            <p:ph type="title"/>
          </p:nvPr>
        </p:nvSpPr>
        <p:spPr/>
        <p:txBody>
          <a:bodyPr/>
          <a:lstStyle/>
          <a:p>
            <a:r>
              <a:rPr lang="en-US"/>
              <a:t>Facebook Interaction Rate By Hour | Altus.me</a:t>
            </a:r>
          </a:p>
        </p:txBody>
      </p:sp>
      <p:graphicFrame>
        <p:nvGraphicFramePr>
          <p:cNvPr id="6" name="Chart Placeholder 5">
            <a:extLst>
              <a:ext uri="{FF2B5EF4-FFF2-40B4-BE49-F238E27FC236}">
                <a16:creationId xmlns:a16="http://schemas.microsoft.com/office/drawing/2014/main" id="{EBA9BC42-933B-4748-A659-DCA3E5BF2A1F}"/>
              </a:ext>
            </a:extLst>
          </p:cNvPr>
          <p:cNvGraphicFramePr>
            <a:graphicFrameLocks noGrp="1"/>
          </p:cNvGraphicFramePr>
          <p:nvPr>
            <p:ph type="chart" sz="quarter" idx="13"/>
            <p:extLst>
              <p:ext uri="{D42A27DB-BD31-4B8C-83A1-F6EECF244321}">
                <p14:modId xmlns:p14="http://schemas.microsoft.com/office/powerpoint/2010/main" val="1295654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384AB5-E9B2-49B8-BED4-A3F2610437B9}"/>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07F47168-C95A-47EF-B9F7-B2D330332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612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66D4-A403-4015-8B4A-6C71EF469FA6}"/>
              </a:ext>
            </a:extLst>
          </p:cNvPr>
          <p:cNvSpPr>
            <a:spLocks noGrp="1"/>
          </p:cNvSpPr>
          <p:nvPr>
            <p:ph type="title"/>
          </p:nvPr>
        </p:nvSpPr>
        <p:spPr/>
        <p:txBody>
          <a:bodyPr/>
          <a:lstStyle/>
          <a:p>
            <a:r>
              <a:rPr lang="en-US"/>
              <a:t>Facebook Average Shares Per Post | Altus.me</a:t>
            </a:r>
          </a:p>
        </p:txBody>
      </p:sp>
      <p:graphicFrame>
        <p:nvGraphicFramePr>
          <p:cNvPr id="6" name="Chart Placeholder 5">
            <a:extLst>
              <a:ext uri="{FF2B5EF4-FFF2-40B4-BE49-F238E27FC236}">
                <a16:creationId xmlns:a16="http://schemas.microsoft.com/office/drawing/2014/main" id="{94E1DB8E-2E2E-49D8-9922-5574502993E2}"/>
              </a:ext>
            </a:extLst>
          </p:cNvPr>
          <p:cNvGraphicFramePr>
            <a:graphicFrameLocks noGrp="1"/>
          </p:cNvGraphicFramePr>
          <p:nvPr>
            <p:ph type="chart" sz="quarter" idx="13"/>
            <p:extLst>
              <p:ext uri="{D42A27DB-BD31-4B8C-83A1-F6EECF244321}">
                <p14:modId xmlns:p14="http://schemas.microsoft.com/office/powerpoint/2010/main" val="667239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D53FF5-07CF-4415-8CB4-1E0E9E3B045C}"/>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23E4EAD-BA78-484E-8141-E2C82AF967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0975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1D460-80BB-4610-AEAB-A63C8975C68D}"/>
              </a:ext>
            </a:extLst>
          </p:cNvPr>
          <p:cNvSpPr>
            <a:spLocks noGrp="1"/>
          </p:cNvSpPr>
          <p:nvPr>
            <p:ph type="title"/>
          </p:nvPr>
        </p:nvSpPr>
        <p:spPr/>
        <p:txBody>
          <a:bodyPr/>
          <a:lstStyle/>
          <a:p>
            <a:r>
              <a:rPr lang="en-US"/>
              <a:t>Facebook Average Comments Per Post | Altus.me</a:t>
            </a:r>
          </a:p>
        </p:txBody>
      </p:sp>
      <p:graphicFrame>
        <p:nvGraphicFramePr>
          <p:cNvPr id="6" name="Chart Placeholder 5">
            <a:extLst>
              <a:ext uri="{FF2B5EF4-FFF2-40B4-BE49-F238E27FC236}">
                <a16:creationId xmlns:a16="http://schemas.microsoft.com/office/drawing/2014/main" id="{ABD7933A-1236-4B8E-AD15-CCE0ACA36B0A}"/>
              </a:ext>
            </a:extLst>
          </p:cNvPr>
          <p:cNvGraphicFramePr>
            <a:graphicFrameLocks noGrp="1"/>
          </p:cNvGraphicFramePr>
          <p:nvPr>
            <p:ph type="chart" sz="quarter" idx="13"/>
            <p:extLst>
              <p:ext uri="{D42A27DB-BD31-4B8C-83A1-F6EECF244321}">
                <p14:modId xmlns:p14="http://schemas.microsoft.com/office/powerpoint/2010/main" val="2141655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ECDD01-3F5B-46AC-BD95-FC66E6B4D762}"/>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49072BC-13CA-44C6-AFC1-D6FA8DA5D4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6546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B1A87-17DA-4B5D-AA99-750AA489BB34}"/>
              </a:ext>
            </a:extLst>
          </p:cNvPr>
          <p:cNvSpPr>
            <a:spLocks noGrp="1"/>
          </p:cNvSpPr>
          <p:nvPr>
            <p:ph type="title"/>
          </p:nvPr>
        </p:nvSpPr>
        <p:spPr/>
        <p:txBody>
          <a:bodyPr/>
          <a:lstStyle/>
          <a:p>
            <a:r>
              <a:rPr lang="en-US"/>
              <a:t>Facebook Average Reactions Per Post | Altus.me</a:t>
            </a:r>
          </a:p>
        </p:txBody>
      </p:sp>
      <p:graphicFrame>
        <p:nvGraphicFramePr>
          <p:cNvPr id="6" name="Chart Placeholder 5">
            <a:extLst>
              <a:ext uri="{FF2B5EF4-FFF2-40B4-BE49-F238E27FC236}">
                <a16:creationId xmlns:a16="http://schemas.microsoft.com/office/drawing/2014/main" id="{9463F646-A73B-45D5-B01B-4180E3EC44AD}"/>
              </a:ext>
            </a:extLst>
          </p:cNvPr>
          <p:cNvGraphicFramePr>
            <a:graphicFrameLocks noGrp="1"/>
          </p:cNvGraphicFramePr>
          <p:nvPr>
            <p:ph type="chart" sz="quarter" idx="13"/>
            <p:extLst>
              <p:ext uri="{D42A27DB-BD31-4B8C-83A1-F6EECF244321}">
                <p14:modId xmlns:p14="http://schemas.microsoft.com/office/powerpoint/2010/main" val="3466647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1448C6-ABBB-4C5A-9FA9-FA82DCAB7C3B}"/>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823F229-5188-4837-B41D-C76523D835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139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9A9E-C9CD-46D2-92F2-D03561533480}"/>
              </a:ext>
            </a:extLst>
          </p:cNvPr>
          <p:cNvSpPr>
            <a:spLocks noGrp="1"/>
          </p:cNvSpPr>
          <p:nvPr>
            <p:ph type="title"/>
          </p:nvPr>
        </p:nvSpPr>
        <p:spPr/>
        <p:txBody>
          <a:bodyPr/>
          <a:lstStyle/>
          <a:p>
            <a:r>
              <a:rPr lang="en-US"/>
              <a:t>Facebook Fans By City Table | Altus.me - 1 of 3</a:t>
            </a:r>
          </a:p>
        </p:txBody>
      </p:sp>
      <p:graphicFrame>
        <p:nvGraphicFramePr>
          <p:cNvPr id="5" name="Table Placeholder 4">
            <a:extLst>
              <a:ext uri="{FF2B5EF4-FFF2-40B4-BE49-F238E27FC236}">
                <a16:creationId xmlns:a16="http://schemas.microsoft.com/office/drawing/2014/main" id="{39BC43EC-95BE-440F-B61C-E904CBE25C08}"/>
              </a:ext>
            </a:extLst>
          </p:cNvPr>
          <p:cNvGraphicFramePr>
            <a:graphicFrameLocks noGrp="1"/>
          </p:cNvGraphicFramePr>
          <p:nvPr>
            <p:ph type="tbl" sz="quarter" idx="13"/>
            <p:extLst>
              <p:ext uri="{D42A27DB-BD31-4B8C-83A1-F6EECF244321}">
                <p14:modId xmlns:p14="http://schemas.microsoft.com/office/powerpoint/2010/main" val="4210476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99152072"/>
                    </a:ext>
                  </a:extLst>
                </a:gridCol>
                <a:gridCol w="1645920">
                  <a:extLst>
                    <a:ext uri="{9D8B030D-6E8A-4147-A177-3AD203B41FA5}">
                      <a16:colId xmlns:a16="http://schemas.microsoft.com/office/drawing/2014/main" val="469215951"/>
                    </a:ext>
                  </a:extLst>
                </a:gridCol>
                <a:gridCol w="1645920">
                  <a:extLst>
                    <a:ext uri="{9D8B030D-6E8A-4147-A177-3AD203B41FA5}">
                      <a16:colId xmlns:a16="http://schemas.microsoft.com/office/drawing/2014/main" val="1182461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90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48.1 %</a:t>
                      </a:r>
                    </a:p>
                  </a:txBody>
                  <a:tcPr/>
                </a:tc>
                <a:extLst>
                  <a:ext uri="{0D108BD9-81ED-4DB2-BD59-A6C34878D82A}">
                    <a16:rowId xmlns:a16="http://schemas.microsoft.com/office/drawing/2014/main" val="279376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219271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92411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752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27712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811422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5120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97104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1983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09045799"/>
                  </a:ext>
                </a:extLst>
              </a:tr>
            </a:tbl>
          </a:graphicData>
        </a:graphic>
      </p:graphicFrame>
      <p:sp>
        <p:nvSpPr>
          <p:cNvPr id="4" name="Text Placeholder 3">
            <a:extLst>
              <a:ext uri="{FF2B5EF4-FFF2-40B4-BE49-F238E27FC236}">
                <a16:creationId xmlns:a16="http://schemas.microsoft.com/office/drawing/2014/main" id="{7504F4F7-D625-4FF9-B6D3-32C04E0FF27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52094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E5DAA-CBCC-40BD-84FA-3A6DF8329DFB}"/>
              </a:ext>
            </a:extLst>
          </p:cNvPr>
          <p:cNvSpPr>
            <a:spLocks noGrp="1"/>
          </p:cNvSpPr>
          <p:nvPr>
            <p:ph type="title"/>
          </p:nvPr>
        </p:nvSpPr>
        <p:spPr/>
        <p:txBody>
          <a:bodyPr/>
          <a:lstStyle/>
          <a:p>
            <a:r>
              <a:rPr lang="en-US"/>
              <a:t>Facebook Fans By City Table | Altus.me - 2 of 3</a:t>
            </a:r>
          </a:p>
        </p:txBody>
      </p:sp>
      <p:graphicFrame>
        <p:nvGraphicFramePr>
          <p:cNvPr id="5" name="Table Placeholder 4">
            <a:extLst>
              <a:ext uri="{FF2B5EF4-FFF2-40B4-BE49-F238E27FC236}">
                <a16:creationId xmlns:a16="http://schemas.microsoft.com/office/drawing/2014/main" id="{5CE64C71-CE09-4B57-96C4-9A7354DC137F}"/>
              </a:ext>
            </a:extLst>
          </p:cNvPr>
          <p:cNvGraphicFramePr>
            <a:graphicFrameLocks noGrp="1"/>
          </p:cNvGraphicFramePr>
          <p:nvPr>
            <p:ph type="tbl" sz="quarter" idx="13"/>
            <p:extLst>
              <p:ext uri="{D42A27DB-BD31-4B8C-83A1-F6EECF244321}">
                <p14:modId xmlns:p14="http://schemas.microsoft.com/office/powerpoint/2010/main" val="157545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16898002"/>
                    </a:ext>
                  </a:extLst>
                </a:gridCol>
                <a:gridCol w="1645920">
                  <a:extLst>
                    <a:ext uri="{9D8B030D-6E8A-4147-A177-3AD203B41FA5}">
                      <a16:colId xmlns:a16="http://schemas.microsoft.com/office/drawing/2014/main" val="1138979528"/>
                    </a:ext>
                  </a:extLst>
                </a:gridCol>
                <a:gridCol w="1645920">
                  <a:extLst>
                    <a:ext uri="{9D8B030D-6E8A-4147-A177-3AD203B41FA5}">
                      <a16:colId xmlns:a16="http://schemas.microsoft.com/office/drawing/2014/main" val="405979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2848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8210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47626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46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410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75268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84692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3329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19455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71111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841989919"/>
                  </a:ext>
                </a:extLst>
              </a:tr>
            </a:tbl>
          </a:graphicData>
        </a:graphic>
      </p:graphicFrame>
      <p:sp>
        <p:nvSpPr>
          <p:cNvPr id="4" name="Text Placeholder 3">
            <a:extLst>
              <a:ext uri="{FF2B5EF4-FFF2-40B4-BE49-F238E27FC236}">
                <a16:creationId xmlns:a16="http://schemas.microsoft.com/office/drawing/2014/main" id="{D825DE10-3EEC-4B8E-8B74-A3041C06BA5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20160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A84E-B012-49FC-89BE-7FFC6F60F546}"/>
              </a:ext>
            </a:extLst>
          </p:cNvPr>
          <p:cNvSpPr>
            <a:spLocks noGrp="1"/>
          </p:cNvSpPr>
          <p:nvPr>
            <p:ph type="title"/>
          </p:nvPr>
        </p:nvSpPr>
        <p:spPr/>
        <p:txBody>
          <a:bodyPr/>
          <a:lstStyle/>
          <a:p>
            <a:r>
              <a:rPr lang="en-US"/>
              <a:t>Facebook Fans By City Table | Altus.me - 3 of 3</a:t>
            </a:r>
          </a:p>
        </p:txBody>
      </p:sp>
      <p:graphicFrame>
        <p:nvGraphicFramePr>
          <p:cNvPr id="5" name="Table Placeholder 4">
            <a:extLst>
              <a:ext uri="{FF2B5EF4-FFF2-40B4-BE49-F238E27FC236}">
                <a16:creationId xmlns:a16="http://schemas.microsoft.com/office/drawing/2014/main" id="{D0B6672C-069F-42A0-A6FC-8380E6BD2742}"/>
              </a:ext>
            </a:extLst>
          </p:cNvPr>
          <p:cNvGraphicFramePr>
            <a:graphicFrameLocks noGrp="1"/>
          </p:cNvGraphicFramePr>
          <p:nvPr>
            <p:ph type="tbl" sz="quarter" idx="13"/>
            <p:extLst>
              <p:ext uri="{D42A27DB-BD31-4B8C-83A1-F6EECF244321}">
                <p14:modId xmlns:p14="http://schemas.microsoft.com/office/powerpoint/2010/main" val="3456379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86398550"/>
                    </a:ext>
                  </a:extLst>
                </a:gridCol>
                <a:gridCol w="1645920">
                  <a:extLst>
                    <a:ext uri="{9D8B030D-6E8A-4147-A177-3AD203B41FA5}">
                      <a16:colId xmlns:a16="http://schemas.microsoft.com/office/drawing/2014/main" val="1226430326"/>
                    </a:ext>
                  </a:extLst>
                </a:gridCol>
                <a:gridCol w="1645920">
                  <a:extLst>
                    <a:ext uri="{9D8B030D-6E8A-4147-A177-3AD203B41FA5}">
                      <a16:colId xmlns:a16="http://schemas.microsoft.com/office/drawing/2014/main" val="3289586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8312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Baouchrîye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89372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13685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89433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53666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Bekaa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487780961"/>
                  </a:ext>
                </a:extLst>
              </a:tr>
            </a:tbl>
          </a:graphicData>
        </a:graphic>
      </p:graphicFrame>
      <p:sp>
        <p:nvSpPr>
          <p:cNvPr id="4" name="Text Placeholder 3">
            <a:extLst>
              <a:ext uri="{FF2B5EF4-FFF2-40B4-BE49-F238E27FC236}">
                <a16:creationId xmlns:a16="http://schemas.microsoft.com/office/drawing/2014/main" id="{6F955591-62CB-4C56-B41B-0031E841467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079098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98BC3-5DA2-4148-860C-C12659AEEF7B}"/>
              </a:ext>
            </a:extLst>
          </p:cNvPr>
          <p:cNvSpPr>
            <a:spLocks noGrp="1"/>
          </p:cNvSpPr>
          <p:nvPr>
            <p:ph type="title"/>
          </p:nvPr>
        </p:nvSpPr>
        <p:spPr/>
        <p:txBody>
          <a:bodyPr/>
          <a:lstStyle/>
          <a:p>
            <a:r>
              <a:rPr lang="en-US"/>
              <a:t>Facebook Engaged Users | Altus.me</a:t>
            </a:r>
          </a:p>
        </p:txBody>
      </p:sp>
      <p:graphicFrame>
        <p:nvGraphicFramePr>
          <p:cNvPr id="6" name="Chart Placeholder 5">
            <a:extLst>
              <a:ext uri="{FF2B5EF4-FFF2-40B4-BE49-F238E27FC236}">
                <a16:creationId xmlns:a16="http://schemas.microsoft.com/office/drawing/2014/main" id="{026D6B6F-A018-4393-8C8B-EEEEB53F0519}"/>
              </a:ext>
            </a:extLst>
          </p:cNvPr>
          <p:cNvGraphicFramePr>
            <a:graphicFrameLocks noGrp="1"/>
          </p:cNvGraphicFramePr>
          <p:nvPr>
            <p:ph type="chart" sz="quarter" idx="13"/>
            <p:extLst>
              <p:ext uri="{D42A27DB-BD31-4B8C-83A1-F6EECF244321}">
                <p14:modId xmlns:p14="http://schemas.microsoft.com/office/powerpoint/2010/main" val="578104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7125EF-CB28-4D88-8498-8EAE1B7BFDC7}"/>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9B9AFE44-2A9F-412C-8872-6D2F6BD203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8837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49309-0963-4EBA-A336-7964422F1D13}"/>
              </a:ext>
            </a:extLst>
          </p:cNvPr>
          <p:cNvSpPr>
            <a:spLocks noGrp="1"/>
          </p:cNvSpPr>
          <p:nvPr>
            <p:ph type="title"/>
          </p:nvPr>
        </p:nvSpPr>
        <p:spPr/>
        <p:txBody>
          <a:bodyPr/>
          <a:lstStyle/>
          <a:p>
            <a:r>
              <a:rPr lang="en-US"/>
              <a:t>Facebook Reach | Altus.me</a:t>
            </a:r>
          </a:p>
        </p:txBody>
      </p:sp>
      <p:graphicFrame>
        <p:nvGraphicFramePr>
          <p:cNvPr id="6" name="Chart Placeholder 5">
            <a:extLst>
              <a:ext uri="{FF2B5EF4-FFF2-40B4-BE49-F238E27FC236}">
                <a16:creationId xmlns:a16="http://schemas.microsoft.com/office/drawing/2014/main" id="{9A288953-FFAD-4670-95FD-B1DE76FD7943}"/>
              </a:ext>
            </a:extLst>
          </p:cNvPr>
          <p:cNvGraphicFramePr>
            <a:graphicFrameLocks noGrp="1"/>
          </p:cNvGraphicFramePr>
          <p:nvPr>
            <p:ph type="chart" sz="quarter" idx="13"/>
            <p:extLst>
              <p:ext uri="{D42A27DB-BD31-4B8C-83A1-F6EECF244321}">
                <p14:modId xmlns:p14="http://schemas.microsoft.com/office/powerpoint/2010/main" val="2841201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BA6AA4-4576-485A-B0D8-0005D3CB2A7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1CAAD02-92A5-4D76-92C0-7020DB4CBF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1596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1446</Words>
  <Application>Microsoft Office PowerPoint</Application>
  <PresentationFormat>On-screen Show (4:3)</PresentationFormat>
  <Paragraphs>806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Facebook - My Dashboard</vt:lpstr>
      <vt:lpstr>Facebook Key Metrics Table | Altus.me</vt:lpstr>
      <vt:lpstr>Facebook Fans Change Rate | Altus.me</vt:lpstr>
      <vt:lpstr>Facebook Fans Total | Altus.me</vt:lpstr>
      <vt:lpstr>Facebook Own Posts Table  | Altus.me - 1 of 11</vt:lpstr>
      <vt:lpstr>Facebook Own Posts Table  | Altus.me - 2 of 11</vt:lpstr>
      <vt:lpstr>Facebook Own Posts Table  | Altus.me - 3 of 11</vt:lpstr>
      <vt:lpstr>Facebook Own Posts Table  | Altus.me - 4 of 11</vt:lpstr>
      <vt:lpstr>Facebook Own Posts Table  | Altus.me - 5 of 11</vt:lpstr>
      <vt:lpstr>Facebook Own Posts Table  | Altus.me - 6 of 11</vt:lpstr>
      <vt:lpstr>Facebook Own Posts Table  | Altus.me - 7 of 11</vt:lpstr>
      <vt:lpstr>Facebook Own Posts Table  | Altus.me - 8 of 11</vt:lpstr>
      <vt:lpstr>Facebook Own Posts Table  | Altus.me - 9 of 11</vt:lpstr>
      <vt:lpstr>Facebook Own Posts Table  | Altus.me - 10 of 11</vt:lpstr>
      <vt:lpstr>Facebook Own Posts Table  | Altus.me - 11 of 11</vt:lpstr>
      <vt:lpstr>Facebook Post Type Distribution Per Profile | Altus.me</vt:lpstr>
      <vt:lpstr>Facebook Interaction Rate | Altus.me</vt:lpstr>
      <vt:lpstr>Facebook Interaction Rate By Weekday | Altus.me</vt:lpstr>
      <vt:lpstr>Facebook Interaction Rate By Hour | Altus.me</vt:lpstr>
      <vt:lpstr>Facebook Average Shares Per Post | Altus.me</vt:lpstr>
      <vt:lpstr>Facebook Average Comments Per Post | Altus.me</vt:lpstr>
      <vt:lpstr>Facebook Average Reactions Per Post | Altus.me</vt:lpstr>
      <vt:lpstr>Facebook Fans By City Table | Altus.me - 1 of 3</vt:lpstr>
      <vt:lpstr>Facebook Fans By City Table | Altus.me - 2 of 3</vt:lpstr>
      <vt:lpstr>Facebook Fans By City Table | Altus.me - 3 of 3</vt:lpstr>
      <vt:lpstr>Facebook Engaged Users | Altus.me</vt:lpstr>
      <vt:lpstr>Facebook Reach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2018-11-05T11:24:00Z</dcterms:created>
  <dcterms:modified xsi:type="dcterms:W3CDTF">2018-11-05T11:25:40Z</dcterms:modified>
</cp:coreProperties>
</file>