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2710</c:v>
                </c:pt>
                <c:pt idx="1">
                  <c:v>2714</c:v>
                </c:pt>
                <c:pt idx="2">
                  <c:v>2714</c:v>
                </c:pt>
                <c:pt idx="3">
                  <c:v>2720</c:v>
                </c:pt>
                <c:pt idx="4">
                  <c:v>2725</c:v>
                </c:pt>
                <c:pt idx="5">
                  <c:v>2727</c:v>
                </c:pt>
                <c:pt idx="6">
                  <c:v>2730</c:v>
                </c:pt>
                <c:pt idx="7">
                  <c:v>2736</c:v>
                </c:pt>
                <c:pt idx="8">
                  <c:v>2736</c:v>
                </c:pt>
                <c:pt idx="9">
                  <c:v>2737</c:v>
                </c:pt>
                <c:pt idx="10">
                  <c:v>2738</c:v>
                </c:pt>
                <c:pt idx="11">
                  <c:v>2741</c:v>
                </c:pt>
                <c:pt idx="12">
                  <c:v>2749</c:v>
                </c:pt>
                <c:pt idx="13">
                  <c:v>2750</c:v>
                </c:pt>
                <c:pt idx="14">
                  <c:v>2751</c:v>
                </c:pt>
                <c:pt idx="15">
                  <c:v>2749</c:v>
                </c:pt>
                <c:pt idx="16">
                  <c:v>2750</c:v>
                </c:pt>
                <c:pt idx="17">
                  <c:v>2752</c:v>
                </c:pt>
                <c:pt idx="18">
                  <c:v>2751</c:v>
                </c:pt>
                <c:pt idx="19">
                  <c:v>2754</c:v>
                </c:pt>
                <c:pt idx="20">
                  <c:v>2763</c:v>
                </c:pt>
                <c:pt idx="21">
                  <c:v>2762</c:v>
                </c:pt>
                <c:pt idx="22">
                  <c:v>2762</c:v>
                </c:pt>
                <c:pt idx="23">
                  <c:v>2764</c:v>
                </c:pt>
                <c:pt idx="24">
                  <c:v>2767</c:v>
                </c:pt>
                <c:pt idx="25">
                  <c:v>2768</c:v>
                </c:pt>
                <c:pt idx="26">
                  <c:v>2777</c:v>
                </c:pt>
                <c:pt idx="27">
                  <c:v>2779</c:v>
                </c:pt>
                <c:pt idx="28">
                  <c:v>2777</c:v>
                </c:pt>
                <c:pt idx="29">
                  <c:v>2776</c:v>
                </c:pt>
              </c:numCache>
            </c:numRef>
          </c:val>
          <c:smooth val="0"/>
          <c:extLst>
            <c:ext xmlns:c16="http://schemas.microsoft.com/office/drawing/2014/chart" uri="{C3380CC4-5D6E-409C-BE32-E72D297353CC}">
              <c16:uniqueId val="{00000000-CF44-4128-85B2-C7CDF5F27C3E}"/>
            </c:ext>
          </c:extLst>
        </c:ser>
        <c:dLbls>
          <c:showLegendKey val="0"/>
          <c:showVal val="0"/>
          <c:showCatName val="0"/>
          <c:showSerName val="0"/>
          <c:showPercent val="0"/>
          <c:showBubbleSize val="0"/>
        </c:dLbls>
        <c:smooth val="0"/>
        <c:axId val="358182704"/>
        <c:axId val="358184344"/>
      </c:lineChart>
      <c:dateAx>
        <c:axId val="358182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84344"/>
        <c:crosses val="autoZero"/>
        <c:auto val="1"/>
        <c:lblOffset val="100"/>
        <c:baseTimeUnit val="days"/>
      </c:dateAx>
      <c:valAx>
        <c:axId val="35818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8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0.29607698001479998</c:v>
                </c:pt>
                <c:pt idx="1">
                  <c:v>0.14760147601476001</c:v>
                </c:pt>
                <c:pt idx="2">
                  <c:v>0</c:v>
                </c:pt>
                <c:pt idx="3">
                  <c:v>0.22107590272659999</c:v>
                </c:pt>
                <c:pt idx="4">
                  <c:v>0.18382352941176</c:v>
                </c:pt>
                <c:pt idx="5">
                  <c:v>7.3394495412843999E-2</c:v>
                </c:pt>
                <c:pt idx="6">
                  <c:v>0.11001100110011</c:v>
                </c:pt>
                <c:pt idx="7">
                  <c:v>0.21978021978022</c:v>
                </c:pt>
                <c:pt idx="8">
                  <c:v>0</c:v>
                </c:pt>
                <c:pt idx="9">
                  <c:v>3.6549707602338999E-2</c:v>
                </c:pt>
                <c:pt idx="10">
                  <c:v>3.6536353671903998E-2</c:v>
                </c:pt>
                <c:pt idx="11">
                  <c:v>0.10956902848795</c:v>
                </c:pt>
                <c:pt idx="12">
                  <c:v>0.29186428310835</c:v>
                </c:pt>
                <c:pt idx="13">
                  <c:v>3.6376864314296001E-2</c:v>
                </c:pt>
                <c:pt idx="14">
                  <c:v>3.6363636363636001E-2</c:v>
                </c:pt>
                <c:pt idx="15">
                  <c:v>-7.2700836059614998E-2</c:v>
                </c:pt>
                <c:pt idx="16">
                  <c:v>3.6376864314296001E-2</c:v>
                </c:pt>
                <c:pt idx="17">
                  <c:v>7.2727272727273001E-2</c:v>
                </c:pt>
                <c:pt idx="18">
                  <c:v>-3.6337209302326E-2</c:v>
                </c:pt>
                <c:pt idx="19">
                  <c:v>0.10905125408942</c:v>
                </c:pt>
                <c:pt idx="20">
                  <c:v>0.32679738562091998</c:v>
                </c:pt>
                <c:pt idx="21">
                  <c:v>-3.6192544335867001E-2</c:v>
                </c:pt>
                <c:pt idx="22">
                  <c:v>0</c:v>
                </c:pt>
                <c:pt idx="23">
                  <c:v>7.2411296162201003E-2</c:v>
                </c:pt>
                <c:pt idx="24">
                  <c:v>0.10853835021708</c:v>
                </c:pt>
                <c:pt idx="25">
                  <c:v>3.6140224069389E-2</c:v>
                </c:pt>
                <c:pt idx="26">
                  <c:v>0.32514450867052003</c:v>
                </c:pt>
                <c:pt idx="27">
                  <c:v>7.2020165646381001E-2</c:v>
                </c:pt>
                <c:pt idx="28">
                  <c:v>-7.1968333933069006E-2</c:v>
                </c:pt>
                <c:pt idx="29">
                  <c:v>-3.6010082823190001E-2</c:v>
                </c:pt>
              </c:numCache>
            </c:numRef>
          </c:val>
          <c:smooth val="0"/>
          <c:extLst>
            <c:ext xmlns:c16="http://schemas.microsoft.com/office/drawing/2014/chart" uri="{C3380CC4-5D6E-409C-BE32-E72D297353CC}">
              <c16:uniqueId val="{00000000-7157-4D66-913A-881F80B41E86}"/>
            </c:ext>
          </c:extLst>
        </c:ser>
        <c:dLbls>
          <c:showLegendKey val="0"/>
          <c:showVal val="0"/>
          <c:showCatName val="0"/>
          <c:showSerName val="0"/>
          <c:showPercent val="0"/>
          <c:showBubbleSize val="0"/>
        </c:dLbls>
        <c:smooth val="0"/>
        <c:axId val="361708192"/>
        <c:axId val="361702616"/>
      </c:lineChart>
      <c:dateAx>
        <c:axId val="361708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02616"/>
        <c:crosses val="autoZero"/>
        <c:auto val="1"/>
        <c:lblOffset val="100"/>
        <c:baseTimeUnit val="days"/>
      </c:dateAx>
      <c:valAx>
        <c:axId val="36170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70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1.4412</c:v>
                </c:pt>
                <c:pt idx="1">
                  <c:v>1.3273999999999999</c:v>
                </c:pt>
                <c:pt idx="2">
                  <c:v>2.0634000000000001</c:v>
                </c:pt>
                <c:pt idx="3">
                  <c:v>1.6930000000000001</c:v>
                </c:pt>
                <c:pt idx="4">
                  <c:v>3.4165999999999999</c:v>
                </c:pt>
                <c:pt idx="5">
                  <c:v>2.0543</c:v>
                </c:pt>
                <c:pt idx="6">
                  <c:v>2.1261000000000001</c:v>
                </c:pt>
                <c:pt idx="7">
                  <c:v>3.2930999999999999</c:v>
                </c:pt>
                <c:pt idx="8">
                  <c:v>0</c:v>
                </c:pt>
                <c:pt idx="9">
                  <c:v>10.635999999999999</c:v>
                </c:pt>
                <c:pt idx="10">
                  <c:v>1.8998999999999999</c:v>
                </c:pt>
                <c:pt idx="11">
                  <c:v>4.3080999999999996</c:v>
                </c:pt>
                <c:pt idx="12">
                  <c:v>0</c:v>
                </c:pt>
                <c:pt idx="13">
                  <c:v>0</c:v>
                </c:pt>
                <c:pt idx="14">
                  <c:v>2.4</c:v>
                </c:pt>
                <c:pt idx="15">
                  <c:v>0</c:v>
                </c:pt>
                <c:pt idx="16">
                  <c:v>2.6191</c:v>
                </c:pt>
                <c:pt idx="17">
                  <c:v>1.5630999999999999</c:v>
                </c:pt>
                <c:pt idx="18">
                  <c:v>1.5630999999999999</c:v>
                </c:pt>
                <c:pt idx="19">
                  <c:v>0</c:v>
                </c:pt>
                <c:pt idx="20">
                  <c:v>2.9369000000000001</c:v>
                </c:pt>
                <c:pt idx="21">
                  <c:v>0</c:v>
                </c:pt>
                <c:pt idx="22">
                  <c:v>0</c:v>
                </c:pt>
                <c:pt idx="23">
                  <c:v>2.7505999999999999</c:v>
                </c:pt>
                <c:pt idx="24">
                  <c:v>1.4467000000000001</c:v>
                </c:pt>
                <c:pt idx="25">
                  <c:v>0</c:v>
                </c:pt>
                <c:pt idx="26">
                  <c:v>1.6595</c:v>
                </c:pt>
                <c:pt idx="27">
                  <c:v>2.4117999999999999</c:v>
                </c:pt>
                <c:pt idx="28">
                  <c:v>3.0958000000000001</c:v>
                </c:pt>
                <c:pt idx="29">
                  <c:v>1.6931</c:v>
                </c:pt>
              </c:numCache>
            </c:numRef>
          </c:val>
          <c:smooth val="0"/>
          <c:extLst>
            <c:ext xmlns:c16="http://schemas.microsoft.com/office/drawing/2014/chart" uri="{C3380CC4-5D6E-409C-BE32-E72D297353CC}">
              <c16:uniqueId val="{00000000-E865-4554-9E25-0883B348E51F}"/>
            </c:ext>
          </c:extLst>
        </c:ser>
        <c:dLbls>
          <c:showLegendKey val="0"/>
          <c:showVal val="0"/>
          <c:showCatName val="0"/>
          <c:showSerName val="0"/>
          <c:showPercent val="0"/>
          <c:showBubbleSize val="0"/>
        </c:dLbls>
        <c:smooth val="0"/>
        <c:axId val="424212312"/>
        <c:axId val="424214608"/>
      </c:lineChart>
      <c:dateAx>
        <c:axId val="424212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14608"/>
        <c:crosses val="autoZero"/>
        <c:auto val="1"/>
        <c:lblOffset val="100"/>
        <c:baseTimeUnit val="days"/>
      </c:dateAx>
      <c:valAx>
        <c:axId val="42421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1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mondayfitness</c:v>
                </c:pt>
              </c:strCache>
            </c:strRef>
          </c:tx>
          <c:spPr>
            <a:ln w="28575" cap="rnd">
              <a:solidFill>
                <a:schemeClr val="accent1"/>
              </a:solidFill>
              <a:round/>
            </a:ln>
            <a:effectLst/>
          </c:spPr>
          <c:marker>
            <c:symbol val="none"/>
          </c:marker>
          <c:cat>
            <c:numRef>
              <c:f>Sheet1!$A$2:$A$31</c:f>
              <c:numCache>
                <c:formatCode>m/d/yyyy</c:formatCode>
                <c:ptCount val="30"/>
                <c:pt idx="0">
                  <c:v>43344</c:v>
                </c:pt>
                <c:pt idx="1">
                  <c:v>43345</c:v>
                </c:pt>
                <c:pt idx="2">
                  <c:v>43346</c:v>
                </c:pt>
                <c:pt idx="3">
                  <c:v>43347</c:v>
                </c:pt>
                <c:pt idx="4">
                  <c:v>43348</c:v>
                </c:pt>
                <c:pt idx="5">
                  <c:v>43349</c:v>
                </c:pt>
                <c:pt idx="6">
                  <c:v>43350</c:v>
                </c:pt>
                <c:pt idx="7">
                  <c:v>43351</c:v>
                </c:pt>
                <c:pt idx="8">
                  <c:v>43352</c:v>
                </c:pt>
                <c:pt idx="9">
                  <c:v>43353</c:v>
                </c:pt>
                <c:pt idx="10">
                  <c:v>43354</c:v>
                </c:pt>
                <c:pt idx="11">
                  <c:v>43355</c:v>
                </c:pt>
                <c:pt idx="12">
                  <c:v>43356</c:v>
                </c:pt>
                <c:pt idx="13">
                  <c:v>43357</c:v>
                </c:pt>
                <c:pt idx="14">
                  <c:v>43358</c:v>
                </c:pt>
                <c:pt idx="15">
                  <c:v>43359</c:v>
                </c:pt>
                <c:pt idx="16">
                  <c:v>43360</c:v>
                </c:pt>
                <c:pt idx="17">
                  <c:v>43361</c:v>
                </c:pt>
                <c:pt idx="18">
                  <c:v>43362</c:v>
                </c:pt>
                <c:pt idx="19">
                  <c:v>43363</c:v>
                </c:pt>
                <c:pt idx="20">
                  <c:v>43364</c:v>
                </c:pt>
                <c:pt idx="21">
                  <c:v>43365</c:v>
                </c:pt>
                <c:pt idx="22">
                  <c:v>43366</c:v>
                </c:pt>
                <c:pt idx="23">
                  <c:v>43367</c:v>
                </c:pt>
                <c:pt idx="24">
                  <c:v>43368</c:v>
                </c:pt>
                <c:pt idx="25">
                  <c:v>43369</c:v>
                </c:pt>
                <c:pt idx="26">
                  <c:v>43370</c:v>
                </c:pt>
                <c:pt idx="27">
                  <c:v>43371</c:v>
                </c:pt>
                <c:pt idx="28">
                  <c:v>43372</c:v>
                </c:pt>
                <c:pt idx="29">
                  <c:v>43373</c:v>
                </c:pt>
              </c:numCache>
            </c:numRef>
          </c:cat>
          <c:val>
            <c:numRef>
              <c:f>Sheet1!$B$2:$B$31</c:f>
              <c:numCache>
                <c:formatCode>General</c:formatCode>
                <c:ptCount val="30"/>
                <c:pt idx="0">
                  <c:v>39</c:v>
                </c:pt>
                <c:pt idx="1">
                  <c:v>36</c:v>
                </c:pt>
                <c:pt idx="2">
                  <c:v>56</c:v>
                </c:pt>
                <c:pt idx="3">
                  <c:v>46</c:v>
                </c:pt>
                <c:pt idx="4">
                  <c:v>93</c:v>
                </c:pt>
                <c:pt idx="5">
                  <c:v>56</c:v>
                </c:pt>
                <c:pt idx="6">
                  <c:v>58</c:v>
                </c:pt>
                <c:pt idx="7">
                  <c:v>90</c:v>
                </c:pt>
                <c:pt idx="8">
                  <c:v>0</c:v>
                </c:pt>
                <c:pt idx="9">
                  <c:v>291</c:v>
                </c:pt>
                <c:pt idx="10">
                  <c:v>52</c:v>
                </c:pt>
                <c:pt idx="11">
                  <c:v>118</c:v>
                </c:pt>
                <c:pt idx="12">
                  <c:v>0</c:v>
                </c:pt>
                <c:pt idx="13">
                  <c:v>0</c:v>
                </c:pt>
                <c:pt idx="14">
                  <c:v>66</c:v>
                </c:pt>
                <c:pt idx="15">
                  <c:v>0</c:v>
                </c:pt>
                <c:pt idx="16">
                  <c:v>72</c:v>
                </c:pt>
                <c:pt idx="17">
                  <c:v>43</c:v>
                </c:pt>
                <c:pt idx="18">
                  <c:v>43</c:v>
                </c:pt>
                <c:pt idx="19">
                  <c:v>0</c:v>
                </c:pt>
                <c:pt idx="20">
                  <c:v>81</c:v>
                </c:pt>
                <c:pt idx="21">
                  <c:v>0</c:v>
                </c:pt>
                <c:pt idx="22">
                  <c:v>0</c:v>
                </c:pt>
                <c:pt idx="23">
                  <c:v>76</c:v>
                </c:pt>
                <c:pt idx="24">
                  <c:v>40</c:v>
                </c:pt>
                <c:pt idx="25">
                  <c:v>0</c:v>
                </c:pt>
                <c:pt idx="26">
                  <c:v>46</c:v>
                </c:pt>
                <c:pt idx="27">
                  <c:v>67</c:v>
                </c:pt>
                <c:pt idx="28">
                  <c:v>86</c:v>
                </c:pt>
                <c:pt idx="29">
                  <c:v>47</c:v>
                </c:pt>
              </c:numCache>
            </c:numRef>
          </c:val>
          <c:smooth val="0"/>
          <c:extLst>
            <c:ext xmlns:c16="http://schemas.microsoft.com/office/drawing/2014/chart" uri="{C3380CC4-5D6E-409C-BE32-E72D297353CC}">
              <c16:uniqueId val="{00000000-DFCE-462D-94F2-2390560FB2B2}"/>
            </c:ext>
          </c:extLst>
        </c:ser>
        <c:dLbls>
          <c:showLegendKey val="0"/>
          <c:showVal val="0"/>
          <c:showCatName val="0"/>
          <c:showSerName val="0"/>
          <c:showPercent val="0"/>
          <c:showBubbleSize val="0"/>
        </c:dLbls>
        <c:smooth val="0"/>
        <c:axId val="424225432"/>
        <c:axId val="424224448"/>
      </c:lineChart>
      <c:dateAx>
        <c:axId val="42422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24448"/>
        <c:crosses val="autoZero"/>
        <c:auto val="1"/>
        <c:lblOffset val="100"/>
        <c:baseTimeUnit val="days"/>
      </c:dateAx>
      <c:valAx>
        <c:axId val="42422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22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80140-E021-4043-AE57-DF8865F4C7D8}"/>
              </a:ext>
            </a:extLst>
          </p:cNvPr>
          <p:cNvSpPr>
            <a:spLocks noGrp="1"/>
          </p:cNvSpPr>
          <p:nvPr>
            <p:ph type="ctrTitle"/>
          </p:nvPr>
        </p:nvSpPr>
        <p:spPr/>
        <p:txBody>
          <a:bodyPr/>
          <a:lstStyle/>
          <a:p>
            <a:r>
              <a:rPr lang="en-US"/>
              <a:t>Instagram - Overview</a:t>
            </a:r>
          </a:p>
        </p:txBody>
      </p:sp>
      <p:sp>
        <p:nvSpPr>
          <p:cNvPr id="3" name="Subtitle 2">
            <a:extLst>
              <a:ext uri="{FF2B5EF4-FFF2-40B4-BE49-F238E27FC236}">
                <a16:creationId xmlns:a16="http://schemas.microsoft.com/office/drawing/2014/main" id="{D06DEBD2-C41D-4D7D-B407-CE4D684A9B1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59958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C0FBA-3A17-4ECC-B6B6-F042037D3242}"/>
              </a:ext>
            </a:extLst>
          </p:cNvPr>
          <p:cNvSpPr>
            <a:spLocks noGrp="1"/>
          </p:cNvSpPr>
          <p:nvPr>
            <p:ph type="title"/>
          </p:nvPr>
        </p:nvSpPr>
        <p:spPr/>
        <p:txBody>
          <a:bodyPr/>
          <a:lstStyle/>
          <a:p>
            <a:r>
              <a:rPr lang="en-US"/>
              <a:t>Instagram Key Metrics Table | mondayfitness</a:t>
            </a:r>
          </a:p>
        </p:txBody>
      </p:sp>
      <p:graphicFrame>
        <p:nvGraphicFramePr>
          <p:cNvPr id="5" name="Table Placeholder 4">
            <a:extLst>
              <a:ext uri="{FF2B5EF4-FFF2-40B4-BE49-F238E27FC236}">
                <a16:creationId xmlns:a16="http://schemas.microsoft.com/office/drawing/2014/main" id="{9D87514A-93FB-4327-AF5A-15C98E7A2973}"/>
              </a:ext>
            </a:extLst>
          </p:cNvPr>
          <p:cNvGraphicFramePr>
            <a:graphicFrameLocks noGrp="1"/>
          </p:cNvGraphicFramePr>
          <p:nvPr>
            <p:ph type="tbl" sz="quarter" idx="13"/>
            <p:extLst>
              <p:ext uri="{D42A27DB-BD31-4B8C-83A1-F6EECF244321}">
                <p14:modId xmlns:p14="http://schemas.microsoft.com/office/powerpoint/2010/main" val="112557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55673406"/>
                    </a:ext>
                  </a:extLst>
                </a:gridCol>
                <a:gridCol w="699516">
                  <a:extLst>
                    <a:ext uri="{9D8B030D-6E8A-4147-A177-3AD203B41FA5}">
                      <a16:colId xmlns:a16="http://schemas.microsoft.com/office/drawing/2014/main" val="2835945195"/>
                    </a:ext>
                  </a:extLst>
                </a:gridCol>
                <a:gridCol w="699516">
                  <a:extLst>
                    <a:ext uri="{9D8B030D-6E8A-4147-A177-3AD203B41FA5}">
                      <a16:colId xmlns:a16="http://schemas.microsoft.com/office/drawing/2014/main" val="3603911341"/>
                    </a:ext>
                  </a:extLst>
                </a:gridCol>
                <a:gridCol w="658368">
                  <a:extLst>
                    <a:ext uri="{9D8B030D-6E8A-4147-A177-3AD203B41FA5}">
                      <a16:colId xmlns:a16="http://schemas.microsoft.com/office/drawing/2014/main" val="2379416845"/>
                    </a:ext>
                  </a:extLst>
                </a:gridCol>
                <a:gridCol w="658368">
                  <a:extLst>
                    <a:ext uri="{9D8B030D-6E8A-4147-A177-3AD203B41FA5}">
                      <a16:colId xmlns:a16="http://schemas.microsoft.com/office/drawing/2014/main" val="2114327930"/>
                    </a:ext>
                  </a:extLst>
                </a:gridCol>
                <a:gridCol w="658368">
                  <a:extLst>
                    <a:ext uri="{9D8B030D-6E8A-4147-A177-3AD203B41FA5}">
                      <a16:colId xmlns:a16="http://schemas.microsoft.com/office/drawing/2014/main" val="2729472570"/>
                    </a:ext>
                  </a:extLst>
                </a:gridCol>
                <a:gridCol w="699516">
                  <a:extLst>
                    <a:ext uri="{9D8B030D-6E8A-4147-A177-3AD203B41FA5}">
                      <a16:colId xmlns:a16="http://schemas.microsoft.com/office/drawing/2014/main" val="2625906699"/>
                    </a:ext>
                  </a:extLst>
                </a:gridCol>
                <a:gridCol w="699516">
                  <a:extLst>
                    <a:ext uri="{9D8B030D-6E8A-4147-A177-3AD203B41FA5}">
                      <a16:colId xmlns:a16="http://schemas.microsoft.com/office/drawing/2014/main" val="2911274541"/>
                    </a:ext>
                  </a:extLst>
                </a:gridCol>
                <a:gridCol w="699516">
                  <a:extLst>
                    <a:ext uri="{9D8B030D-6E8A-4147-A177-3AD203B41FA5}">
                      <a16:colId xmlns:a16="http://schemas.microsoft.com/office/drawing/2014/main" val="3203671737"/>
                    </a:ext>
                  </a:extLst>
                </a:gridCol>
                <a:gridCol w="658368">
                  <a:extLst>
                    <a:ext uri="{9D8B030D-6E8A-4147-A177-3AD203B41FA5}">
                      <a16:colId xmlns:a16="http://schemas.microsoft.com/office/drawing/2014/main" val="414252230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70326958"/>
                  </a:ext>
                </a:extLst>
              </a:tr>
              <a:tr h="370840">
                <a:tc>
                  <a:txBody>
                    <a:bodyPr/>
                    <a:lstStyle/>
                    <a:p>
                      <a:r>
                        <a:rPr lang="en-US" sz="1000"/>
                        <a:t>mondayfitness</a:t>
                      </a:r>
                    </a:p>
                  </a:txBody>
                  <a:tcPr/>
                </a:tc>
                <a:tc>
                  <a:txBody>
                    <a:bodyPr/>
                    <a:lstStyle/>
                    <a:p>
                      <a:r>
                        <a:rPr lang="en-US" sz="1000"/>
                        <a:t>2776</a:t>
                      </a:r>
                    </a:p>
                  </a:txBody>
                  <a:tcPr/>
                </a:tc>
                <a:tc>
                  <a:txBody>
                    <a:bodyPr/>
                    <a:lstStyle/>
                    <a:p>
                      <a:r>
                        <a:rPr lang="en-US" sz="1000"/>
                        <a:t>74</a:t>
                      </a:r>
                    </a:p>
                  </a:txBody>
                  <a:tcPr/>
                </a:tc>
                <a:tc>
                  <a:txBody>
                    <a:bodyPr/>
                    <a:lstStyle/>
                    <a:p>
                      <a:r>
                        <a:rPr lang="en-US" sz="1000"/>
                        <a:t>13</a:t>
                      </a:r>
                    </a:p>
                  </a:txBody>
                  <a:tcPr/>
                </a:tc>
                <a:tc>
                  <a:txBody>
                    <a:bodyPr/>
                    <a:lstStyle/>
                    <a:p>
                      <a:r>
                        <a:rPr lang="en-US" sz="1000"/>
                        <a:t>1</a:t>
                      </a:r>
                    </a:p>
                  </a:txBody>
                  <a:tcPr/>
                </a:tc>
                <a:tc>
                  <a:txBody>
                    <a:bodyPr/>
                    <a:lstStyle/>
                    <a:p>
                      <a:r>
                        <a:rPr lang="en-US" sz="1000"/>
                        <a:t>8</a:t>
                      </a:r>
                    </a:p>
                  </a:txBody>
                  <a:tcPr/>
                </a:tc>
                <a:tc>
                  <a:txBody>
                    <a:bodyPr/>
                    <a:lstStyle/>
                    <a:p>
                      <a:r>
                        <a:rPr lang="en-US" sz="1000"/>
                        <a:t>22</a:t>
                      </a:r>
                    </a:p>
                  </a:txBody>
                  <a:tcPr/>
                </a:tc>
                <a:tc>
                  <a:txBody>
                    <a:bodyPr/>
                    <a:lstStyle/>
                    <a:p>
                      <a:r>
                        <a:rPr lang="en-US" sz="1000"/>
                        <a:t>1520</a:t>
                      </a:r>
                    </a:p>
                  </a:txBody>
                  <a:tcPr/>
                </a:tc>
                <a:tc>
                  <a:txBody>
                    <a:bodyPr/>
                    <a:lstStyle/>
                    <a:p>
                      <a:r>
                        <a:rPr lang="en-US" sz="1000"/>
                        <a:t>82</a:t>
                      </a:r>
                    </a:p>
                  </a:txBody>
                  <a:tcPr/>
                </a:tc>
                <a:tc>
                  <a:txBody>
                    <a:bodyPr/>
                    <a:lstStyle/>
                    <a:p>
                      <a:r>
                        <a:rPr lang="en-US" sz="1000"/>
                        <a:t>2.6586 %</a:t>
                      </a:r>
                    </a:p>
                  </a:txBody>
                  <a:tcPr/>
                </a:tc>
                <a:extLst>
                  <a:ext uri="{0D108BD9-81ED-4DB2-BD59-A6C34878D82A}">
                    <a16:rowId xmlns:a16="http://schemas.microsoft.com/office/drawing/2014/main" val="3840484454"/>
                  </a:ext>
                </a:extLst>
              </a:tr>
            </a:tbl>
          </a:graphicData>
        </a:graphic>
      </p:graphicFrame>
      <p:sp>
        <p:nvSpPr>
          <p:cNvPr id="4" name="Text Placeholder 3">
            <a:extLst>
              <a:ext uri="{FF2B5EF4-FFF2-40B4-BE49-F238E27FC236}">
                <a16:creationId xmlns:a16="http://schemas.microsoft.com/office/drawing/2014/main" id="{6244F0E7-E185-4892-BB4C-659956132B3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780184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19686-47E3-4F45-AED7-A5E38C05675F}"/>
              </a:ext>
            </a:extLst>
          </p:cNvPr>
          <p:cNvSpPr>
            <a:spLocks noGrp="1"/>
          </p:cNvSpPr>
          <p:nvPr>
            <p:ph type="title"/>
          </p:nvPr>
        </p:nvSpPr>
        <p:spPr/>
        <p:txBody>
          <a:bodyPr/>
          <a:lstStyle/>
          <a:p>
            <a:r>
              <a:rPr lang="en-US"/>
              <a:t>Instagram Followers Total | mondayfitness</a:t>
            </a:r>
          </a:p>
        </p:txBody>
      </p:sp>
      <p:graphicFrame>
        <p:nvGraphicFramePr>
          <p:cNvPr id="6" name="Chart Placeholder 5">
            <a:extLst>
              <a:ext uri="{FF2B5EF4-FFF2-40B4-BE49-F238E27FC236}">
                <a16:creationId xmlns:a16="http://schemas.microsoft.com/office/drawing/2014/main" id="{C90ADC48-EA0F-43B2-A146-1C829B2D5F9F}"/>
              </a:ext>
            </a:extLst>
          </p:cNvPr>
          <p:cNvGraphicFramePr>
            <a:graphicFrameLocks noGrp="1"/>
          </p:cNvGraphicFramePr>
          <p:nvPr>
            <p:ph type="chart" sz="quarter" idx="13"/>
            <p:extLst>
              <p:ext uri="{D42A27DB-BD31-4B8C-83A1-F6EECF244321}">
                <p14:modId xmlns:p14="http://schemas.microsoft.com/office/powerpoint/2010/main" val="1600347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0FDB8D-4754-4405-B719-711972C40B3A}"/>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FEA618C5-8748-4CFE-813D-89419D1CC8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2358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72FC7-99F1-4258-8CEF-ABFB46CC2A28}"/>
              </a:ext>
            </a:extLst>
          </p:cNvPr>
          <p:cNvSpPr>
            <a:spLocks noGrp="1"/>
          </p:cNvSpPr>
          <p:nvPr>
            <p:ph type="title"/>
          </p:nvPr>
        </p:nvSpPr>
        <p:spPr/>
        <p:txBody>
          <a:bodyPr/>
          <a:lstStyle/>
          <a:p>
            <a:r>
              <a:rPr lang="en-US"/>
              <a:t>Instagram Followers Change Rate | mondayfitness</a:t>
            </a:r>
          </a:p>
        </p:txBody>
      </p:sp>
      <p:graphicFrame>
        <p:nvGraphicFramePr>
          <p:cNvPr id="6" name="Chart Placeholder 5">
            <a:extLst>
              <a:ext uri="{FF2B5EF4-FFF2-40B4-BE49-F238E27FC236}">
                <a16:creationId xmlns:a16="http://schemas.microsoft.com/office/drawing/2014/main" id="{DDEF4685-9665-4012-8FCA-18715E76004B}"/>
              </a:ext>
            </a:extLst>
          </p:cNvPr>
          <p:cNvGraphicFramePr>
            <a:graphicFrameLocks noGrp="1"/>
          </p:cNvGraphicFramePr>
          <p:nvPr>
            <p:ph type="chart" sz="quarter" idx="13"/>
            <p:extLst>
              <p:ext uri="{D42A27DB-BD31-4B8C-83A1-F6EECF244321}">
                <p14:modId xmlns:p14="http://schemas.microsoft.com/office/powerpoint/2010/main" val="4010630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220BB8-7BF2-4BA6-8CA1-B9E20E63683A}"/>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0634E00E-4761-428D-B892-5AA914F4AC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9545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9EC4-C128-4826-8961-ABA9E9F77007}"/>
              </a:ext>
            </a:extLst>
          </p:cNvPr>
          <p:cNvSpPr>
            <a:spLocks noGrp="1"/>
          </p:cNvSpPr>
          <p:nvPr>
            <p:ph type="title"/>
          </p:nvPr>
        </p:nvSpPr>
        <p:spPr/>
        <p:txBody>
          <a:bodyPr/>
          <a:lstStyle/>
          <a:p>
            <a:r>
              <a:rPr lang="en-US"/>
              <a:t>Instagram Posts Table | mondayfitness - 1 of 7</a:t>
            </a:r>
          </a:p>
        </p:txBody>
      </p:sp>
      <p:graphicFrame>
        <p:nvGraphicFramePr>
          <p:cNvPr id="5" name="Table Placeholder 4">
            <a:extLst>
              <a:ext uri="{FF2B5EF4-FFF2-40B4-BE49-F238E27FC236}">
                <a16:creationId xmlns:a16="http://schemas.microsoft.com/office/drawing/2014/main" id="{995B213E-F7BF-4388-8340-82087CC5DA8F}"/>
              </a:ext>
            </a:extLst>
          </p:cNvPr>
          <p:cNvGraphicFramePr>
            <a:graphicFrameLocks noGrp="1"/>
          </p:cNvGraphicFramePr>
          <p:nvPr>
            <p:ph type="tbl" sz="quarter" idx="13"/>
            <p:extLst>
              <p:ext uri="{D42A27DB-BD31-4B8C-83A1-F6EECF244321}">
                <p14:modId xmlns:p14="http://schemas.microsoft.com/office/powerpoint/2010/main" val="33752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63284101"/>
                    </a:ext>
                  </a:extLst>
                </a:gridCol>
                <a:gridCol w="987552">
                  <a:extLst>
                    <a:ext uri="{9D8B030D-6E8A-4147-A177-3AD203B41FA5}">
                      <a16:colId xmlns:a16="http://schemas.microsoft.com/office/drawing/2014/main" val="2789679848"/>
                    </a:ext>
                  </a:extLst>
                </a:gridCol>
                <a:gridCol w="987552">
                  <a:extLst>
                    <a:ext uri="{9D8B030D-6E8A-4147-A177-3AD203B41FA5}">
                      <a16:colId xmlns:a16="http://schemas.microsoft.com/office/drawing/2014/main" val="3462099167"/>
                    </a:ext>
                  </a:extLst>
                </a:gridCol>
                <a:gridCol w="987552">
                  <a:extLst>
                    <a:ext uri="{9D8B030D-6E8A-4147-A177-3AD203B41FA5}">
                      <a16:colId xmlns:a16="http://schemas.microsoft.com/office/drawing/2014/main" val="2944211028"/>
                    </a:ext>
                  </a:extLst>
                </a:gridCol>
                <a:gridCol w="987552">
                  <a:extLst>
                    <a:ext uri="{9D8B030D-6E8A-4147-A177-3AD203B41FA5}">
                      <a16:colId xmlns:a16="http://schemas.microsoft.com/office/drawing/2014/main" val="1583191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545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- 2018-09-30 21:09:23 </a:t>
                      </a:r>
                      <a:r>
                        <a:rPr kumimoji="0" lang="en-US" sz="1000" b="0" i="0" u="none" strike="noStrike" kern="1200" cap="none" spc="0" normalizeH="0" baseline="0" noProof="0">
                          <a:ln>
                            <a:noFill/>
                          </a:ln>
                          <a:solidFill>
                            <a:prstClr val="black"/>
                          </a:solidFill>
                          <a:effectLst/>
                          <a:uLnTx/>
                          <a:uFillTx/>
                          <a:latin typeface="+mn-lt"/>
                          <a:ea typeface="+mn-ea"/>
                          <a:cs typeface="+mn-cs"/>
                        </a:rPr>
                        <a:t>
 A Pilates Mat Flow class weaves together the best of various movement modalities to help you build strength, balance, and joint mobility. Come flow with us in a unique, challenging, yet focused and therapeutic class! #pilatesmatflow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20450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- 2018-09-29 15:42:51 </a:t>
                      </a:r>
                      <a:r>
                        <a:rPr kumimoji="0" lang="en-US" sz="1000" b="0" i="0" u="none" strike="noStrike" kern="1200" cap="none" spc="0" normalizeH="0" baseline="0" noProof="0">
                          <a:ln>
                            <a:noFill/>
                          </a:ln>
                          <a:solidFill>
                            <a:prstClr val="black"/>
                          </a:solidFill>
                          <a:effectLst/>
                          <a:uLnTx/>
                          <a:uFillTx/>
                          <a:latin typeface="+mn-lt"/>
                          <a:ea typeface="+mn-ea"/>
                          <a:cs typeface="+mn-cs"/>
                        </a:rPr>
                        <a:t>
 Sculpt, stretch, and sweat in our new Barre Sculpt class starting this coming Monday &amp; every Monday at 10.00 AM with Zeina Nasser! Make sure to book your spot! #barresculpt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474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- 2018-09-28 14:49:18 </a:t>
                      </a:r>
                      <a:r>
                        <a:rPr kumimoji="0" lang="en-US" sz="1000" b="0" i="0" u="none" strike="noStrike" kern="1200" cap="none" spc="0" normalizeH="0" baseline="0" noProof="0">
                          <a:ln>
                            <a:noFill/>
                          </a:ln>
                          <a:solidFill>
                            <a:prstClr val="black"/>
                          </a:solidFill>
                          <a:effectLst/>
                          <a:uLnTx/>
                          <a:uFillTx/>
                          <a:latin typeface="+mn-lt"/>
                          <a:ea typeface="+mn-ea"/>
                          <a:cs typeface="+mn-cs"/>
                        </a:rPr>
                        <a:t>
 Beau getting his workout 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7286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- 2018-09-27 13:31:46 </a:t>
                      </a:r>
                      <a:r>
                        <a:rPr kumimoji="0" lang="en-US" sz="1000" b="0" i="0" u="none" strike="noStrike" kern="1200" cap="none" spc="0" normalizeH="0" baseline="0" noProof="0">
                          <a:ln>
                            <a:noFill/>
                          </a:ln>
                          <a:solidFill>
                            <a:prstClr val="black"/>
                          </a:solidFill>
                          <a:effectLst/>
                          <a:uLnTx/>
                          <a:uFillTx/>
                          <a:latin typeface="+mn-lt"/>
                          <a:ea typeface="+mn-ea"/>
                          <a:cs typeface="+mn-cs"/>
                        </a:rPr>
                        <a:t>
 Sometimes plain water just doesn't cut it. Are we right?
No need to worry. This refreshing fruit flavored water will keep you hydrated and energized throughout your day!
RECIPE:
2 cups of water
1 and 1/2 cups of watermelon chopped
1 rosemary sprig
Shop from our range of these ASOBU bottles at our retail section and make sure to try out that recipe to stay hydrated! #asobu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99813056"/>
                  </a:ext>
                </a:extLst>
              </a:tr>
            </a:tbl>
          </a:graphicData>
        </a:graphic>
      </p:graphicFrame>
      <p:sp>
        <p:nvSpPr>
          <p:cNvPr id="4" name="Text Placeholder 3">
            <a:extLst>
              <a:ext uri="{FF2B5EF4-FFF2-40B4-BE49-F238E27FC236}">
                <a16:creationId xmlns:a16="http://schemas.microsoft.com/office/drawing/2014/main" id="{5015AA40-A406-4470-AE26-529CDBB77BA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00452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9EDD1-9F38-456F-926B-30F8B6C47CA9}"/>
              </a:ext>
            </a:extLst>
          </p:cNvPr>
          <p:cNvSpPr>
            <a:spLocks noGrp="1"/>
          </p:cNvSpPr>
          <p:nvPr>
            <p:ph type="title"/>
          </p:nvPr>
        </p:nvSpPr>
        <p:spPr/>
        <p:txBody>
          <a:bodyPr/>
          <a:lstStyle/>
          <a:p>
            <a:r>
              <a:rPr lang="en-US"/>
              <a:t>Instagram Posts Table | mondayfitness - 2 of 7</a:t>
            </a:r>
          </a:p>
        </p:txBody>
      </p:sp>
      <p:graphicFrame>
        <p:nvGraphicFramePr>
          <p:cNvPr id="5" name="Table Placeholder 4">
            <a:extLst>
              <a:ext uri="{FF2B5EF4-FFF2-40B4-BE49-F238E27FC236}">
                <a16:creationId xmlns:a16="http://schemas.microsoft.com/office/drawing/2014/main" id="{8F2B56A6-5663-428B-BCE5-9371F36E52E4}"/>
              </a:ext>
            </a:extLst>
          </p:cNvPr>
          <p:cNvGraphicFramePr>
            <a:graphicFrameLocks noGrp="1"/>
          </p:cNvGraphicFramePr>
          <p:nvPr>
            <p:ph type="tbl" sz="quarter" idx="13"/>
            <p:extLst>
              <p:ext uri="{D42A27DB-BD31-4B8C-83A1-F6EECF244321}">
                <p14:modId xmlns:p14="http://schemas.microsoft.com/office/powerpoint/2010/main" val="289163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2322630"/>
                    </a:ext>
                  </a:extLst>
                </a:gridCol>
                <a:gridCol w="987552">
                  <a:extLst>
                    <a:ext uri="{9D8B030D-6E8A-4147-A177-3AD203B41FA5}">
                      <a16:colId xmlns:a16="http://schemas.microsoft.com/office/drawing/2014/main" val="1388129796"/>
                    </a:ext>
                  </a:extLst>
                </a:gridCol>
                <a:gridCol w="987552">
                  <a:extLst>
                    <a:ext uri="{9D8B030D-6E8A-4147-A177-3AD203B41FA5}">
                      <a16:colId xmlns:a16="http://schemas.microsoft.com/office/drawing/2014/main" val="580444159"/>
                    </a:ext>
                  </a:extLst>
                </a:gridCol>
                <a:gridCol w="987552">
                  <a:extLst>
                    <a:ext uri="{9D8B030D-6E8A-4147-A177-3AD203B41FA5}">
                      <a16:colId xmlns:a16="http://schemas.microsoft.com/office/drawing/2014/main" val="1485172184"/>
                    </a:ext>
                  </a:extLst>
                </a:gridCol>
                <a:gridCol w="987552">
                  <a:extLst>
                    <a:ext uri="{9D8B030D-6E8A-4147-A177-3AD203B41FA5}">
                      <a16:colId xmlns:a16="http://schemas.microsoft.com/office/drawing/2014/main" val="2689596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1688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- 2018-09-25 13:02:56 </a:t>
                      </a:r>
                      <a:r>
                        <a:rPr kumimoji="0" lang="en-US" sz="1000" b="0" i="0" u="none" strike="noStrike" kern="1200" cap="none" spc="0" normalizeH="0" baseline="0" noProof="0">
                          <a:ln>
                            <a:noFill/>
                          </a:ln>
                          <a:solidFill>
                            <a:prstClr val="black"/>
                          </a:solidFill>
                          <a:effectLst/>
                          <a:uLnTx/>
                          <a:uFillTx/>
                          <a:latin typeface="+mn-lt"/>
                          <a:ea typeface="+mn-ea"/>
                          <a:cs typeface="+mn-cs"/>
                        </a:rPr>
                        <a:t>
 Grab your Chocolate Tahini Balance Protein Squares on your way in or out! These delicious squares are an inflammation tamer, brain food, control your appetite, and for you ladies, they’re great for post-ovulation in order to keep your hormones in balance. #tastytuesday #balanceprotein #chocolatetahini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0979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- 2018-09-24 16:56:12 </a:t>
                      </a:r>
                      <a:r>
                        <a:rPr kumimoji="0" lang="en-US" sz="1000" b="0" i="0" u="none" strike="noStrike" kern="1200" cap="none" spc="0" normalizeH="0" baseline="0" noProof="0">
                          <a:ln>
                            <a:noFill/>
                          </a:ln>
                          <a:solidFill>
                            <a:prstClr val="black"/>
                          </a:solidFill>
                          <a:effectLst/>
                          <a:uLnTx/>
                          <a:uFillTx/>
                          <a:latin typeface="+mn-lt"/>
                          <a:ea typeface="+mn-ea"/>
                          <a:cs typeface="+mn-cs"/>
                        </a:rPr>
                        <a:t>
 Meet the Monday Studio team!
There's a reason why we call him The Beast... For Moe there are NO excuses, he gets things DONE. With his training methods he will take you to the NEXT LEVEL and make every training session a cutting edge experience like no other!
Check our live schedule on the MINDBODY app to book your classes with hashoushovic_thebeast or call us on 01/792469 for a private session! #mondaystudiofamily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993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- 2018-09-21 17:34:32 </a:t>
                      </a:r>
                      <a:r>
                        <a:rPr kumimoji="0" lang="en-US" sz="1000" b="0" i="0" u="none" strike="noStrike" kern="1200" cap="none" spc="0" normalizeH="0" baseline="0" noProof="0">
                          <a:ln>
                            <a:noFill/>
                          </a:ln>
                          <a:solidFill>
                            <a:prstClr val="black"/>
                          </a:solidFill>
                          <a:effectLst/>
                          <a:uLnTx/>
                          <a:uFillTx/>
                          <a:latin typeface="+mn-lt"/>
                          <a:ea typeface="+mn-ea"/>
                          <a:cs typeface="+mn-cs"/>
                        </a:rPr>
                        <a:t>
 Reclaim and strengthen your whole body with Stephanie’s repair and maintenance Pilates class. You will repair as a start and maintain as you keep going.
PS. Don't forget your gorgeous workout clothes to workout in style! Discover our range of Varley leggings, t-shirts and bralets - including Stephanie's awesome outfit from Varley.
#spinecorrector #pilatesmatflow #varley #apparel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18522259"/>
                  </a:ext>
                </a:extLst>
              </a:tr>
            </a:tbl>
          </a:graphicData>
        </a:graphic>
      </p:graphicFrame>
      <p:sp>
        <p:nvSpPr>
          <p:cNvPr id="4" name="Text Placeholder 3">
            <a:extLst>
              <a:ext uri="{FF2B5EF4-FFF2-40B4-BE49-F238E27FC236}">
                <a16:creationId xmlns:a16="http://schemas.microsoft.com/office/drawing/2014/main" id="{D8AB96E4-FF1B-413D-9108-A801511AE047}"/>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1835125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9033-F5E4-4289-AF27-CEE5B064D050}"/>
              </a:ext>
            </a:extLst>
          </p:cNvPr>
          <p:cNvSpPr>
            <a:spLocks noGrp="1"/>
          </p:cNvSpPr>
          <p:nvPr>
            <p:ph type="title"/>
          </p:nvPr>
        </p:nvSpPr>
        <p:spPr/>
        <p:txBody>
          <a:bodyPr/>
          <a:lstStyle/>
          <a:p>
            <a:r>
              <a:rPr lang="en-US"/>
              <a:t>Instagram Posts Table | mondayfitness - 3 of 7</a:t>
            </a:r>
          </a:p>
        </p:txBody>
      </p:sp>
      <p:graphicFrame>
        <p:nvGraphicFramePr>
          <p:cNvPr id="5" name="Table Placeholder 4">
            <a:extLst>
              <a:ext uri="{FF2B5EF4-FFF2-40B4-BE49-F238E27FC236}">
                <a16:creationId xmlns:a16="http://schemas.microsoft.com/office/drawing/2014/main" id="{E6C5B275-2A19-4BFF-9014-74D5D25A40E9}"/>
              </a:ext>
            </a:extLst>
          </p:cNvPr>
          <p:cNvGraphicFramePr>
            <a:graphicFrameLocks noGrp="1"/>
          </p:cNvGraphicFramePr>
          <p:nvPr>
            <p:ph type="tbl" sz="quarter" idx="13"/>
            <p:extLst>
              <p:ext uri="{D42A27DB-BD31-4B8C-83A1-F6EECF244321}">
                <p14:modId xmlns:p14="http://schemas.microsoft.com/office/powerpoint/2010/main" val="3348541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71278287"/>
                    </a:ext>
                  </a:extLst>
                </a:gridCol>
                <a:gridCol w="987552">
                  <a:extLst>
                    <a:ext uri="{9D8B030D-6E8A-4147-A177-3AD203B41FA5}">
                      <a16:colId xmlns:a16="http://schemas.microsoft.com/office/drawing/2014/main" val="834865089"/>
                    </a:ext>
                  </a:extLst>
                </a:gridCol>
                <a:gridCol w="987552">
                  <a:extLst>
                    <a:ext uri="{9D8B030D-6E8A-4147-A177-3AD203B41FA5}">
                      <a16:colId xmlns:a16="http://schemas.microsoft.com/office/drawing/2014/main" val="4251031619"/>
                    </a:ext>
                  </a:extLst>
                </a:gridCol>
                <a:gridCol w="987552">
                  <a:extLst>
                    <a:ext uri="{9D8B030D-6E8A-4147-A177-3AD203B41FA5}">
                      <a16:colId xmlns:a16="http://schemas.microsoft.com/office/drawing/2014/main" val="2735780944"/>
                    </a:ext>
                  </a:extLst>
                </a:gridCol>
                <a:gridCol w="987552">
                  <a:extLst>
                    <a:ext uri="{9D8B030D-6E8A-4147-A177-3AD203B41FA5}">
                      <a16:colId xmlns:a16="http://schemas.microsoft.com/office/drawing/2014/main" val="143361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174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- 2018-09-19 17:38:40 </a:t>
                      </a:r>
                      <a:r>
                        <a:rPr kumimoji="0" lang="en-US" sz="1000" b="0" i="0" u="none" strike="noStrike" kern="1200" cap="none" spc="0" normalizeH="0" baseline="0" noProof="0">
                          <a:ln>
                            <a:noFill/>
                          </a:ln>
                          <a:solidFill>
                            <a:prstClr val="black"/>
                          </a:solidFill>
                          <a:effectLst/>
                          <a:uLnTx/>
                          <a:uFillTx/>
                          <a:latin typeface="+mn-lt"/>
                          <a:ea typeface="+mn-ea"/>
                          <a:cs typeface="+mn-cs"/>
                        </a:rPr>
                        <a:t>
 Perfect your boxing technique with our personalized boxing gear - available at the Studio! 👊 #boxing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4764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- 2018-09-18 13:53:01 </a:t>
                      </a:r>
                      <a:r>
                        <a:rPr kumimoji="0" lang="en-US" sz="1000" b="0" i="0" u="none" strike="noStrike" kern="1200" cap="none" spc="0" normalizeH="0" baseline="0" noProof="0">
                          <a:ln>
                            <a:noFill/>
                          </a:ln>
                          <a:solidFill>
                            <a:prstClr val="black"/>
                          </a:solidFill>
                          <a:effectLst/>
                          <a:uLnTx/>
                          <a:uFillTx/>
                          <a:latin typeface="+mn-lt"/>
                          <a:ea typeface="+mn-ea"/>
                          <a:cs typeface="+mn-cs"/>
                        </a:rPr>
                        <a:t>
 The fridge is now restocked with our delicious healthy treats!
RESTORE - BALANCE - THRIVE - MOVE, and much more!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0967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- 2018-09-17 16:36:43 </a:t>
                      </a:r>
                      <a:r>
                        <a:rPr kumimoji="0" lang="en-US" sz="1000" b="0" i="0" u="none" strike="noStrike" kern="1200" cap="none" spc="0" normalizeH="0" baseline="0" noProof="0">
                          <a:ln>
                            <a:noFill/>
                          </a:ln>
                          <a:solidFill>
                            <a:prstClr val="black"/>
                          </a:solidFill>
                          <a:effectLst/>
                          <a:uLnTx/>
                          <a:uFillTx/>
                          <a:latin typeface="+mn-lt"/>
                          <a:ea typeface="+mn-ea"/>
                          <a:cs typeface="+mn-cs"/>
                        </a:rPr>
                        <a:t>
 Let's give it up for our client of the month, Nada Sayhoun, who has full dedication and discipline to join more than one class - sometime 3 in a row! Keep up the good work 👊 #MSclientofthemonth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01879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- 2018-09-15 12:23:16 </a:t>
                      </a:r>
                      <a:r>
                        <a:rPr kumimoji="0" lang="en-US" sz="1000" b="0" i="0" u="none" strike="noStrike" kern="1200" cap="none" spc="0" normalizeH="0" baseline="0" noProof="0">
                          <a:ln>
                            <a:noFill/>
                          </a:ln>
                          <a:solidFill>
                            <a:prstClr val="black"/>
                          </a:solidFill>
                          <a:effectLst/>
                          <a:uLnTx/>
                          <a:uFillTx/>
                          <a:latin typeface="+mn-lt"/>
                          <a:ea typeface="+mn-ea"/>
                          <a:cs typeface="+mn-cs"/>
                        </a:rPr>
                        <a:t>
 Increased self-confidence. Better overall self-defense and fighting skills. Sharper Focus. Weight Loss. Strength. Stress relief. And the list goes on... book your 1 on 1 Muay Thai session with the champion mhmdfneich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4592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- 2018-09-12 16:50:43 </a:t>
                      </a:r>
                      <a:r>
                        <a:rPr kumimoji="0" lang="en-US" sz="1000" b="0" i="0" u="none" strike="noStrike" kern="1200" cap="none" spc="0" normalizeH="0" baseline="0" noProof="0">
                          <a:ln>
                            <a:noFill/>
                          </a:ln>
                          <a:solidFill>
                            <a:prstClr val="black"/>
                          </a:solidFill>
                          <a:effectLst/>
                          <a:uLnTx/>
                          <a:uFillTx/>
                          <a:latin typeface="+mn-lt"/>
                          <a:ea typeface="+mn-ea"/>
                          <a:cs typeface="+mn-cs"/>
                        </a:rPr>
                        <a:t>
 DANCE, SWEAT and HAVE FUN in mirahoss' ZUMBA class every Thursday at 5.00 PM! Make sure to book your spot! #zumba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18360546"/>
                  </a:ext>
                </a:extLst>
              </a:tr>
            </a:tbl>
          </a:graphicData>
        </a:graphic>
      </p:graphicFrame>
      <p:sp>
        <p:nvSpPr>
          <p:cNvPr id="4" name="Text Placeholder 3">
            <a:extLst>
              <a:ext uri="{FF2B5EF4-FFF2-40B4-BE49-F238E27FC236}">
                <a16:creationId xmlns:a16="http://schemas.microsoft.com/office/drawing/2014/main" id="{8FD54658-DAE2-4D82-903D-ACC7180ED6C4}"/>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849108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FE6F1-5238-4CA3-9F52-1876128EC43A}"/>
              </a:ext>
            </a:extLst>
          </p:cNvPr>
          <p:cNvSpPr>
            <a:spLocks noGrp="1"/>
          </p:cNvSpPr>
          <p:nvPr>
            <p:ph type="title"/>
          </p:nvPr>
        </p:nvSpPr>
        <p:spPr/>
        <p:txBody>
          <a:bodyPr/>
          <a:lstStyle/>
          <a:p>
            <a:r>
              <a:rPr lang="en-US"/>
              <a:t>Instagram Posts Table | mondayfitness - 4 of 7</a:t>
            </a:r>
          </a:p>
        </p:txBody>
      </p:sp>
      <p:graphicFrame>
        <p:nvGraphicFramePr>
          <p:cNvPr id="5" name="Table Placeholder 4">
            <a:extLst>
              <a:ext uri="{FF2B5EF4-FFF2-40B4-BE49-F238E27FC236}">
                <a16:creationId xmlns:a16="http://schemas.microsoft.com/office/drawing/2014/main" id="{1A901991-20DE-4CC9-AA41-BE6F8D2B4276}"/>
              </a:ext>
            </a:extLst>
          </p:cNvPr>
          <p:cNvGraphicFramePr>
            <a:graphicFrameLocks noGrp="1"/>
          </p:cNvGraphicFramePr>
          <p:nvPr>
            <p:ph type="tbl" sz="quarter" idx="13"/>
            <p:extLst>
              <p:ext uri="{D42A27DB-BD31-4B8C-83A1-F6EECF244321}">
                <p14:modId xmlns:p14="http://schemas.microsoft.com/office/powerpoint/2010/main" val="97775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45658456"/>
                    </a:ext>
                  </a:extLst>
                </a:gridCol>
                <a:gridCol w="987552">
                  <a:extLst>
                    <a:ext uri="{9D8B030D-6E8A-4147-A177-3AD203B41FA5}">
                      <a16:colId xmlns:a16="http://schemas.microsoft.com/office/drawing/2014/main" val="3976903479"/>
                    </a:ext>
                  </a:extLst>
                </a:gridCol>
                <a:gridCol w="987552">
                  <a:extLst>
                    <a:ext uri="{9D8B030D-6E8A-4147-A177-3AD203B41FA5}">
                      <a16:colId xmlns:a16="http://schemas.microsoft.com/office/drawing/2014/main" val="712868441"/>
                    </a:ext>
                  </a:extLst>
                </a:gridCol>
                <a:gridCol w="987552">
                  <a:extLst>
                    <a:ext uri="{9D8B030D-6E8A-4147-A177-3AD203B41FA5}">
                      <a16:colId xmlns:a16="http://schemas.microsoft.com/office/drawing/2014/main" val="3471753565"/>
                    </a:ext>
                  </a:extLst>
                </a:gridCol>
                <a:gridCol w="987552">
                  <a:extLst>
                    <a:ext uri="{9D8B030D-6E8A-4147-A177-3AD203B41FA5}">
                      <a16:colId xmlns:a16="http://schemas.microsoft.com/office/drawing/2014/main" val="980021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2568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- 2018-09-11 13:42:43 </a:t>
                      </a:r>
                      <a:r>
                        <a:rPr kumimoji="0" lang="en-US" sz="1000" b="0" i="0" u="none" strike="noStrike" kern="1200" cap="none" spc="0" normalizeH="0" baseline="0" noProof="0">
                          <a:ln>
                            <a:noFill/>
                          </a:ln>
                          <a:solidFill>
                            <a:prstClr val="black"/>
                          </a:solidFill>
                          <a:effectLst/>
                          <a:uLnTx/>
                          <a:uFillTx/>
                          <a:latin typeface="+mn-lt"/>
                          <a:ea typeface="+mn-ea"/>
                          <a:cs typeface="+mn-cs"/>
                        </a:rPr>
                        <a:t>
 Introducing the most refreshing and delicious way to get the anti-inflammatory and immune boosting benefits of turmeric and ginger!
Simply pour one of our bar's "Golden Shot" into a blender and add one cup of ice and juice from one orange. Blend on high and enjoy cold! #GoldenSlushy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2604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- 2018-09-10 15:24:57 </a:t>
                      </a:r>
                      <a:r>
                        <a:rPr kumimoji="0" lang="en-US" sz="1000" b="0" i="0" u="none" strike="noStrike" kern="1200" cap="none" spc="0" normalizeH="0" baseline="0" noProof="0">
                          <a:ln>
                            <a:noFill/>
                          </a:ln>
                          <a:solidFill>
                            <a:prstClr val="black"/>
                          </a:solidFill>
                          <a:effectLst/>
                          <a:uLnTx/>
                          <a:uFillTx/>
                          <a:latin typeface="+mn-lt"/>
                          <a:ea typeface="+mn-ea"/>
                          <a:cs typeface="+mn-cs"/>
                        </a:rPr>
                        <a:t>
 Meet our founder Kareen Jaber!
Monday Studio would not be what it is today without her passion for fitness and hard work!
Her enthusiastic personality motivates us every day and allows our Monday Studio family &amp; community to grow bigger and bigger. #mondaystudiofamily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16515381"/>
                  </a:ext>
                </a:extLst>
              </a:tr>
            </a:tbl>
          </a:graphicData>
        </a:graphic>
      </p:graphicFrame>
      <p:sp>
        <p:nvSpPr>
          <p:cNvPr id="4" name="Text Placeholder 3">
            <a:extLst>
              <a:ext uri="{FF2B5EF4-FFF2-40B4-BE49-F238E27FC236}">
                <a16:creationId xmlns:a16="http://schemas.microsoft.com/office/drawing/2014/main" id="{BE0788D5-BC66-4589-A407-723690B25F9C}"/>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565560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52322-D93A-47CA-B61F-AF4651AD67F7}"/>
              </a:ext>
            </a:extLst>
          </p:cNvPr>
          <p:cNvSpPr>
            <a:spLocks noGrp="1"/>
          </p:cNvSpPr>
          <p:nvPr>
            <p:ph type="title"/>
          </p:nvPr>
        </p:nvSpPr>
        <p:spPr/>
        <p:txBody>
          <a:bodyPr/>
          <a:lstStyle/>
          <a:p>
            <a:r>
              <a:rPr lang="en-US"/>
              <a:t>Instagram Posts Table | mondayfitness - 5 of 7</a:t>
            </a:r>
          </a:p>
        </p:txBody>
      </p:sp>
      <p:graphicFrame>
        <p:nvGraphicFramePr>
          <p:cNvPr id="5" name="Table Placeholder 4">
            <a:extLst>
              <a:ext uri="{FF2B5EF4-FFF2-40B4-BE49-F238E27FC236}">
                <a16:creationId xmlns:a16="http://schemas.microsoft.com/office/drawing/2014/main" id="{4A685D4D-1F36-4F9F-B228-51FF2EC059E7}"/>
              </a:ext>
            </a:extLst>
          </p:cNvPr>
          <p:cNvGraphicFramePr>
            <a:graphicFrameLocks noGrp="1"/>
          </p:cNvGraphicFramePr>
          <p:nvPr>
            <p:ph type="tbl" sz="quarter" idx="13"/>
            <p:extLst>
              <p:ext uri="{D42A27DB-BD31-4B8C-83A1-F6EECF244321}">
                <p14:modId xmlns:p14="http://schemas.microsoft.com/office/powerpoint/2010/main" val="23867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67441780"/>
                    </a:ext>
                  </a:extLst>
                </a:gridCol>
                <a:gridCol w="987552">
                  <a:extLst>
                    <a:ext uri="{9D8B030D-6E8A-4147-A177-3AD203B41FA5}">
                      <a16:colId xmlns:a16="http://schemas.microsoft.com/office/drawing/2014/main" val="3920916384"/>
                    </a:ext>
                  </a:extLst>
                </a:gridCol>
                <a:gridCol w="987552">
                  <a:extLst>
                    <a:ext uri="{9D8B030D-6E8A-4147-A177-3AD203B41FA5}">
                      <a16:colId xmlns:a16="http://schemas.microsoft.com/office/drawing/2014/main" val="4263692518"/>
                    </a:ext>
                  </a:extLst>
                </a:gridCol>
                <a:gridCol w="987552">
                  <a:extLst>
                    <a:ext uri="{9D8B030D-6E8A-4147-A177-3AD203B41FA5}">
                      <a16:colId xmlns:a16="http://schemas.microsoft.com/office/drawing/2014/main" val="3750236444"/>
                    </a:ext>
                  </a:extLst>
                </a:gridCol>
                <a:gridCol w="987552">
                  <a:extLst>
                    <a:ext uri="{9D8B030D-6E8A-4147-A177-3AD203B41FA5}">
                      <a16:colId xmlns:a16="http://schemas.microsoft.com/office/drawing/2014/main" val="125209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9859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- 2018-09-08 09:34:35 </a:t>
                      </a:r>
                      <a:r>
                        <a:rPr kumimoji="0" lang="en-US" sz="1000" b="0" i="0" u="none" strike="noStrike" kern="1200" cap="none" spc="0" normalizeH="0" baseline="0" noProof="0">
                          <a:ln>
                            <a:noFill/>
                          </a:ln>
                          <a:solidFill>
                            <a:prstClr val="black"/>
                          </a:solidFill>
                          <a:effectLst/>
                          <a:uLnTx/>
                          <a:uFillTx/>
                          <a:latin typeface="+mn-lt"/>
                          <a:ea typeface="+mn-ea"/>
                          <a:cs typeface="+mn-cs"/>
                        </a:rPr>
                        <a:t>
 Make your little girl's dream of becoming a ballerina come true!
Sign her up for one of our following BALLET for kids classes:
- Pre Ballet
- Ballet Beginners
- Ballet Open or Intermediate 1
- Ballet Intermediate 2
- Ballet Teens Advanced
These classes are a great way to provide discipline, fitness, flexibility and coordination!
Book through the MINDBODY app or by calling us on 01/792469. #balletkids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7408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- 2018-09-07 15:37:52 </a:t>
                      </a:r>
                      <a:r>
                        <a:rPr kumimoji="0" lang="en-US" sz="1000" b="0" i="0" u="none" strike="noStrike" kern="1200" cap="none" spc="0" normalizeH="0" baseline="0" noProof="0">
                          <a:ln>
                            <a:noFill/>
                          </a:ln>
                          <a:solidFill>
                            <a:prstClr val="black"/>
                          </a:solidFill>
                          <a:effectLst/>
                          <a:uLnTx/>
                          <a:uFillTx/>
                          <a:latin typeface="+mn-lt"/>
                          <a:ea typeface="+mn-ea"/>
                          <a:cs typeface="+mn-cs"/>
                        </a:rPr>
                        <a:t>
 Our Express Upper &amp; Core class is a 30 minutes cardio workout dedicated for the upper part and core of the body. Book your spot through the MINDBODY app and get ready to work up a sweat! #expressupperandcore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7739196"/>
                  </a:ext>
                </a:extLst>
              </a:tr>
            </a:tbl>
          </a:graphicData>
        </a:graphic>
      </p:graphicFrame>
      <p:sp>
        <p:nvSpPr>
          <p:cNvPr id="4" name="Text Placeholder 3">
            <a:extLst>
              <a:ext uri="{FF2B5EF4-FFF2-40B4-BE49-F238E27FC236}">
                <a16:creationId xmlns:a16="http://schemas.microsoft.com/office/drawing/2014/main" id="{B0324894-B099-43EF-B9EB-6A58A9F7DF12}"/>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787639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507A0-E9CD-429E-A39E-FA4FC0E7DF16}"/>
              </a:ext>
            </a:extLst>
          </p:cNvPr>
          <p:cNvSpPr>
            <a:spLocks noGrp="1"/>
          </p:cNvSpPr>
          <p:nvPr>
            <p:ph type="title"/>
          </p:nvPr>
        </p:nvSpPr>
        <p:spPr/>
        <p:txBody>
          <a:bodyPr/>
          <a:lstStyle/>
          <a:p>
            <a:r>
              <a:rPr lang="en-US"/>
              <a:t>Instagram Posts Table | mondayfitness - 6 of 7</a:t>
            </a:r>
          </a:p>
        </p:txBody>
      </p:sp>
      <p:graphicFrame>
        <p:nvGraphicFramePr>
          <p:cNvPr id="5" name="Table Placeholder 4">
            <a:extLst>
              <a:ext uri="{FF2B5EF4-FFF2-40B4-BE49-F238E27FC236}">
                <a16:creationId xmlns:a16="http://schemas.microsoft.com/office/drawing/2014/main" id="{5A8C5714-D6C4-454D-9887-E06D0AFD921E}"/>
              </a:ext>
            </a:extLst>
          </p:cNvPr>
          <p:cNvGraphicFramePr>
            <a:graphicFrameLocks noGrp="1"/>
          </p:cNvGraphicFramePr>
          <p:nvPr>
            <p:ph type="tbl" sz="quarter" idx="13"/>
            <p:extLst>
              <p:ext uri="{D42A27DB-BD31-4B8C-83A1-F6EECF244321}">
                <p14:modId xmlns:p14="http://schemas.microsoft.com/office/powerpoint/2010/main" val="1117796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29600624"/>
                    </a:ext>
                  </a:extLst>
                </a:gridCol>
                <a:gridCol w="987552">
                  <a:extLst>
                    <a:ext uri="{9D8B030D-6E8A-4147-A177-3AD203B41FA5}">
                      <a16:colId xmlns:a16="http://schemas.microsoft.com/office/drawing/2014/main" val="3180562723"/>
                    </a:ext>
                  </a:extLst>
                </a:gridCol>
                <a:gridCol w="987552">
                  <a:extLst>
                    <a:ext uri="{9D8B030D-6E8A-4147-A177-3AD203B41FA5}">
                      <a16:colId xmlns:a16="http://schemas.microsoft.com/office/drawing/2014/main" val="2744488673"/>
                    </a:ext>
                  </a:extLst>
                </a:gridCol>
                <a:gridCol w="987552">
                  <a:extLst>
                    <a:ext uri="{9D8B030D-6E8A-4147-A177-3AD203B41FA5}">
                      <a16:colId xmlns:a16="http://schemas.microsoft.com/office/drawing/2014/main" val="3467430017"/>
                    </a:ext>
                  </a:extLst>
                </a:gridCol>
                <a:gridCol w="987552">
                  <a:extLst>
                    <a:ext uri="{9D8B030D-6E8A-4147-A177-3AD203B41FA5}">
                      <a16:colId xmlns:a16="http://schemas.microsoft.com/office/drawing/2014/main" val="1853021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7528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- 2018-09-06 18:18:01 </a:t>
                      </a:r>
                      <a:r>
                        <a:rPr kumimoji="0" lang="en-US" sz="1000" b="0" i="0" u="none" strike="noStrike" kern="1200" cap="none" spc="0" normalizeH="0" baseline="0" noProof="0">
                          <a:ln>
                            <a:noFill/>
                          </a:ln>
                          <a:solidFill>
                            <a:prstClr val="black"/>
                          </a:solidFill>
                          <a:effectLst/>
                          <a:uLnTx/>
                          <a:uFillTx/>
                          <a:latin typeface="+mn-lt"/>
                          <a:ea typeface="+mn-ea"/>
                          <a:cs typeface="+mn-cs"/>
                        </a:rPr>
                        <a:t>
 Our chosen Mega Move this month is the "Kneeling Inner Thighs"! This move strengthens the adductor muscles in your legs. These muscles work to pull the legs together and stabilize the hips. It is necessary to work your adductor muscles as often as you work your other muscles to keep your leg muscles in balance! Be sure to experience the burn in any of our megaformer sessions! #megamoveofthemonth #megaformer #LagreeFitness #traingrowglow nassermoudi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83084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- 2018-09-05 16:45:13 </a:t>
                      </a:r>
                      <a:r>
                        <a:rPr kumimoji="0" lang="en-US" sz="1000" b="0" i="0" u="none" strike="noStrike" kern="1200" cap="none" spc="0" normalizeH="0" baseline="0" noProof="0">
                          <a:ln>
                            <a:noFill/>
                          </a:ln>
                          <a:solidFill>
                            <a:prstClr val="black"/>
                          </a:solidFill>
                          <a:effectLst/>
                          <a:uLnTx/>
                          <a:uFillTx/>
                          <a:latin typeface="+mn-lt"/>
                          <a:ea typeface="+mn-ea"/>
                          <a:cs typeface="+mn-cs"/>
                        </a:rPr>
                        <a:t>
 Always remember to train hard and push yourself to your limits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5654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- 2018-09-04 13:08:20 </a:t>
                      </a:r>
                      <a:r>
                        <a:rPr kumimoji="0" lang="en-US" sz="1000" b="0" i="0" u="none" strike="noStrike" kern="1200" cap="none" spc="0" normalizeH="0" baseline="0" noProof="0">
                          <a:ln>
                            <a:noFill/>
                          </a:ln>
                          <a:solidFill>
                            <a:prstClr val="black"/>
                          </a:solidFill>
                          <a:effectLst/>
                          <a:uLnTx/>
                          <a:uFillTx/>
                          <a:latin typeface="+mn-lt"/>
                          <a:ea typeface="+mn-ea"/>
                          <a:cs typeface="+mn-cs"/>
                        </a:rPr>
                        <a:t>
 Have you tried our Golden Shots yet? With a concoction of turmeric, ginger, apple and black pepper, these tasty shots are cold-pressed every day and are made to boost your immunity, metabolism and energy.
Don't leave without trying one! #tastytuesday #goldenshots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32624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- 2018-09-03 15:49:34 </a:t>
                      </a:r>
                      <a:r>
                        <a:rPr kumimoji="0" lang="en-US" sz="1000" b="0" i="0" u="none" strike="noStrike" kern="1200" cap="none" spc="0" normalizeH="0" baseline="0" noProof="0">
                          <a:ln>
                            <a:noFill/>
                          </a:ln>
                          <a:solidFill>
                            <a:prstClr val="black"/>
                          </a:solidFill>
                          <a:effectLst/>
                          <a:uLnTx/>
                          <a:uFillTx/>
                          <a:latin typeface="+mn-lt"/>
                          <a:ea typeface="+mn-ea"/>
                          <a:cs typeface="+mn-cs"/>
                        </a:rPr>
                        <a:t>
 The workout that will literally Lift &amp; Tone your entire body. Join hashoushovic_thebeast every Tuesday at 7.00 PM and every Thursday at 8.00 PM. Book your spot NOW! #liftandtone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93556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- 2018-09-02 20:30:26 </a:t>
                      </a:r>
                      <a:r>
                        <a:rPr kumimoji="0" lang="en-US" sz="1000" b="0" i="0" u="none" strike="noStrike" kern="1200" cap="none" spc="0" normalizeH="0" baseline="0" noProof="0">
                          <a:ln>
                            <a:noFill/>
                          </a:ln>
                          <a:solidFill>
                            <a:prstClr val="black"/>
                          </a:solidFill>
                          <a:effectLst/>
                          <a:uLnTx/>
                          <a:uFillTx/>
                          <a:latin typeface="+mn-lt"/>
                          <a:ea typeface="+mn-ea"/>
                          <a:cs typeface="+mn-cs"/>
                        </a:rPr>
                        <a:t>
 Step into the NEW YOU this month! #offerofthemonth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96132742"/>
                  </a:ext>
                </a:extLst>
              </a:tr>
            </a:tbl>
          </a:graphicData>
        </a:graphic>
      </p:graphicFrame>
      <p:sp>
        <p:nvSpPr>
          <p:cNvPr id="4" name="Text Placeholder 3">
            <a:extLst>
              <a:ext uri="{FF2B5EF4-FFF2-40B4-BE49-F238E27FC236}">
                <a16:creationId xmlns:a16="http://schemas.microsoft.com/office/drawing/2014/main" id="{D8662AC4-FFCF-444F-9484-E260C9F5F11F}"/>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3674102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1E4BA-4D6E-4F30-8260-85860E47E2E5}"/>
              </a:ext>
            </a:extLst>
          </p:cNvPr>
          <p:cNvSpPr>
            <a:spLocks noGrp="1"/>
          </p:cNvSpPr>
          <p:nvPr>
            <p:ph type="title"/>
          </p:nvPr>
        </p:nvSpPr>
        <p:spPr/>
        <p:txBody>
          <a:bodyPr/>
          <a:lstStyle/>
          <a:p>
            <a:r>
              <a:rPr lang="en-US"/>
              <a:t>Instagram Posts Table | mondayfitness - 7 of 7</a:t>
            </a:r>
          </a:p>
        </p:txBody>
      </p:sp>
      <p:graphicFrame>
        <p:nvGraphicFramePr>
          <p:cNvPr id="5" name="Table Placeholder 4">
            <a:extLst>
              <a:ext uri="{FF2B5EF4-FFF2-40B4-BE49-F238E27FC236}">
                <a16:creationId xmlns:a16="http://schemas.microsoft.com/office/drawing/2014/main" id="{2DCAF93A-0E0F-42D1-9DAD-B771E723E6DF}"/>
              </a:ext>
            </a:extLst>
          </p:cNvPr>
          <p:cNvGraphicFramePr>
            <a:graphicFrameLocks noGrp="1"/>
          </p:cNvGraphicFramePr>
          <p:nvPr>
            <p:ph type="tbl" sz="quarter" idx="13"/>
            <p:extLst>
              <p:ext uri="{D42A27DB-BD31-4B8C-83A1-F6EECF244321}">
                <p14:modId xmlns:p14="http://schemas.microsoft.com/office/powerpoint/2010/main" val="4071268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79642099"/>
                    </a:ext>
                  </a:extLst>
                </a:gridCol>
                <a:gridCol w="987552">
                  <a:extLst>
                    <a:ext uri="{9D8B030D-6E8A-4147-A177-3AD203B41FA5}">
                      <a16:colId xmlns:a16="http://schemas.microsoft.com/office/drawing/2014/main" val="2325977245"/>
                    </a:ext>
                  </a:extLst>
                </a:gridCol>
                <a:gridCol w="987552">
                  <a:extLst>
                    <a:ext uri="{9D8B030D-6E8A-4147-A177-3AD203B41FA5}">
                      <a16:colId xmlns:a16="http://schemas.microsoft.com/office/drawing/2014/main" val="1876517699"/>
                    </a:ext>
                  </a:extLst>
                </a:gridCol>
                <a:gridCol w="987552">
                  <a:extLst>
                    <a:ext uri="{9D8B030D-6E8A-4147-A177-3AD203B41FA5}">
                      <a16:colId xmlns:a16="http://schemas.microsoft.com/office/drawing/2014/main" val="3027120290"/>
                    </a:ext>
                  </a:extLst>
                </a:gridCol>
                <a:gridCol w="987552">
                  <a:extLst>
                    <a:ext uri="{9D8B030D-6E8A-4147-A177-3AD203B41FA5}">
                      <a16:colId xmlns:a16="http://schemas.microsoft.com/office/drawing/2014/main" val="745322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808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mondayfitness - 2018-09-01 11:12:16 </a:t>
                      </a:r>
                      <a:r>
                        <a:rPr kumimoji="0" lang="en-US" sz="1000" b="0" i="0" u="none" strike="noStrike" kern="1200" cap="none" spc="0" normalizeH="0" baseline="0" noProof="0">
                          <a:ln>
                            <a:noFill/>
                          </a:ln>
                          <a:solidFill>
                            <a:prstClr val="black"/>
                          </a:solidFill>
                          <a:effectLst/>
                          <a:uLnTx/>
                          <a:uFillTx/>
                          <a:latin typeface="+mn-lt"/>
                          <a:ea typeface="+mn-ea"/>
                          <a:cs typeface="+mn-cs"/>
                        </a:rPr>
                        <a:t>
 Zumba and Ballet kids classes - for all levels - are starting at the Studio this September! Book your little ones in for some fun dancing sessions that inspire laughter, fitness and learning.
Go to the MINDBODY app to check our live schedule or call us on 01/792469. #zumbakids #balletkids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6163043"/>
                  </a:ext>
                </a:extLst>
              </a:tr>
            </a:tbl>
          </a:graphicData>
        </a:graphic>
      </p:graphicFrame>
      <p:sp>
        <p:nvSpPr>
          <p:cNvPr id="4" name="Text Placeholder 3">
            <a:extLst>
              <a:ext uri="{FF2B5EF4-FFF2-40B4-BE49-F238E27FC236}">
                <a16:creationId xmlns:a16="http://schemas.microsoft.com/office/drawing/2014/main" id="{B65DB59C-A43B-48C9-9876-6D3E5C47705D}"/>
              </a:ext>
            </a:extLst>
          </p:cNvPr>
          <p:cNvSpPr>
            <a:spLocks noGrp="1"/>
          </p:cNvSpPr>
          <p:nvPr>
            <p:ph type="body" sz="quarter" idx="14"/>
          </p:nvPr>
        </p:nvSpPr>
        <p:spPr/>
        <p:txBody>
          <a:bodyPr/>
          <a:lstStyle/>
          <a:p>
            <a:r>
              <a:rPr lang="en-US"/>
              <a:t>09/01/2018 - 09/30/2018</a:t>
            </a:r>
          </a:p>
        </p:txBody>
      </p:sp>
    </p:spTree>
    <p:extLst>
      <p:ext uri="{BB962C8B-B14F-4D97-AF65-F5344CB8AC3E}">
        <p14:creationId xmlns:p14="http://schemas.microsoft.com/office/powerpoint/2010/main" val="2106148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4B00A-2E8C-4809-83BC-11912BDD35DA}"/>
              </a:ext>
            </a:extLst>
          </p:cNvPr>
          <p:cNvSpPr>
            <a:spLocks noGrp="1"/>
          </p:cNvSpPr>
          <p:nvPr>
            <p:ph type="title"/>
          </p:nvPr>
        </p:nvSpPr>
        <p:spPr/>
        <p:txBody>
          <a:bodyPr/>
          <a:lstStyle/>
          <a:p>
            <a:r>
              <a:rPr lang="en-US"/>
              <a:t>Instagram Interaction Rate | mondayfitness</a:t>
            </a:r>
          </a:p>
        </p:txBody>
      </p:sp>
      <p:graphicFrame>
        <p:nvGraphicFramePr>
          <p:cNvPr id="6" name="Chart Placeholder 5">
            <a:extLst>
              <a:ext uri="{FF2B5EF4-FFF2-40B4-BE49-F238E27FC236}">
                <a16:creationId xmlns:a16="http://schemas.microsoft.com/office/drawing/2014/main" id="{75B89174-4B37-469A-95FD-0845940076D3}"/>
              </a:ext>
            </a:extLst>
          </p:cNvPr>
          <p:cNvGraphicFramePr>
            <a:graphicFrameLocks noGrp="1"/>
          </p:cNvGraphicFramePr>
          <p:nvPr>
            <p:ph type="chart" sz="quarter" idx="13"/>
            <p:extLst>
              <p:ext uri="{D42A27DB-BD31-4B8C-83A1-F6EECF244321}">
                <p14:modId xmlns:p14="http://schemas.microsoft.com/office/powerpoint/2010/main" val="3609508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73EA8-86BF-4DDB-8E1C-A1C20B30E293}"/>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AA6EDC9A-D510-48EA-8B67-E12B39D1D2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2051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9FA97-8A94-43D7-A5F4-6695F2A08EAB}"/>
              </a:ext>
            </a:extLst>
          </p:cNvPr>
          <p:cNvSpPr>
            <a:spLocks noGrp="1"/>
          </p:cNvSpPr>
          <p:nvPr>
            <p:ph type="title"/>
          </p:nvPr>
        </p:nvSpPr>
        <p:spPr/>
        <p:txBody>
          <a:bodyPr/>
          <a:lstStyle/>
          <a:p>
            <a:r>
              <a:rPr lang="en-US"/>
              <a:t>Instagram Average Interactions Per Post | mondayfitness</a:t>
            </a:r>
          </a:p>
        </p:txBody>
      </p:sp>
      <p:graphicFrame>
        <p:nvGraphicFramePr>
          <p:cNvPr id="6" name="Chart Placeholder 5">
            <a:extLst>
              <a:ext uri="{FF2B5EF4-FFF2-40B4-BE49-F238E27FC236}">
                <a16:creationId xmlns:a16="http://schemas.microsoft.com/office/drawing/2014/main" id="{F9E5395D-118C-445D-8BE0-9B9AC7468809}"/>
              </a:ext>
            </a:extLst>
          </p:cNvPr>
          <p:cNvGraphicFramePr>
            <a:graphicFrameLocks noGrp="1"/>
          </p:cNvGraphicFramePr>
          <p:nvPr>
            <p:ph type="chart" sz="quarter" idx="13"/>
            <p:extLst>
              <p:ext uri="{D42A27DB-BD31-4B8C-83A1-F6EECF244321}">
                <p14:modId xmlns:p14="http://schemas.microsoft.com/office/powerpoint/2010/main" val="1123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1E8B1B-B3E2-4ABD-BE92-239CE0D42014}"/>
              </a:ext>
            </a:extLst>
          </p:cNvPr>
          <p:cNvSpPr>
            <a:spLocks noGrp="1"/>
          </p:cNvSpPr>
          <p:nvPr>
            <p:ph type="body" sz="quarter" idx="14"/>
          </p:nvPr>
        </p:nvSpPr>
        <p:spPr/>
        <p:txBody>
          <a:bodyPr/>
          <a:lstStyle/>
          <a:p>
            <a:r>
              <a:rPr lang="en-US"/>
              <a:t>09/01/2018 - 09/30/2018</a:t>
            </a:r>
          </a:p>
        </p:txBody>
      </p:sp>
      <p:sp>
        <p:nvSpPr>
          <p:cNvPr id="5" name="Footer Placeholder 4">
            <a:extLst>
              <a:ext uri="{FF2B5EF4-FFF2-40B4-BE49-F238E27FC236}">
                <a16:creationId xmlns:a16="http://schemas.microsoft.com/office/drawing/2014/main" id="{142FAA71-68F8-4439-A1D8-33173102F9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95655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397</Words>
  <Application>Microsoft Office PowerPoint</Application>
  <PresentationFormat>On-screen Show (4:3)</PresentationFormat>
  <Paragraphs>194</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Instagram - Overview</vt:lpstr>
      <vt:lpstr>Instagram Key Metrics Table | mondayfitness</vt:lpstr>
      <vt:lpstr>Instagram Followers Total | mondayfitness</vt:lpstr>
      <vt:lpstr>Instagram Followers Change Rate | mondayfitness</vt:lpstr>
      <vt:lpstr>Instagram Posts Table | mondayfitness - 1 of 7</vt:lpstr>
      <vt:lpstr>Instagram Posts Table | mondayfitness - 2 of 7</vt:lpstr>
      <vt:lpstr>Instagram Posts Table | mondayfitness - 3 of 7</vt:lpstr>
      <vt:lpstr>Instagram Posts Table | mondayfitness - 4 of 7</vt:lpstr>
      <vt:lpstr>Instagram Posts Table | mondayfitness - 5 of 7</vt:lpstr>
      <vt:lpstr>Instagram Posts Table | mondayfitness - 6 of 7</vt:lpstr>
      <vt:lpstr>Instagram Posts Table | mondayfitness - 7 of 7</vt:lpstr>
      <vt:lpstr>Instagram Interaction Rate | mondayfitness</vt:lpstr>
      <vt:lpstr>Instagram Average Interactions Per Post | mondayfitness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 Overview</dc:title>
  <dc:creator>Administrator</dc:creator>
  <cp:lastModifiedBy>Administrator</cp:lastModifiedBy>
  <cp:revision>1</cp:revision>
  <dcterms:created xsi:type="dcterms:W3CDTF">2018-10-02T12:03:24Z</dcterms:created>
  <dcterms:modified xsi:type="dcterms:W3CDTF">2018-10-02T12:03:49Z</dcterms:modified>
</cp:coreProperties>
</file>