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8.2576383154417995E-2</c:v>
                </c:pt>
                <c:pt idx="1">
                  <c:v>0</c:v>
                </c:pt>
                <c:pt idx="2">
                  <c:v>0.33003300330032997</c:v>
                </c:pt>
                <c:pt idx="3">
                  <c:v>0.16447368421052999</c:v>
                </c:pt>
                <c:pt idx="4">
                  <c:v>0</c:v>
                </c:pt>
                <c:pt idx="5">
                  <c:v>0</c:v>
                </c:pt>
                <c:pt idx="6">
                  <c:v>8.2101806239736994E-2</c:v>
                </c:pt>
                <c:pt idx="7">
                  <c:v>0</c:v>
                </c:pt>
                <c:pt idx="8">
                  <c:v>0</c:v>
                </c:pt>
                <c:pt idx="9">
                  <c:v>0.16406890894175999</c:v>
                </c:pt>
                <c:pt idx="10">
                  <c:v>0</c:v>
                </c:pt>
                <c:pt idx="11">
                  <c:v>0</c:v>
                </c:pt>
                <c:pt idx="12">
                  <c:v>8.1900081900081995E-2</c:v>
                </c:pt>
                <c:pt idx="13">
                  <c:v>8.1833060556464998E-2</c:v>
                </c:pt>
                <c:pt idx="14">
                  <c:v>0</c:v>
                </c:pt>
                <c:pt idx="15">
                  <c:v>-8.1766148814390996E-2</c:v>
                </c:pt>
                <c:pt idx="16">
                  <c:v>0.16366612111293</c:v>
                </c:pt>
                <c:pt idx="17">
                  <c:v>0</c:v>
                </c:pt>
                <c:pt idx="18">
                  <c:v>0</c:v>
                </c:pt>
                <c:pt idx="19">
                  <c:v>0</c:v>
                </c:pt>
                <c:pt idx="20">
                  <c:v>0</c:v>
                </c:pt>
                <c:pt idx="21">
                  <c:v>0</c:v>
                </c:pt>
                <c:pt idx="22">
                  <c:v>0</c:v>
                </c:pt>
                <c:pt idx="23">
                  <c:v>8.1699346405228995E-2</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DA01-4FC5-9477-E774AE2ED5E1}"/>
            </c:ext>
          </c:extLst>
        </c:ser>
        <c:dLbls>
          <c:showLegendKey val="0"/>
          <c:showVal val="0"/>
          <c:showCatName val="0"/>
          <c:showSerName val="0"/>
          <c:showPercent val="0"/>
          <c:showBubbleSize val="0"/>
        </c:dLbls>
        <c:smooth val="0"/>
        <c:axId val="360280896"/>
        <c:axId val="360279584"/>
      </c:lineChart>
      <c:dateAx>
        <c:axId val="36028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79584"/>
        <c:crosses val="autoZero"/>
        <c:auto val="1"/>
        <c:lblOffset val="100"/>
        <c:baseTimeUnit val="days"/>
      </c:dateAx>
      <c:valAx>
        <c:axId val="36027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8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1212</c:v>
                </c:pt>
                <c:pt idx="1">
                  <c:v>1212</c:v>
                </c:pt>
                <c:pt idx="2">
                  <c:v>1217</c:v>
                </c:pt>
                <c:pt idx="3">
                  <c:v>1218</c:v>
                </c:pt>
                <c:pt idx="4">
                  <c:v>1218</c:v>
                </c:pt>
                <c:pt idx="5">
                  <c:v>1218</c:v>
                </c:pt>
                <c:pt idx="6">
                  <c:v>1219</c:v>
                </c:pt>
                <c:pt idx="7">
                  <c:v>1219</c:v>
                </c:pt>
                <c:pt idx="8">
                  <c:v>1220</c:v>
                </c:pt>
                <c:pt idx="9">
                  <c:v>1221</c:v>
                </c:pt>
                <c:pt idx="10">
                  <c:v>1221</c:v>
                </c:pt>
                <c:pt idx="11">
                  <c:v>1222</c:v>
                </c:pt>
                <c:pt idx="12">
                  <c:v>1222</c:v>
                </c:pt>
                <c:pt idx="13">
                  <c:v>1223</c:v>
                </c:pt>
                <c:pt idx="14">
                  <c:v>1223</c:v>
                </c:pt>
                <c:pt idx="15">
                  <c:v>1223</c:v>
                </c:pt>
                <c:pt idx="16">
                  <c:v>1224</c:v>
                </c:pt>
                <c:pt idx="17">
                  <c:v>1224</c:v>
                </c:pt>
                <c:pt idx="18">
                  <c:v>1224</c:v>
                </c:pt>
                <c:pt idx="19">
                  <c:v>1224</c:v>
                </c:pt>
                <c:pt idx="20">
                  <c:v>1224</c:v>
                </c:pt>
                <c:pt idx="21">
                  <c:v>1224</c:v>
                </c:pt>
                <c:pt idx="22">
                  <c:v>1225</c:v>
                </c:pt>
                <c:pt idx="23">
                  <c:v>1225</c:v>
                </c:pt>
                <c:pt idx="24">
                  <c:v>1225</c:v>
                </c:pt>
                <c:pt idx="25">
                  <c:v>1225</c:v>
                </c:pt>
                <c:pt idx="26">
                  <c:v>1225</c:v>
                </c:pt>
                <c:pt idx="27">
                  <c:v>1225</c:v>
                </c:pt>
                <c:pt idx="28">
                  <c:v>1225</c:v>
                </c:pt>
                <c:pt idx="29">
                  <c:v>1225</c:v>
                </c:pt>
              </c:numCache>
            </c:numRef>
          </c:val>
          <c:smooth val="0"/>
          <c:extLst>
            <c:ext xmlns:c16="http://schemas.microsoft.com/office/drawing/2014/chart" uri="{C3380CC4-5D6E-409C-BE32-E72D297353CC}">
              <c16:uniqueId val="{00000000-90AF-4A1E-B862-29885BE9AB54}"/>
            </c:ext>
          </c:extLst>
        </c:ser>
        <c:dLbls>
          <c:showLegendKey val="0"/>
          <c:showVal val="0"/>
          <c:showCatName val="0"/>
          <c:showSerName val="0"/>
          <c:showPercent val="0"/>
          <c:showBubbleSize val="0"/>
        </c:dLbls>
        <c:smooth val="0"/>
        <c:axId val="356167152"/>
        <c:axId val="356169448"/>
      </c:lineChart>
      <c:dateAx>
        <c:axId val="35616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9448"/>
        <c:crosses val="autoZero"/>
        <c:auto val="1"/>
        <c:lblOffset val="100"/>
        <c:baseTimeUnit val="days"/>
      </c:dateAx>
      <c:valAx>
        <c:axId val="3561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14</c:v>
                </c:pt>
              </c:numCache>
            </c:numRef>
          </c:val>
          <c:extLst>
            <c:ext xmlns:c16="http://schemas.microsoft.com/office/drawing/2014/chart" uri="{C3380CC4-5D6E-409C-BE32-E72D297353CC}">
              <c16:uniqueId val="{00000000-C655-4B2E-B670-DE9079F7A5F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8</c:v>
                </c:pt>
              </c:numCache>
            </c:numRef>
          </c:val>
          <c:extLst>
            <c:ext xmlns:c16="http://schemas.microsoft.com/office/drawing/2014/chart" uri="{C3380CC4-5D6E-409C-BE32-E72D297353CC}">
              <c16:uniqueId val="{00000001-C655-4B2E-B670-DE9079F7A5FB}"/>
            </c:ext>
          </c:extLst>
        </c:ser>
        <c:dLbls>
          <c:showLegendKey val="0"/>
          <c:showVal val="0"/>
          <c:showCatName val="0"/>
          <c:showSerName val="0"/>
          <c:showPercent val="0"/>
          <c:showBubbleSize val="0"/>
        </c:dLbls>
        <c:gapWidth val="150"/>
        <c:overlap val="100"/>
        <c:axId val="517598568"/>
        <c:axId val="517600208"/>
      </c:barChart>
      <c:catAx>
        <c:axId val="51759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00208"/>
        <c:crosses val="autoZero"/>
        <c:auto val="1"/>
        <c:lblAlgn val="ctr"/>
        <c:lblOffset val="100"/>
        <c:noMultiLvlLbl val="0"/>
      </c:catAx>
      <c:valAx>
        <c:axId val="51760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9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0.66061106523533997</c:v>
                </c:pt>
                <c:pt idx="1">
                  <c:v>0</c:v>
                </c:pt>
                <c:pt idx="2">
                  <c:v>0.24711696869852001</c:v>
                </c:pt>
                <c:pt idx="3">
                  <c:v>0.16433853738702001</c:v>
                </c:pt>
                <c:pt idx="4">
                  <c:v>0.24630541871921</c:v>
                </c:pt>
                <c:pt idx="5">
                  <c:v>0.41050903119868998</c:v>
                </c:pt>
                <c:pt idx="6">
                  <c:v>0.41050903119868998</c:v>
                </c:pt>
                <c:pt idx="7">
                  <c:v>0.98441345365053001</c:v>
                </c:pt>
                <c:pt idx="8">
                  <c:v>0</c:v>
                </c:pt>
                <c:pt idx="9">
                  <c:v>1.5573770491803001</c:v>
                </c:pt>
                <c:pt idx="10">
                  <c:v>0.16380016380015999</c:v>
                </c:pt>
                <c:pt idx="11">
                  <c:v>0.65520065520065995</c:v>
                </c:pt>
                <c:pt idx="12">
                  <c:v>0</c:v>
                </c:pt>
                <c:pt idx="13">
                  <c:v>0</c:v>
                </c:pt>
                <c:pt idx="14">
                  <c:v>0.98119378577269001</c:v>
                </c:pt>
                <c:pt idx="15">
                  <c:v>0</c:v>
                </c:pt>
                <c:pt idx="16">
                  <c:v>0.32706459525755999</c:v>
                </c:pt>
                <c:pt idx="17">
                  <c:v>0.16339869281045999</c:v>
                </c:pt>
                <c:pt idx="18">
                  <c:v>0.65359477124182996</c:v>
                </c:pt>
                <c:pt idx="19">
                  <c:v>0</c:v>
                </c:pt>
                <c:pt idx="20">
                  <c:v>0.16339869281045999</c:v>
                </c:pt>
                <c:pt idx="21">
                  <c:v>0</c:v>
                </c:pt>
                <c:pt idx="22">
                  <c:v>0</c:v>
                </c:pt>
                <c:pt idx="23">
                  <c:v>0.16339869281045999</c:v>
                </c:pt>
                <c:pt idx="24">
                  <c:v>0</c:v>
                </c:pt>
                <c:pt idx="25">
                  <c:v>0</c:v>
                </c:pt>
                <c:pt idx="26">
                  <c:v>8.1632653061223998E-2</c:v>
                </c:pt>
                <c:pt idx="27">
                  <c:v>0.16326530612244999</c:v>
                </c:pt>
                <c:pt idx="28">
                  <c:v>0.40816326530612002</c:v>
                </c:pt>
                <c:pt idx="29">
                  <c:v>0.24489795918366999</c:v>
                </c:pt>
              </c:numCache>
            </c:numRef>
          </c:val>
          <c:smooth val="0"/>
          <c:extLst>
            <c:ext xmlns:c16="http://schemas.microsoft.com/office/drawing/2014/chart" uri="{C3380CC4-5D6E-409C-BE32-E72D297353CC}">
              <c16:uniqueId val="{00000000-B013-45AC-AF1A-FCF25846693F}"/>
            </c:ext>
          </c:extLst>
        </c:ser>
        <c:dLbls>
          <c:showLegendKey val="0"/>
          <c:showVal val="0"/>
          <c:showCatName val="0"/>
          <c:showSerName val="0"/>
          <c:showPercent val="0"/>
          <c:showBubbleSize val="0"/>
        </c:dLbls>
        <c:smooth val="0"/>
        <c:axId val="517608736"/>
        <c:axId val="517601848"/>
      </c:lineChart>
      <c:dateAx>
        <c:axId val="51760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01848"/>
        <c:crosses val="autoZero"/>
        <c:auto val="1"/>
        <c:lblOffset val="100"/>
        <c:baseTimeUnit val="days"/>
      </c:dateAx>
      <c:valAx>
        <c:axId val="51760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0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0.57471264367816</c:v>
                </c:pt>
                <c:pt idx="1">
                  <c:v>0.12315270935960999</c:v>
                </c:pt>
                <c:pt idx="2">
                  <c:v>0.51997810618499996</c:v>
                </c:pt>
                <c:pt idx="3">
                  <c:v>0.24630541871921</c:v>
                </c:pt>
                <c:pt idx="4">
                  <c:v>0.24630541871921</c:v>
                </c:pt>
                <c:pt idx="5">
                  <c:v>0.75944170771757002</c:v>
                </c:pt>
                <c:pt idx="6">
                  <c:v>0.12315270935960999</c:v>
                </c:pt>
              </c:numCache>
            </c:numRef>
          </c:val>
          <c:extLst>
            <c:ext xmlns:c16="http://schemas.microsoft.com/office/drawing/2014/chart" uri="{C3380CC4-5D6E-409C-BE32-E72D297353CC}">
              <c16:uniqueId val="{00000000-4843-4E28-9C42-453D0E17BD0F}"/>
            </c:ext>
          </c:extLst>
        </c:ser>
        <c:dLbls>
          <c:showLegendKey val="0"/>
          <c:showVal val="0"/>
          <c:showCatName val="0"/>
          <c:showSerName val="0"/>
          <c:showPercent val="0"/>
          <c:showBubbleSize val="0"/>
        </c:dLbls>
        <c:gapWidth val="219"/>
        <c:overlap val="-27"/>
        <c:axId val="517610704"/>
        <c:axId val="517609064"/>
      </c:barChart>
      <c:catAx>
        <c:axId val="51761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09064"/>
        <c:crosses val="autoZero"/>
        <c:auto val="1"/>
        <c:lblAlgn val="ctr"/>
        <c:lblOffset val="100"/>
        <c:noMultiLvlLbl val="0"/>
      </c:catAx>
      <c:valAx>
        <c:axId val="51760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1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0.98522167487684997</c:v>
                </c:pt>
                <c:pt idx="10">
                  <c:v>0</c:v>
                </c:pt>
                <c:pt idx="11">
                  <c:v>0.65681444991789995</c:v>
                </c:pt>
                <c:pt idx="12">
                  <c:v>0.98522167487684997</c:v>
                </c:pt>
                <c:pt idx="13">
                  <c:v>0.11494252873563</c:v>
                </c:pt>
                <c:pt idx="14">
                  <c:v>0.16420361247946999</c:v>
                </c:pt>
                <c:pt idx="15">
                  <c:v>0.79365079365079005</c:v>
                </c:pt>
                <c:pt idx="16">
                  <c:v>0.28735632183908</c:v>
                </c:pt>
                <c:pt idx="17">
                  <c:v>0.20525451559933999</c:v>
                </c:pt>
                <c:pt idx="18">
                  <c:v>0.41050903119868998</c:v>
                </c:pt>
                <c:pt idx="19">
                  <c:v>0</c:v>
                </c:pt>
                <c:pt idx="20">
                  <c:v>0.32840722495894997</c:v>
                </c:pt>
                <c:pt idx="21">
                  <c:v>0.45155993431855002</c:v>
                </c:pt>
                <c:pt idx="22">
                  <c:v>0</c:v>
                </c:pt>
                <c:pt idx="23">
                  <c:v>0.16420361247946999</c:v>
                </c:pt>
              </c:numCache>
            </c:numRef>
          </c:val>
          <c:smooth val="0"/>
          <c:extLst>
            <c:ext xmlns:c16="http://schemas.microsoft.com/office/drawing/2014/chart" uri="{C3380CC4-5D6E-409C-BE32-E72D297353CC}">
              <c16:uniqueId val="{00000000-16C9-4668-B80B-BF1DFCCBCF8A}"/>
            </c:ext>
          </c:extLst>
        </c:ser>
        <c:dLbls>
          <c:showLegendKey val="0"/>
          <c:showVal val="0"/>
          <c:showCatName val="0"/>
          <c:showSerName val="0"/>
          <c:showPercent val="0"/>
          <c:showBubbleSize val="0"/>
        </c:dLbls>
        <c:smooth val="0"/>
        <c:axId val="517554616"/>
        <c:axId val="517556256"/>
      </c:lineChart>
      <c:catAx>
        <c:axId val="51755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6256"/>
        <c:crosses val="autoZero"/>
        <c:auto val="1"/>
        <c:lblAlgn val="ctr"/>
        <c:lblOffset val="100"/>
        <c:noMultiLvlLbl val="0"/>
      </c:catAx>
      <c:valAx>
        <c:axId val="51755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5</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ADD2-408C-8162-F03E22027A29}"/>
            </c:ext>
          </c:extLst>
        </c:ser>
        <c:dLbls>
          <c:showLegendKey val="0"/>
          <c:showVal val="0"/>
          <c:showCatName val="0"/>
          <c:showSerName val="0"/>
          <c:showPercent val="0"/>
          <c:showBubbleSize val="0"/>
        </c:dLbls>
        <c:smooth val="0"/>
        <c:axId val="517551008"/>
        <c:axId val="517551336"/>
      </c:lineChart>
      <c:dateAx>
        <c:axId val="51755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1336"/>
        <c:crosses val="autoZero"/>
        <c:auto val="1"/>
        <c:lblOffset val="100"/>
        <c:baseTimeUnit val="days"/>
      </c:dateAx>
      <c:valAx>
        <c:axId val="51755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E21-4F7D-AF8C-3F526E49B51A}"/>
            </c:ext>
          </c:extLst>
        </c:ser>
        <c:dLbls>
          <c:showLegendKey val="0"/>
          <c:showVal val="0"/>
          <c:showCatName val="0"/>
          <c:showSerName val="0"/>
          <c:showPercent val="0"/>
          <c:showBubbleSize val="0"/>
        </c:dLbls>
        <c:smooth val="0"/>
        <c:axId val="517558552"/>
        <c:axId val="517561832"/>
      </c:lineChart>
      <c:dateAx>
        <c:axId val="51755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61832"/>
        <c:crosses val="autoZero"/>
        <c:auto val="1"/>
        <c:lblOffset val="100"/>
        <c:baseTimeUnit val="days"/>
      </c:dateAx>
      <c:valAx>
        <c:axId val="51756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c:v>
                </c:pt>
                <c:pt idx="1">
                  <c:v>0</c:v>
                </c:pt>
                <c:pt idx="2">
                  <c:v>3</c:v>
                </c:pt>
                <c:pt idx="3">
                  <c:v>2</c:v>
                </c:pt>
                <c:pt idx="4">
                  <c:v>3</c:v>
                </c:pt>
                <c:pt idx="5">
                  <c:v>5</c:v>
                </c:pt>
                <c:pt idx="6">
                  <c:v>5</c:v>
                </c:pt>
                <c:pt idx="7">
                  <c:v>12</c:v>
                </c:pt>
                <c:pt idx="8">
                  <c:v>0</c:v>
                </c:pt>
                <c:pt idx="9">
                  <c:v>18</c:v>
                </c:pt>
                <c:pt idx="10">
                  <c:v>2</c:v>
                </c:pt>
                <c:pt idx="11">
                  <c:v>8</c:v>
                </c:pt>
                <c:pt idx="12">
                  <c:v>0</c:v>
                </c:pt>
                <c:pt idx="13">
                  <c:v>0</c:v>
                </c:pt>
                <c:pt idx="14">
                  <c:v>12</c:v>
                </c:pt>
                <c:pt idx="15">
                  <c:v>0</c:v>
                </c:pt>
                <c:pt idx="16">
                  <c:v>4</c:v>
                </c:pt>
                <c:pt idx="17">
                  <c:v>2</c:v>
                </c:pt>
                <c:pt idx="18">
                  <c:v>8</c:v>
                </c:pt>
                <c:pt idx="19">
                  <c:v>0</c:v>
                </c:pt>
                <c:pt idx="20">
                  <c:v>2</c:v>
                </c:pt>
                <c:pt idx="21">
                  <c:v>0</c:v>
                </c:pt>
                <c:pt idx="22">
                  <c:v>0</c:v>
                </c:pt>
                <c:pt idx="23">
                  <c:v>2</c:v>
                </c:pt>
                <c:pt idx="24">
                  <c:v>0</c:v>
                </c:pt>
                <c:pt idx="25">
                  <c:v>0</c:v>
                </c:pt>
                <c:pt idx="26">
                  <c:v>1</c:v>
                </c:pt>
                <c:pt idx="27">
                  <c:v>2</c:v>
                </c:pt>
                <c:pt idx="28">
                  <c:v>5</c:v>
                </c:pt>
                <c:pt idx="29">
                  <c:v>3</c:v>
                </c:pt>
              </c:numCache>
            </c:numRef>
          </c:val>
          <c:smooth val="0"/>
          <c:extLst>
            <c:ext xmlns:c16="http://schemas.microsoft.com/office/drawing/2014/chart" uri="{C3380CC4-5D6E-409C-BE32-E72D297353CC}">
              <c16:uniqueId val="{00000000-5A3D-4AC2-B053-CA37379CC21B}"/>
            </c:ext>
          </c:extLst>
        </c:ser>
        <c:dLbls>
          <c:showLegendKey val="0"/>
          <c:showVal val="0"/>
          <c:showCatName val="0"/>
          <c:showSerName val="0"/>
          <c:showPercent val="0"/>
          <c:showBubbleSize val="0"/>
        </c:dLbls>
        <c:smooth val="0"/>
        <c:axId val="517563472"/>
        <c:axId val="517559208"/>
      </c:lineChart>
      <c:dateAx>
        <c:axId val="51756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59208"/>
        <c:crosses val="autoZero"/>
        <c:auto val="1"/>
        <c:lblOffset val="100"/>
        <c:baseTimeUnit val="days"/>
      </c:dateAx>
      <c:valAx>
        <c:axId val="51755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6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7</c:v>
                </c:pt>
                <c:pt idx="1">
                  <c:v>8</c:v>
                </c:pt>
                <c:pt idx="2">
                  <c:v>50</c:v>
                </c:pt>
                <c:pt idx="3">
                  <c:v>17</c:v>
                </c:pt>
                <c:pt idx="4">
                  <c:v>7</c:v>
                </c:pt>
                <c:pt idx="5">
                  <c:v>24</c:v>
                </c:pt>
                <c:pt idx="6">
                  <c:v>13</c:v>
                </c:pt>
                <c:pt idx="7">
                  <c:v>9</c:v>
                </c:pt>
                <c:pt idx="8">
                  <c:v>11</c:v>
                </c:pt>
                <c:pt idx="9">
                  <c:v>24</c:v>
                </c:pt>
                <c:pt idx="10">
                  <c:v>13</c:v>
                </c:pt>
                <c:pt idx="11">
                  <c:v>16</c:v>
                </c:pt>
                <c:pt idx="12">
                  <c:v>14</c:v>
                </c:pt>
                <c:pt idx="13">
                  <c:v>10</c:v>
                </c:pt>
                <c:pt idx="14">
                  <c:v>17</c:v>
                </c:pt>
                <c:pt idx="15">
                  <c:v>9</c:v>
                </c:pt>
                <c:pt idx="16">
                  <c:v>10</c:v>
                </c:pt>
                <c:pt idx="17">
                  <c:v>4</c:v>
                </c:pt>
                <c:pt idx="18">
                  <c:v>7</c:v>
                </c:pt>
                <c:pt idx="19">
                  <c:v>10</c:v>
                </c:pt>
                <c:pt idx="20">
                  <c:v>9</c:v>
                </c:pt>
                <c:pt idx="21">
                  <c:v>1</c:v>
                </c:pt>
                <c:pt idx="22">
                  <c:v>3</c:v>
                </c:pt>
                <c:pt idx="23">
                  <c:v>5</c:v>
                </c:pt>
                <c:pt idx="24">
                  <c:v>3</c:v>
                </c:pt>
                <c:pt idx="25">
                  <c:v>1</c:v>
                </c:pt>
                <c:pt idx="26">
                  <c:v>6</c:v>
                </c:pt>
                <c:pt idx="27">
                  <c:v>6</c:v>
                </c:pt>
                <c:pt idx="28">
                  <c:v>8</c:v>
                </c:pt>
                <c:pt idx="29">
                  <c:v>15</c:v>
                </c:pt>
              </c:numCache>
            </c:numRef>
          </c:val>
          <c:smooth val="0"/>
          <c:extLst>
            <c:ext xmlns:c16="http://schemas.microsoft.com/office/drawing/2014/chart" uri="{C3380CC4-5D6E-409C-BE32-E72D297353CC}">
              <c16:uniqueId val="{00000000-8D6C-4D40-B5E0-0E344088E6B9}"/>
            </c:ext>
          </c:extLst>
        </c:ser>
        <c:dLbls>
          <c:showLegendKey val="0"/>
          <c:showVal val="0"/>
          <c:showCatName val="0"/>
          <c:showSerName val="0"/>
          <c:showPercent val="0"/>
          <c:showBubbleSize val="0"/>
        </c:dLbls>
        <c:smooth val="0"/>
        <c:axId val="366434704"/>
        <c:axId val="366435032"/>
      </c:lineChart>
      <c:dateAx>
        <c:axId val="36643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35032"/>
        <c:crosses val="autoZero"/>
        <c:auto val="1"/>
        <c:lblOffset val="100"/>
        <c:baseTimeUnit val="days"/>
      </c:dateAx>
      <c:valAx>
        <c:axId val="36643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3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78</c:v>
                </c:pt>
                <c:pt idx="1">
                  <c:v>83</c:v>
                </c:pt>
                <c:pt idx="2">
                  <c:v>638</c:v>
                </c:pt>
                <c:pt idx="3">
                  <c:v>272</c:v>
                </c:pt>
                <c:pt idx="4">
                  <c:v>108</c:v>
                </c:pt>
                <c:pt idx="5">
                  <c:v>561</c:v>
                </c:pt>
                <c:pt idx="6">
                  <c:v>302</c:v>
                </c:pt>
                <c:pt idx="7">
                  <c:v>156</c:v>
                </c:pt>
                <c:pt idx="8">
                  <c:v>159</c:v>
                </c:pt>
                <c:pt idx="9">
                  <c:v>214</c:v>
                </c:pt>
                <c:pt idx="10">
                  <c:v>122</c:v>
                </c:pt>
                <c:pt idx="11">
                  <c:v>163</c:v>
                </c:pt>
                <c:pt idx="12">
                  <c:v>393</c:v>
                </c:pt>
                <c:pt idx="13">
                  <c:v>384</c:v>
                </c:pt>
                <c:pt idx="14">
                  <c:v>513</c:v>
                </c:pt>
                <c:pt idx="15">
                  <c:v>516</c:v>
                </c:pt>
                <c:pt idx="16">
                  <c:v>628</c:v>
                </c:pt>
                <c:pt idx="17">
                  <c:v>160</c:v>
                </c:pt>
                <c:pt idx="18">
                  <c:v>92</c:v>
                </c:pt>
                <c:pt idx="19">
                  <c:v>50</c:v>
                </c:pt>
                <c:pt idx="20">
                  <c:v>90</c:v>
                </c:pt>
                <c:pt idx="21">
                  <c:v>30</c:v>
                </c:pt>
                <c:pt idx="22">
                  <c:v>16</c:v>
                </c:pt>
                <c:pt idx="23">
                  <c:v>81</c:v>
                </c:pt>
                <c:pt idx="24">
                  <c:v>87</c:v>
                </c:pt>
                <c:pt idx="25">
                  <c:v>34</c:v>
                </c:pt>
                <c:pt idx="26">
                  <c:v>94</c:v>
                </c:pt>
                <c:pt idx="27">
                  <c:v>93</c:v>
                </c:pt>
                <c:pt idx="28">
                  <c:v>131</c:v>
                </c:pt>
                <c:pt idx="29">
                  <c:v>104</c:v>
                </c:pt>
              </c:numCache>
            </c:numRef>
          </c:val>
          <c:smooth val="0"/>
          <c:extLst>
            <c:ext xmlns:c16="http://schemas.microsoft.com/office/drawing/2014/chart" uri="{C3380CC4-5D6E-409C-BE32-E72D297353CC}">
              <c16:uniqueId val="{00000000-8581-4863-A7CA-A5D92FA47A32}"/>
            </c:ext>
          </c:extLst>
        </c:ser>
        <c:dLbls>
          <c:showLegendKey val="0"/>
          <c:showVal val="0"/>
          <c:showCatName val="0"/>
          <c:showSerName val="0"/>
          <c:showPercent val="0"/>
          <c:showBubbleSize val="0"/>
        </c:dLbls>
        <c:smooth val="0"/>
        <c:axId val="517607752"/>
        <c:axId val="356167808"/>
      </c:lineChart>
      <c:dateAx>
        <c:axId val="51760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7808"/>
        <c:crosses val="autoZero"/>
        <c:auto val="1"/>
        <c:lblOffset val="100"/>
        <c:baseTimeUnit val="days"/>
      </c:dateAx>
      <c:valAx>
        <c:axId val="35616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60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52EBC-D8AC-47D8-9AC0-88A9C396085B}"/>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7B97C10C-5655-4328-BAD8-9DDCA126EA2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9580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E1B3-2B46-4BC2-ACB2-2539D31B7129}"/>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9E543606-E562-43C2-BEFE-DE4D4CEAF119}"/>
              </a:ext>
            </a:extLst>
          </p:cNvPr>
          <p:cNvGraphicFramePr>
            <a:graphicFrameLocks noGrp="1"/>
          </p:cNvGraphicFramePr>
          <p:nvPr>
            <p:ph type="tbl" sz="quarter" idx="13"/>
            <p:extLst>
              <p:ext uri="{D42A27DB-BD31-4B8C-83A1-F6EECF244321}">
                <p14:modId xmlns:p14="http://schemas.microsoft.com/office/powerpoint/2010/main" val="137043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632141209"/>
                    </a:ext>
                  </a:extLst>
                </a:gridCol>
                <a:gridCol w="304495">
                  <a:extLst>
                    <a:ext uri="{9D8B030D-6E8A-4147-A177-3AD203B41FA5}">
                      <a16:colId xmlns:a16="http://schemas.microsoft.com/office/drawing/2014/main" val="729485439"/>
                    </a:ext>
                  </a:extLst>
                </a:gridCol>
                <a:gridCol w="304495">
                  <a:extLst>
                    <a:ext uri="{9D8B030D-6E8A-4147-A177-3AD203B41FA5}">
                      <a16:colId xmlns:a16="http://schemas.microsoft.com/office/drawing/2014/main" val="2493947655"/>
                    </a:ext>
                  </a:extLst>
                </a:gridCol>
                <a:gridCol w="304495">
                  <a:extLst>
                    <a:ext uri="{9D8B030D-6E8A-4147-A177-3AD203B41FA5}">
                      <a16:colId xmlns:a16="http://schemas.microsoft.com/office/drawing/2014/main" val="3501184653"/>
                    </a:ext>
                  </a:extLst>
                </a:gridCol>
                <a:gridCol w="304495">
                  <a:extLst>
                    <a:ext uri="{9D8B030D-6E8A-4147-A177-3AD203B41FA5}">
                      <a16:colId xmlns:a16="http://schemas.microsoft.com/office/drawing/2014/main" val="2770344820"/>
                    </a:ext>
                  </a:extLst>
                </a:gridCol>
                <a:gridCol w="304495">
                  <a:extLst>
                    <a:ext uri="{9D8B030D-6E8A-4147-A177-3AD203B41FA5}">
                      <a16:colId xmlns:a16="http://schemas.microsoft.com/office/drawing/2014/main" val="4264764709"/>
                    </a:ext>
                  </a:extLst>
                </a:gridCol>
                <a:gridCol w="304495">
                  <a:extLst>
                    <a:ext uri="{9D8B030D-6E8A-4147-A177-3AD203B41FA5}">
                      <a16:colId xmlns:a16="http://schemas.microsoft.com/office/drawing/2014/main" val="2426390294"/>
                    </a:ext>
                  </a:extLst>
                </a:gridCol>
                <a:gridCol w="304495">
                  <a:extLst>
                    <a:ext uri="{9D8B030D-6E8A-4147-A177-3AD203B41FA5}">
                      <a16:colId xmlns:a16="http://schemas.microsoft.com/office/drawing/2014/main" val="299431073"/>
                    </a:ext>
                  </a:extLst>
                </a:gridCol>
                <a:gridCol w="304495">
                  <a:extLst>
                    <a:ext uri="{9D8B030D-6E8A-4147-A177-3AD203B41FA5}">
                      <a16:colId xmlns:a16="http://schemas.microsoft.com/office/drawing/2014/main" val="61720785"/>
                    </a:ext>
                  </a:extLst>
                </a:gridCol>
                <a:gridCol w="304495">
                  <a:extLst>
                    <a:ext uri="{9D8B030D-6E8A-4147-A177-3AD203B41FA5}">
                      <a16:colId xmlns:a16="http://schemas.microsoft.com/office/drawing/2014/main" val="204993615"/>
                    </a:ext>
                  </a:extLst>
                </a:gridCol>
                <a:gridCol w="304495">
                  <a:extLst>
                    <a:ext uri="{9D8B030D-6E8A-4147-A177-3AD203B41FA5}">
                      <a16:colId xmlns:a16="http://schemas.microsoft.com/office/drawing/2014/main" val="1000481550"/>
                    </a:ext>
                  </a:extLst>
                </a:gridCol>
                <a:gridCol w="304495">
                  <a:extLst>
                    <a:ext uri="{9D8B030D-6E8A-4147-A177-3AD203B41FA5}">
                      <a16:colId xmlns:a16="http://schemas.microsoft.com/office/drawing/2014/main" val="4225868088"/>
                    </a:ext>
                  </a:extLst>
                </a:gridCol>
                <a:gridCol w="304495">
                  <a:extLst>
                    <a:ext uri="{9D8B030D-6E8A-4147-A177-3AD203B41FA5}">
                      <a16:colId xmlns:a16="http://schemas.microsoft.com/office/drawing/2014/main" val="242932255"/>
                    </a:ext>
                  </a:extLst>
                </a:gridCol>
                <a:gridCol w="304495">
                  <a:extLst>
                    <a:ext uri="{9D8B030D-6E8A-4147-A177-3AD203B41FA5}">
                      <a16:colId xmlns:a16="http://schemas.microsoft.com/office/drawing/2014/main" val="410151335"/>
                    </a:ext>
                  </a:extLst>
                </a:gridCol>
                <a:gridCol w="304495">
                  <a:extLst>
                    <a:ext uri="{9D8B030D-6E8A-4147-A177-3AD203B41FA5}">
                      <a16:colId xmlns:a16="http://schemas.microsoft.com/office/drawing/2014/main" val="2293103473"/>
                    </a:ext>
                  </a:extLst>
                </a:gridCol>
                <a:gridCol w="304495">
                  <a:extLst>
                    <a:ext uri="{9D8B030D-6E8A-4147-A177-3AD203B41FA5}">
                      <a16:colId xmlns:a16="http://schemas.microsoft.com/office/drawing/2014/main" val="171790386"/>
                    </a:ext>
                  </a:extLst>
                </a:gridCol>
                <a:gridCol w="304495">
                  <a:extLst>
                    <a:ext uri="{9D8B030D-6E8A-4147-A177-3AD203B41FA5}">
                      <a16:colId xmlns:a16="http://schemas.microsoft.com/office/drawing/2014/main" val="2866752195"/>
                    </a:ext>
                  </a:extLst>
                </a:gridCol>
                <a:gridCol w="304495">
                  <a:extLst>
                    <a:ext uri="{9D8B030D-6E8A-4147-A177-3AD203B41FA5}">
                      <a16:colId xmlns:a16="http://schemas.microsoft.com/office/drawing/2014/main" val="3771683415"/>
                    </a:ext>
                  </a:extLst>
                </a:gridCol>
                <a:gridCol w="304495">
                  <a:extLst>
                    <a:ext uri="{9D8B030D-6E8A-4147-A177-3AD203B41FA5}">
                      <a16:colId xmlns:a16="http://schemas.microsoft.com/office/drawing/2014/main" val="2132005427"/>
                    </a:ext>
                  </a:extLst>
                </a:gridCol>
                <a:gridCol w="304495">
                  <a:extLst>
                    <a:ext uri="{9D8B030D-6E8A-4147-A177-3AD203B41FA5}">
                      <a16:colId xmlns:a16="http://schemas.microsoft.com/office/drawing/2014/main" val="2815858407"/>
                    </a:ext>
                  </a:extLst>
                </a:gridCol>
                <a:gridCol w="304495">
                  <a:extLst>
                    <a:ext uri="{9D8B030D-6E8A-4147-A177-3AD203B41FA5}">
                      <a16:colId xmlns:a16="http://schemas.microsoft.com/office/drawing/2014/main" val="2945962210"/>
                    </a:ext>
                  </a:extLst>
                </a:gridCol>
                <a:gridCol w="304495">
                  <a:extLst>
                    <a:ext uri="{9D8B030D-6E8A-4147-A177-3AD203B41FA5}">
                      <a16:colId xmlns:a16="http://schemas.microsoft.com/office/drawing/2014/main" val="1677927471"/>
                    </a:ext>
                  </a:extLst>
                </a:gridCol>
                <a:gridCol w="304495">
                  <a:extLst>
                    <a:ext uri="{9D8B030D-6E8A-4147-A177-3AD203B41FA5}">
                      <a16:colId xmlns:a16="http://schemas.microsoft.com/office/drawing/2014/main" val="3081086021"/>
                    </a:ext>
                  </a:extLst>
                </a:gridCol>
                <a:gridCol w="304495">
                  <a:extLst>
                    <a:ext uri="{9D8B030D-6E8A-4147-A177-3AD203B41FA5}">
                      <a16:colId xmlns:a16="http://schemas.microsoft.com/office/drawing/2014/main" val="605188884"/>
                    </a:ext>
                  </a:extLst>
                </a:gridCol>
                <a:gridCol w="304495">
                  <a:extLst>
                    <a:ext uri="{9D8B030D-6E8A-4147-A177-3AD203B41FA5}">
                      <a16:colId xmlns:a16="http://schemas.microsoft.com/office/drawing/2014/main" val="24109831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6085554"/>
                  </a:ext>
                </a:extLst>
              </a:tr>
              <a:tr h="370840">
                <a:tc>
                  <a:txBody>
                    <a:bodyPr/>
                    <a:lstStyle/>
                    <a:p>
                      <a:r>
                        <a:rPr lang="en-US" sz="1000"/>
                        <a:t>Monday Studio</a:t>
                      </a:r>
                    </a:p>
                  </a:txBody>
                  <a:tcPr/>
                </a:tc>
                <a:tc>
                  <a:txBody>
                    <a:bodyPr/>
                    <a:lstStyle/>
                    <a:p>
                      <a:r>
                        <a:rPr lang="en-US" sz="1000"/>
                        <a:t>1225</a:t>
                      </a:r>
                    </a:p>
                  </a:txBody>
                  <a:tcPr/>
                </a:tc>
                <a:tc>
                  <a:txBody>
                    <a:bodyPr/>
                    <a:lstStyle/>
                    <a:p>
                      <a:r>
                        <a:rPr lang="en-US" sz="1000"/>
                        <a:t>14</a:t>
                      </a:r>
                    </a:p>
                  </a:txBody>
                  <a:tcPr/>
                </a:tc>
                <a:tc>
                  <a:txBody>
                    <a:bodyPr/>
                    <a:lstStyle/>
                    <a:p>
                      <a:r>
                        <a:rPr lang="en-US" sz="1000"/>
                        <a:t>1225</a:t>
                      </a:r>
                    </a:p>
                  </a:txBody>
                  <a:tcPr/>
                </a:tc>
                <a:tc>
                  <a:txBody>
                    <a:bodyPr/>
                    <a:lstStyle/>
                    <a:p>
                      <a:r>
                        <a:rPr lang="en-US" sz="1000"/>
                        <a:t>14</a:t>
                      </a:r>
                    </a:p>
                  </a:txBody>
                  <a:tcPr/>
                </a:tc>
                <a:tc>
                  <a:txBody>
                    <a:bodyPr/>
                    <a:lstStyle/>
                    <a:p>
                      <a:r>
                        <a:rPr lang="en-US" sz="1000"/>
                        <a:t>22</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8</a:t>
                      </a:r>
                    </a:p>
                  </a:txBody>
                  <a:tcPr/>
                </a:tc>
                <a:tc>
                  <a:txBody>
                    <a:bodyPr/>
                    <a:lstStyle/>
                    <a:p>
                      <a:r>
                        <a:rPr lang="en-US" sz="1000"/>
                        <a:t>102</a:t>
                      </a:r>
                    </a:p>
                  </a:txBody>
                  <a:tcPr/>
                </a:tc>
                <a:tc>
                  <a:txBody>
                    <a:bodyPr/>
                    <a:lstStyle/>
                    <a:p>
                      <a:r>
                        <a:rPr lang="en-US" sz="1000"/>
                        <a:t>0</a:t>
                      </a:r>
                    </a:p>
                  </a:txBody>
                  <a:tcPr/>
                </a:tc>
                <a:tc>
                  <a:txBody>
                    <a:bodyPr/>
                    <a:lstStyle/>
                    <a:p>
                      <a:r>
                        <a:rPr lang="en-US" sz="1000"/>
                        <a:t>94</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5</a:t>
                      </a:r>
                    </a:p>
                  </a:txBody>
                  <a:tcPr/>
                </a:tc>
                <a:tc>
                  <a:txBody>
                    <a:bodyPr/>
                    <a:lstStyle/>
                    <a:p>
                      <a:r>
                        <a:rPr lang="en-US" sz="1000"/>
                        <a:t>108</a:t>
                      </a:r>
                    </a:p>
                  </a:txBody>
                  <a:tcPr/>
                </a:tc>
                <a:tc>
                  <a:txBody>
                    <a:bodyPr/>
                    <a:lstStyle/>
                    <a:p>
                      <a:r>
                        <a:rPr lang="en-US" sz="1000"/>
                        <a:t>0</a:t>
                      </a:r>
                    </a:p>
                  </a:txBody>
                  <a:tcPr/>
                </a:tc>
                <a:tc>
                  <a:txBody>
                    <a:bodyPr/>
                    <a:lstStyle/>
                    <a:p>
                      <a:r>
                        <a:rPr lang="en-US" sz="1000"/>
                        <a:t>0</a:t>
                      </a:r>
                    </a:p>
                  </a:txBody>
                  <a:tcPr/>
                </a:tc>
                <a:tc>
                  <a:txBody>
                    <a:bodyPr/>
                    <a:lstStyle/>
                    <a:p>
                      <a:r>
                        <a:rPr lang="en-US" sz="1000"/>
                        <a:t>0.4030 %</a:t>
                      </a:r>
                    </a:p>
                  </a:txBody>
                  <a:tcPr/>
                </a:tc>
                <a:tc>
                  <a:txBody>
                    <a:bodyPr/>
                    <a:lstStyle/>
                    <a:p>
                      <a:r>
                        <a:rPr lang="en-US" sz="1000"/>
                        <a:t>0.0 %</a:t>
                      </a:r>
                    </a:p>
                  </a:txBody>
                  <a:tcPr/>
                </a:tc>
                <a:extLst>
                  <a:ext uri="{0D108BD9-81ED-4DB2-BD59-A6C34878D82A}">
                    <a16:rowId xmlns:a16="http://schemas.microsoft.com/office/drawing/2014/main" val="3442746620"/>
                  </a:ext>
                </a:extLst>
              </a:tr>
            </a:tbl>
          </a:graphicData>
        </a:graphic>
      </p:graphicFrame>
      <p:sp>
        <p:nvSpPr>
          <p:cNvPr id="4" name="Text Placeholder 3">
            <a:extLst>
              <a:ext uri="{FF2B5EF4-FFF2-40B4-BE49-F238E27FC236}">
                <a16:creationId xmlns:a16="http://schemas.microsoft.com/office/drawing/2014/main" id="{2486BC87-A934-43F9-9EC5-296459FAC25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954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5EC63-0AF1-4CA4-AA4C-A820E8ABDDFF}"/>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421504A9-3956-4221-A1F2-AD41F359108B}"/>
              </a:ext>
            </a:extLst>
          </p:cNvPr>
          <p:cNvGraphicFramePr>
            <a:graphicFrameLocks noGrp="1"/>
          </p:cNvGraphicFramePr>
          <p:nvPr>
            <p:ph type="chart" sz="quarter" idx="13"/>
            <p:extLst>
              <p:ext uri="{D42A27DB-BD31-4B8C-83A1-F6EECF244321}">
                <p14:modId xmlns:p14="http://schemas.microsoft.com/office/powerpoint/2010/main" val="3965788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B88A5-460C-45CD-910D-2241038578D8}"/>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028FD454-B320-476B-AC1E-EBCCDCD11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618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F7B80-BE20-47A9-B492-5B0D48E30945}"/>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D6136A61-675B-46EE-97D3-57ED6ED91F1E}"/>
              </a:ext>
            </a:extLst>
          </p:cNvPr>
          <p:cNvGraphicFramePr>
            <a:graphicFrameLocks noGrp="1"/>
          </p:cNvGraphicFramePr>
          <p:nvPr>
            <p:ph type="chart" sz="quarter" idx="13"/>
            <p:extLst>
              <p:ext uri="{D42A27DB-BD31-4B8C-83A1-F6EECF244321}">
                <p14:modId xmlns:p14="http://schemas.microsoft.com/office/powerpoint/2010/main" val="660508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F1D86C-B0C6-4EE1-86C7-7B30DF1A461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BF1629A2-0412-4604-ADF0-F60B18A36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119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100A4-8677-4B2A-921E-76740C3CD57A}"/>
              </a:ext>
            </a:extLst>
          </p:cNvPr>
          <p:cNvSpPr>
            <a:spLocks noGrp="1"/>
          </p:cNvSpPr>
          <p:nvPr>
            <p:ph type="title"/>
          </p:nvPr>
        </p:nvSpPr>
        <p:spPr/>
        <p:txBody>
          <a:bodyPr/>
          <a:lstStyle/>
          <a:p>
            <a:r>
              <a:rPr lang="en-US"/>
              <a:t>Facebook Own Posts Table  | Monday Studio - 1 of 15</a:t>
            </a:r>
          </a:p>
        </p:txBody>
      </p:sp>
      <p:graphicFrame>
        <p:nvGraphicFramePr>
          <p:cNvPr id="5" name="Table Placeholder 4">
            <a:extLst>
              <a:ext uri="{FF2B5EF4-FFF2-40B4-BE49-F238E27FC236}">
                <a16:creationId xmlns:a16="http://schemas.microsoft.com/office/drawing/2014/main" id="{99A02AC0-D468-479C-8F3C-C65B1A240C6A}"/>
              </a:ext>
            </a:extLst>
          </p:cNvPr>
          <p:cNvGraphicFramePr>
            <a:graphicFrameLocks noGrp="1"/>
          </p:cNvGraphicFramePr>
          <p:nvPr>
            <p:ph type="tbl" sz="quarter" idx="13"/>
            <p:extLst>
              <p:ext uri="{D42A27DB-BD31-4B8C-83A1-F6EECF244321}">
                <p14:modId xmlns:p14="http://schemas.microsoft.com/office/powerpoint/2010/main" val="187937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8884753"/>
                    </a:ext>
                  </a:extLst>
                </a:gridCol>
                <a:gridCol w="370332">
                  <a:extLst>
                    <a:ext uri="{9D8B030D-6E8A-4147-A177-3AD203B41FA5}">
                      <a16:colId xmlns:a16="http://schemas.microsoft.com/office/drawing/2014/main" val="2549985947"/>
                    </a:ext>
                  </a:extLst>
                </a:gridCol>
                <a:gridCol w="370332">
                  <a:extLst>
                    <a:ext uri="{9D8B030D-6E8A-4147-A177-3AD203B41FA5}">
                      <a16:colId xmlns:a16="http://schemas.microsoft.com/office/drawing/2014/main" val="2825175579"/>
                    </a:ext>
                  </a:extLst>
                </a:gridCol>
                <a:gridCol w="370332">
                  <a:extLst>
                    <a:ext uri="{9D8B030D-6E8A-4147-A177-3AD203B41FA5}">
                      <a16:colId xmlns:a16="http://schemas.microsoft.com/office/drawing/2014/main" val="3775861542"/>
                    </a:ext>
                  </a:extLst>
                </a:gridCol>
                <a:gridCol w="329184">
                  <a:extLst>
                    <a:ext uri="{9D8B030D-6E8A-4147-A177-3AD203B41FA5}">
                      <a16:colId xmlns:a16="http://schemas.microsoft.com/office/drawing/2014/main" val="2859500237"/>
                    </a:ext>
                  </a:extLst>
                </a:gridCol>
                <a:gridCol w="329184">
                  <a:extLst>
                    <a:ext uri="{9D8B030D-6E8A-4147-A177-3AD203B41FA5}">
                      <a16:colId xmlns:a16="http://schemas.microsoft.com/office/drawing/2014/main" val="1656192677"/>
                    </a:ext>
                  </a:extLst>
                </a:gridCol>
                <a:gridCol w="329184">
                  <a:extLst>
                    <a:ext uri="{9D8B030D-6E8A-4147-A177-3AD203B41FA5}">
                      <a16:colId xmlns:a16="http://schemas.microsoft.com/office/drawing/2014/main" val="1788462261"/>
                    </a:ext>
                  </a:extLst>
                </a:gridCol>
                <a:gridCol w="329184">
                  <a:extLst>
                    <a:ext uri="{9D8B030D-6E8A-4147-A177-3AD203B41FA5}">
                      <a16:colId xmlns:a16="http://schemas.microsoft.com/office/drawing/2014/main" val="2583630977"/>
                    </a:ext>
                  </a:extLst>
                </a:gridCol>
                <a:gridCol w="329184">
                  <a:extLst>
                    <a:ext uri="{9D8B030D-6E8A-4147-A177-3AD203B41FA5}">
                      <a16:colId xmlns:a16="http://schemas.microsoft.com/office/drawing/2014/main" val="3786700827"/>
                    </a:ext>
                  </a:extLst>
                </a:gridCol>
                <a:gridCol w="329184">
                  <a:extLst>
                    <a:ext uri="{9D8B030D-6E8A-4147-A177-3AD203B41FA5}">
                      <a16:colId xmlns:a16="http://schemas.microsoft.com/office/drawing/2014/main" val="1304920273"/>
                    </a:ext>
                  </a:extLst>
                </a:gridCol>
                <a:gridCol w="329184">
                  <a:extLst>
                    <a:ext uri="{9D8B030D-6E8A-4147-A177-3AD203B41FA5}">
                      <a16:colId xmlns:a16="http://schemas.microsoft.com/office/drawing/2014/main" val="3403109615"/>
                    </a:ext>
                  </a:extLst>
                </a:gridCol>
                <a:gridCol w="329184">
                  <a:extLst>
                    <a:ext uri="{9D8B030D-6E8A-4147-A177-3AD203B41FA5}">
                      <a16:colId xmlns:a16="http://schemas.microsoft.com/office/drawing/2014/main" val="1032933947"/>
                    </a:ext>
                  </a:extLst>
                </a:gridCol>
                <a:gridCol w="329184">
                  <a:extLst>
                    <a:ext uri="{9D8B030D-6E8A-4147-A177-3AD203B41FA5}">
                      <a16:colId xmlns:a16="http://schemas.microsoft.com/office/drawing/2014/main" val="486659513"/>
                    </a:ext>
                  </a:extLst>
                </a:gridCol>
                <a:gridCol w="370332">
                  <a:extLst>
                    <a:ext uri="{9D8B030D-6E8A-4147-A177-3AD203B41FA5}">
                      <a16:colId xmlns:a16="http://schemas.microsoft.com/office/drawing/2014/main" val="3396688638"/>
                    </a:ext>
                  </a:extLst>
                </a:gridCol>
                <a:gridCol w="370332">
                  <a:extLst>
                    <a:ext uri="{9D8B030D-6E8A-4147-A177-3AD203B41FA5}">
                      <a16:colId xmlns:a16="http://schemas.microsoft.com/office/drawing/2014/main" val="440029421"/>
                    </a:ext>
                  </a:extLst>
                </a:gridCol>
                <a:gridCol w="329184">
                  <a:extLst>
                    <a:ext uri="{9D8B030D-6E8A-4147-A177-3AD203B41FA5}">
                      <a16:colId xmlns:a16="http://schemas.microsoft.com/office/drawing/2014/main" val="1623324754"/>
                    </a:ext>
                  </a:extLst>
                </a:gridCol>
                <a:gridCol w="329184">
                  <a:extLst>
                    <a:ext uri="{9D8B030D-6E8A-4147-A177-3AD203B41FA5}">
                      <a16:colId xmlns:a16="http://schemas.microsoft.com/office/drawing/2014/main" val="4266055693"/>
                    </a:ext>
                  </a:extLst>
                </a:gridCol>
                <a:gridCol w="370332">
                  <a:extLst>
                    <a:ext uri="{9D8B030D-6E8A-4147-A177-3AD203B41FA5}">
                      <a16:colId xmlns:a16="http://schemas.microsoft.com/office/drawing/2014/main" val="3040144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85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- 2018-09-30 21:22:50 </a:t>
                      </a:r>
                      <a:r>
                        <a:rPr kumimoji="0" lang="en-US" sz="1000" b="0" i="0" u="none" strike="noStrike" kern="1200" cap="none" spc="0" normalizeH="0" baseline="0" noProof="0">
                          <a:ln>
                            <a:noFill/>
                          </a:ln>
                          <a:solidFill>
                            <a:prstClr val="black"/>
                          </a:solidFill>
                          <a:effectLst/>
                          <a:uLnTx/>
                          <a:uFillTx/>
                          <a:latin typeface="+mn-lt"/>
                          <a:ea typeface="+mn-ea"/>
                          <a:cs typeface="+mn-cs"/>
                        </a:rPr>
                        <a:t> 
 A Pilates Mat Flow class weaves together the best of various movement modalities to help you build strength, balance, and joint mobility. Come flow with us in a unique, challenging, yet focused and therapeutic class! #pilatesmatflow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0624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- 2018-09-29 15:46:57 </a:t>
                      </a:r>
                      <a:r>
                        <a:rPr kumimoji="0" lang="en-US" sz="1000" b="0" i="0" u="none" strike="noStrike" kern="1200" cap="none" spc="0" normalizeH="0" baseline="0" noProof="0">
                          <a:ln>
                            <a:noFill/>
                          </a:ln>
                          <a:solidFill>
                            <a:prstClr val="black"/>
                          </a:solidFill>
                          <a:effectLst/>
                          <a:uLnTx/>
                          <a:uFillTx/>
                          <a:latin typeface="+mn-lt"/>
                          <a:ea typeface="+mn-ea"/>
                          <a:cs typeface="+mn-cs"/>
                        </a:rPr>
                        <a:t> 
 Sculpt, stretch, and sweat in our new Barre Sculpt class starting this coming Monday &amp; every Monday at 10.00 AM with Zeina Nasser! Make sure to book your spot! #barresculpt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1722410"/>
                  </a:ext>
                </a:extLst>
              </a:tr>
            </a:tbl>
          </a:graphicData>
        </a:graphic>
      </p:graphicFrame>
      <p:sp>
        <p:nvSpPr>
          <p:cNvPr id="4" name="Text Placeholder 3">
            <a:extLst>
              <a:ext uri="{FF2B5EF4-FFF2-40B4-BE49-F238E27FC236}">
                <a16:creationId xmlns:a16="http://schemas.microsoft.com/office/drawing/2014/main" id="{7953A4B0-1509-44DD-B49C-0512C3BA132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70026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FDC09-2354-467E-A991-38DCF0A132F7}"/>
              </a:ext>
            </a:extLst>
          </p:cNvPr>
          <p:cNvSpPr>
            <a:spLocks noGrp="1"/>
          </p:cNvSpPr>
          <p:nvPr>
            <p:ph type="title"/>
          </p:nvPr>
        </p:nvSpPr>
        <p:spPr/>
        <p:txBody>
          <a:bodyPr/>
          <a:lstStyle/>
          <a:p>
            <a:r>
              <a:rPr lang="en-US"/>
              <a:t>Facebook Own Posts Table  | Monday Studio - 2 of 15</a:t>
            </a:r>
          </a:p>
        </p:txBody>
      </p:sp>
      <p:graphicFrame>
        <p:nvGraphicFramePr>
          <p:cNvPr id="5" name="Table Placeholder 4">
            <a:extLst>
              <a:ext uri="{FF2B5EF4-FFF2-40B4-BE49-F238E27FC236}">
                <a16:creationId xmlns:a16="http://schemas.microsoft.com/office/drawing/2014/main" id="{89F5FC78-1BFC-4CF6-BE1D-B2420B559373}"/>
              </a:ext>
            </a:extLst>
          </p:cNvPr>
          <p:cNvGraphicFramePr>
            <a:graphicFrameLocks noGrp="1"/>
          </p:cNvGraphicFramePr>
          <p:nvPr>
            <p:ph type="tbl" sz="quarter" idx="13"/>
            <p:extLst>
              <p:ext uri="{D42A27DB-BD31-4B8C-83A1-F6EECF244321}">
                <p14:modId xmlns:p14="http://schemas.microsoft.com/office/powerpoint/2010/main" val="341829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3232937"/>
                    </a:ext>
                  </a:extLst>
                </a:gridCol>
                <a:gridCol w="370332">
                  <a:extLst>
                    <a:ext uri="{9D8B030D-6E8A-4147-A177-3AD203B41FA5}">
                      <a16:colId xmlns:a16="http://schemas.microsoft.com/office/drawing/2014/main" val="2763285158"/>
                    </a:ext>
                  </a:extLst>
                </a:gridCol>
                <a:gridCol w="370332">
                  <a:extLst>
                    <a:ext uri="{9D8B030D-6E8A-4147-A177-3AD203B41FA5}">
                      <a16:colId xmlns:a16="http://schemas.microsoft.com/office/drawing/2014/main" val="1044843043"/>
                    </a:ext>
                  </a:extLst>
                </a:gridCol>
                <a:gridCol w="370332">
                  <a:extLst>
                    <a:ext uri="{9D8B030D-6E8A-4147-A177-3AD203B41FA5}">
                      <a16:colId xmlns:a16="http://schemas.microsoft.com/office/drawing/2014/main" val="3257964536"/>
                    </a:ext>
                  </a:extLst>
                </a:gridCol>
                <a:gridCol w="329184">
                  <a:extLst>
                    <a:ext uri="{9D8B030D-6E8A-4147-A177-3AD203B41FA5}">
                      <a16:colId xmlns:a16="http://schemas.microsoft.com/office/drawing/2014/main" val="2074486319"/>
                    </a:ext>
                  </a:extLst>
                </a:gridCol>
                <a:gridCol w="329184">
                  <a:extLst>
                    <a:ext uri="{9D8B030D-6E8A-4147-A177-3AD203B41FA5}">
                      <a16:colId xmlns:a16="http://schemas.microsoft.com/office/drawing/2014/main" val="3819717164"/>
                    </a:ext>
                  </a:extLst>
                </a:gridCol>
                <a:gridCol w="329184">
                  <a:extLst>
                    <a:ext uri="{9D8B030D-6E8A-4147-A177-3AD203B41FA5}">
                      <a16:colId xmlns:a16="http://schemas.microsoft.com/office/drawing/2014/main" val="3292247329"/>
                    </a:ext>
                  </a:extLst>
                </a:gridCol>
                <a:gridCol w="329184">
                  <a:extLst>
                    <a:ext uri="{9D8B030D-6E8A-4147-A177-3AD203B41FA5}">
                      <a16:colId xmlns:a16="http://schemas.microsoft.com/office/drawing/2014/main" val="3162200840"/>
                    </a:ext>
                  </a:extLst>
                </a:gridCol>
                <a:gridCol w="329184">
                  <a:extLst>
                    <a:ext uri="{9D8B030D-6E8A-4147-A177-3AD203B41FA5}">
                      <a16:colId xmlns:a16="http://schemas.microsoft.com/office/drawing/2014/main" val="149290428"/>
                    </a:ext>
                  </a:extLst>
                </a:gridCol>
                <a:gridCol w="329184">
                  <a:extLst>
                    <a:ext uri="{9D8B030D-6E8A-4147-A177-3AD203B41FA5}">
                      <a16:colId xmlns:a16="http://schemas.microsoft.com/office/drawing/2014/main" val="271480846"/>
                    </a:ext>
                  </a:extLst>
                </a:gridCol>
                <a:gridCol w="329184">
                  <a:extLst>
                    <a:ext uri="{9D8B030D-6E8A-4147-A177-3AD203B41FA5}">
                      <a16:colId xmlns:a16="http://schemas.microsoft.com/office/drawing/2014/main" val="581566182"/>
                    </a:ext>
                  </a:extLst>
                </a:gridCol>
                <a:gridCol w="329184">
                  <a:extLst>
                    <a:ext uri="{9D8B030D-6E8A-4147-A177-3AD203B41FA5}">
                      <a16:colId xmlns:a16="http://schemas.microsoft.com/office/drawing/2014/main" val="1348878746"/>
                    </a:ext>
                  </a:extLst>
                </a:gridCol>
                <a:gridCol w="329184">
                  <a:extLst>
                    <a:ext uri="{9D8B030D-6E8A-4147-A177-3AD203B41FA5}">
                      <a16:colId xmlns:a16="http://schemas.microsoft.com/office/drawing/2014/main" val="2488441374"/>
                    </a:ext>
                  </a:extLst>
                </a:gridCol>
                <a:gridCol w="370332">
                  <a:extLst>
                    <a:ext uri="{9D8B030D-6E8A-4147-A177-3AD203B41FA5}">
                      <a16:colId xmlns:a16="http://schemas.microsoft.com/office/drawing/2014/main" val="3112545815"/>
                    </a:ext>
                  </a:extLst>
                </a:gridCol>
                <a:gridCol w="370332">
                  <a:extLst>
                    <a:ext uri="{9D8B030D-6E8A-4147-A177-3AD203B41FA5}">
                      <a16:colId xmlns:a16="http://schemas.microsoft.com/office/drawing/2014/main" val="3952192623"/>
                    </a:ext>
                  </a:extLst>
                </a:gridCol>
                <a:gridCol w="329184">
                  <a:extLst>
                    <a:ext uri="{9D8B030D-6E8A-4147-A177-3AD203B41FA5}">
                      <a16:colId xmlns:a16="http://schemas.microsoft.com/office/drawing/2014/main" val="3535067718"/>
                    </a:ext>
                  </a:extLst>
                </a:gridCol>
                <a:gridCol w="329184">
                  <a:extLst>
                    <a:ext uri="{9D8B030D-6E8A-4147-A177-3AD203B41FA5}">
                      <a16:colId xmlns:a16="http://schemas.microsoft.com/office/drawing/2014/main" val="2461844727"/>
                    </a:ext>
                  </a:extLst>
                </a:gridCol>
                <a:gridCol w="370332">
                  <a:extLst>
                    <a:ext uri="{9D8B030D-6E8A-4147-A177-3AD203B41FA5}">
                      <a16:colId xmlns:a16="http://schemas.microsoft.com/office/drawing/2014/main" val="54928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8014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- 2018-09-28 14:52:53 </a:t>
                      </a:r>
                      <a:r>
                        <a:rPr kumimoji="0" lang="en-US" sz="1000" b="0" i="0" u="none" strike="noStrike" kern="1200" cap="none" spc="0" normalizeH="0" baseline="0" noProof="0">
                          <a:ln>
                            <a:noFill/>
                          </a:ln>
                          <a:solidFill>
                            <a:prstClr val="black"/>
                          </a:solidFill>
                          <a:effectLst/>
                          <a:uLnTx/>
                          <a:uFillTx/>
                          <a:latin typeface="+mn-lt"/>
                          <a:ea typeface="+mn-ea"/>
                          <a:cs typeface="+mn-cs"/>
                        </a:rPr>
                        <a:t> 
 Beau getting his workout 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7942394"/>
                  </a:ext>
                </a:extLst>
              </a:tr>
            </a:tbl>
          </a:graphicData>
        </a:graphic>
      </p:graphicFrame>
      <p:sp>
        <p:nvSpPr>
          <p:cNvPr id="4" name="Text Placeholder 3">
            <a:extLst>
              <a:ext uri="{FF2B5EF4-FFF2-40B4-BE49-F238E27FC236}">
                <a16:creationId xmlns:a16="http://schemas.microsoft.com/office/drawing/2014/main" id="{6E27E0A1-1C39-4DE4-919C-E9B74647598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118122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D41E-F85B-4257-97C9-00AB20F3D6E2}"/>
              </a:ext>
            </a:extLst>
          </p:cNvPr>
          <p:cNvSpPr>
            <a:spLocks noGrp="1"/>
          </p:cNvSpPr>
          <p:nvPr>
            <p:ph type="title"/>
          </p:nvPr>
        </p:nvSpPr>
        <p:spPr/>
        <p:txBody>
          <a:bodyPr/>
          <a:lstStyle/>
          <a:p>
            <a:r>
              <a:rPr lang="en-US"/>
              <a:t>Facebook Own Posts Table  | Monday Studio - 3 of 15</a:t>
            </a:r>
          </a:p>
        </p:txBody>
      </p:sp>
      <p:graphicFrame>
        <p:nvGraphicFramePr>
          <p:cNvPr id="5" name="Table Placeholder 4">
            <a:extLst>
              <a:ext uri="{FF2B5EF4-FFF2-40B4-BE49-F238E27FC236}">
                <a16:creationId xmlns:a16="http://schemas.microsoft.com/office/drawing/2014/main" id="{57D6E889-DA17-401B-ACB4-945AEF06B453}"/>
              </a:ext>
            </a:extLst>
          </p:cNvPr>
          <p:cNvGraphicFramePr>
            <a:graphicFrameLocks noGrp="1"/>
          </p:cNvGraphicFramePr>
          <p:nvPr>
            <p:ph type="tbl" sz="quarter" idx="13"/>
            <p:extLst>
              <p:ext uri="{D42A27DB-BD31-4B8C-83A1-F6EECF244321}">
                <p14:modId xmlns:p14="http://schemas.microsoft.com/office/powerpoint/2010/main" val="257443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90657880"/>
                    </a:ext>
                  </a:extLst>
                </a:gridCol>
                <a:gridCol w="370332">
                  <a:extLst>
                    <a:ext uri="{9D8B030D-6E8A-4147-A177-3AD203B41FA5}">
                      <a16:colId xmlns:a16="http://schemas.microsoft.com/office/drawing/2014/main" val="2146489450"/>
                    </a:ext>
                  </a:extLst>
                </a:gridCol>
                <a:gridCol w="370332">
                  <a:extLst>
                    <a:ext uri="{9D8B030D-6E8A-4147-A177-3AD203B41FA5}">
                      <a16:colId xmlns:a16="http://schemas.microsoft.com/office/drawing/2014/main" val="1345467122"/>
                    </a:ext>
                  </a:extLst>
                </a:gridCol>
                <a:gridCol w="370332">
                  <a:extLst>
                    <a:ext uri="{9D8B030D-6E8A-4147-A177-3AD203B41FA5}">
                      <a16:colId xmlns:a16="http://schemas.microsoft.com/office/drawing/2014/main" val="215845121"/>
                    </a:ext>
                  </a:extLst>
                </a:gridCol>
                <a:gridCol w="329184">
                  <a:extLst>
                    <a:ext uri="{9D8B030D-6E8A-4147-A177-3AD203B41FA5}">
                      <a16:colId xmlns:a16="http://schemas.microsoft.com/office/drawing/2014/main" val="3891115906"/>
                    </a:ext>
                  </a:extLst>
                </a:gridCol>
                <a:gridCol w="329184">
                  <a:extLst>
                    <a:ext uri="{9D8B030D-6E8A-4147-A177-3AD203B41FA5}">
                      <a16:colId xmlns:a16="http://schemas.microsoft.com/office/drawing/2014/main" val="2262666428"/>
                    </a:ext>
                  </a:extLst>
                </a:gridCol>
                <a:gridCol w="329184">
                  <a:extLst>
                    <a:ext uri="{9D8B030D-6E8A-4147-A177-3AD203B41FA5}">
                      <a16:colId xmlns:a16="http://schemas.microsoft.com/office/drawing/2014/main" val="411744124"/>
                    </a:ext>
                  </a:extLst>
                </a:gridCol>
                <a:gridCol w="329184">
                  <a:extLst>
                    <a:ext uri="{9D8B030D-6E8A-4147-A177-3AD203B41FA5}">
                      <a16:colId xmlns:a16="http://schemas.microsoft.com/office/drawing/2014/main" val="3814115082"/>
                    </a:ext>
                  </a:extLst>
                </a:gridCol>
                <a:gridCol w="329184">
                  <a:extLst>
                    <a:ext uri="{9D8B030D-6E8A-4147-A177-3AD203B41FA5}">
                      <a16:colId xmlns:a16="http://schemas.microsoft.com/office/drawing/2014/main" val="2359456955"/>
                    </a:ext>
                  </a:extLst>
                </a:gridCol>
                <a:gridCol w="329184">
                  <a:extLst>
                    <a:ext uri="{9D8B030D-6E8A-4147-A177-3AD203B41FA5}">
                      <a16:colId xmlns:a16="http://schemas.microsoft.com/office/drawing/2014/main" val="2430626617"/>
                    </a:ext>
                  </a:extLst>
                </a:gridCol>
                <a:gridCol w="329184">
                  <a:extLst>
                    <a:ext uri="{9D8B030D-6E8A-4147-A177-3AD203B41FA5}">
                      <a16:colId xmlns:a16="http://schemas.microsoft.com/office/drawing/2014/main" val="4127939202"/>
                    </a:ext>
                  </a:extLst>
                </a:gridCol>
                <a:gridCol w="329184">
                  <a:extLst>
                    <a:ext uri="{9D8B030D-6E8A-4147-A177-3AD203B41FA5}">
                      <a16:colId xmlns:a16="http://schemas.microsoft.com/office/drawing/2014/main" val="2590475956"/>
                    </a:ext>
                  </a:extLst>
                </a:gridCol>
                <a:gridCol w="329184">
                  <a:extLst>
                    <a:ext uri="{9D8B030D-6E8A-4147-A177-3AD203B41FA5}">
                      <a16:colId xmlns:a16="http://schemas.microsoft.com/office/drawing/2014/main" val="103923622"/>
                    </a:ext>
                  </a:extLst>
                </a:gridCol>
                <a:gridCol w="370332">
                  <a:extLst>
                    <a:ext uri="{9D8B030D-6E8A-4147-A177-3AD203B41FA5}">
                      <a16:colId xmlns:a16="http://schemas.microsoft.com/office/drawing/2014/main" val="883040325"/>
                    </a:ext>
                  </a:extLst>
                </a:gridCol>
                <a:gridCol w="370332">
                  <a:extLst>
                    <a:ext uri="{9D8B030D-6E8A-4147-A177-3AD203B41FA5}">
                      <a16:colId xmlns:a16="http://schemas.microsoft.com/office/drawing/2014/main" val="541596430"/>
                    </a:ext>
                  </a:extLst>
                </a:gridCol>
                <a:gridCol w="329184">
                  <a:extLst>
                    <a:ext uri="{9D8B030D-6E8A-4147-A177-3AD203B41FA5}">
                      <a16:colId xmlns:a16="http://schemas.microsoft.com/office/drawing/2014/main" val="2303750689"/>
                    </a:ext>
                  </a:extLst>
                </a:gridCol>
                <a:gridCol w="329184">
                  <a:extLst>
                    <a:ext uri="{9D8B030D-6E8A-4147-A177-3AD203B41FA5}">
                      <a16:colId xmlns:a16="http://schemas.microsoft.com/office/drawing/2014/main" val="1719174020"/>
                    </a:ext>
                  </a:extLst>
                </a:gridCol>
                <a:gridCol w="370332">
                  <a:extLst>
                    <a:ext uri="{9D8B030D-6E8A-4147-A177-3AD203B41FA5}">
                      <a16:colId xmlns:a16="http://schemas.microsoft.com/office/drawing/2014/main" val="259024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15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- 2018-09-27 13:45:21 </a:t>
                      </a:r>
                      <a:r>
                        <a:rPr kumimoji="0" lang="en-US" sz="1000" b="0" i="0" u="none" strike="noStrike" kern="1200" cap="none" spc="0" normalizeH="0" baseline="0" noProof="0">
                          <a:ln>
                            <a:noFill/>
                          </a:ln>
                          <a:solidFill>
                            <a:prstClr val="black"/>
                          </a:solidFill>
                          <a:effectLst/>
                          <a:uLnTx/>
                          <a:uFillTx/>
                          <a:latin typeface="+mn-lt"/>
                          <a:ea typeface="+mn-ea"/>
                          <a:cs typeface="+mn-cs"/>
                        </a:rPr>
                        <a:t> 
 Sometimes plain water just doesn't cut it. Are we right?
No need to worry. This refreshing fruit flavored water will keep you hydrated and energized throughout your day!
RECIPE:
2 cups of water
1 and 1/2 cups of watermelon chopped
1 rosemary sprig
Shop from our range of these Asobu bottles at our retail section and make sure to try out that recipe to stay hydrated! #asobu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5028516"/>
                  </a:ext>
                </a:extLst>
              </a:tr>
            </a:tbl>
          </a:graphicData>
        </a:graphic>
      </p:graphicFrame>
      <p:sp>
        <p:nvSpPr>
          <p:cNvPr id="4" name="Text Placeholder 3">
            <a:extLst>
              <a:ext uri="{FF2B5EF4-FFF2-40B4-BE49-F238E27FC236}">
                <a16:creationId xmlns:a16="http://schemas.microsoft.com/office/drawing/2014/main" id="{2E40AA3E-84F3-4050-AEF3-F2450D1ABEE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51110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BA8B-29DA-43FD-A317-B6E08C2F444E}"/>
              </a:ext>
            </a:extLst>
          </p:cNvPr>
          <p:cNvSpPr>
            <a:spLocks noGrp="1"/>
          </p:cNvSpPr>
          <p:nvPr>
            <p:ph type="title"/>
          </p:nvPr>
        </p:nvSpPr>
        <p:spPr/>
        <p:txBody>
          <a:bodyPr/>
          <a:lstStyle/>
          <a:p>
            <a:r>
              <a:rPr lang="en-US"/>
              <a:t>Facebook Own Posts Table  | Monday Studio - 4 of 15</a:t>
            </a:r>
          </a:p>
        </p:txBody>
      </p:sp>
      <p:graphicFrame>
        <p:nvGraphicFramePr>
          <p:cNvPr id="5" name="Table Placeholder 4">
            <a:extLst>
              <a:ext uri="{FF2B5EF4-FFF2-40B4-BE49-F238E27FC236}">
                <a16:creationId xmlns:a16="http://schemas.microsoft.com/office/drawing/2014/main" id="{C28C733C-1CF7-4BDC-8D12-0F3C4FA205F8}"/>
              </a:ext>
            </a:extLst>
          </p:cNvPr>
          <p:cNvGraphicFramePr>
            <a:graphicFrameLocks noGrp="1"/>
          </p:cNvGraphicFramePr>
          <p:nvPr>
            <p:ph type="tbl" sz="quarter" idx="13"/>
            <p:extLst>
              <p:ext uri="{D42A27DB-BD31-4B8C-83A1-F6EECF244321}">
                <p14:modId xmlns:p14="http://schemas.microsoft.com/office/powerpoint/2010/main" val="3015719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0497110"/>
                    </a:ext>
                  </a:extLst>
                </a:gridCol>
                <a:gridCol w="370332">
                  <a:extLst>
                    <a:ext uri="{9D8B030D-6E8A-4147-A177-3AD203B41FA5}">
                      <a16:colId xmlns:a16="http://schemas.microsoft.com/office/drawing/2014/main" val="884426834"/>
                    </a:ext>
                  </a:extLst>
                </a:gridCol>
                <a:gridCol w="370332">
                  <a:extLst>
                    <a:ext uri="{9D8B030D-6E8A-4147-A177-3AD203B41FA5}">
                      <a16:colId xmlns:a16="http://schemas.microsoft.com/office/drawing/2014/main" val="1916083598"/>
                    </a:ext>
                  </a:extLst>
                </a:gridCol>
                <a:gridCol w="370332">
                  <a:extLst>
                    <a:ext uri="{9D8B030D-6E8A-4147-A177-3AD203B41FA5}">
                      <a16:colId xmlns:a16="http://schemas.microsoft.com/office/drawing/2014/main" val="1067983450"/>
                    </a:ext>
                  </a:extLst>
                </a:gridCol>
                <a:gridCol w="329184">
                  <a:extLst>
                    <a:ext uri="{9D8B030D-6E8A-4147-A177-3AD203B41FA5}">
                      <a16:colId xmlns:a16="http://schemas.microsoft.com/office/drawing/2014/main" val="236450032"/>
                    </a:ext>
                  </a:extLst>
                </a:gridCol>
                <a:gridCol w="329184">
                  <a:extLst>
                    <a:ext uri="{9D8B030D-6E8A-4147-A177-3AD203B41FA5}">
                      <a16:colId xmlns:a16="http://schemas.microsoft.com/office/drawing/2014/main" val="510289670"/>
                    </a:ext>
                  </a:extLst>
                </a:gridCol>
                <a:gridCol w="329184">
                  <a:extLst>
                    <a:ext uri="{9D8B030D-6E8A-4147-A177-3AD203B41FA5}">
                      <a16:colId xmlns:a16="http://schemas.microsoft.com/office/drawing/2014/main" val="489617494"/>
                    </a:ext>
                  </a:extLst>
                </a:gridCol>
                <a:gridCol w="329184">
                  <a:extLst>
                    <a:ext uri="{9D8B030D-6E8A-4147-A177-3AD203B41FA5}">
                      <a16:colId xmlns:a16="http://schemas.microsoft.com/office/drawing/2014/main" val="1525743607"/>
                    </a:ext>
                  </a:extLst>
                </a:gridCol>
                <a:gridCol w="329184">
                  <a:extLst>
                    <a:ext uri="{9D8B030D-6E8A-4147-A177-3AD203B41FA5}">
                      <a16:colId xmlns:a16="http://schemas.microsoft.com/office/drawing/2014/main" val="3718172474"/>
                    </a:ext>
                  </a:extLst>
                </a:gridCol>
                <a:gridCol w="329184">
                  <a:extLst>
                    <a:ext uri="{9D8B030D-6E8A-4147-A177-3AD203B41FA5}">
                      <a16:colId xmlns:a16="http://schemas.microsoft.com/office/drawing/2014/main" val="2554153696"/>
                    </a:ext>
                  </a:extLst>
                </a:gridCol>
                <a:gridCol w="329184">
                  <a:extLst>
                    <a:ext uri="{9D8B030D-6E8A-4147-A177-3AD203B41FA5}">
                      <a16:colId xmlns:a16="http://schemas.microsoft.com/office/drawing/2014/main" val="3520536453"/>
                    </a:ext>
                  </a:extLst>
                </a:gridCol>
                <a:gridCol w="329184">
                  <a:extLst>
                    <a:ext uri="{9D8B030D-6E8A-4147-A177-3AD203B41FA5}">
                      <a16:colId xmlns:a16="http://schemas.microsoft.com/office/drawing/2014/main" val="3742917021"/>
                    </a:ext>
                  </a:extLst>
                </a:gridCol>
                <a:gridCol w="329184">
                  <a:extLst>
                    <a:ext uri="{9D8B030D-6E8A-4147-A177-3AD203B41FA5}">
                      <a16:colId xmlns:a16="http://schemas.microsoft.com/office/drawing/2014/main" val="3730269537"/>
                    </a:ext>
                  </a:extLst>
                </a:gridCol>
                <a:gridCol w="370332">
                  <a:extLst>
                    <a:ext uri="{9D8B030D-6E8A-4147-A177-3AD203B41FA5}">
                      <a16:colId xmlns:a16="http://schemas.microsoft.com/office/drawing/2014/main" val="3720391436"/>
                    </a:ext>
                  </a:extLst>
                </a:gridCol>
                <a:gridCol w="370332">
                  <a:extLst>
                    <a:ext uri="{9D8B030D-6E8A-4147-A177-3AD203B41FA5}">
                      <a16:colId xmlns:a16="http://schemas.microsoft.com/office/drawing/2014/main" val="3684213824"/>
                    </a:ext>
                  </a:extLst>
                </a:gridCol>
                <a:gridCol w="329184">
                  <a:extLst>
                    <a:ext uri="{9D8B030D-6E8A-4147-A177-3AD203B41FA5}">
                      <a16:colId xmlns:a16="http://schemas.microsoft.com/office/drawing/2014/main" val="807208156"/>
                    </a:ext>
                  </a:extLst>
                </a:gridCol>
                <a:gridCol w="329184">
                  <a:extLst>
                    <a:ext uri="{9D8B030D-6E8A-4147-A177-3AD203B41FA5}">
                      <a16:colId xmlns:a16="http://schemas.microsoft.com/office/drawing/2014/main" val="2338233824"/>
                    </a:ext>
                  </a:extLst>
                </a:gridCol>
                <a:gridCol w="370332">
                  <a:extLst>
                    <a:ext uri="{9D8B030D-6E8A-4147-A177-3AD203B41FA5}">
                      <a16:colId xmlns:a16="http://schemas.microsoft.com/office/drawing/2014/main" val="116421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003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- 2018-09-25 13:06:07 </a:t>
                      </a:r>
                      <a:r>
                        <a:rPr kumimoji="0" lang="en-US" sz="1000" b="0" i="0" u="none" strike="noStrike" kern="1200" cap="none" spc="0" normalizeH="0" baseline="0" noProof="0">
                          <a:ln>
                            <a:noFill/>
                          </a:ln>
                          <a:solidFill>
                            <a:prstClr val="black"/>
                          </a:solidFill>
                          <a:effectLst/>
                          <a:uLnTx/>
                          <a:uFillTx/>
                          <a:latin typeface="+mn-lt"/>
                          <a:ea typeface="+mn-ea"/>
                          <a:cs typeface="+mn-cs"/>
                        </a:rPr>
                        <a:t> 
 Grab your Chocolate Tahini Balance Protein Squares on your way in or out! These delicious squares are an inflammation tamer, brain food, control your appetite, and are great for post-ovulation in order to keep your hormones in balance. #tastytuesday #balanceprotein #chocolatetahini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755876"/>
                  </a:ext>
                </a:extLst>
              </a:tr>
            </a:tbl>
          </a:graphicData>
        </a:graphic>
      </p:graphicFrame>
      <p:sp>
        <p:nvSpPr>
          <p:cNvPr id="4" name="Text Placeholder 3">
            <a:extLst>
              <a:ext uri="{FF2B5EF4-FFF2-40B4-BE49-F238E27FC236}">
                <a16:creationId xmlns:a16="http://schemas.microsoft.com/office/drawing/2014/main" id="{32266F1D-D459-4522-91D6-28A0A8620C2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97475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804E-CB8C-4729-B487-7B4CE53363DA}"/>
              </a:ext>
            </a:extLst>
          </p:cNvPr>
          <p:cNvSpPr>
            <a:spLocks noGrp="1"/>
          </p:cNvSpPr>
          <p:nvPr>
            <p:ph type="title"/>
          </p:nvPr>
        </p:nvSpPr>
        <p:spPr/>
        <p:txBody>
          <a:bodyPr/>
          <a:lstStyle/>
          <a:p>
            <a:r>
              <a:rPr lang="en-US"/>
              <a:t>Facebook Own Posts Table  | Monday Studio - 5 of 15</a:t>
            </a:r>
          </a:p>
        </p:txBody>
      </p:sp>
      <p:graphicFrame>
        <p:nvGraphicFramePr>
          <p:cNvPr id="5" name="Table Placeholder 4">
            <a:extLst>
              <a:ext uri="{FF2B5EF4-FFF2-40B4-BE49-F238E27FC236}">
                <a16:creationId xmlns:a16="http://schemas.microsoft.com/office/drawing/2014/main" id="{3F6C0EB8-855C-4687-A318-0A47FD65E92E}"/>
              </a:ext>
            </a:extLst>
          </p:cNvPr>
          <p:cNvGraphicFramePr>
            <a:graphicFrameLocks noGrp="1"/>
          </p:cNvGraphicFramePr>
          <p:nvPr>
            <p:ph type="tbl" sz="quarter" idx="13"/>
            <p:extLst>
              <p:ext uri="{D42A27DB-BD31-4B8C-83A1-F6EECF244321}">
                <p14:modId xmlns:p14="http://schemas.microsoft.com/office/powerpoint/2010/main" val="163683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9274188"/>
                    </a:ext>
                  </a:extLst>
                </a:gridCol>
                <a:gridCol w="370332">
                  <a:extLst>
                    <a:ext uri="{9D8B030D-6E8A-4147-A177-3AD203B41FA5}">
                      <a16:colId xmlns:a16="http://schemas.microsoft.com/office/drawing/2014/main" val="2629319934"/>
                    </a:ext>
                  </a:extLst>
                </a:gridCol>
                <a:gridCol w="370332">
                  <a:extLst>
                    <a:ext uri="{9D8B030D-6E8A-4147-A177-3AD203B41FA5}">
                      <a16:colId xmlns:a16="http://schemas.microsoft.com/office/drawing/2014/main" val="3075714378"/>
                    </a:ext>
                  </a:extLst>
                </a:gridCol>
                <a:gridCol w="370332">
                  <a:extLst>
                    <a:ext uri="{9D8B030D-6E8A-4147-A177-3AD203B41FA5}">
                      <a16:colId xmlns:a16="http://schemas.microsoft.com/office/drawing/2014/main" val="603958255"/>
                    </a:ext>
                  </a:extLst>
                </a:gridCol>
                <a:gridCol w="329184">
                  <a:extLst>
                    <a:ext uri="{9D8B030D-6E8A-4147-A177-3AD203B41FA5}">
                      <a16:colId xmlns:a16="http://schemas.microsoft.com/office/drawing/2014/main" val="4183102110"/>
                    </a:ext>
                  </a:extLst>
                </a:gridCol>
                <a:gridCol w="329184">
                  <a:extLst>
                    <a:ext uri="{9D8B030D-6E8A-4147-A177-3AD203B41FA5}">
                      <a16:colId xmlns:a16="http://schemas.microsoft.com/office/drawing/2014/main" val="3131322124"/>
                    </a:ext>
                  </a:extLst>
                </a:gridCol>
                <a:gridCol w="329184">
                  <a:extLst>
                    <a:ext uri="{9D8B030D-6E8A-4147-A177-3AD203B41FA5}">
                      <a16:colId xmlns:a16="http://schemas.microsoft.com/office/drawing/2014/main" val="279809087"/>
                    </a:ext>
                  </a:extLst>
                </a:gridCol>
                <a:gridCol w="329184">
                  <a:extLst>
                    <a:ext uri="{9D8B030D-6E8A-4147-A177-3AD203B41FA5}">
                      <a16:colId xmlns:a16="http://schemas.microsoft.com/office/drawing/2014/main" val="3824012110"/>
                    </a:ext>
                  </a:extLst>
                </a:gridCol>
                <a:gridCol w="329184">
                  <a:extLst>
                    <a:ext uri="{9D8B030D-6E8A-4147-A177-3AD203B41FA5}">
                      <a16:colId xmlns:a16="http://schemas.microsoft.com/office/drawing/2014/main" val="695438769"/>
                    </a:ext>
                  </a:extLst>
                </a:gridCol>
                <a:gridCol w="329184">
                  <a:extLst>
                    <a:ext uri="{9D8B030D-6E8A-4147-A177-3AD203B41FA5}">
                      <a16:colId xmlns:a16="http://schemas.microsoft.com/office/drawing/2014/main" val="937214779"/>
                    </a:ext>
                  </a:extLst>
                </a:gridCol>
                <a:gridCol w="329184">
                  <a:extLst>
                    <a:ext uri="{9D8B030D-6E8A-4147-A177-3AD203B41FA5}">
                      <a16:colId xmlns:a16="http://schemas.microsoft.com/office/drawing/2014/main" val="1075809229"/>
                    </a:ext>
                  </a:extLst>
                </a:gridCol>
                <a:gridCol w="329184">
                  <a:extLst>
                    <a:ext uri="{9D8B030D-6E8A-4147-A177-3AD203B41FA5}">
                      <a16:colId xmlns:a16="http://schemas.microsoft.com/office/drawing/2014/main" val="2385740077"/>
                    </a:ext>
                  </a:extLst>
                </a:gridCol>
                <a:gridCol w="329184">
                  <a:extLst>
                    <a:ext uri="{9D8B030D-6E8A-4147-A177-3AD203B41FA5}">
                      <a16:colId xmlns:a16="http://schemas.microsoft.com/office/drawing/2014/main" val="3786545490"/>
                    </a:ext>
                  </a:extLst>
                </a:gridCol>
                <a:gridCol w="370332">
                  <a:extLst>
                    <a:ext uri="{9D8B030D-6E8A-4147-A177-3AD203B41FA5}">
                      <a16:colId xmlns:a16="http://schemas.microsoft.com/office/drawing/2014/main" val="539986483"/>
                    </a:ext>
                  </a:extLst>
                </a:gridCol>
                <a:gridCol w="370332">
                  <a:extLst>
                    <a:ext uri="{9D8B030D-6E8A-4147-A177-3AD203B41FA5}">
                      <a16:colId xmlns:a16="http://schemas.microsoft.com/office/drawing/2014/main" val="2700215381"/>
                    </a:ext>
                  </a:extLst>
                </a:gridCol>
                <a:gridCol w="329184">
                  <a:extLst>
                    <a:ext uri="{9D8B030D-6E8A-4147-A177-3AD203B41FA5}">
                      <a16:colId xmlns:a16="http://schemas.microsoft.com/office/drawing/2014/main" val="1205629934"/>
                    </a:ext>
                  </a:extLst>
                </a:gridCol>
                <a:gridCol w="329184">
                  <a:extLst>
                    <a:ext uri="{9D8B030D-6E8A-4147-A177-3AD203B41FA5}">
                      <a16:colId xmlns:a16="http://schemas.microsoft.com/office/drawing/2014/main" val="2544518491"/>
                    </a:ext>
                  </a:extLst>
                </a:gridCol>
                <a:gridCol w="370332">
                  <a:extLst>
                    <a:ext uri="{9D8B030D-6E8A-4147-A177-3AD203B41FA5}">
                      <a16:colId xmlns:a16="http://schemas.microsoft.com/office/drawing/2014/main" val="3847951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510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- 2018-09-24 23:36:58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Studio team!
There's a reason why we call him The Beast... For Moe there are NO excuses, he gets things DONE. With his training methods he will take you to the NEXT LEVEL and make every training session a cutting edge experience like no other!
Check our live schedule on the MINDBODY app to book your classes with Moe Hashoush or call us on 01/792469 for a private session!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9081807"/>
                  </a:ext>
                </a:extLst>
              </a:tr>
            </a:tbl>
          </a:graphicData>
        </a:graphic>
      </p:graphicFrame>
      <p:sp>
        <p:nvSpPr>
          <p:cNvPr id="4" name="Text Placeholder 3">
            <a:extLst>
              <a:ext uri="{FF2B5EF4-FFF2-40B4-BE49-F238E27FC236}">
                <a16:creationId xmlns:a16="http://schemas.microsoft.com/office/drawing/2014/main" id="{AA48EDB3-EFBA-4A29-8DFC-9B9A45FA647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36656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D0BE-04A9-4A1E-A71F-65212F03B3D5}"/>
              </a:ext>
            </a:extLst>
          </p:cNvPr>
          <p:cNvSpPr>
            <a:spLocks noGrp="1"/>
          </p:cNvSpPr>
          <p:nvPr>
            <p:ph type="title"/>
          </p:nvPr>
        </p:nvSpPr>
        <p:spPr/>
        <p:txBody>
          <a:bodyPr/>
          <a:lstStyle/>
          <a:p>
            <a:r>
              <a:rPr lang="en-US"/>
              <a:t>Facebook Own Posts Table  | Monday Studio - 6 of 15</a:t>
            </a:r>
          </a:p>
        </p:txBody>
      </p:sp>
      <p:graphicFrame>
        <p:nvGraphicFramePr>
          <p:cNvPr id="5" name="Table Placeholder 4">
            <a:extLst>
              <a:ext uri="{FF2B5EF4-FFF2-40B4-BE49-F238E27FC236}">
                <a16:creationId xmlns:a16="http://schemas.microsoft.com/office/drawing/2014/main" id="{06C02A9C-04F2-40E9-91FF-76E61BB29090}"/>
              </a:ext>
            </a:extLst>
          </p:cNvPr>
          <p:cNvGraphicFramePr>
            <a:graphicFrameLocks noGrp="1"/>
          </p:cNvGraphicFramePr>
          <p:nvPr>
            <p:ph type="tbl" sz="quarter" idx="13"/>
            <p:extLst>
              <p:ext uri="{D42A27DB-BD31-4B8C-83A1-F6EECF244321}">
                <p14:modId xmlns:p14="http://schemas.microsoft.com/office/powerpoint/2010/main" val="2889175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7246966"/>
                    </a:ext>
                  </a:extLst>
                </a:gridCol>
                <a:gridCol w="370332">
                  <a:extLst>
                    <a:ext uri="{9D8B030D-6E8A-4147-A177-3AD203B41FA5}">
                      <a16:colId xmlns:a16="http://schemas.microsoft.com/office/drawing/2014/main" val="4063391482"/>
                    </a:ext>
                  </a:extLst>
                </a:gridCol>
                <a:gridCol w="370332">
                  <a:extLst>
                    <a:ext uri="{9D8B030D-6E8A-4147-A177-3AD203B41FA5}">
                      <a16:colId xmlns:a16="http://schemas.microsoft.com/office/drawing/2014/main" val="327159425"/>
                    </a:ext>
                  </a:extLst>
                </a:gridCol>
                <a:gridCol w="370332">
                  <a:extLst>
                    <a:ext uri="{9D8B030D-6E8A-4147-A177-3AD203B41FA5}">
                      <a16:colId xmlns:a16="http://schemas.microsoft.com/office/drawing/2014/main" val="1513734692"/>
                    </a:ext>
                  </a:extLst>
                </a:gridCol>
                <a:gridCol w="329184">
                  <a:extLst>
                    <a:ext uri="{9D8B030D-6E8A-4147-A177-3AD203B41FA5}">
                      <a16:colId xmlns:a16="http://schemas.microsoft.com/office/drawing/2014/main" val="2848816212"/>
                    </a:ext>
                  </a:extLst>
                </a:gridCol>
                <a:gridCol w="329184">
                  <a:extLst>
                    <a:ext uri="{9D8B030D-6E8A-4147-A177-3AD203B41FA5}">
                      <a16:colId xmlns:a16="http://schemas.microsoft.com/office/drawing/2014/main" val="37014237"/>
                    </a:ext>
                  </a:extLst>
                </a:gridCol>
                <a:gridCol w="329184">
                  <a:extLst>
                    <a:ext uri="{9D8B030D-6E8A-4147-A177-3AD203B41FA5}">
                      <a16:colId xmlns:a16="http://schemas.microsoft.com/office/drawing/2014/main" val="3512030573"/>
                    </a:ext>
                  </a:extLst>
                </a:gridCol>
                <a:gridCol w="329184">
                  <a:extLst>
                    <a:ext uri="{9D8B030D-6E8A-4147-A177-3AD203B41FA5}">
                      <a16:colId xmlns:a16="http://schemas.microsoft.com/office/drawing/2014/main" val="308050713"/>
                    </a:ext>
                  </a:extLst>
                </a:gridCol>
                <a:gridCol w="329184">
                  <a:extLst>
                    <a:ext uri="{9D8B030D-6E8A-4147-A177-3AD203B41FA5}">
                      <a16:colId xmlns:a16="http://schemas.microsoft.com/office/drawing/2014/main" val="701491378"/>
                    </a:ext>
                  </a:extLst>
                </a:gridCol>
                <a:gridCol w="329184">
                  <a:extLst>
                    <a:ext uri="{9D8B030D-6E8A-4147-A177-3AD203B41FA5}">
                      <a16:colId xmlns:a16="http://schemas.microsoft.com/office/drawing/2014/main" val="861665172"/>
                    </a:ext>
                  </a:extLst>
                </a:gridCol>
                <a:gridCol w="329184">
                  <a:extLst>
                    <a:ext uri="{9D8B030D-6E8A-4147-A177-3AD203B41FA5}">
                      <a16:colId xmlns:a16="http://schemas.microsoft.com/office/drawing/2014/main" val="450169832"/>
                    </a:ext>
                  </a:extLst>
                </a:gridCol>
                <a:gridCol w="329184">
                  <a:extLst>
                    <a:ext uri="{9D8B030D-6E8A-4147-A177-3AD203B41FA5}">
                      <a16:colId xmlns:a16="http://schemas.microsoft.com/office/drawing/2014/main" val="507698019"/>
                    </a:ext>
                  </a:extLst>
                </a:gridCol>
                <a:gridCol w="329184">
                  <a:extLst>
                    <a:ext uri="{9D8B030D-6E8A-4147-A177-3AD203B41FA5}">
                      <a16:colId xmlns:a16="http://schemas.microsoft.com/office/drawing/2014/main" val="646124568"/>
                    </a:ext>
                  </a:extLst>
                </a:gridCol>
                <a:gridCol w="370332">
                  <a:extLst>
                    <a:ext uri="{9D8B030D-6E8A-4147-A177-3AD203B41FA5}">
                      <a16:colId xmlns:a16="http://schemas.microsoft.com/office/drawing/2014/main" val="2080642780"/>
                    </a:ext>
                  </a:extLst>
                </a:gridCol>
                <a:gridCol w="370332">
                  <a:extLst>
                    <a:ext uri="{9D8B030D-6E8A-4147-A177-3AD203B41FA5}">
                      <a16:colId xmlns:a16="http://schemas.microsoft.com/office/drawing/2014/main" val="1121254683"/>
                    </a:ext>
                  </a:extLst>
                </a:gridCol>
                <a:gridCol w="329184">
                  <a:extLst>
                    <a:ext uri="{9D8B030D-6E8A-4147-A177-3AD203B41FA5}">
                      <a16:colId xmlns:a16="http://schemas.microsoft.com/office/drawing/2014/main" val="1212891616"/>
                    </a:ext>
                  </a:extLst>
                </a:gridCol>
                <a:gridCol w="329184">
                  <a:extLst>
                    <a:ext uri="{9D8B030D-6E8A-4147-A177-3AD203B41FA5}">
                      <a16:colId xmlns:a16="http://schemas.microsoft.com/office/drawing/2014/main" val="3132043864"/>
                    </a:ext>
                  </a:extLst>
                </a:gridCol>
                <a:gridCol w="370332">
                  <a:extLst>
                    <a:ext uri="{9D8B030D-6E8A-4147-A177-3AD203B41FA5}">
                      <a16:colId xmlns:a16="http://schemas.microsoft.com/office/drawing/2014/main" val="1650530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96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- 2018-09-21 17:46:43 </a:t>
                      </a:r>
                      <a:r>
                        <a:rPr kumimoji="0" lang="en-US" sz="1000" b="0" i="0" u="none" strike="noStrike" kern="1200" cap="none" spc="0" normalizeH="0" baseline="0" noProof="0">
                          <a:ln>
                            <a:noFill/>
                          </a:ln>
                          <a:solidFill>
                            <a:prstClr val="black"/>
                          </a:solidFill>
                          <a:effectLst/>
                          <a:uLnTx/>
                          <a:uFillTx/>
                          <a:latin typeface="+mn-lt"/>
                          <a:ea typeface="+mn-ea"/>
                          <a:cs typeface="+mn-cs"/>
                        </a:rPr>
                        <a:t> 
 Reclaim and strengthen your whole body with Stephanie’s repair and maintenance Pilates class. You will repair as a start and maintain as you keep going.
PS. Don't forget your gorgeous workout clothes to workout in style! Discover our range of Varley leggings, t-shirts and bralets - including Stephanie's awesome outfit from Varley.
#spinecorrector #pilatesmatflow #varley #apparel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773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- 2018-09-19 21:58:38 </a:t>
                      </a:r>
                      <a:r>
                        <a:rPr kumimoji="0" lang="en-US" sz="1000" b="0" i="0" u="none" strike="noStrike" kern="1200" cap="none" spc="0" normalizeH="0" baseline="0" noProof="0">
                          <a:ln>
                            <a:noFill/>
                          </a:ln>
                          <a:solidFill>
                            <a:prstClr val="black"/>
                          </a:solidFill>
                          <a:effectLst/>
                          <a:uLnTx/>
                          <a:uFillTx/>
                          <a:latin typeface="+mn-lt"/>
                          <a:ea typeface="+mn-ea"/>
                          <a:cs typeface="+mn-cs"/>
                        </a:rPr>
                        <a:t> 
 Perfect your boxing technique with our personalized boxing gear - available at the Studio! 👊 #boxing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6191802"/>
                  </a:ext>
                </a:extLst>
              </a:tr>
            </a:tbl>
          </a:graphicData>
        </a:graphic>
      </p:graphicFrame>
      <p:sp>
        <p:nvSpPr>
          <p:cNvPr id="4" name="Text Placeholder 3">
            <a:extLst>
              <a:ext uri="{FF2B5EF4-FFF2-40B4-BE49-F238E27FC236}">
                <a16:creationId xmlns:a16="http://schemas.microsoft.com/office/drawing/2014/main" id="{61F8EDC5-C8D9-4445-96E3-99CACF234BB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20556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DE05F-9B89-4BE8-8269-704153243014}"/>
              </a:ext>
            </a:extLst>
          </p:cNvPr>
          <p:cNvSpPr>
            <a:spLocks noGrp="1"/>
          </p:cNvSpPr>
          <p:nvPr>
            <p:ph type="title"/>
          </p:nvPr>
        </p:nvSpPr>
        <p:spPr/>
        <p:txBody>
          <a:bodyPr/>
          <a:lstStyle/>
          <a:p>
            <a:r>
              <a:rPr lang="en-US"/>
              <a:t>Facebook Own Posts Table  | Monday Studio - 7 of 15</a:t>
            </a:r>
          </a:p>
        </p:txBody>
      </p:sp>
      <p:graphicFrame>
        <p:nvGraphicFramePr>
          <p:cNvPr id="5" name="Table Placeholder 4">
            <a:extLst>
              <a:ext uri="{FF2B5EF4-FFF2-40B4-BE49-F238E27FC236}">
                <a16:creationId xmlns:a16="http://schemas.microsoft.com/office/drawing/2014/main" id="{9852978B-FE74-4DF3-BC3C-3DA90A9F163B}"/>
              </a:ext>
            </a:extLst>
          </p:cNvPr>
          <p:cNvGraphicFramePr>
            <a:graphicFrameLocks noGrp="1"/>
          </p:cNvGraphicFramePr>
          <p:nvPr>
            <p:ph type="tbl" sz="quarter" idx="13"/>
            <p:extLst>
              <p:ext uri="{D42A27DB-BD31-4B8C-83A1-F6EECF244321}">
                <p14:modId xmlns:p14="http://schemas.microsoft.com/office/powerpoint/2010/main" val="131157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68108904"/>
                    </a:ext>
                  </a:extLst>
                </a:gridCol>
                <a:gridCol w="370332">
                  <a:extLst>
                    <a:ext uri="{9D8B030D-6E8A-4147-A177-3AD203B41FA5}">
                      <a16:colId xmlns:a16="http://schemas.microsoft.com/office/drawing/2014/main" val="439375667"/>
                    </a:ext>
                  </a:extLst>
                </a:gridCol>
                <a:gridCol w="370332">
                  <a:extLst>
                    <a:ext uri="{9D8B030D-6E8A-4147-A177-3AD203B41FA5}">
                      <a16:colId xmlns:a16="http://schemas.microsoft.com/office/drawing/2014/main" val="2953435958"/>
                    </a:ext>
                  </a:extLst>
                </a:gridCol>
                <a:gridCol w="370332">
                  <a:extLst>
                    <a:ext uri="{9D8B030D-6E8A-4147-A177-3AD203B41FA5}">
                      <a16:colId xmlns:a16="http://schemas.microsoft.com/office/drawing/2014/main" val="2069631470"/>
                    </a:ext>
                  </a:extLst>
                </a:gridCol>
                <a:gridCol w="329184">
                  <a:extLst>
                    <a:ext uri="{9D8B030D-6E8A-4147-A177-3AD203B41FA5}">
                      <a16:colId xmlns:a16="http://schemas.microsoft.com/office/drawing/2014/main" val="1835748848"/>
                    </a:ext>
                  </a:extLst>
                </a:gridCol>
                <a:gridCol w="329184">
                  <a:extLst>
                    <a:ext uri="{9D8B030D-6E8A-4147-A177-3AD203B41FA5}">
                      <a16:colId xmlns:a16="http://schemas.microsoft.com/office/drawing/2014/main" val="1615334370"/>
                    </a:ext>
                  </a:extLst>
                </a:gridCol>
                <a:gridCol w="329184">
                  <a:extLst>
                    <a:ext uri="{9D8B030D-6E8A-4147-A177-3AD203B41FA5}">
                      <a16:colId xmlns:a16="http://schemas.microsoft.com/office/drawing/2014/main" val="3500967077"/>
                    </a:ext>
                  </a:extLst>
                </a:gridCol>
                <a:gridCol w="329184">
                  <a:extLst>
                    <a:ext uri="{9D8B030D-6E8A-4147-A177-3AD203B41FA5}">
                      <a16:colId xmlns:a16="http://schemas.microsoft.com/office/drawing/2014/main" val="2118330357"/>
                    </a:ext>
                  </a:extLst>
                </a:gridCol>
                <a:gridCol w="329184">
                  <a:extLst>
                    <a:ext uri="{9D8B030D-6E8A-4147-A177-3AD203B41FA5}">
                      <a16:colId xmlns:a16="http://schemas.microsoft.com/office/drawing/2014/main" val="4285382422"/>
                    </a:ext>
                  </a:extLst>
                </a:gridCol>
                <a:gridCol w="329184">
                  <a:extLst>
                    <a:ext uri="{9D8B030D-6E8A-4147-A177-3AD203B41FA5}">
                      <a16:colId xmlns:a16="http://schemas.microsoft.com/office/drawing/2014/main" val="3840958109"/>
                    </a:ext>
                  </a:extLst>
                </a:gridCol>
                <a:gridCol w="329184">
                  <a:extLst>
                    <a:ext uri="{9D8B030D-6E8A-4147-A177-3AD203B41FA5}">
                      <a16:colId xmlns:a16="http://schemas.microsoft.com/office/drawing/2014/main" val="1775135780"/>
                    </a:ext>
                  </a:extLst>
                </a:gridCol>
                <a:gridCol w="329184">
                  <a:extLst>
                    <a:ext uri="{9D8B030D-6E8A-4147-A177-3AD203B41FA5}">
                      <a16:colId xmlns:a16="http://schemas.microsoft.com/office/drawing/2014/main" val="2901500474"/>
                    </a:ext>
                  </a:extLst>
                </a:gridCol>
                <a:gridCol w="329184">
                  <a:extLst>
                    <a:ext uri="{9D8B030D-6E8A-4147-A177-3AD203B41FA5}">
                      <a16:colId xmlns:a16="http://schemas.microsoft.com/office/drawing/2014/main" val="3273345252"/>
                    </a:ext>
                  </a:extLst>
                </a:gridCol>
                <a:gridCol w="370332">
                  <a:extLst>
                    <a:ext uri="{9D8B030D-6E8A-4147-A177-3AD203B41FA5}">
                      <a16:colId xmlns:a16="http://schemas.microsoft.com/office/drawing/2014/main" val="70381114"/>
                    </a:ext>
                  </a:extLst>
                </a:gridCol>
                <a:gridCol w="370332">
                  <a:extLst>
                    <a:ext uri="{9D8B030D-6E8A-4147-A177-3AD203B41FA5}">
                      <a16:colId xmlns:a16="http://schemas.microsoft.com/office/drawing/2014/main" val="129650332"/>
                    </a:ext>
                  </a:extLst>
                </a:gridCol>
                <a:gridCol w="329184">
                  <a:extLst>
                    <a:ext uri="{9D8B030D-6E8A-4147-A177-3AD203B41FA5}">
                      <a16:colId xmlns:a16="http://schemas.microsoft.com/office/drawing/2014/main" val="1757226133"/>
                    </a:ext>
                  </a:extLst>
                </a:gridCol>
                <a:gridCol w="329184">
                  <a:extLst>
                    <a:ext uri="{9D8B030D-6E8A-4147-A177-3AD203B41FA5}">
                      <a16:colId xmlns:a16="http://schemas.microsoft.com/office/drawing/2014/main" val="3768567742"/>
                    </a:ext>
                  </a:extLst>
                </a:gridCol>
                <a:gridCol w="370332">
                  <a:extLst>
                    <a:ext uri="{9D8B030D-6E8A-4147-A177-3AD203B41FA5}">
                      <a16:colId xmlns:a16="http://schemas.microsoft.com/office/drawing/2014/main" val="4097009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86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- 2018-09-18 13:56:27 </a:t>
                      </a:r>
                      <a:r>
                        <a:rPr kumimoji="0" lang="en-US" sz="1000" b="0" i="0" u="none" strike="noStrike" kern="1200" cap="none" spc="0" normalizeH="0" baseline="0" noProof="0">
                          <a:ln>
                            <a:noFill/>
                          </a:ln>
                          <a:solidFill>
                            <a:prstClr val="black"/>
                          </a:solidFill>
                          <a:effectLst/>
                          <a:uLnTx/>
                          <a:uFillTx/>
                          <a:latin typeface="+mn-lt"/>
                          <a:ea typeface="+mn-ea"/>
                          <a:cs typeface="+mn-cs"/>
                        </a:rPr>
                        <a:t> 
 The fridge is now restocked with our delicious healthy treats!
RESTORE - BALANCE - THRIVE - MOVE, and much more!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76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- 2018-09-17 16:40:08 </a:t>
                      </a:r>
                      <a:r>
                        <a:rPr kumimoji="0" lang="en-US" sz="1000" b="0" i="0" u="none" strike="noStrike" kern="1200" cap="none" spc="0" normalizeH="0" baseline="0" noProof="0">
                          <a:ln>
                            <a:noFill/>
                          </a:ln>
                          <a:solidFill>
                            <a:prstClr val="black"/>
                          </a:solidFill>
                          <a:effectLst/>
                          <a:uLnTx/>
                          <a:uFillTx/>
                          <a:latin typeface="+mn-lt"/>
                          <a:ea typeface="+mn-ea"/>
                          <a:cs typeface="+mn-cs"/>
                        </a:rPr>
                        <a:t> 
 Let's give it up for our client of the month, Nada Sayhoun, who has full dedication and discipline to join more than one class - sometime 3 in a row! Keep up the good work 👊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605897"/>
                  </a:ext>
                </a:extLst>
              </a:tr>
            </a:tbl>
          </a:graphicData>
        </a:graphic>
      </p:graphicFrame>
      <p:sp>
        <p:nvSpPr>
          <p:cNvPr id="4" name="Text Placeholder 3">
            <a:extLst>
              <a:ext uri="{FF2B5EF4-FFF2-40B4-BE49-F238E27FC236}">
                <a16:creationId xmlns:a16="http://schemas.microsoft.com/office/drawing/2014/main" id="{F910034D-173D-4601-97FB-6D902AC1A19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18099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971E-7067-4737-9620-AAD016A94CBE}"/>
              </a:ext>
            </a:extLst>
          </p:cNvPr>
          <p:cNvSpPr>
            <a:spLocks noGrp="1"/>
          </p:cNvSpPr>
          <p:nvPr>
            <p:ph type="title"/>
          </p:nvPr>
        </p:nvSpPr>
        <p:spPr/>
        <p:txBody>
          <a:bodyPr/>
          <a:lstStyle/>
          <a:p>
            <a:r>
              <a:rPr lang="en-US"/>
              <a:t>Facebook Own Posts Table  | Monday Studio - 8 of 15</a:t>
            </a:r>
          </a:p>
        </p:txBody>
      </p:sp>
      <p:graphicFrame>
        <p:nvGraphicFramePr>
          <p:cNvPr id="5" name="Table Placeholder 4">
            <a:extLst>
              <a:ext uri="{FF2B5EF4-FFF2-40B4-BE49-F238E27FC236}">
                <a16:creationId xmlns:a16="http://schemas.microsoft.com/office/drawing/2014/main" id="{604ADD2B-1D7B-4782-8E97-F7F96B7D16E0}"/>
              </a:ext>
            </a:extLst>
          </p:cNvPr>
          <p:cNvGraphicFramePr>
            <a:graphicFrameLocks noGrp="1"/>
          </p:cNvGraphicFramePr>
          <p:nvPr>
            <p:ph type="tbl" sz="quarter" idx="13"/>
            <p:extLst>
              <p:ext uri="{D42A27DB-BD31-4B8C-83A1-F6EECF244321}">
                <p14:modId xmlns:p14="http://schemas.microsoft.com/office/powerpoint/2010/main" val="148879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4471988"/>
                    </a:ext>
                  </a:extLst>
                </a:gridCol>
                <a:gridCol w="370332">
                  <a:extLst>
                    <a:ext uri="{9D8B030D-6E8A-4147-A177-3AD203B41FA5}">
                      <a16:colId xmlns:a16="http://schemas.microsoft.com/office/drawing/2014/main" val="283037077"/>
                    </a:ext>
                  </a:extLst>
                </a:gridCol>
                <a:gridCol w="370332">
                  <a:extLst>
                    <a:ext uri="{9D8B030D-6E8A-4147-A177-3AD203B41FA5}">
                      <a16:colId xmlns:a16="http://schemas.microsoft.com/office/drawing/2014/main" val="3618285104"/>
                    </a:ext>
                  </a:extLst>
                </a:gridCol>
                <a:gridCol w="370332">
                  <a:extLst>
                    <a:ext uri="{9D8B030D-6E8A-4147-A177-3AD203B41FA5}">
                      <a16:colId xmlns:a16="http://schemas.microsoft.com/office/drawing/2014/main" val="1551945123"/>
                    </a:ext>
                  </a:extLst>
                </a:gridCol>
                <a:gridCol w="329184">
                  <a:extLst>
                    <a:ext uri="{9D8B030D-6E8A-4147-A177-3AD203B41FA5}">
                      <a16:colId xmlns:a16="http://schemas.microsoft.com/office/drawing/2014/main" val="722802700"/>
                    </a:ext>
                  </a:extLst>
                </a:gridCol>
                <a:gridCol w="329184">
                  <a:extLst>
                    <a:ext uri="{9D8B030D-6E8A-4147-A177-3AD203B41FA5}">
                      <a16:colId xmlns:a16="http://schemas.microsoft.com/office/drawing/2014/main" val="3780390803"/>
                    </a:ext>
                  </a:extLst>
                </a:gridCol>
                <a:gridCol w="329184">
                  <a:extLst>
                    <a:ext uri="{9D8B030D-6E8A-4147-A177-3AD203B41FA5}">
                      <a16:colId xmlns:a16="http://schemas.microsoft.com/office/drawing/2014/main" val="4098980539"/>
                    </a:ext>
                  </a:extLst>
                </a:gridCol>
                <a:gridCol w="329184">
                  <a:extLst>
                    <a:ext uri="{9D8B030D-6E8A-4147-A177-3AD203B41FA5}">
                      <a16:colId xmlns:a16="http://schemas.microsoft.com/office/drawing/2014/main" val="2775597464"/>
                    </a:ext>
                  </a:extLst>
                </a:gridCol>
                <a:gridCol w="329184">
                  <a:extLst>
                    <a:ext uri="{9D8B030D-6E8A-4147-A177-3AD203B41FA5}">
                      <a16:colId xmlns:a16="http://schemas.microsoft.com/office/drawing/2014/main" val="4083676953"/>
                    </a:ext>
                  </a:extLst>
                </a:gridCol>
                <a:gridCol w="329184">
                  <a:extLst>
                    <a:ext uri="{9D8B030D-6E8A-4147-A177-3AD203B41FA5}">
                      <a16:colId xmlns:a16="http://schemas.microsoft.com/office/drawing/2014/main" val="153202592"/>
                    </a:ext>
                  </a:extLst>
                </a:gridCol>
                <a:gridCol w="329184">
                  <a:extLst>
                    <a:ext uri="{9D8B030D-6E8A-4147-A177-3AD203B41FA5}">
                      <a16:colId xmlns:a16="http://schemas.microsoft.com/office/drawing/2014/main" val="496333914"/>
                    </a:ext>
                  </a:extLst>
                </a:gridCol>
                <a:gridCol w="329184">
                  <a:extLst>
                    <a:ext uri="{9D8B030D-6E8A-4147-A177-3AD203B41FA5}">
                      <a16:colId xmlns:a16="http://schemas.microsoft.com/office/drawing/2014/main" val="1573171952"/>
                    </a:ext>
                  </a:extLst>
                </a:gridCol>
                <a:gridCol w="329184">
                  <a:extLst>
                    <a:ext uri="{9D8B030D-6E8A-4147-A177-3AD203B41FA5}">
                      <a16:colId xmlns:a16="http://schemas.microsoft.com/office/drawing/2014/main" val="1516046044"/>
                    </a:ext>
                  </a:extLst>
                </a:gridCol>
                <a:gridCol w="370332">
                  <a:extLst>
                    <a:ext uri="{9D8B030D-6E8A-4147-A177-3AD203B41FA5}">
                      <a16:colId xmlns:a16="http://schemas.microsoft.com/office/drawing/2014/main" val="940566344"/>
                    </a:ext>
                  </a:extLst>
                </a:gridCol>
                <a:gridCol w="370332">
                  <a:extLst>
                    <a:ext uri="{9D8B030D-6E8A-4147-A177-3AD203B41FA5}">
                      <a16:colId xmlns:a16="http://schemas.microsoft.com/office/drawing/2014/main" val="1267545698"/>
                    </a:ext>
                  </a:extLst>
                </a:gridCol>
                <a:gridCol w="329184">
                  <a:extLst>
                    <a:ext uri="{9D8B030D-6E8A-4147-A177-3AD203B41FA5}">
                      <a16:colId xmlns:a16="http://schemas.microsoft.com/office/drawing/2014/main" val="922114832"/>
                    </a:ext>
                  </a:extLst>
                </a:gridCol>
                <a:gridCol w="329184">
                  <a:extLst>
                    <a:ext uri="{9D8B030D-6E8A-4147-A177-3AD203B41FA5}">
                      <a16:colId xmlns:a16="http://schemas.microsoft.com/office/drawing/2014/main" val="324747223"/>
                    </a:ext>
                  </a:extLst>
                </a:gridCol>
                <a:gridCol w="370332">
                  <a:extLst>
                    <a:ext uri="{9D8B030D-6E8A-4147-A177-3AD203B41FA5}">
                      <a16:colId xmlns:a16="http://schemas.microsoft.com/office/drawing/2014/main" val="372190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577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- 2018-09-15 12:33:19 </a:t>
                      </a:r>
                      <a:r>
                        <a:rPr kumimoji="0" lang="en-US" sz="1000" b="0" i="0" u="none" strike="noStrike" kern="1200" cap="none" spc="0" normalizeH="0" baseline="0" noProof="0">
                          <a:ln>
                            <a:noFill/>
                          </a:ln>
                          <a:solidFill>
                            <a:prstClr val="black"/>
                          </a:solidFill>
                          <a:effectLst/>
                          <a:uLnTx/>
                          <a:uFillTx/>
                          <a:latin typeface="+mn-lt"/>
                          <a:ea typeface="+mn-ea"/>
                          <a:cs typeface="+mn-cs"/>
                        </a:rPr>
                        <a:t> 
 Increased self-confidence. Better overall self-defense and fighting skills. Sharper Focus. Weight Loss. Strength. Stress relief. And the list goes on... book your 1 on 1 Muay Thai session with the champion Mhmd Fneich!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600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- 2018-09-12 20:58:39 </a:t>
                      </a:r>
                      <a:r>
                        <a:rPr kumimoji="0" lang="en-US" sz="1000" b="0" i="0" u="none" strike="noStrike" kern="1200" cap="none" spc="0" normalizeH="0" baseline="0" noProof="0">
                          <a:ln>
                            <a:noFill/>
                          </a:ln>
                          <a:solidFill>
                            <a:prstClr val="black"/>
                          </a:solidFill>
                          <a:effectLst/>
                          <a:uLnTx/>
                          <a:uFillTx/>
                          <a:latin typeface="+mn-lt"/>
                          <a:ea typeface="+mn-ea"/>
                          <a:cs typeface="+mn-cs"/>
                        </a:rPr>
                        <a:t> 
 DANCE, SWEAT and HAVE FUN in Mira Hoss' ZUMBA class every Thursday at 5.00 PM! Make sure to book your spot! #zumba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1285812"/>
                  </a:ext>
                </a:extLst>
              </a:tr>
            </a:tbl>
          </a:graphicData>
        </a:graphic>
      </p:graphicFrame>
      <p:sp>
        <p:nvSpPr>
          <p:cNvPr id="4" name="Text Placeholder 3">
            <a:extLst>
              <a:ext uri="{FF2B5EF4-FFF2-40B4-BE49-F238E27FC236}">
                <a16:creationId xmlns:a16="http://schemas.microsoft.com/office/drawing/2014/main" id="{71DF02BE-2EE3-4B7D-9A40-8B4CF24DDCB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57226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8724-9540-4ED7-AE0C-2F7F08DFE8E3}"/>
              </a:ext>
            </a:extLst>
          </p:cNvPr>
          <p:cNvSpPr>
            <a:spLocks noGrp="1"/>
          </p:cNvSpPr>
          <p:nvPr>
            <p:ph type="title"/>
          </p:nvPr>
        </p:nvSpPr>
        <p:spPr/>
        <p:txBody>
          <a:bodyPr/>
          <a:lstStyle/>
          <a:p>
            <a:r>
              <a:rPr lang="en-US"/>
              <a:t>Facebook Own Posts Table  | Monday Studio - 9 of 15</a:t>
            </a:r>
          </a:p>
        </p:txBody>
      </p:sp>
      <p:graphicFrame>
        <p:nvGraphicFramePr>
          <p:cNvPr id="5" name="Table Placeholder 4">
            <a:extLst>
              <a:ext uri="{FF2B5EF4-FFF2-40B4-BE49-F238E27FC236}">
                <a16:creationId xmlns:a16="http://schemas.microsoft.com/office/drawing/2014/main" id="{AB923309-334E-4CB8-8BE0-22833797F058}"/>
              </a:ext>
            </a:extLst>
          </p:cNvPr>
          <p:cNvGraphicFramePr>
            <a:graphicFrameLocks noGrp="1"/>
          </p:cNvGraphicFramePr>
          <p:nvPr>
            <p:ph type="tbl" sz="quarter" idx="13"/>
            <p:extLst>
              <p:ext uri="{D42A27DB-BD31-4B8C-83A1-F6EECF244321}">
                <p14:modId xmlns:p14="http://schemas.microsoft.com/office/powerpoint/2010/main" val="185980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6638283"/>
                    </a:ext>
                  </a:extLst>
                </a:gridCol>
                <a:gridCol w="370332">
                  <a:extLst>
                    <a:ext uri="{9D8B030D-6E8A-4147-A177-3AD203B41FA5}">
                      <a16:colId xmlns:a16="http://schemas.microsoft.com/office/drawing/2014/main" val="3676573317"/>
                    </a:ext>
                  </a:extLst>
                </a:gridCol>
                <a:gridCol w="370332">
                  <a:extLst>
                    <a:ext uri="{9D8B030D-6E8A-4147-A177-3AD203B41FA5}">
                      <a16:colId xmlns:a16="http://schemas.microsoft.com/office/drawing/2014/main" val="3445792285"/>
                    </a:ext>
                  </a:extLst>
                </a:gridCol>
                <a:gridCol w="370332">
                  <a:extLst>
                    <a:ext uri="{9D8B030D-6E8A-4147-A177-3AD203B41FA5}">
                      <a16:colId xmlns:a16="http://schemas.microsoft.com/office/drawing/2014/main" val="3911846570"/>
                    </a:ext>
                  </a:extLst>
                </a:gridCol>
                <a:gridCol w="329184">
                  <a:extLst>
                    <a:ext uri="{9D8B030D-6E8A-4147-A177-3AD203B41FA5}">
                      <a16:colId xmlns:a16="http://schemas.microsoft.com/office/drawing/2014/main" val="3928527288"/>
                    </a:ext>
                  </a:extLst>
                </a:gridCol>
                <a:gridCol w="329184">
                  <a:extLst>
                    <a:ext uri="{9D8B030D-6E8A-4147-A177-3AD203B41FA5}">
                      <a16:colId xmlns:a16="http://schemas.microsoft.com/office/drawing/2014/main" val="433541723"/>
                    </a:ext>
                  </a:extLst>
                </a:gridCol>
                <a:gridCol w="329184">
                  <a:extLst>
                    <a:ext uri="{9D8B030D-6E8A-4147-A177-3AD203B41FA5}">
                      <a16:colId xmlns:a16="http://schemas.microsoft.com/office/drawing/2014/main" val="2091236679"/>
                    </a:ext>
                  </a:extLst>
                </a:gridCol>
                <a:gridCol w="329184">
                  <a:extLst>
                    <a:ext uri="{9D8B030D-6E8A-4147-A177-3AD203B41FA5}">
                      <a16:colId xmlns:a16="http://schemas.microsoft.com/office/drawing/2014/main" val="581910283"/>
                    </a:ext>
                  </a:extLst>
                </a:gridCol>
                <a:gridCol w="329184">
                  <a:extLst>
                    <a:ext uri="{9D8B030D-6E8A-4147-A177-3AD203B41FA5}">
                      <a16:colId xmlns:a16="http://schemas.microsoft.com/office/drawing/2014/main" val="2665039884"/>
                    </a:ext>
                  </a:extLst>
                </a:gridCol>
                <a:gridCol w="329184">
                  <a:extLst>
                    <a:ext uri="{9D8B030D-6E8A-4147-A177-3AD203B41FA5}">
                      <a16:colId xmlns:a16="http://schemas.microsoft.com/office/drawing/2014/main" val="123533248"/>
                    </a:ext>
                  </a:extLst>
                </a:gridCol>
                <a:gridCol w="329184">
                  <a:extLst>
                    <a:ext uri="{9D8B030D-6E8A-4147-A177-3AD203B41FA5}">
                      <a16:colId xmlns:a16="http://schemas.microsoft.com/office/drawing/2014/main" val="3159497016"/>
                    </a:ext>
                  </a:extLst>
                </a:gridCol>
                <a:gridCol w="329184">
                  <a:extLst>
                    <a:ext uri="{9D8B030D-6E8A-4147-A177-3AD203B41FA5}">
                      <a16:colId xmlns:a16="http://schemas.microsoft.com/office/drawing/2014/main" val="2497894463"/>
                    </a:ext>
                  </a:extLst>
                </a:gridCol>
                <a:gridCol w="329184">
                  <a:extLst>
                    <a:ext uri="{9D8B030D-6E8A-4147-A177-3AD203B41FA5}">
                      <a16:colId xmlns:a16="http://schemas.microsoft.com/office/drawing/2014/main" val="905341755"/>
                    </a:ext>
                  </a:extLst>
                </a:gridCol>
                <a:gridCol w="370332">
                  <a:extLst>
                    <a:ext uri="{9D8B030D-6E8A-4147-A177-3AD203B41FA5}">
                      <a16:colId xmlns:a16="http://schemas.microsoft.com/office/drawing/2014/main" val="754518112"/>
                    </a:ext>
                  </a:extLst>
                </a:gridCol>
                <a:gridCol w="370332">
                  <a:extLst>
                    <a:ext uri="{9D8B030D-6E8A-4147-A177-3AD203B41FA5}">
                      <a16:colId xmlns:a16="http://schemas.microsoft.com/office/drawing/2014/main" val="1206836578"/>
                    </a:ext>
                  </a:extLst>
                </a:gridCol>
                <a:gridCol w="329184">
                  <a:extLst>
                    <a:ext uri="{9D8B030D-6E8A-4147-A177-3AD203B41FA5}">
                      <a16:colId xmlns:a16="http://schemas.microsoft.com/office/drawing/2014/main" val="3480936061"/>
                    </a:ext>
                  </a:extLst>
                </a:gridCol>
                <a:gridCol w="329184">
                  <a:extLst>
                    <a:ext uri="{9D8B030D-6E8A-4147-A177-3AD203B41FA5}">
                      <a16:colId xmlns:a16="http://schemas.microsoft.com/office/drawing/2014/main" val="2624793322"/>
                    </a:ext>
                  </a:extLst>
                </a:gridCol>
                <a:gridCol w="370332">
                  <a:extLst>
                    <a:ext uri="{9D8B030D-6E8A-4147-A177-3AD203B41FA5}">
                      <a16:colId xmlns:a16="http://schemas.microsoft.com/office/drawing/2014/main" val="234328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051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- 2018-09-11 13:48:20 </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most refreshing and delicious way to get the anti-inflammatory and immune boosting benefits of turmeric and ginger!
Simply pour one of our bar's "Golden Shot" into a blender and add one cup of ice and juice from one orange. Blend on high and enjoy cold! #GoldenSlushy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9959196"/>
                  </a:ext>
                </a:extLst>
              </a:tr>
            </a:tbl>
          </a:graphicData>
        </a:graphic>
      </p:graphicFrame>
      <p:sp>
        <p:nvSpPr>
          <p:cNvPr id="4" name="Text Placeholder 3">
            <a:extLst>
              <a:ext uri="{FF2B5EF4-FFF2-40B4-BE49-F238E27FC236}">
                <a16:creationId xmlns:a16="http://schemas.microsoft.com/office/drawing/2014/main" id="{41157973-C8F2-4439-9BDA-955FFE733FE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41707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2702E-F142-42F0-BF36-A1EF1B8E98B7}"/>
              </a:ext>
            </a:extLst>
          </p:cNvPr>
          <p:cNvSpPr>
            <a:spLocks noGrp="1"/>
          </p:cNvSpPr>
          <p:nvPr>
            <p:ph type="title"/>
          </p:nvPr>
        </p:nvSpPr>
        <p:spPr/>
        <p:txBody>
          <a:bodyPr/>
          <a:lstStyle/>
          <a:p>
            <a:r>
              <a:rPr lang="en-US"/>
              <a:t>Facebook Own Posts Table  | Monday Studio - 10 of 15</a:t>
            </a:r>
          </a:p>
        </p:txBody>
      </p:sp>
      <p:graphicFrame>
        <p:nvGraphicFramePr>
          <p:cNvPr id="5" name="Table Placeholder 4">
            <a:extLst>
              <a:ext uri="{FF2B5EF4-FFF2-40B4-BE49-F238E27FC236}">
                <a16:creationId xmlns:a16="http://schemas.microsoft.com/office/drawing/2014/main" id="{4DB1054D-EB57-410C-8384-681F46845063}"/>
              </a:ext>
            </a:extLst>
          </p:cNvPr>
          <p:cNvGraphicFramePr>
            <a:graphicFrameLocks noGrp="1"/>
          </p:cNvGraphicFramePr>
          <p:nvPr>
            <p:ph type="tbl" sz="quarter" idx="13"/>
            <p:extLst>
              <p:ext uri="{D42A27DB-BD31-4B8C-83A1-F6EECF244321}">
                <p14:modId xmlns:p14="http://schemas.microsoft.com/office/powerpoint/2010/main" val="274313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8621504"/>
                    </a:ext>
                  </a:extLst>
                </a:gridCol>
                <a:gridCol w="370332">
                  <a:extLst>
                    <a:ext uri="{9D8B030D-6E8A-4147-A177-3AD203B41FA5}">
                      <a16:colId xmlns:a16="http://schemas.microsoft.com/office/drawing/2014/main" val="3603407140"/>
                    </a:ext>
                  </a:extLst>
                </a:gridCol>
                <a:gridCol w="370332">
                  <a:extLst>
                    <a:ext uri="{9D8B030D-6E8A-4147-A177-3AD203B41FA5}">
                      <a16:colId xmlns:a16="http://schemas.microsoft.com/office/drawing/2014/main" val="133483864"/>
                    </a:ext>
                  </a:extLst>
                </a:gridCol>
                <a:gridCol w="370332">
                  <a:extLst>
                    <a:ext uri="{9D8B030D-6E8A-4147-A177-3AD203B41FA5}">
                      <a16:colId xmlns:a16="http://schemas.microsoft.com/office/drawing/2014/main" val="2080315223"/>
                    </a:ext>
                  </a:extLst>
                </a:gridCol>
                <a:gridCol w="329184">
                  <a:extLst>
                    <a:ext uri="{9D8B030D-6E8A-4147-A177-3AD203B41FA5}">
                      <a16:colId xmlns:a16="http://schemas.microsoft.com/office/drawing/2014/main" val="1561817321"/>
                    </a:ext>
                  </a:extLst>
                </a:gridCol>
                <a:gridCol w="329184">
                  <a:extLst>
                    <a:ext uri="{9D8B030D-6E8A-4147-A177-3AD203B41FA5}">
                      <a16:colId xmlns:a16="http://schemas.microsoft.com/office/drawing/2014/main" val="3038222568"/>
                    </a:ext>
                  </a:extLst>
                </a:gridCol>
                <a:gridCol w="329184">
                  <a:extLst>
                    <a:ext uri="{9D8B030D-6E8A-4147-A177-3AD203B41FA5}">
                      <a16:colId xmlns:a16="http://schemas.microsoft.com/office/drawing/2014/main" val="830762638"/>
                    </a:ext>
                  </a:extLst>
                </a:gridCol>
                <a:gridCol w="329184">
                  <a:extLst>
                    <a:ext uri="{9D8B030D-6E8A-4147-A177-3AD203B41FA5}">
                      <a16:colId xmlns:a16="http://schemas.microsoft.com/office/drawing/2014/main" val="1598617387"/>
                    </a:ext>
                  </a:extLst>
                </a:gridCol>
                <a:gridCol w="329184">
                  <a:extLst>
                    <a:ext uri="{9D8B030D-6E8A-4147-A177-3AD203B41FA5}">
                      <a16:colId xmlns:a16="http://schemas.microsoft.com/office/drawing/2014/main" val="1747882084"/>
                    </a:ext>
                  </a:extLst>
                </a:gridCol>
                <a:gridCol w="329184">
                  <a:extLst>
                    <a:ext uri="{9D8B030D-6E8A-4147-A177-3AD203B41FA5}">
                      <a16:colId xmlns:a16="http://schemas.microsoft.com/office/drawing/2014/main" val="1052546081"/>
                    </a:ext>
                  </a:extLst>
                </a:gridCol>
                <a:gridCol w="329184">
                  <a:extLst>
                    <a:ext uri="{9D8B030D-6E8A-4147-A177-3AD203B41FA5}">
                      <a16:colId xmlns:a16="http://schemas.microsoft.com/office/drawing/2014/main" val="4215023673"/>
                    </a:ext>
                  </a:extLst>
                </a:gridCol>
                <a:gridCol w="329184">
                  <a:extLst>
                    <a:ext uri="{9D8B030D-6E8A-4147-A177-3AD203B41FA5}">
                      <a16:colId xmlns:a16="http://schemas.microsoft.com/office/drawing/2014/main" val="350272329"/>
                    </a:ext>
                  </a:extLst>
                </a:gridCol>
                <a:gridCol w="329184">
                  <a:extLst>
                    <a:ext uri="{9D8B030D-6E8A-4147-A177-3AD203B41FA5}">
                      <a16:colId xmlns:a16="http://schemas.microsoft.com/office/drawing/2014/main" val="685066542"/>
                    </a:ext>
                  </a:extLst>
                </a:gridCol>
                <a:gridCol w="370332">
                  <a:extLst>
                    <a:ext uri="{9D8B030D-6E8A-4147-A177-3AD203B41FA5}">
                      <a16:colId xmlns:a16="http://schemas.microsoft.com/office/drawing/2014/main" val="1136645562"/>
                    </a:ext>
                  </a:extLst>
                </a:gridCol>
                <a:gridCol w="370332">
                  <a:extLst>
                    <a:ext uri="{9D8B030D-6E8A-4147-A177-3AD203B41FA5}">
                      <a16:colId xmlns:a16="http://schemas.microsoft.com/office/drawing/2014/main" val="2318272091"/>
                    </a:ext>
                  </a:extLst>
                </a:gridCol>
                <a:gridCol w="329184">
                  <a:extLst>
                    <a:ext uri="{9D8B030D-6E8A-4147-A177-3AD203B41FA5}">
                      <a16:colId xmlns:a16="http://schemas.microsoft.com/office/drawing/2014/main" val="3113849677"/>
                    </a:ext>
                  </a:extLst>
                </a:gridCol>
                <a:gridCol w="329184">
                  <a:extLst>
                    <a:ext uri="{9D8B030D-6E8A-4147-A177-3AD203B41FA5}">
                      <a16:colId xmlns:a16="http://schemas.microsoft.com/office/drawing/2014/main" val="1263140868"/>
                    </a:ext>
                  </a:extLst>
                </a:gridCol>
                <a:gridCol w="370332">
                  <a:extLst>
                    <a:ext uri="{9D8B030D-6E8A-4147-A177-3AD203B41FA5}">
                      <a16:colId xmlns:a16="http://schemas.microsoft.com/office/drawing/2014/main" val="299366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32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- 2018-09-10 15:29:16 </a:t>
                      </a:r>
                      <a:r>
                        <a:rPr kumimoji="0" lang="en-US" sz="1000" b="0" i="0" u="none" strike="noStrike" kern="1200" cap="none" spc="0" normalizeH="0" baseline="0" noProof="0">
                          <a:ln>
                            <a:noFill/>
                          </a:ln>
                          <a:solidFill>
                            <a:prstClr val="black"/>
                          </a:solidFill>
                          <a:effectLst/>
                          <a:uLnTx/>
                          <a:uFillTx/>
                          <a:latin typeface="+mn-lt"/>
                          <a:ea typeface="+mn-ea"/>
                          <a:cs typeface="+mn-cs"/>
                        </a:rPr>
                        <a:t> 
 Meet our founder Kareen Jaber!
Monday Studio would not be what it is today without her passion for fitness and hard work!
Her enthusiastic personality motivates us every day and allows our Monday Studio family &amp; community to grow bigger and bigger.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3750992"/>
                  </a:ext>
                </a:extLst>
              </a:tr>
            </a:tbl>
          </a:graphicData>
        </a:graphic>
      </p:graphicFrame>
      <p:sp>
        <p:nvSpPr>
          <p:cNvPr id="4" name="Text Placeholder 3">
            <a:extLst>
              <a:ext uri="{FF2B5EF4-FFF2-40B4-BE49-F238E27FC236}">
                <a16:creationId xmlns:a16="http://schemas.microsoft.com/office/drawing/2014/main" id="{C0692C5C-30DE-4CC4-A7F7-387E845B3D8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11513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81A99-98DF-4CEF-BE81-875D854700F1}"/>
              </a:ext>
            </a:extLst>
          </p:cNvPr>
          <p:cNvSpPr>
            <a:spLocks noGrp="1"/>
          </p:cNvSpPr>
          <p:nvPr>
            <p:ph type="title"/>
          </p:nvPr>
        </p:nvSpPr>
        <p:spPr/>
        <p:txBody>
          <a:bodyPr/>
          <a:lstStyle/>
          <a:p>
            <a:r>
              <a:rPr lang="en-US"/>
              <a:t>Facebook Own Posts Table  | Monday Studio - 11 of 15</a:t>
            </a:r>
          </a:p>
        </p:txBody>
      </p:sp>
      <p:graphicFrame>
        <p:nvGraphicFramePr>
          <p:cNvPr id="5" name="Table Placeholder 4">
            <a:extLst>
              <a:ext uri="{FF2B5EF4-FFF2-40B4-BE49-F238E27FC236}">
                <a16:creationId xmlns:a16="http://schemas.microsoft.com/office/drawing/2014/main" id="{BA1C5733-E077-4EA0-921F-7955E7AB432D}"/>
              </a:ext>
            </a:extLst>
          </p:cNvPr>
          <p:cNvGraphicFramePr>
            <a:graphicFrameLocks noGrp="1"/>
          </p:cNvGraphicFramePr>
          <p:nvPr>
            <p:ph type="tbl" sz="quarter" idx="13"/>
            <p:extLst>
              <p:ext uri="{D42A27DB-BD31-4B8C-83A1-F6EECF244321}">
                <p14:modId xmlns:p14="http://schemas.microsoft.com/office/powerpoint/2010/main" val="156517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2161508"/>
                    </a:ext>
                  </a:extLst>
                </a:gridCol>
                <a:gridCol w="370332">
                  <a:extLst>
                    <a:ext uri="{9D8B030D-6E8A-4147-A177-3AD203B41FA5}">
                      <a16:colId xmlns:a16="http://schemas.microsoft.com/office/drawing/2014/main" val="4164073735"/>
                    </a:ext>
                  </a:extLst>
                </a:gridCol>
                <a:gridCol w="370332">
                  <a:extLst>
                    <a:ext uri="{9D8B030D-6E8A-4147-A177-3AD203B41FA5}">
                      <a16:colId xmlns:a16="http://schemas.microsoft.com/office/drawing/2014/main" val="4213350110"/>
                    </a:ext>
                  </a:extLst>
                </a:gridCol>
                <a:gridCol w="370332">
                  <a:extLst>
                    <a:ext uri="{9D8B030D-6E8A-4147-A177-3AD203B41FA5}">
                      <a16:colId xmlns:a16="http://schemas.microsoft.com/office/drawing/2014/main" val="2193168919"/>
                    </a:ext>
                  </a:extLst>
                </a:gridCol>
                <a:gridCol w="329184">
                  <a:extLst>
                    <a:ext uri="{9D8B030D-6E8A-4147-A177-3AD203B41FA5}">
                      <a16:colId xmlns:a16="http://schemas.microsoft.com/office/drawing/2014/main" val="3571253368"/>
                    </a:ext>
                  </a:extLst>
                </a:gridCol>
                <a:gridCol w="329184">
                  <a:extLst>
                    <a:ext uri="{9D8B030D-6E8A-4147-A177-3AD203B41FA5}">
                      <a16:colId xmlns:a16="http://schemas.microsoft.com/office/drawing/2014/main" val="191317888"/>
                    </a:ext>
                  </a:extLst>
                </a:gridCol>
                <a:gridCol w="329184">
                  <a:extLst>
                    <a:ext uri="{9D8B030D-6E8A-4147-A177-3AD203B41FA5}">
                      <a16:colId xmlns:a16="http://schemas.microsoft.com/office/drawing/2014/main" val="2687210191"/>
                    </a:ext>
                  </a:extLst>
                </a:gridCol>
                <a:gridCol w="329184">
                  <a:extLst>
                    <a:ext uri="{9D8B030D-6E8A-4147-A177-3AD203B41FA5}">
                      <a16:colId xmlns:a16="http://schemas.microsoft.com/office/drawing/2014/main" val="1649875506"/>
                    </a:ext>
                  </a:extLst>
                </a:gridCol>
                <a:gridCol w="329184">
                  <a:extLst>
                    <a:ext uri="{9D8B030D-6E8A-4147-A177-3AD203B41FA5}">
                      <a16:colId xmlns:a16="http://schemas.microsoft.com/office/drawing/2014/main" val="2175062197"/>
                    </a:ext>
                  </a:extLst>
                </a:gridCol>
                <a:gridCol w="329184">
                  <a:extLst>
                    <a:ext uri="{9D8B030D-6E8A-4147-A177-3AD203B41FA5}">
                      <a16:colId xmlns:a16="http://schemas.microsoft.com/office/drawing/2014/main" val="2632717172"/>
                    </a:ext>
                  </a:extLst>
                </a:gridCol>
                <a:gridCol w="329184">
                  <a:extLst>
                    <a:ext uri="{9D8B030D-6E8A-4147-A177-3AD203B41FA5}">
                      <a16:colId xmlns:a16="http://schemas.microsoft.com/office/drawing/2014/main" val="2580843062"/>
                    </a:ext>
                  </a:extLst>
                </a:gridCol>
                <a:gridCol w="329184">
                  <a:extLst>
                    <a:ext uri="{9D8B030D-6E8A-4147-A177-3AD203B41FA5}">
                      <a16:colId xmlns:a16="http://schemas.microsoft.com/office/drawing/2014/main" val="3315846333"/>
                    </a:ext>
                  </a:extLst>
                </a:gridCol>
                <a:gridCol w="329184">
                  <a:extLst>
                    <a:ext uri="{9D8B030D-6E8A-4147-A177-3AD203B41FA5}">
                      <a16:colId xmlns:a16="http://schemas.microsoft.com/office/drawing/2014/main" val="53046220"/>
                    </a:ext>
                  </a:extLst>
                </a:gridCol>
                <a:gridCol w="370332">
                  <a:extLst>
                    <a:ext uri="{9D8B030D-6E8A-4147-A177-3AD203B41FA5}">
                      <a16:colId xmlns:a16="http://schemas.microsoft.com/office/drawing/2014/main" val="3102075360"/>
                    </a:ext>
                  </a:extLst>
                </a:gridCol>
                <a:gridCol w="370332">
                  <a:extLst>
                    <a:ext uri="{9D8B030D-6E8A-4147-A177-3AD203B41FA5}">
                      <a16:colId xmlns:a16="http://schemas.microsoft.com/office/drawing/2014/main" val="586834233"/>
                    </a:ext>
                  </a:extLst>
                </a:gridCol>
                <a:gridCol w="329184">
                  <a:extLst>
                    <a:ext uri="{9D8B030D-6E8A-4147-A177-3AD203B41FA5}">
                      <a16:colId xmlns:a16="http://schemas.microsoft.com/office/drawing/2014/main" val="1090208687"/>
                    </a:ext>
                  </a:extLst>
                </a:gridCol>
                <a:gridCol w="329184">
                  <a:extLst>
                    <a:ext uri="{9D8B030D-6E8A-4147-A177-3AD203B41FA5}">
                      <a16:colId xmlns:a16="http://schemas.microsoft.com/office/drawing/2014/main" val="759367837"/>
                    </a:ext>
                  </a:extLst>
                </a:gridCol>
                <a:gridCol w="370332">
                  <a:extLst>
                    <a:ext uri="{9D8B030D-6E8A-4147-A177-3AD203B41FA5}">
                      <a16:colId xmlns:a16="http://schemas.microsoft.com/office/drawing/2014/main" val="250200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3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- 2018-09-08 09:00:02 </a:t>
                      </a:r>
                      <a:r>
                        <a:rPr kumimoji="0" lang="en-US" sz="1000" b="0" i="0" u="none" strike="noStrike" kern="1200" cap="none" spc="0" normalizeH="0" baseline="0" noProof="0">
                          <a:ln>
                            <a:noFill/>
                          </a:ln>
                          <a:solidFill>
                            <a:prstClr val="black"/>
                          </a:solidFill>
                          <a:effectLst/>
                          <a:uLnTx/>
                          <a:uFillTx/>
                          <a:latin typeface="+mn-lt"/>
                          <a:ea typeface="+mn-ea"/>
                          <a:cs typeface="+mn-cs"/>
                        </a:rPr>
                        <a:t> 
 Make your little girl's dream of becoming a ballerina come true!
Sign her up for one of our following BALLET for kids classes:
- Pre Ballet 
- Ballet Beginners
- Ballet Open or Intermediate 1
- Ballet Intermediate 2
- Ballet Teens Advanced
These classes are a great way to provide discipline, fitness, flexibility and coordination!
Book through the MINDBODY app or by calling us on 01/792469.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0944431"/>
                  </a:ext>
                </a:extLst>
              </a:tr>
            </a:tbl>
          </a:graphicData>
        </a:graphic>
      </p:graphicFrame>
      <p:sp>
        <p:nvSpPr>
          <p:cNvPr id="4" name="Text Placeholder 3">
            <a:extLst>
              <a:ext uri="{FF2B5EF4-FFF2-40B4-BE49-F238E27FC236}">
                <a16:creationId xmlns:a16="http://schemas.microsoft.com/office/drawing/2014/main" id="{C6482CB9-F094-4473-9601-00CA26A1E0C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639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23230-06D9-48D0-AEE6-B0487BC744EE}"/>
              </a:ext>
            </a:extLst>
          </p:cNvPr>
          <p:cNvSpPr>
            <a:spLocks noGrp="1"/>
          </p:cNvSpPr>
          <p:nvPr>
            <p:ph type="title"/>
          </p:nvPr>
        </p:nvSpPr>
        <p:spPr/>
        <p:txBody>
          <a:bodyPr/>
          <a:lstStyle/>
          <a:p>
            <a:r>
              <a:rPr lang="en-US"/>
              <a:t>Facebook Own Posts Table  | Monday Studio - 12 of 15</a:t>
            </a:r>
          </a:p>
        </p:txBody>
      </p:sp>
      <p:graphicFrame>
        <p:nvGraphicFramePr>
          <p:cNvPr id="5" name="Table Placeholder 4">
            <a:extLst>
              <a:ext uri="{FF2B5EF4-FFF2-40B4-BE49-F238E27FC236}">
                <a16:creationId xmlns:a16="http://schemas.microsoft.com/office/drawing/2014/main" id="{75DC421C-8346-4687-88A0-2FADC078DCDD}"/>
              </a:ext>
            </a:extLst>
          </p:cNvPr>
          <p:cNvGraphicFramePr>
            <a:graphicFrameLocks noGrp="1"/>
          </p:cNvGraphicFramePr>
          <p:nvPr>
            <p:ph type="tbl" sz="quarter" idx="13"/>
            <p:extLst>
              <p:ext uri="{D42A27DB-BD31-4B8C-83A1-F6EECF244321}">
                <p14:modId xmlns:p14="http://schemas.microsoft.com/office/powerpoint/2010/main" val="351107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5482753"/>
                    </a:ext>
                  </a:extLst>
                </a:gridCol>
                <a:gridCol w="370332">
                  <a:extLst>
                    <a:ext uri="{9D8B030D-6E8A-4147-A177-3AD203B41FA5}">
                      <a16:colId xmlns:a16="http://schemas.microsoft.com/office/drawing/2014/main" val="2546475340"/>
                    </a:ext>
                  </a:extLst>
                </a:gridCol>
                <a:gridCol w="370332">
                  <a:extLst>
                    <a:ext uri="{9D8B030D-6E8A-4147-A177-3AD203B41FA5}">
                      <a16:colId xmlns:a16="http://schemas.microsoft.com/office/drawing/2014/main" val="1187018126"/>
                    </a:ext>
                  </a:extLst>
                </a:gridCol>
                <a:gridCol w="370332">
                  <a:extLst>
                    <a:ext uri="{9D8B030D-6E8A-4147-A177-3AD203B41FA5}">
                      <a16:colId xmlns:a16="http://schemas.microsoft.com/office/drawing/2014/main" val="3431270832"/>
                    </a:ext>
                  </a:extLst>
                </a:gridCol>
                <a:gridCol w="329184">
                  <a:extLst>
                    <a:ext uri="{9D8B030D-6E8A-4147-A177-3AD203B41FA5}">
                      <a16:colId xmlns:a16="http://schemas.microsoft.com/office/drawing/2014/main" val="4002142236"/>
                    </a:ext>
                  </a:extLst>
                </a:gridCol>
                <a:gridCol w="329184">
                  <a:extLst>
                    <a:ext uri="{9D8B030D-6E8A-4147-A177-3AD203B41FA5}">
                      <a16:colId xmlns:a16="http://schemas.microsoft.com/office/drawing/2014/main" val="434002829"/>
                    </a:ext>
                  </a:extLst>
                </a:gridCol>
                <a:gridCol w="329184">
                  <a:extLst>
                    <a:ext uri="{9D8B030D-6E8A-4147-A177-3AD203B41FA5}">
                      <a16:colId xmlns:a16="http://schemas.microsoft.com/office/drawing/2014/main" val="684322154"/>
                    </a:ext>
                  </a:extLst>
                </a:gridCol>
                <a:gridCol w="329184">
                  <a:extLst>
                    <a:ext uri="{9D8B030D-6E8A-4147-A177-3AD203B41FA5}">
                      <a16:colId xmlns:a16="http://schemas.microsoft.com/office/drawing/2014/main" val="2987845539"/>
                    </a:ext>
                  </a:extLst>
                </a:gridCol>
                <a:gridCol w="329184">
                  <a:extLst>
                    <a:ext uri="{9D8B030D-6E8A-4147-A177-3AD203B41FA5}">
                      <a16:colId xmlns:a16="http://schemas.microsoft.com/office/drawing/2014/main" val="436328178"/>
                    </a:ext>
                  </a:extLst>
                </a:gridCol>
                <a:gridCol w="329184">
                  <a:extLst>
                    <a:ext uri="{9D8B030D-6E8A-4147-A177-3AD203B41FA5}">
                      <a16:colId xmlns:a16="http://schemas.microsoft.com/office/drawing/2014/main" val="2770252854"/>
                    </a:ext>
                  </a:extLst>
                </a:gridCol>
                <a:gridCol w="329184">
                  <a:extLst>
                    <a:ext uri="{9D8B030D-6E8A-4147-A177-3AD203B41FA5}">
                      <a16:colId xmlns:a16="http://schemas.microsoft.com/office/drawing/2014/main" val="607858524"/>
                    </a:ext>
                  </a:extLst>
                </a:gridCol>
                <a:gridCol w="329184">
                  <a:extLst>
                    <a:ext uri="{9D8B030D-6E8A-4147-A177-3AD203B41FA5}">
                      <a16:colId xmlns:a16="http://schemas.microsoft.com/office/drawing/2014/main" val="2133196948"/>
                    </a:ext>
                  </a:extLst>
                </a:gridCol>
                <a:gridCol w="329184">
                  <a:extLst>
                    <a:ext uri="{9D8B030D-6E8A-4147-A177-3AD203B41FA5}">
                      <a16:colId xmlns:a16="http://schemas.microsoft.com/office/drawing/2014/main" val="353457013"/>
                    </a:ext>
                  </a:extLst>
                </a:gridCol>
                <a:gridCol w="370332">
                  <a:extLst>
                    <a:ext uri="{9D8B030D-6E8A-4147-A177-3AD203B41FA5}">
                      <a16:colId xmlns:a16="http://schemas.microsoft.com/office/drawing/2014/main" val="1262536837"/>
                    </a:ext>
                  </a:extLst>
                </a:gridCol>
                <a:gridCol w="370332">
                  <a:extLst>
                    <a:ext uri="{9D8B030D-6E8A-4147-A177-3AD203B41FA5}">
                      <a16:colId xmlns:a16="http://schemas.microsoft.com/office/drawing/2014/main" val="3933213594"/>
                    </a:ext>
                  </a:extLst>
                </a:gridCol>
                <a:gridCol w="329184">
                  <a:extLst>
                    <a:ext uri="{9D8B030D-6E8A-4147-A177-3AD203B41FA5}">
                      <a16:colId xmlns:a16="http://schemas.microsoft.com/office/drawing/2014/main" val="1436950623"/>
                    </a:ext>
                  </a:extLst>
                </a:gridCol>
                <a:gridCol w="329184">
                  <a:extLst>
                    <a:ext uri="{9D8B030D-6E8A-4147-A177-3AD203B41FA5}">
                      <a16:colId xmlns:a16="http://schemas.microsoft.com/office/drawing/2014/main" val="1279018094"/>
                    </a:ext>
                  </a:extLst>
                </a:gridCol>
                <a:gridCol w="370332">
                  <a:extLst>
                    <a:ext uri="{9D8B030D-6E8A-4147-A177-3AD203B41FA5}">
                      <a16:colId xmlns:a16="http://schemas.microsoft.com/office/drawing/2014/main" val="110871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59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- 2018-09-07 15:54:30 </a:t>
                      </a:r>
                      <a:r>
                        <a:rPr kumimoji="0" lang="en-US" sz="1000" b="0" i="0" u="none" strike="noStrike" kern="1200" cap="none" spc="0" normalizeH="0" baseline="0" noProof="0">
                          <a:ln>
                            <a:noFill/>
                          </a:ln>
                          <a:solidFill>
                            <a:prstClr val="black"/>
                          </a:solidFill>
                          <a:effectLst/>
                          <a:uLnTx/>
                          <a:uFillTx/>
                          <a:latin typeface="+mn-lt"/>
                          <a:ea typeface="+mn-ea"/>
                          <a:cs typeface="+mn-cs"/>
                        </a:rPr>
                        <a:t> 
 Our Express Upper &amp; Core class is a 30 minutes cardio workout dedicated for the upper part and core of the body. Book your spot through the MINDBODY app and get ready to work up a sweat! #expressupperandcore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1428501"/>
                  </a:ext>
                </a:extLst>
              </a:tr>
            </a:tbl>
          </a:graphicData>
        </a:graphic>
      </p:graphicFrame>
      <p:sp>
        <p:nvSpPr>
          <p:cNvPr id="4" name="Text Placeholder 3">
            <a:extLst>
              <a:ext uri="{FF2B5EF4-FFF2-40B4-BE49-F238E27FC236}">
                <a16:creationId xmlns:a16="http://schemas.microsoft.com/office/drawing/2014/main" id="{CA69D8E9-B237-415E-AAE4-714D9B9DFAA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11094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9379A-B77E-407C-A8C6-D49FB43B8B05}"/>
              </a:ext>
            </a:extLst>
          </p:cNvPr>
          <p:cNvSpPr>
            <a:spLocks noGrp="1"/>
          </p:cNvSpPr>
          <p:nvPr>
            <p:ph type="title"/>
          </p:nvPr>
        </p:nvSpPr>
        <p:spPr/>
        <p:txBody>
          <a:bodyPr/>
          <a:lstStyle/>
          <a:p>
            <a:r>
              <a:rPr lang="en-US"/>
              <a:t>Facebook Own Posts Table  | Monday Studio - 13 of 15</a:t>
            </a:r>
          </a:p>
        </p:txBody>
      </p:sp>
      <p:graphicFrame>
        <p:nvGraphicFramePr>
          <p:cNvPr id="5" name="Table Placeholder 4">
            <a:extLst>
              <a:ext uri="{FF2B5EF4-FFF2-40B4-BE49-F238E27FC236}">
                <a16:creationId xmlns:a16="http://schemas.microsoft.com/office/drawing/2014/main" id="{706FFD31-5BC4-4111-988B-C67F5F17009B}"/>
              </a:ext>
            </a:extLst>
          </p:cNvPr>
          <p:cNvGraphicFramePr>
            <a:graphicFrameLocks noGrp="1"/>
          </p:cNvGraphicFramePr>
          <p:nvPr>
            <p:ph type="tbl" sz="quarter" idx="13"/>
            <p:extLst>
              <p:ext uri="{D42A27DB-BD31-4B8C-83A1-F6EECF244321}">
                <p14:modId xmlns:p14="http://schemas.microsoft.com/office/powerpoint/2010/main" val="202423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7732230"/>
                    </a:ext>
                  </a:extLst>
                </a:gridCol>
                <a:gridCol w="370332">
                  <a:extLst>
                    <a:ext uri="{9D8B030D-6E8A-4147-A177-3AD203B41FA5}">
                      <a16:colId xmlns:a16="http://schemas.microsoft.com/office/drawing/2014/main" val="2405895974"/>
                    </a:ext>
                  </a:extLst>
                </a:gridCol>
                <a:gridCol w="370332">
                  <a:extLst>
                    <a:ext uri="{9D8B030D-6E8A-4147-A177-3AD203B41FA5}">
                      <a16:colId xmlns:a16="http://schemas.microsoft.com/office/drawing/2014/main" val="2037685315"/>
                    </a:ext>
                  </a:extLst>
                </a:gridCol>
                <a:gridCol w="370332">
                  <a:extLst>
                    <a:ext uri="{9D8B030D-6E8A-4147-A177-3AD203B41FA5}">
                      <a16:colId xmlns:a16="http://schemas.microsoft.com/office/drawing/2014/main" val="4059974540"/>
                    </a:ext>
                  </a:extLst>
                </a:gridCol>
                <a:gridCol w="329184">
                  <a:extLst>
                    <a:ext uri="{9D8B030D-6E8A-4147-A177-3AD203B41FA5}">
                      <a16:colId xmlns:a16="http://schemas.microsoft.com/office/drawing/2014/main" val="2733153309"/>
                    </a:ext>
                  </a:extLst>
                </a:gridCol>
                <a:gridCol w="329184">
                  <a:extLst>
                    <a:ext uri="{9D8B030D-6E8A-4147-A177-3AD203B41FA5}">
                      <a16:colId xmlns:a16="http://schemas.microsoft.com/office/drawing/2014/main" val="3049222809"/>
                    </a:ext>
                  </a:extLst>
                </a:gridCol>
                <a:gridCol w="329184">
                  <a:extLst>
                    <a:ext uri="{9D8B030D-6E8A-4147-A177-3AD203B41FA5}">
                      <a16:colId xmlns:a16="http://schemas.microsoft.com/office/drawing/2014/main" val="441960712"/>
                    </a:ext>
                  </a:extLst>
                </a:gridCol>
                <a:gridCol w="329184">
                  <a:extLst>
                    <a:ext uri="{9D8B030D-6E8A-4147-A177-3AD203B41FA5}">
                      <a16:colId xmlns:a16="http://schemas.microsoft.com/office/drawing/2014/main" val="2683860450"/>
                    </a:ext>
                  </a:extLst>
                </a:gridCol>
                <a:gridCol w="329184">
                  <a:extLst>
                    <a:ext uri="{9D8B030D-6E8A-4147-A177-3AD203B41FA5}">
                      <a16:colId xmlns:a16="http://schemas.microsoft.com/office/drawing/2014/main" val="2110460975"/>
                    </a:ext>
                  </a:extLst>
                </a:gridCol>
                <a:gridCol w="329184">
                  <a:extLst>
                    <a:ext uri="{9D8B030D-6E8A-4147-A177-3AD203B41FA5}">
                      <a16:colId xmlns:a16="http://schemas.microsoft.com/office/drawing/2014/main" val="1345887158"/>
                    </a:ext>
                  </a:extLst>
                </a:gridCol>
                <a:gridCol w="329184">
                  <a:extLst>
                    <a:ext uri="{9D8B030D-6E8A-4147-A177-3AD203B41FA5}">
                      <a16:colId xmlns:a16="http://schemas.microsoft.com/office/drawing/2014/main" val="1895291581"/>
                    </a:ext>
                  </a:extLst>
                </a:gridCol>
                <a:gridCol w="329184">
                  <a:extLst>
                    <a:ext uri="{9D8B030D-6E8A-4147-A177-3AD203B41FA5}">
                      <a16:colId xmlns:a16="http://schemas.microsoft.com/office/drawing/2014/main" val="742244881"/>
                    </a:ext>
                  </a:extLst>
                </a:gridCol>
                <a:gridCol w="329184">
                  <a:extLst>
                    <a:ext uri="{9D8B030D-6E8A-4147-A177-3AD203B41FA5}">
                      <a16:colId xmlns:a16="http://schemas.microsoft.com/office/drawing/2014/main" val="3970742801"/>
                    </a:ext>
                  </a:extLst>
                </a:gridCol>
                <a:gridCol w="370332">
                  <a:extLst>
                    <a:ext uri="{9D8B030D-6E8A-4147-A177-3AD203B41FA5}">
                      <a16:colId xmlns:a16="http://schemas.microsoft.com/office/drawing/2014/main" val="2366956203"/>
                    </a:ext>
                  </a:extLst>
                </a:gridCol>
                <a:gridCol w="370332">
                  <a:extLst>
                    <a:ext uri="{9D8B030D-6E8A-4147-A177-3AD203B41FA5}">
                      <a16:colId xmlns:a16="http://schemas.microsoft.com/office/drawing/2014/main" val="3212759119"/>
                    </a:ext>
                  </a:extLst>
                </a:gridCol>
                <a:gridCol w="329184">
                  <a:extLst>
                    <a:ext uri="{9D8B030D-6E8A-4147-A177-3AD203B41FA5}">
                      <a16:colId xmlns:a16="http://schemas.microsoft.com/office/drawing/2014/main" val="3679129140"/>
                    </a:ext>
                  </a:extLst>
                </a:gridCol>
                <a:gridCol w="329184">
                  <a:extLst>
                    <a:ext uri="{9D8B030D-6E8A-4147-A177-3AD203B41FA5}">
                      <a16:colId xmlns:a16="http://schemas.microsoft.com/office/drawing/2014/main" val="2170021456"/>
                    </a:ext>
                  </a:extLst>
                </a:gridCol>
                <a:gridCol w="370332">
                  <a:extLst>
                    <a:ext uri="{9D8B030D-6E8A-4147-A177-3AD203B41FA5}">
                      <a16:colId xmlns:a16="http://schemas.microsoft.com/office/drawing/2014/main" val="40812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418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- 2018-09-06 18:38:23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this month is the "Kneeling Inner Thighs"! This move strengthens the adductor muscles in your legs. These muscles work to pull the legs together and stabilize the hips. It is necessary to work your adductor muscles as often as you work your other muscles to keep your leg muscles in balance! Be sure to experience the burn in any of our megaformer sessions! #megamoveofthemonth #megaformer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552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- 2018-09-05 16:49:36 </a:t>
                      </a:r>
                      <a:r>
                        <a:rPr kumimoji="0" lang="en-US" sz="1000" b="0" i="0" u="none" strike="noStrike" kern="1200" cap="none" spc="0" normalizeH="0" baseline="0" noProof="0">
                          <a:ln>
                            <a:noFill/>
                          </a:ln>
                          <a:solidFill>
                            <a:prstClr val="black"/>
                          </a:solidFill>
                          <a:effectLst/>
                          <a:uLnTx/>
                          <a:uFillTx/>
                          <a:latin typeface="+mn-lt"/>
                          <a:ea typeface="+mn-ea"/>
                          <a:cs typeface="+mn-cs"/>
                        </a:rPr>
                        <a:t> 
 Always remember to train hard and push yourself to your limits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419446"/>
                  </a:ext>
                </a:extLst>
              </a:tr>
            </a:tbl>
          </a:graphicData>
        </a:graphic>
      </p:graphicFrame>
      <p:sp>
        <p:nvSpPr>
          <p:cNvPr id="4" name="Text Placeholder 3">
            <a:extLst>
              <a:ext uri="{FF2B5EF4-FFF2-40B4-BE49-F238E27FC236}">
                <a16:creationId xmlns:a16="http://schemas.microsoft.com/office/drawing/2014/main" id="{DD8BE6B9-6AFA-4EBD-99AD-4A48E341210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83144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8605-029A-4447-8633-CF1883A8545A}"/>
              </a:ext>
            </a:extLst>
          </p:cNvPr>
          <p:cNvSpPr>
            <a:spLocks noGrp="1"/>
          </p:cNvSpPr>
          <p:nvPr>
            <p:ph type="title"/>
          </p:nvPr>
        </p:nvSpPr>
        <p:spPr/>
        <p:txBody>
          <a:bodyPr/>
          <a:lstStyle/>
          <a:p>
            <a:r>
              <a:rPr lang="en-US"/>
              <a:t>Facebook Own Posts Table  | Monday Studio - 14 of 15</a:t>
            </a:r>
          </a:p>
        </p:txBody>
      </p:sp>
      <p:graphicFrame>
        <p:nvGraphicFramePr>
          <p:cNvPr id="5" name="Table Placeholder 4">
            <a:extLst>
              <a:ext uri="{FF2B5EF4-FFF2-40B4-BE49-F238E27FC236}">
                <a16:creationId xmlns:a16="http://schemas.microsoft.com/office/drawing/2014/main" id="{5B3530B4-F4E7-42CD-B02E-7A54C694D8C0}"/>
              </a:ext>
            </a:extLst>
          </p:cNvPr>
          <p:cNvGraphicFramePr>
            <a:graphicFrameLocks noGrp="1"/>
          </p:cNvGraphicFramePr>
          <p:nvPr>
            <p:ph type="tbl" sz="quarter" idx="13"/>
            <p:extLst>
              <p:ext uri="{D42A27DB-BD31-4B8C-83A1-F6EECF244321}">
                <p14:modId xmlns:p14="http://schemas.microsoft.com/office/powerpoint/2010/main" val="24352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22812377"/>
                    </a:ext>
                  </a:extLst>
                </a:gridCol>
                <a:gridCol w="370332">
                  <a:extLst>
                    <a:ext uri="{9D8B030D-6E8A-4147-A177-3AD203B41FA5}">
                      <a16:colId xmlns:a16="http://schemas.microsoft.com/office/drawing/2014/main" val="1285335190"/>
                    </a:ext>
                  </a:extLst>
                </a:gridCol>
                <a:gridCol w="370332">
                  <a:extLst>
                    <a:ext uri="{9D8B030D-6E8A-4147-A177-3AD203B41FA5}">
                      <a16:colId xmlns:a16="http://schemas.microsoft.com/office/drawing/2014/main" val="2781294468"/>
                    </a:ext>
                  </a:extLst>
                </a:gridCol>
                <a:gridCol w="370332">
                  <a:extLst>
                    <a:ext uri="{9D8B030D-6E8A-4147-A177-3AD203B41FA5}">
                      <a16:colId xmlns:a16="http://schemas.microsoft.com/office/drawing/2014/main" val="2434840575"/>
                    </a:ext>
                  </a:extLst>
                </a:gridCol>
                <a:gridCol w="329184">
                  <a:extLst>
                    <a:ext uri="{9D8B030D-6E8A-4147-A177-3AD203B41FA5}">
                      <a16:colId xmlns:a16="http://schemas.microsoft.com/office/drawing/2014/main" val="2347703591"/>
                    </a:ext>
                  </a:extLst>
                </a:gridCol>
                <a:gridCol w="329184">
                  <a:extLst>
                    <a:ext uri="{9D8B030D-6E8A-4147-A177-3AD203B41FA5}">
                      <a16:colId xmlns:a16="http://schemas.microsoft.com/office/drawing/2014/main" val="845384144"/>
                    </a:ext>
                  </a:extLst>
                </a:gridCol>
                <a:gridCol w="329184">
                  <a:extLst>
                    <a:ext uri="{9D8B030D-6E8A-4147-A177-3AD203B41FA5}">
                      <a16:colId xmlns:a16="http://schemas.microsoft.com/office/drawing/2014/main" val="366135475"/>
                    </a:ext>
                  </a:extLst>
                </a:gridCol>
                <a:gridCol w="329184">
                  <a:extLst>
                    <a:ext uri="{9D8B030D-6E8A-4147-A177-3AD203B41FA5}">
                      <a16:colId xmlns:a16="http://schemas.microsoft.com/office/drawing/2014/main" val="863156532"/>
                    </a:ext>
                  </a:extLst>
                </a:gridCol>
                <a:gridCol w="329184">
                  <a:extLst>
                    <a:ext uri="{9D8B030D-6E8A-4147-A177-3AD203B41FA5}">
                      <a16:colId xmlns:a16="http://schemas.microsoft.com/office/drawing/2014/main" val="1726464910"/>
                    </a:ext>
                  </a:extLst>
                </a:gridCol>
                <a:gridCol w="329184">
                  <a:extLst>
                    <a:ext uri="{9D8B030D-6E8A-4147-A177-3AD203B41FA5}">
                      <a16:colId xmlns:a16="http://schemas.microsoft.com/office/drawing/2014/main" val="358688825"/>
                    </a:ext>
                  </a:extLst>
                </a:gridCol>
                <a:gridCol w="329184">
                  <a:extLst>
                    <a:ext uri="{9D8B030D-6E8A-4147-A177-3AD203B41FA5}">
                      <a16:colId xmlns:a16="http://schemas.microsoft.com/office/drawing/2014/main" val="1510561311"/>
                    </a:ext>
                  </a:extLst>
                </a:gridCol>
                <a:gridCol w="329184">
                  <a:extLst>
                    <a:ext uri="{9D8B030D-6E8A-4147-A177-3AD203B41FA5}">
                      <a16:colId xmlns:a16="http://schemas.microsoft.com/office/drawing/2014/main" val="435641681"/>
                    </a:ext>
                  </a:extLst>
                </a:gridCol>
                <a:gridCol w="329184">
                  <a:extLst>
                    <a:ext uri="{9D8B030D-6E8A-4147-A177-3AD203B41FA5}">
                      <a16:colId xmlns:a16="http://schemas.microsoft.com/office/drawing/2014/main" val="773661762"/>
                    </a:ext>
                  </a:extLst>
                </a:gridCol>
                <a:gridCol w="370332">
                  <a:extLst>
                    <a:ext uri="{9D8B030D-6E8A-4147-A177-3AD203B41FA5}">
                      <a16:colId xmlns:a16="http://schemas.microsoft.com/office/drawing/2014/main" val="1887496852"/>
                    </a:ext>
                  </a:extLst>
                </a:gridCol>
                <a:gridCol w="370332">
                  <a:extLst>
                    <a:ext uri="{9D8B030D-6E8A-4147-A177-3AD203B41FA5}">
                      <a16:colId xmlns:a16="http://schemas.microsoft.com/office/drawing/2014/main" val="3689492095"/>
                    </a:ext>
                  </a:extLst>
                </a:gridCol>
                <a:gridCol w="329184">
                  <a:extLst>
                    <a:ext uri="{9D8B030D-6E8A-4147-A177-3AD203B41FA5}">
                      <a16:colId xmlns:a16="http://schemas.microsoft.com/office/drawing/2014/main" val="2855636852"/>
                    </a:ext>
                  </a:extLst>
                </a:gridCol>
                <a:gridCol w="329184">
                  <a:extLst>
                    <a:ext uri="{9D8B030D-6E8A-4147-A177-3AD203B41FA5}">
                      <a16:colId xmlns:a16="http://schemas.microsoft.com/office/drawing/2014/main" val="3223590630"/>
                    </a:ext>
                  </a:extLst>
                </a:gridCol>
                <a:gridCol w="370332">
                  <a:extLst>
                    <a:ext uri="{9D8B030D-6E8A-4147-A177-3AD203B41FA5}">
                      <a16:colId xmlns:a16="http://schemas.microsoft.com/office/drawing/2014/main" val="124978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520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- 2018-09-04 13:12:22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our Golden Shots yet? With a concoction of turmeric, ginger, apple and black pepper, these tasty shots are cold-pressed every day and are made to boost your immunity, metabolism and energy.
Don't leave without trying one! #tastytuesday #goldenshots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157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- 2018-09-03 17:01:33 </a:t>
                      </a:r>
                      <a:r>
                        <a:rPr kumimoji="0" lang="en-US" sz="1000" b="0" i="0" u="none" strike="noStrike" kern="1200" cap="none" spc="0" normalizeH="0" baseline="0" noProof="0">
                          <a:ln>
                            <a:noFill/>
                          </a:ln>
                          <a:solidFill>
                            <a:prstClr val="black"/>
                          </a:solidFill>
                          <a:effectLst/>
                          <a:uLnTx/>
                          <a:uFillTx/>
                          <a:latin typeface="+mn-lt"/>
                          <a:ea typeface="+mn-ea"/>
                          <a:cs typeface="+mn-cs"/>
                        </a:rPr>
                        <a:t> 
 The workout that will literally Lift &amp; Tone your entire body. Join Moe Hashoush every Tuesday at 7.00 PM and every Thursday at 8.00 PM. Book your spot NOW! #liftandtone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9611164"/>
                  </a:ext>
                </a:extLst>
              </a:tr>
            </a:tbl>
          </a:graphicData>
        </a:graphic>
      </p:graphicFrame>
      <p:sp>
        <p:nvSpPr>
          <p:cNvPr id="4" name="Text Placeholder 3">
            <a:extLst>
              <a:ext uri="{FF2B5EF4-FFF2-40B4-BE49-F238E27FC236}">
                <a16:creationId xmlns:a16="http://schemas.microsoft.com/office/drawing/2014/main" id="{EE1C8C67-58F4-4DFE-AF95-6C108515336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7819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A2E1A-CD36-40D9-A926-18B9B4A0D5BA}"/>
              </a:ext>
            </a:extLst>
          </p:cNvPr>
          <p:cNvSpPr>
            <a:spLocks noGrp="1"/>
          </p:cNvSpPr>
          <p:nvPr>
            <p:ph type="title"/>
          </p:nvPr>
        </p:nvSpPr>
        <p:spPr/>
        <p:txBody>
          <a:bodyPr/>
          <a:lstStyle/>
          <a:p>
            <a:r>
              <a:rPr lang="en-US"/>
              <a:t>Facebook Own Posts Table  | Monday Studio - 15 of 15</a:t>
            </a:r>
          </a:p>
        </p:txBody>
      </p:sp>
      <p:graphicFrame>
        <p:nvGraphicFramePr>
          <p:cNvPr id="5" name="Table Placeholder 4">
            <a:extLst>
              <a:ext uri="{FF2B5EF4-FFF2-40B4-BE49-F238E27FC236}">
                <a16:creationId xmlns:a16="http://schemas.microsoft.com/office/drawing/2014/main" id="{FD16BD31-CA61-4E1C-8BC2-3527D92B0C63}"/>
              </a:ext>
            </a:extLst>
          </p:cNvPr>
          <p:cNvGraphicFramePr>
            <a:graphicFrameLocks noGrp="1"/>
          </p:cNvGraphicFramePr>
          <p:nvPr>
            <p:ph type="tbl" sz="quarter" idx="13"/>
            <p:extLst>
              <p:ext uri="{D42A27DB-BD31-4B8C-83A1-F6EECF244321}">
                <p14:modId xmlns:p14="http://schemas.microsoft.com/office/powerpoint/2010/main" val="135039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1157934"/>
                    </a:ext>
                  </a:extLst>
                </a:gridCol>
                <a:gridCol w="370332">
                  <a:extLst>
                    <a:ext uri="{9D8B030D-6E8A-4147-A177-3AD203B41FA5}">
                      <a16:colId xmlns:a16="http://schemas.microsoft.com/office/drawing/2014/main" val="1581499051"/>
                    </a:ext>
                  </a:extLst>
                </a:gridCol>
                <a:gridCol w="370332">
                  <a:extLst>
                    <a:ext uri="{9D8B030D-6E8A-4147-A177-3AD203B41FA5}">
                      <a16:colId xmlns:a16="http://schemas.microsoft.com/office/drawing/2014/main" val="3322405532"/>
                    </a:ext>
                  </a:extLst>
                </a:gridCol>
                <a:gridCol w="370332">
                  <a:extLst>
                    <a:ext uri="{9D8B030D-6E8A-4147-A177-3AD203B41FA5}">
                      <a16:colId xmlns:a16="http://schemas.microsoft.com/office/drawing/2014/main" val="1793080892"/>
                    </a:ext>
                  </a:extLst>
                </a:gridCol>
                <a:gridCol w="329184">
                  <a:extLst>
                    <a:ext uri="{9D8B030D-6E8A-4147-A177-3AD203B41FA5}">
                      <a16:colId xmlns:a16="http://schemas.microsoft.com/office/drawing/2014/main" val="1182349408"/>
                    </a:ext>
                  </a:extLst>
                </a:gridCol>
                <a:gridCol w="329184">
                  <a:extLst>
                    <a:ext uri="{9D8B030D-6E8A-4147-A177-3AD203B41FA5}">
                      <a16:colId xmlns:a16="http://schemas.microsoft.com/office/drawing/2014/main" val="4123247263"/>
                    </a:ext>
                  </a:extLst>
                </a:gridCol>
                <a:gridCol w="329184">
                  <a:extLst>
                    <a:ext uri="{9D8B030D-6E8A-4147-A177-3AD203B41FA5}">
                      <a16:colId xmlns:a16="http://schemas.microsoft.com/office/drawing/2014/main" val="45348130"/>
                    </a:ext>
                  </a:extLst>
                </a:gridCol>
                <a:gridCol w="329184">
                  <a:extLst>
                    <a:ext uri="{9D8B030D-6E8A-4147-A177-3AD203B41FA5}">
                      <a16:colId xmlns:a16="http://schemas.microsoft.com/office/drawing/2014/main" val="1578895261"/>
                    </a:ext>
                  </a:extLst>
                </a:gridCol>
                <a:gridCol w="329184">
                  <a:extLst>
                    <a:ext uri="{9D8B030D-6E8A-4147-A177-3AD203B41FA5}">
                      <a16:colId xmlns:a16="http://schemas.microsoft.com/office/drawing/2014/main" val="4247562187"/>
                    </a:ext>
                  </a:extLst>
                </a:gridCol>
                <a:gridCol w="329184">
                  <a:extLst>
                    <a:ext uri="{9D8B030D-6E8A-4147-A177-3AD203B41FA5}">
                      <a16:colId xmlns:a16="http://schemas.microsoft.com/office/drawing/2014/main" val="3632946855"/>
                    </a:ext>
                  </a:extLst>
                </a:gridCol>
                <a:gridCol w="329184">
                  <a:extLst>
                    <a:ext uri="{9D8B030D-6E8A-4147-A177-3AD203B41FA5}">
                      <a16:colId xmlns:a16="http://schemas.microsoft.com/office/drawing/2014/main" val="702054055"/>
                    </a:ext>
                  </a:extLst>
                </a:gridCol>
                <a:gridCol w="329184">
                  <a:extLst>
                    <a:ext uri="{9D8B030D-6E8A-4147-A177-3AD203B41FA5}">
                      <a16:colId xmlns:a16="http://schemas.microsoft.com/office/drawing/2014/main" val="3873236918"/>
                    </a:ext>
                  </a:extLst>
                </a:gridCol>
                <a:gridCol w="329184">
                  <a:extLst>
                    <a:ext uri="{9D8B030D-6E8A-4147-A177-3AD203B41FA5}">
                      <a16:colId xmlns:a16="http://schemas.microsoft.com/office/drawing/2014/main" val="2766640476"/>
                    </a:ext>
                  </a:extLst>
                </a:gridCol>
                <a:gridCol w="370332">
                  <a:extLst>
                    <a:ext uri="{9D8B030D-6E8A-4147-A177-3AD203B41FA5}">
                      <a16:colId xmlns:a16="http://schemas.microsoft.com/office/drawing/2014/main" val="1748910531"/>
                    </a:ext>
                  </a:extLst>
                </a:gridCol>
                <a:gridCol w="370332">
                  <a:extLst>
                    <a:ext uri="{9D8B030D-6E8A-4147-A177-3AD203B41FA5}">
                      <a16:colId xmlns:a16="http://schemas.microsoft.com/office/drawing/2014/main" val="1989055506"/>
                    </a:ext>
                  </a:extLst>
                </a:gridCol>
                <a:gridCol w="329184">
                  <a:extLst>
                    <a:ext uri="{9D8B030D-6E8A-4147-A177-3AD203B41FA5}">
                      <a16:colId xmlns:a16="http://schemas.microsoft.com/office/drawing/2014/main" val="4045521066"/>
                    </a:ext>
                  </a:extLst>
                </a:gridCol>
                <a:gridCol w="329184">
                  <a:extLst>
                    <a:ext uri="{9D8B030D-6E8A-4147-A177-3AD203B41FA5}">
                      <a16:colId xmlns:a16="http://schemas.microsoft.com/office/drawing/2014/main" val="1455907693"/>
                    </a:ext>
                  </a:extLst>
                </a:gridCol>
                <a:gridCol w="370332">
                  <a:extLst>
                    <a:ext uri="{9D8B030D-6E8A-4147-A177-3AD203B41FA5}">
                      <a16:colId xmlns:a16="http://schemas.microsoft.com/office/drawing/2014/main" val="360587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365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- 2018-09-02 20:35:35 </a:t>
                      </a:r>
                      <a:r>
                        <a:rPr kumimoji="0" lang="en-US" sz="1000" b="0" i="0" u="none" strike="noStrike" kern="1200" cap="none" spc="0" normalizeH="0" baseline="0" noProof="0">
                          <a:ln>
                            <a:noFill/>
                          </a:ln>
                          <a:solidFill>
                            <a:prstClr val="black"/>
                          </a:solidFill>
                          <a:effectLst/>
                          <a:uLnTx/>
                          <a:uFillTx/>
                          <a:latin typeface="+mn-lt"/>
                          <a:ea typeface="+mn-ea"/>
                          <a:cs typeface="+mn-cs"/>
                        </a:rPr>
                        <a:t> 
 Step into the NEW YOU this month!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35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- 2018-09-01 11:18:53 </a:t>
                      </a:r>
                      <a:r>
                        <a:rPr kumimoji="0" lang="en-US" sz="1000" b="0" i="0" u="none" strike="noStrike" kern="1200" cap="none" spc="0" normalizeH="0" baseline="0" noProof="0">
                          <a:ln>
                            <a:noFill/>
                          </a:ln>
                          <a:solidFill>
                            <a:prstClr val="black"/>
                          </a:solidFill>
                          <a:effectLst/>
                          <a:uLnTx/>
                          <a:uFillTx/>
                          <a:latin typeface="+mn-lt"/>
                          <a:ea typeface="+mn-ea"/>
                          <a:cs typeface="+mn-cs"/>
                        </a:rPr>
                        <a:t> 
 Zumba and Ballet kids classes - for all levels - are starting at the Studio this September! Book your little ones in for some fun dancing sessions that inspire laughter, fitness and learning.
Go to the MINDBODY app to check our live schedule or call us on 01/792469. #zumbakids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882314"/>
                  </a:ext>
                </a:extLst>
              </a:tr>
            </a:tbl>
          </a:graphicData>
        </a:graphic>
      </p:graphicFrame>
      <p:sp>
        <p:nvSpPr>
          <p:cNvPr id="4" name="Text Placeholder 3">
            <a:extLst>
              <a:ext uri="{FF2B5EF4-FFF2-40B4-BE49-F238E27FC236}">
                <a16:creationId xmlns:a16="http://schemas.microsoft.com/office/drawing/2014/main" id="{4A646D4F-1F9F-4B83-A33A-5A4EE7CE95B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40891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F8F9-C2E3-4EB5-A5CB-5A93E723CC11}"/>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52FFAA3C-A1D8-4390-9CD9-8C93E0823EA6}"/>
              </a:ext>
            </a:extLst>
          </p:cNvPr>
          <p:cNvGraphicFramePr>
            <a:graphicFrameLocks noGrp="1"/>
          </p:cNvGraphicFramePr>
          <p:nvPr>
            <p:ph type="chart" sz="quarter" idx="13"/>
            <p:extLst>
              <p:ext uri="{D42A27DB-BD31-4B8C-83A1-F6EECF244321}">
                <p14:modId xmlns:p14="http://schemas.microsoft.com/office/powerpoint/2010/main" val="565129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1D787-B7C8-489E-996B-93B2B2325848}"/>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0D9256E-D65D-415D-A074-155A489D7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501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04CF-E4DD-4B0C-BB13-1721541CD0E6}"/>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8A512507-12FC-45A8-951B-55B17DEBA40A}"/>
              </a:ext>
            </a:extLst>
          </p:cNvPr>
          <p:cNvGraphicFramePr>
            <a:graphicFrameLocks noGrp="1"/>
          </p:cNvGraphicFramePr>
          <p:nvPr>
            <p:ph type="chart" sz="quarter" idx="13"/>
            <p:extLst>
              <p:ext uri="{D42A27DB-BD31-4B8C-83A1-F6EECF244321}">
                <p14:modId xmlns:p14="http://schemas.microsoft.com/office/powerpoint/2010/main" val="1571918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080842-84B6-4730-B97E-C456905FC99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A666140-2BFB-4152-AAB3-261376BB8F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235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8881F-6E9F-4A82-AFCE-22053D759AD6}"/>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FCAC8A27-6408-418D-A5BE-2E7B321DEA71}"/>
              </a:ext>
            </a:extLst>
          </p:cNvPr>
          <p:cNvGraphicFramePr>
            <a:graphicFrameLocks noGrp="1"/>
          </p:cNvGraphicFramePr>
          <p:nvPr>
            <p:ph type="chart" sz="quarter" idx="13"/>
            <p:extLst>
              <p:ext uri="{D42A27DB-BD31-4B8C-83A1-F6EECF244321}">
                <p14:modId xmlns:p14="http://schemas.microsoft.com/office/powerpoint/2010/main" val="3813248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87050-3E94-48B3-A928-E72B0F1AB14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7EC90B0-0E31-4A7A-90F8-E0746B26A4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167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000D7-35A4-4167-8862-9B17E655A9AB}"/>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E8791485-8DB8-4B14-9F29-C4D40E20C1F1}"/>
              </a:ext>
            </a:extLst>
          </p:cNvPr>
          <p:cNvGraphicFramePr>
            <a:graphicFrameLocks noGrp="1"/>
          </p:cNvGraphicFramePr>
          <p:nvPr>
            <p:ph type="chart" sz="quarter" idx="13"/>
            <p:extLst>
              <p:ext uri="{D42A27DB-BD31-4B8C-83A1-F6EECF244321}">
                <p14:modId xmlns:p14="http://schemas.microsoft.com/office/powerpoint/2010/main" val="3073374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304BE-AAB0-494A-A8BF-08A7E74F342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6F1431B-4400-4E89-A651-91939B4C7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9325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95731-E9B7-488A-99E4-8BFBD38C11AA}"/>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24B72E9B-3093-4C6A-8AF7-B2E4C5957AA9}"/>
              </a:ext>
            </a:extLst>
          </p:cNvPr>
          <p:cNvGraphicFramePr>
            <a:graphicFrameLocks noGrp="1"/>
          </p:cNvGraphicFramePr>
          <p:nvPr>
            <p:ph type="chart" sz="quarter" idx="13"/>
            <p:extLst>
              <p:ext uri="{D42A27DB-BD31-4B8C-83A1-F6EECF244321}">
                <p14:modId xmlns:p14="http://schemas.microsoft.com/office/powerpoint/2010/main" val="3982376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3AD54-9B05-4800-B18F-D5FCD2BD15A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D128828-161B-4BC5-BCAE-7A32FC9EC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120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F8029-0F0E-41DC-AB9B-E3F8B0E45938}"/>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F55389AC-A4FF-444D-8614-E0AF107BEBB6}"/>
              </a:ext>
            </a:extLst>
          </p:cNvPr>
          <p:cNvGraphicFramePr>
            <a:graphicFrameLocks noGrp="1"/>
          </p:cNvGraphicFramePr>
          <p:nvPr>
            <p:ph type="chart" sz="quarter" idx="13"/>
            <p:extLst>
              <p:ext uri="{D42A27DB-BD31-4B8C-83A1-F6EECF244321}">
                <p14:modId xmlns:p14="http://schemas.microsoft.com/office/powerpoint/2010/main" val="4126281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54454-02ED-487E-B068-EEDA4B46B2D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23FA94B-D0A1-4C81-92EC-A1BA67C5E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899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0682B-1E7B-483F-8F81-1CA558013CB4}"/>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CAAFFF1A-1EE0-4975-BE6B-EFD24AAECD50}"/>
              </a:ext>
            </a:extLst>
          </p:cNvPr>
          <p:cNvGraphicFramePr>
            <a:graphicFrameLocks noGrp="1"/>
          </p:cNvGraphicFramePr>
          <p:nvPr>
            <p:ph type="chart" sz="quarter" idx="13"/>
            <p:extLst>
              <p:ext uri="{D42A27DB-BD31-4B8C-83A1-F6EECF244321}">
                <p14:modId xmlns:p14="http://schemas.microsoft.com/office/powerpoint/2010/main" val="1737400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E6E9C-59F6-4353-952F-84136259F0C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8437193-3655-4D8F-A169-CEDAA8CEB9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343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3FD01-3DD3-420C-AA2B-EC9A00E213A3}"/>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557E66BA-284D-4748-9F61-67EE2012BE0D}"/>
              </a:ext>
            </a:extLst>
          </p:cNvPr>
          <p:cNvGraphicFramePr>
            <a:graphicFrameLocks noGrp="1"/>
          </p:cNvGraphicFramePr>
          <p:nvPr>
            <p:ph type="tbl" sz="quarter" idx="13"/>
            <p:extLst>
              <p:ext uri="{D42A27DB-BD31-4B8C-83A1-F6EECF244321}">
                <p14:modId xmlns:p14="http://schemas.microsoft.com/office/powerpoint/2010/main" val="356353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72048194"/>
                    </a:ext>
                  </a:extLst>
                </a:gridCol>
                <a:gridCol w="1645920">
                  <a:extLst>
                    <a:ext uri="{9D8B030D-6E8A-4147-A177-3AD203B41FA5}">
                      <a16:colId xmlns:a16="http://schemas.microsoft.com/office/drawing/2014/main" val="3461733786"/>
                    </a:ext>
                  </a:extLst>
                </a:gridCol>
                <a:gridCol w="1645920">
                  <a:extLst>
                    <a:ext uri="{9D8B030D-6E8A-4147-A177-3AD203B41FA5}">
                      <a16:colId xmlns:a16="http://schemas.microsoft.com/office/drawing/2014/main" val="278068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7245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65.6 %</a:t>
                      </a:r>
                    </a:p>
                  </a:txBody>
                  <a:tcPr/>
                </a:tc>
                <a:extLst>
                  <a:ext uri="{0D108BD9-81ED-4DB2-BD59-A6C34878D82A}">
                    <a16:rowId xmlns:a16="http://schemas.microsoft.com/office/drawing/2014/main" val="232173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88774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0061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8624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6910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3337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90223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57443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34757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82286326"/>
                  </a:ext>
                </a:extLst>
              </a:tr>
            </a:tbl>
          </a:graphicData>
        </a:graphic>
      </p:graphicFrame>
      <p:sp>
        <p:nvSpPr>
          <p:cNvPr id="4" name="Text Placeholder 3">
            <a:extLst>
              <a:ext uri="{FF2B5EF4-FFF2-40B4-BE49-F238E27FC236}">
                <a16:creationId xmlns:a16="http://schemas.microsoft.com/office/drawing/2014/main" id="{94EB23F9-5EB9-454D-8560-F1BD699DEFB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21308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9F8B9-BBFC-4046-8816-7AD141C97499}"/>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B3FF2865-A120-495C-AA99-C7A6452D1B60}"/>
              </a:ext>
            </a:extLst>
          </p:cNvPr>
          <p:cNvGraphicFramePr>
            <a:graphicFrameLocks noGrp="1"/>
          </p:cNvGraphicFramePr>
          <p:nvPr>
            <p:ph type="tbl" sz="quarter" idx="13"/>
            <p:extLst>
              <p:ext uri="{D42A27DB-BD31-4B8C-83A1-F6EECF244321}">
                <p14:modId xmlns:p14="http://schemas.microsoft.com/office/powerpoint/2010/main" val="3231162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1009419"/>
                    </a:ext>
                  </a:extLst>
                </a:gridCol>
                <a:gridCol w="1645920">
                  <a:extLst>
                    <a:ext uri="{9D8B030D-6E8A-4147-A177-3AD203B41FA5}">
                      <a16:colId xmlns:a16="http://schemas.microsoft.com/office/drawing/2014/main" val="2227839185"/>
                    </a:ext>
                  </a:extLst>
                </a:gridCol>
                <a:gridCol w="1645920">
                  <a:extLst>
                    <a:ext uri="{9D8B030D-6E8A-4147-A177-3AD203B41FA5}">
                      <a16:colId xmlns:a16="http://schemas.microsoft.com/office/drawing/2014/main" val="29052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3073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77599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30947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8738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1135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15362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7038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12961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74885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25263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669418491"/>
                  </a:ext>
                </a:extLst>
              </a:tr>
            </a:tbl>
          </a:graphicData>
        </a:graphic>
      </p:graphicFrame>
      <p:sp>
        <p:nvSpPr>
          <p:cNvPr id="4" name="Text Placeholder 3">
            <a:extLst>
              <a:ext uri="{FF2B5EF4-FFF2-40B4-BE49-F238E27FC236}">
                <a16:creationId xmlns:a16="http://schemas.microsoft.com/office/drawing/2014/main" id="{21872586-B706-4B6C-8009-89729E46A77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3685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5DF5-4400-4399-ACB7-91901EA73304}"/>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1D4D4BA7-10DA-491D-BB02-8602B424EDFC}"/>
              </a:ext>
            </a:extLst>
          </p:cNvPr>
          <p:cNvGraphicFramePr>
            <a:graphicFrameLocks noGrp="1"/>
          </p:cNvGraphicFramePr>
          <p:nvPr>
            <p:ph type="tbl" sz="quarter" idx="13"/>
            <p:extLst>
              <p:ext uri="{D42A27DB-BD31-4B8C-83A1-F6EECF244321}">
                <p14:modId xmlns:p14="http://schemas.microsoft.com/office/powerpoint/2010/main" val="471445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5756734"/>
                    </a:ext>
                  </a:extLst>
                </a:gridCol>
                <a:gridCol w="1645920">
                  <a:extLst>
                    <a:ext uri="{9D8B030D-6E8A-4147-A177-3AD203B41FA5}">
                      <a16:colId xmlns:a16="http://schemas.microsoft.com/office/drawing/2014/main" val="2207052892"/>
                    </a:ext>
                  </a:extLst>
                </a:gridCol>
                <a:gridCol w="1645920">
                  <a:extLst>
                    <a:ext uri="{9D8B030D-6E8A-4147-A177-3AD203B41FA5}">
                      <a16:colId xmlns:a16="http://schemas.microsoft.com/office/drawing/2014/main" val="271830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9902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59210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7535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43512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29012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604991636"/>
                  </a:ext>
                </a:extLst>
              </a:tr>
            </a:tbl>
          </a:graphicData>
        </a:graphic>
      </p:graphicFrame>
      <p:sp>
        <p:nvSpPr>
          <p:cNvPr id="4" name="Text Placeholder 3">
            <a:extLst>
              <a:ext uri="{FF2B5EF4-FFF2-40B4-BE49-F238E27FC236}">
                <a16:creationId xmlns:a16="http://schemas.microsoft.com/office/drawing/2014/main" id="{939D276F-65DE-48D4-A918-EC1CD791423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99377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ED09-B80E-47EC-B482-06CA27F67D97}"/>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A72E0314-98F5-4521-A3C8-5F7741A3E55C}"/>
              </a:ext>
            </a:extLst>
          </p:cNvPr>
          <p:cNvGraphicFramePr>
            <a:graphicFrameLocks noGrp="1"/>
          </p:cNvGraphicFramePr>
          <p:nvPr>
            <p:ph type="chart" sz="quarter" idx="13"/>
            <p:extLst>
              <p:ext uri="{D42A27DB-BD31-4B8C-83A1-F6EECF244321}">
                <p14:modId xmlns:p14="http://schemas.microsoft.com/office/powerpoint/2010/main" val="1087331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06A064-4675-46F8-AB97-63C376A803A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C9D1567-B098-4BC2-A1E9-AD1A61407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221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40C08-1DB5-4527-AFB5-B5392B781819}"/>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70E180B5-0E1C-462A-96B1-A0B112E2A8F9}"/>
              </a:ext>
            </a:extLst>
          </p:cNvPr>
          <p:cNvGraphicFramePr>
            <a:graphicFrameLocks noGrp="1"/>
          </p:cNvGraphicFramePr>
          <p:nvPr>
            <p:ph type="chart" sz="quarter" idx="13"/>
            <p:extLst>
              <p:ext uri="{D42A27DB-BD31-4B8C-83A1-F6EECF244321}">
                <p14:modId xmlns:p14="http://schemas.microsoft.com/office/powerpoint/2010/main" val="2763489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3C0CDC-9CDD-477A-9605-DC63E8D6975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C38AF8BC-8A44-43C9-9122-9BC7A96B4B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7385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1516</Words>
  <Application>Microsoft Office PowerPoint</Application>
  <PresentationFormat>On-screen Show (4:3)</PresentationFormat>
  <Paragraphs>872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15</vt:lpstr>
      <vt:lpstr>Facebook Own Posts Table  | Monday Studio - 2 of 15</vt:lpstr>
      <vt:lpstr>Facebook Own Posts Table  | Monday Studio - 3 of 15</vt:lpstr>
      <vt:lpstr>Facebook Own Posts Table  | Monday Studio - 4 of 15</vt:lpstr>
      <vt:lpstr>Facebook Own Posts Table  | Monday Studio - 5 of 15</vt:lpstr>
      <vt:lpstr>Facebook Own Posts Table  | Monday Studio - 6 of 15</vt:lpstr>
      <vt:lpstr>Facebook Own Posts Table  | Monday Studio - 7 of 15</vt:lpstr>
      <vt:lpstr>Facebook Own Posts Table  | Monday Studio - 8 of 15</vt:lpstr>
      <vt:lpstr>Facebook Own Posts Table  | Monday Studio - 9 of 15</vt:lpstr>
      <vt:lpstr>Facebook Own Posts Table  | Monday Studio - 10 of 15</vt:lpstr>
      <vt:lpstr>Facebook Own Posts Table  | Monday Studio - 11 of 15</vt:lpstr>
      <vt:lpstr>Facebook Own Posts Table  | Monday Studio - 12 of 15</vt:lpstr>
      <vt:lpstr>Facebook Own Posts Table  | Monday Studio - 13 of 15</vt:lpstr>
      <vt:lpstr>Facebook Own Posts Table  | Monday Studio - 14 of 15</vt:lpstr>
      <vt:lpstr>Facebook Own Posts Table  | Monday Studio - 15 of 15</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2018-10-02T11:47:35Z</dcterms:created>
  <dcterms:modified xsi:type="dcterms:W3CDTF">2018-10-02T11:49:15Z</dcterms:modified>
</cp:coreProperties>
</file>