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  <p:sldId id="282" r:id="rId26"/>
    <p:sldId id="283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Altus.me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3.6371902705159997E-2</c:v>
                </c:pt>
                <c:pt idx="1">
                  <c:v>2.7269008771531E-2</c:v>
                </c:pt>
                <c:pt idx="2">
                  <c:v>4.5435958017174998E-3</c:v>
                </c:pt>
                <c:pt idx="3">
                  <c:v>1.8173557473876001E-2</c:v>
                </c:pt>
                <c:pt idx="4">
                  <c:v>4.5425638230216997E-3</c:v>
                </c:pt>
                <c:pt idx="5">
                  <c:v>-1.3627072450602001E-2</c:v>
                </c:pt>
                <c:pt idx="6">
                  <c:v>9.0859531164818996E-3</c:v>
                </c:pt>
                <c:pt idx="7">
                  <c:v>4.5425638230216997E-3</c:v>
                </c:pt>
                <c:pt idx="8">
                  <c:v>2.7254144901204001E-2</c:v>
                </c:pt>
                <c:pt idx="9">
                  <c:v>9.0822396803052E-3</c:v>
                </c:pt>
                <c:pt idx="10">
                  <c:v>0.13168051582436999</c:v>
                </c:pt>
                <c:pt idx="11">
                  <c:v>4.5347360783601999E-2</c:v>
                </c:pt>
                <c:pt idx="12">
                  <c:v>9.0653612546459997E-3</c:v>
                </c:pt>
                <c:pt idx="13">
                  <c:v>-1.3596809282088E-2</c:v>
                </c:pt>
                <c:pt idx="14">
                  <c:v>4.5328860885725996E-3</c:v>
                </c:pt>
                <c:pt idx="15">
                  <c:v>-4.5326806273229998E-3</c:v>
                </c:pt>
                <c:pt idx="16">
                  <c:v>1.3598658265717999E-2</c:v>
                </c:pt>
                <c:pt idx="17">
                  <c:v>3.6258158085569002E-2</c:v>
                </c:pt>
                <c:pt idx="18">
                  <c:v>4.5306270387822003E-3</c:v>
                </c:pt>
                <c:pt idx="19">
                  <c:v>4.5304217822679004E-3</c:v>
                </c:pt>
                <c:pt idx="20">
                  <c:v>9.0604330887015996E-3</c:v>
                </c:pt>
                <c:pt idx="21">
                  <c:v>4.5298061242979E-3</c:v>
                </c:pt>
                <c:pt idx="22">
                  <c:v>2.2648004710785E-2</c:v>
                </c:pt>
                <c:pt idx="23">
                  <c:v>9.0571506204147993E-3</c:v>
                </c:pt>
                <c:pt idx="24">
                  <c:v>1.3584495562398E-2</c:v>
                </c:pt>
                <c:pt idx="25">
                  <c:v>-4.5275501426178004E-3</c:v>
                </c:pt>
                <c:pt idx="26">
                  <c:v>9.0555102780042005E-3</c:v>
                </c:pt>
                <c:pt idx="27">
                  <c:v>1.8109380659180999E-2</c:v>
                </c:pt>
                <c:pt idx="28">
                  <c:v>2.7159152634438001E-2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5D-4B6F-8DD1-BC8A6F9B5F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066896"/>
        <c:axId val="353068864"/>
      </c:lineChart>
      <c:dateAx>
        <c:axId val="353066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068864"/>
        <c:crosses val="autoZero"/>
        <c:auto val="1"/>
        <c:lblOffset val="100"/>
        <c:baseTimeUnit val="days"/>
      </c:dateAx>
      <c:valAx>
        <c:axId val="353068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066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Altus.me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22000</c:v>
                </c:pt>
                <c:pt idx="1">
                  <c:v>21999</c:v>
                </c:pt>
                <c:pt idx="2">
                  <c:v>22005</c:v>
                </c:pt>
                <c:pt idx="3">
                  <c:v>22005</c:v>
                </c:pt>
                <c:pt idx="4">
                  <c:v>22005</c:v>
                </c:pt>
                <c:pt idx="5">
                  <c:v>22004</c:v>
                </c:pt>
                <c:pt idx="6">
                  <c:v>22005</c:v>
                </c:pt>
                <c:pt idx="7">
                  <c:v>22008</c:v>
                </c:pt>
                <c:pt idx="8">
                  <c:v>22011</c:v>
                </c:pt>
                <c:pt idx="9">
                  <c:v>22023</c:v>
                </c:pt>
                <c:pt idx="10">
                  <c:v>22049</c:v>
                </c:pt>
                <c:pt idx="11">
                  <c:v>22054</c:v>
                </c:pt>
                <c:pt idx="12">
                  <c:v>22050</c:v>
                </c:pt>
                <c:pt idx="13">
                  <c:v>22056</c:v>
                </c:pt>
                <c:pt idx="14">
                  <c:v>22052</c:v>
                </c:pt>
                <c:pt idx="15">
                  <c:v>22054</c:v>
                </c:pt>
                <c:pt idx="16">
                  <c:v>22060</c:v>
                </c:pt>
                <c:pt idx="17">
                  <c:v>22065</c:v>
                </c:pt>
                <c:pt idx="18">
                  <c:v>22064</c:v>
                </c:pt>
                <c:pt idx="19">
                  <c:v>22065</c:v>
                </c:pt>
                <c:pt idx="20">
                  <c:v>22068</c:v>
                </c:pt>
                <c:pt idx="21">
                  <c:v>22071</c:v>
                </c:pt>
                <c:pt idx="22">
                  <c:v>22073</c:v>
                </c:pt>
                <c:pt idx="23">
                  <c:v>22077</c:v>
                </c:pt>
                <c:pt idx="24">
                  <c:v>22079</c:v>
                </c:pt>
                <c:pt idx="25">
                  <c:v>22077</c:v>
                </c:pt>
                <c:pt idx="26">
                  <c:v>22080</c:v>
                </c:pt>
                <c:pt idx="27">
                  <c:v>22087</c:v>
                </c:pt>
                <c:pt idx="28">
                  <c:v>22090</c:v>
                </c:pt>
                <c:pt idx="29">
                  <c:v>22089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14-4A5E-801E-229CC15547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861600"/>
        <c:axId val="351367016"/>
      </c:lineChart>
      <c:dateAx>
        <c:axId val="281861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367016"/>
        <c:crosses val="autoZero"/>
        <c:auto val="1"/>
        <c:lblOffset val="100"/>
        <c:baseTimeUnit val="days"/>
      </c:dateAx>
      <c:valAx>
        <c:axId val="351367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861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Altus.me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3E-4EDB-A173-ECAC777D28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Altus.me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3E-4EDB-A173-ECAC777D28E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Altus.me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63E-4EDB-A173-ECAC777D28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05159104"/>
        <c:axId val="505156152"/>
      </c:barChart>
      <c:catAx>
        <c:axId val="505159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156152"/>
        <c:crosses val="autoZero"/>
        <c:auto val="1"/>
        <c:lblAlgn val="ctr"/>
        <c:lblOffset val="100"/>
        <c:noMultiLvlLbl val="0"/>
      </c:catAx>
      <c:valAx>
        <c:axId val="505156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159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Altus.me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0.89094958861766005</c:v>
                </c:pt>
                <c:pt idx="1">
                  <c:v>5.4530582568390003E-2</c:v>
                </c:pt>
                <c:pt idx="2">
                  <c:v>0.89054477713663005</c:v>
                </c:pt>
                <c:pt idx="3">
                  <c:v>0.50881337452299003</c:v>
                </c:pt>
                <c:pt idx="4">
                  <c:v>1.8170255292087E-2</c:v>
                </c:pt>
                <c:pt idx="5">
                  <c:v>0.20896742833779999</c:v>
                </c:pt>
                <c:pt idx="6">
                  <c:v>0.55421796211329999</c:v>
                </c:pt>
                <c:pt idx="7">
                  <c:v>0.32252203143454</c:v>
                </c:pt>
                <c:pt idx="8">
                  <c:v>0</c:v>
                </c:pt>
                <c:pt idx="9">
                  <c:v>0.59031877213695005</c:v>
                </c:pt>
                <c:pt idx="10">
                  <c:v>0.58991695784362996</c:v>
                </c:pt>
                <c:pt idx="11">
                  <c:v>0</c:v>
                </c:pt>
                <c:pt idx="12">
                  <c:v>9.7448216471014995E-2</c:v>
                </c:pt>
                <c:pt idx="13">
                  <c:v>0.58924848155199006</c:v>
                </c:pt>
                <c:pt idx="14">
                  <c:v>0.58927519151443997</c:v>
                </c:pt>
                <c:pt idx="15">
                  <c:v>4.0795974797153002E-2</c:v>
                </c:pt>
                <c:pt idx="16">
                  <c:v>0.59831384280664002</c:v>
                </c:pt>
                <c:pt idx="17">
                  <c:v>0.13594344752583001</c:v>
                </c:pt>
                <c:pt idx="18">
                  <c:v>0.91518666183399999</c:v>
                </c:pt>
                <c:pt idx="19">
                  <c:v>7.2486748516287003E-2</c:v>
                </c:pt>
                <c:pt idx="20">
                  <c:v>5.4360135900340001E-2</c:v>
                </c:pt>
                <c:pt idx="21">
                  <c:v>0.59340460228302006</c:v>
                </c:pt>
                <c:pt idx="22">
                  <c:v>0.19928438787989</c:v>
                </c:pt>
                <c:pt idx="23">
                  <c:v>0.60680161209980998</c:v>
                </c:pt>
                <c:pt idx="24">
                  <c:v>2.2639800769752999E-2</c:v>
                </c:pt>
                <c:pt idx="25">
                  <c:v>0.58860816807027005</c:v>
                </c:pt>
                <c:pt idx="26">
                  <c:v>2.2637750713088999E-2</c:v>
                </c:pt>
                <c:pt idx="27">
                  <c:v>0.62924400181077</c:v>
                </c:pt>
                <c:pt idx="28">
                  <c:v>0.67888662593347004</c:v>
                </c:pt>
                <c:pt idx="29">
                  <c:v>1.3575889220744E-2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18-491D-AF73-B70ED0CB48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5162056"/>
        <c:axId val="505170256"/>
      </c:lineChart>
      <c:dateAx>
        <c:axId val="505162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170256"/>
        <c:crosses val="autoZero"/>
        <c:auto val="1"/>
        <c:lblOffset val="100"/>
        <c:baseTimeUnit val="days"/>
      </c:dateAx>
      <c:valAx>
        <c:axId val="505170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162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Altus.me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0.67120181405895996</c:v>
                </c:pt>
                <c:pt idx="1">
                  <c:v>0.36916099773243</c:v>
                </c:pt>
                <c:pt idx="2">
                  <c:v>0.50793650793651002</c:v>
                </c:pt>
                <c:pt idx="3">
                  <c:v>0.11791383219955</c:v>
                </c:pt>
                <c:pt idx="4">
                  <c:v>0.45691609977323999</c:v>
                </c:pt>
                <c:pt idx="5">
                  <c:v>0.56613756613757005</c:v>
                </c:pt>
                <c:pt idx="6">
                  <c:v>7.7097505668934002E-2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39-4DBB-B190-7F94785866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5162384"/>
        <c:axId val="505171240"/>
      </c:barChart>
      <c:catAx>
        <c:axId val="505162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171240"/>
        <c:crosses val="autoZero"/>
        <c:auto val="1"/>
        <c:lblAlgn val="ctr"/>
        <c:lblOffset val="100"/>
        <c:noMultiLvlLbl val="0"/>
      </c:catAx>
      <c:valAx>
        <c:axId val="505171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162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Altus.me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0.30162833945661999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0.59418514990701998</c:v>
                </c:pt>
                <c:pt idx="9">
                  <c:v>0.54882750487595</c:v>
                </c:pt>
                <c:pt idx="10">
                  <c:v>0.31296775071437999</c:v>
                </c:pt>
                <c:pt idx="11">
                  <c:v>3.8553998276408999E-2</c:v>
                </c:pt>
                <c:pt idx="12">
                  <c:v>0.46491586156846998</c:v>
                </c:pt>
                <c:pt idx="13">
                  <c:v>2.2678822515535001E-2</c:v>
                </c:pt>
                <c:pt idx="14">
                  <c:v>0.46869566532106</c:v>
                </c:pt>
                <c:pt idx="15">
                  <c:v>1.5875175760874001E-2</c:v>
                </c:pt>
                <c:pt idx="16">
                  <c:v>0.54429174037284</c:v>
                </c:pt>
                <c:pt idx="17">
                  <c:v>0.18143058012428001</c:v>
                </c:pt>
                <c:pt idx="18">
                  <c:v>0.45697827368803001</c:v>
                </c:pt>
                <c:pt idx="19">
                  <c:v>0.32203927972059998</c:v>
                </c:pt>
                <c:pt idx="20">
                  <c:v>0.38100421826099001</c:v>
                </c:pt>
                <c:pt idx="21">
                  <c:v>0</c:v>
                </c:pt>
                <c:pt idx="22">
                  <c:v>0</c:v>
                </c:pt>
                <c:pt idx="23">
                  <c:v>0.60779244341633998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62-4390-B886-E80A99FDB4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5167632"/>
        <c:axId val="505169600"/>
      </c:lineChart>
      <c:catAx>
        <c:axId val="505167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169600"/>
        <c:crosses val="autoZero"/>
        <c:auto val="1"/>
        <c:lblAlgn val="ctr"/>
        <c:lblOffset val="100"/>
        <c:noMultiLvlLbl val="0"/>
      </c:catAx>
      <c:valAx>
        <c:axId val="505169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167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Altus.me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3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9B-4294-8147-772F569EB7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5179440"/>
        <c:axId val="505174848"/>
      </c:lineChart>
      <c:dateAx>
        <c:axId val="505179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174848"/>
        <c:crosses val="autoZero"/>
        <c:auto val="1"/>
        <c:lblOffset val="100"/>
        <c:baseTimeUnit val="days"/>
      </c:dateAx>
      <c:valAx>
        <c:axId val="505174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179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Altus.me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2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4</c:v>
                </c:pt>
                <c:pt idx="23">
                  <c:v>0</c:v>
                </c:pt>
                <c:pt idx="24">
                  <c:v>0</c:v>
                </c:pt>
                <c:pt idx="25">
                  <c:v>2</c:v>
                </c:pt>
                <c:pt idx="26">
                  <c:v>0</c:v>
                </c:pt>
                <c:pt idx="27">
                  <c:v>14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FF-4E30-A46D-72A3DA3526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5178456"/>
        <c:axId val="505177472"/>
      </c:lineChart>
      <c:dateAx>
        <c:axId val="505178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177472"/>
        <c:crosses val="autoZero"/>
        <c:auto val="1"/>
        <c:lblOffset val="100"/>
        <c:baseTimeUnit val="days"/>
      </c:dateAx>
      <c:valAx>
        <c:axId val="505177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178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Altus.me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195</c:v>
                </c:pt>
                <c:pt idx="1">
                  <c:v>12</c:v>
                </c:pt>
                <c:pt idx="2">
                  <c:v>194</c:v>
                </c:pt>
                <c:pt idx="3">
                  <c:v>111</c:v>
                </c:pt>
                <c:pt idx="4">
                  <c:v>3</c:v>
                </c:pt>
                <c:pt idx="5">
                  <c:v>45</c:v>
                </c:pt>
                <c:pt idx="6">
                  <c:v>122</c:v>
                </c:pt>
                <c:pt idx="7">
                  <c:v>69</c:v>
                </c:pt>
                <c:pt idx="8">
                  <c:v>0</c:v>
                </c:pt>
                <c:pt idx="9">
                  <c:v>127</c:v>
                </c:pt>
                <c:pt idx="10">
                  <c:v>127</c:v>
                </c:pt>
                <c:pt idx="11">
                  <c:v>0</c:v>
                </c:pt>
                <c:pt idx="12">
                  <c:v>21</c:v>
                </c:pt>
                <c:pt idx="13">
                  <c:v>129</c:v>
                </c:pt>
                <c:pt idx="14">
                  <c:v>130</c:v>
                </c:pt>
                <c:pt idx="15">
                  <c:v>9</c:v>
                </c:pt>
                <c:pt idx="16">
                  <c:v>131</c:v>
                </c:pt>
                <c:pt idx="17">
                  <c:v>30</c:v>
                </c:pt>
                <c:pt idx="18">
                  <c:v>199</c:v>
                </c:pt>
                <c:pt idx="19">
                  <c:v>16</c:v>
                </c:pt>
                <c:pt idx="20">
                  <c:v>12</c:v>
                </c:pt>
                <c:pt idx="21">
                  <c:v>130</c:v>
                </c:pt>
                <c:pt idx="22">
                  <c:v>37</c:v>
                </c:pt>
                <c:pt idx="23">
                  <c:v>134</c:v>
                </c:pt>
                <c:pt idx="24">
                  <c:v>4</c:v>
                </c:pt>
                <c:pt idx="25">
                  <c:v>127</c:v>
                </c:pt>
                <c:pt idx="26">
                  <c:v>5</c:v>
                </c:pt>
                <c:pt idx="27">
                  <c:v>125</c:v>
                </c:pt>
                <c:pt idx="28">
                  <c:v>150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79-4FE8-AFDB-B1D392639E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5184688"/>
        <c:axId val="505188296"/>
      </c:lineChart>
      <c:dateAx>
        <c:axId val="505184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188296"/>
        <c:crosses val="autoZero"/>
        <c:auto val="1"/>
        <c:lblOffset val="100"/>
        <c:baseTimeUnit val="days"/>
      </c:dateAx>
      <c:valAx>
        <c:axId val="505188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184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Altus.me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440</c:v>
                </c:pt>
                <c:pt idx="1">
                  <c:v>91</c:v>
                </c:pt>
                <c:pt idx="2">
                  <c:v>275</c:v>
                </c:pt>
                <c:pt idx="3">
                  <c:v>225</c:v>
                </c:pt>
                <c:pt idx="4">
                  <c:v>33</c:v>
                </c:pt>
                <c:pt idx="5">
                  <c:v>104</c:v>
                </c:pt>
                <c:pt idx="6">
                  <c:v>181</c:v>
                </c:pt>
                <c:pt idx="7">
                  <c:v>227</c:v>
                </c:pt>
                <c:pt idx="8">
                  <c:v>157</c:v>
                </c:pt>
                <c:pt idx="9">
                  <c:v>529</c:v>
                </c:pt>
                <c:pt idx="10">
                  <c:v>747</c:v>
                </c:pt>
                <c:pt idx="11">
                  <c:v>94</c:v>
                </c:pt>
                <c:pt idx="12">
                  <c:v>52</c:v>
                </c:pt>
                <c:pt idx="13">
                  <c:v>151</c:v>
                </c:pt>
                <c:pt idx="14">
                  <c:v>236</c:v>
                </c:pt>
                <c:pt idx="15">
                  <c:v>85</c:v>
                </c:pt>
                <c:pt idx="16">
                  <c:v>280</c:v>
                </c:pt>
                <c:pt idx="17">
                  <c:v>254</c:v>
                </c:pt>
                <c:pt idx="18">
                  <c:v>275</c:v>
                </c:pt>
                <c:pt idx="19">
                  <c:v>101</c:v>
                </c:pt>
                <c:pt idx="20">
                  <c:v>216</c:v>
                </c:pt>
                <c:pt idx="21">
                  <c:v>270</c:v>
                </c:pt>
                <c:pt idx="22">
                  <c:v>120</c:v>
                </c:pt>
                <c:pt idx="23">
                  <c:v>129</c:v>
                </c:pt>
                <c:pt idx="24">
                  <c:v>155</c:v>
                </c:pt>
                <c:pt idx="25">
                  <c:v>148</c:v>
                </c:pt>
                <c:pt idx="26">
                  <c:v>78</c:v>
                </c:pt>
                <c:pt idx="27">
                  <c:v>170</c:v>
                </c:pt>
                <c:pt idx="28">
                  <c:v>454</c:v>
                </c:pt>
                <c:pt idx="29">
                  <c:v>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F3-4418-8194-E2CBEB9FED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390408"/>
        <c:axId val="356390080"/>
      </c:lineChart>
      <c:dateAx>
        <c:axId val="356390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90080"/>
        <c:crosses val="autoZero"/>
        <c:auto val="1"/>
        <c:lblOffset val="100"/>
        <c:baseTimeUnit val="days"/>
      </c:dateAx>
      <c:valAx>
        <c:axId val="356390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90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Altus.me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9627</c:v>
                </c:pt>
                <c:pt idx="1">
                  <c:v>4837</c:v>
                </c:pt>
                <c:pt idx="2">
                  <c:v>10355</c:v>
                </c:pt>
                <c:pt idx="3">
                  <c:v>11338</c:v>
                </c:pt>
                <c:pt idx="4">
                  <c:v>5867</c:v>
                </c:pt>
                <c:pt idx="5">
                  <c:v>4891</c:v>
                </c:pt>
                <c:pt idx="6">
                  <c:v>6665</c:v>
                </c:pt>
                <c:pt idx="7">
                  <c:v>7994</c:v>
                </c:pt>
                <c:pt idx="8">
                  <c:v>5404</c:v>
                </c:pt>
                <c:pt idx="9">
                  <c:v>11648</c:v>
                </c:pt>
                <c:pt idx="10">
                  <c:v>12815</c:v>
                </c:pt>
                <c:pt idx="11">
                  <c:v>3259</c:v>
                </c:pt>
                <c:pt idx="12">
                  <c:v>5996</c:v>
                </c:pt>
                <c:pt idx="13">
                  <c:v>4075</c:v>
                </c:pt>
                <c:pt idx="14">
                  <c:v>8043</c:v>
                </c:pt>
                <c:pt idx="15">
                  <c:v>7763</c:v>
                </c:pt>
                <c:pt idx="16">
                  <c:v>5589</c:v>
                </c:pt>
                <c:pt idx="17">
                  <c:v>4434</c:v>
                </c:pt>
                <c:pt idx="18">
                  <c:v>4935</c:v>
                </c:pt>
                <c:pt idx="19">
                  <c:v>8106</c:v>
                </c:pt>
                <c:pt idx="20">
                  <c:v>9494</c:v>
                </c:pt>
                <c:pt idx="21">
                  <c:v>9904</c:v>
                </c:pt>
                <c:pt idx="22">
                  <c:v>8644</c:v>
                </c:pt>
                <c:pt idx="23">
                  <c:v>4357</c:v>
                </c:pt>
                <c:pt idx="24">
                  <c:v>3968</c:v>
                </c:pt>
                <c:pt idx="25">
                  <c:v>3178</c:v>
                </c:pt>
                <c:pt idx="26">
                  <c:v>3612</c:v>
                </c:pt>
                <c:pt idx="27">
                  <c:v>2659</c:v>
                </c:pt>
                <c:pt idx="28">
                  <c:v>10098</c:v>
                </c:pt>
                <c:pt idx="29">
                  <c:v>1700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AD-46C1-A6B5-5FC4A31AF4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396968"/>
        <c:axId val="356397624"/>
      </c:lineChart>
      <c:dateAx>
        <c:axId val="356396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97624"/>
        <c:crosses val="autoZero"/>
        <c:auto val="1"/>
        <c:lblOffset val="100"/>
        <c:baseTimeUnit val="days"/>
      </c:dateAx>
      <c:valAx>
        <c:axId val="356397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96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B9E62-9EA6-4CC2-AAAC-DB88913860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- My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FD0A49-9C0C-4200-996C-4716BE3A35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927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3434E-5BDF-4CEA-9A26-0AF2165F8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Altus.me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3B8185-AB89-4C4F-99DC-01527F4011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9009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16928153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752078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356642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890699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308008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849511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075918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276983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084527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643096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730346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961255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225089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726342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061331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372323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448756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610282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72489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654265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557476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491956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538710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542339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69914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462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Altus.me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3796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5314BD-8663-4780-B8D6-A899E4299A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685476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C4E4B-079E-454E-897D-069A0DBD3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Altus.me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1FF803-34B9-4BE5-9191-B74E44BDA1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54230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2D368D-900C-41FE-A0D9-13A11695CF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C47B96-7663-43B0-934E-AF94ACE97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698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8FCC6-605F-4AF4-BDA8-BF6A58C90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Altus.me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4A2432-5176-4F54-A0D5-A1504F955F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28934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9C9AE5-36F7-472D-A11B-1A20AFB11E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B1C96F-6DD2-41B7-8F88-7DD66560B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705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1DCA0-EA3A-497F-A2FE-D95BB691B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Altus.me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5CBE08-53A4-4F4F-99D9-F40334F629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39735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1469031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858651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000170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79249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4150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7200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7952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5698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962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6803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84294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4143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57459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709471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11918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32596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91706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48954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624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- 2018-09-30 15:06:23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Rudy Gobert "The Stifle Tower" of NBA playing with Teckell's Cristallino foosball table!
Pass by to see it on display in our showroom!
#Repost Teckell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524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- 2018-09-29 14:12:42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Surround yourself with soft tonal colors while creating a sophisticated and light atmosphere with Gianfranco Ferré Home's collection of luxurious furniture.
#Repost Gianfranco Ferré 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197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AC1049-469D-49DB-9A80-1847819F18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733366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CD985-19E2-42FB-9061-3C7D4F9ED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Altus.me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F11C3A-43E0-4E0A-8385-08157F2A4D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71747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6285226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790996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153494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96236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3384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9555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4674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8781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2747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2305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6986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7853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43755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822065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29946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4570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18863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017378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062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- 2018-09-28 18:33:27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Discover the exotic world of Roberto Cavalli Home Interiors in our showroom.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0357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3F1C79-6DE8-44EF-9648-BB79DE8E8B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059631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C2B08-612E-4B42-B81D-CB42A719C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Altus.me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907007-7B64-4B4A-AD89-6821B98C8D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41882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6260318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541327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287304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54506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8524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8059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8707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0297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7237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036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1421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7755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75624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44915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66670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9008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14753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62991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886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- 2018-09-27 13:05:29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Moon Mission: Driade celebrates 50 brilliant years by looking into the future of space furniture with an out-of-this-world installation, as well as an art film - "Moonage Daydream" - commemorating the Apollo II moon landing, which will celebrate its 50th anniversary in 2019.
Click on the link below to read more about this inspiring experience &amp; watch the rest of the film in an article published in Wallpaper* magazine.
https://www.wallpaper.com/w-bespoke/moon-mission-driade-celebrates-five-brilliant-decades-by-looking-to-the-future-of-space-furniture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8734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A91F4D-C578-4D63-BAB0-CED7FA1CD9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574677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65083-0E12-4BD4-AED4-C26D84F22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Altus.me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93121F-C709-49D6-BD11-B0BF3B644D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93815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1234313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374831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236569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26092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7690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2383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2617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7026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0046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7218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3357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3194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05150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74130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22132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9444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99414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5808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768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- 2018-09-26 16:00:00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 absolute classic... "Tango" sofa for Leolux has graceful lines and characteristic feet that make it the centrepiece of your room.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002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- 2018-09-25 11:22:19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Always amazed by unusual &amp; unique design themes, such as Matthias Pliessnig's work. #Repost @designaffairs
• • •
Amazing things can happen with wood and a little water. @matthiaspliessnig’s work @industrycity.
.
.
Photo: @jbano1 
Motion Graphic: @javografo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8129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5E2344-A8B6-4438-AD96-F55659C745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4206176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9B267-94AD-46EE-BDC1-F2F6FC257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Altus.me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F3C3B6-25A3-48A6-A84E-BD7A932E00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54251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7130903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253860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421835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613792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0789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9752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3640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3606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3725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4045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1818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69874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39750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688609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75077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6882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94694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640382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425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- 2018-09-24 23:43:17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"Lox" chair for Walter Knoll - The perfect invitation to take a seat.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317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- 2018-09-23 16:12:16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Throwback to Bull &amp; Stein's corner of oversized fruit sculptures at Maison &amp; Objet! #Repost Fashion Republik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67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- 2018-09-22 08:14:09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Create new and pleasant living solutions with the Douglas coffee table - by Arketipo firenze - that is characterized by elegant and refined shapes. A timeless beauty!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548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- 2018-09-21 18:51:59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Look who we ran into at Feria Hábitat Valencia! Cattelan Italia spa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7884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31FE2-35B3-4269-BFD3-229BEEC502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3893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B7D54-49C0-4E06-B024-217532987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Altus.me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314385-85CE-4452-8B60-B967E894D7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91271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8444389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669168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944158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488300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9250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8623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3200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8254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34197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6382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7738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1753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99359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621371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76349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643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34377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2545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665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- 2018-09-20 16:37:10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For 50 years DRAENERT has been a top-brand of the international furniture design &amp; is now displayed in our showroom! Come discover their exclusive design furniture.
Video via DRAENERT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748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- 2018-09-19 16:16:42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Complement your terrace with MANUTTI's Touch Poufs of unembellished lines and soft colors!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304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- 2018-09-18 14:08:40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Can you spot Altus?
Photo via @livelove.hazmieh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763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AE62E4-8ED4-402F-8B9E-4C3D4638B1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643782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405CD-AACF-460D-B30F-EB9B8DAE8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Altus.me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B58B2E-96D4-4A88-837E-5976008F6D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7307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9175006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605053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405199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268497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0426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8134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98821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4923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7917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3057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58634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3437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58185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838115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22801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1983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64854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00955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378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- 2018-09-17 16:17:51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Welcome to a unique, fresh and contemporary lifestyle with Frigerio poltrone e divani.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501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- 2018-09-16 12:01:45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Extremis is always prepared for winter and ready for another season of outdoor fun!
Video via EXTREMIS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49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- 2018-09-15 10:56:38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"Soft Egg" chair for Driade incorporates the rounded 50's style and offers an organic image that can amazingly melt with the organic unity of nature. Truly unique!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3738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903A37-4763-4354-B085-76C914FCB4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4126535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1F278-D4B5-4CD7-820A-6B3036EC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Altus.me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952B78-2499-4E78-BEC6-F5A9C2E5B4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76351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299448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541441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49982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96702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4390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0407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31306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055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5302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4148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1584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8211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09054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234812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89527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082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4850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494694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697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- 2018-09-14 18:43:40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Simple and pure in design, the "Moon Island" by MANUTTI ensures optimal comfort and style thanks to its soft, smooth lines. Perfect for those friendly get-togethers!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310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- 2018-09-13 17:10:48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Did you know? Natural, Eco-friendly materials are used for the production of Walter Knoll's Legends of Carpets.
Click on the link below to know more!
https://www.walterknoll.de/en/production-quality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8762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FA1391-08B1-4942-8632-CE00F31AB3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008955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E4EE5-1019-4D64-A7C7-BAE476D95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Altus.me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B7F343-FB47-40A3-8846-8C13649B04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38588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5817765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228407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462601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68189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6480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3022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5263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6285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5134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3239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9878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66133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14771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672804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04796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0929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62011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61286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947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- 2018-09-13 00:34:25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Visiting Lladró's fascinating world of porcelain at their Boutique Museo in Valencia.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364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- 2018-09-11 14:03:51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When functionality meets design... We love visiting pulpo's booth of unique products at Maison &amp; Objet!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140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- 2018-09-11 00:22:08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 are very excited about our selection of Vanessa Mitrani's unique home decor items!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701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- 2018-09-10 09:20:32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Admiring BULL &amp; STEIN's collection of oversized fruit sculptures at Maison &amp; Objet!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2724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BDE596-B42F-4A5E-A6B1-55CB98A763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42643054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8BA46-A1B9-4A9E-8DC4-F3C1DBFAB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Altus.me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B8F773-73B5-4CBB-894B-E9503B9581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86336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3533746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632951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740652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46878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60679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6542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7347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2055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5946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8371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6080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2926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48399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022139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91989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4078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37950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773723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582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- 2018-09-08 19:54:06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With its unique character and attractive collection, Cobra Art Company's booth at Maison &amp; Objet is a must see!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028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- 2018-09-08 19:37:32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 made it to Maison &amp; Objet! Looking forward to discovering the latest luxury home concepts!
Video by Maison &amp; Objet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381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Altus.me - 2018-09-07 18:23:50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Light up your room with Boule Small by pulpo, a table lamp with a multi-layered and multicolored glass dome!
Come discover our new arrivals of Pulpo's modern furniture &amp; unique home accessories in our showroom.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4248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A7EC73-7F62-409F-BB0A-0DCF5EE96D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1311292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1BA94-41DF-4A40-95F1-9B177E42D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Altus.me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E133E8-4A2C-43F7-BCE1-63CCDD6262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64723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134A37-4676-4D42-B3B1-5F8F80CB3B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60A40F-C52D-4CAF-91E3-54794CE86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2668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61F66-36A8-448B-81D0-B52B9D888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Altus.me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67F290-9814-4E63-8B17-4A1080A76B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84932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A04DBE-0888-4D97-ABC9-450735D12B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2B8C6-7DC6-4E65-96CE-138D02D4D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0391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16FA2-E3B8-482D-9DDA-17E007188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Altus.me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197F3B-7C9A-4523-9E6D-ACCC6C847B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82000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1A6B40-0CAB-4606-91FE-261F70F82A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48204-E745-4008-812C-E36C9146B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2216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59FE8-764E-4DF1-B7EB-817FD30A9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Altus.me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64D0A6-794F-4C75-B1E9-0F2513E7CF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01835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15B74F-0530-44C2-9931-28C9450BA4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73107A-16F9-4F1B-901C-35F6DB320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414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44473-5368-4B1C-A337-269959249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 | Altus.me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643DF0-625B-4A80-9A26-5323E8BEE7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47030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537586-2020-47FC-9FA4-975DA8DBF3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4C50CC-69F1-4F22-8850-C601BFE5F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7680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B681D-7718-4CD1-AF41-BFBA3BC0B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 | Altus.me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03DAB3-B3E9-4FB8-943D-0C1B2AA2F7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95822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24FE0-62A1-4386-AFFD-DD4365AD26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571D40-884D-472C-967E-3C05E2BAF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70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21118-98D7-4D4C-B3E5-AB45E8BD0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 | Altus.me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24B5D5-175D-4702-A0FD-14676AE097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02347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63AB08-64E9-40C2-92AA-F8FA4BB39F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283C05-E05D-41A8-BCE6-4056F718B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9042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C5B01-4887-4062-996B-C1F6FCD8D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Altus.me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BFDB07-9E67-461F-86CE-8DDBE376C4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30634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19178316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9658307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059728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923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Beirut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638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Tripoli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158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Zahlé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370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Saïda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522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Kasrouane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012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529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Nabatîyé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236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Joünié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5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Baabda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397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`Akkar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6302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0EB1ED-EC75-4624-B7F7-F288046071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2258997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38D11-A10B-48D7-B7D4-425863FB8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Altus.me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7B62EB-D949-4731-9C06-3FCF3EF064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39514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882641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258451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42988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627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Chouf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644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379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925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Zgharta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66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Riyadh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025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B`abda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890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Baalbek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988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796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Beit Meri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95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Batroûn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2441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5637C3-8F47-453E-B901-D7DD651176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2150823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B6244-F639-43F2-BA7B-1416C9C5B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Altus.me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C7D3EA-679C-4FA3-9F6C-4823833A8A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58528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09148252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539252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101997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174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Byblos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845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Damascus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178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334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Ba`labakk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850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9470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450E5D-D7CF-4197-B861-0C884AE3CE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1400759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1FC42-9035-4243-ABF1-E04F3080F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Altus.me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166A84-2B21-487B-96F8-A5106A020F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09985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BCC210-2A2A-4DC1-BB9F-B34899ECDB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99318C-C8C2-4AF6-972C-FA640899A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0966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A2F3E-C5E3-4CBE-AB48-9FAB2BADC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Altus.me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69819D-ACB2-4500-B1A1-6304D38B55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48201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88F03F-852A-4908-8E87-9665DD2678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6FF8C-7EFA-4EAE-A299-B5687D87F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0228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1449</Words>
  <Application>Microsoft Office PowerPoint</Application>
  <PresentationFormat>On-screen Show (4:3)</PresentationFormat>
  <Paragraphs>826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Facebook - My Dashboard</vt:lpstr>
      <vt:lpstr>Facebook Key Metrics Table | Altus.me</vt:lpstr>
      <vt:lpstr>Facebook Fans Change Rate | Altus.me</vt:lpstr>
      <vt:lpstr>Facebook Fans Total | Altus.me</vt:lpstr>
      <vt:lpstr>Facebook Own Posts Table  | Altus.me - 1 of 10</vt:lpstr>
      <vt:lpstr>Facebook Own Posts Table  | Altus.me - 2 of 10</vt:lpstr>
      <vt:lpstr>Facebook Own Posts Table  | Altus.me - 3 of 10</vt:lpstr>
      <vt:lpstr>Facebook Own Posts Table  | Altus.me - 4 of 10</vt:lpstr>
      <vt:lpstr>Facebook Own Posts Table  | Altus.me - 5 of 10</vt:lpstr>
      <vt:lpstr>Facebook Own Posts Table  | Altus.me - 6 of 10</vt:lpstr>
      <vt:lpstr>Facebook Own Posts Table  | Altus.me - 7 of 10</vt:lpstr>
      <vt:lpstr>Facebook Own Posts Table  | Altus.me - 8 of 10</vt:lpstr>
      <vt:lpstr>Facebook Own Posts Table  | Altus.me - 9 of 10</vt:lpstr>
      <vt:lpstr>Facebook Own Posts Table  | Altus.me - 10 of 10</vt:lpstr>
      <vt:lpstr>Facebook Post Type Distribution Per Profile | Altus.me</vt:lpstr>
      <vt:lpstr>Facebook Interaction Rate | Altus.me</vt:lpstr>
      <vt:lpstr>Facebook Interaction Rate By Weekday | Altus.me</vt:lpstr>
      <vt:lpstr>Facebook Interaction Rate By Hour | Altus.me</vt:lpstr>
      <vt:lpstr>Facebook Average Shares Per Post | Altus.me</vt:lpstr>
      <vt:lpstr>Facebook Average Comments Per Post | Altus.me</vt:lpstr>
      <vt:lpstr>Facebook Average Reactions Per Post | Altus.me</vt:lpstr>
      <vt:lpstr>Facebook Fans By City Table | Altus.me - 1 of 3</vt:lpstr>
      <vt:lpstr>Facebook Fans By City Table | Altus.me - 2 of 3</vt:lpstr>
      <vt:lpstr>Facebook Fans By City Table | Altus.me - 3 of 3</vt:lpstr>
      <vt:lpstr>Facebook Engaged Users | Altus.me</vt:lpstr>
      <vt:lpstr>Facebook Reach | Altus.me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- My Dashboard</dc:title>
  <dc:creator>Administrator</dc:creator>
  <cp:lastModifiedBy>Administrator</cp:lastModifiedBy>
  <cp:revision>1</cp:revision>
  <dcterms:created xsi:type="dcterms:W3CDTF">2018-10-02T10:43:07Z</dcterms:created>
  <dcterms:modified xsi:type="dcterms:W3CDTF">2018-10-02T10:44:47Z</dcterms:modified>
</cp:coreProperties>
</file>