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2667</c:v>
                </c:pt>
                <c:pt idx="1">
                  <c:v>2669</c:v>
                </c:pt>
                <c:pt idx="2">
                  <c:v>2670</c:v>
                </c:pt>
                <c:pt idx="3">
                  <c:v>2676</c:v>
                </c:pt>
                <c:pt idx="4">
                  <c:v>2671</c:v>
                </c:pt>
                <c:pt idx="5">
                  <c:v>2673</c:v>
                </c:pt>
                <c:pt idx="6">
                  <c:v>2674</c:v>
                </c:pt>
                <c:pt idx="7">
                  <c:v>2674</c:v>
                </c:pt>
                <c:pt idx="8">
                  <c:v>2678</c:v>
                </c:pt>
                <c:pt idx="9">
                  <c:v>2680</c:v>
                </c:pt>
                <c:pt idx="10">
                  <c:v>2680</c:v>
                </c:pt>
                <c:pt idx="11">
                  <c:v>2682</c:v>
                </c:pt>
                <c:pt idx="12">
                  <c:v>2684</c:v>
                </c:pt>
                <c:pt idx="13">
                  <c:v>2686</c:v>
                </c:pt>
                <c:pt idx="14">
                  <c:v>2686</c:v>
                </c:pt>
                <c:pt idx="15">
                  <c:v>2688</c:v>
                </c:pt>
                <c:pt idx="16">
                  <c:v>2686</c:v>
                </c:pt>
                <c:pt idx="17">
                  <c:v>2688</c:v>
                </c:pt>
                <c:pt idx="18">
                  <c:v>2691</c:v>
                </c:pt>
                <c:pt idx="19">
                  <c:v>2691</c:v>
                </c:pt>
                <c:pt idx="20">
                  <c:v>2696</c:v>
                </c:pt>
                <c:pt idx="21">
                  <c:v>2696</c:v>
                </c:pt>
                <c:pt idx="22">
                  <c:v>2690</c:v>
                </c:pt>
                <c:pt idx="23">
                  <c:v>2690</c:v>
                </c:pt>
                <c:pt idx="24">
                  <c:v>2690</c:v>
                </c:pt>
                <c:pt idx="25">
                  <c:v>2691</c:v>
                </c:pt>
                <c:pt idx="26">
                  <c:v>2693</c:v>
                </c:pt>
                <c:pt idx="27">
                  <c:v>2696</c:v>
                </c:pt>
                <c:pt idx="28">
                  <c:v>2701</c:v>
                </c:pt>
                <c:pt idx="29">
                  <c:v>2703</c:v>
                </c:pt>
                <c:pt idx="30">
                  <c:v>2702</c:v>
                </c:pt>
              </c:numCache>
            </c:numRef>
          </c:val>
          <c:smooth val="0"/>
          <c:extLst>
            <c:ext xmlns:c16="http://schemas.microsoft.com/office/drawing/2014/chart" uri="{C3380CC4-5D6E-409C-BE32-E72D297353CC}">
              <c16:uniqueId val="{00000000-73B4-4382-AE3B-6457A64557A1}"/>
            </c:ext>
          </c:extLst>
        </c:ser>
        <c:dLbls>
          <c:showLegendKey val="0"/>
          <c:showVal val="0"/>
          <c:showCatName val="0"/>
          <c:showSerName val="0"/>
          <c:showPercent val="0"/>
          <c:showBubbleSize val="0"/>
        </c:dLbls>
        <c:smooth val="0"/>
        <c:axId val="345315736"/>
        <c:axId val="345316064"/>
      </c:lineChart>
      <c:dateAx>
        <c:axId val="34531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16064"/>
        <c:crosses val="autoZero"/>
        <c:auto val="1"/>
        <c:lblOffset val="100"/>
        <c:baseTimeUnit val="days"/>
      </c:dateAx>
      <c:valAx>
        <c:axId val="34531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1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7.4990626171728997E-2</c:v>
                </c:pt>
                <c:pt idx="2">
                  <c:v>3.7467216185837003E-2</c:v>
                </c:pt>
                <c:pt idx="3">
                  <c:v>0.2247191011236</c:v>
                </c:pt>
                <c:pt idx="4">
                  <c:v>-0.18684603886397999</c:v>
                </c:pt>
                <c:pt idx="5">
                  <c:v>7.4878322725571003E-2</c:v>
                </c:pt>
                <c:pt idx="6">
                  <c:v>3.7411148522259997E-2</c:v>
                </c:pt>
                <c:pt idx="7">
                  <c:v>0</c:v>
                </c:pt>
                <c:pt idx="8">
                  <c:v>0.14958863126402</c:v>
                </c:pt>
                <c:pt idx="9">
                  <c:v>7.4682598954443999E-2</c:v>
                </c:pt>
                <c:pt idx="10">
                  <c:v>0</c:v>
                </c:pt>
                <c:pt idx="11">
                  <c:v>7.4626865671642006E-2</c:v>
                </c:pt>
                <c:pt idx="12">
                  <c:v>7.4571215510812999E-2</c:v>
                </c:pt>
                <c:pt idx="13">
                  <c:v>7.4515648286140004E-2</c:v>
                </c:pt>
                <c:pt idx="14">
                  <c:v>0</c:v>
                </c:pt>
                <c:pt idx="15">
                  <c:v>7.4460163812359995E-2</c:v>
                </c:pt>
                <c:pt idx="16">
                  <c:v>-7.4404761904762001E-2</c:v>
                </c:pt>
                <c:pt idx="17">
                  <c:v>7.4460163812359995E-2</c:v>
                </c:pt>
                <c:pt idx="18">
                  <c:v>0.11160714285714</c:v>
                </c:pt>
                <c:pt idx="19">
                  <c:v>0</c:v>
                </c:pt>
                <c:pt idx="20">
                  <c:v>0.18580453363061999</c:v>
                </c:pt>
                <c:pt idx="21">
                  <c:v>0</c:v>
                </c:pt>
                <c:pt idx="22">
                  <c:v>-0.22255192878338001</c:v>
                </c:pt>
                <c:pt idx="23">
                  <c:v>0</c:v>
                </c:pt>
                <c:pt idx="24">
                  <c:v>0</c:v>
                </c:pt>
                <c:pt idx="25">
                  <c:v>3.7174721189591003E-2</c:v>
                </c:pt>
                <c:pt idx="26">
                  <c:v>7.4321813452248003E-2</c:v>
                </c:pt>
                <c:pt idx="27">
                  <c:v>0.11139992573338001</c:v>
                </c:pt>
                <c:pt idx="28">
                  <c:v>0.18545994065282001</c:v>
                </c:pt>
                <c:pt idx="29">
                  <c:v>7.4046649389114996E-2</c:v>
                </c:pt>
                <c:pt idx="30">
                  <c:v>-3.6995930447651003E-2</c:v>
                </c:pt>
              </c:numCache>
            </c:numRef>
          </c:val>
          <c:smooth val="0"/>
          <c:extLst>
            <c:ext xmlns:c16="http://schemas.microsoft.com/office/drawing/2014/chart" uri="{C3380CC4-5D6E-409C-BE32-E72D297353CC}">
              <c16:uniqueId val="{00000000-516A-4E56-9DA7-C85361A9624C}"/>
            </c:ext>
          </c:extLst>
        </c:ser>
        <c:dLbls>
          <c:showLegendKey val="0"/>
          <c:showVal val="0"/>
          <c:showCatName val="0"/>
          <c:showSerName val="0"/>
          <c:showPercent val="0"/>
          <c:showBubbleSize val="0"/>
        </c:dLbls>
        <c:smooth val="0"/>
        <c:axId val="346613352"/>
        <c:axId val="346613680"/>
      </c:lineChart>
      <c:dateAx>
        <c:axId val="34661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13680"/>
        <c:crosses val="autoZero"/>
        <c:auto val="1"/>
        <c:lblOffset val="100"/>
        <c:baseTimeUnit val="days"/>
      </c:dateAx>
      <c:valAx>
        <c:axId val="34661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1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1.8748</c:v>
                </c:pt>
                <c:pt idx="1">
                  <c:v>2.8860999999999999</c:v>
                </c:pt>
                <c:pt idx="2">
                  <c:v>1.0490999999999999</c:v>
                </c:pt>
                <c:pt idx="3">
                  <c:v>1.0849</c:v>
                </c:pt>
                <c:pt idx="4">
                  <c:v>1.1972</c:v>
                </c:pt>
                <c:pt idx="5">
                  <c:v>1.3847</c:v>
                </c:pt>
                <c:pt idx="6">
                  <c:v>1.7583</c:v>
                </c:pt>
                <c:pt idx="7">
                  <c:v>0</c:v>
                </c:pt>
                <c:pt idx="8">
                  <c:v>2.3542999999999998</c:v>
                </c:pt>
                <c:pt idx="9">
                  <c:v>0</c:v>
                </c:pt>
                <c:pt idx="10">
                  <c:v>1.4924999999999999</c:v>
                </c:pt>
                <c:pt idx="11">
                  <c:v>0</c:v>
                </c:pt>
                <c:pt idx="12">
                  <c:v>1.3045</c:v>
                </c:pt>
                <c:pt idx="13">
                  <c:v>2.4022000000000001</c:v>
                </c:pt>
                <c:pt idx="14">
                  <c:v>3.1273</c:v>
                </c:pt>
                <c:pt idx="15">
                  <c:v>2.0655000000000001</c:v>
                </c:pt>
                <c:pt idx="16">
                  <c:v>2.6051000000000002</c:v>
                </c:pt>
                <c:pt idx="17">
                  <c:v>1.377</c:v>
                </c:pt>
                <c:pt idx="18">
                  <c:v>3.1981999999999999</c:v>
                </c:pt>
                <c:pt idx="19">
                  <c:v>2.4897999999999998</c:v>
                </c:pt>
                <c:pt idx="20">
                  <c:v>2.5992999999999999</c:v>
                </c:pt>
                <c:pt idx="21">
                  <c:v>1.0015000000000001</c:v>
                </c:pt>
                <c:pt idx="22">
                  <c:v>2.4137</c:v>
                </c:pt>
                <c:pt idx="23">
                  <c:v>2.7509000000000001</c:v>
                </c:pt>
                <c:pt idx="24">
                  <c:v>1.1152</c:v>
                </c:pt>
                <c:pt idx="25">
                  <c:v>1.71</c:v>
                </c:pt>
                <c:pt idx="26">
                  <c:v>0</c:v>
                </c:pt>
                <c:pt idx="27">
                  <c:v>1.8560000000000001</c:v>
                </c:pt>
                <c:pt idx="28">
                  <c:v>4.4847999999999999</c:v>
                </c:pt>
                <c:pt idx="29">
                  <c:v>4.8113000000000001</c:v>
                </c:pt>
                <c:pt idx="30">
                  <c:v>0</c:v>
                </c:pt>
              </c:numCache>
            </c:numRef>
          </c:val>
          <c:smooth val="0"/>
          <c:extLst>
            <c:ext xmlns:c16="http://schemas.microsoft.com/office/drawing/2014/chart" uri="{C3380CC4-5D6E-409C-BE32-E72D297353CC}">
              <c16:uniqueId val="{00000000-B30F-4049-ABB8-D33A10D0FAF3}"/>
            </c:ext>
          </c:extLst>
        </c:ser>
        <c:dLbls>
          <c:showLegendKey val="0"/>
          <c:showVal val="0"/>
          <c:showCatName val="0"/>
          <c:showSerName val="0"/>
          <c:showPercent val="0"/>
          <c:showBubbleSize val="0"/>
        </c:dLbls>
        <c:smooth val="0"/>
        <c:axId val="413706720"/>
        <c:axId val="413707048"/>
      </c:lineChart>
      <c:dateAx>
        <c:axId val="413706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07048"/>
        <c:crosses val="autoZero"/>
        <c:auto val="1"/>
        <c:lblOffset val="100"/>
        <c:baseTimeUnit val="days"/>
      </c:dateAx>
      <c:valAx>
        <c:axId val="41370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0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50</c:v>
                </c:pt>
                <c:pt idx="1">
                  <c:v>77</c:v>
                </c:pt>
                <c:pt idx="2">
                  <c:v>28</c:v>
                </c:pt>
                <c:pt idx="3">
                  <c:v>29</c:v>
                </c:pt>
                <c:pt idx="4">
                  <c:v>32</c:v>
                </c:pt>
                <c:pt idx="5">
                  <c:v>37</c:v>
                </c:pt>
                <c:pt idx="6">
                  <c:v>47</c:v>
                </c:pt>
                <c:pt idx="7">
                  <c:v>58</c:v>
                </c:pt>
                <c:pt idx="8">
                  <c:v>63</c:v>
                </c:pt>
                <c:pt idx="9">
                  <c:v>0</c:v>
                </c:pt>
                <c:pt idx="10">
                  <c:v>40</c:v>
                </c:pt>
                <c:pt idx="11">
                  <c:v>64</c:v>
                </c:pt>
                <c:pt idx="12">
                  <c:v>70</c:v>
                </c:pt>
                <c:pt idx="13">
                  <c:v>64</c:v>
                </c:pt>
                <c:pt idx="14">
                  <c:v>84</c:v>
                </c:pt>
                <c:pt idx="15">
                  <c:v>55</c:v>
                </c:pt>
                <c:pt idx="16">
                  <c:v>70</c:v>
                </c:pt>
                <c:pt idx="17">
                  <c:v>37</c:v>
                </c:pt>
                <c:pt idx="18">
                  <c:v>86</c:v>
                </c:pt>
                <c:pt idx="19">
                  <c:v>67</c:v>
                </c:pt>
                <c:pt idx="20">
                  <c:v>70</c:v>
                </c:pt>
                <c:pt idx="21">
                  <c:v>27</c:v>
                </c:pt>
                <c:pt idx="22">
                  <c:v>65</c:v>
                </c:pt>
                <c:pt idx="23">
                  <c:v>74</c:v>
                </c:pt>
                <c:pt idx="24">
                  <c:v>30</c:v>
                </c:pt>
                <c:pt idx="25">
                  <c:v>46</c:v>
                </c:pt>
                <c:pt idx="26">
                  <c:v>0</c:v>
                </c:pt>
                <c:pt idx="27">
                  <c:v>50</c:v>
                </c:pt>
                <c:pt idx="28">
                  <c:v>121</c:v>
                </c:pt>
                <c:pt idx="29">
                  <c:v>130</c:v>
                </c:pt>
                <c:pt idx="30">
                  <c:v>0</c:v>
                </c:pt>
              </c:numCache>
            </c:numRef>
          </c:val>
          <c:smooth val="0"/>
          <c:extLst>
            <c:ext xmlns:c16="http://schemas.microsoft.com/office/drawing/2014/chart" uri="{C3380CC4-5D6E-409C-BE32-E72D297353CC}">
              <c16:uniqueId val="{00000000-B558-4689-AFA5-04D31E35CF0E}"/>
            </c:ext>
          </c:extLst>
        </c:ser>
        <c:dLbls>
          <c:showLegendKey val="0"/>
          <c:showVal val="0"/>
          <c:showCatName val="0"/>
          <c:showSerName val="0"/>
          <c:showPercent val="0"/>
          <c:showBubbleSize val="0"/>
        </c:dLbls>
        <c:smooth val="0"/>
        <c:axId val="413701472"/>
        <c:axId val="413701800"/>
      </c:lineChart>
      <c:dateAx>
        <c:axId val="41370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01800"/>
        <c:crosses val="autoZero"/>
        <c:auto val="1"/>
        <c:lblOffset val="100"/>
        <c:baseTimeUnit val="days"/>
      </c:dateAx>
      <c:valAx>
        <c:axId val="41370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0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36F65-AFF1-483D-83DD-D89D3CAD9422}"/>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6BE8AD36-06C6-4033-8D31-3D1BA8A08D9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73158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6B313-26B8-46AA-B685-06FBD1772BA9}"/>
              </a:ext>
            </a:extLst>
          </p:cNvPr>
          <p:cNvSpPr>
            <a:spLocks noGrp="1"/>
          </p:cNvSpPr>
          <p:nvPr>
            <p:ph type="title"/>
          </p:nvPr>
        </p:nvSpPr>
        <p:spPr/>
        <p:txBody>
          <a:bodyPr/>
          <a:lstStyle/>
          <a:p>
            <a:r>
              <a:rPr lang="en-US"/>
              <a:t>Instagram Key Metrics Table | mondayfitness</a:t>
            </a:r>
          </a:p>
        </p:txBody>
      </p:sp>
      <p:graphicFrame>
        <p:nvGraphicFramePr>
          <p:cNvPr id="5" name="Table Placeholder 4">
            <a:extLst>
              <a:ext uri="{FF2B5EF4-FFF2-40B4-BE49-F238E27FC236}">
                <a16:creationId xmlns:a16="http://schemas.microsoft.com/office/drawing/2014/main" id="{F02D00BE-D238-4DC2-AFAE-8D2BD4C00EB6}"/>
              </a:ext>
            </a:extLst>
          </p:cNvPr>
          <p:cNvGraphicFramePr>
            <a:graphicFrameLocks noGrp="1"/>
          </p:cNvGraphicFramePr>
          <p:nvPr>
            <p:ph type="tbl" sz="quarter" idx="13"/>
            <p:extLst>
              <p:ext uri="{D42A27DB-BD31-4B8C-83A1-F6EECF244321}">
                <p14:modId xmlns:p14="http://schemas.microsoft.com/office/powerpoint/2010/main" val="37504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8356696"/>
                    </a:ext>
                  </a:extLst>
                </a:gridCol>
                <a:gridCol w="699516">
                  <a:extLst>
                    <a:ext uri="{9D8B030D-6E8A-4147-A177-3AD203B41FA5}">
                      <a16:colId xmlns:a16="http://schemas.microsoft.com/office/drawing/2014/main" val="2052403752"/>
                    </a:ext>
                  </a:extLst>
                </a:gridCol>
                <a:gridCol w="699516">
                  <a:extLst>
                    <a:ext uri="{9D8B030D-6E8A-4147-A177-3AD203B41FA5}">
                      <a16:colId xmlns:a16="http://schemas.microsoft.com/office/drawing/2014/main" val="3317152243"/>
                    </a:ext>
                  </a:extLst>
                </a:gridCol>
                <a:gridCol w="658368">
                  <a:extLst>
                    <a:ext uri="{9D8B030D-6E8A-4147-A177-3AD203B41FA5}">
                      <a16:colId xmlns:a16="http://schemas.microsoft.com/office/drawing/2014/main" val="4144684620"/>
                    </a:ext>
                  </a:extLst>
                </a:gridCol>
                <a:gridCol w="658368">
                  <a:extLst>
                    <a:ext uri="{9D8B030D-6E8A-4147-A177-3AD203B41FA5}">
                      <a16:colId xmlns:a16="http://schemas.microsoft.com/office/drawing/2014/main" val="1908411134"/>
                    </a:ext>
                  </a:extLst>
                </a:gridCol>
                <a:gridCol w="658368">
                  <a:extLst>
                    <a:ext uri="{9D8B030D-6E8A-4147-A177-3AD203B41FA5}">
                      <a16:colId xmlns:a16="http://schemas.microsoft.com/office/drawing/2014/main" val="2483077960"/>
                    </a:ext>
                  </a:extLst>
                </a:gridCol>
                <a:gridCol w="699516">
                  <a:extLst>
                    <a:ext uri="{9D8B030D-6E8A-4147-A177-3AD203B41FA5}">
                      <a16:colId xmlns:a16="http://schemas.microsoft.com/office/drawing/2014/main" val="1269766010"/>
                    </a:ext>
                  </a:extLst>
                </a:gridCol>
                <a:gridCol w="699516">
                  <a:extLst>
                    <a:ext uri="{9D8B030D-6E8A-4147-A177-3AD203B41FA5}">
                      <a16:colId xmlns:a16="http://schemas.microsoft.com/office/drawing/2014/main" val="3141478622"/>
                    </a:ext>
                  </a:extLst>
                </a:gridCol>
                <a:gridCol w="699516">
                  <a:extLst>
                    <a:ext uri="{9D8B030D-6E8A-4147-A177-3AD203B41FA5}">
                      <a16:colId xmlns:a16="http://schemas.microsoft.com/office/drawing/2014/main" val="2658803806"/>
                    </a:ext>
                  </a:extLst>
                </a:gridCol>
                <a:gridCol w="658368">
                  <a:extLst>
                    <a:ext uri="{9D8B030D-6E8A-4147-A177-3AD203B41FA5}">
                      <a16:colId xmlns:a16="http://schemas.microsoft.com/office/drawing/2014/main" val="41681094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35197669"/>
                  </a:ext>
                </a:extLst>
              </a:tr>
              <a:tr h="370840">
                <a:tc>
                  <a:txBody>
                    <a:bodyPr/>
                    <a:lstStyle/>
                    <a:p>
                      <a:r>
                        <a:rPr lang="en-US" sz="1000"/>
                        <a:t>mondayfitness</a:t>
                      </a:r>
                    </a:p>
                  </a:txBody>
                  <a:tcPr/>
                </a:tc>
                <a:tc>
                  <a:txBody>
                    <a:bodyPr/>
                    <a:lstStyle/>
                    <a:p>
                      <a:r>
                        <a:rPr lang="en-US" sz="1000"/>
                        <a:t>2702</a:t>
                      </a:r>
                    </a:p>
                  </a:txBody>
                  <a:tcPr/>
                </a:tc>
                <a:tc>
                  <a:txBody>
                    <a:bodyPr/>
                    <a:lstStyle/>
                    <a:p>
                      <a:r>
                        <a:rPr lang="en-US" sz="1000"/>
                        <a:t>35</a:t>
                      </a:r>
                    </a:p>
                  </a:txBody>
                  <a:tcPr/>
                </a:tc>
                <a:tc>
                  <a:txBody>
                    <a:bodyPr/>
                    <a:lstStyle/>
                    <a:p>
                      <a:r>
                        <a:rPr lang="en-US" sz="1000"/>
                        <a:t>21</a:t>
                      </a:r>
                    </a:p>
                  </a:txBody>
                  <a:tcPr/>
                </a:tc>
                <a:tc>
                  <a:txBody>
                    <a:bodyPr/>
                    <a:lstStyle/>
                    <a:p>
                      <a:r>
                        <a:rPr lang="en-US" sz="1000"/>
                        <a:t>3</a:t>
                      </a:r>
                    </a:p>
                  </a:txBody>
                  <a:tcPr/>
                </a:tc>
                <a:tc>
                  <a:txBody>
                    <a:bodyPr/>
                    <a:lstStyle/>
                    <a:p>
                      <a:r>
                        <a:rPr lang="en-US" sz="1000"/>
                        <a:t>7</a:t>
                      </a:r>
                    </a:p>
                  </a:txBody>
                  <a:tcPr/>
                </a:tc>
                <a:tc>
                  <a:txBody>
                    <a:bodyPr/>
                    <a:lstStyle/>
                    <a:p>
                      <a:r>
                        <a:rPr lang="en-US" sz="1000"/>
                        <a:t>31</a:t>
                      </a:r>
                    </a:p>
                  </a:txBody>
                  <a:tcPr/>
                </a:tc>
                <a:tc>
                  <a:txBody>
                    <a:bodyPr/>
                    <a:lstStyle/>
                    <a:p>
                      <a:r>
                        <a:rPr lang="en-US" sz="1000"/>
                        <a:t>1776</a:t>
                      </a:r>
                    </a:p>
                  </a:txBody>
                  <a:tcPr/>
                </a:tc>
                <a:tc>
                  <a:txBody>
                    <a:bodyPr/>
                    <a:lstStyle/>
                    <a:p>
                      <a:r>
                        <a:rPr lang="en-US" sz="1000"/>
                        <a:t>66</a:t>
                      </a:r>
                    </a:p>
                  </a:txBody>
                  <a:tcPr/>
                </a:tc>
                <a:tc>
                  <a:txBody>
                    <a:bodyPr/>
                    <a:lstStyle/>
                    <a:p>
                      <a:r>
                        <a:rPr lang="en-US" sz="1000"/>
                        <a:t>2.2138 %</a:t>
                      </a:r>
                    </a:p>
                  </a:txBody>
                  <a:tcPr/>
                </a:tc>
                <a:extLst>
                  <a:ext uri="{0D108BD9-81ED-4DB2-BD59-A6C34878D82A}">
                    <a16:rowId xmlns:a16="http://schemas.microsoft.com/office/drawing/2014/main" val="1326414454"/>
                  </a:ext>
                </a:extLst>
              </a:tr>
            </a:tbl>
          </a:graphicData>
        </a:graphic>
      </p:graphicFrame>
      <p:sp>
        <p:nvSpPr>
          <p:cNvPr id="4" name="Text Placeholder 3">
            <a:extLst>
              <a:ext uri="{FF2B5EF4-FFF2-40B4-BE49-F238E27FC236}">
                <a16:creationId xmlns:a16="http://schemas.microsoft.com/office/drawing/2014/main" id="{BC0163B3-35E6-4620-B5F7-B626455FC27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34600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B06B4-BD0B-4BCA-9471-5EC1234BCB2E}"/>
              </a:ext>
            </a:extLst>
          </p:cNvPr>
          <p:cNvSpPr>
            <a:spLocks noGrp="1"/>
          </p:cNvSpPr>
          <p:nvPr>
            <p:ph type="title"/>
          </p:nvPr>
        </p:nvSpPr>
        <p:spPr/>
        <p:txBody>
          <a:bodyPr/>
          <a:lstStyle/>
          <a:p>
            <a:r>
              <a:rPr lang="en-US"/>
              <a:t>Instagram Followers Total | mondayfitness</a:t>
            </a:r>
          </a:p>
        </p:txBody>
      </p:sp>
      <p:graphicFrame>
        <p:nvGraphicFramePr>
          <p:cNvPr id="6" name="Chart Placeholder 5">
            <a:extLst>
              <a:ext uri="{FF2B5EF4-FFF2-40B4-BE49-F238E27FC236}">
                <a16:creationId xmlns:a16="http://schemas.microsoft.com/office/drawing/2014/main" id="{83772D97-B467-424D-9CE8-7C8BF1D92602}"/>
              </a:ext>
            </a:extLst>
          </p:cNvPr>
          <p:cNvGraphicFramePr>
            <a:graphicFrameLocks noGrp="1"/>
          </p:cNvGraphicFramePr>
          <p:nvPr>
            <p:ph type="chart" sz="quarter" idx="13"/>
            <p:extLst>
              <p:ext uri="{D42A27DB-BD31-4B8C-83A1-F6EECF244321}">
                <p14:modId xmlns:p14="http://schemas.microsoft.com/office/powerpoint/2010/main" val="4162988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C1586C-9EE1-474C-B223-F017C02F894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F69CDC5-8618-49EC-A7A5-045FF4523B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2953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D1CF6-560C-43B4-B674-38ECBC219534}"/>
              </a:ext>
            </a:extLst>
          </p:cNvPr>
          <p:cNvSpPr>
            <a:spLocks noGrp="1"/>
          </p:cNvSpPr>
          <p:nvPr>
            <p:ph type="title"/>
          </p:nvPr>
        </p:nvSpPr>
        <p:spPr/>
        <p:txBody>
          <a:bodyPr/>
          <a:lstStyle/>
          <a:p>
            <a:r>
              <a:rPr lang="en-US"/>
              <a:t>Instagram Followers Change Rate | mondayfitness</a:t>
            </a:r>
          </a:p>
        </p:txBody>
      </p:sp>
      <p:graphicFrame>
        <p:nvGraphicFramePr>
          <p:cNvPr id="6" name="Chart Placeholder 5">
            <a:extLst>
              <a:ext uri="{FF2B5EF4-FFF2-40B4-BE49-F238E27FC236}">
                <a16:creationId xmlns:a16="http://schemas.microsoft.com/office/drawing/2014/main" id="{9C86A22D-6E1F-4DAB-964C-83B9515514E9}"/>
              </a:ext>
            </a:extLst>
          </p:cNvPr>
          <p:cNvGraphicFramePr>
            <a:graphicFrameLocks noGrp="1"/>
          </p:cNvGraphicFramePr>
          <p:nvPr>
            <p:ph type="chart" sz="quarter" idx="13"/>
            <p:extLst>
              <p:ext uri="{D42A27DB-BD31-4B8C-83A1-F6EECF244321}">
                <p14:modId xmlns:p14="http://schemas.microsoft.com/office/powerpoint/2010/main" val="3085738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3CEE8-67CD-4A78-A9B3-2F6602D5CA4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AE9199A-415A-4226-836E-0F7B6A60C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9686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1F6F-2944-4691-8A74-2D2F19D446B3}"/>
              </a:ext>
            </a:extLst>
          </p:cNvPr>
          <p:cNvSpPr>
            <a:spLocks noGrp="1"/>
          </p:cNvSpPr>
          <p:nvPr>
            <p:ph type="title"/>
          </p:nvPr>
        </p:nvSpPr>
        <p:spPr/>
        <p:txBody>
          <a:bodyPr/>
          <a:lstStyle/>
          <a:p>
            <a:r>
              <a:rPr lang="en-US"/>
              <a:t>Instagram Posts Table | mondayfitness - 1 of 11</a:t>
            </a:r>
          </a:p>
        </p:txBody>
      </p:sp>
      <p:graphicFrame>
        <p:nvGraphicFramePr>
          <p:cNvPr id="5" name="Table Placeholder 4">
            <a:extLst>
              <a:ext uri="{FF2B5EF4-FFF2-40B4-BE49-F238E27FC236}">
                <a16:creationId xmlns:a16="http://schemas.microsoft.com/office/drawing/2014/main" id="{CBDAAE3C-0553-4B90-8998-EDD4609591D7}"/>
              </a:ext>
            </a:extLst>
          </p:cNvPr>
          <p:cNvGraphicFramePr>
            <a:graphicFrameLocks noGrp="1"/>
          </p:cNvGraphicFramePr>
          <p:nvPr>
            <p:ph type="tbl" sz="quarter" idx="13"/>
            <p:extLst>
              <p:ext uri="{D42A27DB-BD31-4B8C-83A1-F6EECF244321}">
                <p14:modId xmlns:p14="http://schemas.microsoft.com/office/powerpoint/2010/main" val="3047131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56286363"/>
                    </a:ext>
                  </a:extLst>
                </a:gridCol>
                <a:gridCol w="987552">
                  <a:extLst>
                    <a:ext uri="{9D8B030D-6E8A-4147-A177-3AD203B41FA5}">
                      <a16:colId xmlns:a16="http://schemas.microsoft.com/office/drawing/2014/main" val="850918191"/>
                    </a:ext>
                  </a:extLst>
                </a:gridCol>
                <a:gridCol w="987552">
                  <a:extLst>
                    <a:ext uri="{9D8B030D-6E8A-4147-A177-3AD203B41FA5}">
                      <a16:colId xmlns:a16="http://schemas.microsoft.com/office/drawing/2014/main" val="2105510686"/>
                    </a:ext>
                  </a:extLst>
                </a:gridCol>
                <a:gridCol w="987552">
                  <a:extLst>
                    <a:ext uri="{9D8B030D-6E8A-4147-A177-3AD203B41FA5}">
                      <a16:colId xmlns:a16="http://schemas.microsoft.com/office/drawing/2014/main" val="1325904968"/>
                    </a:ext>
                  </a:extLst>
                </a:gridCol>
                <a:gridCol w="987552">
                  <a:extLst>
                    <a:ext uri="{9D8B030D-6E8A-4147-A177-3AD203B41FA5}">
                      <a16:colId xmlns:a16="http://schemas.microsoft.com/office/drawing/2014/main" val="3430326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694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- 2018-08-30 16:57:52 </a:t>
                      </a:r>
                      <a:r>
                        <a:rPr kumimoji="0" lang="en-US" sz="1000" b="0" i="0" u="none" strike="noStrike" kern="1200" cap="none" spc="0" normalizeH="0" baseline="0" noProof="0">
                          <a:ln>
                            <a:noFill/>
                          </a:ln>
                          <a:solidFill>
                            <a:prstClr val="black"/>
                          </a:solidFill>
                          <a:effectLst/>
                          <a:uLnTx/>
                          <a:uFillTx/>
                          <a:latin typeface="+mn-lt"/>
                          <a:ea typeface="+mn-ea"/>
                          <a:cs typeface="+mn-cs"/>
                        </a:rPr>
                        <a:t>
 Always ready for the Megaformer 💪 #megaformer #LagreeFitness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015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- 2018-08-29 14:57:50 </a:t>
                      </a:r>
                      <a:r>
                        <a:rPr kumimoji="0" lang="en-US" sz="1000" b="0" i="0" u="none" strike="noStrike" kern="1200" cap="none" spc="0" normalizeH="0" baseline="0" noProof="0">
                          <a:ln>
                            <a:noFill/>
                          </a:ln>
                          <a:solidFill>
                            <a:prstClr val="black"/>
                          </a:solidFill>
                          <a:effectLst/>
                          <a:uLnTx/>
                          <a:uFillTx/>
                          <a:latin typeface="+mn-lt"/>
                          <a:ea typeface="+mn-ea"/>
                          <a:cs typeface="+mn-cs"/>
                        </a:rPr>
                        <a:t>
 apo.najarian and mirahoss rocking those Salsa moves!
Dancing is one of the most fun things to do, and learning to dance should be just as fun as the dance itself!
Join our Salsa dance class with Apo every Monday at 8.00 PM and Thursday at 12.00 PM where he will be teaching you some of his fun combinations while burning calories and getting in shape 💃 #salsa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1075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- 2018-08-28 12:20:21 </a:t>
                      </a:r>
                      <a:r>
                        <a:rPr kumimoji="0" lang="en-US" sz="1000" b="0" i="0" u="none" strike="noStrike" kern="1200" cap="none" spc="0" normalizeH="0" baseline="0" noProof="0">
                          <a:ln>
                            <a:noFill/>
                          </a:ln>
                          <a:solidFill>
                            <a:prstClr val="black"/>
                          </a:solidFill>
                          <a:effectLst/>
                          <a:uLnTx/>
                          <a:uFillTx/>
                          <a:latin typeface="+mn-lt"/>
                          <a:ea typeface="+mn-ea"/>
                          <a:cs typeface="+mn-cs"/>
                        </a:rPr>
                        <a:t>
 Donuts cravings anyone? pranabytracy has got you covered with these flavorful paleo donuts. Healthy and delicious! Don't forget to grab one on your way out 😋 #tastytuesday #paleodonuts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298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- 2018-08-26 19:04:49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high-intensity interval training? Join mansouralasmar every week for an intense TABATA session! Book your spot NOW. #tabata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324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- 2018-08-25 15:27:50 </a:t>
                      </a:r>
                      <a:r>
                        <a:rPr kumimoji="0" lang="en-US" sz="1000" b="0" i="0" u="none" strike="noStrike" kern="1200" cap="none" spc="0" normalizeH="0" baseline="0" noProof="0">
                          <a:ln>
                            <a:noFill/>
                          </a:ln>
                          <a:solidFill>
                            <a:prstClr val="black"/>
                          </a:solidFill>
                          <a:effectLst/>
                          <a:uLnTx/>
                          <a:uFillTx/>
                          <a:latin typeface="+mn-lt"/>
                          <a:ea typeface="+mn-ea"/>
                          <a:cs typeface="+mn-cs"/>
                        </a:rPr>
                        <a:t>
 Are your little ones too hyped up on sugar from commercial cereals? Our range of Eshmoon puffed rice ball cereals are an ideal alternative. Organic, with a side of delicious! #eshmoon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9168324"/>
                  </a:ext>
                </a:extLst>
              </a:tr>
            </a:tbl>
          </a:graphicData>
        </a:graphic>
      </p:graphicFrame>
      <p:sp>
        <p:nvSpPr>
          <p:cNvPr id="4" name="Text Placeholder 3">
            <a:extLst>
              <a:ext uri="{FF2B5EF4-FFF2-40B4-BE49-F238E27FC236}">
                <a16:creationId xmlns:a16="http://schemas.microsoft.com/office/drawing/2014/main" id="{8C2B896C-204D-4D6F-AB82-A3C960DD18F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67115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42122-FC8E-45A0-AF31-037EE9AE6A70}"/>
              </a:ext>
            </a:extLst>
          </p:cNvPr>
          <p:cNvSpPr>
            <a:spLocks noGrp="1"/>
          </p:cNvSpPr>
          <p:nvPr>
            <p:ph type="title"/>
          </p:nvPr>
        </p:nvSpPr>
        <p:spPr/>
        <p:txBody>
          <a:bodyPr/>
          <a:lstStyle/>
          <a:p>
            <a:r>
              <a:rPr lang="en-US"/>
              <a:t>Instagram Posts Table | mondayfitness - 2 of 11</a:t>
            </a:r>
          </a:p>
        </p:txBody>
      </p:sp>
      <p:graphicFrame>
        <p:nvGraphicFramePr>
          <p:cNvPr id="5" name="Table Placeholder 4">
            <a:extLst>
              <a:ext uri="{FF2B5EF4-FFF2-40B4-BE49-F238E27FC236}">
                <a16:creationId xmlns:a16="http://schemas.microsoft.com/office/drawing/2014/main" id="{735D41FD-9756-4680-8EE3-381872F4AD4A}"/>
              </a:ext>
            </a:extLst>
          </p:cNvPr>
          <p:cNvGraphicFramePr>
            <a:graphicFrameLocks noGrp="1"/>
          </p:cNvGraphicFramePr>
          <p:nvPr>
            <p:ph type="tbl" sz="quarter" idx="13"/>
            <p:extLst>
              <p:ext uri="{D42A27DB-BD31-4B8C-83A1-F6EECF244321}">
                <p14:modId xmlns:p14="http://schemas.microsoft.com/office/powerpoint/2010/main" val="1729689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59097787"/>
                    </a:ext>
                  </a:extLst>
                </a:gridCol>
                <a:gridCol w="987552">
                  <a:extLst>
                    <a:ext uri="{9D8B030D-6E8A-4147-A177-3AD203B41FA5}">
                      <a16:colId xmlns:a16="http://schemas.microsoft.com/office/drawing/2014/main" val="3231797839"/>
                    </a:ext>
                  </a:extLst>
                </a:gridCol>
                <a:gridCol w="987552">
                  <a:extLst>
                    <a:ext uri="{9D8B030D-6E8A-4147-A177-3AD203B41FA5}">
                      <a16:colId xmlns:a16="http://schemas.microsoft.com/office/drawing/2014/main" val="4210588902"/>
                    </a:ext>
                  </a:extLst>
                </a:gridCol>
                <a:gridCol w="987552">
                  <a:extLst>
                    <a:ext uri="{9D8B030D-6E8A-4147-A177-3AD203B41FA5}">
                      <a16:colId xmlns:a16="http://schemas.microsoft.com/office/drawing/2014/main" val="25408544"/>
                    </a:ext>
                  </a:extLst>
                </a:gridCol>
                <a:gridCol w="987552">
                  <a:extLst>
                    <a:ext uri="{9D8B030D-6E8A-4147-A177-3AD203B41FA5}">
                      <a16:colId xmlns:a16="http://schemas.microsoft.com/office/drawing/2014/main" val="315680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064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- 2018-08-24 15:07:16 </a:t>
                      </a:r>
                      <a:r>
                        <a:rPr kumimoji="0" lang="en-US" sz="1000" b="0" i="0" u="none" strike="noStrike" kern="1200" cap="none" spc="0" normalizeH="0" baseline="0" noProof="0">
                          <a:ln>
                            <a:noFill/>
                          </a:ln>
                          <a:solidFill>
                            <a:prstClr val="black"/>
                          </a:solidFill>
                          <a:effectLst/>
                          <a:uLnTx/>
                          <a:uFillTx/>
                          <a:latin typeface="+mn-lt"/>
                          <a:ea typeface="+mn-ea"/>
                          <a:cs typeface="+mn-cs"/>
                        </a:rPr>
                        <a:t>
 What exactly is TRX Suspension Training and why is it so beneficial?
It's a revolutionary workout method that uses your body weight and gravity as resistance to build strength, balance, coordination, flexibility, core and joint stability. It has it all!
Join us every Thursday for a heck of a workout! Book your spot on the MINDBODY app! #TRX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1563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- 2018-08-23 09:51:12 </a:t>
                      </a:r>
                      <a:r>
                        <a:rPr kumimoji="0" lang="en-US" sz="1000" b="0" i="0" u="none" strike="noStrike" kern="1200" cap="none" spc="0" normalizeH="0" baseline="0" noProof="0">
                          <a:ln>
                            <a:noFill/>
                          </a:ln>
                          <a:solidFill>
                            <a:prstClr val="black"/>
                          </a:solidFill>
                          <a:effectLst/>
                          <a:uLnTx/>
                          <a:uFillTx/>
                          <a:latin typeface="+mn-lt"/>
                          <a:ea typeface="+mn-ea"/>
                          <a:cs typeface="+mn-cs"/>
                        </a:rPr>
                        <a:t>
 It's all about balance!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1249500"/>
                  </a:ext>
                </a:extLst>
              </a:tr>
            </a:tbl>
          </a:graphicData>
        </a:graphic>
      </p:graphicFrame>
      <p:sp>
        <p:nvSpPr>
          <p:cNvPr id="4" name="Text Placeholder 3">
            <a:extLst>
              <a:ext uri="{FF2B5EF4-FFF2-40B4-BE49-F238E27FC236}">
                <a16:creationId xmlns:a16="http://schemas.microsoft.com/office/drawing/2014/main" id="{2570ECA5-0F8C-455C-897F-BD9D36EC7B6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04389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8595E-6C8E-415A-88B4-8FCC81D84AF4}"/>
              </a:ext>
            </a:extLst>
          </p:cNvPr>
          <p:cNvSpPr>
            <a:spLocks noGrp="1"/>
          </p:cNvSpPr>
          <p:nvPr>
            <p:ph type="title"/>
          </p:nvPr>
        </p:nvSpPr>
        <p:spPr/>
        <p:txBody>
          <a:bodyPr/>
          <a:lstStyle/>
          <a:p>
            <a:r>
              <a:rPr lang="en-US"/>
              <a:t>Instagram Posts Table | mondayfitness - 3 of 11</a:t>
            </a:r>
          </a:p>
        </p:txBody>
      </p:sp>
      <p:graphicFrame>
        <p:nvGraphicFramePr>
          <p:cNvPr id="5" name="Table Placeholder 4">
            <a:extLst>
              <a:ext uri="{FF2B5EF4-FFF2-40B4-BE49-F238E27FC236}">
                <a16:creationId xmlns:a16="http://schemas.microsoft.com/office/drawing/2014/main" id="{DF75EF71-DBF0-4752-84B8-C016BF4014F8}"/>
              </a:ext>
            </a:extLst>
          </p:cNvPr>
          <p:cNvGraphicFramePr>
            <a:graphicFrameLocks noGrp="1"/>
          </p:cNvGraphicFramePr>
          <p:nvPr>
            <p:ph type="tbl" sz="quarter" idx="13"/>
            <p:extLst>
              <p:ext uri="{D42A27DB-BD31-4B8C-83A1-F6EECF244321}">
                <p14:modId xmlns:p14="http://schemas.microsoft.com/office/powerpoint/2010/main" val="65282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0272523"/>
                    </a:ext>
                  </a:extLst>
                </a:gridCol>
                <a:gridCol w="987552">
                  <a:extLst>
                    <a:ext uri="{9D8B030D-6E8A-4147-A177-3AD203B41FA5}">
                      <a16:colId xmlns:a16="http://schemas.microsoft.com/office/drawing/2014/main" val="370870220"/>
                    </a:ext>
                  </a:extLst>
                </a:gridCol>
                <a:gridCol w="987552">
                  <a:extLst>
                    <a:ext uri="{9D8B030D-6E8A-4147-A177-3AD203B41FA5}">
                      <a16:colId xmlns:a16="http://schemas.microsoft.com/office/drawing/2014/main" val="1766841415"/>
                    </a:ext>
                  </a:extLst>
                </a:gridCol>
                <a:gridCol w="987552">
                  <a:extLst>
                    <a:ext uri="{9D8B030D-6E8A-4147-A177-3AD203B41FA5}">
                      <a16:colId xmlns:a16="http://schemas.microsoft.com/office/drawing/2014/main" val="102310530"/>
                    </a:ext>
                  </a:extLst>
                </a:gridCol>
                <a:gridCol w="987552">
                  <a:extLst>
                    <a:ext uri="{9D8B030D-6E8A-4147-A177-3AD203B41FA5}">
                      <a16:colId xmlns:a16="http://schemas.microsoft.com/office/drawing/2014/main" val="2770501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7530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- 2018-08-22 14:42:10 </a:t>
                      </a:r>
                      <a:r>
                        <a:rPr kumimoji="0" lang="en-US" sz="1000" b="0" i="0" u="none" strike="noStrike" kern="1200" cap="none" spc="0" normalizeH="0" baseline="0" noProof="0">
                          <a:ln>
                            <a:noFill/>
                          </a:ln>
                          <a:solidFill>
                            <a:prstClr val="black"/>
                          </a:solidFill>
                          <a:effectLst/>
                          <a:uLnTx/>
                          <a:uFillTx/>
                          <a:latin typeface="+mn-lt"/>
                          <a:ea typeface="+mn-ea"/>
                          <a:cs typeface="+mn-cs"/>
                        </a:rPr>
                        <a:t>
 Natural and handmade Narganics hair oil is available at the Studio! #Repost narganicslebanon
• • •
HAIR OIL
Strengthen the roots of your hair and nourish the hair shafts with the botanical infused Ayurvedic Hair Elixir features a rich blend of nourishing, soothing and stimulating oils to grow healthy hair.  HOW TO USE
Moisturise and Stimulate: Section hair and apply oil all over hair. Massage into scalp to stimulate and strengthen hair roots and condition hair.
Hot Oil Treatment: Warm oil using double boiler method. Make sure oil isn’t too hot. Section hair and apply warm oil onto scalp massaging into roots and making sure to coat ends. Cover hair in a plastic cap and let oil treatment sit for 30mins. Shampoo and condition your hair as normal
#hairgrowth #healthyhair #healthyhairjourney #botanical #infusion #ayurveda #ayurvedic #naturalbeauty #naturalhair #madeinnigeria #handmade #greenhair #green #garden #coconutoil #avocadoil #castoroil #henna #haircare #formation #wednesday #wcw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698946"/>
                  </a:ext>
                </a:extLst>
              </a:tr>
            </a:tbl>
          </a:graphicData>
        </a:graphic>
      </p:graphicFrame>
      <p:sp>
        <p:nvSpPr>
          <p:cNvPr id="4" name="Text Placeholder 3">
            <a:extLst>
              <a:ext uri="{FF2B5EF4-FFF2-40B4-BE49-F238E27FC236}">
                <a16:creationId xmlns:a16="http://schemas.microsoft.com/office/drawing/2014/main" id="{622BAD0E-DE02-4FBD-BA36-A30A92D1351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58953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2A36-6A76-4871-8049-DFAEFBC012AC}"/>
              </a:ext>
            </a:extLst>
          </p:cNvPr>
          <p:cNvSpPr>
            <a:spLocks noGrp="1"/>
          </p:cNvSpPr>
          <p:nvPr>
            <p:ph type="title"/>
          </p:nvPr>
        </p:nvSpPr>
        <p:spPr/>
        <p:txBody>
          <a:bodyPr/>
          <a:lstStyle/>
          <a:p>
            <a:r>
              <a:rPr lang="en-US"/>
              <a:t>Instagram Posts Table | mondayfitness - 4 of 11</a:t>
            </a:r>
          </a:p>
        </p:txBody>
      </p:sp>
      <p:graphicFrame>
        <p:nvGraphicFramePr>
          <p:cNvPr id="5" name="Table Placeholder 4">
            <a:extLst>
              <a:ext uri="{FF2B5EF4-FFF2-40B4-BE49-F238E27FC236}">
                <a16:creationId xmlns:a16="http://schemas.microsoft.com/office/drawing/2014/main" id="{87A1CE2C-776B-49E1-9E0B-1ADD32F88139}"/>
              </a:ext>
            </a:extLst>
          </p:cNvPr>
          <p:cNvGraphicFramePr>
            <a:graphicFrameLocks noGrp="1"/>
          </p:cNvGraphicFramePr>
          <p:nvPr>
            <p:ph type="tbl" sz="quarter" idx="13"/>
            <p:extLst>
              <p:ext uri="{D42A27DB-BD31-4B8C-83A1-F6EECF244321}">
                <p14:modId xmlns:p14="http://schemas.microsoft.com/office/powerpoint/2010/main" val="184746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21579573"/>
                    </a:ext>
                  </a:extLst>
                </a:gridCol>
                <a:gridCol w="987552">
                  <a:extLst>
                    <a:ext uri="{9D8B030D-6E8A-4147-A177-3AD203B41FA5}">
                      <a16:colId xmlns:a16="http://schemas.microsoft.com/office/drawing/2014/main" val="3880163503"/>
                    </a:ext>
                  </a:extLst>
                </a:gridCol>
                <a:gridCol w="987552">
                  <a:extLst>
                    <a:ext uri="{9D8B030D-6E8A-4147-A177-3AD203B41FA5}">
                      <a16:colId xmlns:a16="http://schemas.microsoft.com/office/drawing/2014/main" val="2652737363"/>
                    </a:ext>
                  </a:extLst>
                </a:gridCol>
                <a:gridCol w="987552">
                  <a:extLst>
                    <a:ext uri="{9D8B030D-6E8A-4147-A177-3AD203B41FA5}">
                      <a16:colId xmlns:a16="http://schemas.microsoft.com/office/drawing/2014/main" val="2929991405"/>
                    </a:ext>
                  </a:extLst>
                </a:gridCol>
                <a:gridCol w="987552">
                  <a:extLst>
                    <a:ext uri="{9D8B030D-6E8A-4147-A177-3AD203B41FA5}">
                      <a16:colId xmlns:a16="http://schemas.microsoft.com/office/drawing/2014/main" val="2043559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343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- 2018-08-21 09:16:44 </a:t>
                      </a:r>
                      <a:r>
                        <a:rPr kumimoji="0" lang="en-US" sz="1000" b="0" i="0" u="none" strike="noStrike" kern="1200" cap="none" spc="0" normalizeH="0" baseline="0" noProof="0">
                          <a:ln>
                            <a:noFill/>
                          </a:ln>
                          <a:solidFill>
                            <a:prstClr val="black"/>
                          </a:solidFill>
                          <a:effectLst/>
                          <a:uLnTx/>
                          <a:uFillTx/>
                          <a:latin typeface="+mn-lt"/>
                          <a:ea typeface="+mn-ea"/>
                          <a:cs typeface="+mn-cs"/>
                        </a:rPr>
                        <a:t>
 Happy Eid to all from the Monday Studio team!
We're taking a break and closing the studio on the occasion of Eid Al Adha and will resume workouts on Thursday the 23rd of August 💪#eidaladha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705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- 2018-08-20 15:03:47 </a:t>
                      </a:r>
                      <a:r>
                        <a:rPr kumimoji="0" lang="en-US" sz="1000" b="0" i="0" u="none" strike="noStrike" kern="1200" cap="none" spc="0" normalizeH="0" baseline="0" noProof="0">
                          <a:ln>
                            <a:noFill/>
                          </a:ln>
                          <a:solidFill>
                            <a:prstClr val="black"/>
                          </a:solidFill>
                          <a:effectLst/>
                          <a:uLnTx/>
                          <a:uFillTx/>
                          <a:latin typeface="+mn-lt"/>
                          <a:ea typeface="+mn-ea"/>
                          <a:cs typeface="+mn-cs"/>
                        </a:rPr>
                        <a:t>
 Shout-out to our client of the month, Gil Ataya! He has been training with hashoushovic_thebeast for several months now and his dedication and hard work is truly paying off! He dropped body fat, gained muscle and increased his stamina. We can't wait to see where his results take him next 💪#MSclientofthemonth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147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- 2018-08-19 20:13:02 </a:t>
                      </a:r>
                      <a:r>
                        <a:rPr kumimoji="0" lang="en-US" sz="1000" b="0" i="0" u="none" strike="noStrike" kern="1200" cap="none" spc="0" normalizeH="0" baseline="0" noProof="0">
                          <a:ln>
                            <a:noFill/>
                          </a:ln>
                          <a:solidFill>
                            <a:prstClr val="black"/>
                          </a:solidFill>
                          <a:effectLst/>
                          <a:uLnTx/>
                          <a:uFillTx/>
                          <a:latin typeface="+mn-lt"/>
                          <a:ea typeface="+mn-ea"/>
                          <a:cs typeface="+mn-cs"/>
                        </a:rPr>
                        <a:t>
 tracyogini getting her yoga on at the Studio on one of our mats that just got restocked!
Are you ready for a new week? See you tomorrow Mondayers 💪 #mats #yoga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1686057"/>
                  </a:ext>
                </a:extLst>
              </a:tr>
            </a:tbl>
          </a:graphicData>
        </a:graphic>
      </p:graphicFrame>
      <p:sp>
        <p:nvSpPr>
          <p:cNvPr id="4" name="Text Placeholder 3">
            <a:extLst>
              <a:ext uri="{FF2B5EF4-FFF2-40B4-BE49-F238E27FC236}">
                <a16:creationId xmlns:a16="http://schemas.microsoft.com/office/drawing/2014/main" id="{5EAA97FC-A1EF-4260-AB2A-4B4061A01AE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92195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20012-34BC-4D88-B8B3-6A390976C520}"/>
              </a:ext>
            </a:extLst>
          </p:cNvPr>
          <p:cNvSpPr>
            <a:spLocks noGrp="1"/>
          </p:cNvSpPr>
          <p:nvPr>
            <p:ph type="title"/>
          </p:nvPr>
        </p:nvSpPr>
        <p:spPr/>
        <p:txBody>
          <a:bodyPr/>
          <a:lstStyle/>
          <a:p>
            <a:r>
              <a:rPr lang="en-US"/>
              <a:t>Instagram Posts Table | mondayfitness - 5 of 11</a:t>
            </a:r>
          </a:p>
        </p:txBody>
      </p:sp>
      <p:graphicFrame>
        <p:nvGraphicFramePr>
          <p:cNvPr id="5" name="Table Placeholder 4">
            <a:extLst>
              <a:ext uri="{FF2B5EF4-FFF2-40B4-BE49-F238E27FC236}">
                <a16:creationId xmlns:a16="http://schemas.microsoft.com/office/drawing/2014/main" id="{656A44C4-42E1-4FA4-A844-67DC8850681D}"/>
              </a:ext>
            </a:extLst>
          </p:cNvPr>
          <p:cNvGraphicFramePr>
            <a:graphicFrameLocks noGrp="1"/>
          </p:cNvGraphicFramePr>
          <p:nvPr>
            <p:ph type="tbl" sz="quarter" idx="13"/>
            <p:extLst>
              <p:ext uri="{D42A27DB-BD31-4B8C-83A1-F6EECF244321}">
                <p14:modId xmlns:p14="http://schemas.microsoft.com/office/powerpoint/2010/main" val="130673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25348074"/>
                    </a:ext>
                  </a:extLst>
                </a:gridCol>
                <a:gridCol w="987552">
                  <a:extLst>
                    <a:ext uri="{9D8B030D-6E8A-4147-A177-3AD203B41FA5}">
                      <a16:colId xmlns:a16="http://schemas.microsoft.com/office/drawing/2014/main" val="757485890"/>
                    </a:ext>
                  </a:extLst>
                </a:gridCol>
                <a:gridCol w="987552">
                  <a:extLst>
                    <a:ext uri="{9D8B030D-6E8A-4147-A177-3AD203B41FA5}">
                      <a16:colId xmlns:a16="http://schemas.microsoft.com/office/drawing/2014/main" val="3987896985"/>
                    </a:ext>
                  </a:extLst>
                </a:gridCol>
                <a:gridCol w="987552">
                  <a:extLst>
                    <a:ext uri="{9D8B030D-6E8A-4147-A177-3AD203B41FA5}">
                      <a16:colId xmlns:a16="http://schemas.microsoft.com/office/drawing/2014/main" val="2969690706"/>
                    </a:ext>
                  </a:extLst>
                </a:gridCol>
                <a:gridCol w="987552">
                  <a:extLst>
                    <a:ext uri="{9D8B030D-6E8A-4147-A177-3AD203B41FA5}">
                      <a16:colId xmlns:a16="http://schemas.microsoft.com/office/drawing/2014/main" val="278144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345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- 2018-08-18 16:59:11 </a:t>
                      </a:r>
                      <a:r>
                        <a:rPr kumimoji="0" lang="en-US" sz="1000" b="0" i="0" u="none" strike="noStrike" kern="1200" cap="none" spc="0" normalizeH="0" baseline="0" noProof="0">
                          <a:ln>
                            <a:noFill/>
                          </a:ln>
                          <a:solidFill>
                            <a:prstClr val="black"/>
                          </a:solidFill>
                          <a:effectLst/>
                          <a:uLnTx/>
                          <a:uFillTx/>
                          <a:latin typeface="+mn-lt"/>
                          <a:ea typeface="+mn-ea"/>
                          <a:cs typeface="+mn-cs"/>
                        </a:rPr>
                        <a:t>
 Does your body need a DETOX?
Do you suffer from BODY ODOR?
Do you suffer from LOW IMMUNITY?
Swipe left to see the solution!
Make sure to ask for a spoon of wheatgrass in your drink at our juice bar! 
#wheatgrass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5189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- 2018-08-17 20:19:41 </a:t>
                      </a:r>
                      <a:r>
                        <a:rPr kumimoji="0" lang="en-US" sz="1000" b="0" i="0" u="none" strike="noStrike" kern="1200" cap="none" spc="0" normalizeH="0" baseline="0" noProof="0">
                          <a:ln>
                            <a:noFill/>
                          </a:ln>
                          <a:solidFill>
                            <a:prstClr val="black"/>
                          </a:solidFill>
                          <a:effectLst/>
                          <a:uLnTx/>
                          <a:uFillTx/>
                          <a:latin typeface="+mn-lt"/>
                          <a:ea typeface="+mn-ea"/>
                          <a:cs typeface="+mn-cs"/>
                        </a:rPr>
                        <a:t>
 A little recap of our first day at the Wellness Weekend Escape in Faqra!
Come find us all weekend in Faqra Club - next to Dunkin Donuts.
Grab our healthy treats, freshen up with our vegan frappuccinos/milkshakes &amp; cold pressed juices, shop your favorite active wear, and enjoy our signature classes under the sun!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50871159"/>
                  </a:ext>
                </a:extLst>
              </a:tr>
            </a:tbl>
          </a:graphicData>
        </a:graphic>
      </p:graphicFrame>
      <p:sp>
        <p:nvSpPr>
          <p:cNvPr id="4" name="Text Placeholder 3">
            <a:extLst>
              <a:ext uri="{FF2B5EF4-FFF2-40B4-BE49-F238E27FC236}">
                <a16:creationId xmlns:a16="http://schemas.microsoft.com/office/drawing/2014/main" id="{C0A7F674-3B56-4002-9A0E-70C1EEFA1AE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70181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72BAD-990B-4081-A4C9-353466A988C1}"/>
              </a:ext>
            </a:extLst>
          </p:cNvPr>
          <p:cNvSpPr>
            <a:spLocks noGrp="1"/>
          </p:cNvSpPr>
          <p:nvPr>
            <p:ph type="title"/>
          </p:nvPr>
        </p:nvSpPr>
        <p:spPr/>
        <p:txBody>
          <a:bodyPr/>
          <a:lstStyle/>
          <a:p>
            <a:r>
              <a:rPr lang="en-US"/>
              <a:t>Instagram Posts Table | mondayfitness - 6 of 11</a:t>
            </a:r>
          </a:p>
        </p:txBody>
      </p:sp>
      <p:graphicFrame>
        <p:nvGraphicFramePr>
          <p:cNvPr id="5" name="Table Placeholder 4">
            <a:extLst>
              <a:ext uri="{FF2B5EF4-FFF2-40B4-BE49-F238E27FC236}">
                <a16:creationId xmlns:a16="http://schemas.microsoft.com/office/drawing/2014/main" id="{3390CAB8-900B-4B3C-A0FC-AC2DF1EAFC45}"/>
              </a:ext>
            </a:extLst>
          </p:cNvPr>
          <p:cNvGraphicFramePr>
            <a:graphicFrameLocks noGrp="1"/>
          </p:cNvGraphicFramePr>
          <p:nvPr>
            <p:ph type="tbl" sz="quarter" idx="13"/>
            <p:extLst>
              <p:ext uri="{D42A27DB-BD31-4B8C-83A1-F6EECF244321}">
                <p14:modId xmlns:p14="http://schemas.microsoft.com/office/powerpoint/2010/main" val="249189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61041785"/>
                    </a:ext>
                  </a:extLst>
                </a:gridCol>
                <a:gridCol w="987552">
                  <a:extLst>
                    <a:ext uri="{9D8B030D-6E8A-4147-A177-3AD203B41FA5}">
                      <a16:colId xmlns:a16="http://schemas.microsoft.com/office/drawing/2014/main" val="173705514"/>
                    </a:ext>
                  </a:extLst>
                </a:gridCol>
                <a:gridCol w="987552">
                  <a:extLst>
                    <a:ext uri="{9D8B030D-6E8A-4147-A177-3AD203B41FA5}">
                      <a16:colId xmlns:a16="http://schemas.microsoft.com/office/drawing/2014/main" val="3278714052"/>
                    </a:ext>
                  </a:extLst>
                </a:gridCol>
                <a:gridCol w="987552">
                  <a:extLst>
                    <a:ext uri="{9D8B030D-6E8A-4147-A177-3AD203B41FA5}">
                      <a16:colId xmlns:a16="http://schemas.microsoft.com/office/drawing/2014/main" val="3096318279"/>
                    </a:ext>
                  </a:extLst>
                </a:gridCol>
                <a:gridCol w="987552">
                  <a:extLst>
                    <a:ext uri="{9D8B030D-6E8A-4147-A177-3AD203B41FA5}">
                      <a16:colId xmlns:a16="http://schemas.microsoft.com/office/drawing/2014/main" val="377993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023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- 2018-08-16 19:52:59 </a:t>
                      </a:r>
                      <a:r>
                        <a:rPr kumimoji="0" lang="en-US" sz="1000" b="0" i="0" u="none" strike="noStrike" kern="1200" cap="none" spc="0" normalizeH="0" baseline="0" noProof="0">
                          <a:ln>
                            <a:noFill/>
                          </a:ln>
                          <a:solidFill>
                            <a:prstClr val="black"/>
                          </a:solidFill>
                          <a:effectLst/>
                          <a:uLnTx/>
                          <a:uFillTx/>
                          <a:latin typeface="+mn-lt"/>
                          <a:ea typeface="+mn-ea"/>
                          <a:cs typeface="+mn-cs"/>
                        </a:rPr>
                        <a:t>
 Waiting for you all tomorrow at the Wellness Weekend Escape in Faqra, along with your furry friends, to enjoy those rays of sunshine while breaking a sweat in our signature classes!
See you tomorrow!
#traingrowglow #faqraclub #wellnessweekend #livegoodfeelgood #matisseevents #mondayfitness #mondaygoesoutdoors #mondaystudiooutdoors mirahoss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7467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- 2018-08-16 12:14:45 </a:t>
                      </a:r>
                      <a:r>
                        <a:rPr kumimoji="0" lang="en-US" sz="1000" b="0" i="0" u="none" strike="noStrike" kern="1200" cap="none" spc="0" normalizeH="0" baseline="0" noProof="0">
                          <a:ln>
                            <a:noFill/>
                          </a:ln>
                          <a:solidFill>
                            <a:prstClr val="black"/>
                          </a:solidFill>
                          <a:effectLst/>
                          <a:uLnTx/>
                          <a:uFillTx/>
                          <a:latin typeface="+mn-lt"/>
                          <a:ea typeface="+mn-ea"/>
                          <a:cs typeface="+mn-cs"/>
                        </a:rPr>
                        <a:t>
 It starts tomorrow! Are you as excited as we are?
Join us at the Wellness Weekend Escape in Faqra and get to enjoy a whole weekend of our signature classes, vegan shakes &amp; iced frappuccinos, yummy treats and latest active wear OUTDOORS!
Don't forget to book your spot NOW as the places are limited! Call 03-59 33 58 or book via the MINDBODY app.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0969069"/>
                  </a:ext>
                </a:extLst>
              </a:tr>
            </a:tbl>
          </a:graphicData>
        </a:graphic>
      </p:graphicFrame>
      <p:sp>
        <p:nvSpPr>
          <p:cNvPr id="4" name="Text Placeholder 3">
            <a:extLst>
              <a:ext uri="{FF2B5EF4-FFF2-40B4-BE49-F238E27FC236}">
                <a16:creationId xmlns:a16="http://schemas.microsoft.com/office/drawing/2014/main" id="{81A4FAED-AB91-4F3C-B052-2F925E106A8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91536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F8CA3-E9C3-46A6-BCDD-B609CC16D00E}"/>
              </a:ext>
            </a:extLst>
          </p:cNvPr>
          <p:cNvSpPr>
            <a:spLocks noGrp="1"/>
          </p:cNvSpPr>
          <p:nvPr>
            <p:ph type="title"/>
          </p:nvPr>
        </p:nvSpPr>
        <p:spPr/>
        <p:txBody>
          <a:bodyPr/>
          <a:lstStyle/>
          <a:p>
            <a:r>
              <a:rPr lang="en-US"/>
              <a:t>Instagram Posts Table | mondayfitness - 7 of 11</a:t>
            </a:r>
          </a:p>
        </p:txBody>
      </p:sp>
      <p:graphicFrame>
        <p:nvGraphicFramePr>
          <p:cNvPr id="5" name="Table Placeholder 4">
            <a:extLst>
              <a:ext uri="{FF2B5EF4-FFF2-40B4-BE49-F238E27FC236}">
                <a16:creationId xmlns:a16="http://schemas.microsoft.com/office/drawing/2014/main" id="{2AFF05A9-7C69-418D-A081-688A82BF3057}"/>
              </a:ext>
            </a:extLst>
          </p:cNvPr>
          <p:cNvGraphicFramePr>
            <a:graphicFrameLocks noGrp="1"/>
          </p:cNvGraphicFramePr>
          <p:nvPr>
            <p:ph type="tbl" sz="quarter" idx="13"/>
            <p:extLst>
              <p:ext uri="{D42A27DB-BD31-4B8C-83A1-F6EECF244321}">
                <p14:modId xmlns:p14="http://schemas.microsoft.com/office/powerpoint/2010/main" val="117250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90336244"/>
                    </a:ext>
                  </a:extLst>
                </a:gridCol>
                <a:gridCol w="987552">
                  <a:extLst>
                    <a:ext uri="{9D8B030D-6E8A-4147-A177-3AD203B41FA5}">
                      <a16:colId xmlns:a16="http://schemas.microsoft.com/office/drawing/2014/main" val="3009464581"/>
                    </a:ext>
                  </a:extLst>
                </a:gridCol>
                <a:gridCol w="987552">
                  <a:extLst>
                    <a:ext uri="{9D8B030D-6E8A-4147-A177-3AD203B41FA5}">
                      <a16:colId xmlns:a16="http://schemas.microsoft.com/office/drawing/2014/main" val="4053705944"/>
                    </a:ext>
                  </a:extLst>
                </a:gridCol>
                <a:gridCol w="987552">
                  <a:extLst>
                    <a:ext uri="{9D8B030D-6E8A-4147-A177-3AD203B41FA5}">
                      <a16:colId xmlns:a16="http://schemas.microsoft.com/office/drawing/2014/main" val="1199498422"/>
                    </a:ext>
                  </a:extLst>
                </a:gridCol>
                <a:gridCol w="987552">
                  <a:extLst>
                    <a:ext uri="{9D8B030D-6E8A-4147-A177-3AD203B41FA5}">
                      <a16:colId xmlns:a16="http://schemas.microsoft.com/office/drawing/2014/main" val="292285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990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- 2018-08-15 12:15:21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wanted to fly?
flywithhellen will teach you and your little ones how to fly this weekend in an Aerial Yoga class at the Wellness Weekend Escape in Faqra Club while enjoying nature and the serenity of Faqra's peaceful setting!
To reserve your spot, call 03-59 33 58 or book via the MINDBODY app. Places are limited!
#aerialyoga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8199539"/>
                  </a:ext>
                </a:extLst>
              </a:tr>
            </a:tbl>
          </a:graphicData>
        </a:graphic>
      </p:graphicFrame>
      <p:sp>
        <p:nvSpPr>
          <p:cNvPr id="4" name="Text Placeholder 3">
            <a:extLst>
              <a:ext uri="{FF2B5EF4-FFF2-40B4-BE49-F238E27FC236}">
                <a16:creationId xmlns:a16="http://schemas.microsoft.com/office/drawing/2014/main" id="{0D5002FD-928A-4DF3-988B-04BDDA66C3A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93907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F7AD8-BEB6-4922-939A-13EA5505CD12}"/>
              </a:ext>
            </a:extLst>
          </p:cNvPr>
          <p:cNvSpPr>
            <a:spLocks noGrp="1"/>
          </p:cNvSpPr>
          <p:nvPr>
            <p:ph type="title"/>
          </p:nvPr>
        </p:nvSpPr>
        <p:spPr/>
        <p:txBody>
          <a:bodyPr/>
          <a:lstStyle/>
          <a:p>
            <a:r>
              <a:rPr lang="en-US"/>
              <a:t>Instagram Posts Table | mondayfitness - 8 of 11</a:t>
            </a:r>
          </a:p>
        </p:txBody>
      </p:sp>
      <p:graphicFrame>
        <p:nvGraphicFramePr>
          <p:cNvPr id="5" name="Table Placeholder 4">
            <a:extLst>
              <a:ext uri="{FF2B5EF4-FFF2-40B4-BE49-F238E27FC236}">
                <a16:creationId xmlns:a16="http://schemas.microsoft.com/office/drawing/2014/main" id="{8CA675CC-767A-476F-AD1F-E6F7EE38EDF7}"/>
              </a:ext>
            </a:extLst>
          </p:cNvPr>
          <p:cNvGraphicFramePr>
            <a:graphicFrameLocks noGrp="1"/>
          </p:cNvGraphicFramePr>
          <p:nvPr>
            <p:ph type="tbl" sz="quarter" idx="13"/>
            <p:extLst>
              <p:ext uri="{D42A27DB-BD31-4B8C-83A1-F6EECF244321}">
                <p14:modId xmlns:p14="http://schemas.microsoft.com/office/powerpoint/2010/main" val="3952577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41831566"/>
                    </a:ext>
                  </a:extLst>
                </a:gridCol>
                <a:gridCol w="987552">
                  <a:extLst>
                    <a:ext uri="{9D8B030D-6E8A-4147-A177-3AD203B41FA5}">
                      <a16:colId xmlns:a16="http://schemas.microsoft.com/office/drawing/2014/main" val="2342411910"/>
                    </a:ext>
                  </a:extLst>
                </a:gridCol>
                <a:gridCol w="987552">
                  <a:extLst>
                    <a:ext uri="{9D8B030D-6E8A-4147-A177-3AD203B41FA5}">
                      <a16:colId xmlns:a16="http://schemas.microsoft.com/office/drawing/2014/main" val="2358034021"/>
                    </a:ext>
                  </a:extLst>
                </a:gridCol>
                <a:gridCol w="987552">
                  <a:extLst>
                    <a:ext uri="{9D8B030D-6E8A-4147-A177-3AD203B41FA5}">
                      <a16:colId xmlns:a16="http://schemas.microsoft.com/office/drawing/2014/main" val="4104200806"/>
                    </a:ext>
                  </a:extLst>
                </a:gridCol>
                <a:gridCol w="987552">
                  <a:extLst>
                    <a:ext uri="{9D8B030D-6E8A-4147-A177-3AD203B41FA5}">
                      <a16:colId xmlns:a16="http://schemas.microsoft.com/office/drawing/2014/main" val="122992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349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- 2018-08-14 16:55:46 </a:t>
                      </a:r>
                      <a:r>
                        <a:rPr kumimoji="0" lang="en-US" sz="1000" b="0" i="0" u="none" strike="noStrike" kern="1200" cap="none" spc="0" normalizeH="0" baseline="0" noProof="0">
                          <a:ln>
                            <a:noFill/>
                          </a:ln>
                          <a:solidFill>
                            <a:prstClr val="black"/>
                          </a:solidFill>
                          <a:effectLst/>
                          <a:uLnTx/>
                          <a:uFillTx/>
                          <a:latin typeface="+mn-lt"/>
                          <a:ea typeface="+mn-ea"/>
                          <a:cs typeface="+mn-cs"/>
                        </a:rPr>
                        <a:t>
 Whip, snap and get into serious shape in this fun cardio workout using resistance bands!
Don't forget to join in on the fun this weekend at the Wellness Weekend Escape in Faqra where we'll be Whipped! into shape outdoors on the grass with stephaniebsemaan.
To reserve your spot, call 03-59 33 58 or book via the MINDBODY app. Places are limited!
#whipped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22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- 2018-08-14 14:17:22 </a:t>
                      </a:r>
                      <a:r>
                        <a:rPr kumimoji="0" lang="en-US" sz="1000" b="0" i="0" u="none" strike="noStrike" kern="1200" cap="none" spc="0" normalizeH="0" baseline="0" noProof="0">
                          <a:ln>
                            <a:noFill/>
                          </a:ln>
                          <a:solidFill>
                            <a:prstClr val="black"/>
                          </a:solidFill>
                          <a:effectLst/>
                          <a:uLnTx/>
                          <a:uFillTx/>
                          <a:latin typeface="+mn-lt"/>
                          <a:ea typeface="+mn-ea"/>
                          <a:cs typeface="+mn-cs"/>
                        </a:rPr>
                        <a:t>
 Beau is really looking forward to this weekend!
Make sure to bring your furry friends with you at the Wellness Weekend Escape in Faqra as the event is dog friendly 🐶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7322507"/>
                  </a:ext>
                </a:extLst>
              </a:tr>
            </a:tbl>
          </a:graphicData>
        </a:graphic>
      </p:graphicFrame>
      <p:sp>
        <p:nvSpPr>
          <p:cNvPr id="4" name="Text Placeholder 3">
            <a:extLst>
              <a:ext uri="{FF2B5EF4-FFF2-40B4-BE49-F238E27FC236}">
                <a16:creationId xmlns:a16="http://schemas.microsoft.com/office/drawing/2014/main" id="{6C47D1BB-DDFB-4651-953D-BFF16921F4B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42789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D20C1-75FA-4677-90F7-C9DFCBFCFD44}"/>
              </a:ext>
            </a:extLst>
          </p:cNvPr>
          <p:cNvSpPr>
            <a:spLocks noGrp="1"/>
          </p:cNvSpPr>
          <p:nvPr>
            <p:ph type="title"/>
          </p:nvPr>
        </p:nvSpPr>
        <p:spPr/>
        <p:txBody>
          <a:bodyPr/>
          <a:lstStyle/>
          <a:p>
            <a:r>
              <a:rPr lang="en-US"/>
              <a:t>Instagram Posts Table | mondayfitness - 9 of 11</a:t>
            </a:r>
          </a:p>
        </p:txBody>
      </p:sp>
      <p:graphicFrame>
        <p:nvGraphicFramePr>
          <p:cNvPr id="5" name="Table Placeholder 4">
            <a:extLst>
              <a:ext uri="{FF2B5EF4-FFF2-40B4-BE49-F238E27FC236}">
                <a16:creationId xmlns:a16="http://schemas.microsoft.com/office/drawing/2014/main" id="{3E4192A2-4DF1-4CA1-B4EF-7BB620C35B9D}"/>
              </a:ext>
            </a:extLst>
          </p:cNvPr>
          <p:cNvGraphicFramePr>
            <a:graphicFrameLocks noGrp="1"/>
          </p:cNvGraphicFramePr>
          <p:nvPr>
            <p:ph type="tbl" sz="quarter" idx="13"/>
            <p:extLst>
              <p:ext uri="{D42A27DB-BD31-4B8C-83A1-F6EECF244321}">
                <p14:modId xmlns:p14="http://schemas.microsoft.com/office/powerpoint/2010/main" val="1145434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4575815"/>
                    </a:ext>
                  </a:extLst>
                </a:gridCol>
                <a:gridCol w="987552">
                  <a:extLst>
                    <a:ext uri="{9D8B030D-6E8A-4147-A177-3AD203B41FA5}">
                      <a16:colId xmlns:a16="http://schemas.microsoft.com/office/drawing/2014/main" val="4229583472"/>
                    </a:ext>
                  </a:extLst>
                </a:gridCol>
                <a:gridCol w="987552">
                  <a:extLst>
                    <a:ext uri="{9D8B030D-6E8A-4147-A177-3AD203B41FA5}">
                      <a16:colId xmlns:a16="http://schemas.microsoft.com/office/drawing/2014/main" val="2108323784"/>
                    </a:ext>
                  </a:extLst>
                </a:gridCol>
                <a:gridCol w="987552">
                  <a:extLst>
                    <a:ext uri="{9D8B030D-6E8A-4147-A177-3AD203B41FA5}">
                      <a16:colId xmlns:a16="http://schemas.microsoft.com/office/drawing/2014/main" val="2706566796"/>
                    </a:ext>
                  </a:extLst>
                </a:gridCol>
                <a:gridCol w="987552">
                  <a:extLst>
                    <a:ext uri="{9D8B030D-6E8A-4147-A177-3AD203B41FA5}">
                      <a16:colId xmlns:a16="http://schemas.microsoft.com/office/drawing/2014/main" val="2341066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278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- 2018-08-13 16:03:32 </a:t>
                      </a:r>
                      <a:r>
                        <a:rPr kumimoji="0" lang="en-US" sz="1000" b="0" i="0" u="none" strike="noStrike" kern="1200" cap="none" spc="0" normalizeH="0" baseline="0" noProof="0">
                          <a:ln>
                            <a:noFill/>
                          </a:ln>
                          <a:solidFill>
                            <a:prstClr val="black"/>
                          </a:solidFill>
                          <a:effectLst/>
                          <a:uLnTx/>
                          <a:uFillTx/>
                          <a:latin typeface="+mn-lt"/>
                          <a:ea typeface="+mn-ea"/>
                          <a:cs typeface="+mn-cs"/>
                        </a:rPr>
                        <a:t>
 Ready to take this outdoors?
Join us at the Wellness Weekend Escape in Faqra this weekend and get ready to move to the beat and sweat in a mind blowing STRONG class with mirahoss!
To reserve your spot, call 03-59 33 58 or book via the MINDBODY App. Places are limited!
#strongbyzumba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433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- 2018-08-12 21:37:55 </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off right by joining raghdaramadanrr in her Pilates Core class tomorrow at 12.00 PM! An amazing workout to strengthen your core and flatten your belly. #pilatescore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4581671"/>
                  </a:ext>
                </a:extLst>
              </a:tr>
            </a:tbl>
          </a:graphicData>
        </a:graphic>
      </p:graphicFrame>
      <p:sp>
        <p:nvSpPr>
          <p:cNvPr id="4" name="Text Placeholder 3">
            <a:extLst>
              <a:ext uri="{FF2B5EF4-FFF2-40B4-BE49-F238E27FC236}">
                <a16:creationId xmlns:a16="http://schemas.microsoft.com/office/drawing/2014/main" id="{CD23D5CA-0D74-4BAE-9CC7-135E3C9DF9C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5207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B5654-AB8D-4AFE-A8CA-DD2E95B3285A}"/>
              </a:ext>
            </a:extLst>
          </p:cNvPr>
          <p:cNvSpPr>
            <a:spLocks noGrp="1"/>
          </p:cNvSpPr>
          <p:nvPr>
            <p:ph type="title"/>
          </p:nvPr>
        </p:nvSpPr>
        <p:spPr/>
        <p:txBody>
          <a:bodyPr/>
          <a:lstStyle/>
          <a:p>
            <a:r>
              <a:rPr lang="en-US"/>
              <a:t>Instagram Posts Table | mondayfitness - 10 of 11</a:t>
            </a:r>
          </a:p>
        </p:txBody>
      </p:sp>
      <p:graphicFrame>
        <p:nvGraphicFramePr>
          <p:cNvPr id="5" name="Table Placeholder 4">
            <a:extLst>
              <a:ext uri="{FF2B5EF4-FFF2-40B4-BE49-F238E27FC236}">
                <a16:creationId xmlns:a16="http://schemas.microsoft.com/office/drawing/2014/main" id="{E86FDBCB-5EFE-4536-96A1-C106AADF92D9}"/>
              </a:ext>
            </a:extLst>
          </p:cNvPr>
          <p:cNvGraphicFramePr>
            <a:graphicFrameLocks noGrp="1"/>
          </p:cNvGraphicFramePr>
          <p:nvPr>
            <p:ph type="tbl" sz="quarter" idx="13"/>
            <p:extLst>
              <p:ext uri="{D42A27DB-BD31-4B8C-83A1-F6EECF244321}">
                <p14:modId xmlns:p14="http://schemas.microsoft.com/office/powerpoint/2010/main" val="336506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98225120"/>
                    </a:ext>
                  </a:extLst>
                </a:gridCol>
                <a:gridCol w="987552">
                  <a:extLst>
                    <a:ext uri="{9D8B030D-6E8A-4147-A177-3AD203B41FA5}">
                      <a16:colId xmlns:a16="http://schemas.microsoft.com/office/drawing/2014/main" val="2955958292"/>
                    </a:ext>
                  </a:extLst>
                </a:gridCol>
                <a:gridCol w="987552">
                  <a:extLst>
                    <a:ext uri="{9D8B030D-6E8A-4147-A177-3AD203B41FA5}">
                      <a16:colId xmlns:a16="http://schemas.microsoft.com/office/drawing/2014/main" val="2644799562"/>
                    </a:ext>
                  </a:extLst>
                </a:gridCol>
                <a:gridCol w="987552">
                  <a:extLst>
                    <a:ext uri="{9D8B030D-6E8A-4147-A177-3AD203B41FA5}">
                      <a16:colId xmlns:a16="http://schemas.microsoft.com/office/drawing/2014/main" val="1654964367"/>
                    </a:ext>
                  </a:extLst>
                </a:gridCol>
                <a:gridCol w="987552">
                  <a:extLst>
                    <a:ext uri="{9D8B030D-6E8A-4147-A177-3AD203B41FA5}">
                      <a16:colId xmlns:a16="http://schemas.microsoft.com/office/drawing/2014/main" val="999376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593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- 2018-08-11 14:37:50 </a:t>
                      </a:r>
                      <a:r>
                        <a:rPr kumimoji="0" lang="en-US" sz="1000" b="0" i="0" u="none" strike="noStrike" kern="1200" cap="none" spc="0" normalizeH="0" baseline="0" noProof="0">
                          <a:ln>
                            <a:noFill/>
                          </a:ln>
                          <a:solidFill>
                            <a:prstClr val="black"/>
                          </a:solidFill>
                          <a:effectLst/>
                          <a:uLnTx/>
                          <a:uFillTx/>
                          <a:latin typeface="+mn-lt"/>
                          <a:ea typeface="+mn-ea"/>
                          <a:cs typeface="+mn-cs"/>
                        </a:rPr>
                        <a:t>
 We are bringing the mondayfitness studio experience outdoors on the grass next Friday, Saturday and Sunday August 17-19th!
Join us at the Faqra Wellness Weekend Escape and get to enjoy our signature classes, vegan shakes &amp; iced frappuccinos, yummy sweet treats, and much more! Whether you’re in the mood to try on the latest activewear or pantry shop for some wholesome superfoods, you won’t leave without breaking a sweat or trying something new!
To reserve your spot in one of our group classes (SWIPE LEFT to see the CLASS SCHEDULE), please call 03-59 33 58 or book via the MINDBODY App. Places are limited!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590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- 2018-08-09 16:48:34 </a:t>
                      </a:r>
                      <a:r>
                        <a:rPr kumimoji="0" lang="en-US" sz="1000" b="0" i="0" u="none" strike="noStrike" kern="1200" cap="none" spc="0" normalizeH="0" baseline="0" noProof="0">
                          <a:ln>
                            <a:noFill/>
                          </a:ln>
                          <a:solidFill>
                            <a:prstClr val="black"/>
                          </a:solidFill>
                          <a:effectLst/>
                          <a:uLnTx/>
                          <a:uFillTx/>
                          <a:latin typeface="+mn-lt"/>
                          <a:ea typeface="+mn-ea"/>
                          <a:cs typeface="+mn-cs"/>
                        </a:rPr>
                        <a:t>
 Our chosen MEGA MOVE this month is The Back Floor Lunge!
This megaformer move is done on the back of the machine. It primarily works the hamstrings and glutes while also engaging the quads and abs. Your body weight is stacked in your front standing leg, which is your primary leg working, and your back foot is hooked underneath the carriage strap as you pull it in and as you lunge down. Come give it a try 😉 #megamoveofthemonth #traingrowglow reems85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3489279"/>
                  </a:ext>
                </a:extLst>
              </a:tr>
            </a:tbl>
          </a:graphicData>
        </a:graphic>
      </p:graphicFrame>
      <p:sp>
        <p:nvSpPr>
          <p:cNvPr id="4" name="Text Placeholder 3">
            <a:extLst>
              <a:ext uri="{FF2B5EF4-FFF2-40B4-BE49-F238E27FC236}">
                <a16:creationId xmlns:a16="http://schemas.microsoft.com/office/drawing/2014/main" id="{E4D35085-74D1-43F8-81B2-05642345648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45088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4718-F05F-4F30-871C-6D863CB430A7}"/>
              </a:ext>
            </a:extLst>
          </p:cNvPr>
          <p:cNvSpPr>
            <a:spLocks noGrp="1"/>
          </p:cNvSpPr>
          <p:nvPr>
            <p:ph type="title"/>
          </p:nvPr>
        </p:nvSpPr>
        <p:spPr/>
        <p:txBody>
          <a:bodyPr/>
          <a:lstStyle/>
          <a:p>
            <a:r>
              <a:rPr lang="en-US"/>
              <a:t>Instagram Posts Table | mondayfitness - 11 of 11</a:t>
            </a:r>
          </a:p>
        </p:txBody>
      </p:sp>
      <p:graphicFrame>
        <p:nvGraphicFramePr>
          <p:cNvPr id="5" name="Table Placeholder 4">
            <a:extLst>
              <a:ext uri="{FF2B5EF4-FFF2-40B4-BE49-F238E27FC236}">
                <a16:creationId xmlns:a16="http://schemas.microsoft.com/office/drawing/2014/main" id="{9DEF879A-B37A-4E91-8ABA-22CF7FF27B20}"/>
              </a:ext>
            </a:extLst>
          </p:cNvPr>
          <p:cNvGraphicFramePr>
            <a:graphicFrameLocks noGrp="1"/>
          </p:cNvGraphicFramePr>
          <p:nvPr>
            <p:ph type="tbl" sz="quarter" idx="13"/>
            <p:extLst>
              <p:ext uri="{D42A27DB-BD31-4B8C-83A1-F6EECF244321}">
                <p14:modId xmlns:p14="http://schemas.microsoft.com/office/powerpoint/2010/main" val="2261986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2752947"/>
                    </a:ext>
                  </a:extLst>
                </a:gridCol>
                <a:gridCol w="987552">
                  <a:extLst>
                    <a:ext uri="{9D8B030D-6E8A-4147-A177-3AD203B41FA5}">
                      <a16:colId xmlns:a16="http://schemas.microsoft.com/office/drawing/2014/main" val="3123619919"/>
                    </a:ext>
                  </a:extLst>
                </a:gridCol>
                <a:gridCol w="987552">
                  <a:extLst>
                    <a:ext uri="{9D8B030D-6E8A-4147-A177-3AD203B41FA5}">
                      <a16:colId xmlns:a16="http://schemas.microsoft.com/office/drawing/2014/main" val="492961444"/>
                    </a:ext>
                  </a:extLst>
                </a:gridCol>
                <a:gridCol w="987552">
                  <a:extLst>
                    <a:ext uri="{9D8B030D-6E8A-4147-A177-3AD203B41FA5}">
                      <a16:colId xmlns:a16="http://schemas.microsoft.com/office/drawing/2014/main" val="1271089053"/>
                    </a:ext>
                  </a:extLst>
                </a:gridCol>
                <a:gridCol w="987552">
                  <a:extLst>
                    <a:ext uri="{9D8B030D-6E8A-4147-A177-3AD203B41FA5}">
                      <a16:colId xmlns:a16="http://schemas.microsoft.com/office/drawing/2014/main" val="2431267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388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- 2018-08-08 11:02:00 </a:t>
                      </a:r>
                      <a:r>
                        <a:rPr kumimoji="0" lang="en-US" sz="1000" b="0" i="0" u="none" strike="noStrike" kern="1200" cap="none" spc="0" normalizeH="0" baseline="0" noProof="0">
                          <a:ln>
                            <a:noFill/>
                          </a:ln>
                          <a:solidFill>
                            <a:prstClr val="black"/>
                          </a:solidFill>
                          <a:effectLst/>
                          <a:uLnTx/>
                          <a:uFillTx/>
                          <a:latin typeface="+mn-lt"/>
                          <a:ea typeface="+mn-ea"/>
                          <a:cs typeface="+mn-cs"/>
                        </a:rPr>
                        <a:t>
 Bring it on outdoors at the Wellness Weekend Escape in Faqra Club by joining our classes! Book through the MINDBODY app or by calling us on 01/792469.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207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- 2018-08-07 11:56:18 </a:t>
                      </a:r>
                      <a:r>
                        <a:rPr kumimoji="0" lang="en-US" sz="1000" b="0" i="0" u="none" strike="noStrike" kern="1200" cap="none" spc="0" normalizeH="0" baseline="0" noProof="0">
                          <a:ln>
                            <a:noFill/>
                          </a:ln>
                          <a:solidFill>
                            <a:prstClr val="black"/>
                          </a:solidFill>
                          <a:effectLst/>
                          <a:uLnTx/>
                          <a:uFillTx/>
                          <a:latin typeface="+mn-lt"/>
                          <a:ea typeface="+mn-ea"/>
                          <a:cs typeface="+mn-cs"/>
                        </a:rPr>
                        <a:t>
 Our recent addition to our treats - Choco Orange Squares and Choco Berry Squares.
These delicious nutrient-dense treats for chocolate lovers are made with our special in-house raw and vegan chocolate.
You can now have them delivered right to your door with gogodriver !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823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- 2018-08-06 13:08:16 </a:t>
                      </a:r>
                      <a:r>
                        <a:rPr kumimoji="0" lang="en-US" sz="1000" b="0" i="0" u="none" strike="noStrike" kern="1200" cap="none" spc="0" normalizeH="0" baseline="0" noProof="0">
                          <a:ln>
                            <a:noFill/>
                          </a:ln>
                          <a:solidFill>
                            <a:prstClr val="black"/>
                          </a:solidFill>
                          <a:effectLst/>
                          <a:uLnTx/>
                          <a:uFillTx/>
                          <a:latin typeface="+mn-lt"/>
                          <a:ea typeface="+mn-ea"/>
                          <a:cs typeface="+mn-cs"/>
                        </a:rPr>
                        <a:t>
 Have you always wanted to learn SALSA or improve your SALSA technique? Do you want to impress your friends at your favorite gathering or family function? Burn calories and get in shape while dancing and having FUN? Join our new Salsa Dance class with Apo every Monday at 8:00 PM and Thursday at 12:00 PM where he will be teaching you some of his fun combinations on sizzling latino beats. #salsa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1997693"/>
                  </a:ext>
                </a:extLst>
              </a:tr>
            </a:tbl>
          </a:graphicData>
        </a:graphic>
      </p:graphicFrame>
      <p:sp>
        <p:nvSpPr>
          <p:cNvPr id="4" name="Text Placeholder 3">
            <a:extLst>
              <a:ext uri="{FF2B5EF4-FFF2-40B4-BE49-F238E27FC236}">
                <a16:creationId xmlns:a16="http://schemas.microsoft.com/office/drawing/2014/main" id="{C9E1D5F8-93F6-47E9-A2AD-64FAE1F9785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25856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325A2-8A12-47E1-81C3-602BBE535EEF}"/>
              </a:ext>
            </a:extLst>
          </p:cNvPr>
          <p:cNvSpPr>
            <a:spLocks noGrp="1"/>
          </p:cNvSpPr>
          <p:nvPr>
            <p:ph type="title"/>
          </p:nvPr>
        </p:nvSpPr>
        <p:spPr/>
        <p:txBody>
          <a:bodyPr/>
          <a:lstStyle/>
          <a:p>
            <a:r>
              <a:rPr lang="en-US"/>
              <a:t>Instagram Interaction Rate | mondayfitness</a:t>
            </a:r>
          </a:p>
        </p:txBody>
      </p:sp>
      <p:graphicFrame>
        <p:nvGraphicFramePr>
          <p:cNvPr id="6" name="Chart Placeholder 5">
            <a:extLst>
              <a:ext uri="{FF2B5EF4-FFF2-40B4-BE49-F238E27FC236}">
                <a16:creationId xmlns:a16="http://schemas.microsoft.com/office/drawing/2014/main" id="{E04BA442-FDDF-42B5-8657-997C3B8F66BD}"/>
              </a:ext>
            </a:extLst>
          </p:cNvPr>
          <p:cNvGraphicFramePr>
            <a:graphicFrameLocks noGrp="1"/>
          </p:cNvGraphicFramePr>
          <p:nvPr>
            <p:ph type="chart" sz="quarter" idx="13"/>
            <p:extLst>
              <p:ext uri="{D42A27DB-BD31-4B8C-83A1-F6EECF244321}">
                <p14:modId xmlns:p14="http://schemas.microsoft.com/office/powerpoint/2010/main" val="177979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469080-096B-474C-96B4-FC28E12B018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DE777FD-38F7-40B8-A7E4-C205B68C31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5205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42B5-5C28-4F9C-BE36-558732C2C324}"/>
              </a:ext>
            </a:extLst>
          </p:cNvPr>
          <p:cNvSpPr>
            <a:spLocks noGrp="1"/>
          </p:cNvSpPr>
          <p:nvPr>
            <p:ph type="title"/>
          </p:nvPr>
        </p:nvSpPr>
        <p:spPr/>
        <p:txBody>
          <a:bodyPr/>
          <a:lstStyle/>
          <a:p>
            <a:r>
              <a:rPr lang="en-US"/>
              <a:t>Instagram Average Interactions Per Post | mondayfitness</a:t>
            </a:r>
          </a:p>
        </p:txBody>
      </p:sp>
      <p:graphicFrame>
        <p:nvGraphicFramePr>
          <p:cNvPr id="6" name="Chart Placeholder 5">
            <a:extLst>
              <a:ext uri="{FF2B5EF4-FFF2-40B4-BE49-F238E27FC236}">
                <a16:creationId xmlns:a16="http://schemas.microsoft.com/office/drawing/2014/main" id="{89937E35-70BE-490A-A124-AC36BC99A88C}"/>
              </a:ext>
            </a:extLst>
          </p:cNvPr>
          <p:cNvGraphicFramePr>
            <a:graphicFrameLocks noGrp="1"/>
          </p:cNvGraphicFramePr>
          <p:nvPr>
            <p:ph type="chart" sz="quarter" idx="13"/>
            <p:extLst>
              <p:ext uri="{D42A27DB-BD31-4B8C-83A1-F6EECF244321}">
                <p14:modId xmlns:p14="http://schemas.microsoft.com/office/powerpoint/2010/main" val="3168638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15E4AB-33B7-4D5C-9E05-2C24F7C5354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E45949A-F5E0-4A89-A6CE-9434601792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24073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492</Words>
  <Application>Microsoft Office PowerPoint</Application>
  <PresentationFormat>On-screen Show (4:3)</PresentationFormat>
  <Paragraphs>237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Instagram - Overview</vt:lpstr>
      <vt:lpstr>Instagram Key Metrics Table | mondayfitness</vt:lpstr>
      <vt:lpstr>Instagram Followers Total | mondayfitness</vt:lpstr>
      <vt:lpstr>Instagram Followers Change Rate | mondayfitness</vt:lpstr>
      <vt:lpstr>Instagram Posts Table | mondayfitness - 1 of 11</vt:lpstr>
      <vt:lpstr>Instagram Posts Table | mondayfitness - 2 of 11</vt:lpstr>
      <vt:lpstr>Instagram Posts Table | mondayfitness - 3 of 11</vt:lpstr>
      <vt:lpstr>Instagram Posts Table | mondayfitness - 4 of 11</vt:lpstr>
      <vt:lpstr>Instagram Posts Table | mondayfitness - 5 of 11</vt:lpstr>
      <vt:lpstr>Instagram Posts Table | mondayfitness - 6 of 11</vt:lpstr>
      <vt:lpstr>Instagram Posts Table | mondayfitness - 7 of 11</vt:lpstr>
      <vt:lpstr>Instagram Posts Table | mondayfitness - 8 of 11</vt:lpstr>
      <vt:lpstr>Instagram Posts Table | mondayfitness - 9 of 11</vt:lpstr>
      <vt:lpstr>Instagram Posts Table | mondayfitness - 10 of 11</vt:lpstr>
      <vt:lpstr>Instagram Posts Table | mondayfitness - 11 of 11</vt:lpstr>
      <vt:lpstr>Instagram Interaction Rate | mondayfitness</vt:lpstr>
      <vt:lpstr>Instagram Average Interactions Per Post | mondayfitness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2018-09-05T19:31:12Z</dcterms:created>
  <dcterms:modified xsi:type="dcterms:W3CDTF">2018-09-05T19:31:44Z</dcterms:modified>
</cp:coreProperties>
</file>