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-8.2781456953642002E-2</c:v>
                </c:pt>
                <c:pt idx="7">
                  <c:v>0</c:v>
                </c:pt>
                <c:pt idx="8">
                  <c:v>0</c:v>
                </c:pt>
                <c:pt idx="9">
                  <c:v>0</c:v>
                </c:pt>
                <c:pt idx="10">
                  <c:v>0</c:v>
                </c:pt>
                <c:pt idx="11">
                  <c:v>0</c:v>
                </c:pt>
                <c:pt idx="12">
                  <c:v>8.2850041425021004E-2</c:v>
                </c:pt>
                <c:pt idx="13">
                  <c:v>-8.2781456953642002E-2</c:v>
                </c:pt>
                <c:pt idx="14">
                  <c:v>8.2850041425021004E-2</c:v>
                </c:pt>
                <c:pt idx="15">
                  <c:v>8.2781456953642002E-2</c:v>
                </c:pt>
                <c:pt idx="16">
                  <c:v>8.2712985938792005E-2</c:v>
                </c:pt>
                <c:pt idx="17">
                  <c:v>0</c:v>
                </c:pt>
                <c:pt idx="18">
                  <c:v>0</c:v>
                </c:pt>
                <c:pt idx="19">
                  <c:v>-8.2644628099174E-2</c:v>
                </c:pt>
                <c:pt idx="20">
                  <c:v>0</c:v>
                </c:pt>
                <c:pt idx="21">
                  <c:v>0</c:v>
                </c:pt>
                <c:pt idx="22">
                  <c:v>0</c:v>
                </c:pt>
                <c:pt idx="23">
                  <c:v>8.2712985938792005E-2</c:v>
                </c:pt>
                <c:pt idx="24">
                  <c:v>0</c:v>
                </c:pt>
                <c:pt idx="25">
                  <c:v>0</c:v>
                </c:pt>
                <c:pt idx="26">
                  <c:v>0</c:v>
                </c:pt>
                <c:pt idx="27">
                  <c:v>8.2644628099174E-2</c:v>
                </c:pt>
                <c:pt idx="28">
                  <c:v>0</c:v>
                </c:pt>
                <c:pt idx="29">
                  <c:v>0</c:v>
                </c:pt>
                <c:pt idx="30">
                  <c:v>0</c:v>
                </c:pt>
              </c:numCache>
            </c:numRef>
          </c:val>
          <c:smooth val="0"/>
          <c:extLst>
            <c:ext xmlns:c16="http://schemas.microsoft.com/office/drawing/2014/chart" uri="{C3380CC4-5D6E-409C-BE32-E72D297353CC}">
              <c16:uniqueId val="{00000000-BDCB-45E2-A2FF-900C43435FD8}"/>
            </c:ext>
          </c:extLst>
        </c:ser>
        <c:dLbls>
          <c:showLegendKey val="0"/>
          <c:showVal val="0"/>
          <c:showCatName val="0"/>
          <c:showSerName val="0"/>
          <c:showPercent val="0"/>
          <c:showBubbleSize val="0"/>
        </c:dLbls>
        <c:smooth val="0"/>
        <c:axId val="354556104"/>
        <c:axId val="354558728"/>
      </c:lineChart>
      <c:dateAx>
        <c:axId val="35455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58728"/>
        <c:crosses val="autoZero"/>
        <c:auto val="1"/>
        <c:lblOffset val="100"/>
        <c:baseTimeUnit val="days"/>
      </c:dateAx>
      <c:valAx>
        <c:axId val="35455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5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1208</c:v>
                </c:pt>
                <c:pt idx="1">
                  <c:v>1208</c:v>
                </c:pt>
                <c:pt idx="2">
                  <c:v>1208</c:v>
                </c:pt>
                <c:pt idx="3">
                  <c:v>1208</c:v>
                </c:pt>
                <c:pt idx="4">
                  <c:v>1208</c:v>
                </c:pt>
                <c:pt idx="5">
                  <c:v>1207</c:v>
                </c:pt>
                <c:pt idx="6">
                  <c:v>1207</c:v>
                </c:pt>
                <c:pt idx="7">
                  <c:v>1207</c:v>
                </c:pt>
                <c:pt idx="8">
                  <c:v>1207</c:v>
                </c:pt>
                <c:pt idx="9">
                  <c:v>1207</c:v>
                </c:pt>
                <c:pt idx="10">
                  <c:v>1207</c:v>
                </c:pt>
                <c:pt idx="11">
                  <c:v>1207</c:v>
                </c:pt>
                <c:pt idx="12">
                  <c:v>1207</c:v>
                </c:pt>
                <c:pt idx="13">
                  <c:v>1207</c:v>
                </c:pt>
                <c:pt idx="14">
                  <c:v>1208</c:v>
                </c:pt>
                <c:pt idx="15">
                  <c:v>1209</c:v>
                </c:pt>
                <c:pt idx="16">
                  <c:v>1210</c:v>
                </c:pt>
                <c:pt idx="17">
                  <c:v>1209</c:v>
                </c:pt>
                <c:pt idx="18">
                  <c:v>1210</c:v>
                </c:pt>
                <c:pt idx="19">
                  <c:v>1209</c:v>
                </c:pt>
                <c:pt idx="20">
                  <c:v>1209</c:v>
                </c:pt>
                <c:pt idx="21">
                  <c:v>1209</c:v>
                </c:pt>
                <c:pt idx="22">
                  <c:v>1209</c:v>
                </c:pt>
                <c:pt idx="23">
                  <c:v>1210</c:v>
                </c:pt>
                <c:pt idx="24">
                  <c:v>1210</c:v>
                </c:pt>
                <c:pt idx="25">
                  <c:v>1210</c:v>
                </c:pt>
                <c:pt idx="26">
                  <c:v>1211</c:v>
                </c:pt>
                <c:pt idx="27">
                  <c:v>1210</c:v>
                </c:pt>
                <c:pt idx="28">
                  <c:v>1212</c:v>
                </c:pt>
                <c:pt idx="29">
                  <c:v>1211</c:v>
                </c:pt>
                <c:pt idx="30">
                  <c:v>1212</c:v>
                </c:pt>
              </c:numCache>
            </c:numRef>
          </c:val>
          <c:smooth val="0"/>
          <c:extLst>
            <c:ext xmlns:c16="http://schemas.microsoft.com/office/drawing/2014/chart" uri="{C3380CC4-5D6E-409C-BE32-E72D297353CC}">
              <c16:uniqueId val="{00000000-1765-442C-A49F-135281E988CD}"/>
            </c:ext>
          </c:extLst>
        </c:ser>
        <c:dLbls>
          <c:showLegendKey val="0"/>
          <c:showVal val="0"/>
          <c:showCatName val="0"/>
          <c:showSerName val="0"/>
          <c:showPercent val="0"/>
          <c:showBubbleSize val="0"/>
        </c:dLbls>
        <c:smooth val="0"/>
        <c:axId val="355775376"/>
        <c:axId val="355768488"/>
      </c:lineChart>
      <c:dateAx>
        <c:axId val="355775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68488"/>
        <c:crosses val="autoZero"/>
        <c:auto val="1"/>
        <c:lblOffset val="100"/>
        <c:baseTimeUnit val="days"/>
      </c:dateAx>
      <c:valAx>
        <c:axId val="35576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7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Monday Studio</c:v>
                </c:pt>
              </c:strCache>
            </c:strRef>
          </c:cat>
          <c:val>
            <c:numRef>
              <c:f>Sheet1!$B$2</c:f>
              <c:numCache>
                <c:formatCode>General</c:formatCode>
                <c:ptCount val="1"/>
                <c:pt idx="0">
                  <c:v>24</c:v>
                </c:pt>
              </c:numCache>
            </c:numRef>
          </c:val>
          <c:extLst>
            <c:ext xmlns:c16="http://schemas.microsoft.com/office/drawing/2014/chart" uri="{C3380CC4-5D6E-409C-BE32-E72D297353CC}">
              <c16:uniqueId val="{00000000-1BED-4FB1-BAD1-140E76A8E626}"/>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Monday Studio</c:v>
                </c:pt>
              </c:strCache>
            </c:strRef>
          </c:cat>
          <c:val>
            <c:numRef>
              <c:f>Sheet1!$C$2</c:f>
              <c:numCache>
                <c:formatCode>General</c:formatCode>
                <c:ptCount val="1"/>
                <c:pt idx="0">
                  <c:v>8</c:v>
                </c:pt>
              </c:numCache>
            </c:numRef>
          </c:val>
          <c:extLst>
            <c:ext xmlns:c16="http://schemas.microsoft.com/office/drawing/2014/chart" uri="{C3380CC4-5D6E-409C-BE32-E72D297353CC}">
              <c16:uniqueId val="{00000001-1BED-4FB1-BAD1-140E76A8E626}"/>
            </c:ext>
          </c:extLst>
        </c:ser>
        <c:dLbls>
          <c:showLegendKey val="0"/>
          <c:showVal val="0"/>
          <c:showCatName val="0"/>
          <c:showSerName val="0"/>
          <c:showPercent val="0"/>
          <c:showBubbleSize val="0"/>
        </c:dLbls>
        <c:gapWidth val="150"/>
        <c:overlap val="100"/>
        <c:axId val="535663424"/>
        <c:axId val="535664736"/>
      </c:barChart>
      <c:catAx>
        <c:axId val="53566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64736"/>
        <c:crosses val="autoZero"/>
        <c:auto val="1"/>
        <c:lblAlgn val="ctr"/>
        <c:lblOffset val="100"/>
        <c:noMultiLvlLbl val="0"/>
      </c:catAx>
      <c:valAx>
        <c:axId val="535664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6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8.2781456953642002E-2</c:v>
                </c:pt>
                <c:pt idx="1">
                  <c:v>0</c:v>
                </c:pt>
                <c:pt idx="2">
                  <c:v>0</c:v>
                </c:pt>
                <c:pt idx="3">
                  <c:v>0</c:v>
                </c:pt>
                <c:pt idx="4">
                  <c:v>0.33112582781457001</c:v>
                </c:pt>
                <c:pt idx="5">
                  <c:v>0</c:v>
                </c:pt>
                <c:pt idx="6">
                  <c:v>0.24855012427506001</c:v>
                </c:pt>
                <c:pt idx="7">
                  <c:v>0</c:v>
                </c:pt>
                <c:pt idx="8">
                  <c:v>0</c:v>
                </c:pt>
                <c:pt idx="9">
                  <c:v>0</c:v>
                </c:pt>
                <c:pt idx="10">
                  <c:v>0</c:v>
                </c:pt>
                <c:pt idx="11">
                  <c:v>8.2850041425021004E-2</c:v>
                </c:pt>
                <c:pt idx="12">
                  <c:v>8.2850041425021004E-2</c:v>
                </c:pt>
                <c:pt idx="13">
                  <c:v>4.1425020712510002E-2</c:v>
                </c:pt>
                <c:pt idx="14">
                  <c:v>8.2850041425021004E-2</c:v>
                </c:pt>
                <c:pt idx="15">
                  <c:v>0.24834437086093</c:v>
                </c:pt>
                <c:pt idx="16">
                  <c:v>0</c:v>
                </c:pt>
                <c:pt idx="17">
                  <c:v>8.2644628099174E-2</c:v>
                </c:pt>
                <c:pt idx="18">
                  <c:v>8.2644628099174E-2</c:v>
                </c:pt>
                <c:pt idx="19">
                  <c:v>8.2712985938792005E-2</c:v>
                </c:pt>
                <c:pt idx="20">
                  <c:v>0.16542597187758001</c:v>
                </c:pt>
                <c:pt idx="21">
                  <c:v>0</c:v>
                </c:pt>
                <c:pt idx="22">
                  <c:v>8.2712985938792005E-2</c:v>
                </c:pt>
                <c:pt idx="23">
                  <c:v>0.33085194375517002</c:v>
                </c:pt>
                <c:pt idx="24">
                  <c:v>0</c:v>
                </c:pt>
                <c:pt idx="25">
                  <c:v>0</c:v>
                </c:pt>
                <c:pt idx="26">
                  <c:v>0</c:v>
                </c:pt>
                <c:pt idx="27">
                  <c:v>8.2644628099174E-2</c:v>
                </c:pt>
                <c:pt idx="28">
                  <c:v>2.6424442609413998</c:v>
                </c:pt>
                <c:pt idx="29">
                  <c:v>0.41288191577208999</c:v>
                </c:pt>
                <c:pt idx="30">
                  <c:v>0</c:v>
                </c:pt>
              </c:numCache>
            </c:numRef>
          </c:val>
          <c:smooth val="0"/>
          <c:extLst>
            <c:ext xmlns:c16="http://schemas.microsoft.com/office/drawing/2014/chart" uri="{C3380CC4-5D6E-409C-BE32-E72D297353CC}">
              <c16:uniqueId val="{00000000-EB0B-45F7-BFD6-B7B4EF97C9EE}"/>
            </c:ext>
          </c:extLst>
        </c:ser>
        <c:dLbls>
          <c:showLegendKey val="0"/>
          <c:showVal val="0"/>
          <c:showCatName val="0"/>
          <c:showSerName val="0"/>
          <c:showPercent val="0"/>
          <c:showBubbleSize val="0"/>
        </c:dLbls>
        <c:smooth val="0"/>
        <c:axId val="535671952"/>
        <c:axId val="535677200"/>
      </c:lineChart>
      <c:dateAx>
        <c:axId val="535671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77200"/>
        <c:crosses val="autoZero"/>
        <c:auto val="1"/>
        <c:lblOffset val="100"/>
        <c:baseTimeUnit val="days"/>
      </c:dateAx>
      <c:valAx>
        <c:axId val="53567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7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Monday Studio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5.5141990625862003E-2</c:v>
                </c:pt>
                <c:pt idx="1">
                  <c:v>0.11579818031431</c:v>
                </c:pt>
                <c:pt idx="2">
                  <c:v>0.48249241797629</c:v>
                </c:pt>
                <c:pt idx="3">
                  <c:v>0.16542597187758001</c:v>
                </c:pt>
                <c:pt idx="4">
                  <c:v>0.16542597187758001</c:v>
                </c:pt>
                <c:pt idx="5">
                  <c:v>4.1356492969396003E-2</c:v>
                </c:pt>
                <c:pt idx="6">
                  <c:v>0.12406947890819001</c:v>
                </c:pt>
              </c:numCache>
            </c:numRef>
          </c:val>
          <c:extLst>
            <c:ext xmlns:c16="http://schemas.microsoft.com/office/drawing/2014/chart" uri="{C3380CC4-5D6E-409C-BE32-E72D297353CC}">
              <c16:uniqueId val="{00000000-EE03-46D6-8C65-84B8D50B7159}"/>
            </c:ext>
          </c:extLst>
        </c:ser>
        <c:dLbls>
          <c:showLegendKey val="0"/>
          <c:showVal val="0"/>
          <c:showCatName val="0"/>
          <c:showSerName val="0"/>
          <c:showPercent val="0"/>
          <c:showBubbleSize val="0"/>
        </c:dLbls>
        <c:gapWidth val="219"/>
        <c:overlap val="-27"/>
        <c:axId val="535680808"/>
        <c:axId val="535673920"/>
      </c:barChart>
      <c:catAx>
        <c:axId val="53568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73920"/>
        <c:crosses val="autoZero"/>
        <c:auto val="1"/>
        <c:lblAlgn val="ctr"/>
        <c:lblOffset val="100"/>
        <c:noMultiLvlLbl val="0"/>
      </c:catAx>
      <c:valAx>
        <c:axId val="53567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8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0.11028398125172</c:v>
                </c:pt>
                <c:pt idx="10">
                  <c:v>0.12406947890819001</c:v>
                </c:pt>
                <c:pt idx="11">
                  <c:v>0</c:v>
                </c:pt>
                <c:pt idx="12">
                  <c:v>0.13785497656465001</c:v>
                </c:pt>
                <c:pt idx="13">
                  <c:v>0</c:v>
                </c:pt>
                <c:pt idx="14">
                  <c:v>0.16542597187758001</c:v>
                </c:pt>
                <c:pt idx="15">
                  <c:v>0.12406947890819001</c:v>
                </c:pt>
                <c:pt idx="16">
                  <c:v>0.88227185001379005</c:v>
                </c:pt>
                <c:pt idx="17">
                  <c:v>0.13785497656465001</c:v>
                </c:pt>
                <c:pt idx="18">
                  <c:v>0</c:v>
                </c:pt>
                <c:pt idx="19">
                  <c:v>0</c:v>
                </c:pt>
                <c:pt idx="20">
                  <c:v>0.11028398125172</c:v>
                </c:pt>
                <c:pt idx="21">
                  <c:v>8.2712985938792005E-2</c:v>
                </c:pt>
                <c:pt idx="22">
                  <c:v>8.2712985938792005E-2</c:v>
                </c:pt>
                <c:pt idx="23">
                  <c:v>0</c:v>
                </c:pt>
              </c:numCache>
            </c:numRef>
          </c:val>
          <c:smooth val="0"/>
          <c:extLst>
            <c:ext xmlns:c16="http://schemas.microsoft.com/office/drawing/2014/chart" uri="{C3380CC4-5D6E-409C-BE32-E72D297353CC}">
              <c16:uniqueId val="{00000000-6DEC-43A2-8319-1B751961FC1B}"/>
            </c:ext>
          </c:extLst>
        </c:ser>
        <c:dLbls>
          <c:showLegendKey val="0"/>
          <c:showVal val="0"/>
          <c:showCatName val="0"/>
          <c:showSerName val="0"/>
          <c:showPercent val="0"/>
          <c:showBubbleSize val="0"/>
        </c:dLbls>
        <c:smooth val="0"/>
        <c:axId val="535691632"/>
        <c:axId val="535683760"/>
      </c:lineChart>
      <c:catAx>
        <c:axId val="53569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83760"/>
        <c:crosses val="autoZero"/>
        <c:auto val="1"/>
        <c:lblAlgn val="ctr"/>
        <c:lblOffset val="100"/>
        <c:noMultiLvlLbl val="0"/>
      </c:catAx>
      <c:valAx>
        <c:axId val="53568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9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2</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186A-4D37-ADC2-773B7B6E857E}"/>
            </c:ext>
          </c:extLst>
        </c:ser>
        <c:dLbls>
          <c:showLegendKey val="0"/>
          <c:showVal val="0"/>
          <c:showCatName val="0"/>
          <c:showSerName val="0"/>
          <c:showPercent val="0"/>
          <c:showBubbleSize val="0"/>
        </c:dLbls>
        <c:smooth val="0"/>
        <c:axId val="535687696"/>
        <c:axId val="535689008"/>
      </c:lineChart>
      <c:dateAx>
        <c:axId val="535687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89008"/>
        <c:crosses val="autoZero"/>
        <c:auto val="1"/>
        <c:lblOffset val="100"/>
        <c:baseTimeUnit val="days"/>
      </c:dateAx>
      <c:valAx>
        <c:axId val="53568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8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99E5-4778-AF7D-ED17C3CC8896}"/>
            </c:ext>
          </c:extLst>
        </c:ser>
        <c:dLbls>
          <c:showLegendKey val="0"/>
          <c:showVal val="0"/>
          <c:showCatName val="0"/>
          <c:showSerName val="0"/>
          <c:showPercent val="0"/>
          <c:showBubbleSize val="0"/>
        </c:dLbls>
        <c:smooth val="0"/>
        <c:axId val="535636200"/>
        <c:axId val="535639480"/>
      </c:lineChart>
      <c:dateAx>
        <c:axId val="535636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39480"/>
        <c:crosses val="autoZero"/>
        <c:auto val="1"/>
        <c:lblOffset val="100"/>
        <c:baseTimeUnit val="days"/>
      </c:dateAx>
      <c:valAx>
        <c:axId val="53563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3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c:v>
                </c:pt>
                <c:pt idx="1">
                  <c:v>0</c:v>
                </c:pt>
                <c:pt idx="2">
                  <c:v>0</c:v>
                </c:pt>
                <c:pt idx="3">
                  <c:v>0</c:v>
                </c:pt>
                <c:pt idx="4">
                  <c:v>4</c:v>
                </c:pt>
                <c:pt idx="5">
                  <c:v>0</c:v>
                </c:pt>
                <c:pt idx="6">
                  <c:v>1</c:v>
                </c:pt>
                <c:pt idx="7">
                  <c:v>0</c:v>
                </c:pt>
                <c:pt idx="8">
                  <c:v>0</c:v>
                </c:pt>
                <c:pt idx="9">
                  <c:v>0</c:v>
                </c:pt>
                <c:pt idx="10">
                  <c:v>0</c:v>
                </c:pt>
                <c:pt idx="11">
                  <c:v>1</c:v>
                </c:pt>
                <c:pt idx="12">
                  <c:v>1</c:v>
                </c:pt>
                <c:pt idx="13">
                  <c:v>0</c:v>
                </c:pt>
                <c:pt idx="14">
                  <c:v>1</c:v>
                </c:pt>
                <c:pt idx="15">
                  <c:v>3</c:v>
                </c:pt>
                <c:pt idx="16">
                  <c:v>0</c:v>
                </c:pt>
                <c:pt idx="17">
                  <c:v>1</c:v>
                </c:pt>
                <c:pt idx="18">
                  <c:v>1</c:v>
                </c:pt>
                <c:pt idx="19">
                  <c:v>1</c:v>
                </c:pt>
                <c:pt idx="20">
                  <c:v>2</c:v>
                </c:pt>
                <c:pt idx="21">
                  <c:v>0</c:v>
                </c:pt>
                <c:pt idx="22">
                  <c:v>1</c:v>
                </c:pt>
                <c:pt idx="23">
                  <c:v>4</c:v>
                </c:pt>
                <c:pt idx="24">
                  <c:v>0</c:v>
                </c:pt>
                <c:pt idx="25">
                  <c:v>0</c:v>
                </c:pt>
                <c:pt idx="26">
                  <c:v>0</c:v>
                </c:pt>
                <c:pt idx="27">
                  <c:v>1</c:v>
                </c:pt>
                <c:pt idx="28">
                  <c:v>30</c:v>
                </c:pt>
                <c:pt idx="29">
                  <c:v>5</c:v>
                </c:pt>
                <c:pt idx="30">
                  <c:v>0</c:v>
                </c:pt>
              </c:numCache>
            </c:numRef>
          </c:val>
          <c:smooth val="0"/>
          <c:extLst>
            <c:ext xmlns:c16="http://schemas.microsoft.com/office/drawing/2014/chart" uri="{C3380CC4-5D6E-409C-BE32-E72D297353CC}">
              <c16:uniqueId val="{00000000-90A0-4CF1-A0A1-4D4875B65C65}"/>
            </c:ext>
          </c:extLst>
        </c:ser>
        <c:dLbls>
          <c:showLegendKey val="0"/>
          <c:showVal val="0"/>
          <c:showCatName val="0"/>
          <c:showSerName val="0"/>
          <c:showPercent val="0"/>
          <c:showBubbleSize val="0"/>
        </c:dLbls>
        <c:smooth val="0"/>
        <c:axId val="535638168"/>
        <c:axId val="535638496"/>
      </c:lineChart>
      <c:dateAx>
        <c:axId val="53563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38496"/>
        <c:crosses val="autoZero"/>
        <c:auto val="1"/>
        <c:lblOffset val="100"/>
        <c:baseTimeUnit val="days"/>
      </c:dateAx>
      <c:valAx>
        <c:axId val="53563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63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c:v>
                </c:pt>
                <c:pt idx="1">
                  <c:v>8</c:v>
                </c:pt>
                <c:pt idx="2">
                  <c:v>6</c:v>
                </c:pt>
                <c:pt idx="3">
                  <c:v>2</c:v>
                </c:pt>
                <c:pt idx="4">
                  <c:v>9</c:v>
                </c:pt>
                <c:pt idx="5">
                  <c:v>2</c:v>
                </c:pt>
                <c:pt idx="6">
                  <c:v>8</c:v>
                </c:pt>
                <c:pt idx="7">
                  <c:v>8</c:v>
                </c:pt>
                <c:pt idx="8">
                  <c:v>10</c:v>
                </c:pt>
                <c:pt idx="9">
                  <c:v>2</c:v>
                </c:pt>
                <c:pt idx="10">
                  <c:v>3</c:v>
                </c:pt>
                <c:pt idx="11">
                  <c:v>4</c:v>
                </c:pt>
                <c:pt idx="12">
                  <c:v>13</c:v>
                </c:pt>
                <c:pt idx="13">
                  <c:v>4</c:v>
                </c:pt>
                <c:pt idx="14">
                  <c:v>6</c:v>
                </c:pt>
                <c:pt idx="15">
                  <c:v>13</c:v>
                </c:pt>
                <c:pt idx="16">
                  <c:v>6</c:v>
                </c:pt>
                <c:pt idx="17">
                  <c:v>18</c:v>
                </c:pt>
                <c:pt idx="18">
                  <c:v>8</c:v>
                </c:pt>
                <c:pt idx="19">
                  <c:v>7</c:v>
                </c:pt>
                <c:pt idx="20">
                  <c:v>6</c:v>
                </c:pt>
                <c:pt idx="21">
                  <c:v>3</c:v>
                </c:pt>
                <c:pt idx="22">
                  <c:v>1</c:v>
                </c:pt>
                <c:pt idx="23">
                  <c:v>9</c:v>
                </c:pt>
                <c:pt idx="24">
                  <c:v>3</c:v>
                </c:pt>
                <c:pt idx="25">
                  <c:v>4</c:v>
                </c:pt>
                <c:pt idx="26">
                  <c:v>1</c:v>
                </c:pt>
                <c:pt idx="27">
                  <c:v>3</c:v>
                </c:pt>
                <c:pt idx="28">
                  <c:v>53</c:v>
                </c:pt>
                <c:pt idx="29">
                  <c:v>27</c:v>
                </c:pt>
                <c:pt idx="30">
                  <c:v>12</c:v>
                </c:pt>
              </c:numCache>
            </c:numRef>
          </c:val>
          <c:smooth val="0"/>
          <c:extLst>
            <c:ext xmlns:c16="http://schemas.microsoft.com/office/drawing/2014/chart" uri="{C3380CC4-5D6E-409C-BE32-E72D297353CC}">
              <c16:uniqueId val="{00000000-94DE-4CCC-9C59-5F16875D27C7}"/>
            </c:ext>
          </c:extLst>
        </c:ser>
        <c:dLbls>
          <c:showLegendKey val="0"/>
          <c:showVal val="0"/>
          <c:showCatName val="0"/>
          <c:showSerName val="0"/>
          <c:showPercent val="0"/>
          <c:showBubbleSize val="0"/>
        </c:dLbls>
        <c:smooth val="0"/>
        <c:axId val="354426728"/>
        <c:axId val="354427056"/>
      </c:lineChart>
      <c:dateAx>
        <c:axId val="35442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27056"/>
        <c:crosses val="autoZero"/>
        <c:auto val="1"/>
        <c:lblOffset val="100"/>
        <c:baseTimeUnit val="days"/>
      </c:dateAx>
      <c:valAx>
        <c:axId val="35442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2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119</c:v>
                </c:pt>
                <c:pt idx="1">
                  <c:v>130</c:v>
                </c:pt>
                <c:pt idx="2">
                  <c:v>109</c:v>
                </c:pt>
                <c:pt idx="3">
                  <c:v>104</c:v>
                </c:pt>
                <c:pt idx="4">
                  <c:v>140</c:v>
                </c:pt>
                <c:pt idx="5">
                  <c:v>85</c:v>
                </c:pt>
                <c:pt idx="6">
                  <c:v>203</c:v>
                </c:pt>
                <c:pt idx="7">
                  <c:v>185</c:v>
                </c:pt>
                <c:pt idx="8">
                  <c:v>149</c:v>
                </c:pt>
                <c:pt idx="9">
                  <c:v>57</c:v>
                </c:pt>
                <c:pt idx="10">
                  <c:v>116</c:v>
                </c:pt>
                <c:pt idx="11">
                  <c:v>111</c:v>
                </c:pt>
                <c:pt idx="12">
                  <c:v>246</c:v>
                </c:pt>
                <c:pt idx="13">
                  <c:v>156</c:v>
                </c:pt>
                <c:pt idx="14">
                  <c:v>124</c:v>
                </c:pt>
                <c:pt idx="15">
                  <c:v>168</c:v>
                </c:pt>
                <c:pt idx="16">
                  <c:v>67</c:v>
                </c:pt>
                <c:pt idx="17">
                  <c:v>203</c:v>
                </c:pt>
                <c:pt idx="18">
                  <c:v>138</c:v>
                </c:pt>
                <c:pt idx="19">
                  <c:v>148</c:v>
                </c:pt>
                <c:pt idx="20">
                  <c:v>122</c:v>
                </c:pt>
                <c:pt idx="21">
                  <c:v>99</c:v>
                </c:pt>
                <c:pt idx="22">
                  <c:v>128</c:v>
                </c:pt>
                <c:pt idx="23">
                  <c:v>126</c:v>
                </c:pt>
                <c:pt idx="24">
                  <c:v>101</c:v>
                </c:pt>
                <c:pt idx="25">
                  <c:v>142</c:v>
                </c:pt>
                <c:pt idx="26">
                  <c:v>70</c:v>
                </c:pt>
                <c:pt idx="27">
                  <c:v>130</c:v>
                </c:pt>
                <c:pt idx="28">
                  <c:v>210</c:v>
                </c:pt>
                <c:pt idx="29">
                  <c:v>204</c:v>
                </c:pt>
                <c:pt idx="30">
                  <c:v>57</c:v>
                </c:pt>
              </c:numCache>
            </c:numRef>
          </c:val>
          <c:smooth val="0"/>
          <c:extLst>
            <c:ext xmlns:c16="http://schemas.microsoft.com/office/drawing/2014/chart" uri="{C3380CC4-5D6E-409C-BE32-E72D297353CC}">
              <c16:uniqueId val="{00000000-4C22-42E8-858A-27914F2C648F}"/>
            </c:ext>
          </c:extLst>
        </c:ser>
        <c:dLbls>
          <c:showLegendKey val="0"/>
          <c:showVal val="0"/>
          <c:showCatName val="0"/>
          <c:showSerName val="0"/>
          <c:showPercent val="0"/>
          <c:showBubbleSize val="0"/>
        </c:dLbls>
        <c:smooth val="0"/>
        <c:axId val="354434928"/>
        <c:axId val="354439848"/>
      </c:lineChart>
      <c:dateAx>
        <c:axId val="35443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39848"/>
        <c:crosses val="autoZero"/>
        <c:auto val="1"/>
        <c:lblOffset val="100"/>
        <c:baseTimeUnit val="days"/>
      </c:dateAx>
      <c:valAx>
        <c:axId val="35443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3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39AC-0CEC-4B16-90B1-64DC943CAB16}"/>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EF398AB8-F3E6-41D8-BFAD-1ECB531AC93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0283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B7AA2-5629-4F15-984C-87A25AFE0BF5}"/>
              </a:ext>
            </a:extLst>
          </p:cNvPr>
          <p:cNvSpPr>
            <a:spLocks noGrp="1"/>
          </p:cNvSpPr>
          <p:nvPr>
            <p:ph type="title"/>
          </p:nvPr>
        </p:nvSpPr>
        <p:spPr/>
        <p:txBody>
          <a:bodyPr/>
          <a:lstStyle/>
          <a:p>
            <a:r>
              <a:rPr lang="en-US"/>
              <a:t>Facebook Key Metrics Table | Monday Studio</a:t>
            </a:r>
          </a:p>
        </p:txBody>
      </p:sp>
      <p:graphicFrame>
        <p:nvGraphicFramePr>
          <p:cNvPr id="5" name="Table Placeholder 4">
            <a:extLst>
              <a:ext uri="{FF2B5EF4-FFF2-40B4-BE49-F238E27FC236}">
                <a16:creationId xmlns:a16="http://schemas.microsoft.com/office/drawing/2014/main" id="{A63C4161-079E-412D-A473-3FA5AFD47EA5}"/>
              </a:ext>
            </a:extLst>
          </p:cNvPr>
          <p:cNvGraphicFramePr>
            <a:graphicFrameLocks noGrp="1"/>
          </p:cNvGraphicFramePr>
          <p:nvPr>
            <p:ph type="tbl" sz="quarter" idx="13"/>
            <p:extLst>
              <p:ext uri="{D42A27DB-BD31-4B8C-83A1-F6EECF244321}">
                <p14:modId xmlns:p14="http://schemas.microsoft.com/office/powerpoint/2010/main" val="3349649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448948944"/>
                    </a:ext>
                  </a:extLst>
                </a:gridCol>
                <a:gridCol w="304495">
                  <a:extLst>
                    <a:ext uri="{9D8B030D-6E8A-4147-A177-3AD203B41FA5}">
                      <a16:colId xmlns:a16="http://schemas.microsoft.com/office/drawing/2014/main" val="3540974267"/>
                    </a:ext>
                  </a:extLst>
                </a:gridCol>
                <a:gridCol w="304495">
                  <a:extLst>
                    <a:ext uri="{9D8B030D-6E8A-4147-A177-3AD203B41FA5}">
                      <a16:colId xmlns:a16="http://schemas.microsoft.com/office/drawing/2014/main" val="3057786777"/>
                    </a:ext>
                  </a:extLst>
                </a:gridCol>
                <a:gridCol w="304495">
                  <a:extLst>
                    <a:ext uri="{9D8B030D-6E8A-4147-A177-3AD203B41FA5}">
                      <a16:colId xmlns:a16="http://schemas.microsoft.com/office/drawing/2014/main" val="3806906690"/>
                    </a:ext>
                  </a:extLst>
                </a:gridCol>
                <a:gridCol w="304495">
                  <a:extLst>
                    <a:ext uri="{9D8B030D-6E8A-4147-A177-3AD203B41FA5}">
                      <a16:colId xmlns:a16="http://schemas.microsoft.com/office/drawing/2014/main" val="3845000026"/>
                    </a:ext>
                  </a:extLst>
                </a:gridCol>
                <a:gridCol w="304495">
                  <a:extLst>
                    <a:ext uri="{9D8B030D-6E8A-4147-A177-3AD203B41FA5}">
                      <a16:colId xmlns:a16="http://schemas.microsoft.com/office/drawing/2014/main" val="3649550775"/>
                    </a:ext>
                  </a:extLst>
                </a:gridCol>
                <a:gridCol w="304495">
                  <a:extLst>
                    <a:ext uri="{9D8B030D-6E8A-4147-A177-3AD203B41FA5}">
                      <a16:colId xmlns:a16="http://schemas.microsoft.com/office/drawing/2014/main" val="3068928636"/>
                    </a:ext>
                  </a:extLst>
                </a:gridCol>
                <a:gridCol w="304495">
                  <a:extLst>
                    <a:ext uri="{9D8B030D-6E8A-4147-A177-3AD203B41FA5}">
                      <a16:colId xmlns:a16="http://schemas.microsoft.com/office/drawing/2014/main" val="1494496292"/>
                    </a:ext>
                  </a:extLst>
                </a:gridCol>
                <a:gridCol w="304495">
                  <a:extLst>
                    <a:ext uri="{9D8B030D-6E8A-4147-A177-3AD203B41FA5}">
                      <a16:colId xmlns:a16="http://schemas.microsoft.com/office/drawing/2014/main" val="3749272656"/>
                    </a:ext>
                  </a:extLst>
                </a:gridCol>
                <a:gridCol w="304495">
                  <a:extLst>
                    <a:ext uri="{9D8B030D-6E8A-4147-A177-3AD203B41FA5}">
                      <a16:colId xmlns:a16="http://schemas.microsoft.com/office/drawing/2014/main" val="1776495714"/>
                    </a:ext>
                  </a:extLst>
                </a:gridCol>
                <a:gridCol w="304495">
                  <a:extLst>
                    <a:ext uri="{9D8B030D-6E8A-4147-A177-3AD203B41FA5}">
                      <a16:colId xmlns:a16="http://schemas.microsoft.com/office/drawing/2014/main" val="4104355926"/>
                    </a:ext>
                  </a:extLst>
                </a:gridCol>
                <a:gridCol w="304495">
                  <a:extLst>
                    <a:ext uri="{9D8B030D-6E8A-4147-A177-3AD203B41FA5}">
                      <a16:colId xmlns:a16="http://schemas.microsoft.com/office/drawing/2014/main" val="1855921727"/>
                    </a:ext>
                  </a:extLst>
                </a:gridCol>
                <a:gridCol w="304495">
                  <a:extLst>
                    <a:ext uri="{9D8B030D-6E8A-4147-A177-3AD203B41FA5}">
                      <a16:colId xmlns:a16="http://schemas.microsoft.com/office/drawing/2014/main" val="857884354"/>
                    </a:ext>
                  </a:extLst>
                </a:gridCol>
                <a:gridCol w="304495">
                  <a:extLst>
                    <a:ext uri="{9D8B030D-6E8A-4147-A177-3AD203B41FA5}">
                      <a16:colId xmlns:a16="http://schemas.microsoft.com/office/drawing/2014/main" val="152989588"/>
                    </a:ext>
                  </a:extLst>
                </a:gridCol>
                <a:gridCol w="304495">
                  <a:extLst>
                    <a:ext uri="{9D8B030D-6E8A-4147-A177-3AD203B41FA5}">
                      <a16:colId xmlns:a16="http://schemas.microsoft.com/office/drawing/2014/main" val="1149849242"/>
                    </a:ext>
                  </a:extLst>
                </a:gridCol>
                <a:gridCol w="304495">
                  <a:extLst>
                    <a:ext uri="{9D8B030D-6E8A-4147-A177-3AD203B41FA5}">
                      <a16:colId xmlns:a16="http://schemas.microsoft.com/office/drawing/2014/main" val="3886813775"/>
                    </a:ext>
                  </a:extLst>
                </a:gridCol>
                <a:gridCol w="304495">
                  <a:extLst>
                    <a:ext uri="{9D8B030D-6E8A-4147-A177-3AD203B41FA5}">
                      <a16:colId xmlns:a16="http://schemas.microsoft.com/office/drawing/2014/main" val="1998921398"/>
                    </a:ext>
                  </a:extLst>
                </a:gridCol>
                <a:gridCol w="304495">
                  <a:extLst>
                    <a:ext uri="{9D8B030D-6E8A-4147-A177-3AD203B41FA5}">
                      <a16:colId xmlns:a16="http://schemas.microsoft.com/office/drawing/2014/main" val="289043451"/>
                    </a:ext>
                  </a:extLst>
                </a:gridCol>
                <a:gridCol w="304495">
                  <a:extLst>
                    <a:ext uri="{9D8B030D-6E8A-4147-A177-3AD203B41FA5}">
                      <a16:colId xmlns:a16="http://schemas.microsoft.com/office/drawing/2014/main" val="2223970973"/>
                    </a:ext>
                  </a:extLst>
                </a:gridCol>
                <a:gridCol w="304495">
                  <a:extLst>
                    <a:ext uri="{9D8B030D-6E8A-4147-A177-3AD203B41FA5}">
                      <a16:colId xmlns:a16="http://schemas.microsoft.com/office/drawing/2014/main" val="425190961"/>
                    </a:ext>
                  </a:extLst>
                </a:gridCol>
                <a:gridCol w="304495">
                  <a:extLst>
                    <a:ext uri="{9D8B030D-6E8A-4147-A177-3AD203B41FA5}">
                      <a16:colId xmlns:a16="http://schemas.microsoft.com/office/drawing/2014/main" val="1760876733"/>
                    </a:ext>
                  </a:extLst>
                </a:gridCol>
                <a:gridCol w="304495">
                  <a:extLst>
                    <a:ext uri="{9D8B030D-6E8A-4147-A177-3AD203B41FA5}">
                      <a16:colId xmlns:a16="http://schemas.microsoft.com/office/drawing/2014/main" val="3615898063"/>
                    </a:ext>
                  </a:extLst>
                </a:gridCol>
                <a:gridCol w="304495">
                  <a:extLst>
                    <a:ext uri="{9D8B030D-6E8A-4147-A177-3AD203B41FA5}">
                      <a16:colId xmlns:a16="http://schemas.microsoft.com/office/drawing/2014/main" val="3454262730"/>
                    </a:ext>
                  </a:extLst>
                </a:gridCol>
                <a:gridCol w="304495">
                  <a:extLst>
                    <a:ext uri="{9D8B030D-6E8A-4147-A177-3AD203B41FA5}">
                      <a16:colId xmlns:a16="http://schemas.microsoft.com/office/drawing/2014/main" val="2064977320"/>
                    </a:ext>
                  </a:extLst>
                </a:gridCol>
                <a:gridCol w="304495">
                  <a:extLst>
                    <a:ext uri="{9D8B030D-6E8A-4147-A177-3AD203B41FA5}">
                      <a16:colId xmlns:a16="http://schemas.microsoft.com/office/drawing/2014/main" val="15748671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64528750"/>
                  </a:ext>
                </a:extLst>
              </a:tr>
              <a:tr h="370840">
                <a:tc>
                  <a:txBody>
                    <a:bodyPr/>
                    <a:lstStyle/>
                    <a:p>
                      <a:r>
                        <a:rPr lang="en-US" sz="1000"/>
                        <a:t>Monday Studio</a:t>
                      </a:r>
                    </a:p>
                  </a:txBody>
                  <a:tcPr/>
                </a:tc>
                <a:tc>
                  <a:txBody>
                    <a:bodyPr/>
                    <a:lstStyle/>
                    <a:p>
                      <a:r>
                        <a:rPr lang="en-US" sz="1000"/>
                        <a:t>1211</a:t>
                      </a:r>
                    </a:p>
                  </a:txBody>
                  <a:tcPr/>
                </a:tc>
                <a:tc>
                  <a:txBody>
                    <a:bodyPr/>
                    <a:lstStyle/>
                    <a:p>
                      <a:r>
                        <a:rPr lang="en-US" sz="1000"/>
                        <a:t>3</a:t>
                      </a:r>
                    </a:p>
                  </a:txBody>
                  <a:tcPr/>
                </a:tc>
                <a:tc>
                  <a:txBody>
                    <a:bodyPr/>
                    <a:lstStyle/>
                    <a:p>
                      <a:r>
                        <a:rPr lang="en-US" sz="1000"/>
                        <a:t>1211</a:t>
                      </a:r>
                    </a:p>
                  </a:txBody>
                  <a:tcPr/>
                </a:tc>
                <a:tc>
                  <a:txBody>
                    <a:bodyPr/>
                    <a:lstStyle/>
                    <a:p>
                      <a:r>
                        <a:rPr lang="en-US" sz="1000"/>
                        <a:t>3</a:t>
                      </a:r>
                    </a:p>
                  </a:txBody>
                  <a:tcPr/>
                </a:tc>
                <a:tc>
                  <a:txBody>
                    <a:bodyPr/>
                    <a:lstStyle/>
                    <a:p>
                      <a:r>
                        <a:rPr lang="en-US" sz="1000"/>
                        <a:t>32</a:t>
                      </a:r>
                    </a:p>
                  </a:txBody>
                  <a:tcPr/>
                </a:tc>
                <a:tc>
                  <a:txBody>
                    <a:bodyPr/>
                    <a:lstStyle/>
                    <a:p>
                      <a:r>
                        <a:rPr lang="en-US" sz="1000"/>
                        <a:t>0</a:t>
                      </a:r>
                    </a:p>
                  </a:txBody>
                  <a:tcPr/>
                </a:tc>
                <a:tc>
                  <a:txBody>
                    <a:bodyPr/>
                    <a:lstStyle/>
                    <a:p>
                      <a:r>
                        <a:rPr lang="en-US" sz="1000"/>
                        <a:t>24</a:t>
                      </a:r>
                    </a:p>
                  </a:txBody>
                  <a:tcPr/>
                </a:tc>
                <a:tc>
                  <a:txBody>
                    <a:bodyPr/>
                    <a:lstStyle/>
                    <a:p>
                      <a:r>
                        <a:rPr lang="en-US" sz="1000"/>
                        <a:t>0</a:t>
                      </a:r>
                    </a:p>
                  </a:txBody>
                  <a:tcPr/>
                </a:tc>
                <a:tc>
                  <a:txBody>
                    <a:bodyPr/>
                    <a:lstStyle/>
                    <a:p>
                      <a:r>
                        <a:rPr lang="en-US" sz="1000"/>
                        <a:t>8</a:t>
                      </a:r>
                    </a:p>
                  </a:txBody>
                  <a:tcPr/>
                </a:tc>
                <a:tc>
                  <a:txBody>
                    <a:bodyPr/>
                    <a:lstStyle/>
                    <a:p>
                      <a:r>
                        <a:rPr lang="en-US" sz="1000"/>
                        <a:t>65</a:t>
                      </a:r>
                    </a:p>
                  </a:txBody>
                  <a:tcPr/>
                </a:tc>
                <a:tc>
                  <a:txBody>
                    <a:bodyPr/>
                    <a:lstStyle/>
                    <a:p>
                      <a:r>
                        <a:rPr lang="en-US" sz="1000"/>
                        <a:t>0</a:t>
                      </a:r>
                    </a:p>
                  </a:txBody>
                  <a:tcPr/>
                </a:tc>
                <a:tc>
                  <a:txBody>
                    <a:bodyPr/>
                    <a:lstStyle/>
                    <a:p>
                      <a:r>
                        <a:rPr lang="en-US" sz="1000"/>
                        <a:t>60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69</a:t>
                      </a:r>
                    </a:p>
                  </a:txBody>
                  <a:tcPr/>
                </a:tc>
                <a:tc>
                  <a:txBody>
                    <a:bodyPr/>
                    <a:lstStyle/>
                    <a:p>
                      <a:r>
                        <a:rPr lang="en-US" sz="1000"/>
                        <a:t>0</a:t>
                      </a:r>
                    </a:p>
                  </a:txBody>
                  <a:tcPr/>
                </a:tc>
                <a:tc>
                  <a:txBody>
                    <a:bodyPr/>
                    <a:lstStyle/>
                    <a:p>
                      <a:r>
                        <a:rPr lang="en-US" sz="1000"/>
                        <a:t>0</a:t>
                      </a:r>
                    </a:p>
                  </a:txBody>
                  <a:tcPr/>
                </a:tc>
                <a:tc>
                  <a:txBody>
                    <a:bodyPr/>
                    <a:lstStyle/>
                    <a:p>
                      <a:r>
                        <a:rPr lang="en-US" sz="1000"/>
                        <a:t>0.1783 %</a:t>
                      </a:r>
                    </a:p>
                  </a:txBody>
                  <a:tcPr/>
                </a:tc>
                <a:tc>
                  <a:txBody>
                    <a:bodyPr/>
                    <a:lstStyle/>
                    <a:p>
                      <a:r>
                        <a:rPr lang="en-US" sz="1000"/>
                        <a:t>0.0 %</a:t>
                      </a:r>
                    </a:p>
                  </a:txBody>
                  <a:tcPr/>
                </a:tc>
                <a:extLst>
                  <a:ext uri="{0D108BD9-81ED-4DB2-BD59-A6C34878D82A}">
                    <a16:rowId xmlns:a16="http://schemas.microsoft.com/office/drawing/2014/main" val="891545936"/>
                  </a:ext>
                </a:extLst>
              </a:tr>
            </a:tbl>
          </a:graphicData>
        </a:graphic>
      </p:graphicFrame>
      <p:sp>
        <p:nvSpPr>
          <p:cNvPr id="4" name="Text Placeholder 3">
            <a:extLst>
              <a:ext uri="{FF2B5EF4-FFF2-40B4-BE49-F238E27FC236}">
                <a16:creationId xmlns:a16="http://schemas.microsoft.com/office/drawing/2014/main" id="{2A60A157-972B-46E0-9BB3-18EABD74E73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98721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C3864-EC08-4F9E-A158-19C90C03E14F}"/>
              </a:ext>
            </a:extLst>
          </p:cNvPr>
          <p:cNvSpPr>
            <a:spLocks noGrp="1"/>
          </p:cNvSpPr>
          <p:nvPr>
            <p:ph type="title"/>
          </p:nvPr>
        </p:nvSpPr>
        <p:spPr/>
        <p:txBody>
          <a:bodyPr/>
          <a:lstStyle/>
          <a:p>
            <a:r>
              <a:rPr lang="en-US"/>
              <a:t>Facebook Fans Change Rate | Monday Studio</a:t>
            </a:r>
          </a:p>
        </p:txBody>
      </p:sp>
      <p:graphicFrame>
        <p:nvGraphicFramePr>
          <p:cNvPr id="6" name="Chart Placeholder 5">
            <a:extLst>
              <a:ext uri="{FF2B5EF4-FFF2-40B4-BE49-F238E27FC236}">
                <a16:creationId xmlns:a16="http://schemas.microsoft.com/office/drawing/2014/main" id="{45046746-12E2-4EC9-BBD5-40482AA47C12}"/>
              </a:ext>
            </a:extLst>
          </p:cNvPr>
          <p:cNvGraphicFramePr>
            <a:graphicFrameLocks noGrp="1"/>
          </p:cNvGraphicFramePr>
          <p:nvPr>
            <p:ph type="chart" sz="quarter" idx="13"/>
            <p:extLst>
              <p:ext uri="{D42A27DB-BD31-4B8C-83A1-F6EECF244321}">
                <p14:modId xmlns:p14="http://schemas.microsoft.com/office/powerpoint/2010/main" val="2664726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CBDF0A-75E8-4FC6-A2F6-C2E53CF3B93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DEA4B71-B6AA-461B-89FC-156F344DEA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4286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A968E-5D1B-4E5F-AFF7-823B84A707E4}"/>
              </a:ext>
            </a:extLst>
          </p:cNvPr>
          <p:cNvSpPr>
            <a:spLocks noGrp="1"/>
          </p:cNvSpPr>
          <p:nvPr>
            <p:ph type="title"/>
          </p:nvPr>
        </p:nvSpPr>
        <p:spPr/>
        <p:txBody>
          <a:bodyPr/>
          <a:lstStyle/>
          <a:p>
            <a:r>
              <a:rPr lang="en-US"/>
              <a:t>Facebook Fans Total | Monday Studio</a:t>
            </a:r>
          </a:p>
        </p:txBody>
      </p:sp>
      <p:graphicFrame>
        <p:nvGraphicFramePr>
          <p:cNvPr id="6" name="Chart Placeholder 5">
            <a:extLst>
              <a:ext uri="{FF2B5EF4-FFF2-40B4-BE49-F238E27FC236}">
                <a16:creationId xmlns:a16="http://schemas.microsoft.com/office/drawing/2014/main" id="{4F35A9ED-7CEF-4E87-94BF-F15BA4DB40C0}"/>
              </a:ext>
            </a:extLst>
          </p:cNvPr>
          <p:cNvGraphicFramePr>
            <a:graphicFrameLocks noGrp="1"/>
          </p:cNvGraphicFramePr>
          <p:nvPr>
            <p:ph type="chart" sz="quarter" idx="13"/>
            <p:extLst>
              <p:ext uri="{D42A27DB-BD31-4B8C-83A1-F6EECF244321}">
                <p14:modId xmlns:p14="http://schemas.microsoft.com/office/powerpoint/2010/main" val="3179468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B454EE-B1D0-45DD-B952-90E859E39FE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3E1BE91-19C3-4333-81E5-EE0D7A8230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6945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931D1-BCD3-4B13-A56E-247DCD6F7843}"/>
              </a:ext>
            </a:extLst>
          </p:cNvPr>
          <p:cNvSpPr>
            <a:spLocks noGrp="1"/>
          </p:cNvSpPr>
          <p:nvPr>
            <p:ph type="title"/>
          </p:nvPr>
        </p:nvSpPr>
        <p:spPr/>
        <p:txBody>
          <a:bodyPr/>
          <a:lstStyle/>
          <a:p>
            <a:r>
              <a:rPr lang="en-US"/>
              <a:t>Facebook Own Posts Table  | Monday Studio - 1 of 19</a:t>
            </a:r>
          </a:p>
        </p:txBody>
      </p:sp>
      <p:graphicFrame>
        <p:nvGraphicFramePr>
          <p:cNvPr id="5" name="Table Placeholder 4">
            <a:extLst>
              <a:ext uri="{FF2B5EF4-FFF2-40B4-BE49-F238E27FC236}">
                <a16:creationId xmlns:a16="http://schemas.microsoft.com/office/drawing/2014/main" id="{7393E3E3-9CDC-41F4-9317-D48F79DF9640}"/>
              </a:ext>
            </a:extLst>
          </p:cNvPr>
          <p:cNvGraphicFramePr>
            <a:graphicFrameLocks noGrp="1"/>
          </p:cNvGraphicFramePr>
          <p:nvPr>
            <p:ph type="tbl" sz="quarter" idx="13"/>
            <p:extLst>
              <p:ext uri="{D42A27DB-BD31-4B8C-83A1-F6EECF244321}">
                <p14:modId xmlns:p14="http://schemas.microsoft.com/office/powerpoint/2010/main" val="3557153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22007972"/>
                    </a:ext>
                  </a:extLst>
                </a:gridCol>
                <a:gridCol w="370332">
                  <a:extLst>
                    <a:ext uri="{9D8B030D-6E8A-4147-A177-3AD203B41FA5}">
                      <a16:colId xmlns:a16="http://schemas.microsoft.com/office/drawing/2014/main" val="988431839"/>
                    </a:ext>
                  </a:extLst>
                </a:gridCol>
                <a:gridCol w="370332">
                  <a:extLst>
                    <a:ext uri="{9D8B030D-6E8A-4147-A177-3AD203B41FA5}">
                      <a16:colId xmlns:a16="http://schemas.microsoft.com/office/drawing/2014/main" val="1370832131"/>
                    </a:ext>
                  </a:extLst>
                </a:gridCol>
                <a:gridCol w="370332">
                  <a:extLst>
                    <a:ext uri="{9D8B030D-6E8A-4147-A177-3AD203B41FA5}">
                      <a16:colId xmlns:a16="http://schemas.microsoft.com/office/drawing/2014/main" val="4051888829"/>
                    </a:ext>
                  </a:extLst>
                </a:gridCol>
                <a:gridCol w="329184">
                  <a:extLst>
                    <a:ext uri="{9D8B030D-6E8A-4147-A177-3AD203B41FA5}">
                      <a16:colId xmlns:a16="http://schemas.microsoft.com/office/drawing/2014/main" val="291608682"/>
                    </a:ext>
                  </a:extLst>
                </a:gridCol>
                <a:gridCol w="329184">
                  <a:extLst>
                    <a:ext uri="{9D8B030D-6E8A-4147-A177-3AD203B41FA5}">
                      <a16:colId xmlns:a16="http://schemas.microsoft.com/office/drawing/2014/main" val="73930035"/>
                    </a:ext>
                  </a:extLst>
                </a:gridCol>
                <a:gridCol w="329184">
                  <a:extLst>
                    <a:ext uri="{9D8B030D-6E8A-4147-A177-3AD203B41FA5}">
                      <a16:colId xmlns:a16="http://schemas.microsoft.com/office/drawing/2014/main" val="3555013096"/>
                    </a:ext>
                  </a:extLst>
                </a:gridCol>
                <a:gridCol w="329184">
                  <a:extLst>
                    <a:ext uri="{9D8B030D-6E8A-4147-A177-3AD203B41FA5}">
                      <a16:colId xmlns:a16="http://schemas.microsoft.com/office/drawing/2014/main" val="3083584900"/>
                    </a:ext>
                  </a:extLst>
                </a:gridCol>
                <a:gridCol w="329184">
                  <a:extLst>
                    <a:ext uri="{9D8B030D-6E8A-4147-A177-3AD203B41FA5}">
                      <a16:colId xmlns:a16="http://schemas.microsoft.com/office/drawing/2014/main" val="696996728"/>
                    </a:ext>
                  </a:extLst>
                </a:gridCol>
                <a:gridCol w="329184">
                  <a:extLst>
                    <a:ext uri="{9D8B030D-6E8A-4147-A177-3AD203B41FA5}">
                      <a16:colId xmlns:a16="http://schemas.microsoft.com/office/drawing/2014/main" val="4104731210"/>
                    </a:ext>
                  </a:extLst>
                </a:gridCol>
                <a:gridCol w="329184">
                  <a:extLst>
                    <a:ext uri="{9D8B030D-6E8A-4147-A177-3AD203B41FA5}">
                      <a16:colId xmlns:a16="http://schemas.microsoft.com/office/drawing/2014/main" val="1629140883"/>
                    </a:ext>
                  </a:extLst>
                </a:gridCol>
                <a:gridCol w="329184">
                  <a:extLst>
                    <a:ext uri="{9D8B030D-6E8A-4147-A177-3AD203B41FA5}">
                      <a16:colId xmlns:a16="http://schemas.microsoft.com/office/drawing/2014/main" val="4032962437"/>
                    </a:ext>
                  </a:extLst>
                </a:gridCol>
                <a:gridCol w="329184">
                  <a:extLst>
                    <a:ext uri="{9D8B030D-6E8A-4147-A177-3AD203B41FA5}">
                      <a16:colId xmlns:a16="http://schemas.microsoft.com/office/drawing/2014/main" val="209159935"/>
                    </a:ext>
                  </a:extLst>
                </a:gridCol>
                <a:gridCol w="370332">
                  <a:extLst>
                    <a:ext uri="{9D8B030D-6E8A-4147-A177-3AD203B41FA5}">
                      <a16:colId xmlns:a16="http://schemas.microsoft.com/office/drawing/2014/main" val="2762882602"/>
                    </a:ext>
                  </a:extLst>
                </a:gridCol>
                <a:gridCol w="370332">
                  <a:extLst>
                    <a:ext uri="{9D8B030D-6E8A-4147-A177-3AD203B41FA5}">
                      <a16:colId xmlns:a16="http://schemas.microsoft.com/office/drawing/2014/main" val="1802355460"/>
                    </a:ext>
                  </a:extLst>
                </a:gridCol>
                <a:gridCol w="329184">
                  <a:extLst>
                    <a:ext uri="{9D8B030D-6E8A-4147-A177-3AD203B41FA5}">
                      <a16:colId xmlns:a16="http://schemas.microsoft.com/office/drawing/2014/main" val="1122105981"/>
                    </a:ext>
                  </a:extLst>
                </a:gridCol>
                <a:gridCol w="329184">
                  <a:extLst>
                    <a:ext uri="{9D8B030D-6E8A-4147-A177-3AD203B41FA5}">
                      <a16:colId xmlns:a16="http://schemas.microsoft.com/office/drawing/2014/main" val="2109943654"/>
                    </a:ext>
                  </a:extLst>
                </a:gridCol>
                <a:gridCol w="370332">
                  <a:extLst>
                    <a:ext uri="{9D8B030D-6E8A-4147-A177-3AD203B41FA5}">
                      <a16:colId xmlns:a16="http://schemas.microsoft.com/office/drawing/2014/main" val="1118542127"/>
                    </a:ext>
                  </a:extLst>
                </a:gridCol>
              </a:tblGrid>
              <a:tr h="370840">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7854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- 2018-08-30 17:08:02 </a:t>
                      </a:r>
                      <a:r>
                        <a:rPr kumimoji="0" lang="en-US" sz="1000" b="0" i="0" u="none" strike="noStrike" kern="1200" cap="none" spc="0" normalizeH="0" baseline="0" noProof="0">
                          <a:ln>
                            <a:noFill/>
                          </a:ln>
                          <a:solidFill>
                            <a:prstClr val="black"/>
                          </a:solidFill>
                          <a:effectLst/>
                          <a:uLnTx/>
                          <a:uFillTx/>
                          <a:latin typeface="+mn-lt"/>
                          <a:ea typeface="+mn-ea"/>
                          <a:cs typeface="+mn-cs"/>
                        </a:rPr>
                        <a:t> 
 Always ready for the Megaformer 💪 #megaformer #LagreeFitness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2519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- 2018-08-29 16:21:01 </a:t>
                      </a:r>
                      <a:r>
                        <a:rPr kumimoji="0" lang="en-US" sz="1000" b="0" i="0" u="none" strike="noStrike" kern="1200" cap="none" spc="0" normalizeH="0" baseline="0" noProof="0">
                          <a:ln>
                            <a:noFill/>
                          </a:ln>
                          <a:solidFill>
                            <a:prstClr val="black"/>
                          </a:solidFill>
                          <a:effectLst/>
                          <a:uLnTx/>
                          <a:uFillTx/>
                          <a:latin typeface="+mn-lt"/>
                          <a:ea typeface="+mn-ea"/>
                          <a:cs typeface="+mn-cs"/>
                        </a:rPr>
                        <a:t> 
 Apo Najarian and Mira Hoss rocking those Salsa moves!
Dancing is one of the most fun things to do, and learning to dance should be just as fun as the dance itself!
Join our Salsa dance class with Apo every Monday at 8.00 PM and Thursday at 12.00 PM where he will be teaching you some of his fun combinations while burning calories and getting in shape 💃 #salsa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5425540"/>
                  </a:ext>
                </a:extLst>
              </a:tr>
            </a:tbl>
          </a:graphicData>
        </a:graphic>
      </p:graphicFrame>
      <p:sp>
        <p:nvSpPr>
          <p:cNvPr id="4" name="Text Placeholder 3">
            <a:extLst>
              <a:ext uri="{FF2B5EF4-FFF2-40B4-BE49-F238E27FC236}">
                <a16:creationId xmlns:a16="http://schemas.microsoft.com/office/drawing/2014/main" id="{18D19823-7B19-4121-B066-6A64E1265C8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73384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94CD-7498-4D7E-BBCD-65B849491FD1}"/>
              </a:ext>
            </a:extLst>
          </p:cNvPr>
          <p:cNvSpPr>
            <a:spLocks noGrp="1"/>
          </p:cNvSpPr>
          <p:nvPr>
            <p:ph type="title"/>
          </p:nvPr>
        </p:nvSpPr>
        <p:spPr/>
        <p:txBody>
          <a:bodyPr/>
          <a:lstStyle/>
          <a:p>
            <a:r>
              <a:rPr lang="en-US"/>
              <a:t>Facebook Own Posts Table  | Monday Studio - 2 of 19</a:t>
            </a:r>
          </a:p>
        </p:txBody>
      </p:sp>
      <p:graphicFrame>
        <p:nvGraphicFramePr>
          <p:cNvPr id="5" name="Table Placeholder 4">
            <a:extLst>
              <a:ext uri="{FF2B5EF4-FFF2-40B4-BE49-F238E27FC236}">
                <a16:creationId xmlns:a16="http://schemas.microsoft.com/office/drawing/2014/main" id="{749D1323-B51F-4474-AA22-9E2EE769251C}"/>
              </a:ext>
            </a:extLst>
          </p:cNvPr>
          <p:cNvGraphicFramePr>
            <a:graphicFrameLocks noGrp="1"/>
          </p:cNvGraphicFramePr>
          <p:nvPr>
            <p:ph type="tbl" sz="quarter" idx="13"/>
            <p:extLst>
              <p:ext uri="{D42A27DB-BD31-4B8C-83A1-F6EECF244321}">
                <p14:modId xmlns:p14="http://schemas.microsoft.com/office/powerpoint/2010/main" val="1630108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51804713"/>
                    </a:ext>
                  </a:extLst>
                </a:gridCol>
                <a:gridCol w="370332">
                  <a:extLst>
                    <a:ext uri="{9D8B030D-6E8A-4147-A177-3AD203B41FA5}">
                      <a16:colId xmlns:a16="http://schemas.microsoft.com/office/drawing/2014/main" val="3825711566"/>
                    </a:ext>
                  </a:extLst>
                </a:gridCol>
                <a:gridCol w="370332">
                  <a:extLst>
                    <a:ext uri="{9D8B030D-6E8A-4147-A177-3AD203B41FA5}">
                      <a16:colId xmlns:a16="http://schemas.microsoft.com/office/drawing/2014/main" val="1499432933"/>
                    </a:ext>
                  </a:extLst>
                </a:gridCol>
                <a:gridCol w="370332">
                  <a:extLst>
                    <a:ext uri="{9D8B030D-6E8A-4147-A177-3AD203B41FA5}">
                      <a16:colId xmlns:a16="http://schemas.microsoft.com/office/drawing/2014/main" val="2353697945"/>
                    </a:ext>
                  </a:extLst>
                </a:gridCol>
                <a:gridCol w="329184">
                  <a:extLst>
                    <a:ext uri="{9D8B030D-6E8A-4147-A177-3AD203B41FA5}">
                      <a16:colId xmlns:a16="http://schemas.microsoft.com/office/drawing/2014/main" val="1950556269"/>
                    </a:ext>
                  </a:extLst>
                </a:gridCol>
                <a:gridCol w="329184">
                  <a:extLst>
                    <a:ext uri="{9D8B030D-6E8A-4147-A177-3AD203B41FA5}">
                      <a16:colId xmlns:a16="http://schemas.microsoft.com/office/drawing/2014/main" val="2564538623"/>
                    </a:ext>
                  </a:extLst>
                </a:gridCol>
                <a:gridCol w="329184">
                  <a:extLst>
                    <a:ext uri="{9D8B030D-6E8A-4147-A177-3AD203B41FA5}">
                      <a16:colId xmlns:a16="http://schemas.microsoft.com/office/drawing/2014/main" val="2376494253"/>
                    </a:ext>
                  </a:extLst>
                </a:gridCol>
                <a:gridCol w="329184">
                  <a:extLst>
                    <a:ext uri="{9D8B030D-6E8A-4147-A177-3AD203B41FA5}">
                      <a16:colId xmlns:a16="http://schemas.microsoft.com/office/drawing/2014/main" val="3778616789"/>
                    </a:ext>
                  </a:extLst>
                </a:gridCol>
                <a:gridCol w="329184">
                  <a:extLst>
                    <a:ext uri="{9D8B030D-6E8A-4147-A177-3AD203B41FA5}">
                      <a16:colId xmlns:a16="http://schemas.microsoft.com/office/drawing/2014/main" val="4066269895"/>
                    </a:ext>
                  </a:extLst>
                </a:gridCol>
                <a:gridCol w="329184">
                  <a:extLst>
                    <a:ext uri="{9D8B030D-6E8A-4147-A177-3AD203B41FA5}">
                      <a16:colId xmlns:a16="http://schemas.microsoft.com/office/drawing/2014/main" val="3218680630"/>
                    </a:ext>
                  </a:extLst>
                </a:gridCol>
                <a:gridCol w="329184">
                  <a:extLst>
                    <a:ext uri="{9D8B030D-6E8A-4147-A177-3AD203B41FA5}">
                      <a16:colId xmlns:a16="http://schemas.microsoft.com/office/drawing/2014/main" val="2554508351"/>
                    </a:ext>
                  </a:extLst>
                </a:gridCol>
                <a:gridCol w="329184">
                  <a:extLst>
                    <a:ext uri="{9D8B030D-6E8A-4147-A177-3AD203B41FA5}">
                      <a16:colId xmlns:a16="http://schemas.microsoft.com/office/drawing/2014/main" val="2075634542"/>
                    </a:ext>
                  </a:extLst>
                </a:gridCol>
                <a:gridCol w="329184">
                  <a:extLst>
                    <a:ext uri="{9D8B030D-6E8A-4147-A177-3AD203B41FA5}">
                      <a16:colId xmlns:a16="http://schemas.microsoft.com/office/drawing/2014/main" val="1500422006"/>
                    </a:ext>
                  </a:extLst>
                </a:gridCol>
                <a:gridCol w="370332">
                  <a:extLst>
                    <a:ext uri="{9D8B030D-6E8A-4147-A177-3AD203B41FA5}">
                      <a16:colId xmlns:a16="http://schemas.microsoft.com/office/drawing/2014/main" val="16764460"/>
                    </a:ext>
                  </a:extLst>
                </a:gridCol>
                <a:gridCol w="370332">
                  <a:extLst>
                    <a:ext uri="{9D8B030D-6E8A-4147-A177-3AD203B41FA5}">
                      <a16:colId xmlns:a16="http://schemas.microsoft.com/office/drawing/2014/main" val="2318726515"/>
                    </a:ext>
                  </a:extLst>
                </a:gridCol>
                <a:gridCol w="329184">
                  <a:extLst>
                    <a:ext uri="{9D8B030D-6E8A-4147-A177-3AD203B41FA5}">
                      <a16:colId xmlns:a16="http://schemas.microsoft.com/office/drawing/2014/main" val="1426444426"/>
                    </a:ext>
                  </a:extLst>
                </a:gridCol>
                <a:gridCol w="329184">
                  <a:extLst>
                    <a:ext uri="{9D8B030D-6E8A-4147-A177-3AD203B41FA5}">
                      <a16:colId xmlns:a16="http://schemas.microsoft.com/office/drawing/2014/main" val="2363199358"/>
                    </a:ext>
                  </a:extLst>
                </a:gridCol>
                <a:gridCol w="370332">
                  <a:extLst>
                    <a:ext uri="{9D8B030D-6E8A-4147-A177-3AD203B41FA5}">
                      <a16:colId xmlns:a16="http://schemas.microsoft.com/office/drawing/2014/main" val="3404332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249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- 2018-08-28 12:30:19 </a:t>
                      </a:r>
                      <a:r>
                        <a:rPr kumimoji="0" lang="en-US" sz="1000" b="0" i="0" u="none" strike="noStrike" kern="1200" cap="none" spc="0" normalizeH="0" baseline="0" noProof="0">
                          <a:ln>
                            <a:noFill/>
                          </a:ln>
                          <a:solidFill>
                            <a:prstClr val="black"/>
                          </a:solidFill>
                          <a:effectLst/>
                          <a:uLnTx/>
                          <a:uFillTx/>
                          <a:latin typeface="+mn-lt"/>
                          <a:ea typeface="+mn-ea"/>
                          <a:cs typeface="+mn-cs"/>
                        </a:rPr>
                        <a:t> 
 Donuts cravings anyone? Tracy Assaad Tamer has got you covered with these flavorful paleo donuts. Healthy and delicious! Don't forget to grab one on your way out 😋 #tastytuesday #paleodonuts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93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- 2018-08-26 19:21:25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high-intensity interval training? Join Mansour AL Asmar every week for an intense TABATA session! Book your spot NOW. #tabata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983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- 2018-08-25 15:34:13 </a:t>
                      </a:r>
                      <a:r>
                        <a:rPr kumimoji="0" lang="en-US" sz="1000" b="0" i="0" u="none" strike="noStrike" kern="1200" cap="none" spc="0" normalizeH="0" baseline="0" noProof="0">
                          <a:ln>
                            <a:noFill/>
                          </a:ln>
                          <a:solidFill>
                            <a:prstClr val="black"/>
                          </a:solidFill>
                          <a:effectLst/>
                          <a:uLnTx/>
                          <a:uFillTx/>
                          <a:latin typeface="+mn-lt"/>
                          <a:ea typeface="+mn-ea"/>
                          <a:cs typeface="+mn-cs"/>
                        </a:rPr>
                        <a:t> 
 Are your little ones too hyped up on sugar from commercial cereals? Our range of Eshmoon puffed rice ball cereals are an ideal alternative. Organic, with a side of delicious! #eshmoon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2411646"/>
                  </a:ext>
                </a:extLst>
              </a:tr>
            </a:tbl>
          </a:graphicData>
        </a:graphic>
      </p:graphicFrame>
      <p:sp>
        <p:nvSpPr>
          <p:cNvPr id="4" name="Text Placeholder 3">
            <a:extLst>
              <a:ext uri="{FF2B5EF4-FFF2-40B4-BE49-F238E27FC236}">
                <a16:creationId xmlns:a16="http://schemas.microsoft.com/office/drawing/2014/main" id="{84EB4511-C309-4E2D-B894-2832EBB808A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30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6D3D8-39E6-4956-9729-137FD60C9F3F}"/>
              </a:ext>
            </a:extLst>
          </p:cNvPr>
          <p:cNvSpPr>
            <a:spLocks noGrp="1"/>
          </p:cNvSpPr>
          <p:nvPr>
            <p:ph type="title"/>
          </p:nvPr>
        </p:nvSpPr>
        <p:spPr/>
        <p:txBody>
          <a:bodyPr/>
          <a:lstStyle/>
          <a:p>
            <a:r>
              <a:rPr lang="en-US"/>
              <a:t>Facebook Own Posts Table  | Monday Studio - 3 of 19</a:t>
            </a:r>
          </a:p>
        </p:txBody>
      </p:sp>
      <p:graphicFrame>
        <p:nvGraphicFramePr>
          <p:cNvPr id="5" name="Table Placeholder 4">
            <a:extLst>
              <a:ext uri="{FF2B5EF4-FFF2-40B4-BE49-F238E27FC236}">
                <a16:creationId xmlns:a16="http://schemas.microsoft.com/office/drawing/2014/main" id="{C9E1AEEF-A95A-4BEC-8381-9DE2D970FEDD}"/>
              </a:ext>
            </a:extLst>
          </p:cNvPr>
          <p:cNvGraphicFramePr>
            <a:graphicFrameLocks noGrp="1"/>
          </p:cNvGraphicFramePr>
          <p:nvPr>
            <p:ph type="tbl" sz="quarter" idx="13"/>
            <p:extLst>
              <p:ext uri="{D42A27DB-BD31-4B8C-83A1-F6EECF244321}">
                <p14:modId xmlns:p14="http://schemas.microsoft.com/office/powerpoint/2010/main" val="3345623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24251788"/>
                    </a:ext>
                  </a:extLst>
                </a:gridCol>
                <a:gridCol w="370332">
                  <a:extLst>
                    <a:ext uri="{9D8B030D-6E8A-4147-A177-3AD203B41FA5}">
                      <a16:colId xmlns:a16="http://schemas.microsoft.com/office/drawing/2014/main" val="421688931"/>
                    </a:ext>
                  </a:extLst>
                </a:gridCol>
                <a:gridCol w="370332">
                  <a:extLst>
                    <a:ext uri="{9D8B030D-6E8A-4147-A177-3AD203B41FA5}">
                      <a16:colId xmlns:a16="http://schemas.microsoft.com/office/drawing/2014/main" val="1270892014"/>
                    </a:ext>
                  </a:extLst>
                </a:gridCol>
                <a:gridCol w="370332">
                  <a:extLst>
                    <a:ext uri="{9D8B030D-6E8A-4147-A177-3AD203B41FA5}">
                      <a16:colId xmlns:a16="http://schemas.microsoft.com/office/drawing/2014/main" val="1556794143"/>
                    </a:ext>
                  </a:extLst>
                </a:gridCol>
                <a:gridCol w="329184">
                  <a:extLst>
                    <a:ext uri="{9D8B030D-6E8A-4147-A177-3AD203B41FA5}">
                      <a16:colId xmlns:a16="http://schemas.microsoft.com/office/drawing/2014/main" val="602485802"/>
                    </a:ext>
                  </a:extLst>
                </a:gridCol>
                <a:gridCol w="329184">
                  <a:extLst>
                    <a:ext uri="{9D8B030D-6E8A-4147-A177-3AD203B41FA5}">
                      <a16:colId xmlns:a16="http://schemas.microsoft.com/office/drawing/2014/main" val="4041202962"/>
                    </a:ext>
                  </a:extLst>
                </a:gridCol>
                <a:gridCol w="329184">
                  <a:extLst>
                    <a:ext uri="{9D8B030D-6E8A-4147-A177-3AD203B41FA5}">
                      <a16:colId xmlns:a16="http://schemas.microsoft.com/office/drawing/2014/main" val="2890294518"/>
                    </a:ext>
                  </a:extLst>
                </a:gridCol>
                <a:gridCol w="329184">
                  <a:extLst>
                    <a:ext uri="{9D8B030D-6E8A-4147-A177-3AD203B41FA5}">
                      <a16:colId xmlns:a16="http://schemas.microsoft.com/office/drawing/2014/main" val="2105589869"/>
                    </a:ext>
                  </a:extLst>
                </a:gridCol>
                <a:gridCol w="329184">
                  <a:extLst>
                    <a:ext uri="{9D8B030D-6E8A-4147-A177-3AD203B41FA5}">
                      <a16:colId xmlns:a16="http://schemas.microsoft.com/office/drawing/2014/main" val="1682676497"/>
                    </a:ext>
                  </a:extLst>
                </a:gridCol>
                <a:gridCol w="329184">
                  <a:extLst>
                    <a:ext uri="{9D8B030D-6E8A-4147-A177-3AD203B41FA5}">
                      <a16:colId xmlns:a16="http://schemas.microsoft.com/office/drawing/2014/main" val="3931286740"/>
                    </a:ext>
                  </a:extLst>
                </a:gridCol>
                <a:gridCol w="329184">
                  <a:extLst>
                    <a:ext uri="{9D8B030D-6E8A-4147-A177-3AD203B41FA5}">
                      <a16:colId xmlns:a16="http://schemas.microsoft.com/office/drawing/2014/main" val="3099188454"/>
                    </a:ext>
                  </a:extLst>
                </a:gridCol>
                <a:gridCol w="329184">
                  <a:extLst>
                    <a:ext uri="{9D8B030D-6E8A-4147-A177-3AD203B41FA5}">
                      <a16:colId xmlns:a16="http://schemas.microsoft.com/office/drawing/2014/main" val="3282813211"/>
                    </a:ext>
                  </a:extLst>
                </a:gridCol>
                <a:gridCol w="329184">
                  <a:extLst>
                    <a:ext uri="{9D8B030D-6E8A-4147-A177-3AD203B41FA5}">
                      <a16:colId xmlns:a16="http://schemas.microsoft.com/office/drawing/2014/main" val="736828183"/>
                    </a:ext>
                  </a:extLst>
                </a:gridCol>
                <a:gridCol w="370332">
                  <a:extLst>
                    <a:ext uri="{9D8B030D-6E8A-4147-A177-3AD203B41FA5}">
                      <a16:colId xmlns:a16="http://schemas.microsoft.com/office/drawing/2014/main" val="4045724905"/>
                    </a:ext>
                  </a:extLst>
                </a:gridCol>
                <a:gridCol w="370332">
                  <a:extLst>
                    <a:ext uri="{9D8B030D-6E8A-4147-A177-3AD203B41FA5}">
                      <a16:colId xmlns:a16="http://schemas.microsoft.com/office/drawing/2014/main" val="492351614"/>
                    </a:ext>
                  </a:extLst>
                </a:gridCol>
                <a:gridCol w="329184">
                  <a:extLst>
                    <a:ext uri="{9D8B030D-6E8A-4147-A177-3AD203B41FA5}">
                      <a16:colId xmlns:a16="http://schemas.microsoft.com/office/drawing/2014/main" val="3402765870"/>
                    </a:ext>
                  </a:extLst>
                </a:gridCol>
                <a:gridCol w="329184">
                  <a:extLst>
                    <a:ext uri="{9D8B030D-6E8A-4147-A177-3AD203B41FA5}">
                      <a16:colId xmlns:a16="http://schemas.microsoft.com/office/drawing/2014/main" val="647925090"/>
                    </a:ext>
                  </a:extLst>
                </a:gridCol>
                <a:gridCol w="370332">
                  <a:extLst>
                    <a:ext uri="{9D8B030D-6E8A-4147-A177-3AD203B41FA5}">
                      <a16:colId xmlns:a16="http://schemas.microsoft.com/office/drawing/2014/main" val="3999158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956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- 2018-08-24 14:58:28 </a:t>
                      </a:r>
                      <a:r>
                        <a:rPr kumimoji="0" lang="en-US" sz="1000" b="0" i="0" u="none" strike="noStrike" kern="1200" cap="none" spc="0" normalizeH="0" baseline="0" noProof="0">
                          <a:ln>
                            <a:noFill/>
                          </a:ln>
                          <a:solidFill>
                            <a:prstClr val="black"/>
                          </a:solidFill>
                          <a:effectLst/>
                          <a:uLnTx/>
                          <a:uFillTx/>
                          <a:latin typeface="+mn-lt"/>
                          <a:ea typeface="+mn-ea"/>
                          <a:cs typeface="+mn-cs"/>
                        </a:rPr>
                        <a:t> 
 What exactly is TRX Suspension Training and why is it so beneficial?
It's a revolutionary workout method that uses your body weight and gravity as resistance to build strength, balance, coordination, flexibility, core and joint stability. It has it all!
Join us every Thursday for a heck of a workout! Book your spot on the MINDBODY app! #TRX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821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- 2018-08-23 09:55:26 </a:t>
                      </a:r>
                      <a:r>
                        <a:rPr kumimoji="0" lang="en-US" sz="1000" b="0" i="0" u="none" strike="noStrike" kern="1200" cap="none" spc="0" normalizeH="0" baseline="0" noProof="0">
                          <a:ln>
                            <a:noFill/>
                          </a:ln>
                          <a:solidFill>
                            <a:prstClr val="black"/>
                          </a:solidFill>
                          <a:effectLst/>
                          <a:uLnTx/>
                          <a:uFillTx/>
                          <a:latin typeface="+mn-lt"/>
                          <a:ea typeface="+mn-ea"/>
                          <a:cs typeface="+mn-cs"/>
                        </a:rPr>
                        <a:t> 
 It's all about balance!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1688306"/>
                  </a:ext>
                </a:extLst>
              </a:tr>
            </a:tbl>
          </a:graphicData>
        </a:graphic>
      </p:graphicFrame>
      <p:sp>
        <p:nvSpPr>
          <p:cNvPr id="4" name="Text Placeholder 3">
            <a:extLst>
              <a:ext uri="{FF2B5EF4-FFF2-40B4-BE49-F238E27FC236}">
                <a16:creationId xmlns:a16="http://schemas.microsoft.com/office/drawing/2014/main" id="{33363AAA-CF3F-48F1-A57C-ADBA18F62BB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79117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4DA74-B998-4E74-8007-C1B205A7D36E}"/>
              </a:ext>
            </a:extLst>
          </p:cNvPr>
          <p:cNvSpPr>
            <a:spLocks noGrp="1"/>
          </p:cNvSpPr>
          <p:nvPr>
            <p:ph type="title"/>
          </p:nvPr>
        </p:nvSpPr>
        <p:spPr/>
        <p:txBody>
          <a:bodyPr/>
          <a:lstStyle/>
          <a:p>
            <a:r>
              <a:rPr lang="en-US"/>
              <a:t>Facebook Own Posts Table  | Monday Studio - 4 of 19</a:t>
            </a:r>
          </a:p>
        </p:txBody>
      </p:sp>
      <p:graphicFrame>
        <p:nvGraphicFramePr>
          <p:cNvPr id="5" name="Table Placeholder 4">
            <a:extLst>
              <a:ext uri="{FF2B5EF4-FFF2-40B4-BE49-F238E27FC236}">
                <a16:creationId xmlns:a16="http://schemas.microsoft.com/office/drawing/2014/main" id="{E2B0CD4D-BF72-4752-9ED2-256715F1187F}"/>
              </a:ext>
            </a:extLst>
          </p:cNvPr>
          <p:cNvGraphicFramePr>
            <a:graphicFrameLocks noGrp="1"/>
          </p:cNvGraphicFramePr>
          <p:nvPr>
            <p:ph type="tbl" sz="quarter" idx="13"/>
            <p:extLst>
              <p:ext uri="{D42A27DB-BD31-4B8C-83A1-F6EECF244321}">
                <p14:modId xmlns:p14="http://schemas.microsoft.com/office/powerpoint/2010/main" val="339078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87724651"/>
                    </a:ext>
                  </a:extLst>
                </a:gridCol>
                <a:gridCol w="370332">
                  <a:extLst>
                    <a:ext uri="{9D8B030D-6E8A-4147-A177-3AD203B41FA5}">
                      <a16:colId xmlns:a16="http://schemas.microsoft.com/office/drawing/2014/main" val="2036106219"/>
                    </a:ext>
                  </a:extLst>
                </a:gridCol>
                <a:gridCol w="370332">
                  <a:extLst>
                    <a:ext uri="{9D8B030D-6E8A-4147-A177-3AD203B41FA5}">
                      <a16:colId xmlns:a16="http://schemas.microsoft.com/office/drawing/2014/main" val="3060210575"/>
                    </a:ext>
                  </a:extLst>
                </a:gridCol>
                <a:gridCol w="370332">
                  <a:extLst>
                    <a:ext uri="{9D8B030D-6E8A-4147-A177-3AD203B41FA5}">
                      <a16:colId xmlns:a16="http://schemas.microsoft.com/office/drawing/2014/main" val="3874345945"/>
                    </a:ext>
                  </a:extLst>
                </a:gridCol>
                <a:gridCol w="329184">
                  <a:extLst>
                    <a:ext uri="{9D8B030D-6E8A-4147-A177-3AD203B41FA5}">
                      <a16:colId xmlns:a16="http://schemas.microsoft.com/office/drawing/2014/main" val="3362155552"/>
                    </a:ext>
                  </a:extLst>
                </a:gridCol>
                <a:gridCol w="329184">
                  <a:extLst>
                    <a:ext uri="{9D8B030D-6E8A-4147-A177-3AD203B41FA5}">
                      <a16:colId xmlns:a16="http://schemas.microsoft.com/office/drawing/2014/main" val="539062120"/>
                    </a:ext>
                  </a:extLst>
                </a:gridCol>
                <a:gridCol w="329184">
                  <a:extLst>
                    <a:ext uri="{9D8B030D-6E8A-4147-A177-3AD203B41FA5}">
                      <a16:colId xmlns:a16="http://schemas.microsoft.com/office/drawing/2014/main" val="402625601"/>
                    </a:ext>
                  </a:extLst>
                </a:gridCol>
                <a:gridCol w="329184">
                  <a:extLst>
                    <a:ext uri="{9D8B030D-6E8A-4147-A177-3AD203B41FA5}">
                      <a16:colId xmlns:a16="http://schemas.microsoft.com/office/drawing/2014/main" val="420634991"/>
                    </a:ext>
                  </a:extLst>
                </a:gridCol>
                <a:gridCol w="329184">
                  <a:extLst>
                    <a:ext uri="{9D8B030D-6E8A-4147-A177-3AD203B41FA5}">
                      <a16:colId xmlns:a16="http://schemas.microsoft.com/office/drawing/2014/main" val="15244187"/>
                    </a:ext>
                  </a:extLst>
                </a:gridCol>
                <a:gridCol w="329184">
                  <a:extLst>
                    <a:ext uri="{9D8B030D-6E8A-4147-A177-3AD203B41FA5}">
                      <a16:colId xmlns:a16="http://schemas.microsoft.com/office/drawing/2014/main" val="282478889"/>
                    </a:ext>
                  </a:extLst>
                </a:gridCol>
                <a:gridCol w="329184">
                  <a:extLst>
                    <a:ext uri="{9D8B030D-6E8A-4147-A177-3AD203B41FA5}">
                      <a16:colId xmlns:a16="http://schemas.microsoft.com/office/drawing/2014/main" val="3345066628"/>
                    </a:ext>
                  </a:extLst>
                </a:gridCol>
                <a:gridCol w="329184">
                  <a:extLst>
                    <a:ext uri="{9D8B030D-6E8A-4147-A177-3AD203B41FA5}">
                      <a16:colId xmlns:a16="http://schemas.microsoft.com/office/drawing/2014/main" val="1459764059"/>
                    </a:ext>
                  </a:extLst>
                </a:gridCol>
                <a:gridCol w="329184">
                  <a:extLst>
                    <a:ext uri="{9D8B030D-6E8A-4147-A177-3AD203B41FA5}">
                      <a16:colId xmlns:a16="http://schemas.microsoft.com/office/drawing/2014/main" val="1582854272"/>
                    </a:ext>
                  </a:extLst>
                </a:gridCol>
                <a:gridCol w="370332">
                  <a:extLst>
                    <a:ext uri="{9D8B030D-6E8A-4147-A177-3AD203B41FA5}">
                      <a16:colId xmlns:a16="http://schemas.microsoft.com/office/drawing/2014/main" val="3240697798"/>
                    </a:ext>
                  </a:extLst>
                </a:gridCol>
                <a:gridCol w="370332">
                  <a:extLst>
                    <a:ext uri="{9D8B030D-6E8A-4147-A177-3AD203B41FA5}">
                      <a16:colId xmlns:a16="http://schemas.microsoft.com/office/drawing/2014/main" val="3325063636"/>
                    </a:ext>
                  </a:extLst>
                </a:gridCol>
                <a:gridCol w="329184">
                  <a:extLst>
                    <a:ext uri="{9D8B030D-6E8A-4147-A177-3AD203B41FA5}">
                      <a16:colId xmlns:a16="http://schemas.microsoft.com/office/drawing/2014/main" val="21756837"/>
                    </a:ext>
                  </a:extLst>
                </a:gridCol>
                <a:gridCol w="329184">
                  <a:extLst>
                    <a:ext uri="{9D8B030D-6E8A-4147-A177-3AD203B41FA5}">
                      <a16:colId xmlns:a16="http://schemas.microsoft.com/office/drawing/2014/main" val="2221069980"/>
                    </a:ext>
                  </a:extLst>
                </a:gridCol>
                <a:gridCol w="370332">
                  <a:extLst>
                    <a:ext uri="{9D8B030D-6E8A-4147-A177-3AD203B41FA5}">
                      <a16:colId xmlns:a16="http://schemas.microsoft.com/office/drawing/2014/main" val="2757986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945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- 2018-08-22 14:50:09 </a:t>
                      </a:r>
                      <a:r>
                        <a:rPr kumimoji="0" lang="en-US" sz="1000" b="0" i="0" u="none" strike="noStrike" kern="1200" cap="none" spc="0" normalizeH="0" baseline="0" noProof="0">
                          <a:ln>
                            <a:noFill/>
                          </a:ln>
                          <a:solidFill>
                            <a:prstClr val="black"/>
                          </a:solidFill>
                          <a:effectLst/>
                          <a:uLnTx/>
                          <a:uFillTx/>
                          <a:latin typeface="+mn-lt"/>
                          <a:ea typeface="+mn-ea"/>
                          <a:cs typeface="+mn-cs"/>
                        </a:rPr>
                        <a:t> 
 Natural and handmade Narganics hair oil is available at the Studio! #Repost Narganics
• • •
HAIR OIL
Strengthen the roots of your hair and nourish the hair shafts with the botanical infused Ayurvedic Hair Elixir features a rich blend of nourishing, soothing and stimulating oils to grow healthy hair.  HOW TO USE
Moisturise and Stimulate: Section hair and apply oil all over hair. Massage into scalp to stimulate and strengthen hair roots and condition hair.
Hot Oil Treatment: Warm oil using double boiler method. Make sure oil isn’t too hot. Section hair and apply warm oil onto scalp massaging into roots and making sure to coat ends. Cover hair in a plastic cap and let oil treatment sit for 30mins. Shampoo and condition your hair as normal.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5249281"/>
                  </a:ext>
                </a:extLst>
              </a:tr>
            </a:tbl>
          </a:graphicData>
        </a:graphic>
      </p:graphicFrame>
      <p:sp>
        <p:nvSpPr>
          <p:cNvPr id="4" name="Text Placeholder 3">
            <a:extLst>
              <a:ext uri="{FF2B5EF4-FFF2-40B4-BE49-F238E27FC236}">
                <a16:creationId xmlns:a16="http://schemas.microsoft.com/office/drawing/2014/main" id="{3FDBEC93-D150-4EFC-BF88-87E529E7902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89829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63474-CE84-41C7-93D6-C828B43BC7D4}"/>
              </a:ext>
            </a:extLst>
          </p:cNvPr>
          <p:cNvSpPr>
            <a:spLocks noGrp="1"/>
          </p:cNvSpPr>
          <p:nvPr>
            <p:ph type="title"/>
          </p:nvPr>
        </p:nvSpPr>
        <p:spPr/>
        <p:txBody>
          <a:bodyPr/>
          <a:lstStyle/>
          <a:p>
            <a:r>
              <a:rPr lang="en-US"/>
              <a:t>Facebook Own Posts Table  | Monday Studio - 5 of 19</a:t>
            </a:r>
          </a:p>
        </p:txBody>
      </p:sp>
      <p:graphicFrame>
        <p:nvGraphicFramePr>
          <p:cNvPr id="5" name="Table Placeholder 4">
            <a:extLst>
              <a:ext uri="{FF2B5EF4-FFF2-40B4-BE49-F238E27FC236}">
                <a16:creationId xmlns:a16="http://schemas.microsoft.com/office/drawing/2014/main" id="{AAF1B8CC-E386-472A-8E33-2FEA760E87E0}"/>
              </a:ext>
            </a:extLst>
          </p:cNvPr>
          <p:cNvGraphicFramePr>
            <a:graphicFrameLocks noGrp="1"/>
          </p:cNvGraphicFramePr>
          <p:nvPr>
            <p:ph type="tbl" sz="quarter" idx="13"/>
            <p:extLst>
              <p:ext uri="{D42A27DB-BD31-4B8C-83A1-F6EECF244321}">
                <p14:modId xmlns:p14="http://schemas.microsoft.com/office/powerpoint/2010/main" val="100747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28981010"/>
                    </a:ext>
                  </a:extLst>
                </a:gridCol>
                <a:gridCol w="370332">
                  <a:extLst>
                    <a:ext uri="{9D8B030D-6E8A-4147-A177-3AD203B41FA5}">
                      <a16:colId xmlns:a16="http://schemas.microsoft.com/office/drawing/2014/main" val="3652961523"/>
                    </a:ext>
                  </a:extLst>
                </a:gridCol>
                <a:gridCol w="370332">
                  <a:extLst>
                    <a:ext uri="{9D8B030D-6E8A-4147-A177-3AD203B41FA5}">
                      <a16:colId xmlns:a16="http://schemas.microsoft.com/office/drawing/2014/main" val="3524375704"/>
                    </a:ext>
                  </a:extLst>
                </a:gridCol>
                <a:gridCol w="370332">
                  <a:extLst>
                    <a:ext uri="{9D8B030D-6E8A-4147-A177-3AD203B41FA5}">
                      <a16:colId xmlns:a16="http://schemas.microsoft.com/office/drawing/2014/main" val="640578919"/>
                    </a:ext>
                  </a:extLst>
                </a:gridCol>
                <a:gridCol w="329184">
                  <a:extLst>
                    <a:ext uri="{9D8B030D-6E8A-4147-A177-3AD203B41FA5}">
                      <a16:colId xmlns:a16="http://schemas.microsoft.com/office/drawing/2014/main" val="1148906661"/>
                    </a:ext>
                  </a:extLst>
                </a:gridCol>
                <a:gridCol w="329184">
                  <a:extLst>
                    <a:ext uri="{9D8B030D-6E8A-4147-A177-3AD203B41FA5}">
                      <a16:colId xmlns:a16="http://schemas.microsoft.com/office/drawing/2014/main" val="1457836067"/>
                    </a:ext>
                  </a:extLst>
                </a:gridCol>
                <a:gridCol w="329184">
                  <a:extLst>
                    <a:ext uri="{9D8B030D-6E8A-4147-A177-3AD203B41FA5}">
                      <a16:colId xmlns:a16="http://schemas.microsoft.com/office/drawing/2014/main" val="401696938"/>
                    </a:ext>
                  </a:extLst>
                </a:gridCol>
                <a:gridCol w="329184">
                  <a:extLst>
                    <a:ext uri="{9D8B030D-6E8A-4147-A177-3AD203B41FA5}">
                      <a16:colId xmlns:a16="http://schemas.microsoft.com/office/drawing/2014/main" val="3454310987"/>
                    </a:ext>
                  </a:extLst>
                </a:gridCol>
                <a:gridCol w="329184">
                  <a:extLst>
                    <a:ext uri="{9D8B030D-6E8A-4147-A177-3AD203B41FA5}">
                      <a16:colId xmlns:a16="http://schemas.microsoft.com/office/drawing/2014/main" val="1121825970"/>
                    </a:ext>
                  </a:extLst>
                </a:gridCol>
                <a:gridCol w="329184">
                  <a:extLst>
                    <a:ext uri="{9D8B030D-6E8A-4147-A177-3AD203B41FA5}">
                      <a16:colId xmlns:a16="http://schemas.microsoft.com/office/drawing/2014/main" val="3483292920"/>
                    </a:ext>
                  </a:extLst>
                </a:gridCol>
                <a:gridCol w="329184">
                  <a:extLst>
                    <a:ext uri="{9D8B030D-6E8A-4147-A177-3AD203B41FA5}">
                      <a16:colId xmlns:a16="http://schemas.microsoft.com/office/drawing/2014/main" val="662002074"/>
                    </a:ext>
                  </a:extLst>
                </a:gridCol>
                <a:gridCol w="329184">
                  <a:extLst>
                    <a:ext uri="{9D8B030D-6E8A-4147-A177-3AD203B41FA5}">
                      <a16:colId xmlns:a16="http://schemas.microsoft.com/office/drawing/2014/main" val="965387158"/>
                    </a:ext>
                  </a:extLst>
                </a:gridCol>
                <a:gridCol w="329184">
                  <a:extLst>
                    <a:ext uri="{9D8B030D-6E8A-4147-A177-3AD203B41FA5}">
                      <a16:colId xmlns:a16="http://schemas.microsoft.com/office/drawing/2014/main" val="792880527"/>
                    </a:ext>
                  </a:extLst>
                </a:gridCol>
                <a:gridCol w="370332">
                  <a:extLst>
                    <a:ext uri="{9D8B030D-6E8A-4147-A177-3AD203B41FA5}">
                      <a16:colId xmlns:a16="http://schemas.microsoft.com/office/drawing/2014/main" val="3579545280"/>
                    </a:ext>
                  </a:extLst>
                </a:gridCol>
                <a:gridCol w="370332">
                  <a:extLst>
                    <a:ext uri="{9D8B030D-6E8A-4147-A177-3AD203B41FA5}">
                      <a16:colId xmlns:a16="http://schemas.microsoft.com/office/drawing/2014/main" val="618067248"/>
                    </a:ext>
                  </a:extLst>
                </a:gridCol>
                <a:gridCol w="329184">
                  <a:extLst>
                    <a:ext uri="{9D8B030D-6E8A-4147-A177-3AD203B41FA5}">
                      <a16:colId xmlns:a16="http://schemas.microsoft.com/office/drawing/2014/main" val="2592656817"/>
                    </a:ext>
                  </a:extLst>
                </a:gridCol>
                <a:gridCol w="329184">
                  <a:extLst>
                    <a:ext uri="{9D8B030D-6E8A-4147-A177-3AD203B41FA5}">
                      <a16:colId xmlns:a16="http://schemas.microsoft.com/office/drawing/2014/main" val="3563687976"/>
                    </a:ext>
                  </a:extLst>
                </a:gridCol>
                <a:gridCol w="370332">
                  <a:extLst>
                    <a:ext uri="{9D8B030D-6E8A-4147-A177-3AD203B41FA5}">
                      <a16:colId xmlns:a16="http://schemas.microsoft.com/office/drawing/2014/main" val="379159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472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- 2018-08-21 09:23:05 </a:t>
                      </a:r>
                      <a:r>
                        <a:rPr kumimoji="0" lang="en-US" sz="1000" b="0" i="0" u="none" strike="noStrike" kern="1200" cap="none" spc="0" normalizeH="0" baseline="0" noProof="0">
                          <a:ln>
                            <a:noFill/>
                          </a:ln>
                          <a:solidFill>
                            <a:prstClr val="black"/>
                          </a:solidFill>
                          <a:effectLst/>
                          <a:uLnTx/>
                          <a:uFillTx/>
                          <a:latin typeface="+mn-lt"/>
                          <a:ea typeface="+mn-ea"/>
                          <a:cs typeface="+mn-cs"/>
                        </a:rPr>
                        <a:t> 
 Happy Eid to all from the Monday Studio team!
We're taking a break and closing the studio on the occasion of Eid Al Adha and will resume workouts on Thursday the 23rd of August 💪#eidaladha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1923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- 2018-08-20 15:24:02 </a:t>
                      </a:r>
                      <a:r>
                        <a:rPr kumimoji="0" lang="en-US" sz="1000" b="0" i="0" u="none" strike="noStrike" kern="1200" cap="none" spc="0" normalizeH="0" baseline="0" noProof="0">
                          <a:ln>
                            <a:noFill/>
                          </a:ln>
                          <a:solidFill>
                            <a:prstClr val="black"/>
                          </a:solidFill>
                          <a:effectLst/>
                          <a:uLnTx/>
                          <a:uFillTx/>
                          <a:latin typeface="+mn-lt"/>
                          <a:ea typeface="+mn-ea"/>
                          <a:cs typeface="+mn-cs"/>
                        </a:rPr>
                        <a:t> 
 Shout-out to our client of the month, Gil Ataya! He has been training with Moe for several months now and his dedication and hard work is truly paying off! He dropped body fat, gained muscle and increased his stamina. We can't wait to see where his results take him next 💪#MSclientofthemonth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4758142"/>
                  </a:ext>
                </a:extLst>
              </a:tr>
            </a:tbl>
          </a:graphicData>
        </a:graphic>
      </p:graphicFrame>
      <p:sp>
        <p:nvSpPr>
          <p:cNvPr id="4" name="Text Placeholder 3">
            <a:extLst>
              <a:ext uri="{FF2B5EF4-FFF2-40B4-BE49-F238E27FC236}">
                <a16:creationId xmlns:a16="http://schemas.microsoft.com/office/drawing/2014/main" id="{954970CB-6042-462F-AFD8-EAE77145ED8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6430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D342B-7C83-4950-87DB-5DD9B84892A2}"/>
              </a:ext>
            </a:extLst>
          </p:cNvPr>
          <p:cNvSpPr>
            <a:spLocks noGrp="1"/>
          </p:cNvSpPr>
          <p:nvPr>
            <p:ph type="title"/>
          </p:nvPr>
        </p:nvSpPr>
        <p:spPr/>
        <p:txBody>
          <a:bodyPr/>
          <a:lstStyle/>
          <a:p>
            <a:r>
              <a:rPr lang="en-US"/>
              <a:t>Facebook Own Posts Table  | Monday Studio - 6 of 19</a:t>
            </a:r>
          </a:p>
        </p:txBody>
      </p:sp>
      <p:graphicFrame>
        <p:nvGraphicFramePr>
          <p:cNvPr id="5" name="Table Placeholder 4">
            <a:extLst>
              <a:ext uri="{FF2B5EF4-FFF2-40B4-BE49-F238E27FC236}">
                <a16:creationId xmlns:a16="http://schemas.microsoft.com/office/drawing/2014/main" id="{6621A4C2-C7CE-408C-98C9-E9B3F039CC30}"/>
              </a:ext>
            </a:extLst>
          </p:cNvPr>
          <p:cNvGraphicFramePr>
            <a:graphicFrameLocks noGrp="1"/>
          </p:cNvGraphicFramePr>
          <p:nvPr>
            <p:ph type="tbl" sz="quarter" idx="13"/>
            <p:extLst>
              <p:ext uri="{D42A27DB-BD31-4B8C-83A1-F6EECF244321}">
                <p14:modId xmlns:p14="http://schemas.microsoft.com/office/powerpoint/2010/main" val="59068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32641945"/>
                    </a:ext>
                  </a:extLst>
                </a:gridCol>
                <a:gridCol w="370332">
                  <a:extLst>
                    <a:ext uri="{9D8B030D-6E8A-4147-A177-3AD203B41FA5}">
                      <a16:colId xmlns:a16="http://schemas.microsoft.com/office/drawing/2014/main" val="952968493"/>
                    </a:ext>
                  </a:extLst>
                </a:gridCol>
                <a:gridCol w="370332">
                  <a:extLst>
                    <a:ext uri="{9D8B030D-6E8A-4147-A177-3AD203B41FA5}">
                      <a16:colId xmlns:a16="http://schemas.microsoft.com/office/drawing/2014/main" val="843861971"/>
                    </a:ext>
                  </a:extLst>
                </a:gridCol>
                <a:gridCol w="370332">
                  <a:extLst>
                    <a:ext uri="{9D8B030D-6E8A-4147-A177-3AD203B41FA5}">
                      <a16:colId xmlns:a16="http://schemas.microsoft.com/office/drawing/2014/main" val="1249514455"/>
                    </a:ext>
                  </a:extLst>
                </a:gridCol>
                <a:gridCol w="329184">
                  <a:extLst>
                    <a:ext uri="{9D8B030D-6E8A-4147-A177-3AD203B41FA5}">
                      <a16:colId xmlns:a16="http://schemas.microsoft.com/office/drawing/2014/main" val="643828899"/>
                    </a:ext>
                  </a:extLst>
                </a:gridCol>
                <a:gridCol w="329184">
                  <a:extLst>
                    <a:ext uri="{9D8B030D-6E8A-4147-A177-3AD203B41FA5}">
                      <a16:colId xmlns:a16="http://schemas.microsoft.com/office/drawing/2014/main" val="1160739630"/>
                    </a:ext>
                  </a:extLst>
                </a:gridCol>
                <a:gridCol w="329184">
                  <a:extLst>
                    <a:ext uri="{9D8B030D-6E8A-4147-A177-3AD203B41FA5}">
                      <a16:colId xmlns:a16="http://schemas.microsoft.com/office/drawing/2014/main" val="3441330457"/>
                    </a:ext>
                  </a:extLst>
                </a:gridCol>
                <a:gridCol w="329184">
                  <a:extLst>
                    <a:ext uri="{9D8B030D-6E8A-4147-A177-3AD203B41FA5}">
                      <a16:colId xmlns:a16="http://schemas.microsoft.com/office/drawing/2014/main" val="3205448397"/>
                    </a:ext>
                  </a:extLst>
                </a:gridCol>
                <a:gridCol w="329184">
                  <a:extLst>
                    <a:ext uri="{9D8B030D-6E8A-4147-A177-3AD203B41FA5}">
                      <a16:colId xmlns:a16="http://schemas.microsoft.com/office/drawing/2014/main" val="1019125333"/>
                    </a:ext>
                  </a:extLst>
                </a:gridCol>
                <a:gridCol w="329184">
                  <a:extLst>
                    <a:ext uri="{9D8B030D-6E8A-4147-A177-3AD203B41FA5}">
                      <a16:colId xmlns:a16="http://schemas.microsoft.com/office/drawing/2014/main" val="4275012897"/>
                    </a:ext>
                  </a:extLst>
                </a:gridCol>
                <a:gridCol w="329184">
                  <a:extLst>
                    <a:ext uri="{9D8B030D-6E8A-4147-A177-3AD203B41FA5}">
                      <a16:colId xmlns:a16="http://schemas.microsoft.com/office/drawing/2014/main" val="3011243492"/>
                    </a:ext>
                  </a:extLst>
                </a:gridCol>
                <a:gridCol w="329184">
                  <a:extLst>
                    <a:ext uri="{9D8B030D-6E8A-4147-A177-3AD203B41FA5}">
                      <a16:colId xmlns:a16="http://schemas.microsoft.com/office/drawing/2014/main" val="3715611779"/>
                    </a:ext>
                  </a:extLst>
                </a:gridCol>
                <a:gridCol w="329184">
                  <a:extLst>
                    <a:ext uri="{9D8B030D-6E8A-4147-A177-3AD203B41FA5}">
                      <a16:colId xmlns:a16="http://schemas.microsoft.com/office/drawing/2014/main" val="195247216"/>
                    </a:ext>
                  </a:extLst>
                </a:gridCol>
                <a:gridCol w="370332">
                  <a:extLst>
                    <a:ext uri="{9D8B030D-6E8A-4147-A177-3AD203B41FA5}">
                      <a16:colId xmlns:a16="http://schemas.microsoft.com/office/drawing/2014/main" val="1981326416"/>
                    </a:ext>
                  </a:extLst>
                </a:gridCol>
                <a:gridCol w="370332">
                  <a:extLst>
                    <a:ext uri="{9D8B030D-6E8A-4147-A177-3AD203B41FA5}">
                      <a16:colId xmlns:a16="http://schemas.microsoft.com/office/drawing/2014/main" val="792377074"/>
                    </a:ext>
                  </a:extLst>
                </a:gridCol>
                <a:gridCol w="329184">
                  <a:extLst>
                    <a:ext uri="{9D8B030D-6E8A-4147-A177-3AD203B41FA5}">
                      <a16:colId xmlns:a16="http://schemas.microsoft.com/office/drawing/2014/main" val="2399299785"/>
                    </a:ext>
                  </a:extLst>
                </a:gridCol>
                <a:gridCol w="329184">
                  <a:extLst>
                    <a:ext uri="{9D8B030D-6E8A-4147-A177-3AD203B41FA5}">
                      <a16:colId xmlns:a16="http://schemas.microsoft.com/office/drawing/2014/main" val="2940162507"/>
                    </a:ext>
                  </a:extLst>
                </a:gridCol>
                <a:gridCol w="370332">
                  <a:extLst>
                    <a:ext uri="{9D8B030D-6E8A-4147-A177-3AD203B41FA5}">
                      <a16:colId xmlns:a16="http://schemas.microsoft.com/office/drawing/2014/main" val="2300985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409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- 2018-08-19 20:25:30 </a:t>
                      </a:r>
                      <a:r>
                        <a:rPr kumimoji="0" lang="en-US" sz="1000" b="0" i="0" u="none" strike="noStrike" kern="1200" cap="none" spc="0" normalizeH="0" baseline="0" noProof="0">
                          <a:ln>
                            <a:noFill/>
                          </a:ln>
                          <a:solidFill>
                            <a:prstClr val="black"/>
                          </a:solidFill>
                          <a:effectLst/>
                          <a:uLnTx/>
                          <a:uFillTx/>
                          <a:latin typeface="+mn-lt"/>
                          <a:ea typeface="+mn-ea"/>
                          <a:cs typeface="+mn-cs"/>
                        </a:rPr>
                        <a:t> 
 Tracy Estefane getting her yoga on at the Studio on one of our mats that just got restocked!
Are you ready for a new week? See you tomorrow Mondayers 💪 #mats #yoga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641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- 2018-08-18 20:33:27 </a:t>
                      </a:r>
                      <a:r>
                        <a:rPr kumimoji="0" lang="en-US" sz="1000" b="0" i="0" u="none" strike="noStrike" kern="1200" cap="none" spc="0" normalizeH="0" baseline="0" noProof="0">
                          <a:ln>
                            <a:noFill/>
                          </a:ln>
                          <a:solidFill>
                            <a:prstClr val="black"/>
                          </a:solidFill>
                          <a:effectLst/>
                          <a:uLnTx/>
                          <a:uFillTx/>
                          <a:latin typeface="+mn-lt"/>
                          <a:ea typeface="+mn-ea"/>
                          <a:cs typeface="+mn-cs"/>
                        </a:rPr>
                        <a:t> 
 Does your body need a DETOX?
Do you suffer from BODY ODOR?
Do you suffer from LOW IMMUNITY?
See the pictures below to find out the solution!
Make sure to ask for a spoon of wheatgrass in your drink at our juice bar! 
#wheatgrass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2976304"/>
                  </a:ext>
                </a:extLst>
              </a:tr>
            </a:tbl>
          </a:graphicData>
        </a:graphic>
      </p:graphicFrame>
      <p:sp>
        <p:nvSpPr>
          <p:cNvPr id="4" name="Text Placeholder 3">
            <a:extLst>
              <a:ext uri="{FF2B5EF4-FFF2-40B4-BE49-F238E27FC236}">
                <a16:creationId xmlns:a16="http://schemas.microsoft.com/office/drawing/2014/main" id="{DFCE7E15-6DF7-4366-8F65-CE5633112BD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45939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85999-0C9E-4BB3-BBFF-91F8A622EF60}"/>
              </a:ext>
            </a:extLst>
          </p:cNvPr>
          <p:cNvSpPr>
            <a:spLocks noGrp="1"/>
          </p:cNvSpPr>
          <p:nvPr>
            <p:ph type="title"/>
          </p:nvPr>
        </p:nvSpPr>
        <p:spPr/>
        <p:txBody>
          <a:bodyPr/>
          <a:lstStyle/>
          <a:p>
            <a:r>
              <a:rPr lang="en-US"/>
              <a:t>Facebook Own Posts Table  | Monday Studio - 7 of 19</a:t>
            </a:r>
          </a:p>
        </p:txBody>
      </p:sp>
      <p:graphicFrame>
        <p:nvGraphicFramePr>
          <p:cNvPr id="5" name="Table Placeholder 4">
            <a:extLst>
              <a:ext uri="{FF2B5EF4-FFF2-40B4-BE49-F238E27FC236}">
                <a16:creationId xmlns:a16="http://schemas.microsoft.com/office/drawing/2014/main" id="{4FA8A7BA-BDE7-4EB2-BE88-CE673FFDB028}"/>
              </a:ext>
            </a:extLst>
          </p:cNvPr>
          <p:cNvGraphicFramePr>
            <a:graphicFrameLocks noGrp="1"/>
          </p:cNvGraphicFramePr>
          <p:nvPr>
            <p:ph type="tbl" sz="quarter" idx="13"/>
            <p:extLst>
              <p:ext uri="{D42A27DB-BD31-4B8C-83A1-F6EECF244321}">
                <p14:modId xmlns:p14="http://schemas.microsoft.com/office/powerpoint/2010/main" val="121945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94018264"/>
                    </a:ext>
                  </a:extLst>
                </a:gridCol>
                <a:gridCol w="370332">
                  <a:extLst>
                    <a:ext uri="{9D8B030D-6E8A-4147-A177-3AD203B41FA5}">
                      <a16:colId xmlns:a16="http://schemas.microsoft.com/office/drawing/2014/main" val="2248568531"/>
                    </a:ext>
                  </a:extLst>
                </a:gridCol>
                <a:gridCol w="370332">
                  <a:extLst>
                    <a:ext uri="{9D8B030D-6E8A-4147-A177-3AD203B41FA5}">
                      <a16:colId xmlns:a16="http://schemas.microsoft.com/office/drawing/2014/main" val="1511314367"/>
                    </a:ext>
                  </a:extLst>
                </a:gridCol>
                <a:gridCol w="370332">
                  <a:extLst>
                    <a:ext uri="{9D8B030D-6E8A-4147-A177-3AD203B41FA5}">
                      <a16:colId xmlns:a16="http://schemas.microsoft.com/office/drawing/2014/main" val="2056342628"/>
                    </a:ext>
                  </a:extLst>
                </a:gridCol>
                <a:gridCol w="329184">
                  <a:extLst>
                    <a:ext uri="{9D8B030D-6E8A-4147-A177-3AD203B41FA5}">
                      <a16:colId xmlns:a16="http://schemas.microsoft.com/office/drawing/2014/main" val="3739079425"/>
                    </a:ext>
                  </a:extLst>
                </a:gridCol>
                <a:gridCol w="329184">
                  <a:extLst>
                    <a:ext uri="{9D8B030D-6E8A-4147-A177-3AD203B41FA5}">
                      <a16:colId xmlns:a16="http://schemas.microsoft.com/office/drawing/2014/main" val="1912050600"/>
                    </a:ext>
                  </a:extLst>
                </a:gridCol>
                <a:gridCol w="329184">
                  <a:extLst>
                    <a:ext uri="{9D8B030D-6E8A-4147-A177-3AD203B41FA5}">
                      <a16:colId xmlns:a16="http://schemas.microsoft.com/office/drawing/2014/main" val="199812775"/>
                    </a:ext>
                  </a:extLst>
                </a:gridCol>
                <a:gridCol w="329184">
                  <a:extLst>
                    <a:ext uri="{9D8B030D-6E8A-4147-A177-3AD203B41FA5}">
                      <a16:colId xmlns:a16="http://schemas.microsoft.com/office/drawing/2014/main" val="2476040805"/>
                    </a:ext>
                  </a:extLst>
                </a:gridCol>
                <a:gridCol w="329184">
                  <a:extLst>
                    <a:ext uri="{9D8B030D-6E8A-4147-A177-3AD203B41FA5}">
                      <a16:colId xmlns:a16="http://schemas.microsoft.com/office/drawing/2014/main" val="435709016"/>
                    </a:ext>
                  </a:extLst>
                </a:gridCol>
                <a:gridCol w="329184">
                  <a:extLst>
                    <a:ext uri="{9D8B030D-6E8A-4147-A177-3AD203B41FA5}">
                      <a16:colId xmlns:a16="http://schemas.microsoft.com/office/drawing/2014/main" val="3461543446"/>
                    </a:ext>
                  </a:extLst>
                </a:gridCol>
                <a:gridCol w="329184">
                  <a:extLst>
                    <a:ext uri="{9D8B030D-6E8A-4147-A177-3AD203B41FA5}">
                      <a16:colId xmlns:a16="http://schemas.microsoft.com/office/drawing/2014/main" val="3491594817"/>
                    </a:ext>
                  </a:extLst>
                </a:gridCol>
                <a:gridCol w="329184">
                  <a:extLst>
                    <a:ext uri="{9D8B030D-6E8A-4147-A177-3AD203B41FA5}">
                      <a16:colId xmlns:a16="http://schemas.microsoft.com/office/drawing/2014/main" val="4049579839"/>
                    </a:ext>
                  </a:extLst>
                </a:gridCol>
                <a:gridCol w="329184">
                  <a:extLst>
                    <a:ext uri="{9D8B030D-6E8A-4147-A177-3AD203B41FA5}">
                      <a16:colId xmlns:a16="http://schemas.microsoft.com/office/drawing/2014/main" val="4249594115"/>
                    </a:ext>
                  </a:extLst>
                </a:gridCol>
                <a:gridCol w="370332">
                  <a:extLst>
                    <a:ext uri="{9D8B030D-6E8A-4147-A177-3AD203B41FA5}">
                      <a16:colId xmlns:a16="http://schemas.microsoft.com/office/drawing/2014/main" val="384878565"/>
                    </a:ext>
                  </a:extLst>
                </a:gridCol>
                <a:gridCol w="370332">
                  <a:extLst>
                    <a:ext uri="{9D8B030D-6E8A-4147-A177-3AD203B41FA5}">
                      <a16:colId xmlns:a16="http://schemas.microsoft.com/office/drawing/2014/main" val="3643178724"/>
                    </a:ext>
                  </a:extLst>
                </a:gridCol>
                <a:gridCol w="329184">
                  <a:extLst>
                    <a:ext uri="{9D8B030D-6E8A-4147-A177-3AD203B41FA5}">
                      <a16:colId xmlns:a16="http://schemas.microsoft.com/office/drawing/2014/main" val="664217724"/>
                    </a:ext>
                  </a:extLst>
                </a:gridCol>
                <a:gridCol w="329184">
                  <a:extLst>
                    <a:ext uri="{9D8B030D-6E8A-4147-A177-3AD203B41FA5}">
                      <a16:colId xmlns:a16="http://schemas.microsoft.com/office/drawing/2014/main" val="2489590982"/>
                    </a:ext>
                  </a:extLst>
                </a:gridCol>
                <a:gridCol w="370332">
                  <a:extLst>
                    <a:ext uri="{9D8B030D-6E8A-4147-A177-3AD203B41FA5}">
                      <a16:colId xmlns:a16="http://schemas.microsoft.com/office/drawing/2014/main" val="1326271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310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- 2018-08-18 10:17:58 </a:t>
                      </a:r>
                      <a:r>
                        <a:rPr kumimoji="0" lang="en-US" sz="1000" b="0" i="0" u="none" strike="noStrike" kern="1200" cap="none" spc="0" normalizeH="0" baseline="0" noProof="0">
                          <a:ln>
                            <a:noFill/>
                          </a:ln>
                          <a:solidFill>
                            <a:prstClr val="black"/>
                          </a:solidFill>
                          <a:effectLst/>
                          <a:uLnTx/>
                          <a:uFillTx/>
                          <a:latin typeface="+mn-lt"/>
                          <a:ea typeface="+mn-ea"/>
                          <a:cs typeface="+mn-cs"/>
                        </a:rPr>
                        <a:t> 
 A little recap of our first day at the Wellness Weekend Escape in Faqra!
Come find us all weekend in Faqra Club - next to Dunkin Donuts.
Grab our healthy treats, freshen up with our vegan frappuccinos/milkshakes &amp; cold pressed juices, shop your favorite active wear, and enjoy our signature classes under the sun!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6404783"/>
                  </a:ext>
                </a:extLst>
              </a:tr>
            </a:tbl>
          </a:graphicData>
        </a:graphic>
      </p:graphicFrame>
      <p:sp>
        <p:nvSpPr>
          <p:cNvPr id="4" name="Text Placeholder 3">
            <a:extLst>
              <a:ext uri="{FF2B5EF4-FFF2-40B4-BE49-F238E27FC236}">
                <a16:creationId xmlns:a16="http://schemas.microsoft.com/office/drawing/2014/main" id="{F86EAE08-13EC-4BFD-9B26-1538DB0F0CF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84244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08B0C-6361-4EB1-AE98-1F7D0833051A}"/>
              </a:ext>
            </a:extLst>
          </p:cNvPr>
          <p:cNvSpPr>
            <a:spLocks noGrp="1"/>
          </p:cNvSpPr>
          <p:nvPr>
            <p:ph type="title"/>
          </p:nvPr>
        </p:nvSpPr>
        <p:spPr/>
        <p:txBody>
          <a:bodyPr/>
          <a:lstStyle/>
          <a:p>
            <a:r>
              <a:rPr lang="en-US"/>
              <a:t>Facebook Own Posts Table  | Monday Studio - 8 of 19</a:t>
            </a:r>
          </a:p>
        </p:txBody>
      </p:sp>
      <p:graphicFrame>
        <p:nvGraphicFramePr>
          <p:cNvPr id="5" name="Table Placeholder 4">
            <a:extLst>
              <a:ext uri="{FF2B5EF4-FFF2-40B4-BE49-F238E27FC236}">
                <a16:creationId xmlns:a16="http://schemas.microsoft.com/office/drawing/2014/main" id="{368528AB-5E4F-4B0A-B1FB-041B6F721870}"/>
              </a:ext>
            </a:extLst>
          </p:cNvPr>
          <p:cNvGraphicFramePr>
            <a:graphicFrameLocks noGrp="1"/>
          </p:cNvGraphicFramePr>
          <p:nvPr>
            <p:ph type="tbl" sz="quarter" idx="13"/>
            <p:extLst>
              <p:ext uri="{D42A27DB-BD31-4B8C-83A1-F6EECF244321}">
                <p14:modId xmlns:p14="http://schemas.microsoft.com/office/powerpoint/2010/main" val="3279058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1609110"/>
                    </a:ext>
                  </a:extLst>
                </a:gridCol>
                <a:gridCol w="370332">
                  <a:extLst>
                    <a:ext uri="{9D8B030D-6E8A-4147-A177-3AD203B41FA5}">
                      <a16:colId xmlns:a16="http://schemas.microsoft.com/office/drawing/2014/main" val="3115172751"/>
                    </a:ext>
                  </a:extLst>
                </a:gridCol>
                <a:gridCol w="370332">
                  <a:extLst>
                    <a:ext uri="{9D8B030D-6E8A-4147-A177-3AD203B41FA5}">
                      <a16:colId xmlns:a16="http://schemas.microsoft.com/office/drawing/2014/main" val="3116093604"/>
                    </a:ext>
                  </a:extLst>
                </a:gridCol>
                <a:gridCol w="370332">
                  <a:extLst>
                    <a:ext uri="{9D8B030D-6E8A-4147-A177-3AD203B41FA5}">
                      <a16:colId xmlns:a16="http://schemas.microsoft.com/office/drawing/2014/main" val="1428114141"/>
                    </a:ext>
                  </a:extLst>
                </a:gridCol>
                <a:gridCol w="329184">
                  <a:extLst>
                    <a:ext uri="{9D8B030D-6E8A-4147-A177-3AD203B41FA5}">
                      <a16:colId xmlns:a16="http://schemas.microsoft.com/office/drawing/2014/main" val="3707713004"/>
                    </a:ext>
                  </a:extLst>
                </a:gridCol>
                <a:gridCol w="329184">
                  <a:extLst>
                    <a:ext uri="{9D8B030D-6E8A-4147-A177-3AD203B41FA5}">
                      <a16:colId xmlns:a16="http://schemas.microsoft.com/office/drawing/2014/main" val="2932463540"/>
                    </a:ext>
                  </a:extLst>
                </a:gridCol>
                <a:gridCol w="329184">
                  <a:extLst>
                    <a:ext uri="{9D8B030D-6E8A-4147-A177-3AD203B41FA5}">
                      <a16:colId xmlns:a16="http://schemas.microsoft.com/office/drawing/2014/main" val="930862562"/>
                    </a:ext>
                  </a:extLst>
                </a:gridCol>
                <a:gridCol w="329184">
                  <a:extLst>
                    <a:ext uri="{9D8B030D-6E8A-4147-A177-3AD203B41FA5}">
                      <a16:colId xmlns:a16="http://schemas.microsoft.com/office/drawing/2014/main" val="3411441119"/>
                    </a:ext>
                  </a:extLst>
                </a:gridCol>
                <a:gridCol w="329184">
                  <a:extLst>
                    <a:ext uri="{9D8B030D-6E8A-4147-A177-3AD203B41FA5}">
                      <a16:colId xmlns:a16="http://schemas.microsoft.com/office/drawing/2014/main" val="1893978927"/>
                    </a:ext>
                  </a:extLst>
                </a:gridCol>
                <a:gridCol w="329184">
                  <a:extLst>
                    <a:ext uri="{9D8B030D-6E8A-4147-A177-3AD203B41FA5}">
                      <a16:colId xmlns:a16="http://schemas.microsoft.com/office/drawing/2014/main" val="2542695554"/>
                    </a:ext>
                  </a:extLst>
                </a:gridCol>
                <a:gridCol w="329184">
                  <a:extLst>
                    <a:ext uri="{9D8B030D-6E8A-4147-A177-3AD203B41FA5}">
                      <a16:colId xmlns:a16="http://schemas.microsoft.com/office/drawing/2014/main" val="928970741"/>
                    </a:ext>
                  </a:extLst>
                </a:gridCol>
                <a:gridCol w="329184">
                  <a:extLst>
                    <a:ext uri="{9D8B030D-6E8A-4147-A177-3AD203B41FA5}">
                      <a16:colId xmlns:a16="http://schemas.microsoft.com/office/drawing/2014/main" val="2929041148"/>
                    </a:ext>
                  </a:extLst>
                </a:gridCol>
                <a:gridCol w="329184">
                  <a:extLst>
                    <a:ext uri="{9D8B030D-6E8A-4147-A177-3AD203B41FA5}">
                      <a16:colId xmlns:a16="http://schemas.microsoft.com/office/drawing/2014/main" val="2173919840"/>
                    </a:ext>
                  </a:extLst>
                </a:gridCol>
                <a:gridCol w="370332">
                  <a:extLst>
                    <a:ext uri="{9D8B030D-6E8A-4147-A177-3AD203B41FA5}">
                      <a16:colId xmlns:a16="http://schemas.microsoft.com/office/drawing/2014/main" val="1823667168"/>
                    </a:ext>
                  </a:extLst>
                </a:gridCol>
                <a:gridCol w="370332">
                  <a:extLst>
                    <a:ext uri="{9D8B030D-6E8A-4147-A177-3AD203B41FA5}">
                      <a16:colId xmlns:a16="http://schemas.microsoft.com/office/drawing/2014/main" val="1308122800"/>
                    </a:ext>
                  </a:extLst>
                </a:gridCol>
                <a:gridCol w="329184">
                  <a:extLst>
                    <a:ext uri="{9D8B030D-6E8A-4147-A177-3AD203B41FA5}">
                      <a16:colId xmlns:a16="http://schemas.microsoft.com/office/drawing/2014/main" val="1680362434"/>
                    </a:ext>
                  </a:extLst>
                </a:gridCol>
                <a:gridCol w="329184">
                  <a:extLst>
                    <a:ext uri="{9D8B030D-6E8A-4147-A177-3AD203B41FA5}">
                      <a16:colId xmlns:a16="http://schemas.microsoft.com/office/drawing/2014/main" val="3443458253"/>
                    </a:ext>
                  </a:extLst>
                </a:gridCol>
                <a:gridCol w="370332">
                  <a:extLst>
                    <a:ext uri="{9D8B030D-6E8A-4147-A177-3AD203B41FA5}">
                      <a16:colId xmlns:a16="http://schemas.microsoft.com/office/drawing/2014/main" val="3127158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081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- 2018-08-18 10:11:19 </a:t>
                      </a:r>
                      <a:r>
                        <a:rPr kumimoji="0" lang="en-US" sz="1000" b="0" i="0" u="none" strike="noStrike" kern="1200" cap="none" spc="0" normalizeH="0" baseline="0" noProof="0">
                          <a:ln>
                            <a:noFill/>
                          </a:ln>
                          <a:solidFill>
                            <a:prstClr val="black"/>
                          </a:solidFill>
                          <a:effectLst/>
                          <a:uLnTx/>
                          <a:uFillTx/>
                          <a:latin typeface="+mn-lt"/>
                          <a:ea typeface="+mn-ea"/>
                          <a:cs typeface="+mn-cs"/>
                        </a:rPr>
                        <a:t> 
 A little recap of our first day at the Wellness Weekend Escape in Faqra!
Come find us all weekend in Faqra Club - next to Dunkin Donuts.
Grab our healthy treats, freshen up with our vegan frappuccinos/milkshakes &amp; cold pressed juices, shop your favorite active wear, and enjoy our signature classes under the sun!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8999156"/>
                  </a:ext>
                </a:extLst>
              </a:tr>
            </a:tbl>
          </a:graphicData>
        </a:graphic>
      </p:graphicFrame>
      <p:sp>
        <p:nvSpPr>
          <p:cNvPr id="4" name="Text Placeholder 3">
            <a:extLst>
              <a:ext uri="{FF2B5EF4-FFF2-40B4-BE49-F238E27FC236}">
                <a16:creationId xmlns:a16="http://schemas.microsoft.com/office/drawing/2014/main" id="{C830614C-2CED-4C5E-8821-6EA34D9EC55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10999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6811A-95DA-4140-ACE7-47EB13DB9643}"/>
              </a:ext>
            </a:extLst>
          </p:cNvPr>
          <p:cNvSpPr>
            <a:spLocks noGrp="1"/>
          </p:cNvSpPr>
          <p:nvPr>
            <p:ph type="title"/>
          </p:nvPr>
        </p:nvSpPr>
        <p:spPr/>
        <p:txBody>
          <a:bodyPr/>
          <a:lstStyle/>
          <a:p>
            <a:r>
              <a:rPr lang="en-US"/>
              <a:t>Facebook Own Posts Table  | Monday Studio - 9 of 19</a:t>
            </a:r>
          </a:p>
        </p:txBody>
      </p:sp>
      <p:graphicFrame>
        <p:nvGraphicFramePr>
          <p:cNvPr id="5" name="Table Placeholder 4">
            <a:extLst>
              <a:ext uri="{FF2B5EF4-FFF2-40B4-BE49-F238E27FC236}">
                <a16:creationId xmlns:a16="http://schemas.microsoft.com/office/drawing/2014/main" id="{493134C8-2C5A-49AB-A258-D1F94C572C51}"/>
              </a:ext>
            </a:extLst>
          </p:cNvPr>
          <p:cNvGraphicFramePr>
            <a:graphicFrameLocks noGrp="1"/>
          </p:cNvGraphicFramePr>
          <p:nvPr>
            <p:ph type="tbl" sz="quarter" idx="13"/>
            <p:extLst>
              <p:ext uri="{D42A27DB-BD31-4B8C-83A1-F6EECF244321}">
                <p14:modId xmlns:p14="http://schemas.microsoft.com/office/powerpoint/2010/main" val="3924855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36557930"/>
                    </a:ext>
                  </a:extLst>
                </a:gridCol>
                <a:gridCol w="370332">
                  <a:extLst>
                    <a:ext uri="{9D8B030D-6E8A-4147-A177-3AD203B41FA5}">
                      <a16:colId xmlns:a16="http://schemas.microsoft.com/office/drawing/2014/main" val="3168485434"/>
                    </a:ext>
                  </a:extLst>
                </a:gridCol>
                <a:gridCol w="370332">
                  <a:extLst>
                    <a:ext uri="{9D8B030D-6E8A-4147-A177-3AD203B41FA5}">
                      <a16:colId xmlns:a16="http://schemas.microsoft.com/office/drawing/2014/main" val="1837149953"/>
                    </a:ext>
                  </a:extLst>
                </a:gridCol>
                <a:gridCol w="370332">
                  <a:extLst>
                    <a:ext uri="{9D8B030D-6E8A-4147-A177-3AD203B41FA5}">
                      <a16:colId xmlns:a16="http://schemas.microsoft.com/office/drawing/2014/main" val="1839278082"/>
                    </a:ext>
                  </a:extLst>
                </a:gridCol>
                <a:gridCol w="329184">
                  <a:extLst>
                    <a:ext uri="{9D8B030D-6E8A-4147-A177-3AD203B41FA5}">
                      <a16:colId xmlns:a16="http://schemas.microsoft.com/office/drawing/2014/main" val="3284561984"/>
                    </a:ext>
                  </a:extLst>
                </a:gridCol>
                <a:gridCol w="329184">
                  <a:extLst>
                    <a:ext uri="{9D8B030D-6E8A-4147-A177-3AD203B41FA5}">
                      <a16:colId xmlns:a16="http://schemas.microsoft.com/office/drawing/2014/main" val="3055790622"/>
                    </a:ext>
                  </a:extLst>
                </a:gridCol>
                <a:gridCol w="329184">
                  <a:extLst>
                    <a:ext uri="{9D8B030D-6E8A-4147-A177-3AD203B41FA5}">
                      <a16:colId xmlns:a16="http://schemas.microsoft.com/office/drawing/2014/main" val="2616551077"/>
                    </a:ext>
                  </a:extLst>
                </a:gridCol>
                <a:gridCol w="329184">
                  <a:extLst>
                    <a:ext uri="{9D8B030D-6E8A-4147-A177-3AD203B41FA5}">
                      <a16:colId xmlns:a16="http://schemas.microsoft.com/office/drawing/2014/main" val="3825565873"/>
                    </a:ext>
                  </a:extLst>
                </a:gridCol>
                <a:gridCol w="329184">
                  <a:extLst>
                    <a:ext uri="{9D8B030D-6E8A-4147-A177-3AD203B41FA5}">
                      <a16:colId xmlns:a16="http://schemas.microsoft.com/office/drawing/2014/main" val="507306656"/>
                    </a:ext>
                  </a:extLst>
                </a:gridCol>
                <a:gridCol w="329184">
                  <a:extLst>
                    <a:ext uri="{9D8B030D-6E8A-4147-A177-3AD203B41FA5}">
                      <a16:colId xmlns:a16="http://schemas.microsoft.com/office/drawing/2014/main" val="1868831320"/>
                    </a:ext>
                  </a:extLst>
                </a:gridCol>
                <a:gridCol w="329184">
                  <a:extLst>
                    <a:ext uri="{9D8B030D-6E8A-4147-A177-3AD203B41FA5}">
                      <a16:colId xmlns:a16="http://schemas.microsoft.com/office/drawing/2014/main" val="407284725"/>
                    </a:ext>
                  </a:extLst>
                </a:gridCol>
                <a:gridCol w="329184">
                  <a:extLst>
                    <a:ext uri="{9D8B030D-6E8A-4147-A177-3AD203B41FA5}">
                      <a16:colId xmlns:a16="http://schemas.microsoft.com/office/drawing/2014/main" val="832299020"/>
                    </a:ext>
                  </a:extLst>
                </a:gridCol>
                <a:gridCol w="329184">
                  <a:extLst>
                    <a:ext uri="{9D8B030D-6E8A-4147-A177-3AD203B41FA5}">
                      <a16:colId xmlns:a16="http://schemas.microsoft.com/office/drawing/2014/main" val="1684834567"/>
                    </a:ext>
                  </a:extLst>
                </a:gridCol>
                <a:gridCol w="370332">
                  <a:extLst>
                    <a:ext uri="{9D8B030D-6E8A-4147-A177-3AD203B41FA5}">
                      <a16:colId xmlns:a16="http://schemas.microsoft.com/office/drawing/2014/main" val="1961976950"/>
                    </a:ext>
                  </a:extLst>
                </a:gridCol>
                <a:gridCol w="370332">
                  <a:extLst>
                    <a:ext uri="{9D8B030D-6E8A-4147-A177-3AD203B41FA5}">
                      <a16:colId xmlns:a16="http://schemas.microsoft.com/office/drawing/2014/main" val="2469718801"/>
                    </a:ext>
                  </a:extLst>
                </a:gridCol>
                <a:gridCol w="329184">
                  <a:extLst>
                    <a:ext uri="{9D8B030D-6E8A-4147-A177-3AD203B41FA5}">
                      <a16:colId xmlns:a16="http://schemas.microsoft.com/office/drawing/2014/main" val="73800439"/>
                    </a:ext>
                  </a:extLst>
                </a:gridCol>
                <a:gridCol w="329184">
                  <a:extLst>
                    <a:ext uri="{9D8B030D-6E8A-4147-A177-3AD203B41FA5}">
                      <a16:colId xmlns:a16="http://schemas.microsoft.com/office/drawing/2014/main" val="4276592591"/>
                    </a:ext>
                  </a:extLst>
                </a:gridCol>
                <a:gridCol w="370332">
                  <a:extLst>
                    <a:ext uri="{9D8B030D-6E8A-4147-A177-3AD203B41FA5}">
                      <a16:colId xmlns:a16="http://schemas.microsoft.com/office/drawing/2014/main" val="435088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802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- 2018-08-16 20:02:46 </a:t>
                      </a:r>
                      <a:r>
                        <a:rPr kumimoji="0" lang="en-US" sz="1000" b="0" i="0" u="none" strike="noStrike" kern="1200" cap="none" spc="0" normalizeH="0" baseline="0" noProof="0">
                          <a:ln>
                            <a:noFill/>
                          </a:ln>
                          <a:solidFill>
                            <a:prstClr val="black"/>
                          </a:solidFill>
                          <a:effectLst/>
                          <a:uLnTx/>
                          <a:uFillTx/>
                          <a:latin typeface="+mn-lt"/>
                          <a:ea typeface="+mn-ea"/>
                          <a:cs typeface="+mn-cs"/>
                        </a:rPr>
                        <a:t> 
 Waiting for you all tomorrow at the Wellness Weekend Escape in Faqra, along with your furry friends, to enjoy those rays of sunshine while breaking a sweat in our signature classes!
See you tomorrow!
#traingrowglow #faqraclub #wellnessweekend #livegoodfeelgood #matisseevents #mondayfitness #mondaygoesoutdoors #mondaystudiooutdoors @mirahoss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078810"/>
                  </a:ext>
                </a:extLst>
              </a:tr>
            </a:tbl>
          </a:graphicData>
        </a:graphic>
      </p:graphicFrame>
      <p:sp>
        <p:nvSpPr>
          <p:cNvPr id="4" name="Text Placeholder 3">
            <a:extLst>
              <a:ext uri="{FF2B5EF4-FFF2-40B4-BE49-F238E27FC236}">
                <a16:creationId xmlns:a16="http://schemas.microsoft.com/office/drawing/2014/main" id="{549253C3-EE12-44DF-B58B-486B77ADCAD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60859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99E9-2531-4FDE-A5DC-32464528AB22}"/>
              </a:ext>
            </a:extLst>
          </p:cNvPr>
          <p:cNvSpPr>
            <a:spLocks noGrp="1"/>
          </p:cNvSpPr>
          <p:nvPr>
            <p:ph type="title"/>
          </p:nvPr>
        </p:nvSpPr>
        <p:spPr/>
        <p:txBody>
          <a:bodyPr/>
          <a:lstStyle/>
          <a:p>
            <a:r>
              <a:rPr lang="en-US"/>
              <a:t>Facebook Own Posts Table  | Monday Studio - 10 of 19</a:t>
            </a:r>
          </a:p>
        </p:txBody>
      </p:sp>
      <p:graphicFrame>
        <p:nvGraphicFramePr>
          <p:cNvPr id="5" name="Table Placeholder 4">
            <a:extLst>
              <a:ext uri="{FF2B5EF4-FFF2-40B4-BE49-F238E27FC236}">
                <a16:creationId xmlns:a16="http://schemas.microsoft.com/office/drawing/2014/main" id="{6B3DB54B-0762-4E31-A929-5ACDABBF1117}"/>
              </a:ext>
            </a:extLst>
          </p:cNvPr>
          <p:cNvGraphicFramePr>
            <a:graphicFrameLocks noGrp="1"/>
          </p:cNvGraphicFramePr>
          <p:nvPr>
            <p:ph type="tbl" sz="quarter" idx="13"/>
            <p:extLst>
              <p:ext uri="{D42A27DB-BD31-4B8C-83A1-F6EECF244321}">
                <p14:modId xmlns:p14="http://schemas.microsoft.com/office/powerpoint/2010/main" val="2562391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21537966"/>
                    </a:ext>
                  </a:extLst>
                </a:gridCol>
                <a:gridCol w="370332">
                  <a:extLst>
                    <a:ext uri="{9D8B030D-6E8A-4147-A177-3AD203B41FA5}">
                      <a16:colId xmlns:a16="http://schemas.microsoft.com/office/drawing/2014/main" val="4049754995"/>
                    </a:ext>
                  </a:extLst>
                </a:gridCol>
                <a:gridCol w="370332">
                  <a:extLst>
                    <a:ext uri="{9D8B030D-6E8A-4147-A177-3AD203B41FA5}">
                      <a16:colId xmlns:a16="http://schemas.microsoft.com/office/drawing/2014/main" val="4185957139"/>
                    </a:ext>
                  </a:extLst>
                </a:gridCol>
                <a:gridCol w="370332">
                  <a:extLst>
                    <a:ext uri="{9D8B030D-6E8A-4147-A177-3AD203B41FA5}">
                      <a16:colId xmlns:a16="http://schemas.microsoft.com/office/drawing/2014/main" val="2409798311"/>
                    </a:ext>
                  </a:extLst>
                </a:gridCol>
                <a:gridCol w="329184">
                  <a:extLst>
                    <a:ext uri="{9D8B030D-6E8A-4147-A177-3AD203B41FA5}">
                      <a16:colId xmlns:a16="http://schemas.microsoft.com/office/drawing/2014/main" val="1670831844"/>
                    </a:ext>
                  </a:extLst>
                </a:gridCol>
                <a:gridCol w="329184">
                  <a:extLst>
                    <a:ext uri="{9D8B030D-6E8A-4147-A177-3AD203B41FA5}">
                      <a16:colId xmlns:a16="http://schemas.microsoft.com/office/drawing/2014/main" val="204784562"/>
                    </a:ext>
                  </a:extLst>
                </a:gridCol>
                <a:gridCol w="329184">
                  <a:extLst>
                    <a:ext uri="{9D8B030D-6E8A-4147-A177-3AD203B41FA5}">
                      <a16:colId xmlns:a16="http://schemas.microsoft.com/office/drawing/2014/main" val="1628210377"/>
                    </a:ext>
                  </a:extLst>
                </a:gridCol>
                <a:gridCol w="329184">
                  <a:extLst>
                    <a:ext uri="{9D8B030D-6E8A-4147-A177-3AD203B41FA5}">
                      <a16:colId xmlns:a16="http://schemas.microsoft.com/office/drawing/2014/main" val="3032743488"/>
                    </a:ext>
                  </a:extLst>
                </a:gridCol>
                <a:gridCol w="329184">
                  <a:extLst>
                    <a:ext uri="{9D8B030D-6E8A-4147-A177-3AD203B41FA5}">
                      <a16:colId xmlns:a16="http://schemas.microsoft.com/office/drawing/2014/main" val="267598664"/>
                    </a:ext>
                  </a:extLst>
                </a:gridCol>
                <a:gridCol w="329184">
                  <a:extLst>
                    <a:ext uri="{9D8B030D-6E8A-4147-A177-3AD203B41FA5}">
                      <a16:colId xmlns:a16="http://schemas.microsoft.com/office/drawing/2014/main" val="336628086"/>
                    </a:ext>
                  </a:extLst>
                </a:gridCol>
                <a:gridCol w="329184">
                  <a:extLst>
                    <a:ext uri="{9D8B030D-6E8A-4147-A177-3AD203B41FA5}">
                      <a16:colId xmlns:a16="http://schemas.microsoft.com/office/drawing/2014/main" val="2742020221"/>
                    </a:ext>
                  </a:extLst>
                </a:gridCol>
                <a:gridCol w="329184">
                  <a:extLst>
                    <a:ext uri="{9D8B030D-6E8A-4147-A177-3AD203B41FA5}">
                      <a16:colId xmlns:a16="http://schemas.microsoft.com/office/drawing/2014/main" val="2929393299"/>
                    </a:ext>
                  </a:extLst>
                </a:gridCol>
                <a:gridCol w="329184">
                  <a:extLst>
                    <a:ext uri="{9D8B030D-6E8A-4147-A177-3AD203B41FA5}">
                      <a16:colId xmlns:a16="http://schemas.microsoft.com/office/drawing/2014/main" val="2050682594"/>
                    </a:ext>
                  </a:extLst>
                </a:gridCol>
                <a:gridCol w="370332">
                  <a:extLst>
                    <a:ext uri="{9D8B030D-6E8A-4147-A177-3AD203B41FA5}">
                      <a16:colId xmlns:a16="http://schemas.microsoft.com/office/drawing/2014/main" val="4271079006"/>
                    </a:ext>
                  </a:extLst>
                </a:gridCol>
                <a:gridCol w="370332">
                  <a:extLst>
                    <a:ext uri="{9D8B030D-6E8A-4147-A177-3AD203B41FA5}">
                      <a16:colId xmlns:a16="http://schemas.microsoft.com/office/drawing/2014/main" val="538155626"/>
                    </a:ext>
                  </a:extLst>
                </a:gridCol>
                <a:gridCol w="329184">
                  <a:extLst>
                    <a:ext uri="{9D8B030D-6E8A-4147-A177-3AD203B41FA5}">
                      <a16:colId xmlns:a16="http://schemas.microsoft.com/office/drawing/2014/main" val="2936102784"/>
                    </a:ext>
                  </a:extLst>
                </a:gridCol>
                <a:gridCol w="329184">
                  <a:extLst>
                    <a:ext uri="{9D8B030D-6E8A-4147-A177-3AD203B41FA5}">
                      <a16:colId xmlns:a16="http://schemas.microsoft.com/office/drawing/2014/main" val="2798916321"/>
                    </a:ext>
                  </a:extLst>
                </a:gridCol>
                <a:gridCol w="370332">
                  <a:extLst>
                    <a:ext uri="{9D8B030D-6E8A-4147-A177-3AD203B41FA5}">
                      <a16:colId xmlns:a16="http://schemas.microsoft.com/office/drawing/2014/main" val="40863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9663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- 2018-08-16 12:19:05 </a:t>
                      </a:r>
                      <a:r>
                        <a:rPr kumimoji="0" lang="en-US" sz="1000" b="0" i="0" u="none" strike="noStrike" kern="1200" cap="none" spc="0" normalizeH="0" baseline="0" noProof="0">
                          <a:ln>
                            <a:noFill/>
                          </a:ln>
                          <a:solidFill>
                            <a:prstClr val="black"/>
                          </a:solidFill>
                          <a:effectLst/>
                          <a:uLnTx/>
                          <a:uFillTx/>
                          <a:latin typeface="+mn-lt"/>
                          <a:ea typeface="+mn-ea"/>
                          <a:cs typeface="+mn-cs"/>
                        </a:rPr>
                        <a:t> 
 It starts tomorrow! Are you as excited as we are?
Join us at the Wellness Weekend Escape in Faqra and get to enjoy a whole weekend of our signature classes, vegan shakes &amp; iced frappuccinos, yummy treats and latest active wear OUTDOORS!
Don't forget to book your spot NOW as the places are limited! Call 03-59 33 58 or book via the MINDBODY app.
#traingrowglow #faqraclub #wellnessweekend #livegoodfeelgood #matisseevents #mondayfitness #mondaygoesoutdoors #mondaystudiooutdoors
Faqra Club Matisse Events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0823097"/>
                  </a:ext>
                </a:extLst>
              </a:tr>
            </a:tbl>
          </a:graphicData>
        </a:graphic>
      </p:graphicFrame>
      <p:sp>
        <p:nvSpPr>
          <p:cNvPr id="4" name="Text Placeholder 3">
            <a:extLst>
              <a:ext uri="{FF2B5EF4-FFF2-40B4-BE49-F238E27FC236}">
                <a16:creationId xmlns:a16="http://schemas.microsoft.com/office/drawing/2014/main" id="{68522C5E-D059-4881-9D1F-F4C1E77DA34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09703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B18E0-F088-4E4B-8208-46CF4B9DE995}"/>
              </a:ext>
            </a:extLst>
          </p:cNvPr>
          <p:cNvSpPr>
            <a:spLocks noGrp="1"/>
          </p:cNvSpPr>
          <p:nvPr>
            <p:ph type="title"/>
          </p:nvPr>
        </p:nvSpPr>
        <p:spPr/>
        <p:txBody>
          <a:bodyPr/>
          <a:lstStyle/>
          <a:p>
            <a:r>
              <a:rPr lang="en-US"/>
              <a:t>Facebook Own Posts Table  | Monday Studio - 11 of 19</a:t>
            </a:r>
          </a:p>
        </p:txBody>
      </p:sp>
      <p:graphicFrame>
        <p:nvGraphicFramePr>
          <p:cNvPr id="5" name="Table Placeholder 4">
            <a:extLst>
              <a:ext uri="{FF2B5EF4-FFF2-40B4-BE49-F238E27FC236}">
                <a16:creationId xmlns:a16="http://schemas.microsoft.com/office/drawing/2014/main" id="{F7603A9A-B47E-4F4E-B513-B084D2582B4F}"/>
              </a:ext>
            </a:extLst>
          </p:cNvPr>
          <p:cNvGraphicFramePr>
            <a:graphicFrameLocks noGrp="1"/>
          </p:cNvGraphicFramePr>
          <p:nvPr>
            <p:ph type="tbl" sz="quarter" idx="13"/>
            <p:extLst>
              <p:ext uri="{D42A27DB-BD31-4B8C-83A1-F6EECF244321}">
                <p14:modId xmlns:p14="http://schemas.microsoft.com/office/powerpoint/2010/main" val="2251225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4273283"/>
                    </a:ext>
                  </a:extLst>
                </a:gridCol>
                <a:gridCol w="370332">
                  <a:extLst>
                    <a:ext uri="{9D8B030D-6E8A-4147-A177-3AD203B41FA5}">
                      <a16:colId xmlns:a16="http://schemas.microsoft.com/office/drawing/2014/main" val="1595819514"/>
                    </a:ext>
                  </a:extLst>
                </a:gridCol>
                <a:gridCol w="370332">
                  <a:extLst>
                    <a:ext uri="{9D8B030D-6E8A-4147-A177-3AD203B41FA5}">
                      <a16:colId xmlns:a16="http://schemas.microsoft.com/office/drawing/2014/main" val="2733873460"/>
                    </a:ext>
                  </a:extLst>
                </a:gridCol>
                <a:gridCol w="370332">
                  <a:extLst>
                    <a:ext uri="{9D8B030D-6E8A-4147-A177-3AD203B41FA5}">
                      <a16:colId xmlns:a16="http://schemas.microsoft.com/office/drawing/2014/main" val="1318820548"/>
                    </a:ext>
                  </a:extLst>
                </a:gridCol>
                <a:gridCol w="329184">
                  <a:extLst>
                    <a:ext uri="{9D8B030D-6E8A-4147-A177-3AD203B41FA5}">
                      <a16:colId xmlns:a16="http://schemas.microsoft.com/office/drawing/2014/main" val="1876843664"/>
                    </a:ext>
                  </a:extLst>
                </a:gridCol>
                <a:gridCol w="329184">
                  <a:extLst>
                    <a:ext uri="{9D8B030D-6E8A-4147-A177-3AD203B41FA5}">
                      <a16:colId xmlns:a16="http://schemas.microsoft.com/office/drawing/2014/main" val="4061792749"/>
                    </a:ext>
                  </a:extLst>
                </a:gridCol>
                <a:gridCol w="329184">
                  <a:extLst>
                    <a:ext uri="{9D8B030D-6E8A-4147-A177-3AD203B41FA5}">
                      <a16:colId xmlns:a16="http://schemas.microsoft.com/office/drawing/2014/main" val="1841793906"/>
                    </a:ext>
                  </a:extLst>
                </a:gridCol>
                <a:gridCol w="329184">
                  <a:extLst>
                    <a:ext uri="{9D8B030D-6E8A-4147-A177-3AD203B41FA5}">
                      <a16:colId xmlns:a16="http://schemas.microsoft.com/office/drawing/2014/main" val="2073119141"/>
                    </a:ext>
                  </a:extLst>
                </a:gridCol>
                <a:gridCol w="329184">
                  <a:extLst>
                    <a:ext uri="{9D8B030D-6E8A-4147-A177-3AD203B41FA5}">
                      <a16:colId xmlns:a16="http://schemas.microsoft.com/office/drawing/2014/main" val="2997589685"/>
                    </a:ext>
                  </a:extLst>
                </a:gridCol>
                <a:gridCol w="329184">
                  <a:extLst>
                    <a:ext uri="{9D8B030D-6E8A-4147-A177-3AD203B41FA5}">
                      <a16:colId xmlns:a16="http://schemas.microsoft.com/office/drawing/2014/main" val="1490142275"/>
                    </a:ext>
                  </a:extLst>
                </a:gridCol>
                <a:gridCol w="329184">
                  <a:extLst>
                    <a:ext uri="{9D8B030D-6E8A-4147-A177-3AD203B41FA5}">
                      <a16:colId xmlns:a16="http://schemas.microsoft.com/office/drawing/2014/main" val="2208186112"/>
                    </a:ext>
                  </a:extLst>
                </a:gridCol>
                <a:gridCol w="329184">
                  <a:extLst>
                    <a:ext uri="{9D8B030D-6E8A-4147-A177-3AD203B41FA5}">
                      <a16:colId xmlns:a16="http://schemas.microsoft.com/office/drawing/2014/main" val="245441913"/>
                    </a:ext>
                  </a:extLst>
                </a:gridCol>
                <a:gridCol w="329184">
                  <a:extLst>
                    <a:ext uri="{9D8B030D-6E8A-4147-A177-3AD203B41FA5}">
                      <a16:colId xmlns:a16="http://schemas.microsoft.com/office/drawing/2014/main" val="3880763130"/>
                    </a:ext>
                  </a:extLst>
                </a:gridCol>
                <a:gridCol w="370332">
                  <a:extLst>
                    <a:ext uri="{9D8B030D-6E8A-4147-A177-3AD203B41FA5}">
                      <a16:colId xmlns:a16="http://schemas.microsoft.com/office/drawing/2014/main" val="1286724945"/>
                    </a:ext>
                  </a:extLst>
                </a:gridCol>
                <a:gridCol w="370332">
                  <a:extLst>
                    <a:ext uri="{9D8B030D-6E8A-4147-A177-3AD203B41FA5}">
                      <a16:colId xmlns:a16="http://schemas.microsoft.com/office/drawing/2014/main" val="3232346787"/>
                    </a:ext>
                  </a:extLst>
                </a:gridCol>
                <a:gridCol w="329184">
                  <a:extLst>
                    <a:ext uri="{9D8B030D-6E8A-4147-A177-3AD203B41FA5}">
                      <a16:colId xmlns:a16="http://schemas.microsoft.com/office/drawing/2014/main" val="3341106710"/>
                    </a:ext>
                  </a:extLst>
                </a:gridCol>
                <a:gridCol w="329184">
                  <a:extLst>
                    <a:ext uri="{9D8B030D-6E8A-4147-A177-3AD203B41FA5}">
                      <a16:colId xmlns:a16="http://schemas.microsoft.com/office/drawing/2014/main" val="89764187"/>
                    </a:ext>
                  </a:extLst>
                </a:gridCol>
                <a:gridCol w="370332">
                  <a:extLst>
                    <a:ext uri="{9D8B030D-6E8A-4147-A177-3AD203B41FA5}">
                      <a16:colId xmlns:a16="http://schemas.microsoft.com/office/drawing/2014/main" val="1193342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1455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- 2018-08-15 12:22:27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wanted to fly?
FlywithHellen will teach you and your little ones how to fly this weekend in an Aerial Yoga class at the Wellness Weekend Escape in Faqra Club while enjoying nature and the serenity of Faqra's peaceful setting!
To reserve your spot, call 03-59 33 58 or book via the MINDBODY app. Places are limited!
#aerialyoga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9394939"/>
                  </a:ext>
                </a:extLst>
              </a:tr>
            </a:tbl>
          </a:graphicData>
        </a:graphic>
      </p:graphicFrame>
      <p:sp>
        <p:nvSpPr>
          <p:cNvPr id="4" name="Text Placeholder 3">
            <a:extLst>
              <a:ext uri="{FF2B5EF4-FFF2-40B4-BE49-F238E27FC236}">
                <a16:creationId xmlns:a16="http://schemas.microsoft.com/office/drawing/2014/main" id="{27FE753B-6A6F-4791-8823-FC87A6507CB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74839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AC868-B918-42B9-A1E4-A30088BEC05D}"/>
              </a:ext>
            </a:extLst>
          </p:cNvPr>
          <p:cNvSpPr>
            <a:spLocks noGrp="1"/>
          </p:cNvSpPr>
          <p:nvPr>
            <p:ph type="title"/>
          </p:nvPr>
        </p:nvSpPr>
        <p:spPr/>
        <p:txBody>
          <a:bodyPr/>
          <a:lstStyle/>
          <a:p>
            <a:r>
              <a:rPr lang="en-US"/>
              <a:t>Facebook Own Posts Table  | Monday Studio - 12 of 19</a:t>
            </a:r>
          </a:p>
        </p:txBody>
      </p:sp>
      <p:graphicFrame>
        <p:nvGraphicFramePr>
          <p:cNvPr id="5" name="Table Placeholder 4">
            <a:extLst>
              <a:ext uri="{FF2B5EF4-FFF2-40B4-BE49-F238E27FC236}">
                <a16:creationId xmlns:a16="http://schemas.microsoft.com/office/drawing/2014/main" id="{5B51D081-8D12-4E9A-8C42-C1FACDCA8DFC}"/>
              </a:ext>
            </a:extLst>
          </p:cNvPr>
          <p:cNvGraphicFramePr>
            <a:graphicFrameLocks noGrp="1"/>
          </p:cNvGraphicFramePr>
          <p:nvPr>
            <p:ph type="tbl" sz="quarter" idx="13"/>
            <p:extLst>
              <p:ext uri="{D42A27DB-BD31-4B8C-83A1-F6EECF244321}">
                <p14:modId xmlns:p14="http://schemas.microsoft.com/office/powerpoint/2010/main" val="891809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233100"/>
                    </a:ext>
                  </a:extLst>
                </a:gridCol>
                <a:gridCol w="370332">
                  <a:extLst>
                    <a:ext uri="{9D8B030D-6E8A-4147-A177-3AD203B41FA5}">
                      <a16:colId xmlns:a16="http://schemas.microsoft.com/office/drawing/2014/main" val="2314484010"/>
                    </a:ext>
                  </a:extLst>
                </a:gridCol>
                <a:gridCol w="370332">
                  <a:extLst>
                    <a:ext uri="{9D8B030D-6E8A-4147-A177-3AD203B41FA5}">
                      <a16:colId xmlns:a16="http://schemas.microsoft.com/office/drawing/2014/main" val="1980559285"/>
                    </a:ext>
                  </a:extLst>
                </a:gridCol>
                <a:gridCol w="370332">
                  <a:extLst>
                    <a:ext uri="{9D8B030D-6E8A-4147-A177-3AD203B41FA5}">
                      <a16:colId xmlns:a16="http://schemas.microsoft.com/office/drawing/2014/main" val="3648903022"/>
                    </a:ext>
                  </a:extLst>
                </a:gridCol>
                <a:gridCol w="329184">
                  <a:extLst>
                    <a:ext uri="{9D8B030D-6E8A-4147-A177-3AD203B41FA5}">
                      <a16:colId xmlns:a16="http://schemas.microsoft.com/office/drawing/2014/main" val="1305318906"/>
                    </a:ext>
                  </a:extLst>
                </a:gridCol>
                <a:gridCol w="329184">
                  <a:extLst>
                    <a:ext uri="{9D8B030D-6E8A-4147-A177-3AD203B41FA5}">
                      <a16:colId xmlns:a16="http://schemas.microsoft.com/office/drawing/2014/main" val="2548191540"/>
                    </a:ext>
                  </a:extLst>
                </a:gridCol>
                <a:gridCol w="329184">
                  <a:extLst>
                    <a:ext uri="{9D8B030D-6E8A-4147-A177-3AD203B41FA5}">
                      <a16:colId xmlns:a16="http://schemas.microsoft.com/office/drawing/2014/main" val="1784902320"/>
                    </a:ext>
                  </a:extLst>
                </a:gridCol>
                <a:gridCol w="329184">
                  <a:extLst>
                    <a:ext uri="{9D8B030D-6E8A-4147-A177-3AD203B41FA5}">
                      <a16:colId xmlns:a16="http://schemas.microsoft.com/office/drawing/2014/main" val="2201653409"/>
                    </a:ext>
                  </a:extLst>
                </a:gridCol>
                <a:gridCol w="329184">
                  <a:extLst>
                    <a:ext uri="{9D8B030D-6E8A-4147-A177-3AD203B41FA5}">
                      <a16:colId xmlns:a16="http://schemas.microsoft.com/office/drawing/2014/main" val="3165047649"/>
                    </a:ext>
                  </a:extLst>
                </a:gridCol>
                <a:gridCol w="329184">
                  <a:extLst>
                    <a:ext uri="{9D8B030D-6E8A-4147-A177-3AD203B41FA5}">
                      <a16:colId xmlns:a16="http://schemas.microsoft.com/office/drawing/2014/main" val="2459365103"/>
                    </a:ext>
                  </a:extLst>
                </a:gridCol>
                <a:gridCol w="329184">
                  <a:extLst>
                    <a:ext uri="{9D8B030D-6E8A-4147-A177-3AD203B41FA5}">
                      <a16:colId xmlns:a16="http://schemas.microsoft.com/office/drawing/2014/main" val="2550014540"/>
                    </a:ext>
                  </a:extLst>
                </a:gridCol>
                <a:gridCol w="329184">
                  <a:extLst>
                    <a:ext uri="{9D8B030D-6E8A-4147-A177-3AD203B41FA5}">
                      <a16:colId xmlns:a16="http://schemas.microsoft.com/office/drawing/2014/main" val="2061795289"/>
                    </a:ext>
                  </a:extLst>
                </a:gridCol>
                <a:gridCol w="329184">
                  <a:extLst>
                    <a:ext uri="{9D8B030D-6E8A-4147-A177-3AD203B41FA5}">
                      <a16:colId xmlns:a16="http://schemas.microsoft.com/office/drawing/2014/main" val="3346290466"/>
                    </a:ext>
                  </a:extLst>
                </a:gridCol>
                <a:gridCol w="370332">
                  <a:extLst>
                    <a:ext uri="{9D8B030D-6E8A-4147-A177-3AD203B41FA5}">
                      <a16:colId xmlns:a16="http://schemas.microsoft.com/office/drawing/2014/main" val="15461324"/>
                    </a:ext>
                  </a:extLst>
                </a:gridCol>
                <a:gridCol w="370332">
                  <a:extLst>
                    <a:ext uri="{9D8B030D-6E8A-4147-A177-3AD203B41FA5}">
                      <a16:colId xmlns:a16="http://schemas.microsoft.com/office/drawing/2014/main" val="2565562531"/>
                    </a:ext>
                  </a:extLst>
                </a:gridCol>
                <a:gridCol w="329184">
                  <a:extLst>
                    <a:ext uri="{9D8B030D-6E8A-4147-A177-3AD203B41FA5}">
                      <a16:colId xmlns:a16="http://schemas.microsoft.com/office/drawing/2014/main" val="3140543263"/>
                    </a:ext>
                  </a:extLst>
                </a:gridCol>
                <a:gridCol w="329184">
                  <a:extLst>
                    <a:ext uri="{9D8B030D-6E8A-4147-A177-3AD203B41FA5}">
                      <a16:colId xmlns:a16="http://schemas.microsoft.com/office/drawing/2014/main" val="1359456017"/>
                    </a:ext>
                  </a:extLst>
                </a:gridCol>
                <a:gridCol w="370332">
                  <a:extLst>
                    <a:ext uri="{9D8B030D-6E8A-4147-A177-3AD203B41FA5}">
                      <a16:colId xmlns:a16="http://schemas.microsoft.com/office/drawing/2014/main" val="1777210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4930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- 2018-08-14 17:22:51 </a:t>
                      </a:r>
                      <a:r>
                        <a:rPr kumimoji="0" lang="en-US" sz="1000" b="0" i="0" u="none" strike="noStrike" kern="1200" cap="none" spc="0" normalizeH="0" baseline="0" noProof="0">
                          <a:ln>
                            <a:noFill/>
                          </a:ln>
                          <a:solidFill>
                            <a:prstClr val="black"/>
                          </a:solidFill>
                          <a:effectLst/>
                          <a:uLnTx/>
                          <a:uFillTx/>
                          <a:latin typeface="+mn-lt"/>
                          <a:ea typeface="+mn-ea"/>
                          <a:cs typeface="+mn-cs"/>
                        </a:rPr>
                        <a:t> 
 Whip, snap and get into serious shape in this fun cardio workout using resistance bands!
Don't forget to join in on the fun this weekend at the Wellness Weekend Escape in Faqra where we'll be Whipped! into shape outdoors on the grass with Stephanie.
To reserve your spot, call 03-59 33 58 or book via the MINDBODY app. Places are limited!
#whipped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137073"/>
                  </a:ext>
                </a:extLst>
              </a:tr>
            </a:tbl>
          </a:graphicData>
        </a:graphic>
      </p:graphicFrame>
      <p:sp>
        <p:nvSpPr>
          <p:cNvPr id="4" name="Text Placeholder 3">
            <a:extLst>
              <a:ext uri="{FF2B5EF4-FFF2-40B4-BE49-F238E27FC236}">
                <a16:creationId xmlns:a16="http://schemas.microsoft.com/office/drawing/2014/main" id="{050DCEF4-7A2D-45FF-B6DD-DFC1D8DB345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8345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83F37-CBCD-440E-80AD-08D5BD06DD41}"/>
              </a:ext>
            </a:extLst>
          </p:cNvPr>
          <p:cNvSpPr>
            <a:spLocks noGrp="1"/>
          </p:cNvSpPr>
          <p:nvPr>
            <p:ph type="title"/>
          </p:nvPr>
        </p:nvSpPr>
        <p:spPr/>
        <p:txBody>
          <a:bodyPr/>
          <a:lstStyle/>
          <a:p>
            <a:r>
              <a:rPr lang="en-US"/>
              <a:t>Facebook Own Posts Table  | Monday Studio - 13 of 19</a:t>
            </a:r>
          </a:p>
        </p:txBody>
      </p:sp>
      <p:graphicFrame>
        <p:nvGraphicFramePr>
          <p:cNvPr id="5" name="Table Placeholder 4">
            <a:extLst>
              <a:ext uri="{FF2B5EF4-FFF2-40B4-BE49-F238E27FC236}">
                <a16:creationId xmlns:a16="http://schemas.microsoft.com/office/drawing/2014/main" id="{AD01AB31-B512-427F-9198-DA0529B7FFCC}"/>
              </a:ext>
            </a:extLst>
          </p:cNvPr>
          <p:cNvGraphicFramePr>
            <a:graphicFrameLocks noGrp="1"/>
          </p:cNvGraphicFramePr>
          <p:nvPr>
            <p:ph type="tbl" sz="quarter" idx="13"/>
            <p:extLst>
              <p:ext uri="{D42A27DB-BD31-4B8C-83A1-F6EECF244321}">
                <p14:modId xmlns:p14="http://schemas.microsoft.com/office/powerpoint/2010/main" val="366900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76012758"/>
                    </a:ext>
                  </a:extLst>
                </a:gridCol>
                <a:gridCol w="370332">
                  <a:extLst>
                    <a:ext uri="{9D8B030D-6E8A-4147-A177-3AD203B41FA5}">
                      <a16:colId xmlns:a16="http://schemas.microsoft.com/office/drawing/2014/main" val="256071694"/>
                    </a:ext>
                  </a:extLst>
                </a:gridCol>
                <a:gridCol w="370332">
                  <a:extLst>
                    <a:ext uri="{9D8B030D-6E8A-4147-A177-3AD203B41FA5}">
                      <a16:colId xmlns:a16="http://schemas.microsoft.com/office/drawing/2014/main" val="3772863544"/>
                    </a:ext>
                  </a:extLst>
                </a:gridCol>
                <a:gridCol w="370332">
                  <a:extLst>
                    <a:ext uri="{9D8B030D-6E8A-4147-A177-3AD203B41FA5}">
                      <a16:colId xmlns:a16="http://schemas.microsoft.com/office/drawing/2014/main" val="2091490308"/>
                    </a:ext>
                  </a:extLst>
                </a:gridCol>
                <a:gridCol w="329184">
                  <a:extLst>
                    <a:ext uri="{9D8B030D-6E8A-4147-A177-3AD203B41FA5}">
                      <a16:colId xmlns:a16="http://schemas.microsoft.com/office/drawing/2014/main" val="4013913988"/>
                    </a:ext>
                  </a:extLst>
                </a:gridCol>
                <a:gridCol w="329184">
                  <a:extLst>
                    <a:ext uri="{9D8B030D-6E8A-4147-A177-3AD203B41FA5}">
                      <a16:colId xmlns:a16="http://schemas.microsoft.com/office/drawing/2014/main" val="3542453163"/>
                    </a:ext>
                  </a:extLst>
                </a:gridCol>
                <a:gridCol w="329184">
                  <a:extLst>
                    <a:ext uri="{9D8B030D-6E8A-4147-A177-3AD203B41FA5}">
                      <a16:colId xmlns:a16="http://schemas.microsoft.com/office/drawing/2014/main" val="185408036"/>
                    </a:ext>
                  </a:extLst>
                </a:gridCol>
                <a:gridCol w="329184">
                  <a:extLst>
                    <a:ext uri="{9D8B030D-6E8A-4147-A177-3AD203B41FA5}">
                      <a16:colId xmlns:a16="http://schemas.microsoft.com/office/drawing/2014/main" val="3306361830"/>
                    </a:ext>
                  </a:extLst>
                </a:gridCol>
                <a:gridCol w="329184">
                  <a:extLst>
                    <a:ext uri="{9D8B030D-6E8A-4147-A177-3AD203B41FA5}">
                      <a16:colId xmlns:a16="http://schemas.microsoft.com/office/drawing/2014/main" val="1261220364"/>
                    </a:ext>
                  </a:extLst>
                </a:gridCol>
                <a:gridCol w="329184">
                  <a:extLst>
                    <a:ext uri="{9D8B030D-6E8A-4147-A177-3AD203B41FA5}">
                      <a16:colId xmlns:a16="http://schemas.microsoft.com/office/drawing/2014/main" val="3713469789"/>
                    </a:ext>
                  </a:extLst>
                </a:gridCol>
                <a:gridCol w="329184">
                  <a:extLst>
                    <a:ext uri="{9D8B030D-6E8A-4147-A177-3AD203B41FA5}">
                      <a16:colId xmlns:a16="http://schemas.microsoft.com/office/drawing/2014/main" val="37397820"/>
                    </a:ext>
                  </a:extLst>
                </a:gridCol>
                <a:gridCol w="329184">
                  <a:extLst>
                    <a:ext uri="{9D8B030D-6E8A-4147-A177-3AD203B41FA5}">
                      <a16:colId xmlns:a16="http://schemas.microsoft.com/office/drawing/2014/main" val="2621760377"/>
                    </a:ext>
                  </a:extLst>
                </a:gridCol>
                <a:gridCol w="329184">
                  <a:extLst>
                    <a:ext uri="{9D8B030D-6E8A-4147-A177-3AD203B41FA5}">
                      <a16:colId xmlns:a16="http://schemas.microsoft.com/office/drawing/2014/main" val="2103199390"/>
                    </a:ext>
                  </a:extLst>
                </a:gridCol>
                <a:gridCol w="370332">
                  <a:extLst>
                    <a:ext uri="{9D8B030D-6E8A-4147-A177-3AD203B41FA5}">
                      <a16:colId xmlns:a16="http://schemas.microsoft.com/office/drawing/2014/main" val="2499894648"/>
                    </a:ext>
                  </a:extLst>
                </a:gridCol>
                <a:gridCol w="370332">
                  <a:extLst>
                    <a:ext uri="{9D8B030D-6E8A-4147-A177-3AD203B41FA5}">
                      <a16:colId xmlns:a16="http://schemas.microsoft.com/office/drawing/2014/main" val="2753621781"/>
                    </a:ext>
                  </a:extLst>
                </a:gridCol>
                <a:gridCol w="329184">
                  <a:extLst>
                    <a:ext uri="{9D8B030D-6E8A-4147-A177-3AD203B41FA5}">
                      <a16:colId xmlns:a16="http://schemas.microsoft.com/office/drawing/2014/main" val="1213154882"/>
                    </a:ext>
                  </a:extLst>
                </a:gridCol>
                <a:gridCol w="329184">
                  <a:extLst>
                    <a:ext uri="{9D8B030D-6E8A-4147-A177-3AD203B41FA5}">
                      <a16:colId xmlns:a16="http://schemas.microsoft.com/office/drawing/2014/main" val="1599137580"/>
                    </a:ext>
                  </a:extLst>
                </a:gridCol>
                <a:gridCol w="370332">
                  <a:extLst>
                    <a:ext uri="{9D8B030D-6E8A-4147-A177-3AD203B41FA5}">
                      <a16:colId xmlns:a16="http://schemas.microsoft.com/office/drawing/2014/main" val="4160872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974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- 2018-08-14 14:35:16 </a:t>
                      </a:r>
                      <a:r>
                        <a:rPr kumimoji="0" lang="en-US" sz="1000" b="0" i="0" u="none" strike="noStrike" kern="1200" cap="none" spc="0" normalizeH="0" baseline="0" noProof="0">
                          <a:ln>
                            <a:noFill/>
                          </a:ln>
                          <a:solidFill>
                            <a:prstClr val="black"/>
                          </a:solidFill>
                          <a:effectLst/>
                          <a:uLnTx/>
                          <a:uFillTx/>
                          <a:latin typeface="+mn-lt"/>
                          <a:ea typeface="+mn-ea"/>
                          <a:cs typeface="+mn-cs"/>
                        </a:rPr>
                        <a:t> 
 Beau is really looking forward to this weekend!
Make sure to bring your furry friends with you at the Wellness Weekend Escape in Faqra as the event is dog friendly 🐶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070438"/>
                  </a:ext>
                </a:extLst>
              </a:tr>
            </a:tbl>
          </a:graphicData>
        </a:graphic>
      </p:graphicFrame>
      <p:sp>
        <p:nvSpPr>
          <p:cNvPr id="4" name="Text Placeholder 3">
            <a:extLst>
              <a:ext uri="{FF2B5EF4-FFF2-40B4-BE49-F238E27FC236}">
                <a16:creationId xmlns:a16="http://schemas.microsoft.com/office/drawing/2014/main" id="{4EC09121-CC2D-4D11-A8AC-A419E0B2941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10077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7631F-1880-40BD-9135-AE64BF6227E5}"/>
              </a:ext>
            </a:extLst>
          </p:cNvPr>
          <p:cNvSpPr>
            <a:spLocks noGrp="1"/>
          </p:cNvSpPr>
          <p:nvPr>
            <p:ph type="title"/>
          </p:nvPr>
        </p:nvSpPr>
        <p:spPr/>
        <p:txBody>
          <a:bodyPr/>
          <a:lstStyle/>
          <a:p>
            <a:r>
              <a:rPr lang="en-US"/>
              <a:t>Facebook Own Posts Table  | Monday Studio - 14 of 19</a:t>
            </a:r>
          </a:p>
        </p:txBody>
      </p:sp>
      <p:graphicFrame>
        <p:nvGraphicFramePr>
          <p:cNvPr id="5" name="Table Placeholder 4">
            <a:extLst>
              <a:ext uri="{FF2B5EF4-FFF2-40B4-BE49-F238E27FC236}">
                <a16:creationId xmlns:a16="http://schemas.microsoft.com/office/drawing/2014/main" id="{43106055-9913-4847-9A4C-1B9BE9C811CF}"/>
              </a:ext>
            </a:extLst>
          </p:cNvPr>
          <p:cNvGraphicFramePr>
            <a:graphicFrameLocks noGrp="1"/>
          </p:cNvGraphicFramePr>
          <p:nvPr>
            <p:ph type="tbl" sz="quarter" idx="13"/>
            <p:extLst>
              <p:ext uri="{D42A27DB-BD31-4B8C-83A1-F6EECF244321}">
                <p14:modId xmlns:p14="http://schemas.microsoft.com/office/powerpoint/2010/main" val="260794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55425412"/>
                    </a:ext>
                  </a:extLst>
                </a:gridCol>
                <a:gridCol w="370332">
                  <a:extLst>
                    <a:ext uri="{9D8B030D-6E8A-4147-A177-3AD203B41FA5}">
                      <a16:colId xmlns:a16="http://schemas.microsoft.com/office/drawing/2014/main" val="1856277220"/>
                    </a:ext>
                  </a:extLst>
                </a:gridCol>
                <a:gridCol w="370332">
                  <a:extLst>
                    <a:ext uri="{9D8B030D-6E8A-4147-A177-3AD203B41FA5}">
                      <a16:colId xmlns:a16="http://schemas.microsoft.com/office/drawing/2014/main" val="1943078295"/>
                    </a:ext>
                  </a:extLst>
                </a:gridCol>
                <a:gridCol w="370332">
                  <a:extLst>
                    <a:ext uri="{9D8B030D-6E8A-4147-A177-3AD203B41FA5}">
                      <a16:colId xmlns:a16="http://schemas.microsoft.com/office/drawing/2014/main" val="1798794668"/>
                    </a:ext>
                  </a:extLst>
                </a:gridCol>
                <a:gridCol w="329184">
                  <a:extLst>
                    <a:ext uri="{9D8B030D-6E8A-4147-A177-3AD203B41FA5}">
                      <a16:colId xmlns:a16="http://schemas.microsoft.com/office/drawing/2014/main" val="3262541760"/>
                    </a:ext>
                  </a:extLst>
                </a:gridCol>
                <a:gridCol w="329184">
                  <a:extLst>
                    <a:ext uri="{9D8B030D-6E8A-4147-A177-3AD203B41FA5}">
                      <a16:colId xmlns:a16="http://schemas.microsoft.com/office/drawing/2014/main" val="69978233"/>
                    </a:ext>
                  </a:extLst>
                </a:gridCol>
                <a:gridCol w="329184">
                  <a:extLst>
                    <a:ext uri="{9D8B030D-6E8A-4147-A177-3AD203B41FA5}">
                      <a16:colId xmlns:a16="http://schemas.microsoft.com/office/drawing/2014/main" val="4160703075"/>
                    </a:ext>
                  </a:extLst>
                </a:gridCol>
                <a:gridCol w="329184">
                  <a:extLst>
                    <a:ext uri="{9D8B030D-6E8A-4147-A177-3AD203B41FA5}">
                      <a16:colId xmlns:a16="http://schemas.microsoft.com/office/drawing/2014/main" val="1202951661"/>
                    </a:ext>
                  </a:extLst>
                </a:gridCol>
                <a:gridCol w="329184">
                  <a:extLst>
                    <a:ext uri="{9D8B030D-6E8A-4147-A177-3AD203B41FA5}">
                      <a16:colId xmlns:a16="http://schemas.microsoft.com/office/drawing/2014/main" val="3794513709"/>
                    </a:ext>
                  </a:extLst>
                </a:gridCol>
                <a:gridCol w="329184">
                  <a:extLst>
                    <a:ext uri="{9D8B030D-6E8A-4147-A177-3AD203B41FA5}">
                      <a16:colId xmlns:a16="http://schemas.microsoft.com/office/drawing/2014/main" val="665912946"/>
                    </a:ext>
                  </a:extLst>
                </a:gridCol>
                <a:gridCol w="329184">
                  <a:extLst>
                    <a:ext uri="{9D8B030D-6E8A-4147-A177-3AD203B41FA5}">
                      <a16:colId xmlns:a16="http://schemas.microsoft.com/office/drawing/2014/main" val="753303071"/>
                    </a:ext>
                  </a:extLst>
                </a:gridCol>
                <a:gridCol w="329184">
                  <a:extLst>
                    <a:ext uri="{9D8B030D-6E8A-4147-A177-3AD203B41FA5}">
                      <a16:colId xmlns:a16="http://schemas.microsoft.com/office/drawing/2014/main" val="2876659261"/>
                    </a:ext>
                  </a:extLst>
                </a:gridCol>
                <a:gridCol w="329184">
                  <a:extLst>
                    <a:ext uri="{9D8B030D-6E8A-4147-A177-3AD203B41FA5}">
                      <a16:colId xmlns:a16="http://schemas.microsoft.com/office/drawing/2014/main" val="2264818691"/>
                    </a:ext>
                  </a:extLst>
                </a:gridCol>
                <a:gridCol w="370332">
                  <a:extLst>
                    <a:ext uri="{9D8B030D-6E8A-4147-A177-3AD203B41FA5}">
                      <a16:colId xmlns:a16="http://schemas.microsoft.com/office/drawing/2014/main" val="2343608661"/>
                    </a:ext>
                  </a:extLst>
                </a:gridCol>
                <a:gridCol w="370332">
                  <a:extLst>
                    <a:ext uri="{9D8B030D-6E8A-4147-A177-3AD203B41FA5}">
                      <a16:colId xmlns:a16="http://schemas.microsoft.com/office/drawing/2014/main" val="2972208769"/>
                    </a:ext>
                  </a:extLst>
                </a:gridCol>
                <a:gridCol w="329184">
                  <a:extLst>
                    <a:ext uri="{9D8B030D-6E8A-4147-A177-3AD203B41FA5}">
                      <a16:colId xmlns:a16="http://schemas.microsoft.com/office/drawing/2014/main" val="3933967913"/>
                    </a:ext>
                  </a:extLst>
                </a:gridCol>
                <a:gridCol w="329184">
                  <a:extLst>
                    <a:ext uri="{9D8B030D-6E8A-4147-A177-3AD203B41FA5}">
                      <a16:colId xmlns:a16="http://schemas.microsoft.com/office/drawing/2014/main" val="1603047285"/>
                    </a:ext>
                  </a:extLst>
                </a:gridCol>
                <a:gridCol w="370332">
                  <a:extLst>
                    <a:ext uri="{9D8B030D-6E8A-4147-A177-3AD203B41FA5}">
                      <a16:colId xmlns:a16="http://schemas.microsoft.com/office/drawing/2014/main" val="2404934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847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- 2018-08-13 15:40:26 </a:t>
                      </a:r>
                      <a:r>
                        <a:rPr kumimoji="0" lang="en-US" sz="1000" b="0" i="0" u="none" strike="noStrike" kern="1200" cap="none" spc="0" normalizeH="0" baseline="0" noProof="0">
                          <a:ln>
                            <a:noFill/>
                          </a:ln>
                          <a:solidFill>
                            <a:prstClr val="black"/>
                          </a:solidFill>
                          <a:effectLst/>
                          <a:uLnTx/>
                          <a:uFillTx/>
                          <a:latin typeface="+mn-lt"/>
                          <a:ea typeface="+mn-ea"/>
                          <a:cs typeface="+mn-cs"/>
                        </a:rPr>
                        <a:t> 
 Ready to take this outdoors?!
Join us at the Wellness Weekend Escape in Faqra this weekend and get ready to move to the beat and sweat in a mind blowing STRONG class with Mira!
To reserve your spot, call 03-59 33 58 or book via the MINDBODY App. Places are limited!
#strongbyzumba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2523722"/>
                  </a:ext>
                </a:extLst>
              </a:tr>
            </a:tbl>
          </a:graphicData>
        </a:graphic>
      </p:graphicFrame>
      <p:sp>
        <p:nvSpPr>
          <p:cNvPr id="4" name="Text Placeholder 3">
            <a:extLst>
              <a:ext uri="{FF2B5EF4-FFF2-40B4-BE49-F238E27FC236}">
                <a16:creationId xmlns:a16="http://schemas.microsoft.com/office/drawing/2014/main" id="{F5727F98-F4CB-4AA4-A37A-CE0509E473A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75471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85B75-59ED-4978-ADA1-C2C33E8590DC}"/>
              </a:ext>
            </a:extLst>
          </p:cNvPr>
          <p:cNvSpPr>
            <a:spLocks noGrp="1"/>
          </p:cNvSpPr>
          <p:nvPr>
            <p:ph type="title"/>
          </p:nvPr>
        </p:nvSpPr>
        <p:spPr/>
        <p:txBody>
          <a:bodyPr/>
          <a:lstStyle/>
          <a:p>
            <a:r>
              <a:rPr lang="en-US"/>
              <a:t>Facebook Own Posts Table  | Monday Studio - 15 of 19</a:t>
            </a:r>
          </a:p>
        </p:txBody>
      </p:sp>
      <p:graphicFrame>
        <p:nvGraphicFramePr>
          <p:cNvPr id="5" name="Table Placeholder 4">
            <a:extLst>
              <a:ext uri="{FF2B5EF4-FFF2-40B4-BE49-F238E27FC236}">
                <a16:creationId xmlns:a16="http://schemas.microsoft.com/office/drawing/2014/main" id="{D5FD603B-3EFF-4926-80E5-2A9EF1C37A39}"/>
              </a:ext>
            </a:extLst>
          </p:cNvPr>
          <p:cNvGraphicFramePr>
            <a:graphicFrameLocks noGrp="1"/>
          </p:cNvGraphicFramePr>
          <p:nvPr>
            <p:ph type="tbl" sz="quarter" idx="13"/>
            <p:extLst>
              <p:ext uri="{D42A27DB-BD31-4B8C-83A1-F6EECF244321}">
                <p14:modId xmlns:p14="http://schemas.microsoft.com/office/powerpoint/2010/main" val="836647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13368390"/>
                    </a:ext>
                  </a:extLst>
                </a:gridCol>
                <a:gridCol w="370332">
                  <a:extLst>
                    <a:ext uri="{9D8B030D-6E8A-4147-A177-3AD203B41FA5}">
                      <a16:colId xmlns:a16="http://schemas.microsoft.com/office/drawing/2014/main" val="3370133198"/>
                    </a:ext>
                  </a:extLst>
                </a:gridCol>
                <a:gridCol w="370332">
                  <a:extLst>
                    <a:ext uri="{9D8B030D-6E8A-4147-A177-3AD203B41FA5}">
                      <a16:colId xmlns:a16="http://schemas.microsoft.com/office/drawing/2014/main" val="1619826625"/>
                    </a:ext>
                  </a:extLst>
                </a:gridCol>
                <a:gridCol w="370332">
                  <a:extLst>
                    <a:ext uri="{9D8B030D-6E8A-4147-A177-3AD203B41FA5}">
                      <a16:colId xmlns:a16="http://schemas.microsoft.com/office/drawing/2014/main" val="806707195"/>
                    </a:ext>
                  </a:extLst>
                </a:gridCol>
                <a:gridCol w="329184">
                  <a:extLst>
                    <a:ext uri="{9D8B030D-6E8A-4147-A177-3AD203B41FA5}">
                      <a16:colId xmlns:a16="http://schemas.microsoft.com/office/drawing/2014/main" val="2950371179"/>
                    </a:ext>
                  </a:extLst>
                </a:gridCol>
                <a:gridCol w="329184">
                  <a:extLst>
                    <a:ext uri="{9D8B030D-6E8A-4147-A177-3AD203B41FA5}">
                      <a16:colId xmlns:a16="http://schemas.microsoft.com/office/drawing/2014/main" val="748309029"/>
                    </a:ext>
                  </a:extLst>
                </a:gridCol>
                <a:gridCol w="329184">
                  <a:extLst>
                    <a:ext uri="{9D8B030D-6E8A-4147-A177-3AD203B41FA5}">
                      <a16:colId xmlns:a16="http://schemas.microsoft.com/office/drawing/2014/main" val="2604871134"/>
                    </a:ext>
                  </a:extLst>
                </a:gridCol>
                <a:gridCol w="329184">
                  <a:extLst>
                    <a:ext uri="{9D8B030D-6E8A-4147-A177-3AD203B41FA5}">
                      <a16:colId xmlns:a16="http://schemas.microsoft.com/office/drawing/2014/main" val="203587500"/>
                    </a:ext>
                  </a:extLst>
                </a:gridCol>
                <a:gridCol w="329184">
                  <a:extLst>
                    <a:ext uri="{9D8B030D-6E8A-4147-A177-3AD203B41FA5}">
                      <a16:colId xmlns:a16="http://schemas.microsoft.com/office/drawing/2014/main" val="2623428958"/>
                    </a:ext>
                  </a:extLst>
                </a:gridCol>
                <a:gridCol w="329184">
                  <a:extLst>
                    <a:ext uri="{9D8B030D-6E8A-4147-A177-3AD203B41FA5}">
                      <a16:colId xmlns:a16="http://schemas.microsoft.com/office/drawing/2014/main" val="2767650645"/>
                    </a:ext>
                  </a:extLst>
                </a:gridCol>
                <a:gridCol w="329184">
                  <a:extLst>
                    <a:ext uri="{9D8B030D-6E8A-4147-A177-3AD203B41FA5}">
                      <a16:colId xmlns:a16="http://schemas.microsoft.com/office/drawing/2014/main" val="2610391927"/>
                    </a:ext>
                  </a:extLst>
                </a:gridCol>
                <a:gridCol w="329184">
                  <a:extLst>
                    <a:ext uri="{9D8B030D-6E8A-4147-A177-3AD203B41FA5}">
                      <a16:colId xmlns:a16="http://schemas.microsoft.com/office/drawing/2014/main" val="1968549099"/>
                    </a:ext>
                  </a:extLst>
                </a:gridCol>
                <a:gridCol w="329184">
                  <a:extLst>
                    <a:ext uri="{9D8B030D-6E8A-4147-A177-3AD203B41FA5}">
                      <a16:colId xmlns:a16="http://schemas.microsoft.com/office/drawing/2014/main" val="3848741332"/>
                    </a:ext>
                  </a:extLst>
                </a:gridCol>
                <a:gridCol w="370332">
                  <a:extLst>
                    <a:ext uri="{9D8B030D-6E8A-4147-A177-3AD203B41FA5}">
                      <a16:colId xmlns:a16="http://schemas.microsoft.com/office/drawing/2014/main" val="487398678"/>
                    </a:ext>
                  </a:extLst>
                </a:gridCol>
                <a:gridCol w="370332">
                  <a:extLst>
                    <a:ext uri="{9D8B030D-6E8A-4147-A177-3AD203B41FA5}">
                      <a16:colId xmlns:a16="http://schemas.microsoft.com/office/drawing/2014/main" val="108660228"/>
                    </a:ext>
                  </a:extLst>
                </a:gridCol>
                <a:gridCol w="329184">
                  <a:extLst>
                    <a:ext uri="{9D8B030D-6E8A-4147-A177-3AD203B41FA5}">
                      <a16:colId xmlns:a16="http://schemas.microsoft.com/office/drawing/2014/main" val="163652749"/>
                    </a:ext>
                  </a:extLst>
                </a:gridCol>
                <a:gridCol w="329184">
                  <a:extLst>
                    <a:ext uri="{9D8B030D-6E8A-4147-A177-3AD203B41FA5}">
                      <a16:colId xmlns:a16="http://schemas.microsoft.com/office/drawing/2014/main" val="729962554"/>
                    </a:ext>
                  </a:extLst>
                </a:gridCol>
                <a:gridCol w="370332">
                  <a:extLst>
                    <a:ext uri="{9D8B030D-6E8A-4147-A177-3AD203B41FA5}">
                      <a16:colId xmlns:a16="http://schemas.microsoft.com/office/drawing/2014/main" val="1853746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2694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- 2018-08-12 21:43:29 </a:t>
                      </a:r>
                      <a:r>
                        <a:rPr kumimoji="0" lang="en-US" sz="1000" b="0" i="0" u="none" strike="noStrike" kern="1200" cap="none" spc="0" normalizeH="0" baseline="0" noProof="0">
                          <a:ln>
                            <a:noFill/>
                          </a:ln>
                          <a:solidFill>
                            <a:prstClr val="black"/>
                          </a:solidFill>
                          <a:effectLst/>
                          <a:uLnTx/>
                          <a:uFillTx/>
                          <a:latin typeface="+mn-lt"/>
                          <a:ea typeface="+mn-ea"/>
                          <a:cs typeface="+mn-cs"/>
                        </a:rPr>
                        <a:t> 
 Start your week off right by joining Raghda in her Pilates Core class tomorrow at 12.00 PM! An amazing workout to strengthen your core and flatten your belly. #pilatescore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0844998"/>
                  </a:ext>
                </a:extLst>
              </a:tr>
            </a:tbl>
          </a:graphicData>
        </a:graphic>
      </p:graphicFrame>
      <p:sp>
        <p:nvSpPr>
          <p:cNvPr id="4" name="Text Placeholder 3">
            <a:extLst>
              <a:ext uri="{FF2B5EF4-FFF2-40B4-BE49-F238E27FC236}">
                <a16:creationId xmlns:a16="http://schemas.microsoft.com/office/drawing/2014/main" id="{C3343D22-A3C0-4354-9BC5-CDA9B4203C7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66799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FF579-D114-4FE7-9BF9-5854CF01E90D}"/>
              </a:ext>
            </a:extLst>
          </p:cNvPr>
          <p:cNvSpPr>
            <a:spLocks noGrp="1"/>
          </p:cNvSpPr>
          <p:nvPr>
            <p:ph type="title"/>
          </p:nvPr>
        </p:nvSpPr>
        <p:spPr/>
        <p:txBody>
          <a:bodyPr/>
          <a:lstStyle/>
          <a:p>
            <a:r>
              <a:rPr lang="en-US"/>
              <a:t>Facebook Own Posts Table  | Monday Studio - 16 of 19</a:t>
            </a:r>
          </a:p>
        </p:txBody>
      </p:sp>
      <p:graphicFrame>
        <p:nvGraphicFramePr>
          <p:cNvPr id="5" name="Table Placeholder 4">
            <a:extLst>
              <a:ext uri="{FF2B5EF4-FFF2-40B4-BE49-F238E27FC236}">
                <a16:creationId xmlns:a16="http://schemas.microsoft.com/office/drawing/2014/main" id="{786637EA-492F-433E-A665-BBE76E20F967}"/>
              </a:ext>
            </a:extLst>
          </p:cNvPr>
          <p:cNvGraphicFramePr>
            <a:graphicFrameLocks noGrp="1"/>
          </p:cNvGraphicFramePr>
          <p:nvPr>
            <p:ph type="tbl" sz="quarter" idx="13"/>
            <p:extLst>
              <p:ext uri="{D42A27DB-BD31-4B8C-83A1-F6EECF244321}">
                <p14:modId xmlns:p14="http://schemas.microsoft.com/office/powerpoint/2010/main" val="3840712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00057785"/>
                    </a:ext>
                  </a:extLst>
                </a:gridCol>
                <a:gridCol w="370332">
                  <a:extLst>
                    <a:ext uri="{9D8B030D-6E8A-4147-A177-3AD203B41FA5}">
                      <a16:colId xmlns:a16="http://schemas.microsoft.com/office/drawing/2014/main" val="3639575259"/>
                    </a:ext>
                  </a:extLst>
                </a:gridCol>
                <a:gridCol w="370332">
                  <a:extLst>
                    <a:ext uri="{9D8B030D-6E8A-4147-A177-3AD203B41FA5}">
                      <a16:colId xmlns:a16="http://schemas.microsoft.com/office/drawing/2014/main" val="3738072753"/>
                    </a:ext>
                  </a:extLst>
                </a:gridCol>
                <a:gridCol w="370332">
                  <a:extLst>
                    <a:ext uri="{9D8B030D-6E8A-4147-A177-3AD203B41FA5}">
                      <a16:colId xmlns:a16="http://schemas.microsoft.com/office/drawing/2014/main" val="764275134"/>
                    </a:ext>
                  </a:extLst>
                </a:gridCol>
                <a:gridCol w="329184">
                  <a:extLst>
                    <a:ext uri="{9D8B030D-6E8A-4147-A177-3AD203B41FA5}">
                      <a16:colId xmlns:a16="http://schemas.microsoft.com/office/drawing/2014/main" val="1367978215"/>
                    </a:ext>
                  </a:extLst>
                </a:gridCol>
                <a:gridCol w="329184">
                  <a:extLst>
                    <a:ext uri="{9D8B030D-6E8A-4147-A177-3AD203B41FA5}">
                      <a16:colId xmlns:a16="http://schemas.microsoft.com/office/drawing/2014/main" val="3353616395"/>
                    </a:ext>
                  </a:extLst>
                </a:gridCol>
                <a:gridCol w="329184">
                  <a:extLst>
                    <a:ext uri="{9D8B030D-6E8A-4147-A177-3AD203B41FA5}">
                      <a16:colId xmlns:a16="http://schemas.microsoft.com/office/drawing/2014/main" val="187227263"/>
                    </a:ext>
                  </a:extLst>
                </a:gridCol>
                <a:gridCol w="329184">
                  <a:extLst>
                    <a:ext uri="{9D8B030D-6E8A-4147-A177-3AD203B41FA5}">
                      <a16:colId xmlns:a16="http://schemas.microsoft.com/office/drawing/2014/main" val="3699533689"/>
                    </a:ext>
                  </a:extLst>
                </a:gridCol>
                <a:gridCol w="329184">
                  <a:extLst>
                    <a:ext uri="{9D8B030D-6E8A-4147-A177-3AD203B41FA5}">
                      <a16:colId xmlns:a16="http://schemas.microsoft.com/office/drawing/2014/main" val="2239974064"/>
                    </a:ext>
                  </a:extLst>
                </a:gridCol>
                <a:gridCol w="329184">
                  <a:extLst>
                    <a:ext uri="{9D8B030D-6E8A-4147-A177-3AD203B41FA5}">
                      <a16:colId xmlns:a16="http://schemas.microsoft.com/office/drawing/2014/main" val="2465838882"/>
                    </a:ext>
                  </a:extLst>
                </a:gridCol>
                <a:gridCol w="329184">
                  <a:extLst>
                    <a:ext uri="{9D8B030D-6E8A-4147-A177-3AD203B41FA5}">
                      <a16:colId xmlns:a16="http://schemas.microsoft.com/office/drawing/2014/main" val="2112636600"/>
                    </a:ext>
                  </a:extLst>
                </a:gridCol>
                <a:gridCol w="329184">
                  <a:extLst>
                    <a:ext uri="{9D8B030D-6E8A-4147-A177-3AD203B41FA5}">
                      <a16:colId xmlns:a16="http://schemas.microsoft.com/office/drawing/2014/main" val="3776112651"/>
                    </a:ext>
                  </a:extLst>
                </a:gridCol>
                <a:gridCol w="329184">
                  <a:extLst>
                    <a:ext uri="{9D8B030D-6E8A-4147-A177-3AD203B41FA5}">
                      <a16:colId xmlns:a16="http://schemas.microsoft.com/office/drawing/2014/main" val="2892095673"/>
                    </a:ext>
                  </a:extLst>
                </a:gridCol>
                <a:gridCol w="370332">
                  <a:extLst>
                    <a:ext uri="{9D8B030D-6E8A-4147-A177-3AD203B41FA5}">
                      <a16:colId xmlns:a16="http://schemas.microsoft.com/office/drawing/2014/main" val="3336655797"/>
                    </a:ext>
                  </a:extLst>
                </a:gridCol>
                <a:gridCol w="370332">
                  <a:extLst>
                    <a:ext uri="{9D8B030D-6E8A-4147-A177-3AD203B41FA5}">
                      <a16:colId xmlns:a16="http://schemas.microsoft.com/office/drawing/2014/main" val="1065256751"/>
                    </a:ext>
                  </a:extLst>
                </a:gridCol>
                <a:gridCol w="329184">
                  <a:extLst>
                    <a:ext uri="{9D8B030D-6E8A-4147-A177-3AD203B41FA5}">
                      <a16:colId xmlns:a16="http://schemas.microsoft.com/office/drawing/2014/main" val="3170886982"/>
                    </a:ext>
                  </a:extLst>
                </a:gridCol>
                <a:gridCol w="329184">
                  <a:extLst>
                    <a:ext uri="{9D8B030D-6E8A-4147-A177-3AD203B41FA5}">
                      <a16:colId xmlns:a16="http://schemas.microsoft.com/office/drawing/2014/main" val="890167718"/>
                    </a:ext>
                  </a:extLst>
                </a:gridCol>
                <a:gridCol w="370332">
                  <a:extLst>
                    <a:ext uri="{9D8B030D-6E8A-4147-A177-3AD203B41FA5}">
                      <a16:colId xmlns:a16="http://schemas.microsoft.com/office/drawing/2014/main" val="2376945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428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- 2018-08-11 16:44:10 </a:t>
                      </a:r>
                      <a:r>
                        <a:rPr kumimoji="0" lang="en-US" sz="1000" b="0" i="0" u="none" strike="noStrike" kern="1200" cap="none" spc="0" normalizeH="0" baseline="0" noProof="0">
                          <a:ln>
                            <a:noFill/>
                          </a:ln>
                          <a:solidFill>
                            <a:prstClr val="black"/>
                          </a:solidFill>
                          <a:effectLst/>
                          <a:uLnTx/>
                          <a:uFillTx/>
                          <a:latin typeface="+mn-lt"/>
                          <a:ea typeface="+mn-ea"/>
                          <a:cs typeface="+mn-cs"/>
                        </a:rPr>
                        <a:t> 
 We are bringing the Monday Studio experience outdoors on the grass next Friday, Saturday and Sunday August 17-19th!
Join us at the Faqra Wellness Weekend Escape and get to enjoy our signature classes, vegan shakes &amp; iced frappuccinos, yummy sweet treats, and much more! Whether you’re in the mood to try on the latest activewear or pantry shop for some wholesome superfoods, you won’t leave without breaking a sweat or trying something new!
To reserve your spot in one of our group classes, please call 03-59 33 58 or book via the MINDBODY App. Places are limited!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0169304"/>
                  </a:ext>
                </a:extLst>
              </a:tr>
            </a:tbl>
          </a:graphicData>
        </a:graphic>
      </p:graphicFrame>
      <p:sp>
        <p:nvSpPr>
          <p:cNvPr id="4" name="Text Placeholder 3">
            <a:extLst>
              <a:ext uri="{FF2B5EF4-FFF2-40B4-BE49-F238E27FC236}">
                <a16:creationId xmlns:a16="http://schemas.microsoft.com/office/drawing/2014/main" id="{EB8A7C4A-5A08-4B1D-A143-8300BF6D476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54544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0FA18-3EEF-4D17-80A7-CE7CC1008114}"/>
              </a:ext>
            </a:extLst>
          </p:cNvPr>
          <p:cNvSpPr>
            <a:spLocks noGrp="1"/>
          </p:cNvSpPr>
          <p:nvPr>
            <p:ph type="title"/>
          </p:nvPr>
        </p:nvSpPr>
        <p:spPr/>
        <p:txBody>
          <a:bodyPr/>
          <a:lstStyle/>
          <a:p>
            <a:r>
              <a:rPr lang="en-US"/>
              <a:t>Facebook Own Posts Table  | Monday Studio - 17 of 19</a:t>
            </a:r>
          </a:p>
        </p:txBody>
      </p:sp>
      <p:graphicFrame>
        <p:nvGraphicFramePr>
          <p:cNvPr id="5" name="Table Placeholder 4">
            <a:extLst>
              <a:ext uri="{FF2B5EF4-FFF2-40B4-BE49-F238E27FC236}">
                <a16:creationId xmlns:a16="http://schemas.microsoft.com/office/drawing/2014/main" id="{40C52FFC-5C9D-40DF-BAED-E012AED43330}"/>
              </a:ext>
            </a:extLst>
          </p:cNvPr>
          <p:cNvGraphicFramePr>
            <a:graphicFrameLocks noGrp="1"/>
          </p:cNvGraphicFramePr>
          <p:nvPr>
            <p:ph type="tbl" sz="quarter" idx="13"/>
            <p:extLst>
              <p:ext uri="{D42A27DB-BD31-4B8C-83A1-F6EECF244321}">
                <p14:modId xmlns:p14="http://schemas.microsoft.com/office/powerpoint/2010/main" val="3866907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45400984"/>
                    </a:ext>
                  </a:extLst>
                </a:gridCol>
                <a:gridCol w="370332">
                  <a:extLst>
                    <a:ext uri="{9D8B030D-6E8A-4147-A177-3AD203B41FA5}">
                      <a16:colId xmlns:a16="http://schemas.microsoft.com/office/drawing/2014/main" val="3083726950"/>
                    </a:ext>
                  </a:extLst>
                </a:gridCol>
                <a:gridCol w="370332">
                  <a:extLst>
                    <a:ext uri="{9D8B030D-6E8A-4147-A177-3AD203B41FA5}">
                      <a16:colId xmlns:a16="http://schemas.microsoft.com/office/drawing/2014/main" val="181030356"/>
                    </a:ext>
                  </a:extLst>
                </a:gridCol>
                <a:gridCol w="370332">
                  <a:extLst>
                    <a:ext uri="{9D8B030D-6E8A-4147-A177-3AD203B41FA5}">
                      <a16:colId xmlns:a16="http://schemas.microsoft.com/office/drawing/2014/main" val="848408404"/>
                    </a:ext>
                  </a:extLst>
                </a:gridCol>
                <a:gridCol w="329184">
                  <a:extLst>
                    <a:ext uri="{9D8B030D-6E8A-4147-A177-3AD203B41FA5}">
                      <a16:colId xmlns:a16="http://schemas.microsoft.com/office/drawing/2014/main" val="1797954475"/>
                    </a:ext>
                  </a:extLst>
                </a:gridCol>
                <a:gridCol w="329184">
                  <a:extLst>
                    <a:ext uri="{9D8B030D-6E8A-4147-A177-3AD203B41FA5}">
                      <a16:colId xmlns:a16="http://schemas.microsoft.com/office/drawing/2014/main" val="2085741981"/>
                    </a:ext>
                  </a:extLst>
                </a:gridCol>
                <a:gridCol w="329184">
                  <a:extLst>
                    <a:ext uri="{9D8B030D-6E8A-4147-A177-3AD203B41FA5}">
                      <a16:colId xmlns:a16="http://schemas.microsoft.com/office/drawing/2014/main" val="3152637346"/>
                    </a:ext>
                  </a:extLst>
                </a:gridCol>
                <a:gridCol w="329184">
                  <a:extLst>
                    <a:ext uri="{9D8B030D-6E8A-4147-A177-3AD203B41FA5}">
                      <a16:colId xmlns:a16="http://schemas.microsoft.com/office/drawing/2014/main" val="2559068672"/>
                    </a:ext>
                  </a:extLst>
                </a:gridCol>
                <a:gridCol w="329184">
                  <a:extLst>
                    <a:ext uri="{9D8B030D-6E8A-4147-A177-3AD203B41FA5}">
                      <a16:colId xmlns:a16="http://schemas.microsoft.com/office/drawing/2014/main" val="2753336950"/>
                    </a:ext>
                  </a:extLst>
                </a:gridCol>
                <a:gridCol w="329184">
                  <a:extLst>
                    <a:ext uri="{9D8B030D-6E8A-4147-A177-3AD203B41FA5}">
                      <a16:colId xmlns:a16="http://schemas.microsoft.com/office/drawing/2014/main" val="2782524932"/>
                    </a:ext>
                  </a:extLst>
                </a:gridCol>
                <a:gridCol w="329184">
                  <a:extLst>
                    <a:ext uri="{9D8B030D-6E8A-4147-A177-3AD203B41FA5}">
                      <a16:colId xmlns:a16="http://schemas.microsoft.com/office/drawing/2014/main" val="858834772"/>
                    </a:ext>
                  </a:extLst>
                </a:gridCol>
                <a:gridCol w="329184">
                  <a:extLst>
                    <a:ext uri="{9D8B030D-6E8A-4147-A177-3AD203B41FA5}">
                      <a16:colId xmlns:a16="http://schemas.microsoft.com/office/drawing/2014/main" val="1496629155"/>
                    </a:ext>
                  </a:extLst>
                </a:gridCol>
                <a:gridCol w="329184">
                  <a:extLst>
                    <a:ext uri="{9D8B030D-6E8A-4147-A177-3AD203B41FA5}">
                      <a16:colId xmlns:a16="http://schemas.microsoft.com/office/drawing/2014/main" val="424718834"/>
                    </a:ext>
                  </a:extLst>
                </a:gridCol>
                <a:gridCol w="370332">
                  <a:extLst>
                    <a:ext uri="{9D8B030D-6E8A-4147-A177-3AD203B41FA5}">
                      <a16:colId xmlns:a16="http://schemas.microsoft.com/office/drawing/2014/main" val="3089518645"/>
                    </a:ext>
                  </a:extLst>
                </a:gridCol>
                <a:gridCol w="370332">
                  <a:extLst>
                    <a:ext uri="{9D8B030D-6E8A-4147-A177-3AD203B41FA5}">
                      <a16:colId xmlns:a16="http://schemas.microsoft.com/office/drawing/2014/main" val="3243634858"/>
                    </a:ext>
                  </a:extLst>
                </a:gridCol>
                <a:gridCol w="329184">
                  <a:extLst>
                    <a:ext uri="{9D8B030D-6E8A-4147-A177-3AD203B41FA5}">
                      <a16:colId xmlns:a16="http://schemas.microsoft.com/office/drawing/2014/main" val="2287736366"/>
                    </a:ext>
                  </a:extLst>
                </a:gridCol>
                <a:gridCol w="329184">
                  <a:extLst>
                    <a:ext uri="{9D8B030D-6E8A-4147-A177-3AD203B41FA5}">
                      <a16:colId xmlns:a16="http://schemas.microsoft.com/office/drawing/2014/main" val="1419561859"/>
                    </a:ext>
                  </a:extLst>
                </a:gridCol>
                <a:gridCol w="370332">
                  <a:extLst>
                    <a:ext uri="{9D8B030D-6E8A-4147-A177-3AD203B41FA5}">
                      <a16:colId xmlns:a16="http://schemas.microsoft.com/office/drawing/2014/main" val="2232627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792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- 2018-08-09 17:26:34 </a:t>
                      </a:r>
                      <a:r>
                        <a:rPr kumimoji="0" lang="en-US" sz="1000" b="0" i="0" u="none" strike="noStrike" kern="1200" cap="none" spc="0" normalizeH="0" baseline="0" noProof="0">
                          <a:ln>
                            <a:noFill/>
                          </a:ln>
                          <a:solidFill>
                            <a:prstClr val="black"/>
                          </a:solidFill>
                          <a:effectLst/>
                          <a:uLnTx/>
                          <a:uFillTx/>
                          <a:latin typeface="+mn-lt"/>
                          <a:ea typeface="+mn-ea"/>
                          <a:cs typeface="+mn-cs"/>
                        </a:rPr>
                        <a:t> 
 Our chosen MEGA MOVE this month is The Back Floor Lunge!
This megaformer move is done on the back of the machine. It primarily works the hamstrings and glutes while also engaging the quads and abs. Your body weight is stacked in your front standing leg, which is your primary leg working, and your back foot is hooked underneath the carriage strap as you pull it in and as you lunge down. Come give it a try 😉 #megamoveofthemonth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3078518"/>
                  </a:ext>
                </a:extLst>
              </a:tr>
            </a:tbl>
          </a:graphicData>
        </a:graphic>
      </p:graphicFrame>
      <p:sp>
        <p:nvSpPr>
          <p:cNvPr id="4" name="Text Placeholder 3">
            <a:extLst>
              <a:ext uri="{FF2B5EF4-FFF2-40B4-BE49-F238E27FC236}">
                <a16:creationId xmlns:a16="http://schemas.microsoft.com/office/drawing/2014/main" id="{46C0814C-6907-4BA7-B923-BE30F606B7A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00724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10031-61B8-4723-A716-FBE2C55F4B43}"/>
              </a:ext>
            </a:extLst>
          </p:cNvPr>
          <p:cNvSpPr>
            <a:spLocks noGrp="1"/>
          </p:cNvSpPr>
          <p:nvPr>
            <p:ph type="title"/>
          </p:nvPr>
        </p:nvSpPr>
        <p:spPr/>
        <p:txBody>
          <a:bodyPr/>
          <a:lstStyle/>
          <a:p>
            <a:r>
              <a:rPr lang="en-US"/>
              <a:t>Facebook Own Posts Table  | Monday Studio - 18 of 19</a:t>
            </a:r>
          </a:p>
        </p:txBody>
      </p:sp>
      <p:graphicFrame>
        <p:nvGraphicFramePr>
          <p:cNvPr id="5" name="Table Placeholder 4">
            <a:extLst>
              <a:ext uri="{FF2B5EF4-FFF2-40B4-BE49-F238E27FC236}">
                <a16:creationId xmlns:a16="http://schemas.microsoft.com/office/drawing/2014/main" id="{AC168EB2-2E8C-4C96-9F93-E93E9CDDB031}"/>
              </a:ext>
            </a:extLst>
          </p:cNvPr>
          <p:cNvGraphicFramePr>
            <a:graphicFrameLocks noGrp="1"/>
          </p:cNvGraphicFramePr>
          <p:nvPr>
            <p:ph type="tbl" sz="quarter" idx="13"/>
            <p:extLst>
              <p:ext uri="{D42A27DB-BD31-4B8C-83A1-F6EECF244321}">
                <p14:modId xmlns:p14="http://schemas.microsoft.com/office/powerpoint/2010/main" val="108771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2673306"/>
                    </a:ext>
                  </a:extLst>
                </a:gridCol>
                <a:gridCol w="370332">
                  <a:extLst>
                    <a:ext uri="{9D8B030D-6E8A-4147-A177-3AD203B41FA5}">
                      <a16:colId xmlns:a16="http://schemas.microsoft.com/office/drawing/2014/main" val="3697780212"/>
                    </a:ext>
                  </a:extLst>
                </a:gridCol>
                <a:gridCol w="370332">
                  <a:extLst>
                    <a:ext uri="{9D8B030D-6E8A-4147-A177-3AD203B41FA5}">
                      <a16:colId xmlns:a16="http://schemas.microsoft.com/office/drawing/2014/main" val="2220248290"/>
                    </a:ext>
                  </a:extLst>
                </a:gridCol>
                <a:gridCol w="370332">
                  <a:extLst>
                    <a:ext uri="{9D8B030D-6E8A-4147-A177-3AD203B41FA5}">
                      <a16:colId xmlns:a16="http://schemas.microsoft.com/office/drawing/2014/main" val="874989498"/>
                    </a:ext>
                  </a:extLst>
                </a:gridCol>
                <a:gridCol w="329184">
                  <a:extLst>
                    <a:ext uri="{9D8B030D-6E8A-4147-A177-3AD203B41FA5}">
                      <a16:colId xmlns:a16="http://schemas.microsoft.com/office/drawing/2014/main" val="1505554968"/>
                    </a:ext>
                  </a:extLst>
                </a:gridCol>
                <a:gridCol w="329184">
                  <a:extLst>
                    <a:ext uri="{9D8B030D-6E8A-4147-A177-3AD203B41FA5}">
                      <a16:colId xmlns:a16="http://schemas.microsoft.com/office/drawing/2014/main" val="2208685219"/>
                    </a:ext>
                  </a:extLst>
                </a:gridCol>
                <a:gridCol w="329184">
                  <a:extLst>
                    <a:ext uri="{9D8B030D-6E8A-4147-A177-3AD203B41FA5}">
                      <a16:colId xmlns:a16="http://schemas.microsoft.com/office/drawing/2014/main" val="2460541757"/>
                    </a:ext>
                  </a:extLst>
                </a:gridCol>
                <a:gridCol w="329184">
                  <a:extLst>
                    <a:ext uri="{9D8B030D-6E8A-4147-A177-3AD203B41FA5}">
                      <a16:colId xmlns:a16="http://schemas.microsoft.com/office/drawing/2014/main" val="3293088808"/>
                    </a:ext>
                  </a:extLst>
                </a:gridCol>
                <a:gridCol w="329184">
                  <a:extLst>
                    <a:ext uri="{9D8B030D-6E8A-4147-A177-3AD203B41FA5}">
                      <a16:colId xmlns:a16="http://schemas.microsoft.com/office/drawing/2014/main" val="1243729716"/>
                    </a:ext>
                  </a:extLst>
                </a:gridCol>
                <a:gridCol w="329184">
                  <a:extLst>
                    <a:ext uri="{9D8B030D-6E8A-4147-A177-3AD203B41FA5}">
                      <a16:colId xmlns:a16="http://schemas.microsoft.com/office/drawing/2014/main" val="1401136273"/>
                    </a:ext>
                  </a:extLst>
                </a:gridCol>
                <a:gridCol w="329184">
                  <a:extLst>
                    <a:ext uri="{9D8B030D-6E8A-4147-A177-3AD203B41FA5}">
                      <a16:colId xmlns:a16="http://schemas.microsoft.com/office/drawing/2014/main" val="247867791"/>
                    </a:ext>
                  </a:extLst>
                </a:gridCol>
                <a:gridCol w="329184">
                  <a:extLst>
                    <a:ext uri="{9D8B030D-6E8A-4147-A177-3AD203B41FA5}">
                      <a16:colId xmlns:a16="http://schemas.microsoft.com/office/drawing/2014/main" val="324678177"/>
                    </a:ext>
                  </a:extLst>
                </a:gridCol>
                <a:gridCol w="329184">
                  <a:extLst>
                    <a:ext uri="{9D8B030D-6E8A-4147-A177-3AD203B41FA5}">
                      <a16:colId xmlns:a16="http://schemas.microsoft.com/office/drawing/2014/main" val="3983356100"/>
                    </a:ext>
                  </a:extLst>
                </a:gridCol>
                <a:gridCol w="370332">
                  <a:extLst>
                    <a:ext uri="{9D8B030D-6E8A-4147-A177-3AD203B41FA5}">
                      <a16:colId xmlns:a16="http://schemas.microsoft.com/office/drawing/2014/main" val="857643111"/>
                    </a:ext>
                  </a:extLst>
                </a:gridCol>
                <a:gridCol w="370332">
                  <a:extLst>
                    <a:ext uri="{9D8B030D-6E8A-4147-A177-3AD203B41FA5}">
                      <a16:colId xmlns:a16="http://schemas.microsoft.com/office/drawing/2014/main" val="1601227255"/>
                    </a:ext>
                  </a:extLst>
                </a:gridCol>
                <a:gridCol w="329184">
                  <a:extLst>
                    <a:ext uri="{9D8B030D-6E8A-4147-A177-3AD203B41FA5}">
                      <a16:colId xmlns:a16="http://schemas.microsoft.com/office/drawing/2014/main" val="3431792745"/>
                    </a:ext>
                  </a:extLst>
                </a:gridCol>
                <a:gridCol w="329184">
                  <a:extLst>
                    <a:ext uri="{9D8B030D-6E8A-4147-A177-3AD203B41FA5}">
                      <a16:colId xmlns:a16="http://schemas.microsoft.com/office/drawing/2014/main" val="3900195632"/>
                    </a:ext>
                  </a:extLst>
                </a:gridCol>
                <a:gridCol w="370332">
                  <a:extLst>
                    <a:ext uri="{9D8B030D-6E8A-4147-A177-3AD203B41FA5}">
                      <a16:colId xmlns:a16="http://schemas.microsoft.com/office/drawing/2014/main" val="4081253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726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- 2018-08-08 11:08:08 </a:t>
                      </a:r>
                      <a:r>
                        <a:rPr kumimoji="0" lang="en-US" sz="1000" b="0" i="0" u="none" strike="noStrike" kern="1200" cap="none" spc="0" normalizeH="0" baseline="0" noProof="0">
                          <a:ln>
                            <a:noFill/>
                          </a:ln>
                          <a:solidFill>
                            <a:prstClr val="black"/>
                          </a:solidFill>
                          <a:effectLst/>
                          <a:uLnTx/>
                          <a:uFillTx/>
                          <a:latin typeface="+mn-lt"/>
                          <a:ea typeface="+mn-ea"/>
                          <a:cs typeface="+mn-cs"/>
                        </a:rPr>
                        <a:t> 
 Bring it on outdoors at the Wellness Weekend Escape in Faqra Club by joining our classes! Book through the MINDBODY app or by calling us on 01/792469.
#traingrowglow #faqraclub #wellnessweekend #livegoodfeelgood #matisseevents #mondayfitness #mondaygoesoutdoors #mondaystudiooutdoors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0673916"/>
                  </a:ext>
                </a:extLst>
              </a:tr>
            </a:tbl>
          </a:graphicData>
        </a:graphic>
      </p:graphicFrame>
      <p:sp>
        <p:nvSpPr>
          <p:cNvPr id="4" name="Text Placeholder 3">
            <a:extLst>
              <a:ext uri="{FF2B5EF4-FFF2-40B4-BE49-F238E27FC236}">
                <a16:creationId xmlns:a16="http://schemas.microsoft.com/office/drawing/2014/main" id="{A4AA7B8A-6437-405E-A5E1-C69A5E1D435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79907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48262-B2F1-4BD6-A2E6-F1563C783E7A}"/>
              </a:ext>
            </a:extLst>
          </p:cNvPr>
          <p:cNvSpPr>
            <a:spLocks noGrp="1"/>
          </p:cNvSpPr>
          <p:nvPr>
            <p:ph type="title"/>
          </p:nvPr>
        </p:nvSpPr>
        <p:spPr/>
        <p:txBody>
          <a:bodyPr/>
          <a:lstStyle/>
          <a:p>
            <a:r>
              <a:rPr lang="en-US"/>
              <a:t>Facebook Own Posts Table  | Monday Studio - 19 of 19</a:t>
            </a:r>
          </a:p>
        </p:txBody>
      </p:sp>
      <p:graphicFrame>
        <p:nvGraphicFramePr>
          <p:cNvPr id="5" name="Table Placeholder 4">
            <a:extLst>
              <a:ext uri="{FF2B5EF4-FFF2-40B4-BE49-F238E27FC236}">
                <a16:creationId xmlns:a16="http://schemas.microsoft.com/office/drawing/2014/main" id="{FE23D389-F139-464C-A14E-F31C79241C6F}"/>
              </a:ext>
            </a:extLst>
          </p:cNvPr>
          <p:cNvGraphicFramePr>
            <a:graphicFrameLocks noGrp="1"/>
          </p:cNvGraphicFramePr>
          <p:nvPr>
            <p:ph type="tbl" sz="quarter" idx="13"/>
            <p:extLst>
              <p:ext uri="{D42A27DB-BD31-4B8C-83A1-F6EECF244321}">
                <p14:modId xmlns:p14="http://schemas.microsoft.com/office/powerpoint/2010/main" val="427945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67798972"/>
                    </a:ext>
                  </a:extLst>
                </a:gridCol>
                <a:gridCol w="370332">
                  <a:extLst>
                    <a:ext uri="{9D8B030D-6E8A-4147-A177-3AD203B41FA5}">
                      <a16:colId xmlns:a16="http://schemas.microsoft.com/office/drawing/2014/main" val="1062794709"/>
                    </a:ext>
                  </a:extLst>
                </a:gridCol>
                <a:gridCol w="370332">
                  <a:extLst>
                    <a:ext uri="{9D8B030D-6E8A-4147-A177-3AD203B41FA5}">
                      <a16:colId xmlns:a16="http://schemas.microsoft.com/office/drawing/2014/main" val="493974559"/>
                    </a:ext>
                  </a:extLst>
                </a:gridCol>
                <a:gridCol w="370332">
                  <a:extLst>
                    <a:ext uri="{9D8B030D-6E8A-4147-A177-3AD203B41FA5}">
                      <a16:colId xmlns:a16="http://schemas.microsoft.com/office/drawing/2014/main" val="3401980411"/>
                    </a:ext>
                  </a:extLst>
                </a:gridCol>
                <a:gridCol w="329184">
                  <a:extLst>
                    <a:ext uri="{9D8B030D-6E8A-4147-A177-3AD203B41FA5}">
                      <a16:colId xmlns:a16="http://schemas.microsoft.com/office/drawing/2014/main" val="1789155165"/>
                    </a:ext>
                  </a:extLst>
                </a:gridCol>
                <a:gridCol w="329184">
                  <a:extLst>
                    <a:ext uri="{9D8B030D-6E8A-4147-A177-3AD203B41FA5}">
                      <a16:colId xmlns:a16="http://schemas.microsoft.com/office/drawing/2014/main" val="3354725856"/>
                    </a:ext>
                  </a:extLst>
                </a:gridCol>
                <a:gridCol w="329184">
                  <a:extLst>
                    <a:ext uri="{9D8B030D-6E8A-4147-A177-3AD203B41FA5}">
                      <a16:colId xmlns:a16="http://schemas.microsoft.com/office/drawing/2014/main" val="2972419970"/>
                    </a:ext>
                  </a:extLst>
                </a:gridCol>
                <a:gridCol w="329184">
                  <a:extLst>
                    <a:ext uri="{9D8B030D-6E8A-4147-A177-3AD203B41FA5}">
                      <a16:colId xmlns:a16="http://schemas.microsoft.com/office/drawing/2014/main" val="448050291"/>
                    </a:ext>
                  </a:extLst>
                </a:gridCol>
                <a:gridCol w="329184">
                  <a:extLst>
                    <a:ext uri="{9D8B030D-6E8A-4147-A177-3AD203B41FA5}">
                      <a16:colId xmlns:a16="http://schemas.microsoft.com/office/drawing/2014/main" val="2628281613"/>
                    </a:ext>
                  </a:extLst>
                </a:gridCol>
                <a:gridCol w="329184">
                  <a:extLst>
                    <a:ext uri="{9D8B030D-6E8A-4147-A177-3AD203B41FA5}">
                      <a16:colId xmlns:a16="http://schemas.microsoft.com/office/drawing/2014/main" val="3613260051"/>
                    </a:ext>
                  </a:extLst>
                </a:gridCol>
                <a:gridCol w="329184">
                  <a:extLst>
                    <a:ext uri="{9D8B030D-6E8A-4147-A177-3AD203B41FA5}">
                      <a16:colId xmlns:a16="http://schemas.microsoft.com/office/drawing/2014/main" val="778884878"/>
                    </a:ext>
                  </a:extLst>
                </a:gridCol>
                <a:gridCol w="329184">
                  <a:extLst>
                    <a:ext uri="{9D8B030D-6E8A-4147-A177-3AD203B41FA5}">
                      <a16:colId xmlns:a16="http://schemas.microsoft.com/office/drawing/2014/main" val="3325152573"/>
                    </a:ext>
                  </a:extLst>
                </a:gridCol>
                <a:gridCol w="329184">
                  <a:extLst>
                    <a:ext uri="{9D8B030D-6E8A-4147-A177-3AD203B41FA5}">
                      <a16:colId xmlns:a16="http://schemas.microsoft.com/office/drawing/2014/main" val="762639748"/>
                    </a:ext>
                  </a:extLst>
                </a:gridCol>
                <a:gridCol w="370332">
                  <a:extLst>
                    <a:ext uri="{9D8B030D-6E8A-4147-A177-3AD203B41FA5}">
                      <a16:colId xmlns:a16="http://schemas.microsoft.com/office/drawing/2014/main" val="50281229"/>
                    </a:ext>
                  </a:extLst>
                </a:gridCol>
                <a:gridCol w="370332">
                  <a:extLst>
                    <a:ext uri="{9D8B030D-6E8A-4147-A177-3AD203B41FA5}">
                      <a16:colId xmlns:a16="http://schemas.microsoft.com/office/drawing/2014/main" val="289588693"/>
                    </a:ext>
                  </a:extLst>
                </a:gridCol>
                <a:gridCol w="329184">
                  <a:extLst>
                    <a:ext uri="{9D8B030D-6E8A-4147-A177-3AD203B41FA5}">
                      <a16:colId xmlns:a16="http://schemas.microsoft.com/office/drawing/2014/main" val="450727198"/>
                    </a:ext>
                  </a:extLst>
                </a:gridCol>
                <a:gridCol w="329184">
                  <a:extLst>
                    <a:ext uri="{9D8B030D-6E8A-4147-A177-3AD203B41FA5}">
                      <a16:colId xmlns:a16="http://schemas.microsoft.com/office/drawing/2014/main" val="1425565583"/>
                    </a:ext>
                  </a:extLst>
                </a:gridCol>
                <a:gridCol w="370332">
                  <a:extLst>
                    <a:ext uri="{9D8B030D-6E8A-4147-A177-3AD203B41FA5}">
                      <a16:colId xmlns:a16="http://schemas.microsoft.com/office/drawing/2014/main" val="2448803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5607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- 2018-08-07 14:31:52 </a:t>
                      </a:r>
                      <a:r>
                        <a:rPr kumimoji="0" lang="en-US" sz="1000" b="0" i="0" u="none" strike="noStrike" kern="1200" cap="none" spc="0" normalizeH="0" baseline="0" noProof="0">
                          <a:ln>
                            <a:noFill/>
                          </a:ln>
                          <a:solidFill>
                            <a:prstClr val="black"/>
                          </a:solidFill>
                          <a:effectLst/>
                          <a:uLnTx/>
                          <a:uFillTx/>
                          <a:latin typeface="+mn-lt"/>
                          <a:ea typeface="+mn-ea"/>
                          <a:cs typeface="+mn-cs"/>
                        </a:rPr>
                        <a:t> 
 Our recent addition to our treats - Choco Orange Squares and Choco Berry Squares.
These delicious nutrient-dense treats for chocolate lovers are made with our special in-house raw and vegan chocolate.
You can now have them delivered right to your door with GOGO Driver!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1276492"/>
                  </a:ext>
                </a:extLst>
              </a:tr>
            </a:tbl>
          </a:graphicData>
        </a:graphic>
      </p:graphicFrame>
      <p:sp>
        <p:nvSpPr>
          <p:cNvPr id="4" name="Text Placeholder 3">
            <a:extLst>
              <a:ext uri="{FF2B5EF4-FFF2-40B4-BE49-F238E27FC236}">
                <a16:creationId xmlns:a16="http://schemas.microsoft.com/office/drawing/2014/main" id="{A754BA22-2656-42F7-9326-593EDE0BF7E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99413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6FC8F-5D3A-4A60-B299-F8265FE06598}"/>
              </a:ext>
            </a:extLst>
          </p:cNvPr>
          <p:cNvSpPr>
            <a:spLocks noGrp="1"/>
          </p:cNvSpPr>
          <p:nvPr>
            <p:ph type="title"/>
          </p:nvPr>
        </p:nvSpPr>
        <p:spPr/>
        <p:txBody>
          <a:bodyPr/>
          <a:lstStyle/>
          <a:p>
            <a:r>
              <a:rPr lang="en-US"/>
              <a:t>Facebook Post Type Distribution Per Profile | Monday Studio</a:t>
            </a:r>
          </a:p>
        </p:txBody>
      </p:sp>
      <p:graphicFrame>
        <p:nvGraphicFramePr>
          <p:cNvPr id="6" name="Chart Placeholder 5">
            <a:extLst>
              <a:ext uri="{FF2B5EF4-FFF2-40B4-BE49-F238E27FC236}">
                <a16:creationId xmlns:a16="http://schemas.microsoft.com/office/drawing/2014/main" id="{F640D70B-5A07-4733-9D5F-C47FDD0F1162}"/>
              </a:ext>
            </a:extLst>
          </p:cNvPr>
          <p:cNvGraphicFramePr>
            <a:graphicFrameLocks noGrp="1"/>
          </p:cNvGraphicFramePr>
          <p:nvPr>
            <p:ph type="chart" sz="quarter" idx="13"/>
            <p:extLst>
              <p:ext uri="{D42A27DB-BD31-4B8C-83A1-F6EECF244321}">
                <p14:modId xmlns:p14="http://schemas.microsoft.com/office/powerpoint/2010/main" val="3344821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EAC74F-A1CB-4CBF-BE6D-A8975AF6CA0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3D3474E-9FB8-4627-9324-5D956A1261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0017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FDA08-E95D-43FC-8E68-260A18F6E828}"/>
              </a:ext>
            </a:extLst>
          </p:cNvPr>
          <p:cNvSpPr>
            <a:spLocks noGrp="1"/>
          </p:cNvSpPr>
          <p:nvPr>
            <p:ph type="title"/>
          </p:nvPr>
        </p:nvSpPr>
        <p:spPr/>
        <p:txBody>
          <a:bodyPr/>
          <a:lstStyle/>
          <a:p>
            <a:r>
              <a:rPr lang="en-US"/>
              <a:t>Facebook Interaction Rate | Monday Studio</a:t>
            </a:r>
          </a:p>
        </p:txBody>
      </p:sp>
      <p:graphicFrame>
        <p:nvGraphicFramePr>
          <p:cNvPr id="6" name="Chart Placeholder 5">
            <a:extLst>
              <a:ext uri="{FF2B5EF4-FFF2-40B4-BE49-F238E27FC236}">
                <a16:creationId xmlns:a16="http://schemas.microsoft.com/office/drawing/2014/main" id="{CFFC2B4F-D640-4C95-8FF5-A5484D323467}"/>
              </a:ext>
            </a:extLst>
          </p:cNvPr>
          <p:cNvGraphicFramePr>
            <a:graphicFrameLocks noGrp="1"/>
          </p:cNvGraphicFramePr>
          <p:nvPr>
            <p:ph type="chart" sz="quarter" idx="13"/>
            <p:extLst>
              <p:ext uri="{D42A27DB-BD31-4B8C-83A1-F6EECF244321}">
                <p14:modId xmlns:p14="http://schemas.microsoft.com/office/powerpoint/2010/main" val="3756499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F18F08-4045-46BD-8763-1AEEFC12437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EAA8226-5EAC-499A-85B5-8389E2BFC4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0944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833C0-FC13-4CEB-9692-F51BBB666B20}"/>
              </a:ext>
            </a:extLst>
          </p:cNvPr>
          <p:cNvSpPr>
            <a:spLocks noGrp="1"/>
          </p:cNvSpPr>
          <p:nvPr>
            <p:ph type="title"/>
          </p:nvPr>
        </p:nvSpPr>
        <p:spPr/>
        <p:txBody>
          <a:bodyPr/>
          <a:lstStyle/>
          <a:p>
            <a:r>
              <a:rPr lang="en-US"/>
              <a:t>Facebook Interaction Rate By Weekday | Monday Studio</a:t>
            </a:r>
          </a:p>
        </p:txBody>
      </p:sp>
      <p:graphicFrame>
        <p:nvGraphicFramePr>
          <p:cNvPr id="6" name="Chart Placeholder 5">
            <a:extLst>
              <a:ext uri="{FF2B5EF4-FFF2-40B4-BE49-F238E27FC236}">
                <a16:creationId xmlns:a16="http://schemas.microsoft.com/office/drawing/2014/main" id="{7041641B-13E9-4BA8-8E22-49C7C5D9DA6D}"/>
              </a:ext>
            </a:extLst>
          </p:cNvPr>
          <p:cNvGraphicFramePr>
            <a:graphicFrameLocks noGrp="1"/>
          </p:cNvGraphicFramePr>
          <p:nvPr>
            <p:ph type="chart" sz="quarter" idx="13"/>
            <p:extLst>
              <p:ext uri="{D42A27DB-BD31-4B8C-83A1-F6EECF244321}">
                <p14:modId xmlns:p14="http://schemas.microsoft.com/office/powerpoint/2010/main" val="4062563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C8ECD1-FFF4-4722-A776-0DEA3485453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256A0CE-065B-4FF6-9518-DAD91F0092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6393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DC29C-A643-4ECB-8AE8-002CE406EEFA}"/>
              </a:ext>
            </a:extLst>
          </p:cNvPr>
          <p:cNvSpPr>
            <a:spLocks noGrp="1"/>
          </p:cNvSpPr>
          <p:nvPr>
            <p:ph type="title"/>
          </p:nvPr>
        </p:nvSpPr>
        <p:spPr/>
        <p:txBody>
          <a:bodyPr/>
          <a:lstStyle/>
          <a:p>
            <a:r>
              <a:rPr lang="en-US"/>
              <a:t>Facebook Interaction Rate By Hour | Monday Studio</a:t>
            </a:r>
          </a:p>
        </p:txBody>
      </p:sp>
      <p:graphicFrame>
        <p:nvGraphicFramePr>
          <p:cNvPr id="6" name="Chart Placeholder 5">
            <a:extLst>
              <a:ext uri="{FF2B5EF4-FFF2-40B4-BE49-F238E27FC236}">
                <a16:creationId xmlns:a16="http://schemas.microsoft.com/office/drawing/2014/main" id="{A9EC204A-2077-4F5F-BC72-CC23029C11BB}"/>
              </a:ext>
            </a:extLst>
          </p:cNvPr>
          <p:cNvGraphicFramePr>
            <a:graphicFrameLocks noGrp="1"/>
          </p:cNvGraphicFramePr>
          <p:nvPr>
            <p:ph type="chart" sz="quarter" idx="13"/>
            <p:extLst>
              <p:ext uri="{D42A27DB-BD31-4B8C-83A1-F6EECF244321}">
                <p14:modId xmlns:p14="http://schemas.microsoft.com/office/powerpoint/2010/main" val="3374334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19CEC-3103-4E17-B27E-362897C97E0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2236FEF-267E-4A3D-86BC-A3FD4FE8CE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0979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D403D-649C-4F45-B603-1119485662AA}"/>
              </a:ext>
            </a:extLst>
          </p:cNvPr>
          <p:cNvSpPr>
            <a:spLocks noGrp="1"/>
          </p:cNvSpPr>
          <p:nvPr>
            <p:ph type="title"/>
          </p:nvPr>
        </p:nvSpPr>
        <p:spPr/>
        <p:txBody>
          <a:bodyPr/>
          <a:lstStyle/>
          <a:p>
            <a:r>
              <a:rPr lang="en-US"/>
              <a:t>Facebook Average Shares Per Post | Monday Studio</a:t>
            </a:r>
          </a:p>
        </p:txBody>
      </p:sp>
      <p:graphicFrame>
        <p:nvGraphicFramePr>
          <p:cNvPr id="6" name="Chart Placeholder 5">
            <a:extLst>
              <a:ext uri="{FF2B5EF4-FFF2-40B4-BE49-F238E27FC236}">
                <a16:creationId xmlns:a16="http://schemas.microsoft.com/office/drawing/2014/main" id="{BBFE0123-CC08-4373-9278-4B1B4332FF7F}"/>
              </a:ext>
            </a:extLst>
          </p:cNvPr>
          <p:cNvGraphicFramePr>
            <a:graphicFrameLocks noGrp="1"/>
          </p:cNvGraphicFramePr>
          <p:nvPr>
            <p:ph type="chart" sz="quarter" idx="13"/>
            <p:extLst>
              <p:ext uri="{D42A27DB-BD31-4B8C-83A1-F6EECF244321}">
                <p14:modId xmlns:p14="http://schemas.microsoft.com/office/powerpoint/2010/main" val="2339774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EF4E7B-99C9-405F-B275-D88E9FBBC85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3FB572F-9D56-43C8-943D-C88F1CFD24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2942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BC9-82A4-4D0C-AA50-5B77C2C1AEF0}"/>
              </a:ext>
            </a:extLst>
          </p:cNvPr>
          <p:cNvSpPr>
            <a:spLocks noGrp="1"/>
          </p:cNvSpPr>
          <p:nvPr>
            <p:ph type="title"/>
          </p:nvPr>
        </p:nvSpPr>
        <p:spPr/>
        <p:txBody>
          <a:bodyPr/>
          <a:lstStyle/>
          <a:p>
            <a:r>
              <a:rPr lang="en-US"/>
              <a:t>Facebook Average Comments Per Post | Monday Studio</a:t>
            </a:r>
          </a:p>
        </p:txBody>
      </p:sp>
      <p:graphicFrame>
        <p:nvGraphicFramePr>
          <p:cNvPr id="6" name="Chart Placeholder 5">
            <a:extLst>
              <a:ext uri="{FF2B5EF4-FFF2-40B4-BE49-F238E27FC236}">
                <a16:creationId xmlns:a16="http://schemas.microsoft.com/office/drawing/2014/main" id="{A51A7097-162D-4045-AA2E-232DA9509DFB}"/>
              </a:ext>
            </a:extLst>
          </p:cNvPr>
          <p:cNvGraphicFramePr>
            <a:graphicFrameLocks noGrp="1"/>
          </p:cNvGraphicFramePr>
          <p:nvPr>
            <p:ph type="chart" sz="quarter" idx="13"/>
            <p:extLst>
              <p:ext uri="{D42A27DB-BD31-4B8C-83A1-F6EECF244321}">
                <p14:modId xmlns:p14="http://schemas.microsoft.com/office/powerpoint/2010/main" val="3784900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64E2AB-4EF9-4B51-9ADD-540B53F2F20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B887D9A-7594-4250-8A0F-B4EF401AC2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7527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BB092-7DBF-4ACF-B8B3-3EE3FB092970}"/>
              </a:ext>
            </a:extLst>
          </p:cNvPr>
          <p:cNvSpPr>
            <a:spLocks noGrp="1"/>
          </p:cNvSpPr>
          <p:nvPr>
            <p:ph type="title"/>
          </p:nvPr>
        </p:nvSpPr>
        <p:spPr/>
        <p:txBody>
          <a:bodyPr/>
          <a:lstStyle/>
          <a:p>
            <a:r>
              <a:rPr lang="en-US"/>
              <a:t>Facebook Average Reactions Per Post | Monday Studio</a:t>
            </a:r>
          </a:p>
        </p:txBody>
      </p:sp>
      <p:graphicFrame>
        <p:nvGraphicFramePr>
          <p:cNvPr id="6" name="Chart Placeholder 5">
            <a:extLst>
              <a:ext uri="{FF2B5EF4-FFF2-40B4-BE49-F238E27FC236}">
                <a16:creationId xmlns:a16="http://schemas.microsoft.com/office/drawing/2014/main" id="{C11FD1D3-3D8D-4C47-9B00-5E50877FBAE6}"/>
              </a:ext>
            </a:extLst>
          </p:cNvPr>
          <p:cNvGraphicFramePr>
            <a:graphicFrameLocks noGrp="1"/>
          </p:cNvGraphicFramePr>
          <p:nvPr>
            <p:ph type="chart" sz="quarter" idx="13"/>
            <p:extLst>
              <p:ext uri="{D42A27DB-BD31-4B8C-83A1-F6EECF244321}">
                <p14:modId xmlns:p14="http://schemas.microsoft.com/office/powerpoint/2010/main" val="564838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8580AF-FC7F-49C1-90F9-DED80448EBD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680BC7F-5CA0-49A0-BC71-4D9871BF0C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4499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00F25-1F58-4FC9-9DCD-DDB99C90E3BC}"/>
              </a:ext>
            </a:extLst>
          </p:cNvPr>
          <p:cNvSpPr>
            <a:spLocks noGrp="1"/>
          </p:cNvSpPr>
          <p:nvPr>
            <p:ph type="title"/>
          </p:nvPr>
        </p:nvSpPr>
        <p:spPr/>
        <p:txBody>
          <a:bodyPr/>
          <a:lstStyle/>
          <a:p>
            <a:r>
              <a:rPr lang="en-US"/>
              <a:t>Facebook Fans By City Table | Monday Studio - 1 of 3</a:t>
            </a:r>
          </a:p>
        </p:txBody>
      </p:sp>
      <p:graphicFrame>
        <p:nvGraphicFramePr>
          <p:cNvPr id="5" name="Table Placeholder 4">
            <a:extLst>
              <a:ext uri="{FF2B5EF4-FFF2-40B4-BE49-F238E27FC236}">
                <a16:creationId xmlns:a16="http://schemas.microsoft.com/office/drawing/2014/main" id="{893CA77C-AC15-49C9-8AE1-07425EBECDFD}"/>
              </a:ext>
            </a:extLst>
          </p:cNvPr>
          <p:cNvGraphicFramePr>
            <a:graphicFrameLocks noGrp="1"/>
          </p:cNvGraphicFramePr>
          <p:nvPr>
            <p:ph type="tbl" sz="quarter" idx="13"/>
            <p:extLst>
              <p:ext uri="{D42A27DB-BD31-4B8C-83A1-F6EECF244321}">
                <p14:modId xmlns:p14="http://schemas.microsoft.com/office/powerpoint/2010/main" val="1504235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1140601"/>
                    </a:ext>
                  </a:extLst>
                </a:gridCol>
                <a:gridCol w="1645920">
                  <a:extLst>
                    <a:ext uri="{9D8B030D-6E8A-4147-A177-3AD203B41FA5}">
                      <a16:colId xmlns:a16="http://schemas.microsoft.com/office/drawing/2014/main" val="4279044260"/>
                    </a:ext>
                  </a:extLst>
                </a:gridCol>
                <a:gridCol w="1645920">
                  <a:extLst>
                    <a:ext uri="{9D8B030D-6E8A-4147-A177-3AD203B41FA5}">
                      <a16:colId xmlns:a16="http://schemas.microsoft.com/office/drawing/2014/main" val="2714693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7327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65.2 %</a:t>
                      </a:r>
                    </a:p>
                  </a:txBody>
                  <a:tcPr/>
                </a:tc>
                <a:extLst>
                  <a:ext uri="{0D108BD9-81ED-4DB2-BD59-A6C34878D82A}">
                    <a16:rowId xmlns:a16="http://schemas.microsoft.com/office/drawing/2014/main" val="540238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84643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242383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702300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30382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5278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483480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554110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24808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471663839"/>
                  </a:ext>
                </a:extLst>
              </a:tr>
            </a:tbl>
          </a:graphicData>
        </a:graphic>
      </p:graphicFrame>
      <p:sp>
        <p:nvSpPr>
          <p:cNvPr id="4" name="Text Placeholder 3">
            <a:extLst>
              <a:ext uri="{FF2B5EF4-FFF2-40B4-BE49-F238E27FC236}">
                <a16:creationId xmlns:a16="http://schemas.microsoft.com/office/drawing/2014/main" id="{927C3344-E259-4279-AB46-576A2C5F552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68611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92A45-CAEA-409A-8CCF-4BA512FD1DF2}"/>
              </a:ext>
            </a:extLst>
          </p:cNvPr>
          <p:cNvSpPr>
            <a:spLocks noGrp="1"/>
          </p:cNvSpPr>
          <p:nvPr>
            <p:ph type="title"/>
          </p:nvPr>
        </p:nvSpPr>
        <p:spPr/>
        <p:txBody>
          <a:bodyPr/>
          <a:lstStyle/>
          <a:p>
            <a:r>
              <a:rPr lang="en-US"/>
              <a:t>Facebook Fans By City Table | Monday Studio - 2 of 3</a:t>
            </a:r>
          </a:p>
        </p:txBody>
      </p:sp>
      <p:graphicFrame>
        <p:nvGraphicFramePr>
          <p:cNvPr id="5" name="Table Placeholder 4">
            <a:extLst>
              <a:ext uri="{FF2B5EF4-FFF2-40B4-BE49-F238E27FC236}">
                <a16:creationId xmlns:a16="http://schemas.microsoft.com/office/drawing/2014/main" id="{CE4AE3E2-D407-47AA-8893-EA5AC09E7E58}"/>
              </a:ext>
            </a:extLst>
          </p:cNvPr>
          <p:cNvGraphicFramePr>
            <a:graphicFrameLocks noGrp="1"/>
          </p:cNvGraphicFramePr>
          <p:nvPr>
            <p:ph type="tbl" sz="quarter" idx="13"/>
            <p:extLst>
              <p:ext uri="{D42A27DB-BD31-4B8C-83A1-F6EECF244321}">
                <p14:modId xmlns:p14="http://schemas.microsoft.com/office/powerpoint/2010/main" val="3085817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80445379"/>
                    </a:ext>
                  </a:extLst>
                </a:gridCol>
                <a:gridCol w="1645920">
                  <a:extLst>
                    <a:ext uri="{9D8B030D-6E8A-4147-A177-3AD203B41FA5}">
                      <a16:colId xmlns:a16="http://schemas.microsoft.com/office/drawing/2014/main" val="3145192749"/>
                    </a:ext>
                  </a:extLst>
                </a:gridCol>
                <a:gridCol w="1645920">
                  <a:extLst>
                    <a:ext uri="{9D8B030D-6E8A-4147-A177-3AD203B41FA5}">
                      <a16:colId xmlns:a16="http://schemas.microsoft.com/office/drawing/2014/main" val="1893725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50427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57967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16607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28952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12691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Burj Hammud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021914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59753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28689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79042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556163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239973590"/>
                  </a:ext>
                </a:extLst>
              </a:tr>
            </a:tbl>
          </a:graphicData>
        </a:graphic>
      </p:graphicFrame>
      <p:sp>
        <p:nvSpPr>
          <p:cNvPr id="4" name="Text Placeholder 3">
            <a:extLst>
              <a:ext uri="{FF2B5EF4-FFF2-40B4-BE49-F238E27FC236}">
                <a16:creationId xmlns:a16="http://schemas.microsoft.com/office/drawing/2014/main" id="{4B992E03-CE6E-4C7D-9FE6-88B1987176F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5666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0552E-1511-4CB6-A567-8018B172270F}"/>
              </a:ext>
            </a:extLst>
          </p:cNvPr>
          <p:cNvSpPr>
            <a:spLocks noGrp="1"/>
          </p:cNvSpPr>
          <p:nvPr>
            <p:ph type="title"/>
          </p:nvPr>
        </p:nvSpPr>
        <p:spPr/>
        <p:txBody>
          <a:bodyPr/>
          <a:lstStyle/>
          <a:p>
            <a:r>
              <a:rPr lang="en-US"/>
              <a:t>Facebook Fans By City Table | Monday Studio - 3 of 3</a:t>
            </a:r>
          </a:p>
        </p:txBody>
      </p:sp>
      <p:graphicFrame>
        <p:nvGraphicFramePr>
          <p:cNvPr id="5" name="Table Placeholder 4">
            <a:extLst>
              <a:ext uri="{FF2B5EF4-FFF2-40B4-BE49-F238E27FC236}">
                <a16:creationId xmlns:a16="http://schemas.microsoft.com/office/drawing/2014/main" id="{011D8C1E-D54A-47FC-AF66-90DF37CA7434}"/>
              </a:ext>
            </a:extLst>
          </p:cNvPr>
          <p:cNvGraphicFramePr>
            <a:graphicFrameLocks noGrp="1"/>
          </p:cNvGraphicFramePr>
          <p:nvPr>
            <p:ph type="tbl" sz="quarter" idx="13"/>
            <p:extLst>
              <p:ext uri="{D42A27DB-BD31-4B8C-83A1-F6EECF244321}">
                <p14:modId xmlns:p14="http://schemas.microsoft.com/office/powerpoint/2010/main" val="3986230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07410950"/>
                    </a:ext>
                  </a:extLst>
                </a:gridCol>
                <a:gridCol w="1645920">
                  <a:extLst>
                    <a:ext uri="{9D8B030D-6E8A-4147-A177-3AD203B41FA5}">
                      <a16:colId xmlns:a16="http://schemas.microsoft.com/office/drawing/2014/main" val="1379852350"/>
                    </a:ext>
                  </a:extLst>
                </a:gridCol>
                <a:gridCol w="1645920">
                  <a:extLst>
                    <a:ext uri="{9D8B030D-6E8A-4147-A177-3AD203B41FA5}">
                      <a16:colId xmlns:a16="http://schemas.microsoft.com/office/drawing/2014/main" val="1048975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0494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71296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Marjayoûn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15082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813150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26885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434306388"/>
                  </a:ext>
                </a:extLst>
              </a:tr>
            </a:tbl>
          </a:graphicData>
        </a:graphic>
      </p:graphicFrame>
      <p:sp>
        <p:nvSpPr>
          <p:cNvPr id="4" name="Text Placeholder 3">
            <a:extLst>
              <a:ext uri="{FF2B5EF4-FFF2-40B4-BE49-F238E27FC236}">
                <a16:creationId xmlns:a16="http://schemas.microsoft.com/office/drawing/2014/main" id="{FAD650EF-18B9-465A-B50C-D5BD7E1AE95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452638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1B1E0-CDD1-4D6D-AEE8-4181CCCAFB4B}"/>
              </a:ext>
            </a:extLst>
          </p:cNvPr>
          <p:cNvSpPr>
            <a:spLocks noGrp="1"/>
          </p:cNvSpPr>
          <p:nvPr>
            <p:ph type="title"/>
          </p:nvPr>
        </p:nvSpPr>
        <p:spPr/>
        <p:txBody>
          <a:bodyPr/>
          <a:lstStyle/>
          <a:p>
            <a:r>
              <a:rPr lang="en-US"/>
              <a:t>Facebook Engaged Users | Monday Studio</a:t>
            </a:r>
          </a:p>
        </p:txBody>
      </p:sp>
      <p:graphicFrame>
        <p:nvGraphicFramePr>
          <p:cNvPr id="6" name="Chart Placeholder 5">
            <a:extLst>
              <a:ext uri="{FF2B5EF4-FFF2-40B4-BE49-F238E27FC236}">
                <a16:creationId xmlns:a16="http://schemas.microsoft.com/office/drawing/2014/main" id="{E4EFD852-0008-4A6B-9460-6EB769B6E4F5}"/>
              </a:ext>
            </a:extLst>
          </p:cNvPr>
          <p:cNvGraphicFramePr>
            <a:graphicFrameLocks noGrp="1"/>
          </p:cNvGraphicFramePr>
          <p:nvPr>
            <p:ph type="chart" sz="quarter" idx="13"/>
            <p:extLst>
              <p:ext uri="{D42A27DB-BD31-4B8C-83A1-F6EECF244321}">
                <p14:modId xmlns:p14="http://schemas.microsoft.com/office/powerpoint/2010/main" val="3936535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42597E-1EAA-4D36-8439-AEAF9D2134C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B2EB3FE-A349-4914-8C3B-6085F3E339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25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CAEE4-5F9A-4059-95BE-76C09203CCC1}"/>
              </a:ext>
            </a:extLst>
          </p:cNvPr>
          <p:cNvSpPr>
            <a:spLocks noGrp="1"/>
          </p:cNvSpPr>
          <p:nvPr>
            <p:ph type="title"/>
          </p:nvPr>
        </p:nvSpPr>
        <p:spPr/>
        <p:txBody>
          <a:bodyPr/>
          <a:lstStyle/>
          <a:p>
            <a:r>
              <a:rPr lang="en-US"/>
              <a:t>Facebook Reach | Monday Studio</a:t>
            </a:r>
          </a:p>
        </p:txBody>
      </p:sp>
      <p:graphicFrame>
        <p:nvGraphicFramePr>
          <p:cNvPr id="6" name="Chart Placeholder 5">
            <a:extLst>
              <a:ext uri="{FF2B5EF4-FFF2-40B4-BE49-F238E27FC236}">
                <a16:creationId xmlns:a16="http://schemas.microsoft.com/office/drawing/2014/main" id="{A030A1DE-2CFB-46F8-962A-50325C86F36D}"/>
              </a:ext>
            </a:extLst>
          </p:cNvPr>
          <p:cNvGraphicFramePr>
            <a:graphicFrameLocks noGrp="1"/>
          </p:cNvGraphicFramePr>
          <p:nvPr>
            <p:ph type="chart" sz="quarter" idx="13"/>
            <p:extLst>
              <p:ext uri="{D42A27DB-BD31-4B8C-83A1-F6EECF244321}">
                <p14:modId xmlns:p14="http://schemas.microsoft.com/office/powerpoint/2010/main" val="3053179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EB4F8D-08BD-4B60-B7A1-1E9F5B0E0D8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A44C970-1DFC-4AEB-A536-114EDB25A1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69184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1745</Words>
  <Application>Microsoft Office PowerPoint</Application>
  <PresentationFormat>On-screen Show (4:3)</PresentationFormat>
  <Paragraphs>1005</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Facebook - My Dashboard</vt:lpstr>
      <vt:lpstr>Facebook Key Metrics Table | Monday Studio</vt:lpstr>
      <vt:lpstr>Facebook Fans Change Rate | Monday Studio</vt:lpstr>
      <vt:lpstr>Facebook Fans Total | Monday Studio</vt:lpstr>
      <vt:lpstr>Facebook Own Posts Table  | Monday Studio - 1 of 19</vt:lpstr>
      <vt:lpstr>Facebook Own Posts Table  | Monday Studio - 2 of 19</vt:lpstr>
      <vt:lpstr>Facebook Own Posts Table  | Monday Studio - 3 of 19</vt:lpstr>
      <vt:lpstr>Facebook Own Posts Table  | Monday Studio - 4 of 19</vt:lpstr>
      <vt:lpstr>Facebook Own Posts Table  | Monday Studio - 5 of 19</vt:lpstr>
      <vt:lpstr>Facebook Own Posts Table  | Monday Studio - 6 of 19</vt:lpstr>
      <vt:lpstr>Facebook Own Posts Table  | Monday Studio - 7 of 19</vt:lpstr>
      <vt:lpstr>Facebook Own Posts Table  | Monday Studio - 8 of 19</vt:lpstr>
      <vt:lpstr>Facebook Own Posts Table  | Monday Studio - 9 of 19</vt:lpstr>
      <vt:lpstr>Facebook Own Posts Table  | Monday Studio - 10 of 19</vt:lpstr>
      <vt:lpstr>Facebook Own Posts Table  | Monday Studio - 11 of 19</vt:lpstr>
      <vt:lpstr>Facebook Own Posts Table  | Monday Studio - 12 of 19</vt:lpstr>
      <vt:lpstr>Facebook Own Posts Table  | Monday Studio - 13 of 19</vt:lpstr>
      <vt:lpstr>Facebook Own Posts Table  | Monday Studio - 14 of 19</vt:lpstr>
      <vt:lpstr>Facebook Own Posts Table  | Monday Studio - 15 of 19</vt:lpstr>
      <vt:lpstr>Facebook Own Posts Table  | Monday Studio - 16 of 19</vt:lpstr>
      <vt:lpstr>Facebook Own Posts Table  | Monday Studio - 17 of 19</vt:lpstr>
      <vt:lpstr>Facebook Own Posts Table  | Monday Studio - 18 of 19</vt:lpstr>
      <vt:lpstr>Facebook Own Posts Table  | Monday Studio - 19 of 19</vt:lpstr>
      <vt:lpstr>Facebook Post Type Distribution Per Profile | Monday Studio</vt:lpstr>
      <vt:lpstr>Facebook Interaction Rate | Monday Studio</vt:lpstr>
      <vt:lpstr>Facebook Interaction Rate By Weekday | Monday Studio</vt:lpstr>
      <vt:lpstr>Facebook Interaction Rate By Hour | Monday Studio</vt:lpstr>
      <vt:lpstr>Facebook Average Shares Per Post | Monday Studio</vt:lpstr>
      <vt:lpstr>Facebook Average Comments Per Post | Monday Studio</vt:lpstr>
      <vt:lpstr>Facebook Average Reactions Per Post | Monday Studio</vt:lpstr>
      <vt:lpstr>Facebook Fans By City Table | Monday Studio - 1 of 3</vt:lpstr>
      <vt:lpstr>Facebook Fans By City Table | Monday Studio - 2 of 3</vt:lpstr>
      <vt:lpstr>Facebook Fans By City Table | Monday Studio - 3 of 3</vt:lpstr>
      <vt:lpstr>Facebook Engaged Users | Monday Studio</vt:lpstr>
      <vt:lpstr>Facebook Reach | Monday Studio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2018-09-05T19:02:24Z</dcterms:created>
  <dcterms:modified xsi:type="dcterms:W3CDTF">2018-09-05T19:04:04Z</dcterms:modified>
</cp:coreProperties>
</file>