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Lst>
  <p:sldSz cx="9144000" cy="6858000" type="screen4x3"/>
  <p:notesSz cx="6858000" cy="9144000"/>
  <p:embeddedFontLst>
    <p:embeddedFont>
      <p:font typeface="Calibri" panose="020F0502020204030204" pitchFamily="34" charset="0"/>
      <p:regular r:id="rId18"/>
      <p:bold r:id="rId19"/>
      <p:italic r:id="rId20"/>
      <p:boldItalic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8192</c:v>
                </c:pt>
                <c:pt idx="1">
                  <c:v>8208</c:v>
                </c:pt>
                <c:pt idx="2">
                  <c:v>8218</c:v>
                </c:pt>
                <c:pt idx="3">
                  <c:v>8233</c:v>
                </c:pt>
                <c:pt idx="4">
                  <c:v>8249</c:v>
                </c:pt>
                <c:pt idx="5">
                  <c:v>8275</c:v>
                </c:pt>
                <c:pt idx="6">
                  <c:v>8294</c:v>
                </c:pt>
                <c:pt idx="7">
                  <c:v>8314</c:v>
                </c:pt>
                <c:pt idx="8">
                  <c:v>8330</c:v>
                </c:pt>
                <c:pt idx="9">
                  <c:v>8332</c:v>
                </c:pt>
                <c:pt idx="10">
                  <c:v>8346</c:v>
                </c:pt>
                <c:pt idx="11">
                  <c:v>8364</c:v>
                </c:pt>
                <c:pt idx="12">
                  <c:v>8371</c:v>
                </c:pt>
                <c:pt idx="13">
                  <c:v>8374</c:v>
                </c:pt>
                <c:pt idx="14">
                  <c:v>8385</c:v>
                </c:pt>
                <c:pt idx="15">
                  <c:v>8401</c:v>
                </c:pt>
                <c:pt idx="16">
                  <c:v>8412</c:v>
                </c:pt>
                <c:pt idx="17">
                  <c:v>8422</c:v>
                </c:pt>
                <c:pt idx="18">
                  <c:v>8439</c:v>
                </c:pt>
                <c:pt idx="19">
                  <c:v>8454</c:v>
                </c:pt>
                <c:pt idx="20">
                  <c:v>8464</c:v>
                </c:pt>
                <c:pt idx="21">
                  <c:v>8471</c:v>
                </c:pt>
                <c:pt idx="22">
                  <c:v>8484</c:v>
                </c:pt>
                <c:pt idx="23">
                  <c:v>8493</c:v>
                </c:pt>
                <c:pt idx="24">
                  <c:v>8513</c:v>
                </c:pt>
                <c:pt idx="25">
                  <c:v>8515</c:v>
                </c:pt>
                <c:pt idx="26">
                  <c:v>8530</c:v>
                </c:pt>
                <c:pt idx="27">
                  <c:v>8557</c:v>
                </c:pt>
                <c:pt idx="28">
                  <c:v>8574</c:v>
                </c:pt>
                <c:pt idx="29">
                  <c:v>8590</c:v>
                </c:pt>
                <c:pt idx="30">
                  <c:v>8597</c:v>
                </c:pt>
              </c:numCache>
            </c:numRef>
          </c:val>
          <c:smooth val="0"/>
          <c:extLst>
            <c:ext xmlns:c16="http://schemas.microsoft.com/office/drawing/2014/chart" uri="{C3380CC4-5D6E-409C-BE32-E72D297353CC}">
              <c16:uniqueId val="{00000000-013B-469C-A4EB-0C4032455F20}"/>
            </c:ext>
          </c:extLst>
        </c:ser>
        <c:dLbls>
          <c:showLegendKey val="0"/>
          <c:showVal val="0"/>
          <c:showCatName val="0"/>
          <c:showSerName val="0"/>
          <c:showPercent val="0"/>
          <c:showBubbleSize val="0"/>
        </c:dLbls>
        <c:smooth val="0"/>
        <c:axId val="343737040"/>
        <c:axId val="343736712"/>
      </c:lineChart>
      <c:dateAx>
        <c:axId val="3437370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736712"/>
        <c:crosses val="autoZero"/>
        <c:auto val="1"/>
        <c:lblOffset val="100"/>
        <c:baseTimeUnit val="days"/>
      </c:dateAx>
      <c:valAx>
        <c:axId val="343736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737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0.12221950623319</c:v>
                </c:pt>
                <c:pt idx="1">
                  <c:v>0.1953125</c:v>
                </c:pt>
                <c:pt idx="2">
                  <c:v>0.12183235867446</c:v>
                </c:pt>
                <c:pt idx="3">
                  <c:v>0.18252616208323</c:v>
                </c:pt>
                <c:pt idx="4">
                  <c:v>0.19433985181586</c:v>
                </c:pt>
                <c:pt idx="5">
                  <c:v>0.31518971996605999</c:v>
                </c:pt>
                <c:pt idx="6">
                  <c:v>0.22960725075529001</c:v>
                </c:pt>
                <c:pt idx="7">
                  <c:v>0.24113817217264999</c:v>
                </c:pt>
                <c:pt idx="8">
                  <c:v>0.19244647582391</c:v>
                </c:pt>
                <c:pt idx="9">
                  <c:v>2.4009603841537001E-2</c:v>
                </c:pt>
                <c:pt idx="10">
                  <c:v>0.16802688430148999</c:v>
                </c:pt>
                <c:pt idx="11">
                  <c:v>0.21567217828900001</c:v>
                </c:pt>
                <c:pt idx="12">
                  <c:v>8.3692013390722006E-2</c:v>
                </c:pt>
                <c:pt idx="13">
                  <c:v>3.5838012184924002E-2</c:v>
                </c:pt>
                <c:pt idx="14">
                  <c:v>0.13135896823501</c:v>
                </c:pt>
                <c:pt idx="15">
                  <c:v>0.19081693500298</c:v>
                </c:pt>
                <c:pt idx="16">
                  <c:v>0.13093679323890001</c:v>
                </c:pt>
                <c:pt idx="17">
                  <c:v>0.11887779362815</c:v>
                </c:pt>
                <c:pt idx="18">
                  <c:v>0.20185229161719001</c:v>
                </c:pt>
                <c:pt idx="19">
                  <c:v>0.17774617845716001</c:v>
                </c:pt>
                <c:pt idx="20">
                  <c:v>0.11828720132482</c:v>
                </c:pt>
                <c:pt idx="21">
                  <c:v>8.2703213610585996E-2</c:v>
                </c:pt>
                <c:pt idx="22">
                  <c:v>0.15346476212962001</c:v>
                </c:pt>
                <c:pt idx="23">
                  <c:v>0.10608203677510999</c:v>
                </c:pt>
                <c:pt idx="24">
                  <c:v>0.23548804898150999</c:v>
                </c:pt>
                <c:pt idx="25">
                  <c:v>2.3493480559144998E-2</c:v>
                </c:pt>
                <c:pt idx="26">
                  <c:v>0.17615971814445</c:v>
                </c:pt>
                <c:pt idx="27">
                  <c:v>0.31652989449003999</c:v>
                </c:pt>
                <c:pt idx="28">
                  <c:v>0.19866775739160999</c:v>
                </c:pt>
                <c:pt idx="29">
                  <c:v>0.18661068346163001</c:v>
                </c:pt>
                <c:pt idx="30">
                  <c:v>8.1490104772991998E-2</c:v>
                </c:pt>
              </c:numCache>
            </c:numRef>
          </c:val>
          <c:smooth val="0"/>
          <c:extLst>
            <c:ext xmlns:c16="http://schemas.microsoft.com/office/drawing/2014/chart" uri="{C3380CC4-5D6E-409C-BE32-E72D297353CC}">
              <c16:uniqueId val="{00000000-A3BA-4605-AE14-8968D7B4758A}"/>
            </c:ext>
          </c:extLst>
        </c:ser>
        <c:dLbls>
          <c:showLegendKey val="0"/>
          <c:showVal val="0"/>
          <c:showCatName val="0"/>
          <c:showSerName val="0"/>
          <c:showPercent val="0"/>
          <c:showBubbleSize val="0"/>
        </c:dLbls>
        <c:smooth val="0"/>
        <c:axId val="346767776"/>
        <c:axId val="346764168"/>
      </c:lineChart>
      <c:dateAx>
        <c:axId val="3467677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764168"/>
        <c:crosses val="autoZero"/>
        <c:auto val="1"/>
        <c:lblOffset val="100"/>
        <c:baseTimeUnit val="days"/>
      </c:dateAx>
      <c:valAx>
        <c:axId val="346764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767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0.78169999999999995</c:v>
                </c:pt>
                <c:pt idx="1">
                  <c:v>1.0366</c:v>
                </c:pt>
                <c:pt idx="2">
                  <c:v>0.9375</c:v>
                </c:pt>
                <c:pt idx="3">
                  <c:v>0.81459999999999999</c:v>
                </c:pt>
                <c:pt idx="4">
                  <c:v>0.52180000000000004</c:v>
                </c:pt>
                <c:pt idx="5">
                  <c:v>1.3555999999999999</c:v>
                </c:pt>
                <c:pt idx="6">
                  <c:v>0.70009999999999994</c:v>
                </c:pt>
                <c:pt idx="7">
                  <c:v>1.2524</c:v>
                </c:pt>
                <c:pt idx="8">
                  <c:v>0.49270000000000003</c:v>
                </c:pt>
                <c:pt idx="9">
                  <c:v>0.44409999999999999</c:v>
                </c:pt>
                <c:pt idx="10">
                  <c:v>1.6309</c:v>
                </c:pt>
                <c:pt idx="11">
                  <c:v>0.71809999999999996</c:v>
                </c:pt>
                <c:pt idx="12">
                  <c:v>1.1114999999999999</c:v>
                </c:pt>
                <c:pt idx="13">
                  <c:v>0</c:v>
                </c:pt>
                <c:pt idx="14">
                  <c:v>0.82950000000000002</c:v>
                </c:pt>
                <c:pt idx="15">
                  <c:v>0.9889</c:v>
                </c:pt>
                <c:pt idx="16">
                  <c:v>0.63049999999999995</c:v>
                </c:pt>
                <c:pt idx="17">
                  <c:v>1.2594000000000001</c:v>
                </c:pt>
                <c:pt idx="18">
                  <c:v>0.72360000000000002</c:v>
                </c:pt>
                <c:pt idx="19">
                  <c:v>1.6102000000000001</c:v>
                </c:pt>
                <c:pt idx="20">
                  <c:v>0.63839999999999997</c:v>
                </c:pt>
                <c:pt idx="21">
                  <c:v>3.3188</c:v>
                </c:pt>
                <c:pt idx="22">
                  <c:v>1.4982</c:v>
                </c:pt>
                <c:pt idx="23">
                  <c:v>0.77759999999999996</c:v>
                </c:pt>
                <c:pt idx="24">
                  <c:v>0.96440000000000003</c:v>
                </c:pt>
                <c:pt idx="25">
                  <c:v>0.56379999999999997</c:v>
                </c:pt>
                <c:pt idx="26">
                  <c:v>1.2556</c:v>
                </c:pt>
                <c:pt idx="27">
                  <c:v>1.4749000000000001</c:v>
                </c:pt>
                <c:pt idx="28">
                  <c:v>1.4244000000000001</c:v>
                </c:pt>
                <c:pt idx="29">
                  <c:v>1.1418999999999999</c:v>
                </c:pt>
                <c:pt idx="30">
                  <c:v>1.3965000000000001</c:v>
                </c:pt>
              </c:numCache>
            </c:numRef>
          </c:val>
          <c:smooth val="0"/>
          <c:extLst>
            <c:ext xmlns:c16="http://schemas.microsoft.com/office/drawing/2014/chart" uri="{C3380CC4-5D6E-409C-BE32-E72D297353CC}">
              <c16:uniqueId val="{00000000-6FB6-4BB3-B856-5BCABD788945}"/>
            </c:ext>
          </c:extLst>
        </c:ser>
        <c:dLbls>
          <c:showLegendKey val="0"/>
          <c:showVal val="0"/>
          <c:showCatName val="0"/>
          <c:showSerName val="0"/>
          <c:showPercent val="0"/>
          <c:showBubbleSize val="0"/>
        </c:dLbls>
        <c:smooth val="0"/>
        <c:axId val="432281648"/>
        <c:axId val="432272792"/>
      </c:lineChart>
      <c:dateAx>
        <c:axId val="4322816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272792"/>
        <c:crosses val="autoZero"/>
        <c:auto val="1"/>
        <c:lblOffset val="100"/>
        <c:baseTimeUnit val="days"/>
      </c:dateAx>
      <c:valAx>
        <c:axId val="432272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281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64</c:v>
                </c:pt>
                <c:pt idx="1">
                  <c:v>85</c:v>
                </c:pt>
                <c:pt idx="2">
                  <c:v>77</c:v>
                </c:pt>
                <c:pt idx="3">
                  <c:v>67</c:v>
                </c:pt>
                <c:pt idx="4">
                  <c:v>43</c:v>
                </c:pt>
                <c:pt idx="5">
                  <c:v>112</c:v>
                </c:pt>
                <c:pt idx="6">
                  <c:v>58</c:v>
                </c:pt>
                <c:pt idx="7">
                  <c:v>104</c:v>
                </c:pt>
                <c:pt idx="8">
                  <c:v>41</c:v>
                </c:pt>
                <c:pt idx="9">
                  <c:v>37</c:v>
                </c:pt>
                <c:pt idx="10">
                  <c:v>136</c:v>
                </c:pt>
                <c:pt idx="11">
                  <c:v>60</c:v>
                </c:pt>
                <c:pt idx="12">
                  <c:v>93</c:v>
                </c:pt>
                <c:pt idx="13">
                  <c:v>0</c:v>
                </c:pt>
                <c:pt idx="14">
                  <c:v>69</c:v>
                </c:pt>
                <c:pt idx="15">
                  <c:v>83</c:v>
                </c:pt>
                <c:pt idx="16">
                  <c:v>53</c:v>
                </c:pt>
                <c:pt idx="17">
                  <c:v>106</c:v>
                </c:pt>
                <c:pt idx="18">
                  <c:v>61</c:v>
                </c:pt>
                <c:pt idx="19">
                  <c:v>136</c:v>
                </c:pt>
                <c:pt idx="20">
                  <c:v>54</c:v>
                </c:pt>
                <c:pt idx="21">
                  <c:v>281</c:v>
                </c:pt>
                <c:pt idx="22">
                  <c:v>127</c:v>
                </c:pt>
                <c:pt idx="23">
                  <c:v>66</c:v>
                </c:pt>
                <c:pt idx="24">
                  <c:v>82</c:v>
                </c:pt>
                <c:pt idx="25">
                  <c:v>48</c:v>
                </c:pt>
                <c:pt idx="26">
                  <c:v>107</c:v>
                </c:pt>
                <c:pt idx="27">
                  <c:v>126</c:v>
                </c:pt>
                <c:pt idx="28">
                  <c:v>122</c:v>
                </c:pt>
                <c:pt idx="29">
                  <c:v>98</c:v>
                </c:pt>
                <c:pt idx="30">
                  <c:v>120</c:v>
                </c:pt>
              </c:numCache>
            </c:numRef>
          </c:val>
          <c:smooth val="0"/>
          <c:extLst>
            <c:ext xmlns:c16="http://schemas.microsoft.com/office/drawing/2014/chart" uri="{C3380CC4-5D6E-409C-BE32-E72D297353CC}">
              <c16:uniqueId val="{00000000-43EC-4E10-B448-15466A1B5D6E}"/>
            </c:ext>
          </c:extLst>
        </c:ser>
        <c:dLbls>
          <c:showLegendKey val="0"/>
          <c:showVal val="0"/>
          <c:showCatName val="0"/>
          <c:showSerName val="0"/>
          <c:showPercent val="0"/>
          <c:showBubbleSize val="0"/>
        </c:dLbls>
        <c:smooth val="0"/>
        <c:axId val="432271808"/>
        <c:axId val="432284600"/>
      </c:lineChart>
      <c:dateAx>
        <c:axId val="4322718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284600"/>
        <c:crosses val="autoZero"/>
        <c:auto val="1"/>
        <c:lblOffset val="100"/>
        <c:baseTimeUnit val="days"/>
      </c:dateAx>
      <c:valAx>
        <c:axId val="432284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271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A1E4D9-E074-45A2-9504-462529F53C21}"/>
              </a:ext>
            </a:extLst>
          </p:cNvPr>
          <p:cNvSpPr>
            <a:spLocks noGrp="1"/>
          </p:cNvSpPr>
          <p:nvPr>
            <p:ph type="ctrTitle"/>
          </p:nvPr>
        </p:nvSpPr>
        <p:spPr/>
        <p:txBody>
          <a:bodyPr/>
          <a:lstStyle/>
          <a:p>
            <a:r>
              <a:rPr lang="en-US"/>
              <a:t>Instagram - Overview</a:t>
            </a:r>
          </a:p>
        </p:txBody>
      </p:sp>
      <p:sp>
        <p:nvSpPr>
          <p:cNvPr id="3" name="Subtitle 2">
            <a:extLst>
              <a:ext uri="{FF2B5EF4-FFF2-40B4-BE49-F238E27FC236}">
                <a16:creationId xmlns:a16="http://schemas.microsoft.com/office/drawing/2014/main" id="{782DBB88-A15B-4BB1-AD8E-07DCDA0221AA}"/>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6157000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D99F6-CC8A-4FA5-BA26-0196849A993F}"/>
              </a:ext>
            </a:extLst>
          </p:cNvPr>
          <p:cNvSpPr>
            <a:spLocks noGrp="1"/>
          </p:cNvSpPr>
          <p:nvPr>
            <p:ph type="title"/>
          </p:nvPr>
        </p:nvSpPr>
        <p:spPr/>
        <p:txBody>
          <a:bodyPr/>
          <a:lstStyle/>
          <a:p>
            <a:r>
              <a:rPr lang="en-US"/>
              <a:t>Instagram Key Metrics Table | altus.me</a:t>
            </a:r>
          </a:p>
        </p:txBody>
      </p:sp>
      <p:graphicFrame>
        <p:nvGraphicFramePr>
          <p:cNvPr id="5" name="Table Placeholder 4">
            <a:extLst>
              <a:ext uri="{FF2B5EF4-FFF2-40B4-BE49-F238E27FC236}">
                <a16:creationId xmlns:a16="http://schemas.microsoft.com/office/drawing/2014/main" id="{EF04C5CF-1C7F-4473-8953-4F5D0A2889C3}"/>
              </a:ext>
            </a:extLst>
          </p:cNvPr>
          <p:cNvGraphicFramePr>
            <a:graphicFrameLocks noGrp="1"/>
          </p:cNvGraphicFramePr>
          <p:nvPr>
            <p:ph type="tbl" sz="quarter" idx="13"/>
            <p:extLst>
              <p:ext uri="{D42A27DB-BD31-4B8C-83A1-F6EECF244321}">
                <p14:modId xmlns:p14="http://schemas.microsoft.com/office/powerpoint/2010/main" val="18361605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3705775"/>
                    </a:ext>
                  </a:extLst>
                </a:gridCol>
                <a:gridCol w="699516">
                  <a:extLst>
                    <a:ext uri="{9D8B030D-6E8A-4147-A177-3AD203B41FA5}">
                      <a16:colId xmlns:a16="http://schemas.microsoft.com/office/drawing/2014/main" val="3359910176"/>
                    </a:ext>
                  </a:extLst>
                </a:gridCol>
                <a:gridCol w="699516">
                  <a:extLst>
                    <a:ext uri="{9D8B030D-6E8A-4147-A177-3AD203B41FA5}">
                      <a16:colId xmlns:a16="http://schemas.microsoft.com/office/drawing/2014/main" val="1149248235"/>
                    </a:ext>
                  </a:extLst>
                </a:gridCol>
                <a:gridCol w="658368">
                  <a:extLst>
                    <a:ext uri="{9D8B030D-6E8A-4147-A177-3AD203B41FA5}">
                      <a16:colId xmlns:a16="http://schemas.microsoft.com/office/drawing/2014/main" val="2662322490"/>
                    </a:ext>
                  </a:extLst>
                </a:gridCol>
                <a:gridCol w="658368">
                  <a:extLst>
                    <a:ext uri="{9D8B030D-6E8A-4147-A177-3AD203B41FA5}">
                      <a16:colId xmlns:a16="http://schemas.microsoft.com/office/drawing/2014/main" val="1758924376"/>
                    </a:ext>
                  </a:extLst>
                </a:gridCol>
                <a:gridCol w="658368">
                  <a:extLst>
                    <a:ext uri="{9D8B030D-6E8A-4147-A177-3AD203B41FA5}">
                      <a16:colId xmlns:a16="http://schemas.microsoft.com/office/drawing/2014/main" val="209367021"/>
                    </a:ext>
                  </a:extLst>
                </a:gridCol>
                <a:gridCol w="699516">
                  <a:extLst>
                    <a:ext uri="{9D8B030D-6E8A-4147-A177-3AD203B41FA5}">
                      <a16:colId xmlns:a16="http://schemas.microsoft.com/office/drawing/2014/main" val="4170032412"/>
                    </a:ext>
                  </a:extLst>
                </a:gridCol>
                <a:gridCol w="699516">
                  <a:extLst>
                    <a:ext uri="{9D8B030D-6E8A-4147-A177-3AD203B41FA5}">
                      <a16:colId xmlns:a16="http://schemas.microsoft.com/office/drawing/2014/main" val="4097413925"/>
                    </a:ext>
                  </a:extLst>
                </a:gridCol>
                <a:gridCol w="699516">
                  <a:extLst>
                    <a:ext uri="{9D8B030D-6E8A-4147-A177-3AD203B41FA5}">
                      <a16:colId xmlns:a16="http://schemas.microsoft.com/office/drawing/2014/main" val="3870099287"/>
                    </a:ext>
                  </a:extLst>
                </a:gridCol>
                <a:gridCol w="658368">
                  <a:extLst>
                    <a:ext uri="{9D8B030D-6E8A-4147-A177-3AD203B41FA5}">
                      <a16:colId xmlns:a16="http://schemas.microsoft.com/office/drawing/2014/main" val="348690588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663773152"/>
                  </a:ext>
                </a:extLst>
              </a:tr>
              <a:tr h="370840">
                <a:tc>
                  <a:txBody>
                    <a:bodyPr/>
                    <a:lstStyle/>
                    <a:p>
                      <a:r>
                        <a:rPr lang="en-US" sz="1000"/>
                        <a:t>altus.me</a:t>
                      </a:r>
                    </a:p>
                  </a:txBody>
                  <a:tcPr/>
                </a:tc>
                <a:tc>
                  <a:txBody>
                    <a:bodyPr/>
                    <a:lstStyle/>
                    <a:p>
                      <a:r>
                        <a:rPr lang="en-US" sz="1000"/>
                        <a:t>8597</a:t>
                      </a:r>
                    </a:p>
                  </a:txBody>
                  <a:tcPr/>
                </a:tc>
                <a:tc>
                  <a:txBody>
                    <a:bodyPr/>
                    <a:lstStyle/>
                    <a:p>
                      <a:r>
                        <a:rPr lang="en-US" sz="1000"/>
                        <a:t>415</a:t>
                      </a:r>
                    </a:p>
                  </a:txBody>
                  <a:tcPr/>
                </a:tc>
                <a:tc>
                  <a:txBody>
                    <a:bodyPr/>
                    <a:lstStyle/>
                    <a:p>
                      <a:r>
                        <a:rPr lang="en-US" sz="1000"/>
                        <a:t>24</a:t>
                      </a:r>
                    </a:p>
                  </a:txBody>
                  <a:tcPr/>
                </a:tc>
                <a:tc>
                  <a:txBody>
                    <a:bodyPr/>
                    <a:lstStyle/>
                    <a:p>
                      <a:r>
                        <a:rPr lang="en-US" sz="1000"/>
                        <a:t>4</a:t>
                      </a:r>
                    </a:p>
                  </a:txBody>
                  <a:tcPr/>
                </a:tc>
                <a:tc>
                  <a:txBody>
                    <a:bodyPr/>
                    <a:lstStyle/>
                    <a:p>
                      <a:r>
                        <a:rPr lang="en-US" sz="1000"/>
                        <a:t>5</a:t>
                      </a:r>
                    </a:p>
                  </a:txBody>
                  <a:tcPr/>
                </a:tc>
                <a:tc>
                  <a:txBody>
                    <a:bodyPr/>
                    <a:lstStyle/>
                    <a:p>
                      <a:r>
                        <a:rPr lang="en-US" sz="1000"/>
                        <a:t>33</a:t>
                      </a:r>
                    </a:p>
                  </a:txBody>
                  <a:tcPr/>
                </a:tc>
                <a:tc>
                  <a:txBody>
                    <a:bodyPr/>
                    <a:lstStyle/>
                    <a:p>
                      <a:r>
                        <a:rPr lang="en-US" sz="1000"/>
                        <a:t>2915</a:t>
                      </a:r>
                    </a:p>
                  </a:txBody>
                  <a:tcPr/>
                </a:tc>
                <a:tc>
                  <a:txBody>
                    <a:bodyPr/>
                    <a:lstStyle/>
                    <a:p>
                      <a:r>
                        <a:rPr lang="en-US" sz="1000"/>
                        <a:t>41</a:t>
                      </a:r>
                    </a:p>
                  </a:txBody>
                  <a:tcPr/>
                </a:tc>
                <a:tc>
                  <a:txBody>
                    <a:bodyPr/>
                    <a:lstStyle/>
                    <a:p>
                      <a:r>
                        <a:rPr lang="en-US" sz="1000"/>
                        <a:t>1.0678 %</a:t>
                      </a:r>
                    </a:p>
                  </a:txBody>
                  <a:tcPr/>
                </a:tc>
                <a:extLst>
                  <a:ext uri="{0D108BD9-81ED-4DB2-BD59-A6C34878D82A}">
                    <a16:rowId xmlns:a16="http://schemas.microsoft.com/office/drawing/2014/main" val="236502695"/>
                  </a:ext>
                </a:extLst>
              </a:tr>
            </a:tbl>
          </a:graphicData>
        </a:graphic>
      </p:graphicFrame>
      <p:sp>
        <p:nvSpPr>
          <p:cNvPr id="4" name="Text Placeholder 3">
            <a:extLst>
              <a:ext uri="{FF2B5EF4-FFF2-40B4-BE49-F238E27FC236}">
                <a16:creationId xmlns:a16="http://schemas.microsoft.com/office/drawing/2014/main" id="{40AF9A8F-5E5F-4987-B4B9-0A8F5BBEEFB4}"/>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0437401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E39DD-1A63-4FB6-8A3C-E5641E580A94}"/>
              </a:ext>
            </a:extLst>
          </p:cNvPr>
          <p:cNvSpPr>
            <a:spLocks noGrp="1"/>
          </p:cNvSpPr>
          <p:nvPr>
            <p:ph type="title"/>
          </p:nvPr>
        </p:nvSpPr>
        <p:spPr/>
        <p:txBody>
          <a:bodyPr/>
          <a:lstStyle/>
          <a:p>
            <a:r>
              <a:rPr lang="en-US"/>
              <a:t>Instagram Followers Total | altus.me</a:t>
            </a:r>
          </a:p>
        </p:txBody>
      </p:sp>
      <p:graphicFrame>
        <p:nvGraphicFramePr>
          <p:cNvPr id="6" name="Chart Placeholder 5">
            <a:extLst>
              <a:ext uri="{FF2B5EF4-FFF2-40B4-BE49-F238E27FC236}">
                <a16:creationId xmlns:a16="http://schemas.microsoft.com/office/drawing/2014/main" id="{8C9B6631-98E2-461A-B10D-DF6C1CD9EC6B}"/>
              </a:ext>
            </a:extLst>
          </p:cNvPr>
          <p:cNvGraphicFramePr>
            <a:graphicFrameLocks noGrp="1"/>
          </p:cNvGraphicFramePr>
          <p:nvPr>
            <p:ph type="chart" sz="quarter" idx="13"/>
            <p:extLst>
              <p:ext uri="{D42A27DB-BD31-4B8C-83A1-F6EECF244321}">
                <p14:modId xmlns:p14="http://schemas.microsoft.com/office/powerpoint/2010/main" val="31411927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CD0F87A-C8A3-4E3C-9F1C-E2FCD4DD8E1D}"/>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A502D8E2-6BFA-4A93-8506-DBA501E4F9B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79641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E87DA-C2BD-4063-90A3-D2FD2F554582}"/>
              </a:ext>
            </a:extLst>
          </p:cNvPr>
          <p:cNvSpPr>
            <a:spLocks noGrp="1"/>
          </p:cNvSpPr>
          <p:nvPr>
            <p:ph type="title"/>
          </p:nvPr>
        </p:nvSpPr>
        <p:spPr/>
        <p:txBody>
          <a:bodyPr/>
          <a:lstStyle/>
          <a:p>
            <a:r>
              <a:rPr lang="en-US"/>
              <a:t>Instagram Followers Change Rate | altus.me</a:t>
            </a:r>
          </a:p>
        </p:txBody>
      </p:sp>
      <p:graphicFrame>
        <p:nvGraphicFramePr>
          <p:cNvPr id="6" name="Chart Placeholder 5">
            <a:extLst>
              <a:ext uri="{FF2B5EF4-FFF2-40B4-BE49-F238E27FC236}">
                <a16:creationId xmlns:a16="http://schemas.microsoft.com/office/drawing/2014/main" id="{81552E21-EB80-40CC-B084-A95536B41F4F}"/>
              </a:ext>
            </a:extLst>
          </p:cNvPr>
          <p:cNvGraphicFramePr>
            <a:graphicFrameLocks noGrp="1"/>
          </p:cNvGraphicFramePr>
          <p:nvPr>
            <p:ph type="chart" sz="quarter" idx="13"/>
            <p:extLst>
              <p:ext uri="{D42A27DB-BD31-4B8C-83A1-F6EECF244321}">
                <p14:modId xmlns:p14="http://schemas.microsoft.com/office/powerpoint/2010/main" val="22967071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CCE402F-F249-45C1-BE1D-9BB4FB9C1F75}"/>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067D22FD-726A-40E8-B672-C587AF994A7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132527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C8D5E-BDDB-4DAD-9470-096F721E5005}"/>
              </a:ext>
            </a:extLst>
          </p:cNvPr>
          <p:cNvSpPr>
            <a:spLocks noGrp="1"/>
          </p:cNvSpPr>
          <p:nvPr>
            <p:ph type="title"/>
          </p:nvPr>
        </p:nvSpPr>
        <p:spPr/>
        <p:txBody>
          <a:bodyPr/>
          <a:lstStyle/>
          <a:p>
            <a:r>
              <a:rPr lang="en-US"/>
              <a:t>Instagram Posts Table | altus.me - 1 of 10</a:t>
            </a:r>
          </a:p>
        </p:txBody>
      </p:sp>
      <p:graphicFrame>
        <p:nvGraphicFramePr>
          <p:cNvPr id="5" name="Table Placeholder 4">
            <a:extLst>
              <a:ext uri="{FF2B5EF4-FFF2-40B4-BE49-F238E27FC236}">
                <a16:creationId xmlns:a16="http://schemas.microsoft.com/office/drawing/2014/main" id="{85C1401E-D6DD-48C1-8288-927E2D5657A4}"/>
              </a:ext>
            </a:extLst>
          </p:cNvPr>
          <p:cNvGraphicFramePr>
            <a:graphicFrameLocks noGrp="1"/>
          </p:cNvGraphicFramePr>
          <p:nvPr>
            <p:ph type="tbl" sz="quarter" idx="13"/>
            <p:extLst>
              <p:ext uri="{D42A27DB-BD31-4B8C-83A1-F6EECF244321}">
                <p14:modId xmlns:p14="http://schemas.microsoft.com/office/powerpoint/2010/main" val="30299033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764413587"/>
                    </a:ext>
                  </a:extLst>
                </a:gridCol>
                <a:gridCol w="987552">
                  <a:extLst>
                    <a:ext uri="{9D8B030D-6E8A-4147-A177-3AD203B41FA5}">
                      <a16:colId xmlns:a16="http://schemas.microsoft.com/office/drawing/2014/main" val="455253104"/>
                    </a:ext>
                  </a:extLst>
                </a:gridCol>
                <a:gridCol w="987552">
                  <a:extLst>
                    <a:ext uri="{9D8B030D-6E8A-4147-A177-3AD203B41FA5}">
                      <a16:colId xmlns:a16="http://schemas.microsoft.com/office/drawing/2014/main" val="1567967881"/>
                    </a:ext>
                  </a:extLst>
                </a:gridCol>
                <a:gridCol w="987552">
                  <a:extLst>
                    <a:ext uri="{9D8B030D-6E8A-4147-A177-3AD203B41FA5}">
                      <a16:colId xmlns:a16="http://schemas.microsoft.com/office/drawing/2014/main" val="1810336673"/>
                    </a:ext>
                  </a:extLst>
                </a:gridCol>
                <a:gridCol w="987552">
                  <a:extLst>
                    <a:ext uri="{9D8B030D-6E8A-4147-A177-3AD203B41FA5}">
                      <a16:colId xmlns:a16="http://schemas.microsoft.com/office/drawing/2014/main" val="34228295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265246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- 2018-08-31 18:44:42 </a:t>
                      </a:r>
                      <a:r>
                        <a:rPr kumimoji="0" lang="en-US" sz="1000" b="0" i="0" u="none" strike="noStrike" kern="1200" cap="none" spc="0" normalizeH="0" baseline="0" noProof="0">
                          <a:ln>
                            <a:noFill/>
                          </a:ln>
                          <a:solidFill>
                            <a:prstClr val="black"/>
                          </a:solidFill>
                          <a:effectLst/>
                          <a:uLnTx/>
                          <a:uFillTx/>
                          <a:latin typeface="+mn-lt"/>
                          <a:ea typeface="+mn-ea"/>
                          <a:cs typeface="+mn-cs"/>
                        </a:rPr>
                        <a:t>
 Our favorite dream bedrooms are filled with luxurious details and elegant design touches. Pass by our showroom and get inspired to recreate your ideal bedroom!
#luxury #furniture #interiors #interiordesign #interiordecor #homedesign #homedecor #home #design #designer #style #decor #decoration #instastyle #instadecor #instagood #gianfrancoferrehome #cobraart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99797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- 2018-08-30 09:08:21 </a:t>
                      </a:r>
                      <a:r>
                        <a:rPr kumimoji="0" lang="en-US" sz="1000" b="0" i="0" u="none" strike="noStrike" kern="1200" cap="none" spc="0" normalizeH="0" baseline="0" noProof="0">
                          <a:ln>
                            <a:noFill/>
                          </a:ln>
                          <a:solidFill>
                            <a:prstClr val="black"/>
                          </a:solidFill>
                          <a:effectLst/>
                          <a:uLnTx/>
                          <a:uFillTx/>
                          <a:latin typeface="+mn-lt"/>
                          <a:ea typeface="+mn-ea"/>
                          <a:cs typeface="+mn-cs"/>
                        </a:rPr>
                        <a:t>
 Take a look at these architectural projects inspired by the future… Read more about it on Wallpaper Magazine by clicking on the link in our bio!
#luxury #furniture #interiors #interiordesign #interiordecor #homedesign #homedecor #home #design #designer #style #decor #decoration #instastyle #instadecor #instagood #futuristic #architecture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167030880"/>
                  </a:ext>
                </a:extLst>
              </a:tr>
            </a:tbl>
          </a:graphicData>
        </a:graphic>
      </p:graphicFrame>
      <p:sp>
        <p:nvSpPr>
          <p:cNvPr id="4" name="Text Placeholder 3">
            <a:extLst>
              <a:ext uri="{FF2B5EF4-FFF2-40B4-BE49-F238E27FC236}">
                <a16:creationId xmlns:a16="http://schemas.microsoft.com/office/drawing/2014/main" id="{3B868868-CDBA-4056-AAB3-B0A6EA2C1D63}"/>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6676557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9FCD61-6D59-4A20-A774-A2DA1263D144}"/>
              </a:ext>
            </a:extLst>
          </p:cNvPr>
          <p:cNvSpPr>
            <a:spLocks noGrp="1"/>
          </p:cNvSpPr>
          <p:nvPr>
            <p:ph type="title"/>
          </p:nvPr>
        </p:nvSpPr>
        <p:spPr/>
        <p:txBody>
          <a:bodyPr/>
          <a:lstStyle/>
          <a:p>
            <a:r>
              <a:rPr lang="en-US"/>
              <a:t>Instagram Posts Table | altus.me - 2 of 10</a:t>
            </a:r>
          </a:p>
        </p:txBody>
      </p:sp>
      <p:graphicFrame>
        <p:nvGraphicFramePr>
          <p:cNvPr id="5" name="Table Placeholder 4">
            <a:extLst>
              <a:ext uri="{FF2B5EF4-FFF2-40B4-BE49-F238E27FC236}">
                <a16:creationId xmlns:a16="http://schemas.microsoft.com/office/drawing/2014/main" id="{FEB32CF5-52EE-4EB4-B68F-BD8982CCF0EF}"/>
              </a:ext>
            </a:extLst>
          </p:cNvPr>
          <p:cNvGraphicFramePr>
            <a:graphicFrameLocks noGrp="1"/>
          </p:cNvGraphicFramePr>
          <p:nvPr>
            <p:ph type="tbl" sz="quarter" idx="13"/>
            <p:extLst>
              <p:ext uri="{D42A27DB-BD31-4B8C-83A1-F6EECF244321}">
                <p14:modId xmlns:p14="http://schemas.microsoft.com/office/powerpoint/2010/main" val="39561221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649660787"/>
                    </a:ext>
                  </a:extLst>
                </a:gridCol>
                <a:gridCol w="987552">
                  <a:extLst>
                    <a:ext uri="{9D8B030D-6E8A-4147-A177-3AD203B41FA5}">
                      <a16:colId xmlns:a16="http://schemas.microsoft.com/office/drawing/2014/main" val="392783017"/>
                    </a:ext>
                  </a:extLst>
                </a:gridCol>
                <a:gridCol w="987552">
                  <a:extLst>
                    <a:ext uri="{9D8B030D-6E8A-4147-A177-3AD203B41FA5}">
                      <a16:colId xmlns:a16="http://schemas.microsoft.com/office/drawing/2014/main" val="2653505805"/>
                    </a:ext>
                  </a:extLst>
                </a:gridCol>
                <a:gridCol w="987552">
                  <a:extLst>
                    <a:ext uri="{9D8B030D-6E8A-4147-A177-3AD203B41FA5}">
                      <a16:colId xmlns:a16="http://schemas.microsoft.com/office/drawing/2014/main" val="2994321145"/>
                    </a:ext>
                  </a:extLst>
                </a:gridCol>
                <a:gridCol w="987552">
                  <a:extLst>
                    <a:ext uri="{9D8B030D-6E8A-4147-A177-3AD203B41FA5}">
                      <a16:colId xmlns:a16="http://schemas.microsoft.com/office/drawing/2014/main" val="33979716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24388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- 2018-08-29 16:35:03 </a:t>
                      </a:r>
                      <a:r>
                        <a:rPr kumimoji="0" lang="en-US" sz="1000" b="0" i="0" u="none" strike="noStrike" kern="1200" cap="none" spc="0" normalizeH="0" baseline="0" noProof="0">
                          <a:ln>
                            <a:noFill/>
                          </a:ln>
                          <a:solidFill>
                            <a:prstClr val="black"/>
                          </a:solidFill>
                          <a:effectLst/>
                          <a:uLnTx/>
                          <a:uFillTx/>
                          <a:latin typeface="+mn-lt"/>
                          <a:ea typeface="+mn-ea"/>
                          <a:cs typeface="+mn-cs"/>
                        </a:rPr>
                        <a:t>
 Extremis makes "tools" that make life better. #Repost extremis
• • •
Who doesn’t love a beautiful sunset? Let’s sit back &amp; relax in Sol+Luna while taking in the view of the ocean at the Canary Islands. 
#regram coaestudio
#rooftopterrace #penthouse #design #decor #outdoor #balcony #seaview #summernight #sunbed #outdoorsofa #outdoorlounge #multifuntionalfurniture #extremissolyluna #extremis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99300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- 2018-08-28 12:53:49 </a:t>
                      </a:r>
                      <a:r>
                        <a:rPr kumimoji="0" lang="en-US" sz="1000" b="0" i="0" u="none" strike="noStrike" kern="1200" cap="none" spc="0" normalizeH="0" baseline="0" noProof="0">
                          <a:ln>
                            <a:noFill/>
                          </a:ln>
                          <a:solidFill>
                            <a:prstClr val="black"/>
                          </a:solidFill>
                          <a:effectLst/>
                          <a:uLnTx/>
                          <a:uFillTx/>
                          <a:latin typeface="+mn-lt"/>
                          <a:ea typeface="+mn-ea"/>
                          <a:cs typeface="+mn-cs"/>
                        </a:rPr>
                        <a:t>
 Inspiration board by Walter Knoll. #Repost walterknoll_official
• • •
New week, new mood, new board, new inspiration!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22733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- 2018-08-27 14:45:20 </a:t>
                      </a:r>
                      <a:r>
                        <a:rPr kumimoji="0" lang="en-US" sz="1000" b="0" i="0" u="none" strike="noStrike" kern="1200" cap="none" spc="0" normalizeH="0" baseline="0" noProof="0">
                          <a:ln>
                            <a:noFill/>
                          </a:ln>
                          <a:solidFill>
                            <a:prstClr val="black"/>
                          </a:solidFill>
                          <a:effectLst/>
                          <a:uLnTx/>
                          <a:uFillTx/>
                          <a:latin typeface="+mn-lt"/>
                          <a:ea typeface="+mn-ea"/>
                          <a:cs typeface="+mn-cs"/>
                        </a:rPr>
                        <a:t>
 Transform your home into an exotic paradise with our Roberto Cavalli Home collection!
#luxury #furniture #interiors #interiordesign #interiordecor #homedesign #homedecor #home #design #designer #style #decor #decoration #instastyle #instadecor #instagood #robertocavallihome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59823540"/>
                  </a:ext>
                </a:extLst>
              </a:tr>
            </a:tbl>
          </a:graphicData>
        </a:graphic>
      </p:graphicFrame>
      <p:sp>
        <p:nvSpPr>
          <p:cNvPr id="4" name="Text Placeholder 3">
            <a:extLst>
              <a:ext uri="{FF2B5EF4-FFF2-40B4-BE49-F238E27FC236}">
                <a16:creationId xmlns:a16="http://schemas.microsoft.com/office/drawing/2014/main" id="{B3328EA4-1F6E-4503-B500-7ECECBE40971}"/>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40885990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E66BE-3DAB-4F1A-A8A8-B662AFABC45B}"/>
              </a:ext>
            </a:extLst>
          </p:cNvPr>
          <p:cNvSpPr>
            <a:spLocks noGrp="1"/>
          </p:cNvSpPr>
          <p:nvPr>
            <p:ph type="title"/>
          </p:nvPr>
        </p:nvSpPr>
        <p:spPr/>
        <p:txBody>
          <a:bodyPr/>
          <a:lstStyle/>
          <a:p>
            <a:r>
              <a:rPr lang="en-US"/>
              <a:t>Instagram Posts Table | altus.me - 3 of 10</a:t>
            </a:r>
          </a:p>
        </p:txBody>
      </p:sp>
      <p:graphicFrame>
        <p:nvGraphicFramePr>
          <p:cNvPr id="5" name="Table Placeholder 4">
            <a:extLst>
              <a:ext uri="{FF2B5EF4-FFF2-40B4-BE49-F238E27FC236}">
                <a16:creationId xmlns:a16="http://schemas.microsoft.com/office/drawing/2014/main" id="{9FE38121-C799-4BA0-8D23-C2A4986C4B12}"/>
              </a:ext>
            </a:extLst>
          </p:cNvPr>
          <p:cNvGraphicFramePr>
            <a:graphicFrameLocks noGrp="1"/>
          </p:cNvGraphicFramePr>
          <p:nvPr>
            <p:ph type="tbl" sz="quarter" idx="13"/>
            <p:extLst>
              <p:ext uri="{D42A27DB-BD31-4B8C-83A1-F6EECF244321}">
                <p14:modId xmlns:p14="http://schemas.microsoft.com/office/powerpoint/2010/main" val="3987577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023812921"/>
                    </a:ext>
                  </a:extLst>
                </a:gridCol>
                <a:gridCol w="987552">
                  <a:extLst>
                    <a:ext uri="{9D8B030D-6E8A-4147-A177-3AD203B41FA5}">
                      <a16:colId xmlns:a16="http://schemas.microsoft.com/office/drawing/2014/main" val="688317426"/>
                    </a:ext>
                  </a:extLst>
                </a:gridCol>
                <a:gridCol w="987552">
                  <a:extLst>
                    <a:ext uri="{9D8B030D-6E8A-4147-A177-3AD203B41FA5}">
                      <a16:colId xmlns:a16="http://schemas.microsoft.com/office/drawing/2014/main" val="3473090192"/>
                    </a:ext>
                  </a:extLst>
                </a:gridCol>
                <a:gridCol w="987552">
                  <a:extLst>
                    <a:ext uri="{9D8B030D-6E8A-4147-A177-3AD203B41FA5}">
                      <a16:colId xmlns:a16="http://schemas.microsoft.com/office/drawing/2014/main" val="2114475075"/>
                    </a:ext>
                  </a:extLst>
                </a:gridCol>
                <a:gridCol w="987552">
                  <a:extLst>
                    <a:ext uri="{9D8B030D-6E8A-4147-A177-3AD203B41FA5}">
                      <a16:colId xmlns:a16="http://schemas.microsoft.com/office/drawing/2014/main" val="40559530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39773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- 2018-08-26 16:48:06 </a:t>
                      </a:r>
                      <a:r>
                        <a:rPr kumimoji="0" lang="en-US" sz="1000" b="0" i="0" u="none" strike="noStrike" kern="1200" cap="none" spc="0" normalizeH="0" baseline="0" noProof="0">
                          <a:ln>
                            <a:noFill/>
                          </a:ln>
                          <a:solidFill>
                            <a:prstClr val="black"/>
                          </a:solidFill>
                          <a:effectLst/>
                          <a:uLnTx/>
                          <a:uFillTx/>
                          <a:latin typeface="+mn-lt"/>
                          <a:ea typeface="+mn-ea"/>
                          <a:cs typeface="+mn-cs"/>
                        </a:rPr>
                        <a:t>
 Here’s an exclusive look behind the scenes of Manutti's new collection photo shoot in Morocco. Start dreaming away... Click on the link in our bio to see the full videos!
#luxury #furniture #interiors #interiordesign #interiordecor #homedesign #homedecor #home #design #designer #style #decor #decoration #instastyle #instadecor #instagood #manutti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7235371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- 2018-08-25 12:13:28 </a:t>
                      </a:r>
                      <a:r>
                        <a:rPr kumimoji="0" lang="en-US" sz="1000" b="0" i="0" u="none" strike="noStrike" kern="1200" cap="none" spc="0" normalizeH="0" baseline="0" noProof="0">
                          <a:ln>
                            <a:noFill/>
                          </a:ln>
                          <a:solidFill>
                            <a:prstClr val="black"/>
                          </a:solidFill>
                          <a:effectLst/>
                          <a:uLnTx/>
                          <a:uFillTx/>
                          <a:latin typeface="+mn-lt"/>
                          <a:ea typeface="+mn-ea"/>
                          <a:cs typeface="+mn-cs"/>
                        </a:rPr>
                        <a:t>
 Extremis spotted in Croatia! #Repost extremis
• • •
The Romeo &amp; Juliet bench adds green and fresh air to modern architecture #regram projectum_ #gardenbench #flowerpots #design #architecture #outdoordesign #urbanliving #extremisromeoandjuliet #extremis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80791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- 2018-08-24 12:51:27 </a:t>
                      </a:r>
                      <a:r>
                        <a:rPr kumimoji="0" lang="en-US" sz="1000" b="0" i="0" u="none" strike="noStrike" kern="1200" cap="none" spc="0" normalizeH="0" baseline="0" noProof="0">
                          <a:ln>
                            <a:noFill/>
                          </a:ln>
                          <a:solidFill>
                            <a:prstClr val="black"/>
                          </a:solidFill>
                          <a:effectLst/>
                          <a:uLnTx/>
                          <a:uFillTx/>
                          <a:latin typeface="+mn-lt"/>
                          <a:ea typeface="+mn-ea"/>
                          <a:cs typeface="+mn-cs"/>
                        </a:rPr>
                        <a:t>
 Outdoor essentials with Driade! #Repost driade_it
• • •
#Splash ! That’s what happens when you’re playing poolside with #Water .
#LordYo chair by starck .
#App table and #Sissi chair by palombaserafini robertopalomba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2445319"/>
                  </a:ext>
                </a:extLst>
              </a:tr>
            </a:tbl>
          </a:graphicData>
        </a:graphic>
      </p:graphicFrame>
      <p:sp>
        <p:nvSpPr>
          <p:cNvPr id="4" name="Text Placeholder 3">
            <a:extLst>
              <a:ext uri="{FF2B5EF4-FFF2-40B4-BE49-F238E27FC236}">
                <a16:creationId xmlns:a16="http://schemas.microsoft.com/office/drawing/2014/main" id="{DFEC23BA-D6B7-4E72-8928-0670CC334CC9}"/>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8824675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29D9A1-3535-4B55-B6BA-6B418E65E65E}"/>
              </a:ext>
            </a:extLst>
          </p:cNvPr>
          <p:cNvSpPr>
            <a:spLocks noGrp="1"/>
          </p:cNvSpPr>
          <p:nvPr>
            <p:ph type="title"/>
          </p:nvPr>
        </p:nvSpPr>
        <p:spPr/>
        <p:txBody>
          <a:bodyPr/>
          <a:lstStyle/>
          <a:p>
            <a:r>
              <a:rPr lang="en-US"/>
              <a:t>Instagram Posts Table | altus.me - 4 of 10</a:t>
            </a:r>
          </a:p>
        </p:txBody>
      </p:sp>
      <p:graphicFrame>
        <p:nvGraphicFramePr>
          <p:cNvPr id="5" name="Table Placeholder 4">
            <a:extLst>
              <a:ext uri="{FF2B5EF4-FFF2-40B4-BE49-F238E27FC236}">
                <a16:creationId xmlns:a16="http://schemas.microsoft.com/office/drawing/2014/main" id="{0A8F8B4B-8756-477C-AA03-40DD715C7BC7}"/>
              </a:ext>
            </a:extLst>
          </p:cNvPr>
          <p:cNvGraphicFramePr>
            <a:graphicFrameLocks noGrp="1"/>
          </p:cNvGraphicFramePr>
          <p:nvPr>
            <p:ph type="tbl" sz="quarter" idx="13"/>
            <p:extLst>
              <p:ext uri="{D42A27DB-BD31-4B8C-83A1-F6EECF244321}">
                <p14:modId xmlns:p14="http://schemas.microsoft.com/office/powerpoint/2010/main" val="22601172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511439225"/>
                    </a:ext>
                  </a:extLst>
                </a:gridCol>
                <a:gridCol w="987552">
                  <a:extLst>
                    <a:ext uri="{9D8B030D-6E8A-4147-A177-3AD203B41FA5}">
                      <a16:colId xmlns:a16="http://schemas.microsoft.com/office/drawing/2014/main" val="3412355926"/>
                    </a:ext>
                  </a:extLst>
                </a:gridCol>
                <a:gridCol w="987552">
                  <a:extLst>
                    <a:ext uri="{9D8B030D-6E8A-4147-A177-3AD203B41FA5}">
                      <a16:colId xmlns:a16="http://schemas.microsoft.com/office/drawing/2014/main" val="3237933665"/>
                    </a:ext>
                  </a:extLst>
                </a:gridCol>
                <a:gridCol w="987552">
                  <a:extLst>
                    <a:ext uri="{9D8B030D-6E8A-4147-A177-3AD203B41FA5}">
                      <a16:colId xmlns:a16="http://schemas.microsoft.com/office/drawing/2014/main" val="3725109264"/>
                    </a:ext>
                  </a:extLst>
                </a:gridCol>
                <a:gridCol w="987552">
                  <a:extLst>
                    <a:ext uri="{9D8B030D-6E8A-4147-A177-3AD203B41FA5}">
                      <a16:colId xmlns:a16="http://schemas.microsoft.com/office/drawing/2014/main" val="30496100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4449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- 2018-08-23 09:29:31 </a:t>
                      </a:r>
                      <a:r>
                        <a:rPr kumimoji="0" lang="en-US" sz="1000" b="0" i="0" u="none" strike="noStrike" kern="1200" cap="none" spc="0" normalizeH="0" baseline="0" noProof="0">
                          <a:ln>
                            <a:noFill/>
                          </a:ln>
                          <a:solidFill>
                            <a:prstClr val="black"/>
                          </a:solidFill>
                          <a:effectLst/>
                          <a:uLnTx/>
                          <a:uFillTx/>
                          <a:latin typeface="+mn-lt"/>
                          <a:ea typeface="+mn-ea"/>
                          <a:cs typeface="+mn-cs"/>
                        </a:rPr>
                        <a:t>
 River chair for Tonon - with its summer colors and unique shapes - wins Honoree Hip Award, category Hospitality Seating, and talented designer Mac Stopa is the winner of HiP Award 2018 product design! Click on the link in our bio to know more!
#luxury #furniture #interiors #interiordesign #interiordecor #homedesign #homedecor #home #design #designer #style #decor #decoration #instastyle #instadecor #instagood #tonon #macstopa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85223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- 2018-08-22 10:31:26 </a:t>
                      </a:r>
                      <a:r>
                        <a:rPr kumimoji="0" lang="en-US" sz="1000" b="0" i="0" u="none" strike="noStrike" kern="1200" cap="none" spc="0" normalizeH="0" baseline="0" noProof="0">
                          <a:ln>
                            <a:noFill/>
                          </a:ln>
                          <a:solidFill>
                            <a:prstClr val="black"/>
                          </a:solidFill>
                          <a:effectLst/>
                          <a:uLnTx/>
                          <a:uFillTx/>
                          <a:latin typeface="+mn-lt"/>
                          <a:ea typeface="+mn-ea"/>
                          <a:cs typeface="+mn-cs"/>
                        </a:rPr>
                        <a:t>
 Admiring Downtown Beirut's architecture with a view from the top. #Repost livelovearchitecture
• • •
Downtown Beirut 
Taken by ramimansourr
#Lebanon #Beirut #livelovebeirut
•
•
#architect #design #designer #architecture
#archilovers #liveloveBEIRUT
#architecturemagazine #architectureandpeople #architecture_masters #architecturedetails #architecturephotos #instaarch #architecture #archstudent #architectural #archlife #architecturemodel #architecturestudent #architect #architects #architectureporn #architecturelovers #architecturegram #architecturedesign #architecture_best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3946236"/>
                  </a:ext>
                </a:extLst>
              </a:tr>
            </a:tbl>
          </a:graphicData>
        </a:graphic>
      </p:graphicFrame>
      <p:sp>
        <p:nvSpPr>
          <p:cNvPr id="4" name="Text Placeholder 3">
            <a:extLst>
              <a:ext uri="{FF2B5EF4-FFF2-40B4-BE49-F238E27FC236}">
                <a16:creationId xmlns:a16="http://schemas.microsoft.com/office/drawing/2014/main" id="{3173BB69-DEF5-4C05-B9F1-9548DF25A3B7}"/>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4159002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7ED791-4D5A-4E85-80C4-EF14D2286338}"/>
              </a:ext>
            </a:extLst>
          </p:cNvPr>
          <p:cNvSpPr>
            <a:spLocks noGrp="1"/>
          </p:cNvSpPr>
          <p:nvPr>
            <p:ph type="title"/>
          </p:nvPr>
        </p:nvSpPr>
        <p:spPr/>
        <p:txBody>
          <a:bodyPr/>
          <a:lstStyle/>
          <a:p>
            <a:r>
              <a:rPr lang="en-US"/>
              <a:t>Instagram Posts Table | altus.me - 5 of 10</a:t>
            </a:r>
          </a:p>
        </p:txBody>
      </p:sp>
      <p:graphicFrame>
        <p:nvGraphicFramePr>
          <p:cNvPr id="5" name="Table Placeholder 4">
            <a:extLst>
              <a:ext uri="{FF2B5EF4-FFF2-40B4-BE49-F238E27FC236}">
                <a16:creationId xmlns:a16="http://schemas.microsoft.com/office/drawing/2014/main" id="{45DBE062-65D4-4A9A-BA98-76ED1876BAA6}"/>
              </a:ext>
            </a:extLst>
          </p:cNvPr>
          <p:cNvGraphicFramePr>
            <a:graphicFrameLocks noGrp="1"/>
          </p:cNvGraphicFramePr>
          <p:nvPr>
            <p:ph type="tbl" sz="quarter" idx="13"/>
            <p:extLst>
              <p:ext uri="{D42A27DB-BD31-4B8C-83A1-F6EECF244321}">
                <p14:modId xmlns:p14="http://schemas.microsoft.com/office/powerpoint/2010/main" val="32454234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567051969"/>
                    </a:ext>
                  </a:extLst>
                </a:gridCol>
                <a:gridCol w="987552">
                  <a:extLst>
                    <a:ext uri="{9D8B030D-6E8A-4147-A177-3AD203B41FA5}">
                      <a16:colId xmlns:a16="http://schemas.microsoft.com/office/drawing/2014/main" val="2809997966"/>
                    </a:ext>
                  </a:extLst>
                </a:gridCol>
                <a:gridCol w="987552">
                  <a:extLst>
                    <a:ext uri="{9D8B030D-6E8A-4147-A177-3AD203B41FA5}">
                      <a16:colId xmlns:a16="http://schemas.microsoft.com/office/drawing/2014/main" val="4156411195"/>
                    </a:ext>
                  </a:extLst>
                </a:gridCol>
                <a:gridCol w="987552">
                  <a:extLst>
                    <a:ext uri="{9D8B030D-6E8A-4147-A177-3AD203B41FA5}">
                      <a16:colId xmlns:a16="http://schemas.microsoft.com/office/drawing/2014/main" val="2552049434"/>
                    </a:ext>
                  </a:extLst>
                </a:gridCol>
                <a:gridCol w="987552">
                  <a:extLst>
                    <a:ext uri="{9D8B030D-6E8A-4147-A177-3AD203B41FA5}">
                      <a16:colId xmlns:a16="http://schemas.microsoft.com/office/drawing/2014/main" val="21348271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46901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- 2018-08-21 09:13:37 </a:t>
                      </a:r>
                      <a:r>
                        <a:rPr kumimoji="0" lang="en-US" sz="1000" b="0" i="0" u="none" strike="noStrike" kern="1200" cap="none" spc="0" normalizeH="0" baseline="0" noProof="0">
                          <a:ln>
                            <a:noFill/>
                          </a:ln>
                          <a:solidFill>
                            <a:prstClr val="black"/>
                          </a:solidFill>
                          <a:effectLst/>
                          <a:uLnTx/>
                          <a:uFillTx/>
                          <a:latin typeface="+mn-lt"/>
                          <a:ea typeface="+mn-ea"/>
                          <a:cs typeface="+mn-cs"/>
                        </a:rPr>
                        <a:t>
 Adha Mubarak from the Altus team!
Please note that our showroom is closed today on the occasion of Eid Al Adha.
#luxury #furniture #interiors #interiordesign #interiordecor #homedesign #homedecor #home #design #designer #style #decor #decoration #instastyle #instadecor #instagood #driade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91043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- 2018-08-20 10:57:32 </a:t>
                      </a:r>
                      <a:r>
                        <a:rPr kumimoji="0" lang="en-US" sz="1000" b="0" i="0" u="none" strike="noStrike" kern="1200" cap="none" spc="0" normalizeH="0" baseline="0" noProof="0">
                          <a:ln>
                            <a:noFill/>
                          </a:ln>
                          <a:solidFill>
                            <a:prstClr val="black"/>
                          </a:solidFill>
                          <a:effectLst/>
                          <a:uLnTx/>
                          <a:uFillTx/>
                          <a:latin typeface="+mn-lt"/>
                          <a:ea typeface="+mn-ea"/>
                          <a:cs typeface="+mn-cs"/>
                        </a:rPr>
                        <a:t>
 A modern and functional decorative element, "Tropez" sideboard by Cattelan Italia finds inspiration in geometric arts and is ideal for your contemporary living room.
#luxury #furniture #interiors #interiordesign #interiordecor #homedesign #homedecor #home #design #designer #style #decor #decoration #instastyle #instadecor #instagood #cattelanitalia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56155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- 2018-08-19 15:52:17 </a:t>
                      </a:r>
                      <a:r>
                        <a:rPr kumimoji="0" lang="en-US" sz="1000" b="0" i="0" u="none" strike="noStrike" kern="1200" cap="none" spc="0" normalizeH="0" baseline="0" noProof="0">
                          <a:ln>
                            <a:noFill/>
                          </a:ln>
                          <a:solidFill>
                            <a:prstClr val="black"/>
                          </a:solidFill>
                          <a:effectLst/>
                          <a:uLnTx/>
                          <a:uFillTx/>
                          <a:latin typeface="+mn-lt"/>
                          <a:ea typeface="+mn-ea"/>
                          <a:cs typeface="+mn-cs"/>
                        </a:rPr>
                        <a:t>
 Introducing BUNDLE SOFA designed by eoosdesign for walterknoll_official.
We just received this pure bundle of joy in our showroom, so make sure to pass by to see it on display!
#luxury #furniture #interiors #interiordesign #interiordecor #homedesign #homedecor #home #design #designer #style #decor #decoration #instastyle #instadecor #instagood #walterknoll #eoos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952304132"/>
                  </a:ext>
                </a:extLst>
              </a:tr>
            </a:tbl>
          </a:graphicData>
        </a:graphic>
      </p:graphicFrame>
      <p:sp>
        <p:nvSpPr>
          <p:cNvPr id="4" name="Text Placeholder 3">
            <a:extLst>
              <a:ext uri="{FF2B5EF4-FFF2-40B4-BE49-F238E27FC236}">
                <a16:creationId xmlns:a16="http://schemas.microsoft.com/office/drawing/2014/main" id="{6427580B-1EB5-4C44-B6F8-35BB47E93AD9}"/>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42888890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184F8D-33DA-45EF-A537-D3A2AECBAA16}"/>
              </a:ext>
            </a:extLst>
          </p:cNvPr>
          <p:cNvSpPr>
            <a:spLocks noGrp="1"/>
          </p:cNvSpPr>
          <p:nvPr>
            <p:ph type="title"/>
          </p:nvPr>
        </p:nvSpPr>
        <p:spPr/>
        <p:txBody>
          <a:bodyPr/>
          <a:lstStyle/>
          <a:p>
            <a:r>
              <a:rPr lang="en-US"/>
              <a:t>Instagram Posts Table | altus.me - 6 of 10</a:t>
            </a:r>
          </a:p>
        </p:txBody>
      </p:sp>
      <p:graphicFrame>
        <p:nvGraphicFramePr>
          <p:cNvPr id="5" name="Table Placeholder 4">
            <a:extLst>
              <a:ext uri="{FF2B5EF4-FFF2-40B4-BE49-F238E27FC236}">
                <a16:creationId xmlns:a16="http://schemas.microsoft.com/office/drawing/2014/main" id="{55118EDC-C0EE-4E4D-B0B9-5F08F0A82552}"/>
              </a:ext>
            </a:extLst>
          </p:cNvPr>
          <p:cNvGraphicFramePr>
            <a:graphicFrameLocks noGrp="1"/>
          </p:cNvGraphicFramePr>
          <p:nvPr>
            <p:ph type="tbl" sz="quarter" idx="13"/>
            <p:extLst>
              <p:ext uri="{D42A27DB-BD31-4B8C-83A1-F6EECF244321}">
                <p14:modId xmlns:p14="http://schemas.microsoft.com/office/powerpoint/2010/main" val="9347426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001813506"/>
                    </a:ext>
                  </a:extLst>
                </a:gridCol>
                <a:gridCol w="987552">
                  <a:extLst>
                    <a:ext uri="{9D8B030D-6E8A-4147-A177-3AD203B41FA5}">
                      <a16:colId xmlns:a16="http://schemas.microsoft.com/office/drawing/2014/main" val="2922066765"/>
                    </a:ext>
                  </a:extLst>
                </a:gridCol>
                <a:gridCol w="987552">
                  <a:extLst>
                    <a:ext uri="{9D8B030D-6E8A-4147-A177-3AD203B41FA5}">
                      <a16:colId xmlns:a16="http://schemas.microsoft.com/office/drawing/2014/main" val="2725961165"/>
                    </a:ext>
                  </a:extLst>
                </a:gridCol>
                <a:gridCol w="987552">
                  <a:extLst>
                    <a:ext uri="{9D8B030D-6E8A-4147-A177-3AD203B41FA5}">
                      <a16:colId xmlns:a16="http://schemas.microsoft.com/office/drawing/2014/main" val="984809491"/>
                    </a:ext>
                  </a:extLst>
                </a:gridCol>
                <a:gridCol w="987552">
                  <a:extLst>
                    <a:ext uri="{9D8B030D-6E8A-4147-A177-3AD203B41FA5}">
                      <a16:colId xmlns:a16="http://schemas.microsoft.com/office/drawing/2014/main" val="388911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81820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- 2018-08-18 11:09:11 </a:t>
                      </a:r>
                      <a:r>
                        <a:rPr kumimoji="0" lang="en-US" sz="1000" b="0" i="0" u="none" strike="noStrike" kern="1200" cap="none" spc="0" normalizeH="0" baseline="0" noProof="0">
                          <a:ln>
                            <a:noFill/>
                          </a:ln>
                          <a:solidFill>
                            <a:prstClr val="black"/>
                          </a:solidFill>
                          <a:effectLst/>
                          <a:uLnTx/>
                          <a:uFillTx/>
                          <a:latin typeface="+mn-lt"/>
                          <a:ea typeface="+mn-ea"/>
                          <a:cs typeface="+mn-cs"/>
                        </a:rPr>
                        <a:t>
 The Radius chair for Manutti offers optimal comfort for long get-togethers under the sun while surrounded with nature.
#luxury #furniture #interiors #interiordesign #interiordecor #homedesign #homedecor #home #design #designer #style #decor #decoration #instastyle #instadecor #instagood #manutti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05914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- 2018-08-17 09:36:52 </a:t>
                      </a:r>
                      <a:r>
                        <a:rPr kumimoji="0" lang="en-US" sz="1000" b="0" i="0" u="none" strike="noStrike" kern="1200" cap="none" spc="0" normalizeH="0" baseline="0" noProof="0">
                          <a:ln>
                            <a:noFill/>
                          </a:ln>
                          <a:solidFill>
                            <a:prstClr val="black"/>
                          </a:solidFill>
                          <a:effectLst/>
                          <a:uLnTx/>
                          <a:uFillTx/>
                          <a:latin typeface="+mn-lt"/>
                          <a:ea typeface="+mn-ea"/>
                          <a:cs typeface="+mn-cs"/>
                        </a:rPr>
                        <a:t>
 What better way to enjoy the remaining days of summer than on designs you love?
Don't miss the chance to shop for your favorite outdoor models with our special prices during the entire month of August.
#luxury #furniture #interiors #interiordesign #interiordecor #homedesign #homedecor #home #design #designer #style #decor #decoration #instastyle #instadecor #instagood #extremis #exclusive #reductions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98256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- 2018-08-16 11:13:30 </a:t>
                      </a:r>
                      <a:r>
                        <a:rPr kumimoji="0" lang="en-US" sz="1000" b="0" i="0" u="none" strike="noStrike" kern="1200" cap="none" spc="0" normalizeH="0" baseline="0" noProof="0">
                          <a:ln>
                            <a:noFill/>
                          </a:ln>
                          <a:solidFill>
                            <a:prstClr val="black"/>
                          </a:solidFill>
                          <a:effectLst/>
                          <a:uLnTx/>
                          <a:uFillTx/>
                          <a:latin typeface="+mn-lt"/>
                          <a:ea typeface="+mn-ea"/>
                          <a:cs typeface="+mn-cs"/>
                        </a:rPr>
                        <a:t>
 Find in our showroom Lladró's exceptional handmade designs of porcelain. #Repost lladro
• • •
Which is your spirit animal? | Discover the Origami collection at Lladro.com | #Lladro #handmade #porcelain #origami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53711313"/>
                  </a:ext>
                </a:extLst>
              </a:tr>
            </a:tbl>
          </a:graphicData>
        </a:graphic>
      </p:graphicFrame>
      <p:sp>
        <p:nvSpPr>
          <p:cNvPr id="4" name="Text Placeholder 3">
            <a:extLst>
              <a:ext uri="{FF2B5EF4-FFF2-40B4-BE49-F238E27FC236}">
                <a16:creationId xmlns:a16="http://schemas.microsoft.com/office/drawing/2014/main" id="{A0B09BC0-C7AE-4DBF-B0E4-2BC69AA711DC}"/>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6243316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52000C-0D24-4F72-97E3-4A2C1639A250}"/>
              </a:ext>
            </a:extLst>
          </p:cNvPr>
          <p:cNvSpPr>
            <a:spLocks noGrp="1"/>
          </p:cNvSpPr>
          <p:nvPr>
            <p:ph type="title"/>
          </p:nvPr>
        </p:nvSpPr>
        <p:spPr/>
        <p:txBody>
          <a:bodyPr/>
          <a:lstStyle/>
          <a:p>
            <a:r>
              <a:rPr lang="en-US"/>
              <a:t>Instagram Posts Table | altus.me - 7 of 10</a:t>
            </a:r>
          </a:p>
        </p:txBody>
      </p:sp>
      <p:graphicFrame>
        <p:nvGraphicFramePr>
          <p:cNvPr id="5" name="Table Placeholder 4">
            <a:extLst>
              <a:ext uri="{FF2B5EF4-FFF2-40B4-BE49-F238E27FC236}">
                <a16:creationId xmlns:a16="http://schemas.microsoft.com/office/drawing/2014/main" id="{A94E5BD7-FF09-491B-B333-5C76B3CD8AB0}"/>
              </a:ext>
            </a:extLst>
          </p:cNvPr>
          <p:cNvGraphicFramePr>
            <a:graphicFrameLocks noGrp="1"/>
          </p:cNvGraphicFramePr>
          <p:nvPr>
            <p:ph type="tbl" sz="quarter" idx="13"/>
            <p:extLst>
              <p:ext uri="{D42A27DB-BD31-4B8C-83A1-F6EECF244321}">
                <p14:modId xmlns:p14="http://schemas.microsoft.com/office/powerpoint/2010/main" val="31698117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40068984"/>
                    </a:ext>
                  </a:extLst>
                </a:gridCol>
                <a:gridCol w="987552">
                  <a:extLst>
                    <a:ext uri="{9D8B030D-6E8A-4147-A177-3AD203B41FA5}">
                      <a16:colId xmlns:a16="http://schemas.microsoft.com/office/drawing/2014/main" val="2276515270"/>
                    </a:ext>
                  </a:extLst>
                </a:gridCol>
                <a:gridCol w="987552">
                  <a:extLst>
                    <a:ext uri="{9D8B030D-6E8A-4147-A177-3AD203B41FA5}">
                      <a16:colId xmlns:a16="http://schemas.microsoft.com/office/drawing/2014/main" val="1115944285"/>
                    </a:ext>
                  </a:extLst>
                </a:gridCol>
                <a:gridCol w="987552">
                  <a:extLst>
                    <a:ext uri="{9D8B030D-6E8A-4147-A177-3AD203B41FA5}">
                      <a16:colId xmlns:a16="http://schemas.microsoft.com/office/drawing/2014/main" val="1724592082"/>
                    </a:ext>
                  </a:extLst>
                </a:gridCol>
                <a:gridCol w="987552">
                  <a:extLst>
                    <a:ext uri="{9D8B030D-6E8A-4147-A177-3AD203B41FA5}">
                      <a16:colId xmlns:a16="http://schemas.microsoft.com/office/drawing/2014/main" val="38661196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69199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- 2018-08-15 18:06:14 </a:t>
                      </a:r>
                      <a:r>
                        <a:rPr kumimoji="0" lang="en-US" sz="1000" b="0" i="0" u="none" strike="noStrike" kern="1200" cap="none" spc="0" normalizeH="0" baseline="0" noProof="0">
                          <a:ln>
                            <a:noFill/>
                          </a:ln>
                          <a:solidFill>
                            <a:prstClr val="black"/>
                          </a:solidFill>
                          <a:effectLst/>
                          <a:uLnTx/>
                          <a:uFillTx/>
                          <a:latin typeface="+mn-lt"/>
                          <a:ea typeface="+mn-ea"/>
                          <a:cs typeface="+mn-cs"/>
                        </a:rPr>
                        <a:t>
 Driade's Lagò chair - designed by Starck - was featured in a shooting for PINKO, beautifully portrayed in this summery set!
Photos via driade_it
#luxury #furniture #interiors #interiordesign #interiordecor #homedesign #homedecor #home #design #designer #style #decor #decoration #instastyle #instadecor #instagood #driade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214160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- 2018-08-15 08:26:36 </a:t>
                      </a:r>
                      <a:r>
                        <a:rPr kumimoji="0" lang="en-US" sz="1000" b="0" i="0" u="none" strike="noStrike" kern="1200" cap="none" spc="0" normalizeH="0" baseline="0" noProof="0">
                          <a:ln>
                            <a:noFill/>
                          </a:ln>
                          <a:solidFill>
                            <a:prstClr val="black"/>
                          </a:solidFill>
                          <a:effectLst/>
                          <a:uLnTx/>
                          <a:uFillTx/>
                          <a:latin typeface="+mn-lt"/>
                          <a:ea typeface="+mn-ea"/>
                          <a:cs typeface="+mn-cs"/>
                        </a:rPr>
                        <a:t>
 Whether you want to relax in your garden, enjoy a few drinks on your terrace or spend time together on your patio, Extremis has the tools for togetherness.
PS. Altus showroom will be closed today and will resume work on Thursday.
Enjoy your day with your family &amp; friends!
Photos via extremis
#luxury #furniture #interiors #interiordesign #interiordecor #homedesign #homedecor #home #design #designer #style #decor #decoration #instastyle #instadecor #instagood #extremis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939221139"/>
                  </a:ext>
                </a:extLst>
              </a:tr>
            </a:tbl>
          </a:graphicData>
        </a:graphic>
      </p:graphicFrame>
      <p:sp>
        <p:nvSpPr>
          <p:cNvPr id="4" name="Text Placeholder 3">
            <a:extLst>
              <a:ext uri="{FF2B5EF4-FFF2-40B4-BE49-F238E27FC236}">
                <a16:creationId xmlns:a16="http://schemas.microsoft.com/office/drawing/2014/main" id="{543A69A6-0BD9-48B7-B687-0CF8BAE25CB3}"/>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2141946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D57D1-1D56-4482-8E63-C3F46089B9DF}"/>
              </a:ext>
            </a:extLst>
          </p:cNvPr>
          <p:cNvSpPr>
            <a:spLocks noGrp="1"/>
          </p:cNvSpPr>
          <p:nvPr>
            <p:ph type="title"/>
          </p:nvPr>
        </p:nvSpPr>
        <p:spPr/>
        <p:txBody>
          <a:bodyPr/>
          <a:lstStyle/>
          <a:p>
            <a:r>
              <a:rPr lang="en-US"/>
              <a:t>Instagram Posts Table | altus.me - 8 of 10</a:t>
            </a:r>
          </a:p>
        </p:txBody>
      </p:sp>
      <p:graphicFrame>
        <p:nvGraphicFramePr>
          <p:cNvPr id="5" name="Table Placeholder 4">
            <a:extLst>
              <a:ext uri="{FF2B5EF4-FFF2-40B4-BE49-F238E27FC236}">
                <a16:creationId xmlns:a16="http://schemas.microsoft.com/office/drawing/2014/main" id="{909DF57F-63C0-4645-A245-9A91DD2DACAE}"/>
              </a:ext>
            </a:extLst>
          </p:cNvPr>
          <p:cNvGraphicFramePr>
            <a:graphicFrameLocks noGrp="1"/>
          </p:cNvGraphicFramePr>
          <p:nvPr>
            <p:ph type="tbl" sz="quarter" idx="13"/>
            <p:extLst>
              <p:ext uri="{D42A27DB-BD31-4B8C-83A1-F6EECF244321}">
                <p14:modId xmlns:p14="http://schemas.microsoft.com/office/powerpoint/2010/main" val="21974972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887571111"/>
                    </a:ext>
                  </a:extLst>
                </a:gridCol>
                <a:gridCol w="987552">
                  <a:extLst>
                    <a:ext uri="{9D8B030D-6E8A-4147-A177-3AD203B41FA5}">
                      <a16:colId xmlns:a16="http://schemas.microsoft.com/office/drawing/2014/main" val="4230036337"/>
                    </a:ext>
                  </a:extLst>
                </a:gridCol>
                <a:gridCol w="987552">
                  <a:extLst>
                    <a:ext uri="{9D8B030D-6E8A-4147-A177-3AD203B41FA5}">
                      <a16:colId xmlns:a16="http://schemas.microsoft.com/office/drawing/2014/main" val="3697571264"/>
                    </a:ext>
                  </a:extLst>
                </a:gridCol>
                <a:gridCol w="987552">
                  <a:extLst>
                    <a:ext uri="{9D8B030D-6E8A-4147-A177-3AD203B41FA5}">
                      <a16:colId xmlns:a16="http://schemas.microsoft.com/office/drawing/2014/main" val="155160032"/>
                    </a:ext>
                  </a:extLst>
                </a:gridCol>
                <a:gridCol w="987552">
                  <a:extLst>
                    <a:ext uri="{9D8B030D-6E8A-4147-A177-3AD203B41FA5}">
                      <a16:colId xmlns:a16="http://schemas.microsoft.com/office/drawing/2014/main" val="39172392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10045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- 2018-08-13 14:43:08 </a:t>
                      </a:r>
                      <a:r>
                        <a:rPr kumimoji="0" lang="en-US" sz="1000" b="0" i="0" u="none" strike="noStrike" kern="1200" cap="none" spc="0" normalizeH="0" baseline="0" noProof="0">
                          <a:ln>
                            <a:noFill/>
                          </a:ln>
                          <a:solidFill>
                            <a:prstClr val="black"/>
                          </a:solidFill>
                          <a:effectLst/>
                          <a:uLnTx/>
                          <a:uFillTx/>
                          <a:latin typeface="+mn-lt"/>
                          <a:ea typeface="+mn-ea"/>
                          <a:cs typeface="+mn-cs"/>
                        </a:rPr>
                        <a:t>
 Inspired by the world of flowers, "One Flo" chair by Désirée has stitching details that recall the shape of petals and a soft wrap.
#luxury #furniture #interiors #interiordesign #interiordecor #homedesign #homedecor #home #design #designer #style #decor #decoration #instastyle #instadecor #instagood #désirée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45110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- 2018-08-12 13:34:20 </a:t>
                      </a:r>
                      <a:r>
                        <a:rPr kumimoji="0" lang="en-US" sz="1000" b="0" i="0" u="none" strike="noStrike" kern="1200" cap="none" spc="0" normalizeH="0" baseline="0" noProof="0">
                          <a:ln>
                            <a:noFill/>
                          </a:ln>
                          <a:solidFill>
                            <a:prstClr val="black"/>
                          </a:solidFill>
                          <a:effectLst/>
                          <a:uLnTx/>
                          <a:uFillTx/>
                          <a:latin typeface="+mn-lt"/>
                          <a:ea typeface="+mn-ea"/>
                          <a:cs typeface="+mn-cs"/>
                        </a:rPr>
                        <a:t>
 Light wherever you are... Discover Maiori's collections of solar lighting and furniture in this emotive video filmed in Corsica.
#luxury #furniture #interiors #interiordesign #interiordecor #homedesign #homedecor #home #design #designer #style #decor #decoration #instastyle #instadecor #instagood #maiori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552880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- 2018-08-11 09:12:40 </a:t>
                      </a:r>
                      <a:r>
                        <a:rPr kumimoji="0" lang="en-US" sz="1000" b="0" i="0" u="none" strike="noStrike" kern="1200" cap="none" spc="0" normalizeH="0" baseline="0" noProof="0">
                          <a:ln>
                            <a:noFill/>
                          </a:ln>
                          <a:solidFill>
                            <a:prstClr val="black"/>
                          </a:solidFill>
                          <a:effectLst/>
                          <a:uLnTx/>
                          <a:uFillTx/>
                          <a:latin typeface="+mn-lt"/>
                          <a:ea typeface="+mn-ea"/>
                          <a:cs typeface="+mn-cs"/>
                        </a:rPr>
                        <a:t>
 Add a touch of gold to your space with Bull &amp; Stein and Driade home accessories.
#luxury #furniture #interiors #interiordesign #interiordecor #homedesign #homedecor #home #design #designer #style #decor #decoration #instastyle #instadecor #instagood #bullandstein #driade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27072402"/>
                  </a:ext>
                </a:extLst>
              </a:tr>
            </a:tbl>
          </a:graphicData>
        </a:graphic>
      </p:graphicFrame>
      <p:sp>
        <p:nvSpPr>
          <p:cNvPr id="4" name="Text Placeholder 3">
            <a:extLst>
              <a:ext uri="{FF2B5EF4-FFF2-40B4-BE49-F238E27FC236}">
                <a16:creationId xmlns:a16="http://schemas.microsoft.com/office/drawing/2014/main" id="{E462E2CD-2123-443D-A8C2-71FAEF025604}"/>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973557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A3F2A1-E28D-4730-8FAD-6026BE64F446}"/>
              </a:ext>
            </a:extLst>
          </p:cNvPr>
          <p:cNvSpPr>
            <a:spLocks noGrp="1"/>
          </p:cNvSpPr>
          <p:nvPr>
            <p:ph type="title"/>
          </p:nvPr>
        </p:nvSpPr>
        <p:spPr/>
        <p:txBody>
          <a:bodyPr/>
          <a:lstStyle/>
          <a:p>
            <a:r>
              <a:rPr lang="en-US"/>
              <a:t>Instagram Posts Table | altus.me - 9 of 10</a:t>
            </a:r>
          </a:p>
        </p:txBody>
      </p:sp>
      <p:graphicFrame>
        <p:nvGraphicFramePr>
          <p:cNvPr id="5" name="Table Placeholder 4">
            <a:extLst>
              <a:ext uri="{FF2B5EF4-FFF2-40B4-BE49-F238E27FC236}">
                <a16:creationId xmlns:a16="http://schemas.microsoft.com/office/drawing/2014/main" id="{EF339221-2DC9-4C66-B831-88F8186E0518}"/>
              </a:ext>
            </a:extLst>
          </p:cNvPr>
          <p:cNvGraphicFramePr>
            <a:graphicFrameLocks noGrp="1"/>
          </p:cNvGraphicFramePr>
          <p:nvPr>
            <p:ph type="tbl" sz="quarter" idx="13"/>
            <p:extLst>
              <p:ext uri="{D42A27DB-BD31-4B8C-83A1-F6EECF244321}">
                <p14:modId xmlns:p14="http://schemas.microsoft.com/office/powerpoint/2010/main" val="27510773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713024127"/>
                    </a:ext>
                  </a:extLst>
                </a:gridCol>
                <a:gridCol w="987552">
                  <a:extLst>
                    <a:ext uri="{9D8B030D-6E8A-4147-A177-3AD203B41FA5}">
                      <a16:colId xmlns:a16="http://schemas.microsoft.com/office/drawing/2014/main" val="39883040"/>
                    </a:ext>
                  </a:extLst>
                </a:gridCol>
                <a:gridCol w="987552">
                  <a:extLst>
                    <a:ext uri="{9D8B030D-6E8A-4147-A177-3AD203B41FA5}">
                      <a16:colId xmlns:a16="http://schemas.microsoft.com/office/drawing/2014/main" val="1906674331"/>
                    </a:ext>
                  </a:extLst>
                </a:gridCol>
                <a:gridCol w="987552">
                  <a:extLst>
                    <a:ext uri="{9D8B030D-6E8A-4147-A177-3AD203B41FA5}">
                      <a16:colId xmlns:a16="http://schemas.microsoft.com/office/drawing/2014/main" val="193128372"/>
                    </a:ext>
                  </a:extLst>
                </a:gridCol>
                <a:gridCol w="987552">
                  <a:extLst>
                    <a:ext uri="{9D8B030D-6E8A-4147-A177-3AD203B41FA5}">
                      <a16:colId xmlns:a16="http://schemas.microsoft.com/office/drawing/2014/main" val="36893051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82458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- 2018-08-10 14:35:22 </a:t>
                      </a:r>
                      <a:r>
                        <a:rPr kumimoji="0" lang="en-US" sz="1000" b="0" i="0" u="none" strike="noStrike" kern="1200" cap="none" spc="0" normalizeH="0" baseline="0" noProof="0">
                          <a:ln>
                            <a:noFill/>
                          </a:ln>
                          <a:solidFill>
                            <a:prstClr val="black"/>
                          </a:solidFill>
                          <a:effectLst/>
                          <a:uLnTx/>
                          <a:uFillTx/>
                          <a:latin typeface="+mn-lt"/>
                          <a:ea typeface="+mn-ea"/>
                          <a:cs typeface="+mn-cs"/>
                        </a:rPr>
                        <a:t>
 Extremis has got you covered for the day &amp; night with their Sol+Luna outdoor lounge bed. #Repost extremis
• • •
Sun is up, sky is blue... Any plans for the weekend? ☀️🕶🍹
#extremissolyluna #extremis #weekend #sunbathing #invitesomefriends #summerdays #summernights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332939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- 2018-08-09 09:24:25 </a:t>
                      </a:r>
                      <a:r>
                        <a:rPr kumimoji="0" lang="en-US" sz="1000" b="0" i="0" u="none" strike="noStrike" kern="1200" cap="none" spc="0" normalizeH="0" baseline="0" noProof="0">
                          <a:ln>
                            <a:noFill/>
                          </a:ln>
                          <a:solidFill>
                            <a:prstClr val="black"/>
                          </a:solidFill>
                          <a:effectLst/>
                          <a:uLnTx/>
                          <a:uFillTx/>
                          <a:latin typeface="+mn-lt"/>
                          <a:ea typeface="+mn-ea"/>
                          <a:cs typeface="+mn-cs"/>
                        </a:rPr>
                        <a:t>
 From powerful pink to minion yellow, these are the hues that are dominating homes this year according to Elle Décor.
Click on the link in our bio to discover the pantone colors everyone is obsessed with now!
#luxury #furniture #interiors #interiordesign #interiordecor #homedesign #homedecor #home #design #designer #style #decor #decoration #instastyle #instadecor #instagood #elledécor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60812560"/>
                  </a:ext>
                </a:extLst>
              </a:tr>
            </a:tbl>
          </a:graphicData>
        </a:graphic>
      </p:graphicFrame>
      <p:sp>
        <p:nvSpPr>
          <p:cNvPr id="4" name="Text Placeholder 3">
            <a:extLst>
              <a:ext uri="{FF2B5EF4-FFF2-40B4-BE49-F238E27FC236}">
                <a16:creationId xmlns:a16="http://schemas.microsoft.com/office/drawing/2014/main" id="{B12B1488-7A2A-4738-B4ED-4D692B1A7822}"/>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7516340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79A786-E376-45A4-9067-F4D8A3BB7132}"/>
              </a:ext>
            </a:extLst>
          </p:cNvPr>
          <p:cNvSpPr>
            <a:spLocks noGrp="1"/>
          </p:cNvSpPr>
          <p:nvPr>
            <p:ph type="title"/>
          </p:nvPr>
        </p:nvSpPr>
        <p:spPr/>
        <p:txBody>
          <a:bodyPr/>
          <a:lstStyle/>
          <a:p>
            <a:r>
              <a:rPr lang="en-US"/>
              <a:t>Instagram Posts Table | altus.me - 10 of 10</a:t>
            </a:r>
          </a:p>
        </p:txBody>
      </p:sp>
      <p:graphicFrame>
        <p:nvGraphicFramePr>
          <p:cNvPr id="5" name="Table Placeholder 4">
            <a:extLst>
              <a:ext uri="{FF2B5EF4-FFF2-40B4-BE49-F238E27FC236}">
                <a16:creationId xmlns:a16="http://schemas.microsoft.com/office/drawing/2014/main" id="{2DEF7772-03EE-4B79-9025-B8DB54B57257}"/>
              </a:ext>
            </a:extLst>
          </p:cNvPr>
          <p:cNvGraphicFramePr>
            <a:graphicFrameLocks noGrp="1"/>
          </p:cNvGraphicFramePr>
          <p:nvPr>
            <p:ph type="tbl" sz="quarter" idx="13"/>
            <p:extLst>
              <p:ext uri="{D42A27DB-BD31-4B8C-83A1-F6EECF244321}">
                <p14:modId xmlns:p14="http://schemas.microsoft.com/office/powerpoint/2010/main" val="2963420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450319541"/>
                    </a:ext>
                  </a:extLst>
                </a:gridCol>
                <a:gridCol w="987552">
                  <a:extLst>
                    <a:ext uri="{9D8B030D-6E8A-4147-A177-3AD203B41FA5}">
                      <a16:colId xmlns:a16="http://schemas.microsoft.com/office/drawing/2014/main" val="1355949180"/>
                    </a:ext>
                  </a:extLst>
                </a:gridCol>
                <a:gridCol w="987552">
                  <a:extLst>
                    <a:ext uri="{9D8B030D-6E8A-4147-A177-3AD203B41FA5}">
                      <a16:colId xmlns:a16="http://schemas.microsoft.com/office/drawing/2014/main" val="3099826908"/>
                    </a:ext>
                  </a:extLst>
                </a:gridCol>
                <a:gridCol w="987552">
                  <a:extLst>
                    <a:ext uri="{9D8B030D-6E8A-4147-A177-3AD203B41FA5}">
                      <a16:colId xmlns:a16="http://schemas.microsoft.com/office/drawing/2014/main" val="348506340"/>
                    </a:ext>
                  </a:extLst>
                </a:gridCol>
                <a:gridCol w="987552">
                  <a:extLst>
                    <a:ext uri="{9D8B030D-6E8A-4147-A177-3AD203B41FA5}">
                      <a16:colId xmlns:a16="http://schemas.microsoft.com/office/drawing/2014/main" val="19892080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386929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- 2018-08-08 16:23:41 </a:t>
                      </a:r>
                      <a:r>
                        <a:rPr kumimoji="0" lang="en-US" sz="1000" b="0" i="0" u="none" strike="noStrike" kern="1200" cap="none" spc="0" normalizeH="0" baseline="0" noProof="0">
                          <a:ln>
                            <a:noFill/>
                          </a:ln>
                          <a:solidFill>
                            <a:prstClr val="black"/>
                          </a:solidFill>
                          <a:effectLst/>
                          <a:uLnTx/>
                          <a:uFillTx/>
                          <a:latin typeface="+mn-lt"/>
                          <a:ea typeface="+mn-ea"/>
                          <a:cs typeface="+mn-cs"/>
                        </a:rPr>
                        <a:t>
 Varaschin's stylish furniture creates the best atmosphere to enjoy those warm summer evenings.
#luxury #furniture #interiors #interiordesign #interiordecor #homedesign #homedecor #home #design #designer #style #decor #decoration #instastyle #instadecor #instagood #varaschin #outdoortherapy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50358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- 2018-08-07 11:09:03 </a:t>
                      </a:r>
                      <a:r>
                        <a:rPr kumimoji="0" lang="en-US" sz="1000" b="0" i="0" u="none" strike="noStrike" kern="1200" cap="none" spc="0" normalizeH="0" baseline="0" noProof="0">
                          <a:ln>
                            <a:noFill/>
                          </a:ln>
                          <a:solidFill>
                            <a:prstClr val="black"/>
                          </a:solidFill>
                          <a:effectLst/>
                          <a:uLnTx/>
                          <a:uFillTx/>
                          <a:latin typeface="+mn-lt"/>
                          <a:ea typeface="+mn-ea"/>
                          <a:cs typeface="+mn-cs"/>
                        </a:rPr>
                        <a:t>
 #Repost manutti_official
• • •
Our beautiful SAN sofa featured in elledecorationuk
____
Saturate your space with the colours of summer - our July issue shoot has everything you need to heat up a room whatever the weather.
Shot by Arianna Garuti, styled by Arianna Lelli Mami and Chiara Di Pinto studiopepe_official
#manuttioutdoor #sancollection #belgiandesign #outdoorfurniture #outdoorliving #summercolors #getinspired #designer lionel_doyen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88298529"/>
                  </a:ext>
                </a:extLst>
              </a:tr>
            </a:tbl>
          </a:graphicData>
        </a:graphic>
      </p:graphicFrame>
      <p:sp>
        <p:nvSpPr>
          <p:cNvPr id="4" name="Text Placeholder 3">
            <a:extLst>
              <a:ext uri="{FF2B5EF4-FFF2-40B4-BE49-F238E27FC236}">
                <a16:creationId xmlns:a16="http://schemas.microsoft.com/office/drawing/2014/main" id="{BAFD1757-1A82-43B3-B41F-4091C326869A}"/>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2481270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86EBA-DEB1-4B4D-B57E-F673910EBC3A}"/>
              </a:ext>
            </a:extLst>
          </p:cNvPr>
          <p:cNvSpPr>
            <a:spLocks noGrp="1"/>
          </p:cNvSpPr>
          <p:nvPr>
            <p:ph type="title"/>
          </p:nvPr>
        </p:nvSpPr>
        <p:spPr/>
        <p:txBody>
          <a:bodyPr/>
          <a:lstStyle/>
          <a:p>
            <a:r>
              <a:rPr lang="en-US"/>
              <a:t>Instagram Interaction Rate | altus.me</a:t>
            </a:r>
          </a:p>
        </p:txBody>
      </p:sp>
      <p:graphicFrame>
        <p:nvGraphicFramePr>
          <p:cNvPr id="6" name="Chart Placeholder 5">
            <a:extLst>
              <a:ext uri="{FF2B5EF4-FFF2-40B4-BE49-F238E27FC236}">
                <a16:creationId xmlns:a16="http://schemas.microsoft.com/office/drawing/2014/main" id="{3640D17B-4061-47CA-9201-1373C0D8D980}"/>
              </a:ext>
            </a:extLst>
          </p:cNvPr>
          <p:cNvGraphicFramePr>
            <a:graphicFrameLocks noGrp="1"/>
          </p:cNvGraphicFramePr>
          <p:nvPr>
            <p:ph type="chart" sz="quarter" idx="13"/>
            <p:extLst>
              <p:ext uri="{D42A27DB-BD31-4B8C-83A1-F6EECF244321}">
                <p14:modId xmlns:p14="http://schemas.microsoft.com/office/powerpoint/2010/main" val="30281283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E7148D3-FB9E-4AF6-BE2F-7986B4538825}"/>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C9B335E1-67BD-412E-8FE8-94BB15616E0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46211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BB7C6F-3EF4-4B0B-A488-065F818534C0}"/>
              </a:ext>
            </a:extLst>
          </p:cNvPr>
          <p:cNvSpPr>
            <a:spLocks noGrp="1"/>
          </p:cNvSpPr>
          <p:nvPr>
            <p:ph type="title"/>
          </p:nvPr>
        </p:nvSpPr>
        <p:spPr/>
        <p:txBody>
          <a:bodyPr/>
          <a:lstStyle/>
          <a:p>
            <a:r>
              <a:rPr lang="en-US"/>
              <a:t>Instagram Average Interactions Per Post | altus.me</a:t>
            </a:r>
          </a:p>
        </p:txBody>
      </p:sp>
      <p:graphicFrame>
        <p:nvGraphicFramePr>
          <p:cNvPr id="6" name="Chart Placeholder 5">
            <a:extLst>
              <a:ext uri="{FF2B5EF4-FFF2-40B4-BE49-F238E27FC236}">
                <a16:creationId xmlns:a16="http://schemas.microsoft.com/office/drawing/2014/main" id="{40EF9015-69BD-4155-B1FA-C20FF3EC3DAA}"/>
              </a:ext>
            </a:extLst>
          </p:cNvPr>
          <p:cNvGraphicFramePr>
            <a:graphicFrameLocks noGrp="1"/>
          </p:cNvGraphicFramePr>
          <p:nvPr>
            <p:ph type="chart" sz="quarter" idx="13"/>
            <p:extLst>
              <p:ext uri="{D42A27DB-BD31-4B8C-83A1-F6EECF244321}">
                <p14:modId xmlns:p14="http://schemas.microsoft.com/office/powerpoint/2010/main" val="42627854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F3F18E6-DD0F-4C06-87D2-7DFE591C644D}"/>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69B43828-DFE8-4A90-8BE9-0C586904A8D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4419716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557</Words>
  <Application>Microsoft Office PowerPoint</Application>
  <PresentationFormat>On-screen Show (4:3)</PresentationFormat>
  <Paragraphs>230</Paragraphs>
  <Slides>16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quintly_template</vt:lpstr>
      <vt:lpstr>Instagram - Overview</vt:lpstr>
      <vt:lpstr>Instagram Key Metrics Table | altus.me</vt:lpstr>
      <vt:lpstr>Instagram Followers Total | altus.me</vt:lpstr>
      <vt:lpstr>Instagram Followers Change Rate | altus.me</vt:lpstr>
      <vt:lpstr>Instagram Posts Table | altus.me - 1 of 10</vt:lpstr>
      <vt:lpstr>Instagram Posts Table | altus.me - 2 of 10</vt:lpstr>
      <vt:lpstr>Instagram Posts Table | altus.me - 3 of 10</vt:lpstr>
      <vt:lpstr>Instagram Posts Table | altus.me - 4 of 10</vt:lpstr>
      <vt:lpstr>Instagram Posts Table | altus.me - 5 of 10</vt:lpstr>
      <vt:lpstr>Instagram Posts Table | altus.me - 6 of 10</vt:lpstr>
      <vt:lpstr>Instagram Posts Table | altus.me - 7 of 10</vt:lpstr>
      <vt:lpstr>Instagram Posts Table | altus.me - 8 of 10</vt:lpstr>
      <vt:lpstr>Instagram Posts Table | altus.me - 9 of 10</vt:lpstr>
      <vt:lpstr>Instagram Posts Table | altus.me - 10 of 10</vt:lpstr>
      <vt:lpstr>Instagram Interaction Rate | altus.me</vt:lpstr>
      <vt:lpstr>Instagram Average Interactions Per Post | altus.me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 Overview</dc:title>
  <dc:creator>Administrator</dc:creator>
  <cp:lastModifiedBy>Administrator</cp:lastModifiedBy>
  <cp:revision>1</cp:revision>
  <dcterms:created xsi:type="dcterms:W3CDTF">2018-09-05T18:36:07Z</dcterms:created>
  <dcterms:modified xsi:type="dcterms:W3CDTF">2018-09-05T18:36:39Z</dcterms:modified>
</cp:coreProperties>
</file>