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9.1112022231333006E-3</c:v>
                </c:pt>
                <c:pt idx="1">
                  <c:v>4.5551860793513E-3</c:v>
                </c:pt>
                <c:pt idx="2">
                  <c:v>0</c:v>
                </c:pt>
                <c:pt idx="3">
                  <c:v>9.1099571832012009E-3</c:v>
                </c:pt>
                <c:pt idx="4">
                  <c:v>1.3663691018400001E-2</c:v>
                </c:pt>
                <c:pt idx="5">
                  <c:v>1.3661824308939001E-2</c:v>
                </c:pt>
                <c:pt idx="6">
                  <c:v>4.5533193698205996E-3</c:v>
                </c:pt>
                <c:pt idx="7">
                  <c:v>-9.1062241041751993E-3</c:v>
                </c:pt>
                <c:pt idx="8">
                  <c:v>-4.5535267064341E-3</c:v>
                </c:pt>
                <c:pt idx="9">
                  <c:v>-9.1074681238616003E-3</c:v>
                </c:pt>
                <c:pt idx="10">
                  <c:v>2.7324892977502999E-2</c:v>
                </c:pt>
                <c:pt idx="11">
                  <c:v>0</c:v>
                </c:pt>
                <c:pt idx="12">
                  <c:v>4.5529047532326004E-3</c:v>
                </c:pt>
                <c:pt idx="13">
                  <c:v>3.1868882312769999E-2</c:v>
                </c:pt>
                <c:pt idx="14">
                  <c:v>0</c:v>
                </c:pt>
                <c:pt idx="15">
                  <c:v>4.5512470416893998E-3</c:v>
                </c:pt>
                <c:pt idx="16">
                  <c:v>9.1020798252400992E-3</c:v>
                </c:pt>
                <c:pt idx="17">
                  <c:v>-1.3651877133106E-2</c:v>
                </c:pt>
                <c:pt idx="18">
                  <c:v>4.5512470416893998E-3</c:v>
                </c:pt>
                <c:pt idx="19">
                  <c:v>9.1020798252400992E-3</c:v>
                </c:pt>
                <c:pt idx="20">
                  <c:v>9.1012514220704995E-3</c:v>
                </c:pt>
                <c:pt idx="21">
                  <c:v>-4.5502115848387002E-3</c:v>
                </c:pt>
                <c:pt idx="22">
                  <c:v>9.1008372770295005E-3</c:v>
                </c:pt>
                <c:pt idx="23">
                  <c:v>0</c:v>
                </c:pt>
                <c:pt idx="24">
                  <c:v>-9.1000091000090991E-3</c:v>
                </c:pt>
                <c:pt idx="25">
                  <c:v>9.1008372770295005E-3</c:v>
                </c:pt>
                <c:pt idx="26">
                  <c:v>9.1000091000090991E-3</c:v>
                </c:pt>
                <c:pt idx="27">
                  <c:v>9.0991810737034006E-3</c:v>
                </c:pt>
                <c:pt idx="28">
                  <c:v>3.1844236193248998E-2</c:v>
                </c:pt>
                <c:pt idx="29">
                  <c:v>9.0954568193188003E-3</c:v>
                </c:pt>
                <c:pt idx="30">
                  <c:v>1.8189259242416999E-2</c:v>
                </c:pt>
              </c:numCache>
            </c:numRef>
          </c:val>
          <c:smooth val="0"/>
          <c:extLst>
            <c:ext xmlns:c16="http://schemas.microsoft.com/office/drawing/2014/chart" uri="{C3380CC4-5D6E-409C-BE32-E72D297353CC}">
              <c16:uniqueId val="{00000000-A372-471F-BCB4-A25052C2C06E}"/>
            </c:ext>
          </c:extLst>
        </c:ser>
        <c:dLbls>
          <c:showLegendKey val="0"/>
          <c:showVal val="0"/>
          <c:showCatName val="0"/>
          <c:showSerName val="0"/>
          <c:showPercent val="0"/>
          <c:showBubbleSize val="0"/>
        </c:dLbls>
        <c:smooth val="0"/>
        <c:axId val="352363472"/>
        <c:axId val="352362488"/>
      </c:lineChart>
      <c:dateAx>
        <c:axId val="35236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62488"/>
        <c:crosses val="autoZero"/>
        <c:auto val="1"/>
        <c:lblOffset val="100"/>
        <c:baseTimeUnit val="days"/>
      </c:dateAx>
      <c:valAx>
        <c:axId val="35236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6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21941</c:v>
                </c:pt>
                <c:pt idx="1">
                  <c:v>21943</c:v>
                </c:pt>
                <c:pt idx="2">
                  <c:v>21946</c:v>
                </c:pt>
                <c:pt idx="3">
                  <c:v>21949</c:v>
                </c:pt>
                <c:pt idx="4">
                  <c:v>21949</c:v>
                </c:pt>
                <c:pt idx="5">
                  <c:v>21951</c:v>
                </c:pt>
                <c:pt idx="6">
                  <c:v>21953</c:v>
                </c:pt>
                <c:pt idx="7">
                  <c:v>21950</c:v>
                </c:pt>
                <c:pt idx="8">
                  <c:v>21949</c:v>
                </c:pt>
                <c:pt idx="9">
                  <c:v>21950</c:v>
                </c:pt>
                <c:pt idx="10">
                  <c:v>21955</c:v>
                </c:pt>
                <c:pt idx="11">
                  <c:v>21955</c:v>
                </c:pt>
                <c:pt idx="12">
                  <c:v>21960</c:v>
                </c:pt>
                <c:pt idx="13">
                  <c:v>21961</c:v>
                </c:pt>
                <c:pt idx="14">
                  <c:v>21961</c:v>
                </c:pt>
                <c:pt idx="15">
                  <c:v>21965</c:v>
                </c:pt>
                <c:pt idx="16">
                  <c:v>21962</c:v>
                </c:pt>
                <c:pt idx="17">
                  <c:v>21964</c:v>
                </c:pt>
                <c:pt idx="18">
                  <c:v>21964</c:v>
                </c:pt>
                <c:pt idx="19">
                  <c:v>21967</c:v>
                </c:pt>
                <c:pt idx="20">
                  <c:v>21967</c:v>
                </c:pt>
                <c:pt idx="21">
                  <c:v>21968</c:v>
                </c:pt>
                <c:pt idx="22">
                  <c:v>21970</c:v>
                </c:pt>
                <c:pt idx="23">
                  <c:v>21967</c:v>
                </c:pt>
                <c:pt idx="24">
                  <c:v>21968</c:v>
                </c:pt>
                <c:pt idx="25">
                  <c:v>21969</c:v>
                </c:pt>
                <c:pt idx="26">
                  <c:v>21973</c:v>
                </c:pt>
                <c:pt idx="27">
                  <c:v>21978</c:v>
                </c:pt>
                <c:pt idx="28">
                  <c:v>21981</c:v>
                </c:pt>
                <c:pt idx="29">
                  <c:v>21982</c:v>
                </c:pt>
                <c:pt idx="30">
                  <c:v>21989</c:v>
                </c:pt>
              </c:numCache>
            </c:numRef>
          </c:val>
          <c:smooth val="0"/>
          <c:extLst>
            <c:ext xmlns:c16="http://schemas.microsoft.com/office/drawing/2014/chart" uri="{C3380CC4-5D6E-409C-BE32-E72D297353CC}">
              <c16:uniqueId val="{00000000-EE28-4588-9ECA-E5989FBE6B63}"/>
            </c:ext>
          </c:extLst>
        </c:ser>
        <c:dLbls>
          <c:showLegendKey val="0"/>
          <c:showVal val="0"/>
          <c:showCatName val="0"/>
          <c:showSerName val="0"/>
          <c:showPercent val="0"/>
          <c:showBubbleSize val="0"/>
        </c:dLbls>
        <c:smooth val="0"/>
        <c:axId val="354832904"/>
        <c:axId val="354835200"/>
      </c:lineChart>
      <c:dateAx>
        <c:axId val="35483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5200"/>
        <c:crosses val="autoZero"/>
        <c:auto val="1"/>
        <c:lblOffset val="100"/>
        <c:baseTimeUnit val="days"/>
      </c:dateAx>
      <c:valAx>
        <c:axId val="35483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3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2</c:v>
                </c:pt>
              </c:numCache>
            </c:numRef>
          </c:val>
          <c:extLst>
            <c:ext xmlns:c16="http://schemas.microsoft.com/office/drawing/2014/chart" uri="{C3380CC4-5D6E-409C-BE32-E72D297353CC}">
              <c16:uniqueId val="{00000000-5045-4263-9169-4BD649E3AEA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25</c:v>
                </c:pt>
              </c:numCache>
            </c:numRef>
          </c:val>
          <c:extLst>
            <c:ext xmlns:c16="http://schemas.microsoft.com/office/drawing/2014/chart" uri="{C3380CC4-5D6E-409C-BE32-E72D297353CC}">
              <c16:uniqueId val="{00000001-5045-4263-9169-4BD649E3AEA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4</c:v>
                </c:pt>
              </c:numCache>
            </c:numRef>
          </c:val>
          <c:extLst>
            <c:ext xmlns:c16="http://schemas.microsoft.com/office/drawing/2014/chart" uri="{C3380CC4-5D6E-409C-BE32-E72D297353CC}">
              <c16:uniqueId val="{00000002-5045-4263-9169-4BD649E3AEA5}"/>
            </c:ext>
          </c:extLst>
        </c:ser>
        <c:dLbls>
          <c:showLegendKey val="0"/>
          <c:showVal val="0"/>
          <c:showCatName val="0"/>
          <c:showSerName val="0"/>
          <c:showPercent val="0"/>
          <c:showBubbleSize val="0"/>
        </c:dLbls>
        <c:gapWidth val="150"/>
        <c:overlap val="100"/>
        <c:axId val="237798168"/>
        <c:axId val="237793576"/>
      </c:barChart>
      <c:catAx>
        <c:axId val="23779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793576"/>
        <c:crosses val="autoZero"/>
        <c:auto val="1"/>
        <c:lblAlgn val="ctr"/>
        <c:lblOffset val="100"/>
        <c:noMultiLvlLbl val="0"/>
      </c:catAx>
      <c:valAx>
        <c:axId val="237793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79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0.18677113702623999</c:v>
                </c:pt>
                <c:pt idx="1">
                  <c:v>1.7400810823121999</c:v>
                </c:pt>
                <c:pt idx="2">
                  <c:v>0.71968661747289997</c:v>
                </c:pt>
                <c:pt idx="3">
                  <c:v>0.60122978820313999</c:v>
                </c:pt>
                <c:pt idx="4">
                  <c:v>3.1880493692217002E-2</c:v>
                </c:pt>
                <c:pt idx="5">
                  <c:v>0.56466302367942001</c:v>
                </c:pt>
                <c:pt idx="6">
                  <c:v>0.62380475366541999</c:v>
                </c:pt>
                <c:pt idx="7">
                  <c:v>0.50541845005009001</c:v>
                </c:pt>
                <c:pt idx="8">
                  <c:v>0</c:v>
                </c:pt>
                <c:pt idx="9">
                  <c:v>2.7323648617879E-2</c:v>
                </c:pt>
                <c:pt idx="10">
                  <c:v>0.40071035016619999</c:v>
                </c:pt>
                <c:pt idx="11">
                  <c:v>7.2846476051720996E-2</c:v>
                </c:pt>
                <c:pt idx="12">
                  <c:v>0.67838280823164998</c:v>
                </c:pt>
                <c:pt idx="13">
                  <c:v>0.15021849963583001</c:v>
                </c:pt>
                <c:pt idx="14">
                  <c:v>9.1024940833787996E-2</c:v>
                </c:pt>
                <c:pt idx="15">
                  <c:v>0.82377571454579002</c:v>
                </c:pt>
                <c:pt idx="16">
                  <c:v>2.7304996814417001E-2</c:v>
                </c:pt>
                <c:pt idx="17">
                  <c:v>0.44600191143675999</c:v>
                </c:pt>
                <c:pt idx="18">
                  <c:v>5.0063717458583998E-2</c:v>
                </c:pt>
                <c:pt idx="19">
                  <c:v>0.76453991080368</c:v>
                </c:pt>
                <c:pt idx="20">
                  <c:v>0.54149981798324998</c:v>
                </c:pt>
                <c:pt idx="21">
                  <c:v>3.6403349108118002E-2</c:v>
                </c:pt>
                <c:pt idx="22">
                  <c:v>0.27301269509032</c:v>
                </c:pt>
                <c:pt idx="23">
                  <c:v>0.53235053235052998</c:v>
                </c:pt>
                <c:pt idx="24">
                  <c:v>0.52782454384128996</c:v>
                </c:pt>
                <c:pt idx="25">
                  <c:v>0</c:v>
                </c:pt>
                <c:pt idx="26">
                  <c:v>0.66882023749942998</c:v>
                </c:pt>
                <c:pt idx="27">
                  <c:v>0.51862972567217003</c:v>
                </c:pt>
                <c:pt idx="28">
                  <c:v>0.93700250170570998</c:v>
                </c:pt>
                <c:pt idx="29">
                  <c:v>9.0950432014552003E-3</c:v>
                </c:pt>
                <c:pt idx="30">
                  <c:v>0.91392715864138996</c:v>
                </c:pt>
              </c:numCache>
            </c:numRef>
          </c:val>
          <c:smooth val="0"/>
          <c:extLst>
            <c:ext xmlns:c16="http://schemas.microsoft.com/office/drawing/2014/chart" uri="{C3380CC4-5D6E-409C-BE32-E72D297353CC}">
              <c16:uniqueId val="{00000000-9C2C-4007-B6A4-CD378811E01E}"/>
            </c:ext>
          </c:extLst>
        </c:ser>
        <c:dLbls>
          <c:showLegendKey val="0"/>
          <c:showVal val="0"/>
          <c:showCatName val="0"/>
          <c:showSerName val="0"/>
          <c:showPercent val="0"/>
          <c:showBubbleSize val="0"/>
        </c:dLbls>
        <c:smooth val="0"/>
        <c:axId val="543269440"/>
        <c:axId val="543272392"/>
      </c:lineChart>
      <c:dateAx>
        <c:axId val="54326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72392"/>
        <c:crosses val="autoZero"/>
        <c:auto val="1"/>
        <c:lblOffset val="100"/>
        <c:baseTimeUnit val="days"/>
      </c:dateAx>
      <c:valAx>
        <c:axId val="54327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0.66897242195322004</c:v>
                </c:pt>
                <c:pt idx="1">
                  <c:v>0.45849640484208998</c:v>
                </c:pt>
                <c:pt idx="2">
                  <c:v>0.3513242923455</c:v>
                </c:pt>
                <c:pt idx="3">
                  <c:v>0.76378143866993997</c:v>
                </c:pt>
                <c:pt idx="4">
                  <c:v>0.44416128151452</c:v>
                </c:pt>
                <c:pt idx="5">
                  <c:v>0.49376535906071001</c:v>
                </c:pt>
                <c:pt idx="6">
                  <c:v>5.1576105093898997E-2</c:v>
                </c:pt>
              </c:numCache>
            </c:numRef>
          </c:val>
          <c:extLst>
            <c:ext xmlns:c16="http://schemas.microsoft.com/office/drawing/2014/chart" uri="{C3380CC4-5D6E-409C-BE32-E72D297353CC}">
              <c16:uniqueId val="{00000000-7AE8-4CBF-B85C-A3C15B5830AC}"/>
            </c:ext>
          </c:extLst>
        </c:ser>
        <c:dLbls>
          <c:showLegendKey val="0"/>
          <c:showVal val="0"/>
          <c:showCatName val="0"/>
          <c:showSerName val="0"/>
          <c:showPercent val="0"/>
          <c:showBubbleSize val="0"/>
        </c:dLbls>
        <c:gapWidth val="219"/>
        <c:overlap val="-27"/>
        <c:axId val="543269768"/>
        <c:axId val="543272720"/>
      </c:barChart>
      <c:catAx>
        <c:axId val="54326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72720"/>
        <c:crosses val="autoZero"/>
        <c:auto val="1"/>
        <c:lblAlgn val="ctr"/>
        <c:lblOffset val="100"/>
        <c:noMultiLvlLbl val="0"/>
      </c:catAx>
      <c:valAx>
        <c:axId val="54327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1.3471691243401001</c:v>
                </c:pt>
                <c:pt idx="9">
                  <c:v>0.18296013107591</c:v>
                </c:pt>
                <c:pt idx="10">
                  <c:v>0.16991322288974001</c:v>
                </c:pt>
                <c:pt idx="11">
                  <c:v>0.57118150373202004</c:v>
                </c:pt>
                <c:pt idx="12">
                  <c:v>0.50177498634626005</c:v>
                </c:pt>
                <c:pt idx="13">
                  <c:v>0.60417804478426995</c:v>
                </c:pt>
                <c:pt idx="14">
                  <c:v>0.24576734025123001</c:v>
                </c:pt>
                <c:pt idx="15">
                  <c:v>0.35954851629346002</c:v>
                </c:pt>
                <c:pt idx="16">
                  <c:v>0.50518842162752997</c:v>
                </c:pt>
                <c:pt idx="17">
                  <c:v>0</c:v>
                </c:pt>
                <c:pt idx="18">
                  <c:v>0.53249590387765999</c:v>
                </c:pt>
                <c:pt idx="19">
                  <c:v>0</c:v>
                </c:pt>
                <c:pt idx="20">
                  <c:v>0</c:v>
                </c:pt>
                <c:pt idx="21">
                  <c:v>0</c:v>
                </c:pt>
                <c:pt idx="22">
                  <c:v>0</c:v>
                </c:pt>
                <c:pt idx="23">
                  <c:v>0</c:v>
                </c:pt>
              </c:numCache>
            </c:numRef>
          </c:val>
          <c:smooth val="0"/>
          <c:extLst>
            <c:ext xmlns:c16="http://schemas.microsoft.com/office/drawing/2014/chart" uri="{C3380CC4-5D6E-409C-BE32-E72D297353CC}">
              <c16:uniqueId val="{00000000-534D-4BBD-B11F-E508E607307D}"/>
            </c:ext>
          </c:extLst>
        </c:ser>
        <c:dLbls>
          <c:showLegendKey val="0"/>
          <c:showVal val="0"/>
          <c:showCatName val="0"/>
          <c:showSerName val="0"/>
          <c:showPercent val="0"/>
          <c:showBubbleSize val="0"/>
        </c:dLbls>
        <c:smooth val="0"/>
        <c:axId val="543254680"/>
        <c:axId val="543251072"/>
      </c:lineChart>
      <c:catAx>
        <c:axId val="54325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51072"/>
        <c:crosses val="autoZero"/>
        <c:auto val="1"/>
        <c:lblAlgn val="ctr"/>
        <c:lblOffset val="100"/>
        <c:noMultiLvlLbl val="0"/>
      </c:catAx>
      <c:valAx>
        <c:axId val="54325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5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1</c:v>
                </c:pt>
                <c:pt idx="4">
                  <c:v>0</c:v>
                </c:pt>
                <c:pt idx="5">
                  <c:v>1</c:v>
                </c:pt>
                <c:pt idx="6">
                  <c:v>1</c:v>
                </c:pt>
                <c:pt idx="7">
                  <c:v>0</c:v>
                </c:pt>
                <c:pt idx="8">
                  <c:v>0</c:v>
                </c:pt>
                <c:pt idx="9">
                  <c:v>0</c:v>
                </c:pt>
                <c:pt idx="10">
                  <c:v>2</c:v>
                </c:pt>
                <c:pt idx="11">
                  <c:v>0</c:v>
                </c:pt>
                <c:pt idx="12">
                  <c:v>0</c:v>
                </c:pt>
                <c:pt idx="13">
                  <c:v>0</c:v>
                </c:pt>
                <c:pt idx="14">
                  <c:v>0</c:v>
                </c:pt>
                <c:pt idx="15">
                  <c:v>1</c:v>
                </c:pt>
                <c:pt idx="16">
                  <c:v>0</c:v>
                </c:pt>
                <c:pt idx="17">
                  <c:v>0</c:v>
                </c:pt>
                <c:pt idx="18">
                  <c:v>0</c:v>
                </c:pt>
                <c:pt idx="19">
                  <c:v>0</c:v>
                </c:pt>
                <c:pt idx="20">
                  <c:v>3</c:v>
                </c:pt>
                <c:pt idx="21">
                  <c:v>0</c:v>
                </c:pt>
                <c:pt idx="22">
                  <c:v>0</c:v>
                </c:pt>
                <c:pt idx="23">
                  <c:v>1</c:v>
                </c:pt>
                <c:pt idx="24">
                  <c:v>0</c:v>
                </c:pt>
                <c:pt idx="25">
                  <c:v>0</c:v>
                </c:pt>
                <c:pt idx="26">
                  <c:v>2</c:v>
                </c:pt>
                <c:pt idx="27">
                  <c:v>0</c:v>
                </c:pt>
                <c:pt idx="28">
                  <c:v>0</c:v>
                </c:pt>
                <c:pt idx="29">
                  <c:v>0</c:v>
                </c:pt>
                <c:pt idx="30">
                  <c:v>1</c:v>
                </c:pt>
              </c:numCache>
            </c:numRef>
          </c:val>
          <c:smooth val="0"/>
          <c:extLst>
            <c:ext xmlns:c16="http://schemas.microsoft.com/office/drawing/2014/chart" uri="{C3380CC4-5D6E-409C-BE32-E72D297353CC}">
              <c16:uniqueId val="{00000000-6F25-418A-A459-74228EB74C03}"/>
            </c:ext>
          </c:extLst>
        </c:ser>
        <c:dLbls>
          <c:showLegendKey val="0"/>
          <c:showVal val="0"/>
          <c:showCatName val="0"/>
          <c:showSerName val="0"/>
          <c:showPercent val="0"/>
          <c:showBubbleSize val="0"/>
        </c:dLbls>
        <c:smooth val="0"/>
        <c:axId val="543249104"/>
        <c:axId val="543251728"/>
      </c:lineChart>
      <c:dateAx>
        <c:axId val="54324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51728"/>
        <c:crosses val="autoZero"/>
        <c:auto val="1"/>
        <c:lblOffset val="100"/>
        <c:baseTimeUnit val="days"/>
      </c:dateAx>
      <c:valAx>
        <c:axId val="54325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4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2</c:v>
                </c:pt>
                <c:pt idx="4">
                  <c:v>0</c:v>
                </c:pt>
                <c:pt idx="5">
                  <c:v>2</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3</c:v>
                </c:pt>
                <c:pt idx="29">
                  <c:v>0</c:v>
                </c:pt>
                <c:pt idx="30">
                  <c:v>0</c:v>
                </c:pt>
              </c:numCache>
            </c:numRef>
          </c:val>
          <c:smooth val="0"/>
          <c:extLst>
            <c:ext xmlns:c16="http://schemas.microsoft.com/office/drawing/2014/chart" uri="{C3380CC4-5D6E-409C-BE32-E72D297353CC}">
              <c16:uniqueId val="{00000000-F979-4D26-A298-08B0E45A416E}"/>
            </c:ext>
          </c:extLst>
        </c:ser>
        <c:dLbls>
          <c:showLegendKey val="0"/>
          <c:showVal val="0"/>
          <c:showCatName val="0"/>
          <c:showSerName val="0"/>
          <c:showPercent val="0"/>
          <c:showBubbleSize val="0"/>
        </c:dLbls>
        <c:smooth val="0"/>
        <c:axId val="543262224"/>
        <c:axId val="543267800"/>
      </c:lineChart>
      <c:dateAx>
        <c:axId val="54326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7800"/>
        <c:crosses val="autoZero"/>
        <c:auto val="1"/>
        <c:lblOffset val="100"/>
        <c:baseTimeUnit val="days"/>
      </c:dateAx>
      <c:valAx>
        <c:axId val="54326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41</c:v>
                </c:pt>
                <c:pt idx="1">
                  <c:v>381</c:v>
                </c:pt>
                <c:pt idx="2">
                  <c:v>158</c:v>
                </c:pt>
                <c:pt idx="3">
                  <c:v>129</c:v>
                </c:pt>
                <c:pt idx="4">
                  <c:v>7</c:v>
                </c:pt>
                <c:pt idx="5">
                  <c:v>121</c:v>
                </c:pt>
                <c:pt idx="6">
                  <c:v>136</c:v>
                </c:pt>
                <c:pt idx="7">
                  <c:v>111</c:v>
                </c:pt>
                <c:pt idx="8">
                  <c:v>0</c:v>
                </c:pt>
                <c:pt idx="9">
                  <c:v>6</c:v>
                </c:pt>
                <c:pt idx="10">
                  <c:v>86</c:v>
                </c:pt>
                <c:pt idx="11">
                  <c:v>16</c:v>
                </c:pt>
                <c:pt idx="12">
                  <c:v>149</c:v>
                </c:pt>
                <c:pt idx="13">
                  <c:v>32</c:v>
                </c:pt>
                <c:pt idx="14">
                  <c:v>20</c:v>
                </c:pt>
                <c:pt idx="15">
                  <c:v>179</c:v>
                </c:pt>
                <c:pt idx="16">
                  <c:v>6</c:v>
                </c:pt>
                <c:pt idx="17">
                  <c:v>98</c:v>
                </c:pt>
                <c:pt idx="18">
                  <c:v>11</c:v>
                </c:pt>
                <c:pt idx="19">
                  <c:v>168</c:v>
                </c:pt>
                <c:pt idx="20">
                  <c:v>116</c:v>
                </c:pt>
                <c:pt idx="21">
                  <c:v>8</c:v>
                </c:pt>
                <c:pt idx="22">
                  <c:v>60</c:v>
                </c:pt>
                <c:pt idx="23">
                  <c:v>116</c:v>
                </c:pt>
                <c:pt idx="24">
                  <c:v>116</c:v>
                </c:pt>
                <c:pt idx="25">
                  <c:v>0</c:v>
                </c:pt>
                <c:pt idx="26">
                  <c:v>145</c:v>
                </c:pt>
                <c:pt idx="27">
                  <c:v>114</c:v>
                </c:pt>
                <c:pt idx="28">
                  <c:v>203</c:v>
                </c:pt>
                <c:pt idx="29">
                  <c:v>2</c:v>
                </c:pt>
                <c:pt idx="30">
                  <c:v>200</c:v>
                </c:pt>
              </c:numCache>
            </c:numRef>
          </c:val>
          <c:smooth val="0"/>
          <c:extLst>
            <c:ext xmlns:c16="http://schemas.microsoft.com/office/drawing/2014/chart" uri="{C3380CC4-5D6E-409C-BE32-E72D297353CC}">
              <c16:uniqueId val="{00000000-F6EC-466C-9C6E-9A4A019F8894}"/>
            </c:ext>
          </c:extLst>
        </c:ser>
        <c:dLbls>
          <c:showLegendKey val="0"/>
          <c:showVal val="0"/>
          <c:showCatName val="0"/>
          <c:showSerName val="0"/>
          <c:showPercent val="0"/>
          <c:showBubbleSize val="0"/>
        </c:dLbls>
        <c:smooth val="0"/>
        <c:axId val="543266816"/>
        <c:axId val="543265176"/>
      </c:lineChart>
      <c:dateAx>
        <c:axId val="54326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5176"/>
        <c:crosses val="autoZero"/>
        <c:auto val="1"/>
        <c:lblOffset val="100"/>
        <c:baseTimeUnit val="days"/>
      </c:dateAx>
      <c:valAx>
        <c:axId val="54326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26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141</c:v>
                </c:pt>
                <c:pt idx="1">
                  <c:v>131</c:v>
                </c:pt>
                <c:pt idx="2">
                  <c:v>313</c:v>
                </c:pt>
                <c:pt idx="3">
                  <c:v>273</c:v>
                </c:pt>
                <c:pt idx="4">
                  <c:v>188</c:v>
                </c:pt>
                <c:pt idx="5">
                  <c:v>334</c:v>
                </c:pt>
                <c:pt idx="6">
                  <c:v>300</c:v>
                </c:pt>
                <c:pt idx="7">
                  <c:v>233</c:v>
                </c:pt>
                <c:pt idx="8">
                  <c:v>153</c:v>
                </c:pt>
                <c:pt idx="9">
                  <c:v>122</c:v>
                </c:pt>
                <c:pt idx="10">
                  <c:v>212</c:v>
                </c:pt>
                <c:pt idx="11">
                  <c:v>78</c:v>
                </c:pt>
                <c:pt idx="12">
                  <c:v>202</c:v>
                </c:pt>
                <c:pt idx="13">
                  <c:v>181</c:v>
                </c:pt>
                <c:pt idx="14">
                  <c:v>118</c:v>
                </c:pt>
                <c:pt idx="15">
                  <c:v>206</c:v>
                </c:pt>
                <c:pt idx="16">
                  <c:v>106</c:v>
                </c:pt>
                <c:pt idx="17">
                  <c:v>239</c:v>
                </c:pt>
                <c:pt idx="18">
                  <c:v>153</c:v>
                </c:pt>
                <c:pt idx="19">
                  <c:v>321</c:v>
                </c:pt>
                <c:pt idx="20">
                  <c:v>261</c:v>
                </c:pt>
                <c:pt idx="21">
                  <c:v>40</c:v>
                </c:pt>
                <c:pt idx="22">
                  <c:v>90</c:v>
                </c:pt>
                <c:pt idx="23">
                  <c:v>97</c:v>
                </c:pt>
                <c:pt idx="24">
                  <c:v>182</c:v>
                </c:pt>
                <c:pt idx="25">
                  <c:v>50</c:v>
                </c:pt>
                <c:pt idx="26">
                  <c:v>233</c:v>
                </c:pt>
                <c:pt idx="27">
                  <c:v>242</c:v>
                </c:pt>
                <c:pt idx="28">
                  <c:v>298</c:v>
                </c:pt>
                <c:pt idx="29">
                  <c:v>31</c:v>
                </c:pt>
                <c:pt idx="30">
                  <c:v>369</c:v>
                </c:pt>
              </c:numCache>
            </c:numRef>
          </c:val>
          <c:smooth val="0"/>
          <c:extLst>
            <c:ext xmlns:c16="http://schemas.microsoft.com/office/drawing/2014/chart" uri="{C3380CC4-5D6E-409C-BE32-E72D297353CC}">
              <c16:uniqueId val="{00000000-9A69-4607-80A3-2EE6B90AE347}"/>
            </c:ext>
          </c:extLst>
        </c:ser>
        <c:dLbls>
          <c:showLegendKey val="0"/>
          <c:showVal val="0"/>
          <c:showCatName val="0"/>
          <c:showSerName val="0"/>
          <c:showPercent val="0"/>
          <c:showBubbleSize val="0"/>
        </c:dLbls>
        <c:smooth val="0"/>
        <c:axId val="424463104"/>
        <c:axId val="424453592"/>
      </c:lineChart>
      <c:dateAx>
        <c:axId val="42446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53592"/>
        <c:crosses val="autoZero"/>
        <c:auto val="1"/>
        <c:lblOffset val="100"/>
        <c:baseTimeUnit val="days"/>
      </c:dateAx>
      <c:valAx>
        <c:axId val="42445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6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4399</c:v>
                </c:pt>
                <c:pt idx="1">
                  <c:v>10863</c:v>
                </c:pt>
                <c:pt idx="2">
                  <c:v>15821</c:v>
                </c:pt>
                <c:pt idx="3">
                  <c:v>16892</c:v>
                </c:pt>
                <c:pt idx="4">
                  <c:v>23218</c:v>
                </c:pt>
                <c:pt idx="5">
                  <c:v>18383</c:v>
                </c:pt>
                <c:pt idx="6">
                  <c:v>16716</c:v>
                </c:pt>
                <c:pt idx="7">
                  <c:v>13977</c:v>
                </c:pt>
                <c:pt idx="8">
                  <c:v>10692</c:v>
                </c:pt>
                <c:pt idx="9">
                  <c:v>12869</c:v>
                </c:pt>
                <c:pt idx="10">
                  <c:v>10082</c:v>
                </c:pt>
                <c:pt idx="11">
                  <c:v>9442</c:v>
                </c:pt>
                <c:pt idx="12">
                  <c:v>5293</c:v>
                </c:pt>
                <c:pt idx="13">
                  <c:v>7810</c:v>
                </c:pt>
                <c:pt idx="14">
                  <c:v>5461</c:v>
                </c:pt>
                <c:pt idx="15">
                  <c:v>6314</c:v>
                </c:pt>
                <c:pt idx="16">
                  <c:v>16142</c:v>
                </c:pt>
                <c:pt idx="17">
                  <c:v>17721</c:v>
                </c:pt>
                <c:pt idx="18">
                  <c:v>20726</c:v>
                </c:pt>
                <c:pt idx="19">
                  <c:v>19763</c:v>
                </c:pt>
                <c:pt idx="20">
                  <c:v>17596</c:v>
                </c:pt>
                <c:pt idx="21">
                  <c:v>940</c:v>
                </c:pt>
                <c:pt idx="22">
                  <c:v>2011</c:v>
                </c:pt>
                <c:pt idx="23">
                  <c:v>4744</c:v>
                </c:pt>
                <c:pt idx="24">
                  <c:v>11394</c:v>
                </c:pt>
                <c:pt idx="25">
                  <c:v>3314</c:v>
                </c:pt>
                <c:pt idx="26">
                  <c:v>17458</c:v>
                </c:pt>
                <c:pt idx="27">
                  <c:v>7099</c:v>
                </c:pt>
                <c:pt idx="28">
                  <c:v>7031</c:v>
                </c:pt>
                <c:pt idx="29">
                  <c:v>1058</c:v>
                </c:pt>
                <c:pt idx="30">
                  <c:v>5480</c:v>
                </c:pt>
              </c:numCache>
            </c:numRef>
          </c:val>
          <c:smooth val="0"/>
          <c:extLst>
            <c:ext xmlns:c16="http://schemas.microsoft.com/office/drawing/2014/chart" uri="{C3380CC4-5D6E-409C-BE32-E72D297353CC}">
              <c16:uniqueId val="{00000000-2C10-47ED-9FE7-CD8D8A51005C}"/>
            </c:ext>
          </c:extLst>
        </c:ser>
        <c:dLbls>
          <c:showLegendKey val="0"/>
          <c:showVal val="0"/>
          <c:showCatName val="0"/>
          <c:showSerName val="0"/>
          <c:showPercent val="0"/>
          <c:showBubbleSize val="0"/>
        </c:dLbls>
        <c:smooth val="0"/>
        <c:axId val="424466056"/>
        <c:axId val="424466712"/>
      </c:lineChart>
      <c:dateAx>
        <c:axId val="42446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66712"/>
        <c:crosses val="autoZero"/>
        <c:auto val="1"/>
        <c:lblOffset val="100"/>
        <c:baseTimeUnit val="days"/>
      </c:dateAx>
      <c:valAx>
        <c:axId val="42446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6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3AA8-0094-4DAB-BC03-D38AC1C00278}"/>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C69050D2-CE5F-485B-BAA2-EF85336627D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73477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6ECBA-1926-41C7-80F8-4224C5E1B1D9}"/>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CD8630A4-073B-4388-A47E-A5E2594D34ED}"/>
              </a:ext>
            </a:extLst>
          </p:cNvPr>
          <p:cNvGraphicFramePr>
            <a:graphicFrameLocks noGrp="1"/>
          </p:cNvGraphicFramePr>
          <p:nvPr>
            <p:ph type="tbl" sz="quarter" idx="13"/>
            <p:extLst>
              <p:ext uri="{D42A27DB-BD31-4B8C-83A1-F6EECF244321}">
                <p14:modId xmlns:p14="http://schemas.microsoft.com/office/powerpoint/2010/main" val="189402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918211575"/>
                    </a:ext>
                  </a:extLst>
                </a:gridCol>
                <a:gridCol w="304495">
                  <a:extLst>
                    <a:ext uri="{9D8B030D-6E8A-4147-A177-3AD203B41FA5}">
                      <a16:colId xmlns:a16="http://schemas.microsoft.com/office/drawing/2014/main" val="172926852"/>
                    </a:ext>
                  </a:extLst>
                </a:gridCol>
                <a:gridCol w="304495">
                  <a:extLst>
                    <a:ext uri="{9D8B030D-6E8A-4147-A177-3AD203B41FA5}">
                      <a16:colId xmlns:a16="http://schemas.microsoft.com/office/drawing/2014/main" val="1965052991"/>
                    </a:ext>
                  </a:extLst>
                </a:gridCol>
                <a:gridCol w="304495">
                  <a:extLst>
                    <a:ext uri="{9D8B030D-6E8A-4147-A177-3AD203B41FA5}">
                      <a16:colId xmlns:a16="http://schemas.microsoft.com/office/drawing/2014/main" val="2351064353"/>
                    </a:ext>
                  </a:extLst>
                </a:gridCol>
                <a:gridCol w="304495">
                  <a:extLst>
                    <a:ext uri="{9D8B030D-6E8A-4147-A177-3AD203B41FA5}">
                      <a16:colId xmlns:a16="http://schemas.microsoft.com/office/drawing/2014/main" val="248559180"/>
                    </a:ext>
                  </a:extLst>
                </a:gridCol>
                <a:gridCol w="304495">
                  <a:extLst>
                    <a:ext uri="{9D8B030D-6E8A-4147-A177-3AD203B41FA5}">
                      <a16:colId xmlns:a16="http://schemas.microsoft.com/office/drawing/2014/main" val="1245607145"/>
                    </a:ext>
                  </a:extLst>
                </a:gridCol>
                <a:gridCol w="304495">
                  <a:extLst>
                    <a:ext uri="{9D8B030D-6E8A-4147-A177-3AD203B41FA5}">
                      <a16:colId xmlns:a16="http://schemas.microsoft.com/office/drawing/2014/main" val="3128536856"/>
                    </a:ext>
                  </a:extLst>
                </a:gridCol>
                <a:gridCol w="304495">
                  <a:extLst>
                    <a:ext uri="{9D8B030D-6E8A-4147-A177-3AD203B41FA5}">
                      <a16:colId xmlns:a16="http://schemas.microsoft.com/office/drawing/2014/main" val="1057838097"/>
                    </a:ext>
                  </a:extLst>
                </a:gridCol>
                <a:gridCol w="304495">
                  <a:extLst>
                    <a:ext uri="{9D8B030D-6E8A-4147-A177-3AD203B41FA5}">
                      <a16:colId xmlns:a16="http://schemas.microsoft.com/office/drawing/2014/main" val="3869698957"/>
                    </a:ext>
                  </a:extLst>
                </a:gridCol>
                <a:gridCol w="304495">
                  <a:extLst>
                    <a:ext uri="{9D8B030D-6E8A-4147-A177-3AD203B41FA5}">
                      <a16:colId xmlns:a16="http://schemas.microsoft.com/office/drawing/2014/main" val="1017399168"/>
                    </a:ext>
                  </a:extLst>
                </a:gridCol>
                <a:gridCol w="304495">
                  <a:extLst>
                    <a:ext uri="{9D8B030D-6E8A-4147-A177-3AD203B41FA5}">
                      <a16:colId xmlns:a16="http://schemas.microsoft.com/office/drawing/2014/main" val="3065424869"/>
                    </a:ext>
                  </a:extLst>
                </a:gridCol>
                <a:gridCol w="304495">
                  <a:extLst>
                    <a:ext uri="{9D8B030D-6E8A-4147-A177-3AD203B41FA5}">
                      <a16:colId xmlns:a16="http://schemas.microsoft.com/office/drawing/2014/main" val="2295889584"/>
                    </a:ext>
                  </a:extLst>
                </a:gridCol>
                <a:gridCol w="304495">
                  <a:extLst>
                    <a:ext uri="{9D8B030D-6E8A-4147-A177-3AD203B41FA5}">
                      <a16:colId xmlns:a16="http://schemas.microsoft.com/office/drawing/2014/main" val="1892548327"/>
                    </a:ext>
                  </a:extLst>
                </a:gridCol>
                <a:gridCol w="304495">
                  <a:extLst>
                    <a:ext uri="{9D8B030D-6E8A-4147-A177-3AD203B41FA5}">
                      <a16:colId xmlns:a16="http://schemas.microsoft.com/office/drawing/2014/main" val="186866059"/>
                    </a:ext>
                  </a:extLst>
                </a:gridCol>
                <a:gridCol w="304495">
                  <a:extLst>
                    <a:ext uri="{9D8B030D-6E8A-4147-A177-3AD203B41FA5}">
                      <a16:colId xmlns:a16="http://schemas.microsoft.com/office/drawing/2014/main" val="764155725"/>
                    </a:ext>
                  </a:extLst>
                </a:gridCol>
                <a:gridCol w="304495">
                  <a:extLst>
                    <a:ext uri="{9D8B030D-6E8A-4147-A177-3AD203B41FA5}">
                      <a16:colId xmlns:a16="http://schemas.microsoft.com/office/drawing/2014/main" val="3188163725"/>
                    </a:ext>
                  </a:extLst>
                </a:gridCol>
                <a:gridCol w="304495">
                  <a:extLst>
                    <a:ext uri="{9D8B030D-6E8A-4147-A177-3AD203B41FA5}">
                      <a16:colId xmlns:a16="http://schemas.microsoft.com/office/drawing/2014/main" val="1407086449"/>
                    </a:ext>
                  </a:extLst>
                </a:gridCol>
                <a:gridCol w="304495">
                  <a:extLst>
                    <a:ext uri="{9D8B030D-6E8A-4147-A177-3AD203B41FA5}">
                      <a16:colId xmlns:a16="http://schemas.microsoft.com/office/drawing/2014/main" val="986879464"/>
                    </a:ext>
                  </a:extLst>
                </a:gridCol>
                <a:gridCol w="304495">
                  <a:extLst>
                    <a:ext uri="{9D8B030D-6E8A-4147-A177-3AD203B41FA5}">
                      <a16:colId xmlns:a16="http://schemas.microsoft.com/office/drawing/2014/main" val="433605772"/>
                    </a:ext>
                  </a:extLst>
                </a:gridCol>
                <a:gridCol w="304495">
                  <a:extLst>
                    <a:ext uri="{9D8B030D-6E8A-4147-A177-3AD203B41FA5}">
                      <a16:colId xmlns:a16="http://schemas.microsoft.com/office/drawing/2014/main" val="3410683202"/>
                    </a:ext>
                  </a:extLst>
                </a:gridCol>
                <a:gridCol w="304495">
                  <a:extLst>
                    <a:ext uri="{9D8B030D-6E8A-4147-A177-3AD203B41FA5}">
                      <a16:colId xmlns:a16="http://schemas.microsoft.com/office/drawing/2014/main" val="620375425"/>
                    </a:ext>
                  </a:extLst>
                </a:gridCol>
                <a:gridCol w="304495">
                  <a:extLst>
                    <a:ext uri="{9D8B030D-6E8A-4147-A177-3AD203B41FA5}">
                      <a16:colId xmlns:a16="http://schemas.microsoft.com/office/drawing/2014/main" val="3565693705"/>
                    </a:ext>
                  </a:extLst>
                </a:gridCol>
                <a:gridCol w="304495">
                  <a:extLst>
                    <a:ext uri="{9D8B030D-6E8A-4147-A177-3AD203B41FA5}">
                      <a16:colId xmlns:a16="http://schemas.microsoft.com/office/drawing/2014/main" val="265367024"/>
                    </a:ext>
                  </a:extLst>
                </a:gridCol>
                <a:gridCol w="304495">
                  <a:extLst>
                    <a:ext uri="{9D8B030D-6E8A-4147-A177-3AD203B41FA5}">
                      <a16:colId xmlns:a16="http://schemas.microsoft.com/office/drawing/2014/main" val="3855220032"/>
                    </a:ext>
                  </a:extLst>
                </a:gridCol>
                <a:gridCol w="304495">
                  <a:extLst>
                    <a:ext uri="{9D8B030D-6E8A-4147-A177-3AD203B41FA5}">
                      <a16:colId xmlns:a16="http://schemas.microsoft.com/office/drawing/2014/main" val="4448850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587631"/>
                  </a:ext>
                </a:extLst>
              </a:tr>
              <a:tr h="370840">
                <a:tc>
                  <a:txBody>
                    <a:bodyPr/>
                    <a:lstStyle/>
                    <a:p>
                      <a:r>
                        <a:rPr lang="en-US" sz="1000"/>
                        <a:t>Altus.me</a:t>
                      </a:r>
                    </a:p>
                  </a:txBody>
                  <a:tcPr/>
                </a:tc>
                <a:tc>
                  <a:txBody>
                    <a:bodyPr/>
                    <a:lstStyle/>
                    <a:p>
                      <a:r>
                        <a:rPr lang="en-US" sz="1000"/>
                        <a:t>21995</a:t>
                      </a:r>
                    </a:p>
                  </a:txBody>
                  <a:tcPr/>
                </a:tc>
                <a:tc>
                  <a:txBody>
                    <a:bodyPr/>
                    <a:lstStyle/>
                    <a:p>
                      <a:r>
                        <a:rPr lang="en-US" sz="1000"/>
                        <a:t>44</a:t>
                      </a:r>
                    </a:p>
                  </a:txBody>
                  <a:tcPr/>
                </a:tc>
                <a:tc>
                  <a:txBody>
                    <a:bodyPr/>
                    <a:lstStyle/>
                    <a:p>
                      <a:r>
                        <a:rPr lang="en-US" sz="1000"/>
                        <a:t>21995</a:t>
                      </a:r>
                    </a:p>
                  </a:txBody>
                  <a:tcPr/>
                </a:tc>
                <a:tc>
                  <a:txBody>
                    <a:bodyPr/>
                    <a:lstStyle/>
                    <a:p>
                      <a:r>
                        <a:rPr lang="en-US" sz="1000"/>
                        <a:t>44</a:t>
                      </a:r>
                    </a:p>
                  </a:txBody>
                  <a:tcPr/>
                </a:tc>
                <a:tc>
                  <a:txBody>
                    <a:bodyPr/>
                    <a:lstStyle/>
                    <a:p>
                      <a:r>
                        <a:rPr lang="en-US" sz="1000"/>
                        <a:t>31</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4</a:t>
                      </a:r>
                    </a:p>
                  </a:txBody>
                  <a:tcPr/>
                </a:tc>
                <a:tc>
                  <a:txBody>
                    <a:bodyPr/>
                    <a:lstStyle/>
                    <a:p>
                      <a:r>
                        <a:rPr lang="en-US" sz="1000"/>
                        <a:t>3317</a:t>
                      </a:r>
                    </a:p>
                  </a:txBody>
                  <a:tcPr/>
                </a:tc>
                <a:tc>
                  <a:txBody>
                    <a:bodyPr/>
                    <a:lstStyle/>
                    <a:p>
                      <a:r>
                        <a:rPr lang="en-US" sz="1000"/>
                        <a:t>0</a:t>
                      </a:r>
                    </a:p>
                  </a:txBody>
                  <a:tcPr/>
                </a:tc>
                <a:tc>
                  <a:txBody>
                    <a:bodyPr/>
                    <a:lstStyle/>
                    <a:p>
                      <a:r>
                        <a:rPr lang="en-US" sz="1000"/>
                        <a:t>3255</a:t>
                      </a:r>
                    </a:p>
                  </a:txBody>
                  <a:tcPr/>
                </a:tc>
                <a:tc>
                  <a:txBody>
                    <a:bodyPr/>
                    <a:lstStyle/>
                    <a:p>
                      <a:r>
                        <a:rPr lang="en-US" sz="1000"/>
                        <a:t>48</a:t>
                      </a:r>
                    </a:p>
                  </a:txBody>
                  <a:tcPr/>
                </a:tc>
                <a:tc>
                  <a:txBody>
                    <a:bodyPr/>
                    <a:lstStyle/>
                    <a:p>
                      <a:r>
                        <a:rPr lang="en-US" sz="1000"/>
                        <a:t>0</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13</a:t>
                      </a:r>
                    </a:p>
                  </a:txBody>
                  <a:tcPr/>
                </a:tc>
                <a:tc>
                  <a:txBody>
                    <a:bodyPr/>
                    <a:lstStyle/>
                    <a:p>
                      <a:r>
                        <a:rPr lang="en-US" sz="1000"/>
                        <a:t>3340</a:t>
                      </a:r>
                    </a:p>
                  </a:txBody>
                  <a:tcPr/>
                </a:tc>
                <a:tc>
                  <a:txBody>
                    <a:bodyPr/>
                    <a:lstStyle/>
                    <a:p>
                      <a:r>
                        <a:rPr lang="en-US" sz="1000"/>
                        <a:t>0</a:t>
                      </a:r>
                    </a:p>
                  </a:txBody>
                  <a:tcPr/>
                </a:tc>
                <a:tc>
                  <a:txBody>
                    <a:bodyPr/>
                    <a:lstStyle/>
                    <a:p>
                      <a:r>
                        <a:rPr lang="en-US" sz="1000"/>
                        <a:t>0</a:t>
                      </a:r>
                    </a:p>
                  </a:txBody>
                  <a:tcPr/>
                </a:tc>
                <a:tc>
                  <a:txBody>
                    <a:bodyPr/>
                    <a:lstStyle/>
                    <a:p>
                      <a:r>
                        <a:rPr lang="en-US" sz="1000"/>
                        <a:t>0.4903 %</a:t>
                      </a:r>
                    </a:p>
                  </a:txBody>
                  <a:tcPr/>
                </a:tc>
                <a:tc>
                  <a:txBody>
                    <a:bodyPr/>
                    <a:lstStyle/>
                    <a:p>
                      <a:r>
                        <a:rPr lang="en-US" sz="1000"/>
                        <a:t>0.0 %</a:t>
                      </a:r>
                    </a:p>
                  </a:txBody>
                  <a:tcPr/>
                </a:tc>
                <a:extLst>
                  <a:ext uri="{0D108BD9-81ED-4DB2-BD59-A6C34878D82A}">
                    <a16:rowId xmlns:a16="http://schemas.microsoft.com/office/drawing/2014/main" val="1364138961"/>
                  </a:ext>
                </a:extLst>
              </a:tr>
            </a:tbl>
          </a:graphicData>
        </a:graphic>
      </p:graphicFrame>
      <p:sp>
        <p:nvSpPr>
          <p:cNvPr id="4" name="Text Placeholder 3">
            <a:extLst>
              <a:ext uri="{FF2B5EF4-FFF2-40B4-BE49-F238E27FC236}">
                <a16:creationId xmlns:a16="http://schemas.microsoft.com/office/drawing/2014/main" id="{B9E4D7B4-0A7C-42AE-BD30-0DC040551E4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51851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40B8-5FAA-451E-AD56-63BF6A28E0CE}"/>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78D3466F-A5C7-49FB-82A5-EECF659BEA6C}"/>
              </a:ext>
            </a:extLst>
          </p:cNvPr>
          <p:cNvGraphicFramePr>
            <a:graphicFrameLocks noGrp="1"/>
          </p:cNvGraphicFramePr>
          <p:nvPr>
            <p:ph type="chart" sz="quarter" idx="13"/>
            <p:extLst>
              <p:ext uri="{D42A27DB-BD31-4B8C-83A1-F6EECF244321}">
                <p14:modId xmlns:p14="http://schemas.microsoft.com/office/powerpoint/2010/main" val="1800076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6039B-CFE1-4919-95CF-7E18B24A273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B802067-B8C2-43FB-8684-1A4102A5C8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87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68DD-A0AE-4048-8AC6-526025FAD3CC}"/>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43E7CDD8-E893-4B33-BB47-F0706513F391}"/>
              </a:ext>
            </a:extLst>
          </p:cNvPr>
          <p:cNvGraphicFramePr>
            <a:graphicFrameLocks noGrp="1"/>
          </p:cNvGraphicFramePr>
          <p:nvPr>
            <p:ph type="chart" sz="quarter" idx="13"/>
            <p:extLst>
              <p:ext uri="{D42A27DB-BD31-4B8C-83A1-F6EECF244321}">
                <p14:modId xmlns:p14="http://schemas.microsoft.com/office/powerpoint/2010/main" val="3090407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9FC4C-4828-4234-B960-67A1F0F72D5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09242F7-1F4F-473C-AE7E-2CCAA94733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8593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8BD-68CA-4712-91A4-19825AC9B887}"/>
              </a:ext>
            </a:extLst>
          </p:cNvPr>
          <p:cNvSpPr>
            <a:spLocks noGrp="1"/>
          </p:cNvSpPr>
          <p:nvPr>
            <p:ph type="title"/>
          </p:nvPr>
        </p:nvSpPr>
        <p:spPr/>
        <p:txBody>
          <a:bodyPr/>
          <a:lstStyle/>
          <a:p>
            <a:r>
              <a:rPr lang="en-US"/>
              <a:t>Facebook Own Posts Table  | Altus.me - 1 of 12</a:t>
            </a:r>
          </a:p>
        </p:txBody>
      </p:sp>
      <p:graphicFrame>
        <p:nvGraphicFramePr>
          <p:cNvPr id="5" name="Table Placeholder 4">
            <a:extLst>
              <a:ext uri="{FF2B5EF4-FFF2-40B4-BE49-F238E27FC236}">
                <a16:creationId xmlns:a16="http://schemas.microsoft.com/office/drawing/2014/main" id="{28143F2A-54C0-45C5-8D26-395743AAAEDF}"/>
              </a:ext>
            </a:extLst>
          </p:cNvPr>
          <p:cNvGraphicFramePr>
            <a:graphicFrameLocks noGrp="1"/>
          </p:cNvGraphicFramePr>
          <p:nvPr>
            <p:ph type="tbl" sz="quarter" idx="13"/>
            <p:extLst>
              <p:ext uri="{D42A27DB-BD31-4B8C-83A1-F6EECF244321}">
                <p14:modId xmlns:p14="http://schemas.microsoft.com/office/powerpoint/2010/main" val="2707256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8502478"/>
                    </a:ext>
                  </a:extLst>
                </a:gridCol>
                <a:gridCol w="370332">
                  <a:extLst>
                    <a:ext uri="{9D8B030D-6E8A-4147-A177-3AD203B41FA5}">
                      <a16:colId xmlns:a16="http://schemas.microsoft.com/office/drawing/2014/main" val="929842862"/>
                    </a:ext>
                  </a:extLst>
                </a:gridCol>
                <a:gridCol w="370332">
                  <a:extLst>
                    <a:ext uri="{9D8B030D-6E8A-4147-A177-3AD203B41FA5}">
                      <a16:colId xmlns:a16="http://schemas.microsoft.com/office/drawing/2014/main" val="1432119770"/>
                    </a:ext>
                  </a:extLst>
                </a:gridCol>
                <a:gridCol w="370332">
                  <a:extLst>
                    <a:ext uri="{9D8B030D-6E8A-4147-A177-3AD203B41FA5}">
                      <a16:colId xmlns:a16="http://schemas.microsoft.com/office/drawing/2014/main" val="2511429230"/>
                    </a:ext>
                  </a:extLst>
                </a:gridCol>
                <a:gridCol w="329184">
                  <a:extLst>
                    <a:ext uri="{9D8B030D-6E8A-4147-A177-3AD203B41FA5}">
                      <a16:colId xmlns:a16="http://schemas.microsoft.com/office/drawing/2014/main" val="1542911523"/>
                    </a:ext>
                  </a:extLst>
                </a:gridCol>
                <a:gridCol w="329184">
                  <a:extLst>
                    <a:ext uri="{9D8B030D-6E8A-4147-A177-3AD203B41FA5}">
                      <a16:colId xmlns:a16="http://schemas.microsoft.com/office/drawing/2014/main" val="569632117"/>
                    </a:ext>
                  </a:extLst>
                </a:gridCol>
                <a:gridCol w="329184">
                  <a:extLst>
                    <a:ext uri="{9D8B030D-6E8A-4147-A177-3AD203B41FA5}">
                      <a16:colId xmlns:a16="http://schemas.microsoft.com/office/drawing/2014/main" val="3112124448"/>
                    </a:ext>
                  </a:extLst>
                </a:gridCol>
                <a:gridCol w="329184">
                  <a:extLst>
                    <a:ext uri="{9D8B030D-6E8A-4147-A177-3AD203B41FA5}">
                      <a16:colId xmlns:a16="http://schemas.microsoft.com/office/drawing/2014/main" val="2536997203"/>
                    </a:ext>
                  </a:extLst>
                </a:gridCol>
                <a:gridCol w="329184">
                  <a:extLst>
                    <a:ext uri="{9D8B030D-6E8A-4147-A177-3AD203B41FA5}">
                      <a16:colId xmlns:a16="http://schemas.microsoft.com/office/drawing/2014/main" val="60636628"/>
                    </a:ext>
                  </a:extLst>
                </a:gridCol>
                <a:gridCol w="329184">
                  <a:extLst>
                    <a:ext uri="{9D8B030D-6E8A-4147-A177-3AD203B41FA5}">
                      <a16:colId xmlns:a16="http://schemas.microsoft.com/office/drawing/2014/main" val="353833594"/>
                    </a:ext>
                  </a:extLst>
                </a:gridCol>
                <a:gridCol w="329184">
                  <a:extLst>
                    <a:ext uri="{9D8B030D-6E8A-4147-A177-3AD203B41FA5}">
                      <a16:colId xmlns:a16="http://schemas.microsoft.com/office/drawing/2014/main" val="3919919596"/>
                    </a:ext>
                  </a:extLst>
                </a:gridCol>
                <a:gridCol w="329184">
                  <a:extLst>
                    <a:ext uri="{9D8B030D-6E8A-4147-A177-3AD203B41FA5}">
                      <a16:colId xmlns:a16="http://schemas.microsoft.com/office/drawing/2014/main" val="3217528824"/>
                    </a:ext>
                  </a:extLst>
                </a:gridCol>
                <a:gridCol w="329184">
                  <a:extLst>
                    <a:ext uri="{9D8B030D-6E8A-4147-A177-3AD203B41FA5}">
                      <a16:colId xmlns:a16="http://schemas.microsoft.com/office/drawing/2014/main" val="4167423040"/>
                    </a:ext>
                  </a:extLst>
                </a:gridCol>
                <a:gridCol w="370332">
                  <a:extLst>
                    <a:ext uri="{9D8B030D-6E8A-4147-A177-3AD203B41FA5}">
                      <a16:colId xmlns:a16="http://schemas.microsoft.com/office/drawing/2014/main" val="3147147385"/>
                    </a:ext>
                  </a:extLst>
                </a:gridCol>
                <a:gridCol w="370332">
                  <a:extLst>
                    <a:ext uri="{9D8B030D-6E8A-4147-A177-3AD203B41FA5}">
                      <a16:colId xmlns:a16="http://schemas.microsoft.com/office/drawing/2014/main" val="924350952"/>
                    </a:ext>
                  </a:extLst>
                </a:gridCol>
                <a:gridCol w="329184">
                  <a:extLst>
                    <a:ext uri="{9D8B030D-6E8A-4147-A177-3AD203B41FA5}">
                      <a16:colId xmlns:a16="http://schemas.microsoft.com/office/drawing/2014/main" val="3783362671"/>
                    </a:ext>
                  </a:extLst>
                </a:gridCol>
                <a:gridCol w="329184">
                  <a:extLst>
                    <a:ext uri="{9D8B030D-6E8A-4147-A177-3AD203B41FA5}">
                      <a16:colId xmlns:a16="http://schemas.microsoft.com/office/drawing/2014/main" val="1753517238"/>
                    </a:ext>
                  </a:extLst>
                </a:gridCol>
                <a:gridCol w="370332">
                  <a:extLst>
                    <a:ext uri="{9D8B030D-6E8A-4147-A177-3AD203B41FA5}">
                      <a16:colId xmlns:a16="http://schemas.microsoft.com/office/drawing/2014/main" val="4229384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587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- 2018-08-31 18:49:54 </a:t>
                      </a:r>
                      <a:r>
                        <a:rPr kumimoji="0" lang="en-US" sz="1000" b="0" i="0" u="none" strike="noStrike" kern="1200" cap="none" spc="0" normalizeH="0" baseline="0" noProof="0">
                          <a:ln>
                            <a:noFill/>
                          </a:ln>
                          <a:solidFill>
                            <a:prstClr val="black"/>
                          </a:solidFill>
                          <a:effectLst/>
                          <a:uLnTx/>
                          <a:uFillTx/>
                          <a:latin typeface="+mn-lt"/>
                          <a:ea typeface="+mn-ea"/>
                          <a:cs typeface="+mn-cs"/>
                        </a:rPr>
                        <a:t> 
 Your living room is one of the most lived-in rooms in your home. Make it the best it can be with our range of unique and luxurious furniture.
Make sure to pass by our showroom to discover our collections!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43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- 2018-08-30 09:20:33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these architectural projects inspired by the future… Read more about it on Wallpaper* magazine by clicking on the link below!
https://www.wallpaper.com/gallery/architecture/futuristic-architecture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8110153"/>
                  </a:ext>
                </a:extLst>
              </a:tr>
            </a:tbl>
          </a:graphicData>
        </a:graphic>
      </p:graphicFrame>
      <p:sp>
        <p:nvSpPr>
          <p:cNvPr id="4" name="Text Placeholder 3">
            <a:extLst>
              <a:ext uri="{FF2B5EF4-FFF2-40B4-BE49-F238E27FC236}">
                <a16:creationId xmlns:a16="http://schemas.microsoft.com/office/drawing/2014/main" id="{44C1ADE4-3F79-4281-BB99-5DBB44E4957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483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469EA-0670-431B-8D8E-496B51D47429}"/>
              </a:ext>
            </a:extLst>
          </p:cNvPr>
          <p:cNvSpPr>
            <a:spLocks noGrp="1"/>
          </p:cNvSpPr>
          <p:nvPr>
            <p:ph type="title"/>
          </p:nvPr>
        </p:nvSpPr>
        <p:spPr/>
        <p:txBody>
          <a:bodyPr/>
          <a:lstStyle/>
          <a:p>
            <a:r>
              <a:rPr lang="en-US"/>
              <a:t>Facebook Own Posts Table  | Altus.me - 2 of 12</a:t>
            </a:r>
          </a:p>
        </p:txBody>
      </p:sp>
      <p:graphicFrame>
        <p:nvGraphicFramePr>
          <p:cNvPr id="5" name="Table Placeholder 4">
            <a:extLst>
              <a:ext uri="{FF2B5EF4-FFF2-40B4-BE49-F238E27FC236}">
                <a16:creationId xmlns:a16="http://schemas.microsoft.com/office/drawing/2014/main" id="{3E2D5608-5FF7-4657-9989-2870392568E9}"/>
              </a:ext>
            </a:extLst>
          </p:cNvPr>
          <p:cNvGraphicFramePr>
            <a:graphicFrameLocks noGrp="1"/>
          </p:cNvGraphicFramePr>
          <p:nvPr>
            <p:ph type="tbl" sz="quarter" idx="13"/>
            <p:extLst>
              <p:ext uri="{D42A27DB-BD31-4B8C-83A1-F6EECF244321}">
                <p14:modId xmlns:p14="http://schemas.microsoft.com/office/powerpoint/2010/main" val="123476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5728764"/>
                    </a:ext>
                  </a:extLst>
                </a:gridCol>
                <a:gridCol w="370332">
                  <a:extLst>
                    <a:ext uri="{9D8B030D-6E8A-4147-A177-3AD203B41FA5}">
                      <a16:colId xmlns:a16="http://schemas.microsoft.com/office/drawing/2014/main" val="3439703076"/>
                    </a:ext>
                  </a:extLst>
                </a:gridCol>
                <a:gridCol w="370332">
                  <a:extLst>
                    <a:ext uri="{9D8B030D-6E8A-4147-A177-3AD203B41FA5}">
                      <a16:colId xmlns:a16="http://schemas.microsoft.com/office/drawing/2014/main" val="1058652834"/>
                    </a:ext>
                  </a:extLst>
                </a:gridCol>
                <a:gridCol w="370332">
                  <a:extLst>
                    <a:ext uri="{9D8B030D-6E8A-4147-A177-3AD203B41FA5}">
                      <a16:colId xmlns:a16="http://schemas.microsoft.com/office/drawing/2014/main" val="2841366669"/>
                    </a:ext>
                  </a:extLst>
                </a:gridCol>
                <a:gridCol w="329184">
                  <a:extLst>
                    <a:ext uri="{9D8B030D-6E8A-4147-A177-3AD203B41FA5}">
                      <a16:colId xmlns:a16="http://schemas.microsoft.com/office/drawing/2014/main" val="105619890"/>
                    </a:ext>
                  </a:extLst>
                </a:gridCol>
                <a:gridCol w="329184">
                  <a:extLst>
                    <a:ext uri="{9D8B030D-6E8A-4147-A177-3AD203B41FA5}">
                      <a16:colId xmlns:a16="http://schemas.microsoft.com/office/drawing/2014/main" val="374209581"/>
                    </a:ext>
                  </a:extLst>
                </a:gridCol>
                <a:gridCol w="329184">
                  <a:extLst>
                    <a:ext uri="{9D8B030D-6E8A-4147-A177-3AD203B41FA5}">
                      <a16:colId xmlns:a16="http://schemas.microsoft.com/office/drawing/2014/main" val="3541204410"/>
                    </a:ext>
                  </a:extLst>
                </a:gridCol>
                <a:gridCol w="329184">
                  <a:extLst>
                    <a:ext uri="{9D8B030D-6E8A-4147-A177-3AD203B41FA5}">
                      <a16:colId xmlns:a16="http://schemas.microsoft.com/office/drawing/2014/main" val="4088056238"/>
                    </a:ext>
                  </a:extLst>
                </a:gridCol>
                <a:gridCol w="329184">
                  <a:extLst>
                    <a:ext uri="{9D8B030D-6E8A-4147-A177-3AD203B41FA5}">
                      <a16:colId xmlns:a16="http://schemas.microsoft.com/office/drawing/2014/main" val="669659538"/>
                    </a:ext>
                  </a:extLst>
                </a:gridCol>
                <a:gridCol w="329184">
                  <a:extLst>
                    <a:ext uri="{9D8B030D-6E8A-4147-A177-3AD203B41FA5}">
                      <a16:colId xmlns:a16="http://schemas.microsoft.com/office/drawing/2014/main" val="3430729816"/>
                    </a:ext>
                  </a:extLst>
                </a:gridCol>
                <a:gridCol w="329184">
                  <a:extLst>
                    <a:ext uri="{9D8B030D-6E8A-4147-A177-3AD203B41FA5}">
                      <a16:colId xmlns:a16="http://schemas.microsoft.com/office/drawing/2014/main" val="1430195839"/>
                    </a:ext>
                  </a:extLst>
                </a:gridCol>
                <a:gridCol w="329184">
                  <a:extLst>
                    <a:ext uri="{9D8B030D-6E8A-4147-A177-3AD203B41FA5}">
                      <a16:colId xmlns:a16="http://schemas.microsoft.com/office/drawing/2014/main" val="353052489"/>
                    </a:ext>
                  </a:extLst>
                </a:gridCol>
                <a:gridCol w="329184">
                  <a:extLst>
                    <a:ext uri="{9D8B030D-6E8A-4147-A177-3AD203B41FA5}">
                      <a16:colId xmlns:a16="http://schemas.microsoft.com/office/drawing/2014/main" val="984565678"/>
                    </a:ext>
                  </a:extLst>
                </a:gridCol>
                <a:gridCol w="370332">
                  <a:extLst>
                    <a:ext uri="{9D8B030D-6E8A-4147-A177-3AD203B41FA5}">
                      <a16:colId xmlns:a16="http://schemas.microsoft.com/office/drawing/2014/main" val="2991759311"/>
                    </a:ext>
                  </a:extLst>
                </a:gridCol>
                <a:gridCol w="370332">
                  <a:extLst>
                    <a:ext uri="{9D8B030D-6E8A-4147-A177-3AD203B41FA5}">
                      <a16:colId xmlns:a16="http://schemas.microsoft.com/office/drawing/2014/main" val="744060642"/>
                    </a:ext>
                  </a:extLst>
                </a:gridCol>
                <a:gridCol w="329184">
                  <a:extLst>
                    <a:ext uri="{9D8B030D-6E8A-4147-A177-3AD203B41FA5}">
                      <a16:colId xmlns:a16="http://schemas.microsoft.com/office/drawing/2014/main" val="4002042766"/>
                    </a:ext>
                  </a:extLst>
                </a:gridCol>
                <a:gridCol w="329184">
                  <a:extLst>
                    <a:ext uri="{9D8B030D-6E8A-4147-A177-3AD203B41FA5}">
                      <a16:colId xmlns:a16="http://schemas.microsoft.com/office/drawing/2014/main" val="2832240081"/>
                    </a:ext>
                  </a:extLst>
                </a:gridCol>
                <a:gridCol w="370332">
                  <a:extLst>
                    <a:ext uri="{9D8B030D-6E8A-4147-A177-3AD203B41FA5}">
                      <a16:colId xmlns:a16="http://schemas.microsoft.com/office/drawing/2014/main" val="254861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77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- 2018-08-29 12:06:45 </a:t>
                      </a:r>
                      <a:r>
                        <a:rPr kumimoji="0" lang="en-US" sz="1000" b="0" i="0" u="none" strike="noStrike" kern="1200" cap="none" spc="0" normalizeH="0" baseline="0" noProof="0">
                          <a:ln>
                            <a:noFill/>
                          </a:ln>
                          <a:solidFill>
                            <a:prstClr val="black"/>
                          </a:solidFill>
                          <a:effectLst/>
                          <a:uLnTx/>
                          <a:uFillTx/>
                          <a:latin typeface="+mn-lt"/>
                          <a:ea typeface="+mn-ea"/>
                          <a:cs typeface="+mn-cs"/>
                        </a:rPr>
                        <a:t> 
 Enjoy your terrace with our range of MANUTTI's exclusive outdoor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979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- 2018-08-28 12:56:57 </a:t>
                      </a:r>
                      <a:r>
                        <a:rPr kumimoji="0" lang="en-US" sz="1000" b="0" i="0" u="none" strike="noStrike" kern="1200" cap="none" spc="0" normalizeH="0" baseline="0" noProof="0">
                          <a:ln>
                            <a:noFill/>
                          </a:ln>
                          <a:solidFill>
                            <a:prstClr val="black"/>
                          </a:solidFill>
                          <a:effectLst/>
                          <a:uLnTx/>
                          <a:uFillTx/>
                          <a:latin typeface="+mn-lt"/>
                          <a:ea typeface="+mn-ea"/>
                          <a:cs typeface="+mn-cs"/>
                        </a:rPr>
                        <a:t> 
 Inspiration board by Walter Knoll. #Repost Walter Knoll
• • •
New week, new mood, new board, new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651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- 2018-08-27 15:00:50 </a:t>
                      </a:r>
                      <a:r>
                        <a:rPr kumimoji="0" lang="en-US" sz="1000" b="0" i="0" u="none" strike="noStrike" kern="1200" cap="none" spc="0" normalizeH="0" baseline="0" noProof="0">
                          <a:ln>
                            <a:noFill/>
                          </a:ln>
                          <a:solidFill>
                            <a:prstClr val="black"/>
                          </a:solidFill>
                          <a:effectLst/>
                          <a:uLnTx/>
                          <a:uFillTx/>
                          <a:latin typeface="+mn-lt"/>
                          <a:ea typeface="+mn-ea"/>
                          <a:cs typeface="+mn-cs"/>
                        </a:rPr>
                        <a:t> 
 With slightly antique finishing in pure Shabby Chic style, the Gianfranco Ferré Home collection pieces give life to unique settings!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9532631"/>
                  </a:ext>
                </a:extLst>
              </a:tr>
            </a:tbl>
          </a:graphicData>
        </a:graphic>
      </p:graphicFrame>
      <p:sp>
        <p:nvSpPr>
          <p:cNvPr id="4" name="Text Placeholder 3">
            <a:extLst>
              <a:ext uri="{FF2B5EF4-FFF2-40B4-BE49-F238E27FC236}">
                <a16:creationId xmlns:a16="http://schemas.microsoft.com/office/drawing/2014/main" id="{9BB2F3EE-900F-437F-ADFB-8EF22249724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70116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8831-940E-41CD-800E-EBA6C73E214F}"/>
              </a:ext>
            </a:extLst>
          </p:cNvPr>
          <p:cNvSpPr>
            <a:spLocks noGrp="1"/>
          </p:cNvSpPr>
          <p:nvPr>
            <p:ph type="title"/>
          </p:nvPr>
        </p:nvSpPr>
        <p:spPr/>
        <p:txBody>
          <a:bodyPr/>
          <a:lstStyle/>
          <a:p>
            <a:r>
              <a:rPr lang="en-US"/>
              <a:t>Facebook Own Posts Table  | Altus.me - 3 of 12</a:t>
            </a:r>
          </a:p>
        </p:txBody>
      </p:sp>
      <p:graphicFrame>
        <p:nvGraphicFramePr>
          <p:cNvPr id="5" name="Table Placeholder 4">
            <a:extLst>
              <a:ext uri="{FF2B5EF4-FFF2-40B4-BE49-F238E27FC236}">
                <a16:creationId xmlns:a16="http://schemas.microsoft.com/office/drawing/2014/main" id="{B02E5C05-2344-48F4-8C37-7C008A635B06}"/>
              </a:ext>
            </a:extLst>
          </p:cNvPr>
          <p:cNvGraphicFramePr>
            <a:graphicFrameLocks noGrp="1"/>
          </p:cNvGraphicFramePr>
          <p:nvPr>
            <p:ph type="tbl" sz="quarter" idx="13"/>
            <p:extLst>
              <p:ext uri="{D42A27DB-BD31-4B8C-83A1-F6EECF244321}">
                <p14:modId xmlns:p14="http://schemas.microsoft.com/office/powerpoint/2010/main" val="296578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52471671"/>
                    </a:ext>
                  </a:extLst>
                </a:gridCol>
                <a:gridCol w="370332">
                  <a:extLst>
                    <a:ext uri="{9D8B030D-6E8A-4147-A177-3AD203B41FA5}">
                      <a16:colId xmlns:a16="http://schemas.microsoft.com/office/drawing/2014/main" val="767669500"/>
                    </a:ext>
                  </a:extLst>
                </a:gridCol>
                <a:gridCol w="370332">
                  <a:extLst>
                    <a:ext uri="{9D8B030D-6E8A-4147-A177-3AD203B41FA5}">
                      <a16:colId xmlns:a16="http://schemas.microsoft.com/office/drawing/2014/main" val="1805761717"/>
                    </a:ext>
                  </a:extLst>
                </a:gridCol>
                <a:gridCol w="370332">
                  <a:extLst>
                    <a:ext uri="{9D8B030D-6E8A-4147-A177-3AD203B41FA5}">
                      <a16:colId xmlns:a16="http://schemas.microsoft.com/office/drawing/2014/main" val="2663820035"/>
                    </a:ext>
                  </a:extLst>
                </a:gridCol>
                <a:gridCol w="329184">
                  <a:extLst>
                    <a:ext uri="{9D8B030D-6E8A-4147-A177-3AD203B41FA5}">
                      <a16:colId xmlns:a16="http://schemas.microsoft.com/office/drawing/2014/main" val="3773280271"/>
                    </a:ext>
                  </a:extLst>
                </a:gridCol>
                <a:gridCol w="329184">
                  <a:extLst>
                    <a:ext uri="{9D8B030D-6E8A-4147-A177-3AD203B41FA5}">
                      <a16:colId xmlns:a16="http://schemas.microsoft.com/office/drawing/2014/main" val="2387974710"/>
                    </a:ext>
                  </a:extLst>
                </a:gridCol>
                <a:gridCol w="329184">
                  <a:extLst>
                    <a:ext uri="{9D8B030D-6E8A-4147-A177-3AD203B41FA5}">
                      <a16:colId xmlns:a16="http://schemas.microsoft.com/office/drawing/2014/main" val="606453520"/>
                    </a:ext>
                  </a:extLst>
                </a:gridCol>
                <a:gridCol w="329184">
                  <a:extLst>
                    <a:ext uri="{9D8B030D-6E8A-4147-A177-3AD203B41FA5}">
                      <a16:colId xmlns:a16="http://schemas.microsoft.com/office/drawing/2014/main" val="3216318349"/>
                    </a:ext>
                  </a:extLst>
                </a:gridCol>
                <a:gridCol w="329184">
                  <a:extLst>
                    <a:ext uri="{9D8B030D-6E8A-4147-A177-3AD203B41FA5}">
                      <a16:colId xmlns:a16="http://schemas.microsoft.com/office/drawing/2014/main" val="3815645530"/>
                    </a:ext>
                  </a:extLst>
                </a:gridCol>
                <a:gridCol w="329184">
                  <a:extLst>
                    <a:ext uri="{9D8B030D-6E8A-4147-A177-3AD203B41FA5}">
                      <a16:colId xmlns:a16="http://schemas.microsoft.com/office/drawing/2014/main" val="730408285"/>
                    </a:ext>
                  </a:extLst>
                </a:gridCol>
                <a:gridCol w="329184">
                  <a:extLst>
                    <a:ext uri="{9D8B030D-6E8A-4147-A177-3AD203B41FA5}">
                      <a16:colId xmlns:a16="http://schemas.microsoft.com/office/drawing/2014/main" val="2549515354"/>
                    </a:ext>
                  </a:extLst>
                </a:gridCol>
                <a:gridCol w="329184">
                  <a:extLst>
                    <a:ext uri="{9D8B030D-6E8A-4147-A177-3AD203B41FA5}">
                      <a16:colId xmlns:a16="http://schemas.microsoft.com/office/drawing/2014/main" val="3948962052"/>
                    </a:ext>
                  </a:extLst>
                </a:gridCol>
                <a:gridCol w="329184">
                  <a:extLst>
                    <a:ext uri="{9D8B030D-6E8A-4147-A177-3AD203B41FA5}">
                      <a16:colId xmlns:a16="http://schemas.microsoft.com/office/drawing/2014/main" val="2234305814"/>
                    </a:ext>
                  </a:extLst>
                </a:gridCol>
                <a:gridCol w="370332">
                  <a:extLst>
                    <a:ext uri="{9D8B030D-6E8A-4147-A177-3AD203B41FA5}">
                      <a16:colId xmlns:a16="http://schemas.microsoft.com/office/drawing/2014/main" val="718678638"/>
                    </a:ext>
                  </a:extLst>
                </a:gridCol>
                <a:gridCol w="370332">
                  <a:extLst>
                    <a:ext uri="{9D8B030D-6E8A-4147-A177-3AD203B41FA5}">
                      <a16:colId xmlns:a16="http://schemas.microsoft.com/office/drawing/2014/main" val="1106366181"/>
                    </a:ext>
                  </a:extLst>
                </a:gridCol>
                <a:gridCol w="329184">
                  <a:extLst>
                    <a:ext uri="{9D8B030D-6E8A-4147-A177-3AD203B41FA5}">
                      <a16:colId xmlns:a16="http://schemas.microsoft.com/office/drawing/2014/main" val="1147614576"/>
                    </a:ext>
                  </a:extLst>
                </a:gridCol>
                <a:gridCol w="329184">
                  <a:extLst>
                    <a:ext uri="{9D8B030D-6E8A-4147-A177-3AD203B41FA5}">
                      <a16:colId xmlns:a16="http://schemas.microsoft.com/office/drawing/2014/main" val="1367907968"/>
                    </a:ext>
                  </a:extLst>
                </a:gridCol>
                <a:gridCol w="370332">
                  <a:extLst>
                    <a:ext uri="{9D8B030D-6E8A-4147-A177-3AD203B41FA5}">
                      <a16:colId xmlns:a16="http://schemas.microsoft.com/office/drawing/2014/main" val="169050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729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- 2018-08-25 12:27:33 </a:t>
                      </a:r>
                      <a:r>
                        <a:rPr kumimoji="0" lang="en-US" sz="1000" b="0" i="0" u="none" strike="noStrike" kern="1200" cap="none" spc="0" normalizeH="0" baseline="0" noProof="0">
                          <a:ln>
                            <a:noFill/>
                          </a:ln>
                          <a:solidFill>
                            <a:prstClr val="black"/>
                          </a:solidFill>
                          <a:effectLst/>
                          <a:uLnTx/>
                          <a:uFillTx/>
                          <a:latin typeface="+mn-lt"/>
                          <a:ea typeface="+mn-ea"/>
                          <a:cs typeface="+mn-cs"/>
                        </a:rPr>
                        <a:t> 
 Take a seat on the 'Virus' picnic table &amp; stay protected from the sun at any hour of the day with the 'Acacia' parasol, by Extremis, while enjoying the summer breeze and nature! 
Photo via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741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- 2018-08-24 13:06:59 </a:t>
                      </a:r>
                      <a:r>
                        <a:rPr kumimoji="0" lang="en-US" sz="1000" b="0" i="0" u="none" strike="noStrike" kern="1200" cap="none" spc="0" normalizeH="0" baseline="0" noProof="0">
                          <a:ln>
                            <a:noFill/>
                          </a:ln>
                          <a:solidFill>
                            <a:prstClr val="black"/>
                          </a:solidFill>
                          <a:effectLst/>
                          <a:uLnTx/>
                          <a:uFillTx/>
                          <a:latin typeface="+mn-lt"/>
                          <a:ea typeface="+mn-ea"/>
                          <a:cs typeface="+mn-cs"/>
                        </a:rPr>
                        <a:t> 
 Soak up summer's warmth and fresh air with your ideal outdoor setting!
Varaschin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9582879"/>
                  </a:ext>
                </a:extLst>
              </a:tr>
            </a:tbl>
          </a:graphicData>
        </a:graphic>
      </p:graphicFrame>
      <p:sp>
        <p:nvSpPr>
          <p:cNvPr id="4" name="Text Placeholder 3">
            <a:extLst>
              <a:ext uri="{FF2B5EF4-FFF2-40B4-BE49-F238E27FC236}">
                <a16:creationId xmlns:a16="http://schemas.microsoft.com/office/drawing/2014/main" id="{CE7810DE-D87E-4FE6-8DDA-1724BF54DB6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0011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FFB8-FE54-4419-9938-8E121A279584}"/>
              </a:ext>
            </a:extLst>
          </p:cNvPr>
          <p:cNvSpPr>
            <a:spLocks noGrp="1"/>
          </p:cNvSpPr>
          <p:nvPr>
            <p:ph type="title"/>
          </p:nvPr>
        </p:nvSpPr>
        <p:spPr/>
        <p:txBody>
          <a:bodyPr/>
          <a:lstStyle/>
          <a:p>
            <a:r>
              <a:rPr lang="en-US"/>
              <a:t>Facebook Own Posts Table  | Altus.me - 4 of 12</a:t>
            </a:r>
          </a:p>
        </p:txBody>
      </p:sp>
      <p:graphicFrame>
        <p:nvGraphicFramePr>
          <p:cNvPr id="5" name="Table Placeholder 4">
            <a:extLst>
              <a:ext uri="{FF2B5EF4-FFF2-40B4-BE49-F238E27FC236}">
                <a16:creationId xmlns:a16="http://schemas.microsoft.com/office/drawing/2014/main" id="{AECE6102-F862-4C82-881E-395EF49D386F}"/>
              </a:ext>
            </a:extLst>
          </p:cNvPr>
          <p:cNvGraphicFramePr>
            <a:graphicFrameLocks noGrp="1"/>
          </p:cNvGraphicFramePr>
          <p:nvPr>
            <p:ph type="tbl" sz="quarter" idx="13"/>
            <p:extLst>
              <p:ext uri="{D42A27DB-BD31-4B8C-83A1-F6EECF244321}">
                <p14:modId xmlns:p14="http://schemas.microsoft.com/office/powerpoint/2010/main" val="3188781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0977726"/>
                    </a:ext>
                  </a:extLst>
                </a:gridCol>
                <a:gridCol w="370332">
                  <a:extLst>
                    <a:ext uri="{9D8B030D-6E8A-4147-A177-3AD203B41FA5}">
                      <a16:colId xmlns:a16="http://schemas.microsoft.com/office/drawing/2014/main" val="2347478370"/>
                    </a:ext>
                  </a:extLst>
                </a:gridCol>
                <a:gridCol w="370332">
                  <a:extLst>
                    <a:ext uri="{9D8B030D-6E8A-4147-A177-3AD203B41FA5}">
                      <a16:colId xmlns:a16="http://schemas.microsoft.com/office/drawing/2014/main" val="3240262691"/>
                    </a:ext>
                  </a:extLst>
                </a:gridCol>
                <a:gridCol w="370332">
                  <a:extLst>
                    <a:ext uri="{9D8B030D-6E8A-4147-A177-3AD203B41FA5}">
                      <a16:colId xmlns:a16="http://schemas.microsoft.com/office/drawing/2014/main" val="1565331700"/>
                    </a:ext>
                  </a:extLst>
                </a:gridCol>
                <a:gridCol w="329184">
                  <a:extLst>
                    <a:ext uri="{9D8B030D-6E8A-4147-A177-3AD203B41FA5}">
                      <a16:colId xmlns:a16="http://schemas.microsoft.com/office/drawing/2014/main" val="2389703639"/>
                    </a:ext>
                  </a:extLst>
                </a:gridCol>
                <a:gridCol w="329184">
                  <a:extLst>
                    <a:ext uri="{9D8B030D-6E8A-4147-A177-3AD203B41FA5}">
                      <a16:colId xmlns:a16="http://schemas.microsoft.com/office/drawing/2014/main" val="3645789993"/>
                    </a:ext>
                  </a:extLst>
                </a:gridCol>
                <a:gridCol w="329184">
                  <a:extLst>
                    <a:ext uri="{9D8B030D-6E8A-4147-A177-3AD203B41FA5}">
                      <a16:colId xmlns:a16="http://schemas.microsoft.com/office/drawing/2014/main" val="2455410724"/>
                    </a:ext>
                  </a:extLst>
                </a:gridCol>
                <a:gridCol w="329184">
                  <a:extLst>
                    <a:ext uri="{9D8B030D-6E8A-4147-A177-3AD203B41FA5}">
                      <a16:colId xmlns:a16="http://schemas.microsoft.com/office/drawing/2014/main" val="1404354336"/>
                    </a:ext>
                  </a:extLst>
                </a:gridCol>
                <a:gridCol w="329184">
                  <a:extLst>
                    <a:ext uri="{9D8B030D-6E8A-4147-A177-3AD203B41FA5}">
                      <a16:colId xmlns:a16="http://schemas.microsoft.com/office/drawing/2014/main" val="4176758523"/>
                    </a:ext>
                  </a:extLst>
                </a:gridCol>
                <a:gridCol w="329184">
                  <a:extLst>
                    <a:ext uri="{9D8B030D-6E8A-4147-A177-3AD203B41FA5}">
                      <a16:colId xmlns:a16="http://schemas.microsoft.com/office/drawing/2014/main" val="990308595"/>
                    </a:ext>
                  </a:extLst>
                </a:gridCol>
                <a:gridCol w="329184">
                  <a:extLst>
                    <a:ext uri="{9D8B030D-6E8A-4147-A177-3AD203B41FA5}">
                      <a16:colId xmlns:a16="http://schemas.microsoft.com/office/drawing/2014/main" val="1805095776"/>
                    </a:ext>
                  </a:extLst>
                </a:gridCol>
                <a:gridCol w="329184">
                  <a:extLst>
                    <a:ext uri="{9D8B030D-6E8A-4147-A177-3AD203B41FA5}">
                      <a16:colId xmlns:a16="http://schemas.microsoft.com/office/drawing/2014/main" val="4055355131"/>
                    </a:ext>
                  </a:extLst>
                </a:gridCol>
                <a:gridCol w="329184">
                  <a:extLst>
                    <a:ext uri="{9D8B030D-6E8A-4147-A177-3AD203B41FA5}">
                      <a16:colId xmlns:a16="http://schemas.microsoft.com/office/drawing/2014/main" val="140545753"/>
                    </a:ext>
                  </a:extLst>
                </a:gridCol>
                <a:gridCol w="370332">
                  <a:extLst>
                    <a:ext uri="{9D8B030D-6E8A-4147-A177-3AD203B41FA5}">
                      <a16:colId xmlns:a16="http://schemas.microsoft.com/office/drawing/2014/main" val="4104263184"/>
                    </a:ext>
                  </a:extLst>
                </a:gridCol>
                <a:gridCol w="370332">
                  <a:extLst>
                    <a:ext uri="{9D8B030D-6E8A-4147-A177-3AD203B41FA5}">
                      <a16:colId xmlns:a16="http://schemas.microsoft.com/office/drawing/2014/main" val="877024996"/>
                    </a:ext>
                  </a:extLst>
                </a:gridCol>
                <a:gridCol w="329184">
                  <a:extLst>
                    <a:ext uri="{9D8B030D-6E8A-4147-A177-3AD203B41FA5}">
                      <a16:colId xmlns:a16="http://schemas.microsoft.com/office/drawing/2014/main" val="2048918185"/>
                    </a:ext>
                  </a:extLst>
                </a:gridCol>
                <a:gridCol w="329184">
                  <a:extLst>
                    <a:ext uri="{9D8B030D-6E8A-4147-A177-3AD203B41FA5}">
                      <a16:colId xmlns:a16="http://schemas.microsoft.com/office/drawing/2014/main" val="131471038"/>
                    </a:ext>
                  </a:extLst>
                </a:gridCol>
                <a:gridCol w="370332">
                  <a:extLst>
                    <a:ext uri="{9D8B030D-6E8A-4147-A177-3AD203B41FA5}">
                      <a16:colId xmlns:a16="http://schemas.microsoft.com/office/drawing/2014/main" val="1162919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848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- 2018-08-23 09:20:41 </a:t>
                      </a:r>
                      <a:r>
                        <a:rPr kumimoji="0" lang="en-US" sz="1000" b="0" i="0" u="none" strike="noStrike" kern="1200" cap="none" spc="0" normalizeH="0" baseline="0" noProof="0">
                          <a:ln>
                            <a:noFill/>
                          </a:ln>
                          <a:solidFill>
                            <a:prstClr val="black"/>
                          </a:solidFill>
                          <a:effectLst/>
                          <a:uLnTx/>
                          <a:uFillTx/>
                          <a:latin typeface="+mn-lt"/>
                          <a:ea typeface="+mn-ea"/>
                          <a:cs typeface="+mn-cs"/>
                        </a:rPr>
                        <a:t> 
 River chair for TONON - with its summer colors and unique shapes - wins Honoree Hip Award, category Hospitality Seating, and talented designer Mac Stopa is the winner of HiP Award 2018 product design! Click on the following link to know more!
https://www.tononitalia.com/en/news/23/interior-design,-hip-award-winners-2018.html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9518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- 2018-08-22 10:42:21 </a:t>
                      </a:r>
                      <a:r>
                        <a:rPr kumimoji="0" lang="en-US" sz="1000" b="0" i="0" u="none" strike="noStrike" kern="1200" cap="none" spc="0" normalizeH="0" baseline="0" noProof="0">
                          <a:ln>
                            <a:noFill/>
                          </a:ln>
                          <a:solidFill>
                            <a:prstClr val="black"/>
                          </a:solidFill>
                          <a:effectLst/>
                          <a:uLnTx/>
                          <a:uFillTx/>
                          <a:latin typeface="+mn-lt"/>
                          <a:ea typeface="+mn-ea"/>
                          <a:cs typeface="+mn-cs"/>
                        </a:rPr>
                        <a:t> 
 Admiring Downtown Beirut's architecture with a view from the top. #Repost @livelovearchitecture
• • •
Downtown Beirut 
Taken by @ramimansourr
#Lebanon #Beirut #livelovebeirut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4998690"/>
                  </a:ext>
                </a:extLst>
              </a:tr>
            </a:tbl>
          </a:graphicData>
        </a:graphic>
      </p:graphicFrame>
      <p:sp>
        <p:nvSpPr>
          <p:cNvPr id="4" name="Text Placeholder 3">
            <a:extLst>
              <a:ext uri="{FF2B5EF4-FFF2-40B4-BE49-F238E27FC236}">
                <a16:creationId xmlns:a16="http://schemas.microsoft.com/office/drawing/2014/main" id="{58CBE43D-E53C-41F9-89A5-2A50BD7921F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0763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2FE5-ADEE-4F3D-B89A-02446FA6EC86}"/>
              </a:ext>
            </a:extLst>
          </p:cNvPr>
          <p:cNvSpPr>
            <a:spLocks noGrp="1"/>
          </p:cNvSpPr>
          <p:nvPr>
            <p:ph type="title"/>
          </p:nvPr>
        </p:nvSpPr>
        <p:spPr/>
        <p:txBody>
          <a:bodyPr/>
          <a:lstStyle/>
          <a:p>
            <a:r>
              <a:rPr lang="en-US"/>
              <a:t>Facebook Own Posts Table  | Altus.me - 5 of 12</a:t>
            </a:r>
          </a:p>
        </p:txBody>
      </p:sp>
      <p:graphicFrame>
        <p:nvGraphicFramePr>
          <p:cNvPr id="5" name="Table Placeholder 4">
            <a:extLst>
              <a:ext uri="{FF2B5EF4-FFF2-40B4-BE49-F238E27FC236}">
                <a16:creationId xmlns:a16="http://schemas.microsoft.com/office/drawing/2014/main" id="{6DCD8C1A-6F1B-4A81-833A-F27F839F4B7C}"/>
              </a:ext>
            </a:extLst>
          </p:cNvPr>
          <p:cNvGraphicFramePr>
            <a:graphicFrameLocks noGrp="1"/>
          </p:cNvGraphicFramePr>
          <p:nvPr>
            <p:ph type="tbl" sz="quarter" idx="13"/>
            <p:extLst>
              <p:ext uri="{D42A27DB-BD31-4B8C-83A1-F6EECF244321}">
                <p14:modId xmlns:p14="http://schemas.microsoft.com/office/powerpoint/2010/main" val="33119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6917039"/>
                    </a:ext>
                  </a:extLst>
                </a:gridCol>
                <a:gridCol w="370332">
                  <a:extLst>
                    <a:ext uri="{9D8B030D-6E8A-4147-A177-3AD203B41FA5}">
                      <a16:colId xmlns:a16="http://schemas.microsoft.com/office/drawing/2014/main" val="2851479378"/>
                    </a:ext>
                  </a:extLst>
                </a:gridCol>
                <a:gridCol w="370332">
                  <a:extLst>
                    <a:ext uri="{9D8B030D-6E8A-4147-A177-3AD203B41FA5}">
                      <a16:colId xmlns:a16="http://schemas.microsoft.com/office/drawing/2014/main" val="852861105"/>
                    </a:ext>
                  </a:extLst>
                </a:gridCol>
                <a:gridCol w="370332">
                  <a:extLst>
                    <a:ext uri="{9D8B030D-6E8A-4147-A177-3AD203B41FA5}">
                      <a16:colId xmlns:a16="http://schemas.microsoft.com/office/drawing/2014/main" val="207991642"/>
                    </a:ext>
                  </a:extLst>
                </a:gridCol>
                <a:gridCol w="329184">
                  <a:extLst>
                    <a:ext uri="{9D8B030D-6E8A-4147-A177-3AD203B41FA5}">
                      <a16:colId xmlns:a16="http://schemas.microsoft.com/office/drawing/2014/main" val="3688448577"/>
                    </a:ext>
                  </a:extLst>
                </a:gridCol>
                <a:gridCol w="329184">
                  <a:extLst>
                    <a:ext uri="{9D8B030D-6E8A-4147-A177-3AD203B41FA5}">
                      <a16:colId xmlns:a16="http://schemas.microsoft.com/office/drawing/2014/main" val="2245858004"/>
                    </a:ext>
                  </a:extLst>
                </a:gridCol>
                <a:gridCol w="329184">
                  <a:extLst>
                    <a:ext uri="{9D8B030D-6E8A-4147-A177-3AD203B41FA5}">
                      <a16:colId xmlns:a16="http://schemas.microsoft.com/office/drawing/2014/main" val="687305908"/>
                    </a:ext>
                  </a:extLst>
                </a:gridCol>
                <a:gridCol w="329184">
                  <a:extLst>
                    <a:ext uri="{9D8B030D-6E8A-4147-A177-3AD203B41FA5}">
                      <a16:colId xmlns:a16="http://schemas.microsoft.com/office/drawing/2014/main" val="3835056687"/>
                    </a:ext>
                  </a:extLst>
                </a:gridCol>
                <a:gridCol w="329184">
                  <a:extLst>
                    <a:ext uri="{9D8B030D-6E8A-4147-A177-3AD203B41FA5}">
                      <a16:colId xmlns:a16="http://schemas.microsoft.com/office/drawing/2014/main" val="247507065"/>
                    </a:ext>
                  </a:extLst>
                </a:gridCol>
                <a:gridCol w="329184">
                  <a:extLst>
                    <a:ext uri="{9D8B030D-6E8A-4147-A177-3AD203B41FA5}">
                      <a16:colId xmlns:a16="http://schemas.microsoft.com/office/drawing/2014/main" val="3433805539"/>
                    </a:ext>
                  </a:extLst>
                </a:gridCol>
                <a:gridCol w="329184">
                  <a:extLst>
                    <a:ext uri="{9D8B030D-6E8A-4147-A177-3AD203B41FA5}">
                      <a16:colId xmlns:a16="http://schemas.microsoft.com/office/drawing/2014/main" val="178304411"/>
                    </a:ext>
                  </a:extLst>
                </a:gridCol>
                <a:gridCol w="329184">
                  <a:extLst>
                    <a:ext uri="{9D8B030D-6E8A-4147-A177-3AD203B41FA5}">
                      <a16:colId xmlns:a16="http://schemas.microsoft.com/office/drawing/2014/main" val="1825683616"/>
                    </a:ext>
                  </a:extLst>
                </a:gridCol>
                <a:gridCol w="329184">
                  <a:extLst>
                    <a:ext uri="{9D8B030D-6E8A-4147-A177-3AD203B41FA5}">
                      <a16:colId xmlns:a16="http://schemas.microsoft.com/office/drawing/2014/main" val="2038180577"/>
                    </a:ext>
                  </a:extLst>
                </a:gridCol>
                <a:gridCol w="370332">
                  <a:extLst>
                    <a:ext uri="{9D8B030D-6E8A-4147-A177-3AD203B41FA5}">
                      <a16:colId xmlns:a16="http://schemas.microsoft.com/office/drawing/2014/main" val="3326535754"/>
                    </a:ext>
                  </a:extLst>
                </a:gridCol>
                <a:gridCol w="370332">
                  <a:extLst>
                    <a:ext uri="{9D8B030D-6E8A-4147-A177-3AD203B41FA5}">
                      <a16:colId xmlns:a16="http://schemas.microsoft.com/office/drawing/2014/main" val="1230396523"/>
                    </a:ext>
                  </a:extLst>
                </a:gridCol>
                <a:gridCol w="329184">
                  <a:extLst>
                    <a:ext uri="{9D8B030D-6E8A-4147-A177-3AD203B41FA5}">
                      <a16:colId xmlns:a16="http://schemas.microsoft.com/office/drawing/2014/main" val="3887771057"/>
                    </a:ext>
                  </a:extLst>
                </a:gridCol>
                <a:gridCol w="329184">
                  <a:extLst>
                    <a:ext uri="{9D8B030D-6E8A-4147-A177-3AD203B41FA5}">
                      <a16:colId xmlns:a16="http://schemas.microsoft.com/office/drawing/2014/main" val="2199125287"/>
                    </a:ext>
                  </a:extLst>
                </a:gridCol>
                <a:gridCol w="370332">
                  <a:extLst>
                    <a:ext uri="{9D8B030D-6E8A-4147-A177-3AD203B41FA5}">
                      <a16:colId xmlns:a16="http://schemas.microsoft.com/office/drawing/2014/main" val="330747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128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- 2018-08-21 09:20:49 </a:t>
                      </a:r>
                      <a:r>
                        <a:rPr kumimoji="0" lang="en-US" sz="1000" b="0" i="0" u="none" strike="noStrike" kern="1200" cap="none" spc="0" normalizeH="0" baseline="0" noProof="0">
                          <a:ln>
                            <a:noFill/>
                          </a:ln>
                          <a:solidFill>
                            <a:prstClr val="black"/>
                          </a:solidFill>
                          <a:effectLst/>
                          <a:uLnTx/>
                          <a:uFillTx/>
                          <a:latin typeface="+mn-lt"/>
                          <a:ea typeface="+mn-ea"/>
                          <a:cs typeface="+mn-cs"/>
                        </a:rPr>
                        <a:t> 
 Adha Mubarak from the Altus team!
Please note that our showroom is closed today on the occasion of Eid Al Adha.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7849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- 2018-08-20 11:07:54 </a:t>
                      </a:r>
                      <a:r>
                        <a:rPr kumimoji="0" lang="en-US" sz="1000" b="0" i="0" u="none" strike="noStrike" kern="1200" cap="none" spc="0" normalizeH="0" baseline="0" noProof="0">
                          <a:ln>
                            <a:noFill/>
                          </a:ln>
                          <a:solidFill>
                            <a:prstClr val="black"/>
                          </a:solidFill>
                          <a:effectLst/>
                          <a:uLnTx/>
                          <a:uFillTx/>
                          <a:latin typeface="+mn-lt"/>
                          <a:ea typeface="+mn-ea"/>
                          <a:cs typeface="+mn-cs"/>
                        </a:rPr>
                        <a:t> 
 "Adam" bed by Cattelan Italia is an ideal bedroom solution that is beautiful, practical, comfortable and strikingly modern.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3707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- 2018-08-19 15:57:52 </a:t>
                      </a:r>
                      <a:r>
                        <a:rPr kumimoji="0" lang="en-US" sz="1000" b="0" i="0" u="none" strike="noStrike" kern="1200" cap="none" spc="0" normalizeH="0" baseline="0" noProof="0">
                          <a:ln>
                            <a:noFill/>
                          </a:ln>
                          <a:solidFill>
                            <a:prstClr val="black"/>
                          </a:solidFill>
                          <a:effectLst/>
                          <a:uLnTx/>
                          <a:uFillTx/>
                          <a:latin typeface="+mn-lt"/>
                          <a:ea typeface="+mn-ea"/>
                          <a:cs typeface="+mn-cs"/>
                        </a:rPr>
                        <a:t> 
 Introducing BUNDLE SOFA designed by EOOS for Walter Knoll.
We just received this pure bundle of joy in our showroom, so make sure to pass by to see it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419230"/>
                  </a:ext>
                </a:extLst>
              </a:tr>
            </a:tbl>
          </a:graphicData>
        </a:graphic>
      </p:graphicFrame>
      <p:sp>
        <p:nvSpPr>
          <p:cNvPr id="4" name="Text Placeholder 3">
            <a:extLst>
              <a:ext uri="{FF2B5EF4-FFF2-40B4-BE49-F238E27FC236}">
                <a16:creationId xmlns:a16="http://schemas.microsoft.com/office/drawing/2014/main" id="{59D46892-E6E8-40CB-B4F0-DA0BC5AA2EA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45809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43A5-ADB8-4BFB-A7BC-24A53128FF96}"/>
              </a:ext>
            </a:extLst>
          </p:cNvPr>
          <p:cNvSpPr>
            <a:spLocks noGrp="1"/>
          </p:cNvSpPr>
          <p:nvPr>
            <p:ph type="title"/>
          </p:nvPr>
        </p:nvSpPr>
        <p:spPr/>
        <p:txBody>
          <a:bodyPr/>
          <a:lstStyle/>
          <a:p>
            <a:r>
              <a:rPr lang="en-US"/>
              <a:t>Facebook Own Posts Table  | Altus.me - 6 of 12</a:t>
            </a:r>
          </a:p>
        </p:txBody>
      </p:sp>
      <p:graphicFrame>
        <p:nvGraphicFramePr>
          <p:cNvPr id="5" name="Table Placeholder 4">
            <a:extLst>
              <a:ext uri="{FF2B5EF4-FFF2-40B4-BE49-F238E27FC236}">
                <a16:creationId xmlns:a16="http://schemas.microsoft.com/office/drawing/2014/main" id="{3216A4C3-BA3D-42D5-A550-726CE7C8135A}"/>
              </a:ext>
            </a:extLst>
          </p:cNvPr>
          <p:cNvGraphicFramePr>
            <a:graphicFrameLocks noGrp="1"/>
          </p:cNvGraphicFramePr>
          <p:nvPr>
            <p:ph type="tbl" sz="quarter" idx="13"/>
            <p:extLst>
              <p:ext uri="{D42A27DB-BD31-4B8C-83A1-F6EECF244321}">
                <p14:modId xmlns:p14="http://schemas.microsoft.com/office/powerpoint/2010/main" val="155773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3720768"/>
                    </a:ext>
                  </a:extLst>
                </a:gridCol>
                <a:gridCol w="370332">
                  <a:extLst>
                    <a:ext uri="{9D8B030D-6E8A-4147-A177-3AD203B41FA5}">
                      <a16:colId xmlns:a16="http://schemas.microsoft.com/office/drawing/2014/main" val="3525273684"/>
                    </a:ext>
                  </a:extLst>
                </a:gridCol>
                <a:gridCol w="370332">
                  <a:extLst>
                    <a:ext uri="{9D8B030D-6E8A-4147-A177-3AD203B41FA5}">
                      <a16:colId xmlns:a16="http://schemas.microsoft.com/office/drawing/2014/main" val="2021853440"/>
                    </a:ext>
                  </a:extLst>
                </a:gridCol>
                <a:gridCol w="370332">
                  <a:extLst>
                    <a:ext uri="{9D8B030D-6E8A-4147-A177-3AD203B41FA5}">
                      <a16:colId xmlns:a16="http://schemas.microsoft.com/office/drawing/2014/main" val="13377359"/>
                    </a:ext>
                  </a:extLst>
                </a:gridCol>
                <a:gridCol w="329184">
                  <a:extLst>
                    <a:ext uri="{9D8B030D-6E8A-4147-A177-3AD203B41FA5}">
                      <a16:colId xmlns:a16="http://schemas.microsoft.com/office/drawing/2014/main" val="679719689"/>
                    </a:ext>
                  </a:extLst>
                </a:gridCol>
                <a:gridCol w="329184">
                  <a:extLst>
                    <a:ext uri="{9D8B030D-6E8A-4147-A177-3AD203B41FA5}">
                      <a16:colId xmlns:a16="http://schemas.microsoft.com/office/drawing/2014/main" val="3932921872"/>
                    </a:ext>
                  </a:extLst>
                </a:gridCol>
                <a:gridCol w="329184">
                  <a:extLst>
                    <a:ext uri="{9D8B030D-6E8A-4147-A177-3AD203B41FA5}">
                      <a16:colId xmlns:a16="http://schemas.microsoft.com/office/drawing/2014/main" val="2552975381"/>
                    </a:ext>
                  </a:extLst>
                </a:gridCol>
                <a:gridCol w="329184">
                  <a:extLst>
                    <a:ext uri="{9D8B030D-6E8A-4147-A177-3AD203B41FA5}">
                      <a16:colId xmlns:a16="http://schemas.microsoft.com/office/drawing/2014/main" val="4086643174"/>
                    </a:ext>
                  </a:extLst>
                </a:gridCol>
                <a:gridCol w="329184">
                  <a:extLst>
                    <a:ext uri="{9D8B030D-6E8A-4147-A177-3AD203B41FA5}">
                      <a16:colId xmlns:a16="http://schemas.microsoft.com/office/drawing/2014/main" val="450517925"/>
                    </a:ext>
                  </a:extLst>
                </a:gridCol>
                <a:gridCol w="329184">
                  <a:extLst>
                    <a:ext uri="{9D8B030D-6E8A-4147-A177-3AD203B41FA5}">
                      <a16:colId xmlns:a16="http://schemas.microsoft.com/office/drawing/2014/main" val="1544067082"/>
                    </a:ext>
                  </a:extLst>
                </a:gridCol>
                <a:gridCol w="329184">
                  <a:extLst>
                    <a:ext uri="{9D8B030D-6E8A-4147-A177-3AD203B41FA5}">
                      <a16:colId xmlns:a16="http://schemas.microsoft.com/office/drawing/2014/main" val="3384996672"/>
                    </a:ext>
                  </a:extLst>
                </a:gridCol>
                <a:gridCol w="329184">
                  <a:extLst>
                    <a:ext uri="{9D8B030D-6E8A-4147-A177-3AD203B41FA5}">
                      <a16:colId xmlns:a16="http://schemas.microsoft.com/office/drawing/2014/main" val="4237374870"/>
                    </a:ext>
                  </a:extLst>
                </a:gridCol>
                <a:gridCol w="329184">
                  <a:extLst>
                    <a:ext uri="{9D8B030D-6E8A-4147-A177-3AD203B41FA5}">
                      <a16:colId xmlns:a16="http://schemas.microsoft.com/office/drawing/2014/main" val="1509261671"/>
                    </a:ext>
                  </a:extLst>
                </a:gridCol>
                <a:gridCol w="370332">
                  <a:extLst>
                    <a:ext uri="{9D8B030D-6E8A-4147-A177-3AD203B41FA5}">
                      <a16:colId xmlns:a16="http://schemas.microsoft.com/office/drawing/2014/main" val="2674729629"/>
                    </a:ext>
                  </a:extLst>
                </a:gridCol>
                <a:gridCol w="370332">
                  <a:extLst>
                    <a:ext uri="{9D8B030D-6E8A-4147-A177-3AD203B41FA5}">
                      <a16:colId xmlns:a16="http://schemas.microsoft.com/office/drawing/2014/main" val="3209137360"/>
                    </a:ext>
                  </a:extLst>
                </a:gridCol>
                <a:gridCol w="329184">
                  <a:extLst>
                    <a:ext uri="{9D8B030D-6E8A-4147-A177-3AD203B41FA5}">
                      <a16:colId xmlns:a16="http://schemas.microsoft.com/office/drawing/2014/main" val="2441240471"/>
                    </a:ext>
                  </a:extLst>
                </a:gridCol>
                <a:gridCol w="329184">
                  <a:extLst>
                    <a:ext uri="{9D8B030D-6E8A-4147-A177-3AD203B41FA5}">
                      <a16:colId xmlns:a16="http://schemas.microsoft.com/office/drawing/2014/main" val="2984999068"/>
                    </a:ext>
                  </a:extLst>
                </a:gridCol>
                <a:gridCol w="370332">
                  <a:extLst>
                    <a:ext uri="{9D8B030D-6E8A-4147-A177-3AD203B41FA5}">
                      <a16:colId xmlns:a16="http://schemas.microsoft.com/office/drawing/2014/main" val="386077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529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- 2018-08-18 10:52:42 </a:t>
                      </a:r>
                      <a:r>
                        <a:rPr kumimoji="0" lang="en-US" sz="1000" b="0" i="0" u="none" strike="noStrike" kern="1200" cap="none" spc="0" normalizeH="0" baseline="0" noProof="0">
                          <a:ln>
                            <a:noFill/>
                          </a:ln>
                          <a:solidFill>
                            <a:prstClr val="black"/>
                          </a:solidFill>
                          <a:effectLst/>
                          <a:uLnTx/>
                          <a:uFillTx/>
                          <a:latin typeface="+mn-lt"/>
                          <a:ea typeface="+mn-ea"/>
                          <a:cs typeface="+mn-cs"/>
                        </a:rPr>
                        <a:t> 
 Get the ultimate outdoor experience with Varaschin's Tibidabo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6651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- 2018-08-17 10:16:35 </a:t>
                      </a:r>
                      <a:r>
                        <a:rPr kumimoji="0" lang="en-US" sz="1000" b="0" i="0" u="none" strike="noStrike" kern="1200" cap="none" spc="0" normalizeH="0" baseline="0" noProof="0">
                          <a:ln>
                            <a:noFill/>
                          </a:ln>
                          <a:solidFill>
                            <a:prstClr val="black"/>
                          </a:solidFill>
                          <a:effectLst/>
                          <a:uLnTx/>
                          <a:uFillTx/>
                          <a:latin typeface="+mn-lt"/>
                          <a:ea typeface="+mn-ea"/>
                          <a:cs typeface="+mn-cs"/>
                        </a:rPr>
                        <a:t> 
 MANUTTI's "Air Concept" lounge collection effortlessly adjusts to any style. Its big, comfortable cushions is an invitation for a cosy get-together and a real eye-catcher on the patio or even in the house. The best way to enjoy those warm summer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104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- 2018-08-16 11:36:41 </a:t>
                      </a:r>
                      <a:r>
                        <a:rPr kumimoji="0" lang="en-US" sz="1000" b="0" i="0" u="none" strike="noStrike" kern="1200" cap="none" spc="0" normalizeH="0" baseline="0" noProof="0">
                          <a:ln>
                            <a:noFill/>
                          </a:ln>
                          <a:solidFill>
                            <a:prstClr val="black"/>
                          </a:solidFill>
                          <a:effectLst/>
                          <a:uLnTx/>
                          <a:uFillTx/>
                          <a:latin typeface="+mn-lt"/>
                          <a:ea typeface="+mn-ea"/>
                          <a:cs typeface="+mn-cs"/>
                        </a:rPr>
                        <a:t> 
 Get fruity with your décor and create a world of captivating art with our BULL &amp; STEIN exquisite collection of ceramic apple sculptures!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8206016"/>
                  </a:ext>
                </a:extLst>
              </a:tr>
            </a:tbl>
          </a:graphicData>
        </a:graphic>
      </p:graphicFrame>
      <p:sp>
        <p:nvSpPr>
          <p:cNvPr id="4" name="Text Placeholder 3">
            <a:extLst>
              <a:ext uri="{FF2B5EF4-FFF2-40B4-BE49-F238E27FC236}">
                <a16:creationId xmlns:a16="http://schemas.microsoft.com/office/drawing/2014/main" id="{0D3F1CBD-6E07-40B2-BF1D-50515F4DF16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18334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FB1A0-D6A0-4EB2-B24E-A1BF44422AB2}"/>
              </a:ext>
            </a:extLst>
          </p:cNvPr>
          <p:cNvSpPr>
            <a:spLocks noGrp="1"/>
          </p:cNvSpPr>
          <p:nvPr>
            <p:ph type="title"/>
          </p:nvPr>
        </p:nvSpPr>
        <p:spPr/>
        <p:txBody>
          <a:bodyPr/>
          <a:lstStyle/>
          <a:p>
            <a:r>
              <a:rPr lang="en-US"/>
              <a:t>Facebook Own Posts Table  | Altus.me - 7 of 12</a:t>
            </a:r>
          </a:p>
        </p:txBody>
      </p:sp>
      <p:graphicFrame>
        <p:nvGraphicFramePr>
          <p:cNvPr id="5" name="Table Placeholder 4">
            <a:extLst>
              <a:ext uri="{FF2B5EF4-FFF2-40B4-BE49-F238E27FC236}">
                <a16:creationId xmlns:a16="http://schemas.microsoft.com/office/drawing/2014/main" id="{A5ADBFCA-AD27-4037-9893-F175C0E3BB61}"/>
              </a:ext>
            </a:extLst>
          </p:cNvPr>
          <p:cNvGraphicFramePr>
            <a:graphicFrameLocks noGrp="1"/>
          </p:cNvGraphicFramePr>
          <p:nvPr>
            <p:ph type="tbl" sz="quarter" idx="13"/>
            <p:extLst>
              <p:ext uri="{D42A27DB-BD31-4B8C-83A1-F6EECF244321}">
                <p14:modId xmlns:p14="http://schemas.microsoft.com/office/powerpoint/2010/main" val="2989521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58653624"/>
                    </a:ext>
                  </a:extLst>
                </a:gridCol>
                <a:gridCol w="370332">
                  <a:extLst>
                    <a:ext uri="{9D8B030D-6E8A-4147-A177-3AD203B41FA5}">
                      <a16:colId xmlns:a16="http://schemas.microsoft.com/office/drawing/2014/main" val="2976366828"/>
                    </a:ext>
                  </a:extLst>
                </a:gridCol>
                <a:gridCol w="370332">
                  <a:extLst>
                    <a:ext uri="{9D8B030D-6E8A-4147-A177-3AD203B41FA5}">
                      <a16:colId xmlns:a16="http://schemas.microsoft.com/office/drawing/2014/main" val="2974819046"/>
                    </a:ext>
                  </a:extLst>
                </a:gridCol>
                <a:gridCol w="370332">
                  <a:extLst>
                    <a:ext uri="{9D8B030D-6E8A-4147-A177-3AD203B41FA5}">
                      <a16:colId xmlns:a16="http://schemas.microsoft.com/office/drawing/2014/main" val="20869639"/>
                    </a:ext>
                  </a:extLst>
                </a:gridCol>
                <a:gridCol w="329184">
                  <a:extLst>
                    <a:ext uri="{9D8B030D-6E8A-4147-A177-3AD203B41FA5}">
                      <a16:colId xmlns:a16="http://schemas.microsoft.com/office/drawing/2014/main" val="1891486236"/>
                    </a:ext>
                  </a:extLst>
                </a:gridCol>
                <a:gridCol w="329184">
                  <a:extLst>
                    <a:ext uri="{9D8B030D-6E8A-4147-A177-3AD203B41FA5}">
                      <a16:colId xmlns:a16="http://schemas.microsoft.com/office/drawing/2014/main" val="3561622821"/>
                    </a:ext>
                  </a:extLst>
                </a:gridCol>
                <a:gridCol w="329184">
                  <a:extLst>
                    <a:ext uri="{9D8B030D-6E8A-4147-A177-3AD203B41FA5}">
                      <a16:colId xmlns:a16="http://schemas.microsoft.com/office/drawing/2014/main" val="3104589061"/>
                    </a:ext>
                  </a:extLst>
                </a:gridCol>
                <a:gridCol w="329184">
                  <a:extLst>
                    <a:ext uri="{9D8B030D-6E8A-4147-A177-3AD203B41FA5}">
                      <a16:colId xmlns:a16="http://schemas.microsoft.com/office/drawing/2014/main" val="1034660680"/>
                    </a:ext>
                  </a:extLst>
                </a:gridCol>
                <a:gridCol w="329184">
                  <a:extLst>
                    <a:ext uri="{9D8B030D-6E8A-4147-A177-3AD203B41FA5}">
                      <a16:colId xmlns:a16="http://schemas.microsoft.com/office/drawing/2014/main" val="3183624355"/>
                    </a:ext>
                  </a:extLst>
                </a:gridCol>
                <a:gridCol w="329184">
                  <a:extLst>
                    <a:ext uri="{9D8B030D-6E8A-4147-A177-3AD203B41FA5}">
                      <a16:colId xmlns:a16="http://schemas.microsoft.com/office/drawing/2014/main" val="2192775228"/>
                    </a:ext>
                  </a:extLst>
                </a:gridCol>
                <a:gridCol w="329184">
                  <a:extLst>
                    <a:ext uri="{9D8B030D-6E8A-4147-A177-3AD203B41FA5}">
                      <a16:colId xmlns:a16="http://schemas.microsoft.com/office/drawing/2014/main" val="1112625339"/>
                    </a:ext>
                  </a:extLst>
                </a:gridCol>
                <a:gridCol w="329184">
                  <a:extLst>
                    <a:ext uri="{9D8B030D-6E8A-4147-A177-3AD203B41FA5}">
                      <a16:colId xmlns:a16="http://schemas.microsoft.com/office/drawing/2014/main" val="769201945"/>
                    </a:ext>
                  </a:extLst>
                </a:gridCol>
                <a:gridCol w="329184">
                  <a:extLst>
                    <a:ext uri="{9D8B030D-6E8A-4147-A177-3AD203B41FA5}">
                      <a16:colId xmlns:a16="http://schemas.microsoft.com/office/drawing/2014/main" val="965619712"/>
                    </a:ext>
                  </a:extLst>
                </a:gridCol>
                <a:gridCol w="370332">
                  <a:extLst>
                    <a:ext uri="{9D8B030D-6E8A-4147-A177-3AD203B41FA5}">
                      <a16:colId xmlns:a16="http://schemas.microsoft.com/office/drawing/2014/main" val="2762593335"/>
                    </a:ext>
                  </a:extLst>
                </a:gridCol>
                <a:gridCol w="370332">
                  <a:extLst>
                    <a:ext uri="{9D8B030D-6E8A-4147-A177-3AD203B41FA5}">
                      <a16:colId xmlns:a16="http://schemas.microsoft.com/office/drawing/2014/main" val="2291970098"/>
                    </a:ext>
                  </a:extLst>
                </a:gridCol>
                <a:gridCol w="329184">
                  <a:extLst>
                    <a:ext uri="{9D8B030D-6E8A-4147-A177-3AD203B41FA5}">
                      <a16:colId xmlns:a16="http://schemas.microsoft.com/office/drawing/2014/main" val="1671177738"/>
                    </a:ext>
                  </a:extLst>
                </a:gridCol>
                <a:gridCol w="329184">
                  <a:extLst>
                    <a:ext uri="{9D8B030D-6E8A-4147-A177-3AD203B41FA5}">
                      <a16:colId xmlns:a16="http://schemas.microsoft.com/office/drawing/2014/main" val="610745880"/>
                    </a:ext>
                  </a:extLst>
                </a:gridCol>
                <a:gridCol w="370332">
                  <a:extLst>
                    <a:ext uri="{9D8B030D-6E8A-4147-A177-3AD203B41FA5}">
                      <a16:colId xmlns:a16="http://schemas.microsoft.com/office/drawing/2014/main" val="3604613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958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- 2018-08-15 09:33:24 </a:t>
                      </a:r>
                      <a:r>
                        <a:rPr kumimoji="0" lang="en-US" sz="1000" b="0" i="0" u="none" strike="noStrike" kern="1200" cap="none" spc="0" normalizeH="0" baseline="0" noProof="0">
                          <a:ln>
                            <a:noFill/>
                          </a:ln>
                          <a:solidFill>
                            <a:prstClr val="black"/>
                          </a:solidFill>
                          <a:effectLst/>
                          <a:uLnTx/>
                          <a:uFillTx/>
                          <a:latin typeface="+mn-lt"/>
                          <a:ea typeface="+mn-ea"/>
                          <a:cs typeface="+mn-cs"/>
                        </a:rPr>
                        <a:t> 
 Driade's Lagò chair - designed by Starck - was featured in a shooting for PINKO, beautifully portrayed in this summery set!
Photos via Driade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459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- 2018-08-14 18:00:01 </a:t>
                      </a:r>
                      <a:r>
                        <a:rPr kumimoji="0" lang="en-US" sz="1000" b="0" i="0" u="none" strike="noStrike" kern="1200" cap="none" spc="0" normalizeH="0" baseline="0" noProof="0">
                          <a:ln>
                            <a:noFill/>
                          </a:ln>
                          <a:solidFill>
                            <a:prstClr val="black"/>
                          </a:solidFill>
                          <a:effectLst/>
                          <a:uLnTx/>
                          <a:uFillTx/>
                          <a:latin typeface="+mn-lt"/>
                          <a:ea typeface="+mn-ea"/>
                          <a:cs typeface="+mn-cs"/>
                        </a:rPr>
                        <a:t> 
 Whether you want to relax in your garden, enjoy a few drinks on your terrace or spend time together on your patio, Extremis has the tools for togetherness.
PS. Altus showroom will be closed tomorrow and will resume work on Thursday.
Enjoy your day tomorrow with your family &amp; friends!
Photos via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4160991"/>
                  </a:ext>
                </a:extLst>
              </a:tr>
            </a:tbl>
          </a:graphicData>
        </a:graphic>
      </p:graphicFrame>
      <p:sp>
        <p:nvSpPr>
          <p:cNvPr id="4" name="Text Placeholder 3">
            <a:extLst>
              <a:ext uri="{FF2B5EF4-FFF2-40B4-BE49-F238E27FC236}">
                <a16:creationId xmlns:a16="http://schemas.microsoft.com/office/drawing/2014/main" id="{CE69A2D5-4765-40A8-96FF-5196EE2CEBB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76882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63657-91EE-4DA8-9007-F40716D72D25}"/>
              </a:ext>
            </a:extLst>
          </p:cNvPr>
          <p:cNvSpPr>
            <a:spLocks noGrp="1"/>
          </p:cNvSpPr>
          <p:nvPr>
            <p:ph type="title"/>
          </p:nvPr>
        </p:nvSpPr>
        <p:spPr/>
        <p:txBody>
          <a:bodyPr/>
          <a:lstStyle/>
          <a:p>
            <a:r>
              <a:rPr lang="en-US"/>
              <a:t>Facebook Own Posts Table  | Altus.me - 8 of 12</a:t>
            </a:r>
          </a:p>
        </p:txBody>
      </p:sp>
      <p:graphicFrame>
        <p:nvGraphicFramePr>
          <p:cNvPr id="5" name="Table Placeholder 4">
            <a:extLst>
              <a:ext uri="{FF2B5EF4-FFF2-40B4-BE49-F238E27FC236}">
                <a16:creationId xmlns:a16="http://schemas.microsoft.com/office/drawing/2014/main" id="{2C3EB02C-0CF9-433B-AFA0-DFA74892D47C}"/>
              </a:ext>
            </a:extLst>
          </p:cNvPr>
          <p:cNvGraphicFramePr>
            <a:graphicFrameLocks noGrp="1"/>
          </p:cNvGraphicFramePr>
          <p:nvPr>
            <p:ph type="tbl" sz="quarter" idx="13"/>
            <p:extLst>
              <p:ext uri="{D42A27DB-BD31-4B8C-83A1-F6EECF244321}">
                <p14:modId xmlns:p14="http://schemas.microsoft.com/office/powerpoint/2010/main" val="359413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3843638"/>
                    </a:ext>
                  </a:extLst>
                </a:gridCol>
                <a:gridCol w="370332">
                  <a:extLst>
                    <a:ext uri="{9D8B030D-6E8A-4147-A177-3AD203B41FA5}">
                      <a16:colId xmlns:a16="http://schemas.microsoft.com/office/drawing/2014/main" val="461813981"/>
                    </a:ext>
                  </a:extLst>
                </a:gridCol>
                <a:gridCol w="370332">
                  <a:extLst>
                    <a:ext uri="{9D8B030D-6E8A-4147-A177-3AD203B41FA5}">
                      <a16:colId xmlns:a16="http://schemas.microsoft.com/office/drawing/2014/main" val="1963069308"/>
                    </a:ext>
                  </a:extLst>
                </a:gridCol>
                <a:gridCol w="370332">
                  <a:extLst>
                    <a:ext uri="{9D8B030D-6E8A-4147-A177-3AD203B41FA5}">
                      <a16:colId xmlns:a16="http://schemas.microsoft.com/office/drawing/2014/main" val="2584863646"/>
                    </a:ext>
                  </a:extLst>
                </a:gridCol>
                <a:gridCol w="329184">
                  <a:extLst>
                    <a:ext uri="{9D8B030D-6E8A-4147-A177-3AD203B41FA5}">
                      <a16:colId xmlns:a16="http://schemas.microsoft.com/office/drawing/2014/main" val="130298507"/>
                    </a:ext>
                  </a:extLst>
                </a:gridCol>
                <a:gridCol w="329184">
                  <a:extLst>
                    <a:ext uri="{9D8B030D-6E8A-4147-A177-3AD203B41FA5}">
                      <a16:colId xmlns:a16="http://schemas.microsoft.com/office/drawing/2014/main" val="883651302"/>
                    </a:ext>
                  </a:extLst>
                </a:gridCol>
                <a:gridCol w="329184">
                  <a:extLst>
                    <a:ext uri="{9D8B030D-6E8A-4147-A177-3AD203B41FA5}">
                      <a16:colId xmlns:a16="http://schemas.microsoft.com/office/drawing/2014/main" val="3304196667"/>
                    </a:ext>
                  </a:extLst>
                </a:gridCol>
                <a:gridCol w="329184">
                  <a:extLst>
                    <a:ext uri="{9D8B030D-6E8A-4147-A177-3AD203B41FA5}">
                      <a16:colId xmlns:a16="http://schemas.microsoft.com/office/drawing/2014/main" val="4128448668"/>
                    </a:ext>
                  </a:extLst>
                </a:gridCol>
                <a:gridCol w="329184">
                  <a:extLst>
                    <a:ext uri="{9D8B030D-6E8A-4147-A177-3AD203B41FA5}">
                      <a16:colId xmlns:a16="http://schemas.microsoft.com/office/drawing/2014/main" val="679767616"/>
                    </a:ext>
                  </a:extLst>
                </a:gridCol>
                <a:gridCol w="329184">
                  <a:extLst>
                    <a:ext uri="{9D8B030D-6E8A-4147-A177-3AD203B41FA5}">
                      <a16:colId xmlns:a16="http://schemas.microsoft.com/office/drawing/2014/main" val="180029983"/>
                    </a:ext>
                  </a:extLst>
                </a:gridCol>
                <a:gridCol w="329184">
                  <a:extLst>
                    <a:ext uri="{9D8B030D-6E8A-4147-A177-3AD203B41FA5}">
                      <a16:colId xmlns:a16="http://schemas.microsoft.com/office/drawing/2014/main" val="1000516286"/>
                    </a:ext>
                  </a:extLst>
                </a:gridCol>
                <a:gridCol w="329184">
                  <a:extLst>
                    <a:ext uri="{9D8B030D-6E8A-4147-A177-3AD203B41FA5}">
                      <a16:colId xmlns:a16="http://schemas.microsoft.com/office/drawing/2014/main" val="2187871334"/>
                    </a:ext>
                  </a:extLst>
                </a:gridCol>
                <a:gridCol w="329184">
                  <a:extLst>
                    <a:ext uri="{9D8B030D-6E8A-4147-A177-3AD203B41FA5}">
                      <a16:colId xmlns:a16="http://schemas.microsoft.com/office/drawing/2014/main" val="2581582052"/>
                    </a:ext>
                  </a:extLst>
                </a:gridCol>
                <a:gridCol w="370332">
                  <a:extLst>
                    <a:ext uri="{9D8B030D-6E8A-4147-A177-3AD203B41FA5}">
                      <a16:colId xmlns:a16="http://schemas.microsoft.com/office/drawing/2014/main" val="963297160"/>
                    </a:ext>
                  </a:extLst>
                </a:gridCol>
                <a:gridCol w="370332">
                  <a:extLst>
                    <a:ext uri="{9D8B030D-6E8A-4147-A177-3AD203B41FA5}">
                      <a16:colId xmlns:a16="http://schemas.microsoft.com/office/drawing/2014/main" val="1971081755"/>
                    </a:ext>
                  </a:extLst>
                </a:gridCol>
                <a:gridCol w="329184">
                  <a:extLst>
                    <a:ext uri="{9D8B030D-6E8A-4147-A177-3AD203B41FA5}">
                      <a16:colId xmlns:a16="http://schemas.microsoft.com/office/drawing/2014/main" val="2874337748"/>
                    </a:ext>
                  </a:extLst>
                </a:gridCol>
                <a:gridCol w="329184">
                  <a:extLst>
                    <a:ext uri="{9D8B030D-6E8A-4147-A177-3AD203B41FA5}">
                      <a16:colId xmlns:a16="http://schemas.microsoft.com/office/drawing/2014/main" val="3043591276"/>
                    </a:ext>
                  </a:extLst>
                </a:gridCol>
                <a:gridCol w="370332">
                  <a:extLst>
                    <a:ext uri="{9D8B030D-6E8A-4147-A177-3AD203B41FA5}">
                      <a16:colId xmlns:a16="http://schemas.microsoft.com/office/drawing/2014/main" val="3990714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208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- 2018-08-13 14:53:27 </a:t>
                      </a:r>
                      <a:r>
                        <a:rPr kumimoji="0" lang="en-US" sz="1000" b="0" i="0" u="none" strike="noStrike" kern="1200" cap="none" spc="0" normalizeH="0" baseline="0" noProof="0">
                          <a:ln>
                            <a:noFill/>
                          </a:ln>
                          <a:solidFill>
                            <a:prstClr val="black"/>
                          </a:solidFill>
                          <a:effectLst/>
                          <a:uLnTx/>
                          <a:uFillTx/>
                          <a:latin typeface="+mn-lt"/>
                          <a:ea typeface="+mn-ea"/>
                          <a:cs typeface="+mn-cs"/>
                        </a:rPr>
                        <a:t> 
 This remarkable bookcase by Frigerio poltrone e divani blends refined finishes and impeccable details, making it elegant, unique and versatile.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573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- 2018-08-12 11:01:09 </a:t>
                      </a:r>
                      <a:r>
                        <a:rPr kumimoji="0" lang="en-US" sz="1000" b="0" i="0" u="none" strike="noStrike" kern="1200" cap="none" spc="0" normalizeH="0" baseline="0" noProof="0">
                          <a:ln>
                            <a:noFill/>
                          </a:ln>
                          <a:solidFill>
                            <a:prstClr val="black"/>
                          </a:solidFill>
                          <a:effectLst/>
                          <a:uLnTx/>
                          <a:uFillTx/>
                          <a:latin typeface="+mn-lt"/>
                          <a:ea typeface="+mn-ea"/>
                          <a:cs typeface="+mn-cs"/>
                        </a:rPr>
                        <a:t> 
 Light wherever you are... Discover Maiori's collections of solar lighting and furniture in this emotive video filmed in Corsica.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267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- 2018-08-11 08:51:15 </a:t>
                      </a:r>
                      <a:r>
                        <a:rPr kumimoji="0" lang="en-US" sz="1000" b="0" i="0" u="none" strike="noStrike" kern="1200" cap="none" spc="0" normalizeH="0" baseline="0" noProof="0">
                          <a:ln>
                            <a:noFill/>
                          </a:ln>
                          <a:solidFill>
                            <a:prstClr val="black"/>
                          </a:solidFill>
                          <a:effectLst/>
                          <a:uLnTx/>
                          <a:uFillTx/>
                          <a:latin typeface="+mn-lt"/>
                          <a:ea typeface="+mn-ea"/>
                          <a:cs typeface="+mn-cs"/>
                        </a:rPr>
                        <a:t> 
 Pass by our showroom and discover Cobra Art Company's astonishing works in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46179590"/>
                  </a:ext>
                </a:extLst>
              </a:tr>
            </a:tbl>
          </a:graphicData>
        </a:graphic>
      </p:graphicFrame>
      <p:sp>
        <p:nvSpPr>
          <p:cNvPr id="4" name="Text Placeholder 3">
            <a:extLst>
              <a:ext uri="{FF2B5EF4-FFF2-40B4-BE49-F238E27FC236}">
                <a16:creationId xmlns:a16="http://schemas.microsoft.com/office/drawing/2014/main" id="{29F6CA8E-E1D3-4498-98C1-739BD05575C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86921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204AC-BA0F-48E3-8204-C79EEAF9963D}"/>
              </a:ext>
            </a:extLst>
          </p:cNvPr>
          <p:cNvSpPr>
            <a:spLocks noGrp="1"/>
          </p:cNvSpPr>
          <p:nvPr>
            <p:ph type="title"/>
          </p:nvPr>
        </p:nvSpPr>
        <p:spPr/>
        <p:txBody>
          <a:bodyPr/>
          <a:lstStyle/>
          <a:p>
            <a:r>
              <a:rPr lang="en-US"/>
              <a:t>Facebook Own Posts Table  | Altus.me - 9 of 12</a:t>
            </a:r>
          </a:p>
        </p:txBody>
      </p:sp>
      <p:graphicFrame>
        <p:nvGraphicFramePr>
          <p:cNvPr id="5" name="Table Placeholder 4">
            <a:extLst>
              <a:ext uri="{FF2B5EF4-FFF2-40B4-BE49-F238E27FC236}">
                <a16:creationId xmlns:a16="http://schemas.microsoft.com/office/drawing/2014/main" id="{CD849BB3-2351-471D-B7C3-680E6AFC505F}"/>
              </a:ext>
            </a:extLst>
          </p:cNvPr>
          <p:cNvGraphicFramePr>
            <a:graphicFrameLocks noGrp="1"/>
          </p:cNvGraphicFramePr>
          <p:nvPr>
            <p:ph type="tbl" sz="quarter" idx="13"/>
            <p:extLst>
              <p:ext uri="{D42A27DB-BD31-4B8C-83A1-F6EECF244321}">
                <p14:modId xmlns:p14="http://schemas.microsoft.com/office/powerpoint/2010/main" val="280043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5284561"/>
                    </a:ext>
                  </a:extLst>
                </a:gridCol>
                <a:gridCol w="370332">
                  <a:extLst>
                    <a:ext uri="{9D8B030D-6E8A-4147-A177-3AD203B41FA5}">
                      <a16:colId xmlns:a16="http://schemas.microsoft.com/office/drawing/2014/main" val="1495261607"/>
                    </a:ext>
                  </a:extLst>
                </a:gridCol>
                <a:gridCol w="370332">
                  <a:extLst>
                    <a:ext uri="{9D8B030D-6E8A-4147-A177-3AD203B41FA5}">
                      <a16:colId xmlns:a16="http://schemas.microsoft.com/office/drawing/2014/main" val="13384169"/>
                    </a:ext>
                  </a:extLst>
                </a:gridCol>
                <a:gridCol w="370332">
                  <a:extLst>
                    <a:ext uri="{9D8B030D-6E8A-4147-A177-3AD203B41FA5}">
                      <a16:colId xmlns:a16="http://schemas.microsoft.com/office/drawing/2014/main" val="3850214286"/>
                    </a:ext>
                  </a:extLst>
                </a:gridCol>
                <a:gridCol w="329184">
                  <a:extLst>
                    <a:ext uri="{9D8B030D-6E8A-4147-A177-3AD203B41FA5}">
                      <a16:colId xmlns:a16="http://schemas.microsoft.com/office/drawing/2014/main" val="173385075"/>
                    </a:ext>
                  </a:extLst>
                </a:gridCol>
                <a:gridCol w="329184">
                  <a:extLst>
                    <a:ext uri="{9D8B030D-6E8A-4147-A177-3AD203B41FA5}">
                      <a16:colId xmlns:a16="http://schemas.microsoft.com/office/drawing/2014/main" val="2342514705"/>
                    </a:ext>
                  </a:extLst>
                </a:gridCol>
                <a:gridCol w="329184">
                  <a:extLst>
                    <a:ext uri="{9D8B030D-6E8A-4147-A177-3AD203B41FA5}">
                      <a16:colId xmlns:a16="http://schemas.microsoft.com/office/drawing/2014/main" val="2648373762"/>
                    </a:ext>
                  </a:extLst>
                </a:gridCol>
                <a:gridCol w="329184">
                  <a:extLst>
                    <a:ext uri="{9D8B030D-6E8A-4147-A177-3AD203B41FA5}">
                      <a16:colId xmlns:a16="http://schemas.microsoft.com/office/drawing/2014/main" val="508425382"/>
                    </a:ext>
                  </a:extLst>
                </a:gridCol>
                <a:gridCol w="329184">
                  <a:extLst>
                    <a:ext uri="{9D8B030D-6E8A-4147-A177-3AD203B41FA5}">
                      <a16:colId xmlns:a16="http://schemas.microsoft.com/office/drawing/2014/main" val="2027395842"/>
                    </a:ext>
                  </a:extLst>
                </a:gridCol>
                <a:gridCol w="329184">
                  <a:extLst>
                    <a:ext uri="{9D8B030D-6E8A-4147-A177-3AD203B41FA5}">
                      <a16:colId xmlns:a16="http://schemas.microsoft.com/office/drawing/2014/main" val="1235582560"/>
                    </a:ext>
                  </a:extLst>
                </a:gridCol>
                <a:gridCol w="329184">
                  <a:extLst>
                    <a:ext uri="{9D8B030D-6E8A-4147-A177-3AD203B41FA5}">
                      <a16:colId xmlns:a16="http://schemas.microsoft.com/office/drawing/2014/main" val="2391796157"/>
                    </a:ext>
                  </a:extLst>
                </a:gridCol>
                <a:gridCol w="329184">
                  <a:extLst>
                    <a:ext uri="{9D8B030D-6E8A-4147-A177-3AD203B41FA5}">
                      <a16:colId xmlns:a16="http://schemas.microsoft.com/office/drawing/2014/main" val="3729830618"/>
                    </a:ext>
                  </a:extLst>
                </a:gridCol>
                <a:gridCol w="329184">
                  <a:extLst>
                    <a:ext uri="{9D8B030D-6E8A-4147-A177-3AD203B41FA5}">
                      <a16:colId xmlns:a16="http://schemas.microsoft.com/office/drawing/2014/main" val="1608395328"/>
                    </a:ext>
                  </a:extLst>
                </a:gridCol>
                <a:gridCol w="370332">
                  <a:extLst>
                    <a:ext uri="{9D8B030D-6E8A-4147-A177-3AD203B41FA5}">
                      <a16:colId xmlns:a16="http://schemas.microsoft.com/office/drawing/2014/main" val="3753287252"/>
                    </a:ext>
                  </a:extLst>
                </a:gridCol>
                <a:gridCol w="370332">
                  <a:extLst>
                    <a:ext uri="{9D8B030D-6E8A-4147-A177-3AD203B41FA5}">
                      <a16:colId xmlns:a16="http://schemas.microsoft.com/office/drawing/2014/main" val="1366753349"/>
                    </a:ext>
                  </a:extLst>
                </a:gridCol>
                <a:gridCol w="329184">
                  <a:extLst>
                    <a:ext uri="{9D8B030D-6E8A-4147-A177-3AD203B41FA5}">
                      <a16:colId xmlns:a16="http://schemas.microsoft.com/office/drawing/2014/main" val="2289148300"/>
                    </a:ext>
                  </a:extLst>
                </a:gridCol>
                <a:gridCol w="329184">
                  <a:extLst>
                    <a:ext uri="{9D8B030D-6E8A-4147-A177-3AD203B41FA5}">
                      <a16:colId xmlns:a16="http://schemas.microsoft.com/office/drawing/2014/main" val="1870646779"/>
                    </a:ext>
                  </a:extLst>
                </a:gridCol>
                <a:gridCol w="370332">
                  <a:extLst>
                    <a:ext uri="{9D8B030D-6E8A-4147-A177-3AD203B41FA5}">
                      <a16:colId xmlns:a16="http://schemas.microsoft.com/office/drawing/2014/main" val="332910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937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- 2018-08-10 14:43:05 </a:t>
                      </a:r>
                      <a:r>
                        <a:rPr kumimoji="0" lang="en-US" sz="1000" b="0" i="0" u="none" strike="noStrike" kern="1200" cap="none" spc="0" normalizeH="0" baseline="0" noProof="0">
                          <a:ln>
                            <a:noFill/>
                          </a:ln>
                          <a:solidFill>
                            <a:prstClr val="black"/>
                          </a:solidFill>
                          <a:effectLst/>
                          <a:uLnTx/>
                          <a:uFillTx/>
                          <a:latin typeface="+mn-lt"/>
                          <a:ea typeface="+mn-ea"/>
                          <a:cs typeface="+mn-cs"/>
                        </a:rPr>
                        <a:t> 
 Extremis has got you covered for the day &amp; night with their Sol+Luna outdoor lounge bed. #Repost EXTREMIS
• • •
Sun is up, sky is blue... Any plans for the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2133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- 2018-08-09 09:06:36 </a:t>
                      </a:r>
                      <a:r>
                        <a:rPr kumimoji="0" lang="en-US" sz="1000" b="0" i="0" u="none" strike="noStrike" kern="1200" cap="none" spc="0" normalizeH="0" baseline="0" noProof="0">
                          <a:ln>
                            <a:noFill/>
                          </a:ln>
                          <a:solidFill>
                            <a:prstClr val="black"/>
                          </a:solidFill>
                          <a:effectLst/>
                          <a:uLnTx/>
                          <a:uFillTx/>
                          <a:latin typeface="+mn-lt"/>
                          <a:ea typeface="+mn-ea"/>
                          <a:cs typeface="+mn-cs"/>
                        </a:rPr>
                        <a:t> 
 From powerful pink to minion yellow, these are the hues that are dominating homes this year according to ELLE DECOR.
Click on the link below to discover the pantone colors everyone is obsessed with now!
https://www.elledecor.com/design-decorate/color/a9178549/pantone-colors-2018/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8557043"/>
                  </a:ext>
                </a:extLst>
              </a:tr>
            </a:tbl>
          </a:graphicData>
        </a:graphic>
      </p:graphicFrame>
      <p:sp>
        <p:nvSpPr>
          <p:cNvPr id="4" name="Text Placeholder 3">
            <a:extLst>
              <a:ext uri="{FF2B5EF4-FFF2-40B4-BE49-F238E27FC236}">
                <a16:creationId xmlns:a16="http://schemas.microsoft.com/office/drawing/2014/main" id="{599CF38B-AB55-4599-B142-D8F7AB32172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6475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E50DF-3702-46CC-9919-8AB9886F6900}"/>
              </a:ext>
            </a:extLst>
          </p:cNvPr>
          <p:cNvSpPr>
            <a:spLocks noGrp="1"/>
          </p:cNvSpPr>
          <p:nvPr>
            <p:ph type="title"/>
          </p:nvPr>
        </p:nvSpPr>
        <p:spPr/>
        <p:txBody>
          <a:bodyPr/>
          <a:lstStyle/>
          <a:p>
            <a:r>
              <a:rPr lang="en-US"/>
              <a:t>Facebook Own Posts Table  | Altus.me - 10 of 12</a:t>
            </a:r>
          </a:p>
        </p:txBody>
      </p:sp>
      <p:graphicFrame>
        <p:nvGraphicFramePr>
          <p:cNvPr id="5" name="Table Placeholder 4">
            <a:extLst>
              <a:ext uri="{FF2B5EF4-FFF2-40B4-BE49-F238E27FC236}">
                <a16:creationId xmlns:a16="http://schemas.microsoft.com/office/drawing/2014/main" id="{8830B776-7656-4D0F-8628-1A80C145818D}"/>
              </a:ext>
            </a:extLst>
          </p:cNvPr>
          <p:cNvGraphicFramePr>
            <a:graphicFrameLocks noGrp="1"/>
          </p:cNvGraphicFramePr>
          <p:nvPr>
            <p:ph type="tbl" sz="quarter" idx="13"/>
            <p:extLst>
              <p:ext uri="{D42A27DB-BD31-4B8C-83A1-F6EECF244321}">
                <p14:modId xmlns:p14="http://schemas.microsoft.com/office/powerpoint/2010/main" val="4272865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9657298"/>
                    </a:ext>
                  </a:extLst>
                </a:gridCol>
                <a:gridCol w="370332">
                  <a:extLst>
                    <a:ext uri="{9D8B030D-6E8A-4147-A177-3AD203B41FA5}">
                      <a16:colId xmlns:a16="http://schemas.microsoft.com/office/drawing/2014/main" val="49086567"/>
                    </a:ext>
                  </a:extLst>
                </a:gridCol>
                <a:gridCol w="370332">
                  <a:extLst>
                    <a:ext uri="{9D8B030D-6E8A-4147-A177-3AD203B41FA5}">
                      <a16:colId xmlns:a16="http://schemas.microsoft.com/office/drawing/2014/main" val="747102748"/>
                    </a:ext>
                  </a:extLst>
                </a:gridCol>
                <a:gridCol w="370332">
                  <a:extLst>
                    <a:ext uri="{9D8B030D-6E8A-4147-A177-3AD203B41FA5}">
                      <a16:colId xmlns:a16="http://schemas.microsoft.com/office/drawing/2014/main" val="867780563"/>
                    </a:ext>
                  </a:extLst>
                </a:gridCol>
                <a:gridCol w="329184">
                  <a:extLst>
                    <a:ext uri="{9D8B030D-6E8A-4147-A177-3AD203B41FA5}">
                      <a16:colId xmlns:a16="http://schemas.microsoft.com/office/drawing/2014/main" val="1699390056"/>
                    </a:ext>
                  </a:extLst>
                </a:gridCol>
                <a:gridCol w="329184">
                  <a:extLst>
                    <a:ext uri="{9D8B030D-6E8A-4147-A177-3AD203B41FA5}">
                      <a16:colId xmlns:a16="http://schemas.microsoft.com/office/drawing/2014/main" val="3756666256"/>
                    </a:ext>
                  </a:extLst>
                </a:gridCol>
                <a:gridCol w="329184">
                  <a:extLst>
                    <a:ext uri="{9D8B030D-6E8A-4147-A177-3AD203B41FA5}">
                      <a16:colId xmlns:a16="http://schemas.microsoft.com/office/drawing/2014/main" val="740541196"/>
                    </a:ext>
                  </a:extLst>
                </a:gridCol>
                <a:gridCol w="329184">
                  <a:extLst>
                    <a:ext uri="{9D8B030D-6E8A-4147-A177-3AD203B41FA5}">
                      <a16:colId xmlns:a16="http://schemas.microsoft.com/office/drawing/2014/main" val="2904610433"/>
                    </a:ext>
                  </a:extLst>
                </a:gridCol>
                <a:gridCol w="329184">
                  <a:extLst>
                    <a:ext uri="{9D8B030D-6E8A-4147-A177-3AD203B41FA5}">
                      <a16:colId xmlns:a16="http://schemas.microsoft.com/office/drawing/2014/main" val="338645018"/>
                    </a:ext>
                  </a:extLst>
                </a:gridCol>
                <a:gridCol w="329184">
                  <a:extLst>
                    <a:ext uri="{9D8B030D-6E8A-4147-A177-3AD203B41FA5}">
                      <a16:colId xmlns:a16="http://schemas.microsoft.com/office/drawing/2014/main" val="2636967478"/>
                    </a:ext>
                  </a:extLst>
                </a:gridCol>
                <a:gridCol w="329184">
                  <a:extLst>
                    <a:ext uri="{9D8B030D-6E8A-4147-A177-3AD203B41FA5}">
                      <a16:colId xmlns:a16="http://schemas.microsoft.com/office/drawing/2014/main" val="3220285725"/>
                    </a:ext>
                  </a:extLst>
                </a:gridCol>
                <a:gridCol w="329184">
                  <a:extLst>
                    <a:ext uri="{9D8B030D-6E8A-4147-A177-3AD203B41FA5}">
                      <a16:colId xmlns:a16="http://schemas.microsoft.com/office/drawing/2014/main" val="438927423"/>
                    </a:ext>
                  </a:extLst>
                </a:gridCol>
                <a:gridCol w="329184">
                  <a:extLst>
                    <a:ext uri="{9D8B030D-6E8A-4147-A177-3AD203B41FA5}">
                      <a16:colId xmlns:a16="http://schemas.microsoft.com/office/drawing/2014/main" val="863926121"/>
                    </a:ext>
                  </a:extLst>
                </a:gridCol>
                <a:gridCol w="370332">
                  <a:extLst>
                    <a:ext uri="{9D8B030D-6E8A-4147-A177-3AD203B41FA5}">
                      <a16:colId xmlns:a16="http://schemas.microsoft.com/office/drawing/2014/main" val="3390060218"/>
                    </a:ext>
                  </a:extLst>
                </a:gridCol>
                <a:gridCol w="370332">
                  <a:extLst>
                    <a:ext uri="{9D8B030D-6E8A-4147-A177-3AD203B41FA5}">
                      <a16:colId xmlns:a16="http://schemas.microsoft.com/office/drawing/2014/main" val="1922849086"/>
                    </a:ext>
                  </a:extLst>
                </a:gridCol>
                <a:gridCol w="329184">
                  <a:extLst>
                    <a:ext uri="{9D8B030D-6E8A-4147-A177-3AD203B41FA5}">
                      <a16:colId xmlns:a16="http://schemas.microsoft.com/office/drawing/2014/main" val="3813059320"/>
                    </a:ext>
                  </a:extLst>
                </a:gridCol>
                <a:gridCol w="329184">
                  <a:extLst>
                    <a:ext uri="{9D8B030D-6E8A-4147-A177-3AD203B41FA5}">
                      <a16:colId xmlns:a16="http://schemas.microsoft.com/office/drawing/2014/main" val="1128113793"/>
                    </a:ext>
                  </a:extLst>
                </a:gridCol>
                <a:gridCol w="370332">
                  <a:extLst>
                    <a:ext uri="{9D8B030D-6E8A-4147-A177-3AD203B41FA5}">
                      <a16:colId xmlns:a16="http://schemas.microsoft.com/office/drawing/2014/main" val="415371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55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- 2018-08-08 16:30:47 </a:t>
                      </a:r>
                      <a:r>
                        <a:rPr kumimoji="0" lang="en-US" sz="1000" b="0" i="0" u="none" strike="noStrike" kern="1200" cap="none" spc="0" normalizeH="0" baseline="0" noProof="0">
                          <a:ln>
                            <a:noFill/>
                          </a:ln>
                          <a:solidFill>
                            <a:prstClr val="black"/>
                          </a:solidFill>
                          <a:effectLst/>
                          <a:uLnTx/>
                          <a:uFillTx/>
                          <a:latin typeface="+mn-lt"/>
                          <a:ea typeface="+mn-ea"/>
                          <a:cs typeface="+mn-cs"/>
                        </a:rPr>
                        <a:t> 
 Soak up the sun and enjoy the beauty of the outdoors with Varaschin!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2941944"/>
                  </a:ext>
                </a:extLst>
              </a:tr>
            </a:tbl>
          </a:graphicData>
        </a:graphic>
      </p:graphicFrame>
      <p:sp>
        <p:nvSpPr>
          <p:cNvPr id="4" name="Text Placeholder 3">
            <a:extLst>
              <a:ext uri="{FF2B5EF4-FFF2-40B4-BE49-F238E27FC236}">
                <a16:creationId xmlns:a16="http://schemas.microsoft.com/office/drawing/2014/main" id="{ADFF2643-CA76-4958-B83D-4CCDE90C05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38791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B63E9-5399-4085-A9C2-AB0A6A22C2A3}"/>
              </a:ext>
            </a:extLst>
          </p:cNvPr>
          <p:cNvSpPr>
            <a:spLocks noGrp="1"/>
          </p:cNvSpPr>
          <p:nvPr>
            <p:ph type="title"/>
          </p:nvPr>
        </p:nvSpPr>
        <p:spPr/>
        <p:txBody>
          <a:bodyPr/>
          <a:lstStyle/>
          <a:p>
            <a:r>
              <a:rPr lang="en-US"/>
              <a:t>Facebook Own Posts Table  | Altus.me - 11 of 12</a:t>
            </a:r>
          </a:p>
        </p:txBody>
      </p:sp>
      <p:graphicFrame>
        <p:nvGraphicFramePr>
          <p:cNvPr id="5" name="Table Placeholder 4">
            <a:extLst>
              <a:ext uri="{FF2B5EF4-FFF2-40B4-BE49-F238E27FC236}">
                <a16:creationId xmlns:a16="http://schemas.microsoft.com/office/drawing/2014/main" id="{2E4B12C7-8574-47E1-A04C-6BFFB71CB40A}"/>
              </a:ext>
            </a:extLst>
          </p:cNvPr>
          <p:cNvGraphicFramePr>
            <a:graphicFrameLocks noGrp="1"/>
          </p:cNvGraphicFramePr>
          <p:nvPr>
            <p:ph type="tbl" sz="quarter" idx="13"/>
            <p:extLst>
              <p:ext uri="{D42A27DB-BD31-4B8C-83A1-F6EECF244321}">
                <p14:modId xmlns:p14="http://schemas.microsoft.com/office/powerpoint/2010/main" val="2985659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03298266"/>
                    </a:ext>
                  </a:extLst>
                </a:gridCol>
                <a:gridCol w="370332">
                  <a:extLst>
                    <a:ext uri="{9D8B030D-6E8A-4147-A177-3AD203B41FA5}">
                      <a16:colId xmlns:a16="http://schemas.microsoft.com/office/drawing/2014/main" val="476564068"/>
                    </a:ext>
                  </a:extLst>
                </a:gridCol>
                <a:gridCol w="370332">
                  <a:extLst>
                    <a:ext uri="{9D8B030D-6E8A-4147-A177-3AD203B41FA5}">
                      <a16:colId xmlns:a16="http://schemas.microsoft.com/office/drawing/2014/main" val="1051558548"/>
                    </a:ext>
                  </a:extLst>
                </a:gridCol>
                <a:gridCol w="370332">
                  <a:extLst>
                    <a:ext uri="{9D8B030D-6E8A-4147-A177-3AD203B41FA5}">
                      <a16:colId xmlns:a16="http://schemas.microsoft.com/office/drawing/2014/main" val="3544487042"/>
                    </a:ext>
                  </a:extLst>
                </a:gridCol>
                <a:gridCol w="329184">
                  <a:extLst>
                    <a:ext uri="{9D8B030D-6E8A-4147-A177-3AD203B41FA5}">
                      <a16:colId xmlns:a16="http://schemas.microsoft.com/office/drawing/2014/main" val="2099287015"/>
                    </a:ext>
                  </a:extLst>
                </a:gridCol>
                <a:gridCol w="329184">
                  <a:extLst>
                    <a:ext uri="{9D8B030D-6E8A-4147-A177-3AD203B41FA5}">
                      <a16:colId xmlns:a16="http://schemas.microsoft.com/office/drawing/2014/main" val="1419173812"/>
                    </a:ext>
                  </a:extLst>
                </a:gridCol>
                <a:gridCol w="329184">
                  <a:extLst>
                    <a:ext uri="{9D8B030D-6E8A-4147-A177-3AD203B41FA5}">
                      <a16:colId xmlns:a16="http://schemas.microsoft.com/office/drawing/2014/main" val="714873736"/>
                    </a:ext>
                  </a:extLst>
                </a:gridCol>
                <a:gridCol w="329184">
                  <a:extLst>
                    <a:ext uri="{9D8B030D-6E8A-4147-A177-3AD203B41FA5}">
                      <a16:colId xmlns:a16="http://schemas.microsoft.com/office/drawing/2014/main" val="201130419"/>
                    </a:ext>
                  </a:extLst>
                </a:gridCol>
                <a:gridCol w="329184">
                  <a:extLst>
                    <a:ext uri="{9D8B030D-6E8A-4147-A177-3AD203B41FA5}">
                      <a16:colId xmlns:a16="http://schemas.microsoft.com/office/drawing/2014/main" val="564794549"/>
                    </a:ext>
                  </a:extLst>
                </a:gridCol>
                <a:gridCol w="329184">
                  <a:extLst>
                    <a:ext uri="{9D8B030D-6E8A-4147-A177-3AD203B41FA5}">
                      <a16:colId xmlns:a16="http://schemas.microsoft.com/office/drawing/2014/main" val="359153765"/>
                    </a:ext>
                  </a:extLst>
                </a:gridCol>
                <a:gridCol w="329184">
                  <a:extLst>
                    <a:ext uri="{9D8B030D-6E8A-4147-A177-3AD203B41FA5}">
                      <a16:colId xmlns:a16="http://schemas.microsoft.com/office/drawing/2014/main" val="2242399177"/>
                    </a:ext>
                  </a:extLst>
                </a:gridCol>
                <a:gridCol w="329184">
                  <a:extLst>
                    <a:ext uri="{9D8B030D-6E8A-4147-A177-3AD203B41FA5}">
                      <a16:colId xmlns:a16="http://schemas.microsoft.com/office/drawing/2014/main" val="3664076330"/>
                    </a:ext>
                  </a:extLst>
                </a:gridCol>
                <a:gridCol w="329184">
                  <a:extLst>
                    <a:ext uri="{9D8B030D-6E8A-4147-A177-3AD203B41FA5}">
                      <a16:colId xmlns:a16="http://schemas.microsoft.com/office/drawing/2014/main" val="2110329895"/>
                    </a:ext>
                  </a:extLst>
                </a:gridCol>
                <a:gridCol w="370332">
                  <a:extLst>
                    <a:ext uri="{9D8B030D-6E8A-4147-A177-3AD203B41FA5}">
                      <a16:colId xmlns:a16="http://schemas.microsoft.com/office/drawing/2014/main" val="3506822417"/>
                    </a:ext>
                  </a:extLst>
                </a:gridCol>
                <a:gridCol w="370332">
                  <a:extLst>
                    <a:ext uri="{9D8B030D-6E8A-4147-A177-3AD203B41FA5}">
                      <a16:colId xmlns:a16="http://schemas.microsoft.com/office/drawing/2014/main" val="3140116319"/>
                    </a:ext>
                  </a:extLst>
                </a:gridCol>
                <a:gridCol w="329184">
                  <a:extLst>
                    <a:ext uri="{9D8B030D-6E8A-4147-A177-3AD203B41FA5}">
                      <a16:colId xmlns:a16="http://schemas.microsoft.com/office/drawing/2014/main" val="43309486"/>
                    </a:ext>
                  </a:extLst>
                </a:gridCol>
                <a:gridCol w="329184">
                  <a:extLst>
                    <a:ext uri="{9D8B030D-6E8A-4147-A177-3AD203B41FA5}">
                      <a16:colId xmlns:a16="http://schemas.microsoft.com/office/drawing/2014/main" val="73079170"/>
                    </a:ext>
                  </a:extLst>
                </a:gridCol>
                <a:gridCol w="370332">
                  <a:extLst>
                    <a:ext uri="{9D8B030D-6E8A-4147-A177-3AD203B41FA5}">
                      <a16:colId xmlns:a16="http://schemas.microsoft.com/office/drawing/2014/main" val="3290742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664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- 2018-08-07 11:31:54 </a:t>
                      </a:r>
                      <a:r>
                        <a:rPr kumimoji="0" lang="en-US" sz="1000" b="0" i="0" u="none" strike="noStrike" kern="1200" cap="none" spc="0" normalizeH="0" baseline="0" noProof="0">
                          <a:ln>
                            <a:noFill/>
                          </a:ln>
                          <a:solidFill>
                            <a:prstClr val="black"/>
                          </a:solidFill>
                          <a:effectLst/>
                          <a:uLnTx/>
                          <a:uFillTx/>
                          <a:latin typeface="+mn-lt"/>
                          <a:ea typeface="+mn-ea"/>
                          <a:cs typeface="+mn-cs"/>
                        </a:rPr>
                        <a:t> 
 #Repost MANUTTI
• • •
Our beautiful SAN sofa featured in ELLE DECORATION
____
Saturate your space with the colours of summer - our July issue shoot has everything you need to heat up a room whatever the weather.
Shot by Arianna Garuti, styled by Arianna Lelli Mami and Chiara Di Pinto Studiopepe.
#manuttioutdoor #sancollection #belgiandesign #outdoorfurniture #outdoorliving #summercolors #getinspired #designer @lionel_doyen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8236622"/>
                  </a:ext>
                </a:extLst>
              </a:tr>
            </a:tbl>
          </a:graphicData>
        </a:graphic>
      </p:graphicFrame>
      <p:sp>
        <p:nvSpPr>
          <p:cNvPr id="4" name="Text Placeholder 3">
            <a:extLst>
              <a:ext uri="{FF2B5EF4-FFF2-40B4-BE49-F238E27FC236}">
                <a16:creationId xmlns:a16="http://schemas.microsoft.com/office/drawing/2014/main" id="{8D76EDC0-1DA6-4EB5-BA1D-3378D3D5BB4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23682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9CFE-D579-4BBB-A333-AA6228DD43E9}"/>
              </a:ext>
            </a:extLst>
          </p:cNvPr>
          <p:cNvSpPr>
            <a:spLocks noGrp="1"/>
          </p:cNvSpPr>
          <p:nvPr>
            <p:ph type="title"/>
          </p:nvPr>
        </p:nvSpPr>
        <p:spPr/>
        <p:txBody>
          <a:bodyPr/>
          <a:lstStyle/>
          <a:p>
            <a:r>
              <a:rPr lang="en-US"/>
              <a:t>Facebook Own Posts Table  | Altus.me - 12 of 12</a:t>
            </a:r>
          </a:p>
        </p:txBody>
      </p:sp>
      <p:graphicFrame>
        <p:nvGraphicFramePr>
          <p:cNvPr id="5" name="Table Placeholder 4">
            <a:extLst>
              <a:ext uri="{FF2B5EF4-FFF2-40B4-BE49-F238E27FC236}">
                <a16:creationId xmlns:a16="http://schemas.microsoft.com/office/drawing/2014/main" id="{FD7108AD-1DBB-4417-81D3-417D69CFD8CE}"/>
              </a:ext>
            </a:extLst>
          </p:cNvPr>
          <p:cNvGraphicFramePr>
            <a:graphicFrameLocks noGrp="1"/>
          </p:cNvGraphicFramePr>
          <p:nvPr>
            <p:ph type="tbl" sz="quarter" idx="13"/>
            <p:extLst>
              <p:ext uri="{D42A27DB-BD31-4B8C-83A1-F6EECF244321}">
                <p14:modId xmlns:p14="http://schemas.microsoft.com/office/powerpoint/2010/main" val="2512655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8231374"/>
                    </a:ext>
                  </a:extLst>
                </a:gridCol>
                <a:gridCol w="370332">
                  <a:extLst>
                    <a:ext uri="{9D8B030D-6E8A-4147-A177-3AD203B41FA5}">
                      <a16:colId xmlns:a16="http://schemas.microsoft.com/office/drawing/2014/main" val="707634034"/>
                    </a:ext>
                  </a:extLst>
                </a:gridCol>
                <a:gridCol w="370332">
                  <a:extLst>
                    <a:ext uri="{9D8B030D-6E8A-4147-A177-3AD203B41FA5}">
                      <a16:colId xmlns:a16="http://schemas.microsoft.com/office/drawing/2014/main" val="2757070522"/>
                    </a:ext>
                  </a:extLst>
                </a:gridCol>
                <a:gridCol w="370332">
                  <a:extLst>
                    <a:ext uri="{9D8B030D-6E8A-4147-A177-3AD203B41FA5}">
                      <a16:colId xmlns:a16="http://schemas.microsoft.com/office/drawing/2014/main" val="3821714653"/>
                    </a:ext>
                  </a:extLst>
                </a:gridCol>
                <a:gridCol w="329184">
                  <a:extLst>
                    <a:ext uri="{9D8B030D-6E8A-4147-A177-3AD203B41FA5}">
                      <a16:colId xmlns:a16="http://schemas.microsoft.com/office/drawing/2014/main" val="2007082694"/>
                    </a:ext>
                  </a:extLst>
                </a:gridCol>
                <a:gridCol w="329184">
                  <a:extLst>
                    <a:ext uri="{9D8B030D-6E8A-4147-A177-3AD203B41FA5}">
                      <a16:colId xmlns:a16="http://schemas.microsoft.com/office/drawing/2014/main" val="3545400055"/>
                    </a:ext>
                  </a:extLst>
                </a:gridCol>
                <a:gridCol w="329184">
                  <a:extLst>
                    <a:ext uri="{9D8B030D-6E8A-4147-A177-3AD203B41FA5}">
                      <a16:colId xmlns:a16="http://schemas.microsoft.com/office/drawing/2014/main" val="3883955284"/>
                    </a:ext>
                  </a:extLst>
                </a:gridCol>
                <a:gridCol w="329184">
                  <a:extLst>
                    <a:ext uri="{9D8B030D-6E8A-4147-A177-3AD203B41FA5}">
                      <a16:colId xmlns:a16="http://schemas.microsoft.com/office/drawing/2014/main" val="1672738342"/>
                    </a:ext>
                  </a:extLst>
                </a:gridCol>
                <a:gridCol w="329184">
                  <a:extLst>
                    <a:ext uri="{9D8B030D-6E8A-4147-A177-3AD203B41FA5}">
                      <a16:colId xmlns:a16="http://schemas.microsoft.com/office/drawing/2014/main" val="4011909647"/>
                    </a:ext>
                  </a:extLst>
                </a:gridCol>
                <a:gridCol w="329184">
                  <a:extLst>
                    <a:ext uri="{9D8B030D-6E8A-4147-A177-3AD203B41FA5}">
                      <a16:colId xmlns:a16="http://schemas.microsoft.com/office/drawing/2014/main" val="2697748472"/>
                    </a:ext>
                  </a:extLst>
                </a:gridCol>
                <a:gridCol w="329184">
                  <a:extLst>
                    <a:ext uri="{9D8B030D-6E8A-4147-A177-3AD203B41FA5}">
                      <a16:colId xmlns:a16="http://schemas.microsoft.com/office/drawing/2014/main" val="1437988859"/>
                    </a:ext>
                  </a:extLst>
                </a:gridCol>
                <a:gridCol w="329184">
                  <a:extLst>
                    <a:ext uri="{9D8B030D-6E8A-4147-A177-3AD203B41FA5}">
                      <a16:colId xmlns:a16="http://schemas.microsoft.com/office/drawing/2014/main" val="1685639033"/>
                    </a:ext>
                  </a:extLst>
                </a:gridCol>
                <a:gridCol w="329184">
                  <a:extLst>
                    <a:ext uri="{9D8B030D-6E8A-4147-A177-3AD203B41FA5}">
                      <a16:colId xmlns:a16="http://schemas.microsoft.com/office/drawing/2014/main" val="4105472768"/>
                    </a:ext>
                  </a:extLst>
                </a:gridCol>
                <a:gridCol w="370332">
                  <a:extLst>
                    <a:ext uri="{9D8B030D-6E8A-4147-A177-3AD203B41FA5}">
                      <a16:colId xmlns:a16="http://schemas.microsoft.com/office/drawing/2014/main" val="4269841386"/>
                    </a:ext>
                  </a:extLst>
                </a:gridCol>
                <a:gridCol w="370332">
                  <a:extLst>
                    <a:ext uri="{9D8B030D-6E8A-4147-A177-3AD203B41FA5}">
                      <a16:colId xmlns:a16="http://schemas.microsoft.com/office/drawing/2014/main" val="3517381293"/>
                    </a:ext>
                  </a:extLst>
                </a:gridCol>
                <a:gridCol w="329184">
                  <a:extLst>
                    <a:ext uri="{9D8B030D-6E8A-4147-A177-3AD203B41FA5}">
                      <a16:colId xmlns:a16="http://schemas.microsoft.com/office/drawing/2014/main" val="2570880681"/>
                    </a:ext>
                  </a:extLst>
                </a:gridCol>
                <a:gridCol w="329184">
                  <a:extLst>
                    <a:ext uri="{9D8B030D-6E8A-4147-A177-3AD203B41FA5}">
                      <a16:colId xmlns:a16="http://schemas.microsoft.com/office/drawing/2014/main" val="1428099536"/>
                    </a:ext>
                  </a:extLst>
                </a:gridCol>
                <a:gridCol w="370332">
                  <a:extLst>
                    <a:ext uri="{9D8B030D-6E8A-4147-A177-3AD203B41FA5}">
                      <a16:colId xmlns:a16="http://schemas.microsoft.com/office/drawing/2014/main" val="562345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340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- 2018-08-06 13:48:17 </a:t>
                      </a:r>
                      <a:r>
                        <a:rPr kumimoji="0" lang="en-US" sz="1000" b="0" i="0" u="none" strike="noStrike" kern="1200" cap="none" spc="0" normalizeH="0" baseline="0" noProof="0">
                          <a:ln>
                            <a:noFill/>
                          </a:ln>
                          <a:solidFill>
                            <a:prstClr val="black"/>
                          </a:solidFill>
                          <a:effectLst/>
                          <a:uLnTx/>
                          <a:uFillTx/>
                          <a:latin typeface="+mn-lt"/>
                          <a:ea typeface="+mn-ea"/>
                          <a:cs typeface="+mn-cs"/>
                        </a:rPr>
                        <a:t> 
 Impressive in design and glorious in vision, Spyder dining table by Cattelan Italia features harmonious forms and high-tech materials.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46178508"/>
                  </a:ext>
                </a:extLst>
              </a:tr>
            </a:tbl>
          </a:graphicData>
        </a:graphic>
      </p:graphicFrame>
      <p:sp>
        <p:nvSpPr>
          <p:cNvPr id="4" name="Text Placeholder 3">
            <a:extLst>
              <a:ext uri="{FF2B5EF4-FFF2-40B4-BE49-F238E27FC236}">
                <a16:creationId xmlns:a16="http://schemas.microsoft.com/office/drawing/2014/main" id="{B3275CF5-00F4-4508-87F5-29E06AFD25B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38614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0F900-2D19-4194-9730-A75D29606B7F}"/>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CC106C15-D823-4464-A45A-EB75778AA9DE}"/>
              </a:ext>
            </a:extLst>
          </p:cNvPr>
          <p:cNvGraphicFramePr>
            <a:graphicFrameLocks noGrp="1"/>
          </p:cNvGraphicFramePr>
          <p:nvPr>
            <p:ph type="chart" sz="quarter" idx="13"/>
            <p:extLst>
              <p:ext uri="{D42A27DB-BD31-4B8C-83A1-F6EECF244321}">
                <p14:modId xmlns:p14="http://schemas.microsoft.com/office/powerpoint/2010/main" val="832768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F27601-48D7-4498-BBA3-B5812820226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539C2DD-F402-49BF-930D-161E759E9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6373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CB77-281B-491C-881E-60CAB00F6169}"/>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0337BB08-DD8A-46DA-B69D-DDAE9E4CA920}"/>
              </a:ext>
            </a:extLst>
          </p:cNvPr>
          <p:cNvGraphicFramePr>
            <a:graphicFrameLocks noGrp="1"/>
          </p:cNvGraphicFramePr>
          <p:nvPr>
            <p:ph type="chart" sz="quarter" idx="13"/>
            <p:extLst>
              <p:ext uri="{D42A27DB-BD31-4B8C-83A1-F6EECF244321}">
                <p14:modId xmlns:p14="http://schemas.microsoft.com/office/powerpoint/2010/main" val="3934384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E9D26-2DF9-4DF0-A5CA-632B3CBD344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9C72E13-E8C6-43D4-94FE-F9FB7DB365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076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54F9-03BB-4D15-8AEC-F23533E44E45}"/>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15845D7F-A9BB-47A1-9C89-53F3220202C4}"/>
              </a:ext>
            </a:extLst>
          </p:cNvPr>
          <p:cNvGraphicFramePr>
            <a:graphicFrameLocks noGrp="1"/>
          </p:cNvGraphicFramePr>
          <p:nvPr>
            <p:ph type="chart" sz="quarter" idx="13"/>
            <p:extLst>
              <p:ext uri="{D42A27DB-BD31-4B8C-83A1-F6EECF244321}">
                <p14:modId xmlns:p14="http://schemas.microsoft.com/office/powerpoint/2010/main" val="3243117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582190-7B3A-431E-92DE-6D5CDB1F5A8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519C3E7-0811-4FE8-8BA4-A1A2B681D7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143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38CD-4CE4-433E-BFC2-B9D0857469CC}"/>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188166B5-B1AA-4AB7-A038-5249252FB37E}"/>
              </a:ext>
            </a:extLst>
          </p:cNvPr>
          <p:cNvGraphicFramePr>
            <a:graphicFrameLocks noGrp="1"/>
          </p:cNvGraphicFramePr>
          <p:nvPr>
            <p:ph type="chart" sz="quarter" idx="13"/>
            <p:extLst>
              <p:ext uri="{D42A27DB-BD31-4B8C-83A1-F6EECF244321}">
                <p14:modId xmlns:p14="http://schemas.microsoft.com/office/powerpoint/2010/main" val="1693203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12A9E5-5C8B-4A40-B27E-F7802CE1B56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EE7196A-B23A-4061-B6A5-EB1BD78326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442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2ABFC-33E6-45FD-9AE5-3297C09D85D4}"/>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2FCF9E20-D51A-46B8-90F9-75C17ECB671A}"/>
              </a:ext>
            </a:extLst>
          </p:cNvPr>
          <p:cNvGraphicFramePr>
            <a:graphicFrameLocks noGrp="1"/>
          </p:cNvGraphicFramePr>
          <p:nvPr>
            <p:ph type="chart" sz="quarter" idx="13"/>
            <p:extLst>
              <p:ext uri="{D42A27DB-BD31-4B8C-83A1-F6EECF244321}">
                <p14:modId xmlns:p14="http://schemas.microsoft.com/office/powerpoint/2010/main" val="3225205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A5ADB6-1AAE-47ED-B9F8-794EC15AA4A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9E47F91-22A6-4590-90E3-E0016F7727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1108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1C9E-2262-44AD-940D-67A8E4487FC0}"/>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9E38042F-3308-4753-84A0-96913D31C876}"/>
              </a:ext>
            </a:extLst>
          </p:cNvPr>
          <p:cNvGraphicFramePr>
            <a:graphicFrameLocks noGrp="1"/>
          </p:cNvGraphicFramePr>
          <p:nvPr>
            <p:ph type="chart" sz="quarter" idx="13"/>
            <p:extLst>
              <p:ext uri="{D42A27DB-BD31-4B8C-83A1-F6EECF244321}">
                <p14:modId xmlns:p14="http://schemas.microsoft.com/office/powerpoint/2010/main" val="1961970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C1A56-B4E5-4581-82B5-B0EF69E6E16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115FF91-F4DB-4188-9250-AD841895B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514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74A2-06AE-4B93-B47B-41B78FEB8C9E}"/>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68EDF076-6903-45D7-8025-A28BB2A2B4CB}"/>
              </a:ext>
            </a:extLst>
          </p:cNvPr>
          <p:cNvGraphicFramePr>
            <a:graphicFrameLocks noGrp="1"/>
          </p:cNvGraphicFramePr>
          <p:nvPr>
            <p:ph type="chart" sz="quarter" idx="13"/>
            <p:extLst>
              <p:ext uri="{D42A27DB-BD31-4B8C-83A1-F6EECF244321}">
                <p14:modId xmlns:p14="http://schemas.microsoft.com/office/powerpoint/2010/main" val="2815338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5E239F-CBF0-4665-8363-621D563791C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D68E743-14EF-4C80-AB17-FCE947DF4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21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D7A94-FF8D-4141-A350-E537C0F45254}"/>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B5ADFBF8-DC71-4DF0-8A29-16D537344960}"/>
              </a:ext>
            </a:extLst>
          </p:cNvPr>
          <p:cNvGraphicFramePr>
            <a:graphicFrameLocks noGrp="1"/>
          </p:cNvGraphicFramePr>
          <p:nvPr>
            <p:ph type="tbl" sz="quarter" idx="13"/>
            <p:extLst>
              <p:ext uri="{D42A27DB-BD31-4B8C-83A1-F6EECF244321}">
                <p14:modId xmlns:p14="http://schemas.microsoft.com/office/powerpoint/2010/main" val="1547354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5361441"/>
                    </a:ext>
                  </a:extLst>
                </a:gridCol>
                <a:gridCol w="1645920">
                  <a:extLst>
                    <a:ext uri="{9D8B030D-6E8A-4147-A177-3AD203B41FA5}">
                      <a16:colId xmlns:a16="http://schemas.microsoft.com/office/drawing/2014/main" val="3352159748"/>
                    </a:ext>
                  </a:extLst>
                </a:gridCol>
                <a:gridCol w="1645920">
                  <a:extLst>
                    <a:ext uri="{9D8B030D-6E8A-4147-A177-3AD203B41FA5}">
                      <a16:colId xmlns:a16="http://schemas.microsoft.com/office/drawing/2014/main" val="2791030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998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extLst>
                  <a:ext uri="{0D108BD9-81ED-4DB2-BD59-A6C34878D82A}">
                    <a16:rowId xmlns:a16="http://schemas.microsoft.com/office/drawing/2014/main" val="2226491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144021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24848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14913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5758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0272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54018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0903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1780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13804482"/>
                  </a:ext>
                </a:extLst>
              </a:tr>
            </a:tbl>
          </a:graphicData>
        </a:graphic>
      </p:graphicFrame>
      <p:sp>
        <p:nvSpPr>
          <p:cNvPr id="4" name="Text Placeholder 3">
            <a:extLst>
              <a:ext uri="{FF2B5EF4-FFF2-40B4-BE49-F238E27FC236}">
                <a16:creationId xmlns:a16="http://schemas.microsoft.com/office/drawing/2014/main" id="{A35A859F-4829-41A8-9338-F1571E9B05C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52865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05E6F-B7DD-42A2-9864-67242F8F6307}"/>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CD1C7A6D-B5E9-49D2-9B88-3B192ACCF176}"/>
              </a:ext>
            </a:extLst>
          </p:cNvPr>
          <p:cNvGraphicFramePr>
            <a:graphicFrameLocks noGrp="1"/>
          </p:cNvGraphicFramePr>
          <p:nvPr>
            <p:ph type="tbl" sz="quarter" idx="13"/>
            <p:extLst>
              <p:ext uri="{D42A27DB-BD31-4B8C-83A1-F6EECF244321}">
                <p14:modId xmlns:p14="http://schemas.microsoft.com/office/powerpoint/2010/main" val="1959651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67925296"/>
                    </a:ext>
                  </a:extLst>
                </a:gridCol>
                <a:gridCol w="1645920">
                  <a:extLst>
                    <a:ext uri="{9D8B030D-6E8A-4147-A177-3AD203B41FA5}">
                      <a16:colId xmlns:a16="http://schemas.microsoft.com/office/drawing/2014/main" val="3895625863"/>
                    </a:ext>
                  </a:extLst>
                </a:gridCol>
                <a:gridCol w="1645920">
                  <a:extLst>
                    <a:ext uri="{9D8B030D-6E8A-4147-A177-3AD203B41FA5}">
                      <a16:colId xmlns:a16="http://schemas.microsoft.com/office/drawing/2014/main" val="25445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5326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375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43057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93095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0934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59509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91721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69874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37668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52102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222416669"/>
                  </a:ext>
                </a:extLst>
              </a:tr>
            </a:tbl>
          </a:graphicData>
        </a:graphic>
      </p:graphicFrame>
      <p:sp>
        <p:nvSpPr>
          <p:cNvPr id="4" name="Text Placeholder 3">
            <a:extLst>
              <a:ext uri="{FF2B5EF4-FFF2-40B4-BE49-F238E27FC236}">
                <a16:creationId xmlns:a16="http://schemas.microsoft.com/office/drawing/2014/main" id="{C681F41C-4D19-4848-B691-318D173AA21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9820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3D11-9BBE-4A5C-A1F3-396F72BA1ACB}"/>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7C9B4731-34CC-4585-9954-5F9C5EE4C7E4}"/>
              </a:ext>
            </a:extLst>
          </p:cNvPr>
          <p:cNvGraphicFramePr>
            <a:graphicFrameLocks noGrp="1"/>
          </p:cNvGraphicFramePr>
          <p:nvPr>
            <p:ph type="tbl" sz="quarter" idx="13"/>
            <p:extLst>
              <p:ext uri="{D42A27DB-BD31-4B8C-83A1-F6EECF244321}">
                <p14:modId xmlns:p14="http://schemas.microsoft.com/office/powerpoint/2010/main" val="228840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85205417"/>
                    </a:ext>
                  </a:extLst>
                </a:gridCol>
                <a:gridCol w="1645920">
                  <a:extLst>
                    <a:ext uri="{9D8B030D-6E8A-4147-A177-3AD203B41FA5}">
                      <a16:colId xmlns:a16="http://schemas.microsoft.com/office/drawing/2014/main" val="1954808795"/>
                    </a:ext>
                  </a:extLst>
                </a:gridCol>
                <a:gridCol w="1645920">
                  <a:extLst>
                    <a:ext uri="{9D8B030D-6E8A-4147-A177-3AD203B41FA5}">
                      <a16:colId xmlns:a16="http://schemas.microsoft.com/office/drawing/2014/main" val="177353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5390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92394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23043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415315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86620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5429380"/>
                  </a:ext>
                </a:extLst>
              </a:tr>
            </a:tbl>
          </a:graphicData>
        </a:graphic>
      </p:graphicFrame>
      <p:sp>
        <p:nvSpPr>
          <p:cNvPr id="4" name="Text Placeholder 3">
            <a:extLst>
              <a:ext uri="{FF2B5EF4-FFF2-40B4-BE49-F238E27FC236}">
                <a16:creationId xmlns:a16="http://schemas.microsoft.com/office/drawing/2014/main" id="{4267408E-7D0F-4820-AB45-230A76A7CCA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79497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D97C-973C-4BBB-9CA6-53BF3073C5F5}"/>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C4064FAA-40B2-4BDF-9109-3EB66169DBD7}"/>
              </a:ext>
            </a:extLst>
          </p:cNvPr>
          <p:cNvGraphicFramePr>
            <a:graphicFrameLocks noGrp="1"/>
          </p:cNvGraphicFramePr>
          <p:nvPr>
            <p:ph type="chart" sz="quarter" idx="13"/>
            <p:extLst>
              <p:ext uri="{D42A27DB-BD31-4B8C-83A1-F6EECF244321}">
                <p14:modId xmlns:p14="http://schemas.microsoft.com/office/powerpoint/2010/main" val="371590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F452E-B74C-4119-B0A8-3065C94D784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3D50B7B-5C76-4591-89EF-B52CFEAE2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5656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ECD8A-C276-41FC-8596-1BB7063FAECF}"/>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0E0C4307-AA80-4582-967B-803311432B1D}"/>
              </a:ext>
            </a:extLst>
          </p:cNvPr>
          <p:cNvGraphicFramePr>
            <a:graphicFrameLocks noGrp="1"/>
          </p:cNvGraphicFramePr>
          <p:nvPr>
            <p:ph type="chart" sz="quarter" idx="13"/>
            <p:extLst>
              <p:ext uri="{D42A27DB-BD31-4B8C-83A1-F6EECF244321}">
                <p14:modId xmlns:p14="http://schemas.microsoft.com/office/powerpoint/2010/main" val="2525093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A5701-D63E-48DF-8387-13744689CB7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0EE250E-DDE0-43FC-8162-D5E31DEDBD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452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1527</Words>
  <Application>Microsoft Office PowerPoint</Application>
  <PresentationFormat>On-screen Show (4:3)</PresentationFormat>
  <Paragraphs>866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Facebook - My Dashboard</vt:lpstr>
      <vt:lpstr>Facebook Key Metrics Table | Altus.me</vt:lpstr>
      <vt:lpstr>Facebook Fans Change Rate | Altus.me</vt:lpstr>
      <vt:lpstr>Facebook Fans Total | Altus.me</vt:lpstr>
      <vt:lpstr>Facebook Own Posts Table  | Altus.me - 1 of 12</vt:lpstr>
      <vt:lpstr>Facebook Own Posts Table  | Altus.me - 2 of 12</vt:lpstr>
      <vt:lpstr>Facebook Own Posts Table  | Altus.me - 3 of 12</vt:lpstr>
      <vt:lpstr>Facebook Own Posts Table  | Altus.me - 4 of 12</vt:lpstr>
      <vt:lpstr>Facebook Own Posts Table  | Altus.me - 5 of 12</vt:lpstr>
      <vt:lpstr>Facebook Own Posts Table  | Altus.me - 6 of 12</vt:lpstr>
      <vt:lpstr>Facebook Own Posts Table  | Altus.me - 7 of 12</vt:lpstr>
      <vt:lpstr>Facebook Own Posts Table  | Altus.me - 8 of 12</vt:lpstr>
      <vt:lpstr>Facebook Own Posts Table  | Altus.me - 9 of 12</vt:lpstr>
      <vt:lpstr>Facebook Own Posts Table  | Altus.me - 10 of 12</vt:lpstr>
      <vt:lpstr>Facebook Own Posts Table  | Altus.me - 11 of 12</vt:lpstr>
      <vt:lpstr>Facebook Own Posts Table  | Altus.me - 12 of 12</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2018-09-05T18:04:14Z</dcterms:created>
  <dcterms:modified xsi:type="dcterms:W3CDTF">2018-09-05T18:05:43Z</dcterms:modified>
</cp:coreProperties>
</file>