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9.1112022231333006E-3</c:v>
                </c:pt>
                <c:pt idx="1">
                  <c:v>4.5551860793513E-3</c:v>
                </c:pt>
                <c:pt idx="2">
                  <c:v>0</c:v>
                </c:pt>
                <c:pt idx="3">
                  <c:v>9.1099571832012009E-3</c:v>
                </c:pt>
                <c:pt idx="4">
                  <c:v>1.3663691018400001E-2</c:v>
                </c:pt>
                <c:pt idx="5">
                  <c:v>1.3661824308939001E-2</c:v>
                </c:pt>
                <c:pt idx="6">
                  <c:v>4.5533193698205996E-3</c:v>
                </c:pt>
                <c:pt idx="7">
                  <c:v>-9.1062241041751993E-3</c:v>
                </c:pt>
                <c:pt idx="8">
                  <c:v>-4.5535267064341E-3</c:v>
                </c:pt>
                <c:pt idx="9">
                  <c:v>-9.1074681238616003E-3</c:v>
                </c:pt>
                <c:pt idx="10">
                  <c:v>2.7324892977502999E-2</c:v>
                </c:pt>
                <c:pt idx="11">
                  <c:v>0</c:v>
                </c:pt>
                <c:pt idx="12">
                  <c:v>4.5529047532326004E-3</c:v>
                </c:pt>
                <c:pt idx="13">
                  <c:v>3.1868882312769999E-2</c:v>
                </c:pt>
                <c:pt idx="14">
                  <c:v>0</c:v>
                </c:pt>
                <c:pt idx="15">
                  <c:v>4.5512470416893998E-3</c:v>
                </c:pt>
                <c:pt idx="16">
                  <c:v>9.1020798252400992E-3</c:v>
                </c:pt>
                <c:pt idx="17">
                  <c:v>-1.3651877133106E-2</c:v>
                </c:pt>
                <c:pt idx="18">
                  <c:v>4.5512470416893998E-3</c:v>
                </c:pt>
                <c:pt idx="19">
                  <c:v>9.1020798252400992E-3</c:v>
                </c:pt>
                <c:pt idx="20">
                  <c:v>9.1012514220704995E-3</c:v>
                </c:pt>
                <c:pt idx="21">
                  <c:v>-4.5502115848387002E-3</c:v>
                </c:pt>
                <c:pt idx="22">
                  <c:v>9.1008372770295005E-3</c:v>
                </c:pt>
                <c:pt idx="23">
                  <c:v>0</c:v>
                </c:pt>
                <c:pt idx="24">
                  <c:v>-9.1000091000090991E-3</c:v>
                </c:pt>
                <c:pt idx="25">
                  <c:v>9.1008372770295005E-3</c:v>
                </c:pt>
                <c:pt idx="26">
                  <c:v>9.1000091000090991E-3</c:v>
                </c:pt>
                <c:pt idx="27">
                  <c:v>9.0991810737034006E-3</c:v>
                </c:pt>
                <c:pt idx="28">
                  <c:v>3.1844236193248998E-2</c:v>
                </c:pt>
                <c:pt idx="29">
                  <c:v>9.0954568193188003E-3</c:v>
                </c:pt>
                <c:pt idx="30">
                  <c:v>1.8189259242416999E-2</c:v>
                </c:pt>
              </c:numCache>
            </c:numRef>
          </c:val>
          <c:smooth val="0"/>
          <c:extLst>
            <c:ext xmlns:c16="http://schemas.microsoft.com/office/drawing/2014/chart" uri="{C3380CC4-5D6E-409C-BE32-E72D297353CC}">
              <c16:uniqueId val="{00000000-219A-4BB0-878F-740F295B69EB}"/>
            </c:ext>
          </c:extLst>
        </c:ser>
        <c:dLbls>
          <c:showLegendKey val="0"/>
          <c:showVal val="0"/>
          <c:showCatName val="0"/>
          <c:showSerName val="0"/>
          <c:showPercent val="0"/>
          <c:showBubbleSize val="0"/>
        </c:dLbls>
        <c:smooth val="0"/>
        <c:axId val="282742104"/>
        <c:axId val="282747024"/>
      </c:lineChart>
      <c:dateAx>
        <c:axId val="282742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747024"/>
        <c:crosses val="autoZero"/>
        <c:auto val="1"/>
        <c:lblOffset val="100"/>
        <c:baseTimeUnit val="days"/>
      </c:dateAx>
      <c:valAx>
        <c:axId val="28274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74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21941</c:v>
                </c:pt>
                <c:pt idx="1">
                  <c:v>21943</c:v>
                </c:pt>
                <c:pt idx="2">
                  <c:v>21946</c:v>
                </c:pt>
                <c:pt idx="3">
                  <c:v>21949</c:v>
                </c:pt>
                <c:pt idx="4">
                  <c:v>21949</c:v>
                </c:pt>
                <c:pt idx="5">
                  <c:v>21951</c:v>
                </c:pt>
                <c:pt idx="6">
                  <c:v>21953</c:v>
                </c:pt>
                <c:pt idx="7">
                  <c:v>21950</c:v>
                </c:pt>
                <c:pt idx="8">
                  <c:v>21949</c:v>
                </c:pt>
                <c:pt idx="9">
                  <c:v>21950</c:v>
                </c:pt>
                <c:pt idx="10">
                  <c:v>21955</c:v>
                </c:pt>
                <c:pt idx="11">
                  <c:v>21955</c:v>
                </c:pt>
                <c:pt idx="12">
                  <c:v>21960</c:v>
                </c:pt>
                <c:pt idx="13">
                  <c:v>21961</c:v>
                </c:pt>
                <c:pt idx="14">
                  <c:v>21961</c:v>
                </c:pt>
                <c:pt idx="15">
                  <c:v>21965</c:v>
                </c:pt>
                <c:pt idx="16">
                  <c:v>21962</c:v>
                </c:pt>
                <c:pt idx="17">
                  <c:v>21964</c:v>
                </c:pt>
                <c:pt idx="18">
                  <c:v>21964</c:v>
                </c:pt>
                <c:pt idx="19">
                  <c:v>21967</c:v>
                </c:pt>
                <c:pt idx="20">
                  <c:v>21967</c:v>
                </c:pt>
                <c:pt idx="21">
                  <c:v>21968</c:v>
                </c:pt>
                <c:pt idx="22">
                  <c:v>21970</c:v>
                </c:pt>
                <c:pt idx="23">
                  <c:v>21967</c:v>
                </c:pt>
                <c:pt idx="24">
                  <c:v>21968</c:v>
                </c:pt>
                <c:pt idx="25">
                  <c:v>21969</c:v>
                </c:pt>
                <c:pt idx="26">
                  <c:v>21973</c:v>
                </c:pt>
                <c:pt idx="27">
                  <c:v>21978</c:v>
                </c:pt>
                <c:pt idx="28">
                  <c:v>21983</c:v>
                </c:pt>
                <c:pt idx="29">
                  <c:v>21984</c:v>
                </c:pt>
                <c:pt idx="30">
                  <c:v>21991</c:v>
                </c:pt>
              </c:numCache>
            </c:numRef>
          </c:val>
          <c:smooth val="0"/>
          <c:extLst>
            <c:ext xmlns:c16="http://schemas.microsoft.com/office/drawing/2014/chart" uri="{C3380CC4-5D6E-409C-BE32-E72D297353CC}">
              <c16:uniqueId val="{00000000-F498-42B8-BC0E-1E25F6125EEF}"/>
            </c:ext>
          </c:extLst>
        </c:ser>
        <c:dLbls>
          <c:showLegendKey val="0"/>
          <c:showVal val="0"/>
          <c:showCatName val="0"/>
          <c:showSerName val="0"/>
          <c:showPercent val="0"/>
          <c:showBubbleSize val="0"/>
        </c:dLbls>
        <c:smooth val="0"/>
        <c:axId val="356077328"/>
        <c:axId val="356076344"/>
      </c:lineChart>
      <c:dateAx>
        <c:axId val="356077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076344"/>
        <c:crosses val="autoZero"/>
        <c:auto val="1"/>
        <c:lblOffset val="100"/>
        <c:baseTimeUnit val="days"/>
      </c:dateAx>
      <c:valAx>
        <c:axId val="356076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077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Altus.me</c:v>
                </c:pt>
              </c:strCache>
            </c:strRef>
          </c:cat>
          <c:val>
            <c:numRef>
              <c:f>Sheet1!$B$2</c:f>
              <c:numCache>
                <c:formatCode>General</c:formatCode>
                <c:ptCount val="1"/>
                <c:pt idx="0">
                  <c:v>2</c:v>
                </c:pt>
              </c:numCache>
            </c:numRef>
          </c:val>
          <c:extLst>
            <c:ext xmlns:c16="http://schemas.microsoft.com/office/drawing/2014/chart" uri="{C3380CC4-5D6E-409C-BE32-E72D297353CC}">
              <c16:uniqueId val="{00000000-5CB5-4D8E-8200-EC9D5BB04917}"/>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Altus.me</c:v>
                </c:pt>
              </c:strCache>
            </c:strRef>
          </c:cat>
          <c:val>
            <c:numRef>
              <c:f>Sheet1!$C$2</c:f>
              <c:numCache>
                <c:formatCode>General</c:formatCode>
                <c:ptCount val="1"/>
                <c:pt idx="0">
                  <c:v>25</c:v>
                </c:pt>
              </c:numCache>
            </c:numRef>
          </c:val>
          <c:extLst>
            <c:ext xmlns:c16="http://schemas.microsoft.com/office/drawing/2014/chart" uri="{C3380CC4-5D6E-409C-BE32-E72D297353CC}">
              <c16:uniqueId val="{00000001-5CB5-4D8E-8200-EC9D5BB04917}"/>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Altus.me</c:v>
                </c:pt>
              </c:strCache>
            </c:strRef>
          </c:cat>
          <c:val>
            <c:numRef>
              <c:f>Sheet1!$D$2</c:f>
              <c:numCache>
                <c:formatCode>General</c:formatCode>
                <c:ptCount val="1"/>
                <c:pt idx="0">
                  <c:v>4</c:v>
                </c:pt>
              </c:numCache>
            </c:numRef>
          </c:val>
          <c:extLst>
            <c:ext xmlns:c16="http://schemas.microsoft.com/office/drawing/2014/chart" uri="{C3380CC4-5D6E-409C-BE32-E72D297353CC}">
              <c16:uniqueId val="{00000002-5CB5-4D8E-8200-EC9D5BB04917}"/>
            </c:ext>
          </c:extLst>
        </c:ser>
        <c:dLbls>
          <c:showLegendKey val="0"/>
          <c:showVal val="0"/>
          <c:showCatName val="0"/>
          <c:showSerName val="0"/>
          <c:showPercent val="0"/>
          <c:showBubbleSize val="0"/>
        </c:dLbls>
        <c:gapWidth val="150"/>
        <c:overlap val="100"/>
        <c:axId val="523682064"/>
        <c:axId val="523676816"/>
      </c:barChart>
      <c:catAx>
        <c:axId val="52368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76816"/>
        <c:crosses val="autoZero"/>
        <c:auto val="1"/>
        <c:lblAlgn val="ctr"/>
        <c:lblOffset val="100"/>
        <c:noMultiLvlLbl val="0"/>
      </c:catAx>
      <c:valAx>
        <c:axId val="5236768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8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0.18677113702623999</c:v>
                </c:pt>
                <c:pt idx="1">
                  <c:v>1.7400810823121999</c:v>
                </c:pt>
                <c:pt idx="2">
                  <c:v>0.71968661747289997</c:v>
                </c:pt>
                <c:pt idx="3">
                  <c:v>0.60122978820313999</c:v>
                </c:pt>
                <c:pt idx="4">
                  <c:v>3.1880493692217002E-2</c:v>
                </c:pt>
                <c:pt idx="5">
                  <c:v>0.56466302367942001</c:v>
                </c:pt>
                <c:pt idx="6">
                  <c:v>0.62380475366541999</c:v>
                </c:pt>
                <c:pt idx="7">
                  <c:v>0.50541845005009001</c:v>
                </c:pt>
                <c:pt idx="8">
                  <c:v>0</c:v>
                </c:pt>
                <c:pt idx="9">
                  <c:v>2.7323648617879E-2</c:v>
                </c:pt>
                <c:pt idx="10">
                  <c:v>0.40071035016619999</c:v>
                </c:pt>
                <c:pt idx="11">
                  <c:v>7.2846476051720996E-2</c:v>
                </c:pt>
                <c:pt idx="12">
                  <c:v>0.67838280823164998</c:v>
                </c:pt>
                <c:pt idx="13">
                  <c:v>0.15021849963583001</c:v>
                </c:pt>
                <c:pt idx="14">
                  <c:v>9.1024940833787996E-2</c:v>
                </c:pt>
                <c:pt idx="15">
                  <c:v>0.82377571454579002</c:v>
                </c:pt>
                <c:pt idx="16">
                  <c:v>2.7304996814417001E-2</c:v>
                </c:pt>
                <c:pt idx="17">
                  <c:v>0.44600191143675999</c:v>
                </c:pt>
                <c:pt idx="18">
                  <c:v>5.0063717458583998E-2</c:v>
                </c:pt>
                <c:pt idx="19">
                  <c:v>0.76453991080368</c:v>
                </c:pt>
                <c:pt idx="20">
                  <c:v>0.54149981798324998</c:v>
                </c:pt>
                <c:pt idx="21">
                  <c:v>3.6403349108118002E-2</c:v>
                </c:pt>
                <c:pt idx="22">
                  <c:v>0.27301269509032</c:v>
                </c:pt>
                <c:pt idx="23">
                  <c:v>0.53235053235052998</c:v>
                </c:pt>
                <c:pt idx="24">
                  <c:v>0.52782454384128996</c:v>
                </c:pt>
                <c:pt idx="25">
                  <c:v>0</c:v>
                </c:pt>
                <c:pt idx="26">
                  <c:v>0.66882023749942998</c:v>
                </c:pt>
                <c:pt idx="27">
                  <c:v>0.51862972567217003</c:v>
                </c:pt>
                <c:pt idx="28">
                  <c:v>0.93700250170570998</c:v>
                </c:pt>
                <c:pt idx="29">
                  <c:v>9.0950432014552003E-3</c:v>
                </c:pt>
                <c:pt idx="30">
                  <c:v>0.91392715864138996</c:v>
                </c:pt>
              </c:numCache>
            </c:numRef>
          </c:val>
          <c:smooth val="0"/>
          <c:extLst>
            <c:ext xmlns:c16="http://schemas.microsoft.com/office/drawing/2014/chart" uri="{C3380CC4-5D6E-409C-BE32-E72D297353CC}">
              <c16:uniqueId val="{00000000-FA78-4021-8B4E-A9B4096FB437}"/>
            </c:ext>
          </c:extLst>
        </c:ser>
        <c:dLbls>
          <c:showLegendKey val="0"/>
          <c:showVal val="0"/>
          <c:showCatName val="0"/>
          <c:showSerName val="0"/>
          <c:showPercent val="0"/>
          <c:showBubbleSize val="0"/>
        </c:dLbls>
        <c:smooth val="0"/>
        <c:axId val="523681080"/>
        <c:axId val="523683376"/>
      </c:lineChart>
      <c:dateAx>
        <c:axId val="523681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83376"/>
        <c:crosses val="autoZero"/>
        <c:auto val="1"/>
        <c:lblOffset val="100"/>
        <c:baseTimeUnit val="days"/>
      </c:dateAx>
      <c:valAx>
        <c:axId val="523683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8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Altus.me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0.66897242195322004</c:v>
                </c:pt>
                <c:pt idx="1">
                  <c:v>0.45849640484208998</c:v>
                </c:pt>
                <c:pt idx="2">
                  <c:v>0.3513242923455</c:v>
                </c:pt>
                <c:pt idx="3">
                  <c:v>0.76378143866993997</c:v>
                </c:pt>
                <c:pt idx="4">
                  <c:v>0.44416128151452</c:v>
                </c:pt>
                <c:pt idx="5">
                  <c:v>0.49376535906071001</c:v>
                </c:pt>
                <c:pt idx="6">
                  <c:v>5.1576105093898997E-2</c:v>
                </c:pt>
              </c:numCache>
            </c:numRef>
          </c:val>
          <c:extLst>
            <c:ext xmlns:c16="http://schemas.microsoft.com/office/drawing/2014/chart" uri="{C3380CC4-5D6E-409C-BE32-E72D297353CC}">
              <c16:uniqueId val="{00000000-35A5-4E8D-9B39-31AF6AAEAA53}"/>
            </c:ext>
          </c:extLst>
        </c:ser>
        <c:dLbls>
          <c:showLegendKey val="0"/>
          <c:showVal val="0"/>
          <c:showCatName val="0"/>
          <c:showSerName val="0"/>
          <c:showPercent val="0"/>
          <c:showBubbleSize val="0"/>
        </c:dLbls>
        <c:gapWidth val="219"/>
        <c:overlap val="-27"/>
        <c:axId val="523689936"/>
        <c:axId val="523691576"/>
      </c:barChart>
      <c:catAx>
        <c:axId val="523689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91576"/>
        <c:crosses val="autoZero"/>
        <c:auto val="1"/>
        <c:lblAlgn val="ctr"/>
        <c:lblOffset val="100"/>
        <c:noMultiLvlLbl val="0"/>
      </c:catAx>
      <c:valAx>
        <c:axId val="52369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89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1.3471691243401001</c:v>
                </c:pt>
                <c:pt idx="9">
                  <c:v>0.18296013107591</c:v>
                </c:pt>
                <c:pt idx="10">
                  <c:v>0.16991322288974001</c:v>
                </c:pt>
                <c:pt idx="11">
                  <c:v>0.57118150373202004</c:v>
                </c:pt>
                <c:pt idx="12">
                  <c:v>0.50177498634626005</c:v>
                </c:pt>
                <c:pt idx="13">
                  <c:v>0.60417804478426995</c:v>
                </c:pt>
                <c:pt idx="14">
                  <c:v>0.24576734025123001</c:v>
                </c:pt>
                <c:pt idx="15">
                  <c:v>0.35954851629346002</c:v>
                </c:pt>
                <c:pt idx="16">
                  <c:v>0.50518842162752997</c:v>
                </c:pt>
                <c:pt idx="17">
                  <c:v>0</c:v>
                </c:pt>
                <c:pt idx="18">
                  <c:v>0.53249590387765999</c:v>
                </c:pt>
                <c:pt idx="19">
                  <c:v>0</c:v>
                </c:pt>
                <c:pt idx="20">
                  <c:v>0</c:v>
                </c:pt>
                <c:pt idx="21">
                  <c:v>0</c:v>
                </c:pt>
                <c:pt idx="22">
                  <c:v>0</c:v>
                </c:pt>
                <c:pt idx="23">
                  <c:v>0</c:v>
                </c:pt>
              </c:numCache>
            </c:numRef>
          </c:val>
          <c:smooth val="0"/>
          <c:extLst>
            <c:ext xmlns:c16="http://schemas.microsoft.com/office/drawing/2014/chart" uri="{C3380CC4-5D6E-409C-BE32-E72D297353CC}">
              <c16:uniqueId val="{00000000-98E4-40A1-B9C6-A1A7AAB34083}"/>
            </c:ext>
          </c:extLst>
        </c:ser>
        <c:dLbls>
          <c:showLegendKey val="0"/>
          <c:showVal val="0"/>
          <c:showCatName val="0"/>
          <c:showSerName val="0"/>
          <c:showPercent val="0"/>
          <c:showBubbleSize val="0"/>
        </c:dLbls>
        <c:smooth val="0"/>
        <c:axId val="523692560"/>
        <c:axId val="523694200"/>
      </c:lineChart>
      <c:catAx>
        <c:axId val="523692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94200"/>
        <c:crosses val="autoZero"/>
        <c:auto val="1"/>
        <c:lblAlgn val="ctr"/>
        <c:lblOffset val="100"/>
        <c:noMultiLvlLbl val="0"/>
      </c:catAx>
      <c:valAx>
        <c:axId val="52369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9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c:v>
                </c:pt>
                <c:pt idx="2">
                  <c:v>0</c:v>
                </c:pt>
                <c:pt idx="3">
                  <c:v>1</c:v>
                </c:pt>
                <c:pt idx="4">
                  <c:v>0</c:v>
                </c:pt>
                <c:pt idx="5">
                  <c:v>1</c:v>
                </c:pt>
                <c:pt idx="6">
                  <c:v>1</c:v>
                </c:pt>
                <c:pt idx="7">
                  <c:v>0</c:v>
                </c:pt>
                <c:pt idx="8">
                  <c:v>0</c:v>
                </c:pt>
                <c:pt idx="9">
                  <c:v>0</c:v>
                </c:pt>
                <c:pt idx="10">
                  <c:v>2</c:v>
                </c:pt>
                <c:pt idx="11">
                  <c:v>0</c:v>
                </c:pt>
                <c:pt idx="12">
                  <c:v>0</c:v>
                </c:pt>
                <c:pt idx="13">
                  <c:v>0</c:v>
                </c:pt>
                <c:pt idx="14">
                  <c:v>0</c:v>
                </c:pt>
                <c:pt idx="15">
                  <c:v>1</c:v>
                </c:pt>
                <c:pt idx="16">
                  <c:v>0</c:v>
                </c:pt>
                <c:pt idx="17">
                  <c:v>0</c:v>
                </c:pt>
                <c:pt idx="18">
                  <c:v>0</c:v>
                </c:pt>
                <c:pt idx="19">
                  <c:v>0</c:v>
                </c:pt>
                <c:pt idx="20">
                  <c:v>3</c:v>
                </c:pt>
                <c:pt idx="21">
                  <c:v>0</c:v>
                </c:pt>
                <c:pt idx="22">
                  <c:v>0</c:v>
                </c:pt>
                <c:pt idx="23">
                  <c:v>1</c:v>
                </c:pt>
                <c:pt idx="24">
                  <c:v>0</c:v>
                </c:pt>
                <c:pt idx="25">
                  <c:v>0</c:v>
                </c:pt>
                <c:pt idx="26">
                  <c:v>2</c:v>
                </c:pt>
                <c:pt idx="27">
                  <c:v>0</c:v>
                </c:pt>
                <c:pt idx="28">
                  <c:v>0</c:v>
                </c:pt>
                <c:pt idx="29">
                  <c:v>0</c:v>
                </c:pt>
                <c:pt idx="30">
                  <c:v>1</c:v>
                </c:pt>
              </c:numCache>
            </c:numRef>
          </c:val>
          <c:smooth val="0"/>
          <c:extLst>
            <c:ext xmlns:c16="http://schemas.microsoft.com/office/drawing/2014/chart" uri="{C3380CC4-5D6E-409C-BE32-E72D297353CC}">
              <c16:uniqueId val="{00000000-FC6A-48CF-AE4C-0BF29B159FB4}"/>
            </c:ext>
          </c:extLst>
        </c:ser>
        <c:dLbls>
          <c:showLegendKey val="0"/>
          <c:showVal val="0"/>
          <c:showCatName val="0"/>
          <c:showSerName val="0"/>
          <c:showPercent val="0"/>
          <c:showBubbleSize val="0"/>
        </c:dLbls>
        <c:smooth val="0"/>
        <c:axId val="523703056"/>
        <c:axId val="523706008"/>
      </c:lineChart>
      <c:dateAx>
        <c:axId val="523703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706008"/>
        <c:crosses val="autoZero"/>
        <c:auto val="1"/>
        <c:lblOffset val="100"/>
        <c:baseTimeUnit val="days"/>
      </c:dateAx>
      <c:valAx>
        <c:axId val="52370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70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c:v>
                </c:pt>
                <c:pt idx="1">
                  <c:v>0</c:v>
                </c:pt>
                <c:pt idx="2">
                  <c:v>0</c:v>
                </c:pt>
                <c:pt idx="3">
                  <c:v>2</c:v>
                </c:pt>
                <c:pt idx="4">
                  <c:v>0</c:v>
                </c:pt>
                <c:pt idx="5">
                  <c:v>2</c:v>
                </c:pt>
                <c:pt idx="6">
                  <c:v>0</c:v>
                </c:pt>
                <c:pt idx="7">
                  <c:v>0</c:v>
                </c:pt>
                <c:pt idx="8">
                  <c:v>0</c:v>
                </c:pt>
                <c:pt idx="9">
                  <c:v>0</c:v>
                </c:pt>
                <c:pt idx="10">
                  <c:v>0</c:v>
                </c:pt>
                <c:pt idx="11">
                  <c:v>0</c:v>
                </c:pt>
                <c:pt idx="12">
                  <c:v>0</c:v>
                </c:pt>
                <c:pt idx="13">
                  <c:v>1</c:v>
                </c:pt>
                <c:pt idx="14">
                  <c:v>0</c:v>
                </c:pt>
                <c:pt idx="15">
                  <c:v>1</c:v>
                </c:pt>
                <c:pt idx="16">
                  <c:v>0</c:v>
                </c:pt>
                <c:pt idx="17">
                  <c:v>0</c:v>
                </c:pt>
                <c:pt idx="18">
                  <c:v>0</c:v>
                </c:pt>
                <c:pt idx="19">
                  <c:v>0</c:v>
                </c:pt>
                <c:pt idx="20">
                  <c:v>0</c:v>
                </c:pt>
                <c:pt idx="21">
                  <c:v>0</c:v>
                </c:pt>
                <c:pt idx="22">
                  <c:v>0</c:v>
                </c:pt>
                <c:pt idx="23">
                  <c:v>0</c:v>
                </c:pt>
                <c:pt idx="24">
                  <c:v>0</c:v>
                </c:pt>
                <c:pt idx="25">
                  <c:v>0</c:v>
                </c:pt>
                <c:pt idx="26">
                  <c:v>0</c:v>
                </c:pt>
                <c:pt idx="27">
                  <c:v>0</c:v>
                </c:pt>
                <c:pt idx="28">
                  <c:v>3</c:v>
                </c:pt>
                <c:pt idx="29">
                  <c:v>0</c:v>
                </c:pt>
                <c:pt idx="30">
                  <c:v>0</c:v>
                </c:pt>
              </c:numCache>
            </c:numRef>
          </c:val>
          <c:smooth val="0"/>
          <c:extLst>
            <c:ext xmlns:c16="http://schemas.microsoft.com/office/drawing/2014/chart" uri="{C3380CC4-5D6E-409C-BE32-E72D297353CC}">
              <c16:uniqueId val="{00000000-ECAD-4111-876A-4AFCED1EA3AC}"/>
            </c:ext>
          </c:extLst>
        </c:ser>
        <c:dLbls>
          <c:showLegendKey val="0"/>
          <c:showVal val="0"/>
          <c:showCatName val="0"/>
          <c:showSerName val="0"/>
          <c:showPercent val="0"/>
          <c:showBubbleSize val="0"/>
        </c:dLbls>
        <c:smooth val="0"/>
        <c:axId val="523698136"/>
        <c:axId val="523701416"/>
      </c:lineChart>
      <c:dateAx>
        <c:axId val="523698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701416"/>
        <c:crosses val="autoZero"/>
        <c:auto val="1"/>
        <c:lblOffset val="100"/>
        <c:baseTimeUnit val="days"/>
      </c:dateAx>
      <c:valAx>
        <c:axId val="52370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9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41</c:v>
                </c:pt>
                <c:pt idx="1">
                  <c:v>381</c:v>
                </c:pt>
                <c:pt idx="2">
                  <c:v>158</c:v>
                </c:pt>
                <c:pt idx="3">
                  <c:v>129</c:v>
                </c:pt>
                <c:pt idx="4">
                  <c:v>7</c:v>
                </c:pt>
                <c:pt idx="5">
                  <c:v>121</c:v>
                </c:pt>
                <c:pt idx="6">
                  <c:v>136</c:v>
                </c:pt>
                <c:pt idx="7">
                  <c:v>111</c:v>
                </c:pt>
                <c:pt idx="8">
                  <c:v>0</c:v>
                </c:pt>
                <c:pt idx="9">
                  <c:v>6</c:v>
                </c:pt>
                <c:pt idx="10">
                  <c:v>86</c:v>
                </c:pt>
                <c:pt idx="11">
                  <c:v>16</c:v>
                </c:pt>
                <c:pt idx="12">
                  <c:v>149</c:v>
                </c:pt>
                <c:pt idx="13">
                  <c:v>32</c:v>
                </c:pt>
                <c:pt idx="14">
                  <c:v>20</c:v>
                </c:pt>
                <c:pt idx="15">
                  <c:v>179</c:v>
                </c:pt>
                <c:pt idx="16">
                  <c:v>6</c:v>
                </c:pt>
                <c:pt idx="17">
                  <c:v>98</c:v>
                </c:pt>
                <c:pt idx="18">
                  <c:v>11</c:v>
                </c:pt>
                <c:pt idx="19">
                  <c:v>168</c:v>
                </c:pt>
                <c:pt idx="20">
                  <c:v>116</c:v>
                </c:pt>
                <c:pt idx="21">
                  <c:v>8</c:v>
                </c:pt>
                <c:pt idx="22">
                  <c:v>60</c:v>
                </c:pt>
                <c:pt idx="23">
                  <c:v>116</c:v>
                </c:pt>
                <c:pt idx="24">
                  <c:v>116</c:v>
                </c:pt>
                <c:pt idx="25">
                  <c:v>0</c:v>
                </c:pt>
                <c:pt idx="26">
                  <c:v>145</c:v>
                </c:pt>
                <c:pt idx="27">
                  <c:v>114</c:v>
                </c:pt>
                <c:pt idx="28">
                  <c:v>203</c:v>
                </c:pt>
                <c:pt idx="29">
                  <c:v>2</c:v>
                </c:pt>
                <c:pt idx="30">
                  <c:v>200</c:v>
                </c:pt>
              </c:numCache>
            </c:numRef>
          </c:val>
          <c:smooth val="0"/>
          <c:extLst>
            <c:ext xmlns:c16="http://schemas.microsoft.com/office/drawing/2014/chart" uri="{C3380CC4-5D6E-409C-BE32-E72D297353CC}">
              <c16:uniqueId val="{00000000-54B8-418A-A05D-42EA7CAAFA88}"/>
            </c:ext>
          </c:extLst>
        </c:ser>
        <c:dLbls>
          <c:showLegendKey val="0"/>
          <c:showVal val="0"/>
          <c:showCatName val="0"/>
          <c:showSerName val="0"/>
          <c:showPercent val="0"/>
          <c:showBubbleSize val="0"/>
        </c:dLbls>
        <c:smooth val="0"/>
        <c:axId val="523653528"/>
        <c:axId val="523647296"/>
      </c:lineChart>
      <c:dateAx>
        <c:axId val="523653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47296"/>
        <c:crosses val="autoZero"/>
        <c:auto val="1"/>
        <c:lblOffset val="100"/>
        <c:baseTimeUnit val="days"/>
      </c:dateAx>
      <c:valAx>
        <c:axId val="52364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65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141</c:v>
                </c:pt>
                <c:pt idx="1">
                  <c:v>131</c:v>
                </c:pt>
                <c:pt idx="2">
                  <c:v>313</c:v>
                </c:pt>
                <c:pt idx="3">
                  <c:v>273</c:v>
                </c:pt>
                <c:pt idx="4">
                  <c:v>188</c:v>
                </c:pt>
                <c:pt idx="5">
                  <c:v>334</c:v>
                </c:pt>
                <c:pt idx="6">
                  <c:v>300</c:v>
                </c:pt>
                <c:pt idx="7">
                  <c:v>233</c:v>
                </c:pt>
                <c:pt idx="8">
                  <c:v>153</c:v>
                </c:pt>
                <c:pt idx="9">
                  <c:v>122</c:v>
                </c:pt>
                <c:pt idx="10">
                  <c:v>212</c:v>
                </c:pt>
                <c:pt idx="11">
                  <c:v>78</c:v>
                </c:pt>
                <c:pt idx="12">
                  <c:v>202</c:v>
                </c:pt>
                <c:pt idx="13">
                  <c:v>181</c:v>
                </c:pt>
                <c:pt idx="14">
                  <c:v>118</c:v>
                </c:pt>
                <c:pt idx="15">
                  <c:v>206</c:v>
                </c:pt>
                <c:pt idx="16">
                  <c:v>106</c:v>
                </c:pt>
                <c:pt idx="17">
                  <c:v>239</c:v>
                </c:pt>
                <c:pt idx="18">
                  <c:v>153</c:v>
                </c:pt>
                <c:pt idx="19">
                  <c:v>321</c:v>
                </c:pt>
                <c:pt idx="20">
                  <c:v>261</c:v>
                </c:pt>
                <c:pt idx="21">
                  <c:v>40</c:v>
                </c:pt>
                <c:pt idx="22">
                  <c:v>90</c:v>
                </c:pt>
                <c:pt idx="23">
                  <c:v>97</c:v>
                </c:pt>
                <c:pt idx="24">
                  <c:v>182</c:v>
                </c:pt>
                <c:pt idx="25">
                  <c:v>50</c:v>
                </c:pt>
                <c:pt idx="26">
                  <c:v>233</c:v>
                </c:pt>
                <c:pt idx="27">
                  <c:v>242</c:v>
                </c:pt>
                <c:pt idx="28">
                  <c:v>298</c:v>
                </c:pt>
                <c:pt idx="29">
                  <c:v>31</c:v>
                </c:pt>
                <c:pt idx="30">
                  <c:v>369</c:v>
                </c:pt>
              </c:numCache>
            </c:numRef>
          </c:val>
          <c:smooth val="0"/>
          <c:extLst>
            <c:ext xmlns:c16="http://schemas.microsoft.com/office/drawing/2014/chart" uri="{C3380CC4-5D6E-409C-BE32-E72D297353CC}">
              <c16:uniqueId val="{00000000-0F27-4936-B425-B86DC69CE2EC}"/>
            </c:ext>
          </c:extLst>
        </c:ser>
        <c:dLbls>
          <c:showLegendKey val="0"/>
          <c:showVal val="0"/>
          <c:showCatName val="0"/>
          <c:showSerName val="0"/>
          <c:showPercent val="0"/>
          <c:showBubbleSize val="0"/>
        </c:dLbls>
        <c:smooth val="0"/>
        <c:axId val="410168792"/>
        <c:axId val="410164200"/>
      </c:lineChart>
      <c:dateAx>
        <c:axId val="410168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164200"/>
        <c:crosses val="autoZero"/>
        <c:auto val="1"/>
        <c:lblOffset val="100"/>
        <c:baseTimeUnit val="days"/>
      </c:dateAx>
      <c:valAx>
        <c:axId val="41016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16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4399</c:v>
                </c:pt>
                <c:pt idx="1">
                  <c:v>10863</c:v>
                </c:pt>
                <c:pt idx="2">
                  <c:v>15821</c:v>
                </c:pt>
                <c:pt idx="3">
                  <c:v>16892</c:v>
                </c:pt>
                <c:pt idx="4">
                  <c:v>23218</c:v>
                </c:pt>
                <c:pt idx="5">
                  <c:v>18383</c:v>
                </c:pt>
                <c:pt idx="6">
                  <c:v>16716</c:v>
                </c:pt>
                <c:pt idx="7">
                  <c:v>13977</c:v>
                </c:pt>
                <c:pt idx="8">
                  <c:v>10692</c:v>
                </c:pt>
                <c:pt idx="9">
                  <c:v>12869</c:v>
                </c:pt>
                <c:pt idx="10">
                  <c:v>10082</c:v>
                </c:pt>
                <c:pt idx="11">
                  <c:v>9442</c:v>
                </c:pt>
                <c:pt idx="12">
                  <c:v>5293</c:v>
                </c:pt>
                <c:pt idx="13">
                  <c:v>7810</c:v>
                </c:pt>
                <c:pt idx="14">
                  <c:v>5461</c:v>
                </c:pt>
                <c:pt idx="15">
                  <c:v>6314</c:v>
                </c:pt>
                <c:pt idx="16">
                  <c:v>16142</c:v>
                </c:pt>
                <c:pt idx="17">
                  <c:v>17721</c:v>
                </c:pt>
                <c:pt idx="18">
                  <c:v>20726</c:v>
                </c:pt>
                <c:pt idx="19">
                  <c:v>19763</c:v>
                </c:pt>
                <c:pt idx="20">
                  <c:v>17596</c:v>
                </c:pt>
                <c:pt idx="21">
                  <c:v>940</c:v>
                </c:pt>
                <c:pt idx="22">
                  <c:v>2011</c:v>
                </c:pt>
                <c:pt idx="23">
                  <c:v>4744</c:v>
                </c:pt>
                <c:pt idx="24">
                  <c:v>11394</c:v>
                </c:pt>
                <c:pt idx="25">
                  <c:v>3314</c:v>
                </c:pt>
                <c:pt idx="26">
                  <c:v>17458</c:v>
                </c:pt>
                <c:pt idx="27">
                  <c:v>7099</c:v>
                </c:pt>
                <c:pt idx="28">
                  <c:v>7031</c:v>
                </c:pt>
                <c:pt idx="29">
                  <c:v>1058</c:v>
                </c:pt>
                <c:pt idx="30">
                  <c:v>5480</c:v>
                </c:pt>
              </c:numCache>
            </c:numRef>
          </c:val>
          <c:smooth val="0"/>
          <c:extLst>
            <c:ext xmlns:c16="http://schemas.microsoft.com/office/drawing/2014/chart" uri="{C3380CC4-5D6E-409C-BE32-E72D297353CC}">
              <c16:uniqueId val="{00000000-9095-4A77-8C94-34D40BC79ED8}"/>
            </c:ext>
          </c:extLst>
        </c:ser>
        <c:dLbls>
          <c:showLegendKey val="0"/>
          <c:showVal val="0"/>
          <c:showCatName val="0"/>
          <c:showSerName val="0"/>
          <c:showPercent val="0"/>
          <c:showBubbleSize val="0"/>
        </c:dLbls>
        <c:smooth val="0"/>
        <c:axId val="410179944"/>
        <c:axId val="410181912"/>
      </c:lineChart>
      <c:dateAx>
        <c:axId val="410179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181912"/>
        <c:crosses val="autoZero"/>
        <c:auto val="1"/>
        <c:lblOffset val="100"/>
        <c:baseTimeUnit val="days"/>
      </c:dateAx>
      <c:valAx>
        <c:axId val="41018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179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EB3DB-D831-492F-9ABE-59BC2477BF84}"/>
              </a:ext>
            </a:extLst>
          </p:cNvPr>
          <p:cNvSpPr>
            <a:spLocks noGrp="1"/>
          </p:cNvSpPr>
          <p:nvPr>
            <p:ph type="ctrTitle"/>
          </p:nvPr>
        </p:nvSpPr>
        <p:spPr/>
        <p:txBody>
          <a:bodyPr/>
          <a:lstStyle/>
          <a:p>
            <a:r>
              <a:rPr lang="en-US"/>
              <a:t>Facebook - My Dashboard</a:t>
            </a:r>
          </a:p>
        </p:txBody>
      </p:sp>
      <p:sp>
        <p:nvSpPr>
          <p:cNvPr id="3" name="Subtitle 2">
            <a:extLst>
              <a:ext uri="{FF2B5EF4-FFF2-40B4-BE49-F238E27FC236}">
                <a16:creationId xmlns:a16="http://schemas.microsoft.com/office/drawing/2014/main" id="{67A22BF5-E1A7-4571-8936-908595E068F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45617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8BD70-FF3C-45AA-AFC9-B0D70A9F8B20}"/>
              </a:ext>
            </a:extLst>
          </p:cNvPr>
          <p:cNvSpPr>
            <a:spLocks noGrp="1"/>
          </p:cNvSpPr>
          <p:nvPr>
            <p:ph type="title"/>
          </p:nvPr>
        </p:nvSpPr>
        <p:spPr/>
        <p:txBody>
          <a:bodyPr/>
          <a:lstStyle/>
          <a:p>
            <a:r>
              <a:rPr lang="en-US"/>
              <a:t>Facebook Key Metrics Table | Altus.me</a:t>
            </a:r>
          </a:p>
        </p:txBody>
      </p:sp>
      <p:graphicFrame>
        <p:nvGraphicFramePr>
          <p:cNvPr id="5" name="Table Placeholder 4">
            <a:extLst>
              <a:ext uri="{FF2B5EF4-FFF2-40B4-BE49-F238E27FC236}">
                <a16:creationId xmlns:a16="http://schemas.microsoft.com/office/drawing/2014/main" id="{00E10526-7416-47EE-94E5-9E082F7FD3E8}"/>
              </a:ext>
            </a:extLst>
          </p:cNvPr>
          <p:cNvGraphicFramePr>
            <a:graphicFrameLocks noGrp="1"/>
          </p:cNvGraphicFramePr>
          <p:nvPr>
            <p:ph type="tbl" sz="quarter" idx="13"/>
            <p:extLst>
              <p:ext uri="{D42A27DB-BD31-4B8C-83A1-F6EECF244321}">
                <p14:modId xmlns:p14="http://schemas.microsoft.com/office/powerpoint/2010/main" val="832181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136798544"/>
                    </a:ext>
                  </a:extLst>
                </a:gridCol>
                <a:gridCol w="304495">
                  <a:extLst>
                    <a:ext uri="{9D8B030D-6E8A-4147-A177-3AD203B41FA5}">
                      <a16:colId xmlns:a16="http://schemas.microsoft.com/office/drawing/2014/main" val="3198978849"/>
                    </a:ext>
                  </a:extLst>
                </a:gridCol>
                <a:gridCol w="304495">
                  <a:extLst>
                    <a:ext uri="{9D8B030D-6E8A-4147-A177-3AD203B41FA5}">
                      <a16:colId xmlns:a16="http://schemas.microsoft.com/office/drawing/2014/main" val="2261630158"/>
                    </a:ext>
                  </a:extLst>
                </a:gridCol>
                <a:gridCol w="304495">
                  <a:extLst>
                    <a:ext uri="{9D8B030D-6E8A-4147-A177-3AD203B41FA5}">
                      <a16:colId xmlns:a16="http://schemas.microsoft.com/office/drawing/2014/main" val="4084918470"/>
                    </a:ext>
                  </a:extLst>
                </a:gridCol>
                <a:gridCol w="304495">
                  <a:extLst>
                    <a:ext uri="{9D8B030D-6E8A-4147-A177-3AD203B41FA5}">
                      <a16:colId xmlns:a16="http://schemas.microsoft.com/office/drawing/2014/main" val="2019722761"/>
                    </a:ext>
                  </a:extLst>
                </a:gridCol>
                <a:gridCol w="304495">
                  <a:extLst>
                    <a:ext uri="{9D8B030D-6E8A-4147-A177-3AD203B41FA5}">
                      <a16:colId xmlns:a16="http://schemas.microsoft.com/office/drawing/2014/main" val="4020483375"/>
                    </a:ext>
                  </a:extLst>
                </a:gridCol>
                <a:gridCol w="304495">
                  <a:extLst>
                    <a:ext uri="{9D8B030D-6E8A-4147-A177-3AD203B41FA5}">
                      <a16:colId xmlns:a16="http://schemas.microsoft.com/office/drawing/2014/main" val="1011280073"/>
                    </a:ext>
                  </a:extLst>
                </a:gridCol>
                <a:gridCol w="304495">
                  <a:extLst>
                    <a:ext uri="{9D8B030D-6E8A-4147-A177-3AD203B41FA5}">
                      <a16:colId xmlns:a16="http://schemas.microsoft.com/office/drawing/2014/main" val="2225208975"/>
                    </a:ext>
                  </a:extLst>
                </a:gridCol>
                <a:gridCol w="304495">
                  <a:extLst>
                    <a:ext uri="{9D8B030D-6E8A-4147-A177-3AD203B41FA5}">
                      <a16:colId xmlns:a16="http://schemas.microsoft.com/office/drawing/2014/main" val="327870181"/>
                    </a:ext>
                  </a:extLst>
                </a:gridCol>
                <a:gridCol w="304495">
                  <a:extLst>
                    <a:ext uri="{9D8B030D-6E8A-4147-A177-3AD203B41FA5}">
                      <a16:colId xmlns:a16="http://schemas.microsoft.com/office/drawing/2014/main" val="1204918603"/>
                    </a:ext>
                  </a:extLst>
                </a:gridCol>
                <a:gridCol w="304495">
                  <a:extLst>
                    <a:ext uri="{9D8B030D-6E8A-4147-A177-3AD203B41FA5}">
                      <a16:colId xmlns:a16="http://schemas.microsoft.com/office/drawing/2014/main" val="2824554401"/>
                    </a:ext>
                  </a:extLst>
                </a:gridCol>
                <a:gridCol w="304495">
                  <a:extLst>
                    <a:ext uri="{9D8B030D-6E8A-4147-A177-3AD203B41FA5}">
                      <a16:colId xmlns:a16="http://schemas.microsoft.com/office/drawing/2014/main" val="589082942"/>
                    </a:ext>
                  </a:extLst>
                </a:gridCol>
                <a:gridCol w="304495">
                  <a:extLst>
                    <a:ext uri="{9D8B030D-6E8A-4147-A177-3AD203B41FA5}">
                      <a16:colId xmlns:a16="http://schemas.microsoft.com/office/drawing/2014/main" val="3995441180"/>
                    </a:ext>
                  </a:extLst>
                </a:gridCol>
                <a:gridCol w="304495">
                  <a:extLst>
                    <a:ext uri="{9D8B030D-6E8A-4147-A177-3AD203B41FA5}">
                      <a16:colId xmlns:a16="http://schemas.microsoft.com/office/drawing/2014/main" val="1134054910"/>
                    </a:ext>
                  </a:extLst>
                </a:gridCol>
                <a:gridCol w="304495">
                  <a:extLst>
                    <a:ext uri="{9D8B030D-6E8A-4147-A177-3AD203B41FA5}">
                      <a16:colId xmlns:a16="http://schemas.microsoft.com/office/drawing/2014/main" val="705647449"/>
                    </a:ext>
                  </a:extLst>
                </a:gridCol>
                <a:gridCol w="304495">
                  <a:extLst>
                    <a:ext uri="{9D8B030D-6E8A-4147-A177-3AD203B41FA5}">
                      <a16:colId xmlns:a16="http://schemas.microsoft.com/office/drawing/2014/main" val="1725051018"/>
                    </a:ext>
                  </a:extLst>
                </a:gridCol>
                <a:gridCol w="304495">
                  <a:extLst>
                    <a:ext uri="{9D8B030D-6E8A-4147-A177-3AD203B41FA5}">
                      <a16:colId xmlns:a16="http://schemas.microsoft.com/office/drawing/2014/main" val="2450262820"/>
                    </a:ext>
                  </a:extLst>
                </a:gridCol>
                <a:gridCol w="304495">
                  <a:extLst>
                    <a:ext uri="{9D8B030D-6E8A-4147-A177-3AD203B41FA5}">
                      <a16:colId xmlns:a16="http://schemas.microsoft.com/office/drawing/2014/main" val="3350743993"/>
                    </a:ext>
                  </a:extLst>
                </a:gridCol>
                <a:gridCol w="304495">
                  <a:extLst>
                    <a:ext uri="{9D8B030D-6E8A-4147-A177-3AD203B41FA5}">
                      <a16:colId xmlns:a16="http://schemas.microsoft.com/office/drawing/2014/main" val="3466611572"/>
                    </a:ext>
                  </a:extLst>
                </a:gridCol>
                <a:gridCol w="304495">
                  <a:extLst>
                    <a:ext uri="{9D8B030D-6E8A-4147-A177-3AD203B41FA5}">
                      <a16:colId xmlns:a16="http://schemas.microsoft.com/office/drawing/2014/main" val="4153691116"/>
                    </a:ext>
                  </a:extLst>
                </a:gridCol>
                <a:gridCol w="304495">
                  <a:extLst>
                    <a:ext uri="{9D8B030D-6E8A-4147-A177-3AD203B41FA5}">
                      <a16:colId xmlns:a16="http://schemas.microsoft.com/office/drawing/2014/main" val="915165176"/>
                    </a:ext>
                  </a:extLst>
                </a:gridCol>
                <a:gridCol w="304495">
                  <a:extLst>
                    <a:ext uri="{9D8B030D-6E8A-4147-A177-3AD203B41FA5}">
                      <a16:colId xmlns:a16="http://schemas.microsoft.com/office/drawing/2014/main" val="470879089"/>
                    </a:ext>
                  </a:extLst>
                </a:gridCol>
                <a:gridCol w="304495">
                  <a:extLst>
                    <a:ext uri="{9D8B030D-6E8A-4147-A177-3AD203B41FA5}">
                      <a16:colId xmlns:a16="http://schemas.microsoft.com/office/drawing/2014/main" val="2053484752"/>
                    </a:ext>
                  </a:extLst>
                </a:gridCol>
                <a:gridCol w="304495">
                  <a:extLst>
                    <a:ext uri="{9D8B030D-6E8A-4147-A177-3AD203B41FA5}">
                      <a16:colId xmlns:a16="http://schemas.microsoft.com/office/drawing/2014/main" val="1955000871"/>
                    </a:ext>
                  </a:extLst>
                </a:gridCol>
                <a:gridCol w="304495">
                  <a:extLst>
                    <a:ext uri="{9D8B030D-6E8A-4147-A177-3AD203B41FA5}">
                      <a16:colId xmlns:a16="http://schemas.microsoft.com/office/drawing/2014/main" val="424141330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01607260"/>
                  </a:ext>
                </a:extLst>
              </a:tr>
              <a:tr h="370840">
                <a:tc>
                  <a:txBody>
                    <a:bodyPr/>
                    <a:lstStyle/>
                    <a:p>
                      <a:r>
                        <a:rPr lang="en-US" sz="1000"/>
                        <a:t>Altus.me</a:t>
                      </a:r>
                    </a:p>
                  </a:txBody>
                  <a:tcPr/>
                </a:tc>
                <a:tc>
                  <a:txBody>
                    <a:bodyPr/>
                    <a:lstStyle/>
                    <a:p>
                      <a:r>
                        <a:rPr lang="en-US" sz="1000"/>
                        <a:t>21995</a:t>
                      </a:r>
                    </a:p>
                  </a:txBody>
                  <a:tcPr/>
                </a:tc>
                <a:tc>
                  <a:txBody>
                    <a:bodyPr/>
                    <a:lstStyle/>
                    <a:p>
                      <a:r>
                        <a:rPr lang="en-US" sz="1000"/>
                        <a:t>44</a:t>
                      </a:r>
                    </a:p>
                  </a:txBody>
                  <a:tcPr/>
                </a:tc>
                <a:tc>
                  <a:txBody>
                    <a:bodyPr/>
                    <a:lstStyle/>
                    <a:p>
                      <a:r>
                        <a:rPr lang="en-US" sz="1000"/>
                        <a:t>21995</a:t>
                      </a:r>
                    </a:p>
                  </a:txBody>
                  <a:tcPr/>
                </a:tc>
                <a:tc>
                  <a:txBody>
                    <a:bodyPr/>
                    <a:lstStyle/>
                    <a:p>
                      <a:r>
                        <a:rPr lang="en-US" sz="1000"/>
                        <a:t>44</a:t>
                      </a:r>
                    </a:p>
                  </a:txBody>
                  <a:tcPr/>
                </a:tc>
                <a:tc>
                  <a:txBody>
                    <a:bodyPr/>
                    <a:lstStyle/>
                    <a:p>
                      <a:r>
                        <a:rPr lang="en-US" sz="1000"/>
                        <a:t>31</a:t>
                      </a:r>
                    </a:p>
                  </a:txBody>
                  <a:tcPr/>
                </a:tc>
                <a:tc>
                  <a:txBody>
                    <a:bodyPr/>
                    <a:lstStyle/>
                    <a:p>
                      <a:r>
                        <a:rPr lang="en-US" sz="1000"/>
                        <a:t>2</a:t>
                      </a:r>
                    </a:p>
                  </a:txBody>
                  <a:tcPr/>
                </a:tc>
                <a:tc>
                  <a:txBody>
                    <a:bodyPr/>
                    <a:lstStyle/>
                    <a:p>
                      <a:r>
                        <a:rPr lang="en-US" sz="1000"/>
                        <a:t>25</a:t>
                      </a:r>
                    </a:p>
                  </a:txBody>
                  <a:tcPr/>
                </a:tc>
                <a:tc>
                  <a:txBody>
                    <a:bodyPr/>
                    <a:lstStyle/>
                    <a:p>
                      <a:r>
                        <a:rPr lang="en-US" sz="1000"/>
                        <a:t>0</a:t>
                      </a:r>
                    </a:p>
                  </a:txBody>
                  <a:tcPr/>
                </a:tc>
                <a:tc>
                  <a:txBody>
                    <a:bodyPr/>
                    <a:lstStyle/>
                    <a:p>
                      <a:r>
                        <a:rPr lang="en-US" sz="1000"/>
                        <a:t>4</a:t>
                      </a:r>
                    </a:p>
                  </a:txBody>
                  <a:tcPr/>
                </a:tc>
                <a:tc>
                  <a:txBody>
                    <a:bodyPr/>
                    <a:lstStyle/>
                    <a:p>
                      <a:r>
                        <a:rPr lang="en-US" sz="1000"/>
                        <a:t>3317</a:t>
                      </a:r>
                    </a:p>
                  </a:txBody>
                  <a:tcPr/>
                </a:tc>
                <a:tc>
                  <a:txBody>
                    <a:bodyPr/>
                    <a:lstStyle/>
                    <a:p>
                      <a:r>
                        <a:rPr lang="en-US" sz="1000"/>
                        <a:t>0</a:t>
                      </a:r>
                    </a:p>
                  </a:txBody>
                  <a:tcPr/>
                </a:tc>
                <a:tc>
                  <a:txBody>
                    <a:bodyPr/>
                    <a:lstStyle/>
                    <a:p>
                      <a:r>
                        <a:rPr lang="en-US" sz="1000"/>
                        <a:t>3255</a:t>
                      </a:r>
                    </a:p>
                  </a:txBody>
                  <a:tcPr/>
                </a:tc>
                <a:tc>
                  <a:txBody>
                    <a:bodyPr/>
                    <a:lstStyle/>
                    <a:p>
                      <a:r>
                        <a:rPr lang="en-US" sz="1000"/>
                        <a:t>48</a:t>
                      </a:r>
                    </a:p>
                  </a:txBody>
                  <a:tcPr/>
                </a:tc>
                <a:tc>
                  <a:txBody>
                    <a:bodyPr/>
                    <a:lstStyle/>
                    <a:p>
                      <a:r>
                        <a:rPr lang="en-US" sz="1000"/>
                        <a:t>0</a:t>
                      </a:r>
                    </a:p>
                  </a:txBody>
                  <a:tcPr/>
                </a:tc>
                <a:tc>
                  <a:txBody>
                    <a:bodyPr/>
                    <a:lstStyle/>
                    <a:p>
                      <a:r>
                        <a:rPr lang="en-US" sz="1000"/>
                        <a:t>11</a:t>
                      </a:r>
                    </a:p>
                  </a:txBody>
                  <a:tcPr/>
                </a:tc>
                <a:tc>
                  <a:txBody>
                    <a:bodyPr/>
                    <a:lstStyle/>
                    <a:p>
                      <a:r>
                        <a:rPr lang="en-US" sz="1000"/>
                        <a:t>3</a:t>
                      </a:r>
                    </a:p>
                  </a:txBody>
                  <a:tcPr/>
                </a:tc>
                <a:tc>
                  <a:txBody>
                    <a:bodyPr/>
                    <a:lstStyle/>
                    <a:p>
                      <a:r>
                        <a:rPr lang="en-US" sz="1000"/>
                        <a:t>0</a:t>
                      </a:r>
                    </a:p>
                  </a:txBody>
                  <a:tcPr/>
                </a:tc>
                <a:tc>
                  <a:txBody>
                    <a:bodyPr/>
                    <a:lstStyle/>
                    <a:p>
                      <a:r>
                        <a:rPr lang="en-US" sz="1000"/>
                        <a:t>10</a:t>
                      </a:r>
                    </a:p>
                  </a:txBody>
                  <a:tcPr/>
                </a:tc>
                <a:tc>
                  <a:txBody>
                    <a:bodyPr/>
                    <a:lstStyle/>
                    <a:p>
                      <a:r>
                        <a:rPr lang="en-US" sz="1000"/>
                        <a:t>13</a:t>
                      </a:r>
                    </a:p>
                  </a:txBody>
                  <a:tcPr/>
                </a:tc>
                <a:tc>
                  <a:txBody>
                    <a:bodyPr/>
                    <a:lstStyle/>
                    <a:p>
                      <a:r>
                        <a:rPr lang="en-US" sz="1000"/>
                        <a:t>3340</a:t>
                      </a:r>
                    </a:p>
                  </a:txBody>
                  <a:tcPr/>
                </a:tc>
                <a:tc>
                  <a:txBody>
                    <a:bodyPr/>
                    <a:lstStyle/>
                    <a:p>
                      <a:r>
                        <a:rPr lang="en-US" sz="1000"/>
                        <a:t>0</a:t>
                      </a:r>
                    </a:p>
                  </a:txBody>
                  <a:tcPr/>
                </a:tc>
                <a:tc>
                  <a:txBody>
                    <a:bodyPr/>
                    <a:lstStyle/>
                    <a:p>
                      <a:r>
                        <a:rPr lang="en-US" sz="1000"/>
                        <a:t>0</a:t>
                      </a:r>
                    </a:p>
                  </a:txBody>
                  <a:tcPr/>
                </a:tc>
                <a:tc>
                  <a:txBody>
                    <a:bodyPr/>
                    <a:lstStyle/>
                    <a:p>
                      <a:r>
                        <a:rPr lang="en-US" sz="1000"/>
                        <a:t>0.4903 %</a:t>
                      </a:r>
                    </a:p>
                  </a:txBody>
                  <a:tcPr/>
                </a:tc>
                <a:tc>
                  <a:txBody>
                    <a:bodyPr/>
                    <a:lstStyle/>
                    <a:p>
                      <a:r>
                        <a:rPr lang="en-US" sz="1000"/>
                        <a:t>0.0 %</a:t>
                      </a:r>
                    </a:p>
                  </a:txBody>
                  <a:tcPr/>
                </a:tc>
                <a:extLst>
                  <a:ext uri="{0D108BD9-81ED-4DB2-BD59-A6C34878D82A}">
                    <a16:rowId xmlns:a16="http://schemas.microsoft.com/office/drawing/2014/main" val="3185577735"/>
                  </a:ext>
                </a:extLst>
              </a:tr>
            </a:tbl>
          </a:graphicData>
        </a:graphic>
      </p:graphicFrame>
      <p:sp>
        <p:nvSpPr>
          <p:cNvPr id="4" name="Text Placeholder 3">
            <a:extLst>
              <a:ext uri="{FF2B5EF4-FFF2-40B4-BE49-F238E27FC236}">
                <a16:creationId xmlns:a16="http://schemas.microsoft.com/office/drawing/2014/main" id="{7A35437D-63A7-4E51-9ECB-F06C96F35F6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37392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A4772-A088-4CB2-8D41-37F60C976807}"/>
              </a:ext>
            </a:extLst>
          </p:cNvPr>
          <p:cNvSpPr>
            <a:spLocks noGrp="1"/>
          </p:cNvSpPr>
          <p:nvPr>
            <p:ph type="title"/>
          </p:nvPr>
        </p:nvSpPr>
        <p:spPr/>
        <p:txBody>
          <a:bodyPr/>
          <a:lstStyle/>
          <a:p>
            <a:r>
              <a:rPr lang="en-US"/>
              <a:t>Facebook Fans Change Rate | Altus.me</a:t>
            </a:r>
          </a:p>
        </p:txBody>
      </p:sp>
      <p:graphicFrame>
        <p:nvGraphicFramePr>
          <p:cNvPr id="6" name="Chart Placeholder 5">
            <a:extLst>
              <a:ext uri="{FF2B5EF4-FFF2-40B4-BE49-F238E27FC236}">
                <a16:creationId xmlns:a16="http://schemas.microsoft.com/office/drawing/2014/main" id="{8B239F6D-7477-4C34-B212-B42331393ED3}"/>
              </a:ext>
            </a:extLst>
          </p:cNvPr>
          <p:cNvGraphicFramePr>
            <a:graphicFrameLocks noGrp="1"/>
          </p:cNvGraphicFramePr>
          <p:nvPr>
            <p:ph type="chart" sz="quarter" idx="13"/>
            <p:extLst>
              <p:ext uri="{D42A27DB-BD31-4B8C-83A1-F6EECF244321}">
                <p14:modId xmlns:p14="http://schemas.microsoft.com/office/powerpoint/2010/main" val="1605790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3E9070-45B3-40A8-8E9A-969F46249400}"/>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A340A102-71C6-4A3B-B9CC-BC03F587DC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49805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87B87-8F53-43AB-A94A-8ED8A0125505}"/>
              </a:ext>
            </a:extLst>
          </p:cNvPr>
          <p:cNvSpPr>
            <a:spLocks noGrp="1"/>
          </p:cNvSpPr>
          <p:nvPr>
            <p:ph type="title"/>
          </p:nvPr>
        </p:nvSpPr>
        <p:spPr/>
        <p:txBody>
          <a:bodyPr/>
          <a:lstStyle/>
          <a:p>
            <a:r>
              <a:rPr lang="en-US"/>
              <a:t>Facebook Fans Total | Altus.me</a:t>
            </a:r>
          </a:p>
        </p:txBody>
      </p:sp>
      <p:graphicFrame>
        <p:nvGraphicFramePr>
          <p:cNvPr id="6" name="Chart Placeholder 5">
            <a:extLst>
              <a:ext uri="{FF2B5EF4-FFF2-40B4-BE49-F238E27FC236}">
                <a16:creationId xmlns:a16="http://schemas.microsoft.com/office/drawing/2014/main" id="{EFF546E0-3B66-4B18-8B00-D0A00A5BD3EE}"/>
              </a:ext>
            </a:extLst>
          </p:cNvPr>
          <p:cNvGraphicFramePr>
            <a:graphicFrameLocks noGrp="1"/>
          </p:cNvGraphicFramePr>
          <p:nvPr>
            <p:ph type="chart" sz="quarter" idx="13"/>
            <p:extLst>
              <p:ext uri="{D42A27DB-BD31-4B8C-83A1-F6EECF244321}">
                <p14:modId xmlns:p14="http://schemas.microsoft.com/office/powerpoint/2010/main" val="836678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1704A4-B788-4223-9EB9-AD5DE46AD077}"/>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29FCECDB-9B2D-4782-975C-BB3419E4F2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21677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60DB0-2527-492C-8419-6760C4288CC2}"/>
              </a:ext>
            </a:extLst>
          </p:cNvPr>
          <p:cNvSpPr>
            <a:spLocks noGrp="1"/>
          </p:cNvSpPr>
          <p:nvPr>
            <p:ph type="title"/>
          </p:nvPr>
        </p:nvSpPr>
        <p:spPr/>
        <p:txBody>
          <a:bodyPr/>
          <a:lstStyle/>
          <a:p>
            <a:r>
              <a:rPr lang="en-US"/>
              <a:t>Facebook Own Posts Table  | Altus.me - 1 of 12</a:t>
            </a:r>
          </a:p>
        </p:txBody>
      </p:sp>
      <p:graphicFrame>
        <p:nvGraphicFramePr>
          <p:cNvPr id="5" name="Table Placeholder 4">
            <a:extLst>
              <a:ext uri="{FF2B5EF4-FFF2-40B4-BE49-F238E27FC236}">
                <a16:creationId xmlns:a16="http://schemas.microsoft.com/office/drawing/2014/main" id="{A83D9433-6C1F-41AF-AFFE-45B3F6C7F49A}"/>
              </a:ext>
            </a:extLst>
          </p:cNvPr>
          <p:cNvGraphicFramePr>
            <a:graphicFrameLocks noGrp="1"/>
          </p:cNvGraphicFramePr>
          <p:nvPr>
            <p:ph type="tbl" sz="quarter" idx="13"/>
            <p:extLst>
              <p:ext uri="{D42A27DB-BD31-4B8C-83A1-F6EECF244321}">
                <p14:modId xmlns:p14="http://schemas.microsoft.com/office/powerpoint/2010/main" val="2809156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21390865"/>
                    </a:ext>
                  </a:extLst>
                </a:gridCol>
                <a:gridCol w="370332">
                  <a:extLst>
                    <a:ext uri="{9D8B030D-6E8A-4147-A177-3AD203B41FA5}">
                      <a16:colId xmlns:a16="http://schemas.microsoft.com/office/drawing/2014/main" val="780211143"/>
                    </a:ext>
                  </a:extLst>
                </a:gridCol>
                <a:gridCol w="370332">
                  <a:extLst>
                    <a:ext uri="{9D8B030D-6E8A-4147-A177-3AD203B41FA5}">
                      <a16:colId xmlns:a16="http://schemas.microsoft.com/office/drawing/2014/main" val="3172821541"/>
                    </a:ext>
                  </a:extLst>
                </a:gridCol>
                <a:gridCol w="370332">
                  <a:extLst>
                    <a:ext uri="{9D8B030D-6E8A-4147-A177-3AD203B41FA5}">
                      <a16:colId xmlns:a16="http://schemas.microsoft.com/office/drawing/2014/main" val="2484220524"/>
                    </a:ext>
                  </a:extLst>
                </a:gridCol>
                <a:gridCol w="329184">
                  <a:extLst>
                    <a:ext uri="{9D8B030D-6E8A-4147-A177-3AD203B41FA5}">
                      <a16:colId xmlns:a16="http://schemas.microsoft.com/office/drawing/2014/main" val="2850599439"/>
                    </a:ext>
                  </a:extLst>
                </a:gridCol>
                <a:gridCol w="329184">
                  <a:extLst>
                    <a:ext uri="{9D8B030D-6E8A-4147-A177-3AD203B41FA5}">
                      <a16:colId xmlns:a16="http://schemas.microsoft.com/office/drawing/2014/main" val="1212049306"/>
                    </a:ext>
                  </a:extLst>
                </a:gridCol>
                <a:gridCol w="329184">
                  <a:extLst>
                    <a:ext uri="{9D8B030D-6E8A-4147-A177-3AD203B41FA5}">
                      <a16:colId xmlns:a16="http://schemas.microsoft.com/office/drawing/2014/main" val="3570307381"/>
                    </a:ext>
                  </a:extLst>
                </a:gridCol>
                <a:gridCol w="329184">
                  <a:extLst>
                    <a:ext uri="{9D8B030D-6E8A-4147-A177-3AD203B41FA5}">
                      <a16:colId xmlns:a16="http://schemas.microsoft.com/office/drawing/2014/main" val="2308400271"/>
                    </a:ext>
                  </a:extLst>
                </a:gridCol>
                <a:gridCol w="329184">
                  <a:extLst>
                    <a:ext uri="{9D8B030D-6E8A-4147-A177-3AD203B41FA5}">
                      <a16:colId xmlns:a16="http://schemas.microsoft.com/office/drawing/2014/main" val="3014240626"/>
                    </a:ext>
                  </a:extLst>
                </a:gridCol>
                <a:gridCol w="329184">
                  <a:extLst>
                    <a:ext uri="{9D8B030D-6E8A-4147-A177-3AD203B41FA5}">
                      <a16:colId xmlns:a16="http://schemas.microsoft.com/office/drawing/2014/main" val="242703108"/>
                    </a:ext>
                  </a:extLst>
                </a:gridCol>
                <a:gridCol w="329184">
                  <a:extLst>
                    <a:ext uri="{9D8B030D-6E8A-4147-A177-3AD203B41FA5}">
                      <a16:colId xmlns:a16="http://schemas.microsoft.com/office/drawing/2014/main" val="2848794043"/>
                    </a:ext>
                  </a:extLst>
                </a:gridCol>
                <a:gridCol w="329184">
                  <a:extLst>
                    <a:ext uri="{9D8B030D-6E8A-4147-A177-3AD203B41FA5}">
                      <a16:colId xmlns:a16="http://schemas.microsoft.com/office/drawing/2014/main" val="3438351911"/>
                    </a:ext>
                  </a:extLst>
                </a:gridCol>
                <a:gridCol w="329184">
                  <a:extLst>
                    <a:ext uri="{9D8B030D-6E8A-4147-A177-3AD203B41FA5}">
                      <a16:colId xmlns:a16="http://schemas.microsoft.com/office/drawing/2014/main" val="2763714403"/>
                    </a:ext>
                  </a:extLst>
                </a:gridCol>
                <a:gridCol w="370332">
                  <a:extLst>
                    <a:ext uri="{9D8B030D-6E8A-4147-A177-3AD203B41FA5}">
                      <a16:colId xmlns:a16="http://schemas.microsoft.com/office/drawing/2014/main" val="3754989511"/>
                    </a:ext>
                  </a:extLst>
                </a:gridCol>
                <a:gridCol w="370332">
                  <a:extLst>
                    <a:ext uri="{9D8B030D-6E8A-4147-A177-3AD203B41FA5}">
                      <a16:colId xmlns:a16="http://schemas.microsoft.com/office/drawing/2014/main" val="234409450"/>
                    </a:ext>
                  </a:extLst>
                </a:gridCol>
                <a:gridCol w="329184">
                  <a:extLst>
                    <a:ext uri="{9D8B030D-6E8A-4147-A177-3AD203B41FA5}">
                      <a16:colId xmlns:a16="http://schemas.microsoft.com/office/drawing/2014/main" val="4129830733"/>
                    </a:ext>
                  </a:extLst>
                </a:gridCol>
                <a:gridCol w="329184">
                  <a:extLst>
                    <a:ext uri="{9D8B030D-6E8A-4147-A177-3AD203B41FA5}">
                      <a16:colId xmlns:a16="http://schemas.microsoft.com/office/drawing/2014/main" val="4102406307"/>
                    </a:ext>
                  </a:extLst>
                </a:gridCol>
                <a:gridCol w="370332">
                  <a:extLst>
                    <a:ext uri="{9D8B030D-6E8A-4147-A177-3AD203B41FA5}">
                      <a16:colId xmlns:a16="http://schemas.microsoft.com/office/drawing/2014/main" val="851911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7415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- 2018-08-31 18:49:54 </a:t>
                      </a:r>
                      <a:r>
                        <a:rPr kumimoji="0" lang="en-US" sz="1000" b="0" i="0" u="none" strike="noStrike" kern="1200" cap="none" spc="0" normalizeH="0" baseline="0" noProof="0">
                          <a:ln>
                            <a:noFill/>
                          </a:ln>
                          <a:solidFill>
                            <a:prstClr val="black"/>
                          </a:solidFill>
                          <a:effectLst/>
                          <a:uLnTx/>
                          <a:uFillTx/>
                          <a:latin typeface="+mn-lt"/>
                          <a:ea typeface="+mn-ea"/>
                          <a:cs typeface="+mn-cs"/>
                        </a:rPr>
                        <a:t> 
 Your living room is one of the most lived-in rooms in your home. Make it the best it can be with our range of unique and luxurious furniture.
Make sure to pass by our showroom to discover our collections!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7694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- 2018-08-30 09:20:33 </a:t>
                      </a:r>
                      <a:r>
                        <a:rPr kumimoji="0" lang="en-US" sz="1000" b="0" i="0" u="none" strike="noStrike" kern="1200" cap="none" spc="0" normalizeH="0" baseline="0" noProof="0">
                          <a:ln>
                            <a:noFill/>
                          </a:ln>
                          <a:solidFill>
                            <a:prstClr val="black"/>
                          </a:solidFill>
                          <a:effectLst/>
                          <a:uLnTx/>
                          <a:uFillTx/>
                          <a:latin typeface="+mn-lt"/>
                          <a:ea typeface="+mn-ea"/>
                          <a:cs typeface="+mn-cs"/>
                        </a:rPr>
                        <a:t> 
 Take a look at these architectural projects inspired by the future… Read more about it on Wallpaper* magazine by clicking on the link below!
https://www.wallpaper.com/gallery/architecture/futuristic-architecture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32598952"/>
                  </a:ext>
                </a:extLst>
              </a:tr>
            </a:tbl>
          </a:graphicData>
        </a:graphic>
      </p:graphicFrame>
      <p:sp>
        <p:nvSpPr>
          <p:cNvPr id="4" name="Text Placeholder 3">
            <a:extLst>
              <a:ext uri="{FF2B5EF4-FFF2-40B4-BE49-F238E27FC236}">
                <a16:creationId xmlns:a16="http://schemas.microsoft.com/office/drawing/2014/main" id="{05469236-7C80-4EB2-BCE2-64C77BC88B7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830592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420CE-87CC-4ED0-8367-D5329DC9BA71}"/>
              </a:ext>
            </a:extLst>
          </p:cNvPr>
          <p:cNvSpPr>
            <a:spLocks noGrp="1"/>
          </p:cNvSpPr>
          <p:nvPr>
            <p:ph type="title"/>
          </p:nvPr>
        </p:nvSpPr>
        <p:spPr/>
        <p:txBody>
          <a:bodyPr/>
          <a:lstStyle/>
          <a:p>
            <a:r>
              <a:rPr lang="en-US"/>
              <a:t>Facebook Own Posts Table  | Altus.me - 2 of 12</a:t>
            </a:r>
          </a:p>
        </p:txBody>
      </p:sp>
      <p:graphicFrame>
        <p:nvGraphicFramePr>
          <p:cNvPr id="5" name="Table Placeholder 4">
            <a:extLst>
              <a:ext uri="{FF2B5EF4-FFF2-40B4-BE49-F238E27FC236}">
                <a16:creationId xmlns:a16="http://schemas.microsoft.com/office/drawing/2014/main" id="{AB39827A-73A3-4D5A-94F5-8CF5AA3921EB}"/>
              </a:ext>
            </a:extLst>
          </p:cNvPr>
          <p:cNvGraphicFramePr>
            <a:graphicFrameLocks noGrp="1"/>
          </p:cNvGraphicFramePr>
          <p:nvPr>
            <p:ph type="tbl" sz="quarter" idx="13"/>
            <p:extLst>
              <p:ext uri="{D42A27DB-BD31-4B8C-83A1-F6EECF244321}">
                <p14:modId xmlns:p14="http://schemas.microsoft.com/office/powerpoint/2010/main" val="3050877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28968426"/>
                    </a:ext>
                  </a:extLst>
                </a:gridCol>
                <a:gridCol w="370332">
                  <a:extLst>
                    <a:ext uri="{9D8B030D-6E8A-4147-A177-3AD203B41FA5}">
                      <a16:colId xmlns:a16="http://schemas.microsoft.com/office/drawing/2014/main" val="4258543619"/>
                    </a:ext>
                  </a:extLst>
                </a:gridCol>
                <a:gridCol w="370332">
                  <a:extLst>
                    <a:ext uri="{9D8B030D-6E8A-4147-A177-3AD203B41FA5}">
                      <a16:colId xmlns:a16="http://schemas.microsoft.com/office/drawing/2014/main" val="1521952678"/>
                    </a:ext>
                  </a:extLst>
                </a:gridCol>
                <a:gridCol w="370332">
                  <a:extLst>
                    <a:ext uri="{9D8B030D-6E8A-4147-A177-3AD203B41FA5}">
                      <a16:colId xmlns:a16="http://schemas.microsoft.com/office/drawing/2014/main" val="2218755930"/>
                    </a:ext>
                  </a:extLst>
                </a:gridCol>
                <a:gridCol w="329184">
                  <a:extLst>
                    <a:ext uri="{9D8B030D-6E8A-4147-A177-3AD203B41FA5}">
                      <a16:colId xmlns:a16="http://schemas.microsoft.com/office/drawing/2014/main" val="268190179"/>
                    </a:ext>
                  </a:extLst>
                </a:gridCol>
                <a:gridCol w="329184">
                  <a:extLst>
                    <a:ext uri="{9D8B030D-6E8A-4147-A177-3AD203B41FA5}">
                      <a16:colId xmlns:a16="http://schemas.microsoft.com/office/drawing/2014/main" val="3220283857"/>
                    </a:ext>
                  </a:extLst>
                </a:gridCol>
                <a:gridCol w="329184">
                  <a:extLst>
                    <a:ext uri="{9D8B030D-6E8A-4147-A177-3AD203B41FA5}">
                      <a16:colId xmlns:a16="http://schemas.microsoft.com/office/drawing/2014/main" val="188440970"/>
                    </a:ext>
                  </a:extLst>
                </a:gridCol>
                <a:gridCol w="329184">
                  <a:extLst>
                    <a:ext uri="{9D8B030D-6E8A-4147-A177-3AD203B41FA5}">
                      <a16:colId xmlns:a16="http://schemas.microsoft.com/office/drawing/2014/main" val="2959729729"/>
                    </a:ext>
                  </a:extLst>
                </a:gridCol>
                <a:gridCol w="329184">
                  <a:extLst>
                    <a:ext uri="{9D8B030D-6E8A-4147-A177-3AD203B41FA5}">
                      <a16:colId xmlns:a16="http://schemas.microsoft.com/office/drawing/2014/main" val="1051038748"/>
                    </a:ext>
                  </a:extLst>
                </a:gridCol>
                <a:gridCol w="329184">
                  <a:extLst>
                    <a:ext uri="{9D8B030D-6E8A-4147-A177-3AD203B41FA5}">
                      <a16:colId xmlns:a16="http://schemas.microsoft.com/office/drawing/2014/main" val="2576272765"/>
                    </a:ext>
                  </a:extLst>
                </a:gridCol>
                <a:gridCol w="329184">
                  <a:extLst>
                    <a:ext uri="{9D8B030D-6E8A-4147-A177-3AD203B41FA5}">
                      <a16:colId xmlns:a16="http://schemas.microsoft.com/office/drawing/2014/main" val="2097659840"/>
                    </a:ext>
                  </a:extLst>
                </a:gridCol>
                <a:gridCol w="329184">
                  <a:extLst>
                    <a:ext uri="{9D8B030D-6E8A-4147-A177-3AD203B41FA5}">
                      <a16:colId xmlns:a16="http://schemas.microsoft.com/office/drawing/2014/main" val="393776485"/>
                    </a:ext>
                  </a:extLst>
                </a:gridCol>
                <a:gridCol w="329184">
                  <a:extLst>
                    <a:ext uri="{9D8B030D-6E8A-4147-A177-3AD203B41FA5}">
                      <a16:colId xmlns:a16="http://schemas.microsoft.com/office/drawing/2014/main" val="754185857"/>
                    </a:ext>
                  </a:extLst>
                </a:gridCol>
                <a:gridCol w="370332">
                  <a:extLst>
                    <a:ext uri="{9D8B030D-6E8A-4147-A177-3AD203B41FA5}">
                      <a16:colId xmlns:a16="http://schemas.microsoft.com/office/drawing/2014/main" val="635523604"/>
                    </a:ext>
                  </a:extLst>
                </a:gridCol>
                <a:gridCol w="370332">
                  <a:extLst>
                    <a:ext uri="{9D8B030D-6E8A-4147-A177-3AD203B41FA5}">
                      <a16:colId xmlns:a16="http://schemas.microsoft.com/office/drawing/2014/main" val="1322430503"/>
                    </a:ext>
                  </a:extLst>
                </a:gridCol>
                <a:gridCol w="329184">
                  <a:extLst>
                    <a:ext uri="{9D8B030D-6E8A-4147-A177-3AD203B41FA5}">
                      <a16:colId xmlns:a16="http://schemas.microsoft.com/office/drawing/2014/main" val="641629462"/>
                    </a:ext>
                  </a:extLst>
                </a:gridCol>
                <a:gridCol w="329184">
                  <a:extLst>
                    <a:ext uri="{9D8B030D-6E8A-4147-A177-3AD203B41FA5}">
                      <a16:colId xmlns:a16="http://schemas.microsoft.com/office/drawing/2014/main" val="112103733"/>
                    </a:ext>
                  </a:extLst>
                </a:gridCol>
                <a:gridCol w="370332">
                  <a:extLst>
                    <a:ext uri="{9D8B030D-6E8A-4147-A177-3AD203B41FA5}">
                      <a16:colId xmlns:a16="http://schemas.microsoft.com/office/drawing/2014/main" val="3950893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1658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- 2018-08-29 12:06:45 </a:t>
                      </a:r>
                      <a:r>
                        <a:rPr kumimoji="0" lang="en-US" sz="1000" b="0" i="0" u="none" strike="noStrike" kern="1200" cap="none" spc="0" normalizeH="0" baseline="0" noProof="0">
                          <a:ln>
                            <a:noFill/>
                          </a:ln>
                          <a:solidFill>
                            <a:prstClr val="black"/>
                          </a:solidFill>
                          <a:effectLst/>
                          <a:uLnTx/>
                          <a:uFillTx/>
                          <a:latin typeface="+mn-lt"/>
                          <a:ea typeface="+mn-ea"/>
                          <a:cs typeface="+mn-cs"/>
                        </a:rPr>
                        <a:t> 
 Enjoy your terrace with our range of MANUTTI's exclusive outdoor furniture.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58346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- 2018-08-28 12:56:57 </a:t>
                      </a:r>
                      <a:r>
                        <a:rPr kumimoji="0" lang="en-US" sz="1000" b="0" i="0" u="none" strike="noStrike" kern="1200" cap="none" spc="0" normalizeH="0" baseline="0" noProof="0">
                          <a:ln>
                            <a:noFill/>
                          </a:ln>
                          <a:solidFill>
                            <a:prstClr val="black"/>
                          </a:solidFill>
                          <a:effectLst/>
                          <a:uLnTx/>
                          <a:uFillTx/>
                          <a:latin typeface="+mn-lt"/>
                          <a:ea typeface="+mn-ea"/>
                          <a:cs typeface="+mn-cs"/>
                        </a:rPr>
                        <a:t> 
 Inspiration board by Walter Knoll. #Repost Walter Knoll
• • •
New week, new mood, new board, new 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76297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- 2018-08-27 15:00:50 </a:t>
                      </a:r>
                      <a:r>
                        <a:rPr kumimoji="0" lang="en-US" sz="1000" b="0" i="0" u="none" strike="noStrike" kern="1200" cap="none" spc="0" normalizeH="0" baseline="0" noProof="0">
                          <a:ln>
                            <a:noFill/>
                          </a:ln>
                          <a:solidFill>
                            <a:prstClr val="black"/>
                          </a:solidFill>
                          <a:effectLst/>
                          <a:uLnTx/>
                          <a:uFillTx/>
                          <a:latin typeface="+mn-lt"/>
                          <a:ea typeface="+mn-ea"/>
                          <a:cs typeface="+mn-cs"/>
                        </a:rPr>
                        <a:t> 
 With slightly antique finishing in pure Shabby Chic style, the Gianfranco Ferré Home collection pieces give life to unique settings!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05454173"/>
                  </a:ext>
                </a:extLst>
              </a:tr>
            </a:tbl>
          </a:graphicData>
        </a:graphic>
      </p:graphicFrame>
      <p:sp>
        <p:nvSpPr>
          <p:cNvPr id="4" name="Text Placeholder 3">
            <a:extLst>
              <a:ext uri="{FF2B5EF4-FFF2-40B4-BE49-F238E27FC236}">
                <a16:creationId xmlns:a16="http://schemas.microsoft.com/office/drawing/2014/main" id="{63A335A4-8035-4852-B0EE-D69AFD1707A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30429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004B1-00E0-4BEF-AC97-5F6A40C4C64E}"/>
              </a:ext>
            </a:extLst>
          </p:cNvPr>
          <p:cNvSpPr>
            <a:spLocks noGrp="1"/>
          </p:cNvSpPr>
          <p:nvPr>
            <p:ph type="title"/>
          </p:nvPr>
        </p:nvSpPr>
        <p:spPr/>
        <p:txBody>
          <a:bodyPr/>
          <a:lstStyle/>
          <a:p>
            <a:r>
              <a:rPr lang="en-US"/>
              <a:t>Facebook Own Posts Table  | Altus.me - 3 of 12</a:t>
            </a:r>
          </a:p>
        </p:txBody>
      </p:sp>
      <p:graphicFrame>
        <p:nvGraphicFramePr>
          <p:cNvPr id="5" name="Table Placeholder 4">
            <a:extLst>
              <a:ext uri="{FF2B5EF4-FFF2-40B4-BE49-F238E27FC236}">
                <a16:creationId xmlns:a16="http://schemas.microsoft.com/office/drawing/2014/main" id="{C9EFA82D-F814-48B7-A6E0-A27CAE2C39B7}"/>
              </a:ext>
            </a:extLst>
          </p:cNvPr>
          <p:cNvGraphicFramePr>
            <a:graphicFrameLocks noGrp="1"/>
          </p:cNvGraphicFramePr>
          <p:nvPr>
            <p:ph type="tbl" sz="quarter" idx="13"/>
            <p:extLst>
              <p:ext uri="{D42A27DB-BD31-4B8C-83A1-F6EECF244321}">
                <p14:modId xmlns:p14="http://schemas.microsoft.com/office/powerpoint/2010/main" val="911484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26900108"/>
                    </a:ext>
                  </a:extLst>
                </a:gridCol>
                <a:gridCol w="370332">
                  <a:extLst>
                    <a:ext uri="{9D8B030D-6E8A-4147-A177-3AD203B41FA5}">
                      <a16:colId xmlns:a16="http://schemas.microsoft.com/office/drawing/2014/main" val="54198623"/>
                    </a:ext>
                  </a:extLst>
                </a:gridCol>
                <a:gridCol w="370332">
                  <a:extLst>
                    <a:ext uri="{9D8B030D-6E8A-4147-A177-3AD203B41FA5}">
                      <a16:colId xmlns:a16="http://schemas.microsoft.com/office/drawing/2014/main" val="781715068"/>
                    </a:ext>
                  </a:extLst>
                </a:gridCol>
                <a:gridCol w="370332">
                  <a:extLst>
                    <a:ext uri="{9D8B030D-6E8A-4147-A177-3AD203B41FA5}">
                      <a16:colId xmlns:a16="http://schemas.microsoft.com/office/drawing/2014/main" val="188863809"/>
                    </a:ext>
                  </a:extLst>
                </a:gridCol>
                <a:gridCol w="329184">
                  <a:extLst>
                    <a:ext uri="{9D8B030D-6E8A-4147-A177-3AD203B41FA5}">
                      <a16:colId xmlns:a16="http://schemas.microsoft.com/office/drawing/2014/main" val="34228209"/>
                    </a:ext>
                  </a:extLst>
                </a:gridCol>
                <a:gridCol w="329184">
                  <a:extLst>
                    <a:ext uri="{9D8B030D-6E8A-4147-A177-3AD203B41FA5}">
                      <a16:colId xmlns:a16="http://schemas.microsoft.com/office/drawing/2014/main" val="3885584266"/>
                    </a:ext>
                  </a:extLst>
                </a:gridCol>
                <a:gridCol w="329184">
                  <a:extLst>
                    <a:ext uri="{9D8B030D-6E8A-4147-A177-3AD203B41FA5}">
                      <a16:colId xmlns:a16="http://schemas.microsoft.com/office/drawing/2014/main" val="1070447863"/>
                    </a:ext>
                  </a:extLst>
                </a:gridCol>
                <a:gridCol w="329184">
                  <a:extLst>
                    <a:ext uri="{9D8B030D-6E8A-4147-A177-3AD203B41FA5}">
                      <a16:colId xmlns:a16="http://schemas.microsoft.com/office/drawing/2014/main" val="3279446663"/>
                    </a:ext>
                  </a:extLst>
                </a:gridCol>
                <a:gridCol w="329184">
                  <a:extLst>
                    <a:ext uri="{9D8B030D-6E8A-4147-A177-3AD203B41FA5}">
                      <a16:colId xmlns:a16="http://schemas.microsoft.com/office/drawing/2014/main" val="142765258"/>
                    </a:ext>
                  </a:extLst>
                </a:gridCol>
                <a:gridCol w="329184">
                  <a:extLst>
                    <a:ext uri="{9D8B030D-6E8A-4147-A177-3AD203B41FA5}">
                      <a16:colId xmlns:a16="http://schemas.microsoft.com/office/drawing/2014/main" val="2063713453"/>
                    </a:ext>
                  </a:extLst>
                </a:gridCol>
                <a:gridCol w="329184">
                  <a:extLst>
                    <a:ext uri="{9D8B030D-6E8A-4147-A177-3AD203B41FA5}">
                      <a16:colId xmlns:a16="http://schemas.microsoft.com/office/drawing/2014/main" val="2603320435"/>
                    </a:ext>
                  </a:extLst>
                </a:gridCol>
                <a:gridCol w="329184">
                  <a:extLst>
                    <a:ext uri="{9D8B030D-6E8A-4147-A177-3AD203B41FA5}">
                      <a16:colId xmlns:a16="http://schemas.microsoft.com/office/drawing/2014/main" val="309664823"/>
                    </a:ext>
                  </a:extLst>
                </a:gridCol>
                <a:gridCol w="329184">
                  <a:extLst>
                    <a:ext uri="{9D8B030D-6E8A-4147-A177-3AD203B41FA5}">
                      <a16:colId xmlns:a16="http://schemas.microsoft.com/office/drawing/2014/main" val="4144122419"/>
                    </a:ext>
                  </a:extLst>
                </a:gridCol>
                <a:gridCol w="370332">
                  <a:extLst>
                    <a:ext uri="{9D8B030D-6E8A-4147-A177-3AD203B41FA5}">
                      <a16:colId xmlns:a16="http://schemas.microsoft.com/office/drawing/2014/main" val="2615184057"/>
                    </a:ext>
                  </a:extLst>
                </a:gridCol>
                <a:gridCol w="370332">
                  <a:extLst>
                    <a:ext uri="{9D8B030D-6E8A-4147-A177-3AD203B41FA5}">
                      <a16:colId xmlns:a16="http://schemas.microsoft.com/office/drawing/2014/main" val="2509746655"/>
                    </a:ext>
                  </a:extLst>
                </a:gridCol>
                <a:gridCol w="329184">
                  <a:extLst>
                    <a:ext uri="{9D8B030D-6E8A-4147-A177-3AD203B41FA5}">
                      <a16:colId xmlns:a16="http://schemas.microsoft.com/office/drawing/2014/main" val="1615458125"/>
                    </a:ext>
                  </a:extLst>
                </a:gridCol>
                <a:gridCol w="329184">
                  <a:extLst>
                    <a:ext uri="{9D8B030D-6E8A-4147-A177-3AD203B41FA5}">
                      <a16:colId xmlns:a16="http://schemas.microsoft.com/office/drawing/2014/main" val="2040322445"/>
                    </a:ext>
                  </a:extLst>
                </a:gridCol>
                <a:gridCol w="370332">
                  <a:extLst>
                    <a:ext uri="{9D8B030D-6E8A-4147-A177-3AD203B41FA5}">
                      <a16:colId xmlns:a16="http://schemas.microsoft.com/office/drawing/2014/main" val="3351039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00409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- 2018-08-25 12:27:33 </a:t>
                      </a:r>
                      <a:r>
                        <a:rPr kumimoji="0" lang="en-US" sz="1000" b="0" i="0" u="none" strike="noStrike" kern="1200" cap="none" spc="0" normalizeH="0" baseline="0" noProof="0">
                          <a:ln>
                            <a:noFill/>
                          </a:ln>
                          <a:solidFill>
                            <a:prstClr val="black"/>
                          </a:solidFill>
                          <a:effectLst/>
                          <a:uLnTx/>
                          <a:uFillTx/>
                          <a:latin typeface="+mn-lt"/>
                          <a:ea typeface="+mn-ea"/>
                          <a:cs typeface="+mn-cs"/>
                        </a:rPr>
                        <a:t> 
 Take a seat on the 'Virus' picnic table &amp; stay protected from the sun at any hour of the day with the 'Acacia' parasol, by Extremis, while enjoying the summer breeze and nature! 
Photo via EXTREMIS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97991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- 2018-08-24 13:06:59 </a:t>
                      </a:r>
                      <a:r>
                        <a:rPr kumimoji="0" lang="en-US" sz="1000" b="0" i="0" u="none" strike="noStrike" kern="1200" cap="none" spc="0" normalizeH="0" baseline="0" noProof="0">
                          <a:ln>
                            <a:noFill/>
                          </a:ln>
                          <a:solidFill>
                            <a:prstClr val="black"/>
                          </a:solidFill>
                          <a:effectLst/>
                          <a:uLnTx/>
                          <a:uFillTx/>
                          <a:latin typeface="+mn-lt"/>
                          <a:ea typeface="+mn-ea"/>
                          <a:cs typeface="+mn-cs"/>
                        </a:rPr>
                        <a:t> 
 Soak up summer's warmth and fresh air with your ideal outdoor setting!
Varaschin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62996182"/>
                  </a:ext>
                </a:extLst>
              </a:tr>
            </a:tbl>
          </a:graphicData>
        </a:graphic>
      </p:graphicFrame>
      <p:sp>
        <p:nvSpPr>
          <p:cNvPr id="4" name="Text Placeholder 3">
            <a:extLst>
              <a:ext uri="{FF2B5EF4-FFF2-40B4-BE49-F238E27FC236}">
                <a16:creationId xmlns:a16="http://schemas.microsoft.com/office/drawing/2014/main" id="{8C663EB4-6820-4EC4-B741-8887B8DA016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884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6932E-D1E2-4ECD-ACAF-D98F5062A561}"/>
              </a:ext>
            </a:extLst>
          </p:cNvPr>
          <p:cNvSpPr>
            <a:spLocks noGrp="1"/>
          </p:cNvSpPr>
          <p:nvPr>
            <p:ph type="title"/>
          </p:nvPr>
        </p:nvSpPr>
        <p:spPr/>
        <p:txBody>
          <a:bodyPr/>
          <a:lstStyle/>
          <a:p>
            <a:r>
              <a:rPr lang="en-US"/>
              <a:t>Facebook Own Posts Table  | Altus.me - 4 of 12</a:t>
            </a:r>
          </a:p>
        </p:txBody>
      </p:sp>
      <p:graphicFrame>
        <p:nvGraphicFramePr>
          <p:cNvPr id="5" name="Table Placeholder 4">
            <a:extLst>
              <a:ext uri="{FF2B5EF4-FFF2-40B4-BE49-F238E27FC236}">
                <a16:creationId xmlns:a16="http://schemas.microsoft.com/office/drawing/2014/main" id="{E94508C9-2563-47A3-A9DF-A9E581472DAA}"/>
              </a:ext>
            </a:extLst>
          </p:cNvPr>
          <p:cNvGraphicFramePr>
            <a:graphicFrameLocks noGrp="1"/>
          </p:cNvGraphicFramePr>
          <p:nvPr>
            <p:ph type="tbl" sz="quarter" idx="13"/>
            <p:extLst>
              <p:ext uri="{D42A27DB-BD31-4B8C-83A1-F6EECF244321}">
                <p14:modId xmlns:p14="http://schemas.microsoft.com/office/powerpoint/2010/main" val="2870525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11708177"/>
                    </a:ext>
                  </a:extLst>
                </a:gridCol>
                <a:gridCol w="370332">
                  <a:extLst>
                    <a:ext uri="{9D8B030D-6E8A-4147-A177-3AD203B41FA5}">
                      <a16:colId xmlns:a16="http://schemas.microsoft.com/office/drawing/2014/main" val="890576669"/>
                    </a:ext>
                  </a:extLst>
                </a:gridCol>
                <a:gridCol w="370332">
                  <a:extLst>
                    <a:ext uri="{9D8B030D-6E8A-4147-A177-3AD203B41FA5}">
                      <a16:colId xmlns:a16="http://schemas.microsoft.com/office/drawing/2014/main" val="3335148333"/>
                    </a:ext>
                  </a:extLst>
                </a:gridCol>
                <a:gridCol w="370332">
                  <a:extLst>
                    <a:ext uri="{9D8B030D-6E8A-4147-A177-3AD203B41FA5}">
                      <a16:colId xmlns:a16="http://schemas.microsoft.com/office/drawing/2014/main" val="646190778"/>
                    </a:ext>
                  </a:extLst>
                </a:gridCol>
                <a:gridCol w="329184">
                  <a:extLst>
                    <a:ext uri="{9D8B030D-6E8A-4147-A177-3AD203B41FA5}">
                      <a16:colId xmlns:a16="http://schemas.microsoft.com/office/drawing/2014/main" val="3843473234"/>
                    </a:ext>
                  </a:extLst>
                </a:gridCol>
                <a:gridCol w="329184">
                  <a:extLst>
                    <a:ext uri="{9D8B030D-6E8A-4147-A177-3AD203B41FA5}">
                      <a16:colId xmlns:a16="http://schemas.microsoft.com/office/drawing/2014/main" val="4075373952"/>
                    </a:ext>
                  </a:extLst>
                </a:gridCol>
                <a:gridCol w="329184">
                  <a:extLst>
                    <a:ext uri="{9D8B030D-6E8A-4147-A177-3AD203B41FA5}">
                      <a16:colId xmlns:a16="http://schemas.microsoft.com/office/drawing/2014/main" val="1949999932"/>
                    </a:ext>
                  </a:extLst>
                </a:gridCol>
                <a:gridCol w="329184">
                  <a:extLst>
                    <a:ext uri="{9D8B030D-6E8A-4147-A177-3AD203B41FA5}">
                      <a16:colId xmlns:a16="http://schemas.microsoft.com/office/drawing/2014/main" val="1802734794"/>
                    </a:ext>
                  </a:extLst>
                </a:gridCol>
                <a:gridCol w="329184">
                  <a:extLst>
                    <a:ext uri="{9D8B030D-6E8A-4147-A177-3AD203B41FA5}">
                      <a16:colId xmlns:a16="http://schemas.microsoft.com/office/drawing/2014/main" val="1855890268"/>
                    </a:ext>
                  </a:extLst>
                </a:gridCol>
                <a:gridCol w="329184">
                  <a:extLst>
                    <a:ext uri="{9D8B030D-6E8A-4147-A177-3AD203B41FA5}">
                      <a16:colId xmlns:a16="http://schemas.microsoft.com/office/drawing/2014/main" val="1574933549"/>
                    </a:ext>
                  </a:extLst>
                </a:gridCol>
                <a:gridCol w="329184">
                  <a:extLst>
                    <a:ext uri="{9D8B030D-6E8A-4147-A177-3AD203B41FA5}">
                      <a16:colId xmlns:a16="http://schemas.microsoft.com/office/drawing/2014/main" val="230230820"/>
                    </a:ext>
                  </a:extLst>
                </a:gridCol>
                <a:gridCol w="329184">
                  <a:extLst>
                    <a:ext uri="{9D8B030D-6E8A-4147-A177-3AD203B41FA5}">
                      <a16:colId xmlns:a16="http://schemas.microsoft.com/office/drawing/2014/main" val="2024649987"/>
                    </a:ext>
                  </a:extLst>
                </a:gridCol>
                <a:gridCol w="329184">
                  <a:extLst>
                    <a:ext uri="{9D8B030D-6E8A-4147-A177-3AD203B41FA5}">
                      <a16:colId xmlns:a16="http://schemas.microsoft.com/office/drawing/2014/main" val="1847351329"/>
                    </a:ext>
                  </a:extLst>
                </a:gridCol>
                <a:gridCol w="370332">
                  <a:extLst>
                    <a:ext uri="{9D8B030D-6E8A-4147-A177-3AD203B41FA5}">
                      <a16:colId xmlns:a16="http://schemas.microsoft.com/office/drawing/2014/main" val="3687361767"/>
                    </a:ext>
                  </a:extLst>
                </a:gridCol>
                <a:gridCol w="370332">
                  <a:extLst>
                    <a:ext uri="{9D8B030D-6E8A-4147-A177-3AD203B41FA5}">
                      <a16:colId xmlns:a16="http://schemas.microsoft.com/office/drawing/2014/main" val="3852476820"/>
                    </a:ext>
                  </a:extLst>
                </a:gridCol>
                <a:gridCol w="329184">
                  <a:extLst>
                    <a:ext uri="{9D8B030D-6E8A-4147-A177-3AD203B41FA5}">
                      <a16:colId xmlns:a16="http://schemas.microsoft.com/office/drawing/2014/main" val="544797594"/>
                    </a:ext>
                  </a:extLst>
                </a:gridCol>
                <a:gridCol w="329184">
                  <a:extLst>
                    <a:ext uri="{9D8B030D-6E8A-4147-A177-3AD203B41FA5}">
                      <a16:colId xmlns:a16="http://schemas.microsoft.com/office/drawing/2014/main" val="3522845398"/>
                    </a:ext>
                  </a:extLst>
                </a:gridCol>
                <a:gridCol w="370332">
                  <a:extLst>
                    <a:ext uri="{9D8B030D-6E8A-4147-A177-3AD203B41FA5}">
                      <a16:colId xmlns:a16="http://schemas.microsoft.com/office/drawing/2014/main" val="1982948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1839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- 2018-08-23 09:20:41 </a:t>
                      </a:r>
                      <a:r>
                        <a:rPr kumimoji="0" lang="en-US" sz="1000" b="0" i="0" u="none" strike="noStrike" kern="1200" cap="none" spc="0" normalizeH="0" baseline="0" noProof="0">
                          <a:ln>
                            <a:noFill/>
                          </a:ln>
                          <a:solidFill>
                            <a:prstClr val="black"/>
                          </a:solidFill>
                          <a:effectLst/>
                          <a:uLnTx/>
                          <a:uFillTx/>
                          <a:latin typeface="+mn-lt"/>
                          <a:ea typeface="+mn-ea"/>
                          <a:cs typeface="+mn-cs"/>
                        </a:rPr>
                        <a:t> 
 River chair for TONON - with its summer colors and unique shapes - wins Honoree Hip Award, category Hospitality Seating, and talented designer Mac Stopa is the winner of HiP Award 2018 product design! Click on the following link to know more!
https://www.tononitalia.com/en/news/23/interior-design,-hip-award-winners-2018.html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2751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- 2018-08-22 10:42:21 </a:t>
                      </a:r>
                      <a:r>
                        <a:rPr kumimoji="0" lang="en-US" sz="1000" b="0" i="0" u="none" strike="noStrike" kern="1200" cap="none" spc="0" normalizeH="0" baseline="0" noProof="0">
                          <a:ln>
                            <a:noFill/>
                          </a:ln>
                          <a:solidFill>
                            <a:prstClr val="black"/>
                          </a:solidFill>
                          <a:effectLst/>
                          <a:uLnTx/>
                          <a:uFillTx/>
                          <a:latin typeface="+mn-lt"/>
                          <a:ea typeface="+mn-ea"/>
                          <a:cs typeface="+mn-cs"/>
                        </a:rPr>
                        <a:t> 
 Admiring Downtown Beirut's architecture with a view from the top. #Repost @livelovearchitecture
• • •
Downtown Beirut 
Taken by @ramimansourr
#Lebanon #Beirut #livelovebeirut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84005313"/>
                  </a:ext>
                </a:extLst>
              </a:tr>
            </a:tbl>
          </a:graphicData>
        </a:graphic>
      </p:graphicFrame>
      <p:sp>
        <p:nvSpPr>
          <p:cNvPr id="4" name="Text Placeholder 3">
            <a:extLst>
              <a:ext uri="{FF2B5EF4-FFF2-40B4-BE49-F238E27FC236}">
                <a16:creationId xmlns:a16="http://schemas.microsoft.com/office/drawing/2014/main" id="{673F92C7-FEC3-43B2-80C4-9BF16765C16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294653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A011B-61BB-48DE-B0F2-78C150DD4C37}"/>
              </a:ext>
            </a:extLst>
          </p:cNvPr>
          <p:cNvSpPr>
            <a:spLocks noGrp="1"/>
          </p:cNvSpPr>
          <p:nvPr>
            <p:ph type="title"/>
          </p:nvPr>
        </p:nvSpPr>
        <p:spPr/>
        <p:txBody>
          <a:bodyPr/>
          <a:lstStyle/>
          <a:p>
            <a:r>
              <a:rPr lang="en-US"/>
              <a:t>Facebook Own Posts Table  | Altus.me - 5 of 12</a:t>
            </a:r>
          </a:p>
        </p:txBody>
      </p:sp>
      <p:graphicFrame>
        <p:nvGraphicFramePr>
          <p:cNvPr id="5" name="Table Placeholder 4">
            <a:extLst>
              <a:ext uri="{FF2B5EF4-FFF2-40B4-BE49-F238E27FC236}">
                <a16:creationId xmlns:a16="http://schemas.microsoft.com/office/drawing/2014/main" id="{7FCD5840-0A30-498D-9C2D-A8E85FB56D7F}"/>
              </a:ext>
            </a:extLst>
          </p:cNvPr>
          <p:cNvGraphicFramePr>
            <a:graphicFrameLocks noGrp="1"/>
          </p:cNvGraphicFramePr>
          <p:nvPr>
            <p:ph type="tbl" sz="quarter" idx="13"/>
            <p:extLst>
              <p:ext uri="{D42A27DB-BD31-4B8C-83A1-F6EECF244321}">
                <p14:modId xmlns:p14="http://schemas.microsoft.com/office/powerpoint/2010/main" val="2199554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69326600"/>
                    </a:ext>
                  </a:extLst>
                </a:gridCol>
                <a:gridCol w="370332">
                  <a:extLst>
                    <a:ext uri="{9D8B030D-6E8A-4147-A177-3AD203B41FA5}">
                      <a16:colId xmlns:a16="http://schemas.microsoft.com/office/drawing/2014/main" val="1819114373"/>
                    </a:ext>
                  </a:extLst>
                </a:gridCol>
                <a:gridCol w="370332">
                  <a:extLst>
                    <a:ext uri="{9D8B030D-6E8A-4147-A177-3AD203B41FA5}">
                      <a16:colId xmlns:a16="http://schemas.microsoft.com/office/drawing/2014/main" val="4133980873"/>
                    </a:ext>
                  </a:extLst>
                </a:gridCol>
                <a:gridCol w="370332">
                  <a:extLst>
                    <a:ext uri="{9D8B030D-6E8A-4147-A177-3AD203B41FA5}">
                      <a16:colId xmlns:a16="http://schemas.microsoft.com/office/drawing/2014/main" val="3491291048"/>
                    </a:ext>
                  </a:extLst>
                </a:gridCol>
                <a:gridCol w="329184">
                  <a:extLst>
                    <a:ext uri="{9D8B030D-6E8A-4147-A177-3AD203B41FA5}">
                      <a16:colId xmlns:a16="http://schemas.microsoft.com/office/drawing/2014/main" val="2740668380"/>
                    </a:ext>
                  </a:extLst>
                </a:gridCol>
                <a:gridCol w="329184">
                  <a:extLst>
                    <a:ext uri="{9D8B030D-6E8A-4147-A177-3AD203B41FA5}">
                      <a16:colId xmlns:a16="http://schemas.microsoft.com/office/drawing/2014/main" val="2884046567"/>
                    </a:ext>
                  </a:extLst>
                </a:gridCol>
                <a:gridCol w="329184">
                  <a:extLst>
                    <a:ext uri="{9D8B030D-6E8A-4147-A177-3AD203B41FA5}">
                      <a16:colId xmlns:a16="http://schemas.microsoft.com/office/drawing/2014/main" val="1338678197"/>
                    </a:ext>
                  </a:extLst>
                </a:gridCol>
                <a:gridCol w="329184">
                  <a:extLst>
                    <a:ext uri="{9D8B030D-6E8A-4147-A177-3AD203B41FA5}">
                      <a16:colId xmlns:a16="http://schemas.microsoft.com/office/drawing/2014/main" val="3958120136"/>
                    </a:ext>
                  </a:extLst>
                </a:gridCol>
                <a:gridCol w="329184">
                  <a:extLst>
                    <a:ext uri="{9D8B030D-6E8A-4147-A177-3AD203B41FA5}">
                      <a16:colId xmlns:a16="http://schemas.microsoft.com/office/drawing/2014/main" val="823100674"/>
                    </a:ext>
                  </a:extLst>
                </a:gridCol>
                <a:gridCol w="329184">
                  <a:extLst>
                    <a:ext uri="{9D8B030D-6E8A-4147-A177-3AD203B41FA5}">
                      <a16:colId xmlns:a16="http://schemas.microsoft.com/office/drawing/2014/main" val="4078828032"/>
                    </a:ext>
                  </a:extLst>
                </a:gridCol>
                <a:gridCol w="329184">
                  <a:extLst>
                    <a:ext uri="{9D8B030D-6E8A-4147-A177-3AD203B41FA5}">
                      <a16:colId xmlns:a16="http://schemas.microsoft.com/office/drawing/2014/main" val="3576370350"/>
                    </a:ext>
                  </a:extLst>
                </a:gridCol>
                <a:gridCol w="329184">
                  <a:extLst>
                    <a:ext uri="{9D8B030D-6E8A-4147-A177-3AD203B41FA5}">
                      <a16:colId xmlns:a16="http://schemas.microsoft.com/office/drawing/2014/main" val="3801752519"/>
                    </a:ext>
                  </a:extLst>
                </a:gridCol>
                <a:gridCol w="329184">
                  <a:extLst>
                    <a:ext uri="{9D8B030D-6E8A-4147-A177-3AD203B41FA5}">
                      <a16:colId xmlns:a16="http://schemas.microsoft.com/office/drawing/2014/main" val="1604560751"/>
                    </a:ext>
                  </a:extLst>
                </a:gridCol>
                <a:gridCol w="370332">
                  <a:extLst>
                    <a:ext uri="{9D8B030D-6E8A-4147-A177-3AD203B41FA5}">
                      <a16:colId xmlns:a16="http://schemas.microsoft.com/office/drawing/2014/main" val="1199581576"/>
                    </a:ext>
                  </a:extLst>
                </a:gridCol>
                <a:gridCol w="370332">
                  <a:extLst>
                    <a:ext uri="{9D8B030D-6E8A-4147-A177-3AD203B41FA5}">
                      <a16:colId xmlns:a16="http://schemas.microsoft.com/office/drawing/2014/main" val="3521959229"/>
                    </a:ext>
                  </a:extLst>
                </a:gridCol>
                <a:gridCol w="329184">
                  <a:extLst>
                    <a:ext uri="{9D8B030D-6E8A-4147-A177-3AD203B41FA5}">
                      <a16:colId xmlns:a16="http://schemas.microsoft.com/office/drawing/2014/main" val="1470513041"/>
                    </a:ext>
                  </a:extLst>
                </a:gridCol>
                <a:gridCol w="329184">
                  <a:extLst>
                    <a:ext uri="{9D8B030D-6E8A-4147-A177-3AD203B41FA5}">
                      <a16:colId xmlns:a16="http://schemas.microsoft.com/office/drawing/2014/main" val="4082347311"/>
                    </a:ext>
                  </a:extLst>
                </a:gridCol>
                <a:gridCol w="370332">
                  <a:extLst>
                    <a:ext uri="{9D8B030D-6E8A-4147-A177-3AD203B41FA5}">
                      <a16:colId xmlns:a16="http://schemas.microsoft.com/office/drawing/2014/main" val="1765437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4656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- 2018-08-21 09:20:49 </a:t>
                      </a:r>
                      <a:r>
                        <a:rPr kumimoji="0" lang="en-US" sz="1000" b="0" i="0" u="none" strike="noStrike" kern="1200" cap="none" spc="0" normalizeH="0" baseline="0" noProof="0">
                          <a:ln>
                            <a:noFill/>
                          </a:ln>
                          <a:solidFill>
                            <a:prstClr val="black"/>
                          </a:solidFill>
                          <a:effectLst/>
                          <a:uLnTx/>
                          <a:uFillTx/>
                          <a:latin typeface="+mn-lt"/>
                          <a:ea typeface="+mn-ea"/>
                          <a:cs typeface="+mn-cs"/>
                        </a:rPr>
                        <a:t> 
 Adha Mubarak from the Altus team!
Please note that our showroom is closed today on the occasion of Eid Al Adha.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65526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- 2018-08-20 11:07:54 </a:t>
                      </a:r>
                      <a:r>
                        <a:rPr kumimoji="0" lang="en-US" sz="1000" b="0" i="0" u="none" strike="noStrike" kern="1200" cap="none" spc="0" normalizeH="0" baseline="0" noProof="0">
                          <a:ln>
                            <a:noFill/>
                          </a:ln>
                          <a:solidFill>
                            <a:prstClr val="black"/>
                          </a:solidFill>
                          <a:effectLst/>
                          <a:uLnTx/>
                          <a:uFillTx/>
                          <a:latin typeface="+mn-lt"/>
                          <a:ea typeface="+mn-ea"/>
                          <a:cs typeface="+mn-cs"/>
                        </a:rPr>
                        <a:t> 
 "Adam" bed by Cattelan Italia is an ideal bedroom solution that is beautiful, practical, comfortable and strikingly modern.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21851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- 2018-08-19 15:57:52 </a:t>
                      </a:r>
                      <a:r>
                        <a:rPr kumimoji="0" lang="en-US" sz="1000" b="0" i="0" u="none" strike="noStrike" kern="1200" cap="none" spc="0" normalizeH="0" baseline="0" noProof="0">
                          <a:ln>
                            <a:noFill/>
                          </a:ln>
                          <a:solidFill>
                            <a:prstClr val="black"/>
                          </a:solidFill>
                          <a:effectLst/>
                          <a:uLnTx/>
                          <a:uFillTx/>
                          <a:latin typeface="+mn-lt"/>
                          <a:ea typeface="+mn-ea"/>
                          <a:cs typeface="+mn-cs"/>
                        </a:rPr>
                        <a:t> 
 Introducing BUNDLE SOFA designed by EOOS for Walter Knoll.
We just received this pure bundle of joy in our showroom, so make sure to pass by to see it on display!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92761454"/>
                  </a:ext>
                </a:extLst>
              </a:tr>
            </a:tbl>
          </a:graphicData>
        </a:graphic>
      </p:graphicFrame>
      <p:sp>
        <p:nvSpPr>
          <p:cNvPr id="4" name="Text Placeholder 3">
            <a:extLst>
              <a:ext uri="{FF2B5EF4-FFF2-40B4-BE49-F238E27FC236}">
                <a16:creationId xmlns:a16="http://schemas.microsoft.com/office/drawing/2014/main" id="{1802E1F1-BAA7-499D-9B4C-DE6EA0FD341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239665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F03DE-CFB0-404B-B79F-A62A73233927}"/>
              </a:ext>
            </a:extLst>
          </p:cNvPr>
          <p:cNvSpPr>
            <a:spLocks noGrp="1"/>
          </p:cNvSpPr>
          <p:nvPr>
            <p:ph type="title"/>
          </p:nvPr>
        </p:nvSpPr>
        <p:spPr/>
        <p:txBody>
          <a:bodyPr/>
          <a:lstStyle/>
          <a:p>
            <a:r>
              <a:rPr lang="en-US"/>
              <a:t>Facebook Own Posts Table  | Altus.me - 6 of 12</a:t>
            </a:r>
          </a:p>
        </p:txBody>
      </p:sp>
      <p:graphicFrame>
        <p:nvGraphicFramePr>
          <p:cNvPr id="5" name="Table Placeholder 4">
            <a:extLst>
              <a:ext uri="{FF2B5EF4-FFF2-40B4-BE49-F238E27FC236}">
                <a16:creationId xmlns:a16="http://schemas.microsoft.com/office/drawing/2014/main" id="{6EA96A3B-D26E-4642-8A5B-F9F2A54CFAB2}"/>
              </a:ext>
            </a:extLst>
          </p:cNvPr>
          <p:cNvGraphicFramePr>
            <a:graphicFrameLocks noGrp="1"/>
          </p:cNvGraphicFramePr>
          <p:nvPr>
            <p:ph type="tbl" sz="quarter" idx="13"/>
            <p:extLst>
              <p:ext uri="{D42A27DB-BD31-4B8C-83A1-F6EECF244321}">
                <p14:modId xmlns:p14="http://schemas.microsoft.com/office/powerpoint/2010/main" val="3959039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53994531"/>
                    </a:ext>
                  </a:extLst>
                </a:gridCol>
                <a:gridCol w="370332">
                  <a:extLst>
                    <a:ext uri="{9D8B030D-6E8A-4147-A177-3AD203B41FA5}">
                      <a16:colId xmlns:a16="http://schemas.microsoft.com/office/drawing/2014/main" val="4114141481"/>
                    </a:ext>
                  </a:extLst>
                </a:gridCol>
                <a:gridCol w="370332">
                  <a:extLst>
                    <a:ext uri="{9D8B030D-6E8A-4147-A177-3AD203B41FA5}">
                      <a16:colId xmlns:a16="http://schemas.microsoft.com/office/drawing/2014/main" val="1847816275"/>
                    </a:ext>
                  </a:extLst>
                </a:gridCol>
                <a:gridCol w="370332">
                  <a:extLst>
                    <a:ext uri="{9D8B030D-6E8A-4147-A177-3AD203B41FA5}">
                      <a16:colId xmlns:a16="http://schemas.microsoft.com/office/drawing/2014/main" val="1971787474"/>
                    </a:ext>
                  </a:extLst>
                </a:gridCol>
                <a:gridCol w="329184">
                  <a:extLst>
                    <a:ext uri="{9D8B030D-6E8A-4147-A177-3AD203B41FA5}">
                      <a16:colId xmlns:a16="http://schemas.microsoft.com/office/drawing/2014/main" val="554257231"/>
                    </a:ext>
                  </a:extLst>
                </a:gridCol>
                <a:gridCol w="329184">
                  <a:extLst>
                    <a:ext uri="{9D8B030D-6E8A-4147-A177-3AD203B41FA5}">
                      <a16:colId xmlns:a16="http://schemas.microsoft.com/office/drawing/2014/main" val="1668837619"/>
                    </a:ext>
                  </a:extLst>
                </a:gridCol>
                <a:gridCol w="329184">
                  <a:extLst>
                    <a:ext uri="{9D8B030D-6E8A-4147-A177-3AD203B41FA5}">
                      <a16:colId xmlns:a16="http://schemas.microsoft.com/office/drawing/2014/main" val="4183390635"/>
                    </a:ext>
                  </a:extLst>
                </a:gridCol>
                <a:gridCol w="329184">
                  <a:extLst>
                    <a:ext uri="{9D8B030D-6E8A-4147-A177-3AD203B41FA5}">
                      <a16:colId xmlns:a16="http://schemas.microsoft.com/office/drawing/2014/main" val="368948107"/>
                    </a:ext>
                  </a:extLst>
                </a:gridCol>
                <a:gridCol w="329184">
                  <a:extLst>
                    <a:ext uri="{9D8B030D-6E8A-4147-A177-3AD203B41FA5}">
                      <a16:colId xmlns:a16="http://schemas.microsoft.com/office/drawing/2014/main" val="1430754287"/>
                    </a:ext>
                  </a:extLst>
                </a:gridCol>
                <a:gridCol w="329184">
                  <a:extLst>
                    <a:ext uri="{9D8B030D-6E8A-4147-A177-3AD203B41FA5}">
                      <a16:colId xmlns:a16="http://schemas.microsoft.com/office/drawing/2014/main" val="96939778"/>
                    </a:ext>
                  </a:extLst>
                </a:gridCol>
                <a:gridCol w="329184">
                  <a:extLst>
                    <a:ext uri="{9D8B030D-6E8A-4147-A177-3AD203B41FA5}">
                      <a16:colId xmlns:a16="http://schemas.microsoft.com/office/drawing/2014/main" val="3532991374"/>
                    </a:ext>
                  </a:extLst>
                </a:gridCol>
                <a:gridCol w="329184">
                  <a:extLst>
                    <a:ext uri="{9D8B030D-6E8A-4147-A177-3AD203B41FA5}">
                      <a16:colId xmlns:a16="http://schemas.microsoft.com/office/drawing/2014/main" val="723508415"/>
                    </a:ext>
                  </a:extLst>
                </a:gridCol>
                <a:gridCol w="329184">
                  <a:extLst>
                    <a:ext uri="{9D8B030D-6E8A-4147-A177-3AD203B41FA5}">
                      <a16:colId xmlns:a16="http://schemas.microsoft.com/office/drawing/2014/main" val="4219182598"/>
                    </a:ext>
                  </a:extLst>
                </a:gridCol>
                <a:gridCol w="370332">
                  <a:extLst>
                    <a:ext uri="{9D8B030D-6E8A-4147-A177-3AD203B41FA5}">
                      <a16:colId xmlns:a16="http://schemas.microsoft.com/office/drawing/2014/main" val="3485769243"/>
                    </a:ext>
                  </a:extLst>
                </a:gridCol>
                <a:gridCol w="370332">
                  <a:extLst>
                    <a:ext uri="{9D8B030D-6E8A-4147-A177-3AD203B41FA5}">
                      <a16:colId xmlns:a16="http://schemas.microsoft.com/office/drawing/2014/main" val="2310363191"/>
                    </a:ext>
                  </a:extLst>
                </a:gridCol>
                <a:gridCol w="329184">
                  <a:extLst>
                    <a:ext uri="{9D8B030D-6E8A-4147-A177-3AD203B41FA5}">
                      <a16:colId xmlns:a16="http://schemas.microsoft.com/office/drawing/2014/main" val="3891004986"/>
                    </a:ext>
                  </a:extLst>
                </a:gridCol>
                <a:gridCol w="329184">
                  <a:extLst>
                    <a:ext uri="{9D8B030D-6E8A-4147-A177-3AD203B41FA5}">
                      <a16:colId xmlns:a16="http://schemas.microsoft.com/office/drawing/2014/main" val="3929531212"/>
                    </a:ext>
                  </a:extLst>
                </a:gridCol>
                <a:gridCol w="370332">
                  <a:extLst>
                    <a:ext uri="{9D8B030D-6E8A-4147-A177-3AD203B41FA5}">
                      <a16:colId xmlns:a16="http://schemas.microsoft.com/office/drawing/2014/main" val="1388681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6944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- 2018-08-18 10:52:42 </a:t>
                      </a:r>
                      <a:r>
                        <a:rPr kumimoji="0" lang="en-US" sz="1000" b="0" i="0" u="none" strike="noStrike" kern="1200" cap="none" spc="0" normalizeH="0" baseline="0" noProof="0">
                          <a:ln>
                            <a:noFill/>
                          </a:ln>
                          <a:solidFill>
                            <a:prstClr val="black"/>
                          </a:solidFill>
                          <a:effectLst/>
                          <a:uLnTx/>
                          <a:uFillTx/>
                          <a:latin typeface="+mn-lt"/>
                          <a:ea typeface="+mn-ea"/>
                          <a:cs typeface="+mn-cs"/>
                        </a:rPr>
                        <a:t> 
 Get the ultimate outdoor experience with Varaschin's Tibidabo collection.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79127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- 2018-08-17 10:16:35 </a:t>
                      </a:r>
                      <a:r>
                        <a:rPr kumimoji="0" lang="en-US" sz="1000" b="0" i="0" u="none" strike="noStrike" kern="1200" cap="none" spc="0" normalizeH="0" baseline="0" noProof="0">
                          <a:ln>
                            <a:noFill/>
                          </a:ln>
                          <a:solidFill>
                            <a:prstClr val="black"/>
                          </a:solidFill>
                          <a:effectLst/>
                          <a:uLnTx/>
                          <a:uFillTx/>
                          <a:latin typeface="+mn-lt"/>
                          <a:ea typeface="+mn-ea"/>
                          <a:cs typeface="+mn-cs"/>
                        </a:rPr>
                        <a:t> 
 MANUTTI's "Air Concept" lounge collection effortlessly adjusts to any style. Its big, comfortable cushions is an invitation for a cosy get-together and a real eye-catcher on the patio or even in the house. The best way to enjoy those warm summer 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534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- 2018-08-16 11:36:41 </a:t>
                      </a:r>
                      <a:r>
                        <a:rPr kumimoji="0" lang="en-US" sz="1000" b="0" i="0" u="none" strike="noStrike" kern="1200" cap="none" spc="0" normalizeH="0" baseline="0" noProof="0">
                          <a:ln>
                            <a:noFill/>
                          </a:ln>
                          <a:solidFill>
                            <a:prstClr val="black"/>
                          </a:solidFill>
                          <a:effectLst/>
                          <a:uLnTx/>
                          <a:uFillTx/>
                          <a:latin typeface="+mn-lt"/>
                          <a:ea typeface="+mn-ea"/>
                          <a:cs typeface="+mn-cs"/>
                        </a:rPr>
                        <a:t> 
 Get fruity with your décor and create a world of captivating art with our BULL &amp; STEIN exquisite collection of ceramic apple sculptures!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41719944"/>
                  </a:ext>
                </a:extLst>
              </a:tr>
            </a:tbl>
          </a:graphicData>
        </a:graphic>
      </p:graphicFrame>
      <p:sp>
        <p:nvSpPr>
          <p:cNvPr id="4" name="Text Placeholder 3">
            <a:extLst>
              <a:ext uri="{FF2B5EF4-FFF2-40B4-BE49-F238E27FC236}">
                <a16:creationId xmlns:a16="http://schemas.microsoft.com/office/drawing/2014/main" id="{27414399-9885-4127-89B8-51407593269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775354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4BD10-1756-404F-B17D-F7DE0D5F6132}"/>
              </a:ext>
            </a:extLst>
          </p:cNvPr>
          <p:cNvSpPr>
            <a:spLocks noGrp="1"/>
          </p:cNvSpPr>
          <p:nvPr>
            <p:ph type="title"/>
          </p:nvPr>
        </p:nvSpPr>
        <p:spPr/>
        <p:txBody>
          <a:bodyPr/>
          <a:lstStyle/>
          <a:p>
            <a:r>
              <a:rPr lang="en-US"/>
              <a:t>Facebook Own Posts Table  | Altus.me - 7 of 12</a:t>
            </a:r>
          </a:p>
        </p:txBody>
      </p:sp>
      <p:graphicFrame>
        <p:nvGraphicFramePr>
          <p:cNvPr id="5" name="Table Placeholder 4">
            <a:extLst>
              <a:ext uri="{FF2B5EF4-FFF2-40B4-BE49-F238E27FC236}">
                <a16:creationId xmlns:a16="http://schemas.microsoft.com/office/drawing/2014/main" id="{68DCA84D-6F6F-400B-BA47-8F70D139A922}"/>
              </a:ext>
            </a:extLst>
          </p:cNvPr>
          <p:cNvGraphicFramePr>
            <a:graphicFrameLocks noGrp="1"/>
          </p:cNvGraphicFramePr>
          <p:nvPr>
            <p:ph type="tbl" sz="quarter" idx="13"/>
            <p:extLst>
              <p:ext uri="{D42A27DB-BD31-4B8C-83A1-F6EECF244321}">
                <p14:modId xmlns:p14="http://schemas.microsoft.com/office/powerpoint/2010/main" val="307114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0293585"/>
                    </a:ext>
                  </a:extLst>
                </a:gridCol>
                <a:gridCol w="370332">
                  <a:extLst>
                    <a:ext uri="{9D8B030D-6E8A-4147-A177-3AD203B41FA5}">
                      <a16:colId xmlns:a16="http://schemas.microsoft.com/office/drawing/2014/main" val="2450620475"/>
                    </a:ext>
                  </a:extLst>
                </a:gridCol>
                <a:gridCol w="370332">
                  <a:extLst>
                    <a:ext uri="{9D8B030D-6E8A-4147-A177-3AD203B41FA5}">
                      <a16:colId xmlns:a16="http://schemas.microsoft.com/office/drawing/2014/main" val="287211166"/>
                    </a:ext>
                  </a:extLst>
                </a:gridCol>
                <a:gridCol w="370332">
                  <a:extLst>
                    <a:ext uri="{9D8B030D-6E8A-4147-A177-3AD203B41FA5}">
                      <a16:colId xmlns:a16="http://schemas.microsoft.com/office/drawing/2014/main" val="1201320033"/>
                    </a:ext>
                  </a:extLst>
                </a:gridCol>
                <a:gridCol w="329184">
                  <a:extLst>
                    <a:ext uri="{9D8B030D-6E8A-4147-A177-3AD203B41FA5}">
                      <a16:colId xmlns:a16="http://schemas.microsoft.com/office/drawing/2014/main" val="3582259996"/>
                    </a:ext>
                  </a:extLst>
                </a:gridCol>
                <a:gridCol w="329184">
                  <a:extLst>
                    <a:ext uri="{9D8B030D-6E8A-4147-A177-3AD203B41FA5}">
                      <a16:colId xmlns:a16="http://schemas.microsoft.com/office/drawing/2014/main" val="172595943"/>
                    </a:ext>
                  </a:extLst>
                </a:gridCol>
                <a:gridCol w="329184">
                  <a:extLst>
                    <a:ext uri="{9D8B030D-6E8A-4147-A177-3AD203B41FA5}">
                      <a16:colId xmlns:a16="http://schemas.microsoft.com/office/drawing/2014/main" val="999589121"/>
                    </a:ext>
                  </a:extLst>
                </a:gridCol>
                <a:gridCol w="329184">
                  <a:extLst>
                    <a:ext uri="{9D8B030D-6E8A-4147-A177-3AD203B41FA5}">
                      <a16:colId xmlns:a16="http://schemas.microsoft.com/office/drawing/2014/main" val="337571512"/>
                    </a:ext>
                  </a:extLst>
                </a:gridCol>
                <a:gridCol w="329184">
                  <a:extLst>
                    <a:ext uri="{9D8B030D-6E8A-4147-A177-3AD203B41FA5}">
                      <a16:colId xmlns:a16="http://schemas.microsoft.com/office/drawing/2014/main" val="2017720399"/>
                    </a:ext>
                  </a:extLst>
                </a:gridCol>
                <a:gridCol w="329184">
                  <a:extLst>
                    <a:ext uri="{9D8B030D-6E8A-4147-A177-3AD203B41FA5}">
                      <a16:colId xmlns:a16="http://schemas.microsoft.com/office/drawing/2014/main" val="3110391048"/>
                    </a:ext>
                  </a:extLst>
                </a:gridCol>
                <a:gridCol w="329184">
                  <a:extLst>
                    <a:ext uri="{9D8B030D-6E8A-4147-A177-3AD203B41FA5}">
                      <a16:colId xmlns:a16="http://schemas.microsoft.com/office/drawing/2014/main" val="792447256"/>
                    </a:ext>
                  </a:extLst>
                </a:gridCol>
                <a:gridCol w="329184">
                  <a:extLst>
                    <a:ext uri="{9D8B030D-6E8A-4147-A177-3AD203B41FA5}">
                      <a16:colId xmlns:a16="http://schemas.microsoft.com/office/drawing/2014/main" val="1899238853"/>
                    </a:ext>
                  </a:extLst>
                </a:gridCol>
                <a:gridCol w="329184">
                  <a:extLst>
                    <a:ext uri="{9D8B030D-6E8A-4147-A177-3AD203B41FA5}">
                      <a16:colId xmlns:a16="http://schemas.microsoft.com/office/drawing/2014/main" val="1181744951"/>
                    </a:ext>
                  </a:extLst>
                </a:gridCol>
                <a:gridCol w="370332">
                  <a:extLst>
                    <a:ext uri="{9D8B030D-6E8A-4147-A177-3AD203B41FA5}">
                      <a16:colId xmlns:a16="http://schemas.microsoft.com/office/drawing/2014/main" val="758185708"/>
                    </a:ext>
                  </a:extLst>
                </a:gridCol>
                <a:gridCol w="370332">
                  <a:extLst>
                    <a:ext uri="{9D8B030D-6E8A-4147-A177-3AD203B41FA5}">
                      <a16:colId xmlns:a16="http://schemas.microsoft.com/office/drawing/2014/main" val="1175522149"/>
                    </a:ext>
                  </a:extLst>
                </a:gridCol>
                <a:gridCol w="329184">
                  <a:extLst>
                    <a:ext uri="{9D8B030D-6E8A-4147-A177-3AD203B41FA5}">
                      <a16:colId xmlns:a16="http://schemas.microsoft.com/office/drawing/2014/main" val="2239067263"/>
                    </a:ext>
                  </a:extLst>
                </a:gridCol>
                <a:gridCol w="329184">
                  <a:extLst>
                    <a:ext uri="{9D8B030D-6E8A-4147-A177-3AD203B41FA5}">
                      <a16:colId xmlns:a16="http://schemas.microsoft.com/office/drawing/2014/main" val="3700413015"/>
                    </a:ext>
                  </a:extLst>
                </a:gridCol>
                <a:gridCol w="370332">
                  <a:extLst>
                    <a:ext uri="{9D8B030D-6E8A-4147-A177-3AD203B41FA5}">
                      <a16:colId xmlns:a16="http://schemas.microsoft.com/office/drawing/2014/main" val="238260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1775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- 2018-08-15 09:33:24 </a:t>
                      </a:r>
                      <a:r>
                        <a:rPr kumimoji="0" lang="en-US" sz="1000" b="0" i="0" u="none" strike="noStrike" kern="1200" cap="none" spc="0" normalizeH="0" baseline="0" noProof="0">
                          <a:ln>
                            <a:noFill/>
                          </a:ln>
                          <a:solidFill>
                            <a:prstClr val="black"/>
                          </a:solidFill>
                          <a:effectLst/>
                          <a:uLnTx/>
                          <a:uFillTx/>
                          <a:latin typeface="+mn-lt"/>
                          <a:ea typeface="+mn-ea"/>
                          <a:cs typeface="+mn-cs"/>
                        </a:rPr>
                        <a:t> 
 Driade's Lagò chair - designed by Starck - was featured in a shooting for PINKO, beautifully portrayed in this summery set!
Photos via Driade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31842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- 2018-08-14 18:00:01 </a:t>
                      </a:r>
                      <a:r>
                        <a:rPr kumimoji="0" lang="en-US" sz="1000" b="0" i="0" u="none" strike="noStrike" kern="1200" cap="none" spc="0" normalizeH="0" baseline="0" noProof="0">
                          <a:ln>
                            <a:noFill/>
                          </a:ln>
                          <a:solidFill>
                            <a:prstClr val="black"/>
                          </a:solidFill>
                          <a:effectLst/>
                          <a:uLnTx/>
                          <a:uFillTx/>
                          <a:latin typeface="+mn-lt"/>
                          <a:ea typeface="+mn-ea"/>
                          <a:cs typeface="+mn-cs"/>
                        </a:rPr>
                        <a:t> 
 Whether you want to relax in your garden, enjoy a few drinks on your terrace or spend time together on your patio, Extremis has the tools for togetherness.
PS. Altus showroom will be closed tomorrow and will resume work on Thursday.
Enjoy your day tomorrow with your family &amp; friends!
Photos via EXTREMIS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01488358"/>
                  </a:ext>
                </a:extLst>
              </a:tr>
            </a:tbl>
          </a:graphicData>
        </a:graphic>
      </p:graphicFrame>
      <p:sp>
        <p:nvSpPr>
          <p:cNvPr id="4" name="Text Placeholder 3">
            <a:extLst>
              <a:ext uri="{FF2B5EF4-FFF2-40B4-BE49-F238E27FC236}">
                <a16:creationId xmlns:a16="http://schemas.microsoft.com/office/drawing/2014/main" id="{F003410B-0C34-407C-A8D6-90D461A66A0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49472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698A1-C265-4C8E-85B4-A862D312A409}"/>
              </a:ext>
            </a:extLst>
          </p:cNvPr>
          <p:cNvSpPr>
            <a:spLocks noGrp="1"/>
          </p:cNvSpPr>
          <p:nvPr>
            <p:ph type="title"/>
          </p:nvPr>
        </p:nvSpPr>
        <p:spPr/>
        <p:txBody>
          <a:bodyPr/>
          <a:lstStyle/>
          <a:p>
            <a:r>
              <a:rPr lang="en-US"/>
              <a:t>Facebook Own Posts Table  | Altus.me - 8 of 12</a:t>
            </a:r>
          </a:p>
        </p:txBody>
      </p:sp>
      <p:graphicFrame>
        <p:nvGraphicFramePr>
          <p:cNvPr id="5" name="Table Placeholder 4">
            <a:extLst>
              <a:ext uri="{FF2B5EF4-FFF2-40B4-BE49-F238E27FC236}">
                <a16:creationId xmlns:a16="http://schemas.microsoft.com/office/drawing/2014/main" id="{1F809095-5970-4CED-B4EF-6EA3120908DF}"/>
              </a:ext>
            </a:extLst>
          </p:cNvPr>
          <p:cNvGraphicFramePr>
            <a:graphicFrameLocks noGrp="1"/>
          </p:cNvGraphicFramePr>
          <p:nvPr>
            <p:ph type="tbl" sz="quarter" idx="13"/>
            <p:extLst>
              <p:ext uri="{D42A27DB-BD31-4B8C-83A1-F6EECF244321}">
                <p14:modId xmlns:p14="http://schemas.microsoft.com/office/powerpoint/2010/main" val="1219557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2098124"/>
                    </a:ext>
                  </a:extLst>
                </a:gridCol>
                <a:gridCol w="370332">
                  <a:extLst>
                    <a:ext uri="{9D8B030D-6E8A-4147-A177-3AD203B41FA5}">
                      <a16:colId xmlns:a16="http://schemas.microsoft.com/office/drawing/2014/main" val="3172493535"/>
                    </a:ext>
                  </a:extLst>
                </a:gridCol>
                <a:gridCol w="370332">
                  <a:extLst>
                    <a:ext uri="{9D8B030D-6E8A-4147-A177-3AD203B41FA5}">
                      <a16:colId xmlns:a16="http://schemas.microsoft.com/office/drawing/2014/main" val="2681708933"/>
                    </a:ext>
                  </a:extLst>
                </a:gridCol>
                <a:gridCol w="370332">
                  <a:extLst>
                    <a:ext uri="{9D8B030D-6E8A-4147-A177-3AD203B41FA5}">
                      <a16:colId xmlns:a16="http://schemas.microsoft.com/office/drawing/2014/main" val="450200521"/>
                    </a:ext>
                  </a:extLst>
                </a:gridCol>
                <a:gridCol w="329184">
                  <a:extLst>
                    <a:ext uri="{9D8B030D-6E8A-4147-A177-3AD203B41FA5}">
                      <a16:colId xmlns:a16="http://schemas.microsoft.com/office/drawing/2014/main" val="212701338"/>
                    </a:ext>
                  </a:extLst>
                </a:gridCol>
                <a:gridCol w="329184">
                  <a:extLst>
                    <a:ext uri="{9D8B030D-6E8A-4147-A177-3AD203B41FA5}">
                      <a16:colId xmlns:a16="http://schemas.microsoft.com/office/drawing/2014/main" val="3380961620"/>
                    </a:ext>
                  </a:extLst>
                </a:gridCol>
                <a:gridCol w="329184">
                  <a:extLst>
                    <a:ext uri="{9D8B030D-6E8A-4147-A177-3AD203B41FA5}">
                      <a16:colId xmlns:a16="http://schemas.microsoft.com/office/drawing/2014/main" val="3471655304"/>
                    </a:ext>
                  </a:extLst>
                </a:gridCol>
                <a:gridCol w="329184">
                  <a:extLst>
                    <a:ext uri="{9D8B030D-6E8A-4147-A177-3AD203B41FA5}">
                      <a16:colId xmlns:a16="http://schemas.microsoft.com/office/drawing/2014/main" val="492034012"/>
                    </a:ext>
                  </a:extLst>
                </a:gridCol>
                <a:gridCol w="329184">
                  <a:extLst>
                    <a:ext uri="{9D8B030D-6E8A-4147-A177-3AD203B41FA5}">
                      <a16:colId xmlns:a16="http://schemas.microsoft.com/office/drawing/2014/main" val="3588791670"/>
                    </a:ext>
                  </a:extLst>
                </a:gridCol>
                <a:gridCol w="329184">
                  <a:extLst>
                    <a:ext uri="{9D8B030D-6E8A-4147-A177-3AD203B41FA5}">
                      <a16:colId xmlns:a16="http://schemas.microsoft.com/office/drawing/2014/main" val="3440527016"/>
                    </a:ext>
                  </a:extLst>
                </a:gridCol>
                <a:gridCol w="329184">
                  <a:extLst>
                    <a:ext uri="{9D8B030D-6E8A-4147-A177-3AD203B41FA5}">
                      <a16:colId xmlns:a16="http://schemas.microsoft.com/office/drawing/2014/main" val="757234858"/>
                    </a:ext>
                  </a:extLst>
                </a:gridCol>
                <a:gridCol w="329184">
                  <a:extLst>
                    <a:ext uri="{9D8B030D-6E8A-4147-A177-3AD203B41FA5}">
                      <a16:colId xmlns:a16="http://schemas.microsoft.com/office/drawing/2014/main" val="2485044249"/>
                    </a:ext>
                  </a:extLst>
                </a:gridCol>
                <a:gridCol w="329184">
                  <a:extLst>
                    <a:ext uri="{9D8B030D-6E8A-4147-A177-3AD203B41FA5}">
                      <a16:colId xmlns:a16="http://schemas.microsoft.com/office/drawing/2014/main" val="1218780796"/>
                    </a:ext>
                  </a:extLst>
                </a:gridCol>
                <a:gridCol w="370332">
                  <a:extLst>
                    <a:ext uri="{9D8B030D-6E8A-4147-A177-3AD203B41FA5}">
                      <a16:colId xmlns:a16="http://schemas.microsoft.com/office/drawing/2014/main" val="1053881417"/>
                    </a:ext>
                  </a:extLst>
                </a:gridCol>
                <a:gridCol w="370332">
                  <a:extLst>
                    <a:ext uri="{9D8B030D-6E8A-4147-A177-3AD203B41FA5}">
                      <a16:colId xmlns:a16="http://schemas.microsoft.com/office/drawing/2014/main" val="1863658648"/>
                    </a:ext>
                  </a:extLst>
                </a:gridCol>
                <a:gridCol w="329184">
                  <a:extLst>
                    <a:ext uri="{9D8B030D-6E8A-4147-A177-3AD203B41FA5}">
                      <a16:colId xmlns:a16="http://schemas.microsoft.com/office/drawing/2014/main" val="2205608269"/>
                    </a:ext>
                  </a:extLst>
                </a:gridCol>
                <a:gridCol w="329184">
                  <a:extLst>
                    <a:ext uri="{9D8B030D-6E8A-4147-A177-3AD203B41FA5}">
                      <a16:colId xmlns:a16="http://schemas.microsoft.com/office/drawing/2014/main" val="1770128427"/>
                    </a:ext>
                  </a:extLst>
                </a:gridCol>
                <a:gridCol w="370332">
                  <a:extLst>
                    <a:ext uri="{9D8B030D-6E8A-4147-A177-3AD203B41FA5}">
                      <a16:colId xmlns:a16="http://schemas.microsoft.com/office/drawing/2014/main" val="1252322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8277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- 2018-08-13 14:53:27 </a:t>
                      </a:r>
                      <a:r>
                        <a:rPr kumimoji="0" lang="en-US" sz="1000" b="0" i="0" u="none" strike="noStrike" kern="1200" cap="none" spc="0" normalizeH="0" baseline="0" noProof="0">
                          <a:ln>
                            <a:noFill/>
                          </a:ln>
                          <a:solidFill>
                            <a:prstClr val="black"/>
                          </a:solidFill>
                          <a:effectLst/>
                          <a:uLnTx/>
                          <a:uFillTx/>
                          <a:latin typeface="+mn-lt"/>
                          <a:ea typeface="+mn-ea"/>
                          <a:cs typeface="+mn-cs"/>
                        </a:rPr>
                        <a:t> 
 This remarkable bookcase by Frigerio poltrone e divani blends refined finishes and impeccable details, making it elegant, unique and versatile.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91353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- 2018-08-12 11:01:09 </a:t>
                      </a:r>
                      <a:r>
                        <a:rPr kumimoji="0" lang="en-US" sz="1000" b="0" i="0" u="none" strike="noStrike" kern="1200" cap="none" spc="0" normalizeH="0" baseline="0" noProof="0">
                          <a:ln>
                            <a:noFill/>
                          </a:ln>
                          <a:solidFill>
                            <a:prstClr val="black"/>
                          </a:solidFill>
                          <a:effectLst/>
                          <a:uLnTx/>
                          <a:uFillTx/>
                          <a:latin typeface="+mn-lt"/>
                          <a:ea typeface="+mn-ea"/>
                          <a:cs typeface="+mn-cs"/>
                        </a:rPr>
                        <a:t> 
 Light wherever you are... Discover Maiori's collections of solar lighting and furniture in this emotive video filmed in Corsica.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84093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- 2018-08-11 08:51:15 </a:t>
                      </a:r>
                      <a:r>
                        <a:rPr kumimoji="0" lang="en-US" sz="1000" b="0" i="0" u="none" strike="noStrike" kern="1200" cap="none" spc="0" normalizeH="0" baseline="0" noProof="0">
                          <a:ln>
                            <a:noFill/>
                          </a:ln>
                          <a:solidFill>
                            <a:prstClr val="black"/>
                          </a:solidFill>
                          <a:effectLst/>
                          <a:uLnTx/>
                          <a:uFillTx/>
                          <a:latin typeface="+mn-lt"/>
                          <a:ea typeface="+mn-ea"/>
                          <a:cs typeface="+mn-cs"/>
                        </a:rPr>
                        <a:t> 
 Pass by our showroom and discover Cobra Art Company's astonishing works in limited edition.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22340979"/>
                  </a:ext>
                </a:extLst>
              </a:tr>
            </a:tbl>
          </a:graphicData>
        </a:graphic>
      </p:graphicFrame>
      <p:sp>
        <p:nvSpPr>
          <p:cNvPr id="4" name="Text Placeholder 3">
            <a:extLst>
              <a:ext uri="{FF2B5EF4-FFF2-40B4-BE49-F238E27FC236}">
                <a16:creationId xmlns:a16="http://schemas.microsoft.com/office/drawing/2014/main" id="{C0DA9D6F-AEA4-4729-ADF0-B78AF7EC888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637790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48242-D41B-4B90-9E93-0BFDEF7089AC}"/>
              </a:ext>
            </a:extLst>
          </p:cNvPr>
          <p:cNvSpPr>
            <a:spLocks noGrp="1"/>
          </p:cNvSpPr>
          <p:nvPr>
            <p:ph type="title"/>
          </p:nvPr>
        </p:nvSpPr>
        <p:spPr/>
        <p:txBody>
          <a:bodyPr/>
          <a:lstStyle/>
          <a:p>
            <a:r>
              <a:rPr lang="en-US"/>
              <a:t>Facebook Own Posts Table  | Altus.me - 9 of 12</a:t>
            </a:r>
          </a:p>
        </p:txBody>
      </p:sp>
      <p:graphicFrame>
        <p:nvGraphicFramePr>
          <p:cNvPr id="5" name="Table Placeholder 4">
            <a:extLst>
              <a:ext uri="{FF2B5EF4-FFF2-40B4-BE49-F238E27FC236}">
                <a16:creationId xmlns:a16="http://schemas.microsoft.com/office/drawing/2014/main" id="{76D26B2F-9395-4426-9E5B-C2E1254EC19D}"/>
              </a:ext>
            </a:extLst>
          </p:cNvPr>
          <p:cNvGraphicFramePr>
            <a:graphicFrameLocks noGrp="1"/>
          </p:cNvGraphicFramePr>
          <p:nvPr>
            <p:ph type="tbl" sz="quarter" idx="13"/>
            <p:extLst>
              <p:ext uri="{D42A27DB-BD31-4B8C-83A1-F6EECF244321}">
                <p14:modId xmlns:p14="http://schemas.microsoft.com/office/powerpoint/2010/main" val="4051425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85980288"/>
                    </a:ext>
                  </a:extLst>
                </a:gridCol>
                <a:gridCol w="370332">
                  <a:extLst>
                    <a:ext uri="{9D8B030D-6E8A-4147-A177-3AD203B41FA5}">
                      <a16:colId xmlns:a16="http://schemas.microsoft.com/office/drawing/2014/main" val="4009875923"/>
                    </a:ext>
                  </a:extLst>
                </a:gridCol>
                <a:gridCol w="370332">
                  <a:extLst>
                    <a:ext uri="{9D8B030D-6E8A-4147-A177-3AD203B41FA5}">
                      <a16:colId xmlns:a16="http://schemas.microsoft.com/office/drawing/2014/main" val="1627574203"/>
                    </a:ext>
                  </a:extLst>
                </a:gridCol>
                <a:gridCol w="370332">
                  <a:extLst>
                    <a:ext uri="{9D8B030D-6E8A-4147-A177-3AD203B41FA5}">
                      <a16:colId xmlns:a16="http://schemas.microsoft.com/office/drawing/2014/main" val="3152607415"/>
                    </a:ext>
                  </a:extLst>
                </a:gridCol>
                <a:gridCol w="329184">
                  <a:extLst>
                    <a:ext uri="{9D8B030D-6E8A-4147-A177-3AD203B41FA5}">
                      <a16:colId xmlns:a16="http://schemas.microsoft.com/office/drawing/2014/main" val="2161280318"/>
                    </a:ext>
                  </a:extLst>
                </a:gridCol>
                <a:gridCol w="329184">
                  <a:extLst>
                    <a:ext uri="{9D8B030D-6E8A-4147-A177-3AD203B41FA5}">
                      <a16:colId xmlns:a16="http://schemas.microsoft.com/office/drawing/2014/main" val="2361462895"/>
                    </a:ext>
                  </a:extLst>
                </a:gridCol>
                <a:gridCol w="329184">
                  <a:extLst>
                    <a:ext uri="{9D8B030D-6E8A-4147-A177-3AD203B41FA5}">
                      <a16:colId xmlns:a16="http://schemas.microsoft.com/office/drawing/2014/main" val="1947153117"/>
                    </a:ext>
                  </a:extLst>
                </a:gridCol>
                <a:gridCol w="329184">
                  <a:extLst>
                    <a:ext uri="{9D8B030D-6E8A-4147-A177-3AD203B41FA5}">
                      <a16:colId xmlns:a16="http://schemas.microsoft.com/office/drawing/2014/main" val="917922257"/>
                    </a:ext>
                  </a:extLst>
                </a:gridCol>
                <a:gridCol w="329184">
                  <a:extLst>
                    <a:ext uri="{9D8B030D-6E8A-4147-A177-3AD203B41FA5}">
                      <a16:colId xmlns:a16="http://schemas.microsoft.com/office/drawing/2014/main" val="1768831764"/>
                    </a:ext>
                  </a:extLst>
                </a:gridCol>
                <a:gridCol w="329184">
                  <a:extLst>
                    <a:ext uri="{9D8B030D-6E8A-4147-A177-3AD203B41FA5}">
                      <a16:colId xmlns:a16="http://schemas.microsoft.com/office/drawing/2014/main" val="344247259"/>
                    </a:ext>
                  </a:extLst>
                </a:gridCol>
                <a:gridCol w="329184">
                  <a:extLst>
                    <a:ext uri="{9D8B030D-6E8A-4147-A177-3AD203B41FA5}">
                      <a16:colId xmlns:a16="http://schemas.microsoft.com/office/drawing/2014/main" val="3344394025"/>
                    </a:ext>
                  </a:extLst>
                </a:gridCol>
                <a:gridCol w="329184">
                  <a:extLst>
                    <a:ext uri="{9D8B030D-6E8A-4147-A177-3AD203B41FA5}">
                      <a16:colId xmlns:a16="http://schemas.microsoft.com/office/drawing/2014/main" val="918341956"/>
                    </a:ext>
                  </a:extLst>
                </a:gridCol>
                <a:gridCol w="329184">
                  <a:extLst>
                    <a:ext uri="{9D8B030D-6E8A-4147-A177-3AD203B41FA5}">
                      <a16:colId xmlns:a16="http://schemas.microsoft.com/office/drawing/2014/main" val="812016151"/>
                    </a:ext>
                  </a:extLst>
                </a:gridCol>
                <a:gridCol w="370332">
                  <a:extLst>
                    <a:ext uri="{9D8B030D-6E8A-4147-A177-3AD203B41FA5}">
                      <a16:colId xmlns:a16="http://schemas.microsoft.com/office/drawing/2014/main" val="1732326045"/>
                    </a:ext>
                  </a:extLst>
                </a:gridCol>
                <a:gridCol w="370332">
                  <a:extLst>
                    <a:ext uri="{9D8B030D-6E8A-4147-A177-3AD203B41FA5}">
                      <a16:colId xmlns:a16="http://schemas.microsoft.com/office/drawing/2014/main" val="121908575"/>
                    </a:ext>
                  </a:extLst>
                </a:gridCol>
                <a:gridCol w="329184">
                  <a:extLst>
                    <a:ext uri="{9D8B030D-6E8A-4147-A177-3AD203B41FA5}">
                      <a16:colId xmlns:a16="http://schemas.microsoft.com/office/drawing/2014/main" val="574442843"/>
                    </a:ext>
                  </a:extLst>
                </a:gridCol>
                <a:gridCol w="329184">
                  <a:extLst>
                    <a:ext uri="{9D8B030D-6E8A-4147-A177-3AD203B41FA5}">
                      <a16:colId xmlns:a16="http://schemas.microsoft.com/office/drawing/2014/main" val="2209571953"/>
                    </a:ext>
                  </a:extLst>
                </a:gridCol>
                <a:gridCol w="370332">
                  <a:extLst>
                    <a:ext uri="{9D8B030D-6E8A-4147-A177-3AD203B41FA5}">
                      <a16:colId xmlns:a16="http://schemas.microsoft.com/office/drawing/2014/main" val="433786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2165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- 2018-08-10 14:43:05 </a:t>
                      </a:r>
                      <a:r>
                        <a:rPr kumimoji="0" lang="en-US" sz="1000" b="0" i="0" u="none" strike="noStrike" kern="1200" cap="none" spc="0" normalizeH="0" baseline="0" noProof="0">
                          <a:ln>
                            <a:noFill/>
                          </a:ln>
                          <a:solidFill>
                            <a:prstClr val="black"/>
                          </a:solidFill>
                          <a:effectLst/>
                          <a:uLnTx/>
                          <a:uFillTx/>
                          <a:latin typeface="+mn-lt"/>
                          <a:ea typeface="+mn-ea"/>
                          <a:cs typeface="+mn-cs"/>
                        </a:rPr>
                        <a:t> 
 Extremis has got you covered for the day &amp; night with their Sol+Luna outdoor lounge bed. #Repost EXTREMIS
• • •
Sun is up, sky is blue... Any plans for the weekend?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32800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- 2018-08-09 09:06:36 </a:t>
                      </a:r>
                      <a:r>
                        <a:rPr kumimoji="0" lang="en-US" sz="1000" b="0" i="0" u="none" strike="noStrike" kern="1200" cap="none" spc="0" normalizeH="0" baseline="0" noProof="0">
                          <a:ln>
                            <a:noFill/>
                          </a:ln>
                          <a:solidFill>
                            <a:prstClr val="black"/>
                          </a:solidFill>
                          <a:effectLst/>
                          <a:uLnTx/>
                          <a:uFillTx/>
                          <a:latin typeface="+mn-lt"/>
                          <a:ea typeface="+mn-ea"/>
                          <a:cs typeface="+mn-cs"/>
                        </a:rPr>
                        <a:t> 
 From powerful pink to minion yellow, these are the hues that are dominating homes this year according to ELLE DECOR.
Click on the link below to discover the pantone colors everyone is obsessed with now!
https://www.elledecor.com/design-decorate/color/a9178549/pantone-colors-2018/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69056420"/>
                  </a:ext>
                </a:extLst>
              </a:tr>
            </a:tbl>
          </a:graphicData>
        </a:graphic>
      </p:graphicFrame>
      <p:sp>
        <p:nvSpPr>
          <p:cNvPr id="4" name="Text Placeholder 3">
            <a:extLst>
              <a:ext uri="{FF2B5EF4-FFF2-40B4-BE49-F238E27FC236}">
                <a16:creationId xmlns:a16="http://schemas.microsoft.com/office/drawing/2014/main" id="{E34E5EC2-0C31-4E1B-8FDD-FD09C324B17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23608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C132C-1E7E-464A-9C8C-5C81C4430653}"/>
              </a:ext>
            </a:extLst>
          </p:cNvPr>
          <p:cNvSpPr>
            <a:spLocks noGrp="1"/>
          </p:cNvSpPr>
          <p:nvPr>
            <p:ph type="title"/>
          </p:nvPr>
        </p:nvSpPr>
        <p:spPr/>
        <p:txBody>
          <a:bodyPr/>
          <a:lstStyle/>
          <a:p>
            <a:r>
              <a:rPr lang="en-US"/>
              <a:t>Facebook Own Posts Table  | Altus.me - 10 of 12</a:t>
            </a:r>
          </a:p>
        </p:txBody>
      </p:sp>
      <p:graphicFrame>
        <p:nvGraphicFramePr>
          <p:cNvPr id="5" name="Table Placeholder 4">
            <a:extLst>
              <a:ext uri="{FF2B5EF4-FFF2-40B4-BE49-F238E27FC236}">
                <a16:creationId xmlns:a16="http://schemas.microsoft.com/office/drawing/2014/main" id="{899C900B-C8DD-47A3-86B3-D6F10806B003}"/>
              </a:ext>
            </a:extLst>
          </p:cNvPr>
          <p:cNvGraphicFramePr>
            <a:graphicFrameLocks noGrp="1"/>
          </p:cNvGraphicFramePr>
          <p:nvPr>
            <p:ph type="tbl" sz="quarter" idx="13"/>
            <p:extLst>
              <p:ext uri="{D42A27DB-BD31-4B8C-83A1-F6EECF244321}">
                <p14:modId xmlns:p14="http://schemas.microsoft.com/office/powerpoint/2010/main" val="440965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33406886"/>
                    </a:ext>
                  </a:extLst>
                </a:gridCol>
                <a:gridCol w="370332">
                  <a:extLst>
                    <a:ext uri="{9D8B030D-6E8A-4147-A177-3AD203B41FA5}">
                      <a16:colId xmlns:a16="http://schemas.microsoft.com/office/drawing/2014/main" val="2342489301"/>
                    </a:ext>
                  </a:extLst>
                </a:gridCol>
                <a:gridCol w="370332">
                  <a:extLst>
                    <a:ext uri="{9D8B030D-6E8A-4147-A177-3AD203B41FA5}">
                      <a16:colId xmlns:a16="http://schemas.microsoft.com/office/drawing/2014/main" val="3389585922"/>
                    </a:ext>
                  </a:extLst>
                </a:gridCol>
                <a:gridCol w="370332">
                  <a:extLst>
                    <a:ext uri="{9D8B030D-6E8A-4147-A177-3AD203B41FA5}">
                      <a16:colId xmlns:a16="http://schemas.microsoft.com/office/drawing/2014/main" val="3381572946"/>
                    </a:ext>
                  </a:extLst>
                </a:gridCol>
                <a:gridCol w="329184">
                  <a:extLst>
                    <a:ext uri="{9D8B030D-6E8A-4147-A177-3AD203B41FA5}">
                      <a16:colId xmlns:a16="http://schemas.microsoft.com/office/drawing/2014/main" val="371170513"/>
                    </a:ext>
                  </a:extLst>
                </a:gridCol>
                <a:gridCol w="329184">
                  <a:extLst>
                    <a:ext uri="{9D8B030D-6E8A-4147-A177-3AD203B41FA5}">
                      <a16:colId xmlns:a16="http://schemas.microsoft.com/office/drawing/2014/main" val="1825889425"/>
                    </a:ext>
                  </a:extLst>
                </a:gridCol>
                <a:gridCol w="329184">
                  <a:extLst>
                    <a:ext uri="{9D8B030D-6E8A-4147-A177-3AD203B41FA5}">
                      <a16:colId xmlns:a16="http://schemas.microsoft.com/office/drawing/2014/main" val="587016011"/>
                    </a:ext>
                  </a:extLst>
                </a:gridCol>
                <a:gridCol w="329184">
                  <a:extLst>
                    <a:ext uri="{9D8B030D-6E8A-4147-A177-3AD203B41FA5}">
                      <a16:colId xmlns:a16="http://schemas.microsoft.com/office/drawing/2014/main" val="503899646"/>
                    </a:ext>
                  </a:extLst>
                </a:gridCol>
                <a:gridCol w="329184">
                  <a:extLst>
                    <a:ext uri="{9D8B030D-6E8A-4147-A177-3AD203B41FA5}">
                      <a16:colId xmlns:a16="http://schemas.microsoft.com/office/drawing/2014/main" val="3943285228"/>
                    </a:ext>
                  </a:extLst>
                </a:gridCol>
                <a:gridCol w="329184">
                  <a:extLst>
                    <a:ext uri="{9D8B030D-6E8A-4147-A177-3AD203B41FA5}">
                      <a16:colId xmlns:a16="http://schemas.microsoft.com/office/drawing/2014/main" val="1060482864"/>
                    </a:ext>
                  </a:extLst>
                </a:gridCol>
                <a:gridCol w="329184">
                  <a:extLst>
                    <a:ext uri="{9D8B030D-6E8A-4147-A177-3AD203B41FA5}">
                      <a16:colId xmlns:a16="http://schemas.microsoft.com/office/drawing/2014/main" val="2514560944"/>
                    </a:ext>
                  </a:extLst>
                </a:gridCol>
                <a:gridCol w="329184">
                  <a:extLst>
                    <a:ext uri="{9D8B030D-6E8A-4147-A177-3AD203B41FA5}">
                      <a16:colId xmlns:a16="http://schemas.microsoft.com/office/drawing/2014/main" val="2292184438"/>
                    </a:ext>
                  </a:extLst>
                </a:gridCol>
                <a:gridCol w="329184">
                  <a:extLst>
                    <a:ext uri="{9D8B030D-6E8A-4147-A177-3AD203B41FA5}">
                      <a16:colId xmlns:a16="http://schemas.microsoft.com/office/drawing/2014/main" val="1049857981"/>
                    </a:ext>
                  </a:extLst>
                </a:gridCol>
                <a:gridCol w="370332">
                  <a:extLst>
                    <a:ext uri="{9D8B030D-6E8A-4147-A177-3AD203B41FA5}">
                      <a16:colId xmlns:a16="http://schemas.microsoft.com/office/drawing/2014/main" val="1772261365"/>
                    </a:ext>
                  </a:extLst>
                </a:gridCol>
                <a:gridCol w="370332">
                  <a:extLst>
                    <a:ext uri="{9D8B030D-6E8A-4147-A177-3AD203B41FA5}">
                      <a16:colId xmlns:a16="http://schemas.microsoft.com/office/drawing/2014/main" val="4025217792"/>
                    </a:ext>
                  </a:extLst>
                </a:gridCol>
                <a:gridCol w="329184">
                  <a:extLst>
                    <a:ext uri="{9D8B030D-6E8A-4147-A177-3AD203B41FA5}">
                      <a16:colId xmlns:a16="http://schemas.microsoft.com/office/drawing/2014/main" val="1572901746"/>
                    </a:ext>
                  </a:extLst>
                </a:gridCol>
                <a:gridCol w="329184">
                  <a:extLst>
                    <a:ext uri="{9D8B030D-6E8A-4147-A177-3AD203B41FA5}">
                      <a16:colId xmlns:a16="http://schemas.microsoft.com/office/drawing/2014/main" val="1776677546"/>
                    </a:ext>
                  </a:extLst>
                </a:gridCol>
                <a:gridCol w="370332">
                  <a:extLst>
                    <a:ext uri="{9D8B030D-6E8A-4147-A177-3AD203B41FA5}">
                      <a16:colId xmlns:a16="http://schemas.microsoft.com/office/drawing/2014/main" val="2143061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1316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- 2018-08-08 16:30:47 </a:t>
                      </a:r>
                      <a:r>
                        <a:rPr kumimoji="0" lang="en-US" sz="1000" b="0" i="0" u="none" strike="noStrike" kern="1200" cap="none" spc="0" normalizeH="0" baseline="0" noProof="0">
                          <a:ln>
                            <a:noFill/>
                          </a:ln>
                          <a:solidFill>
                            <a:prstClr val="black"/>
                          </a:solidFill>
                          <a:effectLst/>
                          <a:uLnTx/>
                          <a:uFillTx/>
                          <a:latin typeface="+mn-lt"/>
                          <a:ea typeface="+mn-ea"/>
                          <a:cs typeface="+mn-cs"/>
                        </a:rPr>
                        <a:t> 
 Soak up the sun and enjoy the beauty of the outdoors with Varaschin!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06358717"/>
                  </a:ext>
                </a:extLst>
              </a:tr>
            </a:tbl>
          </a:graphicData>
        </a:graphic>
      </p:graphicFrame>
      <p:sp>
        <p:nvSpPr>
          <p:cNvPr id="4" name="Text Placeholder 3">
            <a:extLst>
              <a:ext uri="{FF2B5EF4-FFF2-40B4-BE49-F238E27FC236}">
                <a16:creationId xmlns:a16="http://schemas.microsoft.com/office/drawing/2014/main" id="{3143772F-4184-47B6-BF47-DF3B8B0F783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27932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EB858-0D5E-4658-8D69-44C3E24CFF72}"/>
              </a:ext>
            </a:extLst>
          </p:cNvPr>
          <p:cNvSpPr>
            <a:spLocks noGrp="1"/>
          </p:cNvSpPr>
          <p:nvPr>
            <p:ph type="title"/>
          </p:nvPr>
        </p:nvSpPr>
        <p:spPr/>
        <p:txBody>
          <a:bodyPr/>
          <a:lstStyle/>
          <a:p>
            <a:r>
              <a:rPr lang="en-US"/>
              <a:t>Facebook Own Posts Table  | Altus.me - 11 of 12</a:t>
            </a:r>
          </a:p>
        </p:txBody>
      </p:sp>
      <p:graphicFrame>
        <p:nvGraphicFramePr>
          <p:cNvPr id="5" name="Table Placeholder 4">
            <a:extLst>
              <a:ext uri="{FF2B5EF4-FFF2-40B4-BE49-F238E27FC236}">
                <a16:creationId xmlns:a16="http://schemas.microsoft.com/office/drawing/2014/main" id="{9C85CE52-BEBD-4BBE-8E2B-48E8C81AC5C1}"/>
              </a:ext>
            </a:extLst>
          </p:cNvPr>
          <p:cNvGraphicFramePr>
            <a:graphicFrameLocks noGrp="1"/>
          </p:cNvGraphicFramePr>
          <p:nvPr>
            <p:ph type="tbl" sz="quarter" idx="13"/>
            <p:extLst>
              <p:ext uri="{D42A27DB-BD31-4B8C-83A1-F6EECF244321}">
                <p14:modId xmlns:p14="http://schemas.microsoft.com/office/powerpoint/2010/main" val="3863546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6420214"/>
                    </a:ext>
                  </a:extLst>
                </a:gridCol>
                <a:gridCol w="370332">
                  <a:extLst>
                    <a:ext uri="{9D8B030D-6E8A-4147-A177-3AD203B41FA5}">
                      <a16:colId xmlns:a16="http://schemas.microsoft.com/office/drawing/2014/main" val="2200581833"/>
                    </a:ext>
                  </a:extLst>
                </a:gridCol>
                <a:gridCol w="370332">
                  <a:extLst>
                    <a:ext uri="{9D8B030D-6E8A-4147-A177-3AD203B41FA5}">
                      <a16:colId xmlns:a16="http://schemas.microsoft.com/office/drawing/2014/main" val="3219739509"/>
                    </a:ext>
                  </a:extLst>
                </a:gridCol>
                <a:gridCol w="370332">
                  <a:extLst>
                    <a:ext uri="{9D8B030D-6E8A-4147-A177-3AD203B41FA5}">
                      <a16:colId xmlns:a16="http://schemas.microsoft.com/office/drawing/2014/main" val="3502918356"/>
                    </a:ext>
                  </a:extLst>
                </a:gridCol>
                <a:gridCol w="329184">
                  <a:extLst>
                    <a:ext uri="{9D8B030D-6E8A-4147-A177-3AD203B41FA5}">
                      <a16:colId xmlns:a16="http://schemas.microsoft.com/office/drawing/2014/main" val="490950541"/>
                    </a:ext>
                  </a:extLst>
                </a:gridCol>
                <a:gridCol w="329184">
                  <a:extLst>
                    <a:ext uri="{9D8B030D-6E8A-4147-A177-3AD203B41FA5}">
                      <a16:colId xmlns:a16="http://schemas.microsoft.com/office/drawing/2014/main" val="1828584856"/>
                    </a:ext>
                  </a:extLst>
                </a:gridCol>
                <a:gridCol w="329184">
                  <a:extLst>
                    <a:ext uri="{9D8B030D-6E8A-4147-A177-3AD203B41FA5}">
                      <a16:colId xmlns:a16="http://schemas.microsoft.com/office/drawing/2014/main" val="3752292792"/>
                    </a:ext>
                  </a:extLst>
                </a:gridCol>
                <a:gridCol w="329184">
                  <a:extLst>
                    <a:ext uri="{9D8B030D-6E8A-4147-A177-3AD203B41FA5}">
                      <a16:colId xmlns:a16="http://schemas.microsoft.com/office/drawing/2014/main" val="2850475409"/>
                    </a:ext>
                  </a:extLst>
                </a:gridCol>
                <a:gridCol w="329184">
                  <a:extLst>
                    <a:ext uri="{9D8B030D-6E8A-4147-A177-3AD203B41FA5}">
                      <a16:colId xmlns:a16="http://schemas.microsoft.com/office/drawing/2014/main" val="433181256"/>
                    </a:ext>
                  </a:extLst>
                </a:gridCol>
                <a:gridCol w="329184">
                  <a:extLst>
                    <a:ext uri="{9D8B030D-6E8A-4147-A177-3AD203B41FA5}">
                      <a16:colId xmlns:a16="http://schemas.microsoft.com/office/drawing/2014/main" val="565243847"/>
                    </a:ext>
                  </a:extLst>
                </a:gridCol>
                <a:gridCol w="329184">
                  <a:extLst>
                    <a:ext uri="{9D8B030D-6E8A-4147-A177-3AD203B41FA5}">
                      <a16:colId xmlns:a16="http://schemas.microsoft.com/office/drawing/2014/main" val="3182134817"/>
                    </a:ext>
                  </a:extLst>
                </a:gridCol>
                <a:gridCol w="329184">
                  <a:extLst>
                    <a:ext uri="{9D8B030D-6E8A-4147-A177-3AD203B41FA5}">
                      <a16:colId xmlns:a16="http://schemas.microsoft.com/office/drawing/2014/main" val="1692345699"/>
                    </a:ext>
                  </a:extLst>
                </a:gridCol>
                <a:gridCol w="329184">
                  <a:extLst>
                    <a:ext uri="{9D8B030D-6E8A-4147-A177-3AD203B41FA5}">
                      <a16:colId xmlns:a16="http://schemas.microsoft.com/office/drawing/2014/main" val="1024345006"/>
                    </a:ext>
                  </a:extLst>
                </a:gridCol>
                <a:gridCol w="370332">
                  <a:extLst>
                    <a:ext uri="{9D8B030D-6E8A-4147-A177-3AD203B41FA5}">
                      <a16:colId xmlns:a16="http://schemas.microsoft.com/office/drawing/2014/main" val="2540868667"/>
                    </a:ext>
                  </a:extLst>
                </a:gridCol>
                <a:gridCol w="370332">
                  <a:extLst>
                    <a:ext uri="{9D8B030D-6E8A-4147-A177-3AD203B41FA5}">
                      <a16:colId xmlns:a16="http://schemas.microsoft.com/office/drawing/2014/main" val="3155427665"/>
                    </a:ext>
                  </a:extLst>
                </a:gridCol>
                <a:gridCol w="329184">
                  <a:extLst>
                    <a:ext uri="{9D8B030D-6E8A-4147-A177-3AD203B41FA5}">
                      <a16:colId xmlns:a16="http://schemas.microsoft.com/office/drawing/2014/main" val="2046353615"/>
                    </a:ext>
                  </a:extLst>
                </a:gridCol>
                <a:gridCol w="329184">
                  <a:extLst>
                    <a:ext uri="{9D8B030D-6E8A-4147-A177-3AD203B41FA5}">
                      <a16:colId xmlns:a16="http://schemas.microsoft.com/office/drawing/2014/main" val="3182250269"/>
                    </a:ext>
                  </a:extLst>
                </a:gridCol>
                <a:gridCol w="370332">
                  <a:extLst>
                    <a:ext uri="{9D8B030D-6E8A-4147-A177-3AD203B41FA5}">
                      <a16:colId xmlns:a16="http://schemas.microsoft.com/office/drawing/2014/main" val="4225304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6705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- 2018-08-07 11:31:54 </a:t>
                      </a:r>
                      <a:r>
                        <a:rPr kumimoji="0" lang="en-US" sz="1000" b="0" i="0" u="none" strike="noStrike" kern="1200" cap="none" spc="0" normalizeH="0" baseline="0" noProof="0">
                          <a:ln>
                            <a:noFill/>
                          </a:ln>
                          <a:solidFill>
                            <a:prstClr val="black"/>
                          </a:solidFill>
                          <a:effectLst/>
                          <a:uLnTx/>
                          <a:uFillTx/>
                          <a:latin typeface="+mn-lt"/>
                          <a:ea typeface="+mn-ea"/>
                          <a:cs typeface="+mn-cs"/>
                        </a:rPr>
                        <a:t> 
 #Repost MANUTTI
• • •
Our beautiful SAN sofa featured in ELLE DECORATION
____
Saturate your space with the colours of summer - our July issue shoot has everything you need to heat up a room whatever the weather.
Shot by Arianna Garuti, styled by Arianna Lelli Mami and Chiara Di Pinto Studiopepe.
#manuttioutdoor #sancollection #belgiandesign #outdoorfurniture #outdoorliving #summercolors #getinspired #designer @lionel_doyen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74500162"/>
                  </a:ext>
                </a:extLst>
              </a:tr>
            </a:tbl>
          </a:graphicData>
        </a:graphic>
      </p:graphicFrame>
      <p:sp>
        <p:nvSpPr>
          <p:cNvPr id="4" name="Text Placeholder 3">
            <a:extLst>
              <a:ext uri="{FF2B5EF4-FFF2-40B4-BE49-F238E27FC236}">
                <a16:creationId xmlns:a16="http://schemas.microsoft.com/office/drawing/2014/main" id="{6CB115F2-411C-4852-83F1-C1C11C33AB7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87350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FC0C5-1DFE-475E-AC56-B28A8F8C99F2}"/>
              </a:ext>
            </a:extLst>
          </p:cNvPr>
          <p:cNvSpPr>
            <a:spLocks noGrp="1"/>
          </p:cNvSpPr>
          <p:nvPr>
            <p:ph type="title"/>
          </p:nvPr>
        </p:nvSpPr>
        <p:spPr/>
        <p:txBody>
          <a:bodyPr/>
          <a:lstStyle/>
          <a:p>
            <a:r>
              <a:rPr lang="en-US"/>
              <a:t>Facebook Own Posts Table  | Altus.me - 12 of 12</a:t>
            </a:r>
          </a:p>
        </p:txBody>
      </p:sp>
      <p:graphicFrame>
        <p:nvGraphicFramePr>
          <p:cNvPr id="5" name="Table Placeholder 4">
            <a:extLst>
              <a:ext uri="{FF2B5EF4-FFF2-40B4-BE49-F238E27FC236}">
                <a16:creationId xmlns:a16="http://schemas.microsoft.com/office/drawing/2014/main" id="{59972EE7-1D76-4CA0-B428-5C68EEC40AD2}"/>
              </a:ext>
            </a:extLst>
          </p:cNvPr>
          <p:cNvGraphicFramePr>
            <a:graphicFrameLocks noGrp="1"/>
          </p:cNvGraphicFramePr>
          <p:nvPr>
            <p:ph type="tbl" sz="quarter" idx="13"/>
            <p:extLst>
              <p:ext uri="{D42A27DB-BD31-4B8C-83A1-F6EECF244321}">
                <p14:modId xmlns:p14="http://schemas.microsoft.com/office/powerpoint/2010/main" val="3572358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60066494"/>
                    </a:ext>
                  </a:extLst>
                </a:gridCol>
                <a:gridCol w="370332">
                  <a:extLst>
                    <a:ext uri="{9D8B030D-6E8A-4147-A177-3AD203B41FA5}">
                      <a16:colId xmlns:a16="http://schemas.microsoft.com/office/drawing/2014/main" val="4260880553"/>
                    </a:ext>
                  </a:extLst>
                </a:gridCol>
                <a:gridCol w="370332">
                  <a:extLst>
                    <a:ext uri="{9D8B030D-6E8A-4147-A177-3AD203B41FA5}">
                      <a16:colId xmlns:a16="http://schemas.microsoft.com/office/drawing/2014/main" val="2949533385"/>
                    </a:ext>
                  </a:extLst>
                </a:gridCol>
                <a:gridCol w="370332">
                  <a:extLst>
                    <a:ext uri="{9D8B030D-6E8A-4147-A177-3AD203B41FA5}">
                      <a16:colId xmlns:a16="http://schemas.microsoft.com/office/drawing/2014/main" val="1010399844"/>
                    </a:ext>
                  </a:extLst>
                </a:gridCol>
                <a:gridCol w="329184">
                  <a:extLst>
                    <a:ext uri="{9D8B030D-6E8A-4147-A177-3AD203B41FA5}">
                      <a16:colId xmlns:a16="http://schemas.microsoft.com/office/drawing/2014/main" val="1109323827"/>
                    </a:ext>
                  </a:extLst>
                </a:gridCol>
                <a:gridCol w="329184">
                  <a:extLst>
                    <a:ext uri="{9D8B030D-6E8A-4147-A177-3AD203B41FA5}">
                      <a16:colId xmlns:a16="http://schemas.microsoft.com/office/drawing/2014/main" val="3017024874"/>
                    </a:ext>
                  </a:extLst>
                </a:gridCol>
                <a:gridCol w="329184">
                  <a:extLst>
                    <a:ext uri="{9D8B030D-6E8A-4147-A177-3AD203B41FA5}">
                      <a16:colId xmlns:a16="http://schemas.microsoft.com/office/drawing/2014/main" val="122630171"/>
                    </a:ext>
                  </a:extLst>
                </a:gridCol>
                <a:gridCol w="329184">
                  <a:extLst>
                    <a:ext uri="{9D8B030D-6E8A-4147-A177-3AD203B41FA5}">
                      <a16:colId xmlns:a16="http://schemas.microsoft.com/office/drawing/2014/main" val="2262705269"/>
                    </a:ext>
                  </a:extLst>
                </a:gridCol>
                <a:gridCol w="329184">
                  <a:extLst>
                    <a:ext uri="{9D8B030D-6E8A-4147-A177-3AD203B41FA5}">
                      <a16:colId xmlns:a16="http://schemas.microsoft.com/office/drawing/2014/main" val="4136841919"/>
                    </a:ext>
                  </a:extLst>
                </a:gridCol>
                <a:gridCol w="329184">
                  <a:extLst>
                    <a:ext uri="{9D8B030D-6E8A-4147-A177-3AD203B41FA5}">
                      <a16:colId xmlns:a16="http://schemas.microsoft.com/office/drawing/2014/main" val="196091518"/>
                    </a:ext>
                  </a:extLst>
                </a:gridCol>
                <a:gridCol w="329184">
                  <a:extLst>
                    <a:ext uri="{9D8B030D-6E8A-4147-A177-3AD203B41FA5}">
                      <a16:colId xmlns:a16="http://schemas.microsoft.com/office/drawing/2014/main" val="3558300502"/>
                    </a:ext>
                  </a:extLst>
                </a:gridCol>
                <a:gridCol w="329184">
                  <a:extLst>
                    <a:ext uri="{9D8B030D-6E8A-4147-A177-3AD203B41FA5}">
                      <a16:colId xmlns:a16="http://schemas.microsoft.com/office/drawing/2014/main" val="3910459549"/>
                    </a:ext>
                  </a:extLst>
                </a:gridCol>
                <a:gridCol w="329184">
                  <a:extLst>
                    <a:ext uri="{9D8B030D-6E8A-4147-A177-3AD203B41FA5}">
                      <a16:colId xmlns:a16="http://schemas.microsoft.com/office/drawing/2014/main" val="1622699852"/>
                    </a:ext>
                  </a:extLst>
                </a:gridCol>
                <a:gridCol w="370332">
                  <a:extLst>
                    <a:ext uri="{9D8B030D-6E8A-4147-A177-3AD203B41FA5}">
                      <a16:colId xmlns:a16="http://schemas.microsoft.com/office/drawing/2014/main" val="2424881031"/>
                    </a:ext>
                  </a:extLst>
                </a:gridCol>
                <a:gridCol w="370332">
                  <a:extLst>
                    <a:ext uri="{9D8B030D-6E8A-4147-A177-3AD203B41FA5}">
                      <a16:colId xmlns:a16="http://schemas.microsoft.com/office/drawing/2014/main" val="3488640684"/>
                    </a:ext>
                  </a:extLst>
                </a:gridCol>
                <a:gridCol w="329184">
                  <a:extLst>
                    <a:ext uri="{9D8B030D-6E8A-4147-A177-3AD203B41FA5}">
                      <a16:colId xmlns:a16="http://schemas.microsoft.com/office/drawing/2014/main" val="3723817651"/>
                    </a:ext>
                  </a:extLst>
                </a:gridCol>
                <a:gridCol w="329184">
                  <a:extLst>
                    <a:ext uri="{9D8B030D-6E8A-4147-A177-3AD203B41FA5}">
                      <a16:colId xmlns:a16="http://schemas.microsoft.com/office/drawing/2014/main" val="3002505342"/>
                    </a:ext>
                  </a:extLst>
                </a:gridCol>
                <a:gridCol w="370332">
                  <a:extLst>
                    <a:ext uri="{9D8B030D-6E8A-4147-A177-3AD203B41FA5}">
                      <a16:colId xmlns:a16="http://schemas.microsoft.com/office/drawing/2014/main" val="1406518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5823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Altus.me - 2018-08-06 13:48:17 </a:t>
                      </a:r>
                      <a:r>
                        <a:rPr kumimoji="0" lang="en-US" sz="1000" b="0" i="0" u="none" strike="noStrike" kern="1200" cap="none" spc="0" normalizeH="0" baseline="0" noProof="0">
                          <a:ln>
                            <a:noFill/>
                          </a:ln>
                          <a:solidFill>
                            <a:prstClr val="black"/>
                          </a:solidFill>
                          <a:effectLst/>
                          <a:uLnTx/>
                          <a:uFillTx/>
                          <a:latin typeface="+mn-lt"/>
                          <a:ea typeface="+mn-ea"/>
                          <a:cs typeface="+mn-cs"/>
                        </a:rPr>
                        <a:t> 
 Impressive in design and glorious in vision, Spyder dining table by Cattelan Italia features harmonious forms and high-tech materials.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59079935"/>
                  </a:ext>
                </a:extLst>
              </a:tr>
            </a:tbl>
          </a:graphicData>
        </a:graphic>
      </p:graphicFrame>
      <p:sp>
        <p:nvSpPr>
          <p:cNvPr id="4" name="Text Placeholder 3">
            <a:extLst>
              <a:ext uri="{FF2B5EF4-FFF2-40B4-BE49-F238E27FC236}">
                <a16:creationId xmlns:a16="http://schemas.microsoft.com/office/drawing/2014/main" id="{A59046F5-85A9-4749-913D-067D42CC79B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028228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D7E82-F0B8-48D7-B03C-F783690A8FAA}"/>
              </a:ext>
            </a:extLst>
          </p:cNvPr>
          <p:cNvSpPr>
            <a:spLocks noGrp="1"/>
          </p:cNvSpPr>
          <p:nvPr>
            <p:ph type="title"/>
          </p:nvPr>
        </p:nvSpPr>
        <p:spPr/>
        <p:txBody>
          <a:bodyPr/>
          <a:lstStyle/>
          <a:p>
            <a:r>
              <a:rPr lang="en-US"/>
              <a:t>Facebook Post Type Distribution Per Profile | Altus.me</a:t>
            </a:r>
          </a:p>
        </p:txBody>
      </p:sp>
      <p:graphicFrame>
        <p:nvGraphicFramePr>
          <p:cNvPr id="6" name="Chart Placeholder 5">
            <a:extLst>
              <a:ext uri="{FF2B5EF4-FFF2-40B4-BE49-F238E27FC236}">
                <a16:creationId xmlns:a16="http://schemas.microsoft.com/office/drawing/2014/main" id="{87BC215C-0F38-4B8B-8C9B-FB5F6F1683D6}"/>
              </a:ext>
            </a:extLst>
          </p:cNvPr>
          <p:cNvGraphicFramePr>
            <a:graphicFrameLocks noGrp="1"/>
          </p:cNvGraphicFramePr>
          <p:nvPr>
            <p:ph type="chart" sz="quarter" idx="13"/>
            <p:extLst>
              <p:ext uri="{D42A27DB-BD31-4B8C-83A1-F6EECF244321}">
                <p14:modId xmlns:p14="http://schemas.microsoft.com/office/powerpoint/2010/main" val="3285067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660F38-59E2-43F5-ABA2-AACA593EAA5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0E0162F8-57C9-4515-91C7-F9B384B982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4588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A2C06-AA32-4D69-81BA-2B28302D1FB0}"/>
              </a:ext>
            </a:extLst>
          </p:cNvPr>
          <p:cNvSpPr>
            <a:spLocks noGrp="1"/>
          </p:cNvSpPr>
          <p:nvPr>
            <p:ph type="title"/>
          </p:nvPr>
        </p:nvSpPr>
        <p:spPr/>
        <p:txBody>
          <a:bodyPr/>
          <a:lstStyle/>
          <a:p>
            <a:r>
              <a:rPr lang="en-US"/>
              <a:t>Facebook Interaction Rate | Altus.me</a:t>
            </a:r>
          </a:p>
        </p:txBody>
      </p:sp>
      <p:graphicFrame>
        <p:nvGraphicFramePr>
          <p:cNvPr id="6" name="Chart Placeholder 5">
            <a:extLst>
              <a:ext uri="{FF2B5EF4-FFF2-40B4-BE49-F238E27FC236}">
                <a16:creationId xmlns:a16="http://schemas.microsoft.com/office/drawing/2014/main" id="{9013CF4D-EED1-42A7-B81E-303C49B523D9}"/>
              </a:ext>
            </a:extLst>
          </p:cNvPr>
          <p:cNvGraphicFramePr>
            <a:graphicFrameLocks noGrp="1"/>
          </p:cNvGraphicFramePr>
          <p:nvPr>
            <p:ph type="chart" sz="quarter" idx="13"/>
            <p:extLst>
              <p:ext uri="{D42A27DB-BD31-4B8C-83A1-F6EECF244321}">
                <p14:modId xmlns:p14="http://schemas.microsoft.com/office/powerpoint/2010/main" val="358310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80C26B-0527-4163-91CF-E426DA850C59}"/>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647F294A-9A00-4428-886D-0D11821008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4394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63D8-4DC0-482C-9A47-A6630E5A0D03}"/>
              </a:ext>
            </a:extLst>
          </p:cNvPr>
          <p:cNvSpPr>
            <a:spLocks noGrp="1"/>
          </p:cNvSpPr>
          <p:nvPr>
            <p:ph type="title"/>
          </p:nvPr>
        </p:nvSpPr>
        <p:spPr/>
        <p:txBody>
          <a:bodyPr/>
          <a:lstStyle/>
          <a:p>
            <a:r>
              <a:rPr lang="en-US"/>
              <a:t>Facebook Interaction Rate By Weekday | Altus.me</a:t>
            </a:r>
          </a:p>
        </p:txBody>
      </p:sp>
      <p:graphicFrame>
        <p:nvGraphicFramePr>
          <p:cNvPr id="6" name="Chart Placeholder 5">
            <a:extLst>
              <a:ext uri="{FF2B5EF4-FFF2-40B4-BE49-F238E27FC236}">
                <a16:creationId xmlns:a16="http://schemas.microsoft.com/office/drawing/2014/main" id="{AADFEF39-E54B-442E-A215-6A797077251D}"/>
              </a:ext>
            </a:extLst>
          </p:cNvPr>
          <p:cNvGraphicFramePr>
            <a:graphicFrameLocks noGrp="1"/>
          </p:cNvGraphicFramePr>
          <p:nvPr>
            <p:ph type="chart" sz="quarter" idx="13"/>
            <p:extLst>
              <p:ext uri="{D42A27DB-BD31-4B8C-83A1-F6EECF244321}">
                <p14:modId xmlns:p14="http://schemas.microsoft.com/office/powerpoint/2010/main" val="1505664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150499-640F-40BE-AA35-633B9F063C29}"/>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7AB59AC9-3961-4DEF-84B4-5EB664AD50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8644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D0A5B-95CD-4E22-8960-616A0CF35DD5}"/>
              </a:ext>
            </a:extLst>
          </p:cNvPr>
          <p:cNvSpPr>
            <a:spLocks noGrp="1"/>
          </p:cNvSpPr>
          <p:nvPr>
            <p:ph type="title"/>
          </p:nvPr>
        </p:nvSpPr>
        <p:spPr/>
        <p:txBody>
          <a:bodyPr/>
          <a:lstStyle/>
          <a:p>
            <a:r>
              <a:rPr lang="en-US"/>
              <a:t>Facebook Interaction Rate By Hour | Altus.me</a:t>
            </a:r>
          </a:p>
        </p:txBody>
      </p:sp>
      <p:graphicFrame>
        <p:nvGraphicFramePr>
          <p:cNvPr id="6" name="Chart Placeholder 5">
            <a:extLst>
              <a:ext uri="{FF2B5EF4-FFF2-40B4-BE49-F238E27FC236}">
                <a16:creationId xmlns:a16="http://schemas.microsoft.com/office/drawing/2014/main" id="{1C35976B-1589-4933-9A67-A91F76CC1CDE}"/>
              </a:ext>
            </a:extLst>
          </p:cNvPr>
          <p:cNvGraphicFramePr>
            <a:graphicFrameLocks noGrp="1"/>
          </p:cNvGraphicFramePr>
          <p:nvPr>
            <p:ph type="chart" sz="quarter" idx="13"/>
            <p:extLst>
              <p:ext uri="{D42A27DB-BD31-4B8C-83A1-F6EECF244321}">
                <p14:modId xmlns:p14="http://schemas.microsoft.com/office/powerpoint/2010/main" val="2211722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CB5BD0-6140-43A9-A8E1-2FF0CB549E14}"/>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F0A19CA-0889-4FBC-80A5-8034F9089D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09076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9680F-A459-45AD-A564-7608A37483D3}"/>
              </a:ext>
            </a:extLst>
          </p:cNvPr>
          <p:cNvSpPr>
            <a:spLocks noGrp="1"/>
          </p:cNvSpPr>
          <p:nvPr>
            <p:ph type="title"/>
          </p:nvPr>
        </p:nvSpPr>
        <p:spPr/>
        <p:txBody>
          <a:bodyPr/>
          <a:lstStyle/>
          <a:p>
            <a:r>
              <a:rPr lang="en-US"/>
              <a:t>Facebook Average Shares Per Post | Altus.me</a:t>
            </a:r>
          </a:p>
        </p:txBody>
      </p:sp>
      <p:graphicFrame>
        <p:nvGraphicFramePr>
          <p:cNvPr id="6" name="Chart Placeholder 5">
            <a:extLst>
              <a:ext uri="{FF2B5EF4-FFF2-40B4-BE49-F238E27FC236}">
                <a16:creationId xmlns:a16="http://schemas.microsoft.com/office/drawing/2014/main" id="{114D7AD4-CB93-46B3-8C09-8DE2A6125B34}"/>
              </a:ext>
            </a:extLst>
          </p:cNvPr>
          <p:cNvGraphicFramePr>
            <a:graphicFrameLocks noGrp="1"/>
          </p:cNvGraphicFramePr>
          <p:nvPr>
            <p:ph type="chart" sz="quarter" idx="13"/>
            <p:extLst>
              <p:ext uri="{D42A27DB-BD31-4B8C-83A1-F6EECF244321}">
                <p14:modId xmlns:p14="http://schemas.microsoft.com/office/powerpoint/2010/main" val="3116084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7825A5-D443-45E3-90E2-2F56EBDF0CEB}"/>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E5DA8717-22EF-4C80-B68D-67C7B84747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65440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43CD1-C3E1-44F1-B1AC-990058ECFF22}"/>
              </a:ext>
            </a:extLst>
          </p:cNvPr>
          <p:cNvSpPr>
            <a:spLocks noGrp="1"/>
          </p:cNvSpPr>
          <p:nvPr>
            <p:ph type="title"/>
          </p:nvPr>
        </p:nvSpPr>
        <p:spPr/>
        <p:txBody>
          <a:bodyPr/>
          <a:lstStyle/>
          <a:p>
            <a:r>
              <a:rPr lang="en-US"/>
              <a:t>Facebook Average Comments Per Post | Altus.me</a:t>
            </a:r>
          </a:p>
        </p:txBody>
      </p:sp>
      <p:graphicFrame>
        <p:nvGraphicFramePr>
          <p:cNvPr id="6" name="Chart Placeholder 5">
            <a:extLst>
              <a:ext uri="{FF2B5EF4-FFF2-40B4-BE49-F238E27FC236}">
                <a16:creationId xmlns:a16="http://schemas.microsoft.com/office/drawing/2014/main" id="{623F6E09-0802-450F-82B6-2ABBA63B9A50}"/>
              </a:ext>
            </a:extLst>
          </p:cNvPr>
          <p:cNvGraphicFramePr>
            <a:graphicFrameLocks noGrp="1"/>
          </p:cNvGraphicFramePr>
          <p:nvPr>
            <p:ph type="chart" sz="quarter" idx="13"/>
            <p:extLst>
              <p:ext uri="{D42A27DB-BD31-4B8C-83A1-F6EECF244321}">
                <p14:modId xmlns:p14="http://schemas.microsoft.com/office/powerpoint/2010/main" val="3459284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60EA57-62B6-4E67-B951-7EC236A41E9B}"/>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5277895-53E7-4B35-B801-573BEE7730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87553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FCE4E-F5B1-4B9A-B9E2-801032DEFEFC}"/>
              </a:ext>
            </a:extLst>
          </p:cNvPr>
          <p:cNvSpPr>
            <a:spLocks noGrp="1"/>
          </p:cNvSpPr>
          <p:nvPr>
            <p:ph type="title"/>
          </p:nvPr>
        </p:nvSpPr>
        <p:spPr/>
        <p:txBody>
          <a:bodyPr/>
          <a:lstStyle/>
          <a:p>
            <a:r>
              <a:rPr lang="en-US"/>
              <a:t>Facebook Average Reactions Per Post | Altus.me</a:t>
            </a:r>
          </a:p>
        </p:txBody>
      </p:sp>
      <p:graphicFrame>
        <p:nvGraphicFramePr>
          <p:cNvPr id="6" name="Chart Placeholder 5">
            <a:extLst>
              <a:ext uri="{FF2B5EF4-FFF2-40B4-BE49-F238E27FC236}">
                <a16:creationId xmlns:a16="http://schemas.microsoft.com/office/drawing/2014/main" id="{8ECD0C1F-D522-4DD6-A6F8-2E8FD1A219ED}"/>
              </a:ext>
            </a:extLst>
          </p:cNvPr>
          <p:cNvGraphicFramePr>
            <a:graphicFrameLocks noGrp="1"/>
          </p:cNvGraphicFramePr>
          <p:nvPr>
            <p:ph type="chart" sz="quarter" idx="13"/>
            <p:extLst>
              <p:ext uri="{D42A27DB-BD31-4B8C-83A1-F6EECF244321}">
                <p14:modId xmlns:p14="http://schemas.microsoft.com/office/powerpoint/2010/main" val="1536878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1337BC-AF1D-41FB-BBA8-F9ABBA41FF7C}"/>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7C02E5A2-45CE-4B64-9F28-8051E16694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10385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B55CB-7BAE-4043-A2CC-FAE2BD8EFD88}"/>
              </a:ext>
            </a:extLst>
          </p:cNvPr>
          <p:cNvSpPr>
            <a:spLocks noGrp="1"/>
          </p:cNvSpPr>
          <p:nvPr>
            <p:ph type="title"/>
          </p:nvPr>
        </p:nvSpPr>
        <p:spPr/>
        <p:txBody>
          <a:bodyPr/>
          <a:lstStyle/>
          <a:p>
            <a:r>
              <a:rPr lang="en-US"/>
              <a:t>Facebook Fans By City Table | Altus.me - 1 of 3</a:t>
            </a:r>
          </a:p>
        </p:txBody>
      </p:sp>
      <p:graphicFrame>
        <p:nvGraphicFramePr>
          <p:cNvPr id="5" name="Table Placeholder 4">
            <a:extLst>
              <a:ext uri="{FF2B5EF4-FFF2-40B4-BE49-F238E27FC236}">
                <a16:creationId xmlns:a16="http://schemas.microsoft.com/office/drawing/2014/main" id="{D5E570AF-DAC7-4E1C-9726-02FBF11E1C5C}"/>
              </a:ext>
            </a:extLst>
          </p:cNvPr>
          <p:cNvGraphicFramePr>
            <a:graphicFrameLocks noGrp="1"/>
          </p:cNvGraphicFramePr>
          <p:nvPr>
            <p:ph type="tbl" sz="quarter" idx="13"/>
            <p:extLst>
              <p:ext uri="{D42A27DB-BD31-4B8C-83A1-F6EECF244321}">
                <p14:modId xmlns:p14="http://schemas.microsoft.com/office/powerpoint/2010/main" val="512559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78928587"/>
                    </a:ext>
                  </a:extLst>
                </a:gridCol>
                <a:gridCol w="1645920">
                  <a:extLst>
                    <a:ext uri="{9D8B030D-6E8A-4147-A177-3AD203B41FA5}">
                      <a16:colId xmlns:a16="http://schemas.microsoft.com/office/drawing/2014/main" val="2154799538"/>
                    </a:ext>
                  </a:extLst>
                </a:gridCol>
                <a:gridCol w="1645920">
                  <a:extLst>
                    <a:ext uri="{9D8B030D-6E8A-4147-A177-3AD203B41FA5}">
                      <a16:colId xmlns:a16="http://schemas.microsoft.com/office/drawing/2014/main" val="2523865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90377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50.8 %</a:t>
                      </a:r>
                    </a:p>
                  </a:txBody>
                  <a:tcPr/>
                </a:tc>
                <a:extLst>
                  <a:ext uri="{0D108BD9-81ED-4DB2-BD59-A6C34878D82A}">
                    <a16:rowId xmlns:a16="http://schemas.microsoft.com/office/drawing/2014/main" val="2028869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extLst>
                  <a:ext uri="{0D108BD9-81ED-4DB2-BD59-A6C34878D82A}">
                    <a16:rowId xmlns:a16="http://schemas.microsoft.com/office/drawing/2014/main" val="3213512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286358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75561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57657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009086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94115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Joünié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764695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339840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935811642"/>
                  </a:ext>
                </a:extLst>
              </a:tr>
            </a:tbl>
          </a:graphicData>
        </a:graphic>
      </p:graphicFrame>
      <p:sp>
        <p:nvSpPr>
          <p:cNvPr id="4" name="Text Placeholder 3">
            <a:extLst>
              <a:ext uri="{FF2B5EF4-FFF2-40B4-BE49-F238E27FC236}">
                <a16:creationId xmlns:a16="http://schemas.microsoft.com/office/drawing/2014/main" id="{EED24F1D-9BFA-4B2D-817E-605D6FCA6DF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5513366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F0FF9-313A-43F9-A53B-38225E7EA9EA}"/>
              </a:ext>
            </a:extLst>
          </p:cNvPr>
          <p:cNvSpPr>
            <a:spLocks noGrp="1"/>
          </p:cNvSpPr>
          <p:nvPr>
            <p:ph type="title"/>
          </p:nvPr>
        </p:nvSpPr>
        <p:spPr/>
        <p:txBody>
          <a:bodyPr/>
          <a:lstStyle/>
          <a:p>
            <a:r>
              <a:rPr lang="en-US"/>
              <a:t>Facebook Fans By City Table | Altus.me - 2 of 3</a:t>
            </a:r>
          </a:p>
        </p:txBody>
      </p:sp>
      <p:graphicFrame>
        <p:nvGraphicFramePr>
          <p:cNvPr id="5" name="Table Placeholder 4">
            <a:extLst>
              <a:ext uri="{FF2B5EF4-FFF2-40B4-BE49-F238E27FC236}">
                <a16:creationId xmlns:a16="http://schemas.microsoft.com/office/drawing/2014/main" id="{42799F4B-A554-4CFD-972B-42B0C4FCCDF8}"/>
              </a:ext>
            </a:extLst>
          </p:cNvPr>
          <p:cNvGraphicFramePr>
            <a:graphicFrameLocks noGrp="1"/>
          </p:cNvGraphicFramePr>
          <p:nvPr>
            <p:ph type="tbl" sz="quarter" idx="13"/>
            <p:extLst>
              <p:ext uri="{D42A27DB-BD31-4B8C-83A1-F6EECF244321}">
                <p14:modId xmlns:p14="http://schemas.microsoft.com/office/powerpoint/2010/main" val="4052299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05948994"/>
                    </a:ext>
                  </a:extLst>
                </a:gridCol>
                <a:gridCol w="1645920">
                  <a:extLst>
                    <a:ext uri="{9D8B030D-6E8A-4147-A177-3AD203B41FA5}">
                      <a16:colId xmlns:a16="http://schemas.microsoft.com/office/drawing/2014/main" val="1024109337"/>
                    </a:ext>
                  </a:extLst>
                </a:gridCol>
                <a:gridCol w="1645920">
                  <a:extLst>
                    <a:ext uri="{9D8B030D-6E8A-4147-A177-3AD203B41FA5}">
                      <a16:colId xmlns:a16="http://schemas.microsoft.com/office/drawing/2014/main" val="116629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48859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555912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39452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75931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4192751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Baalbek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754496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25995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Zgharta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585980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853594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Ba`labakk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1855910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825471475"/>
                  </a:ext>
                </a:extLst>
              </a:tr>
            </a:tbl>
          </a:graphicData>
        </a:graphic>
      </p:graphicFrame>
      <p:sp>
        <p:nvSpPr>
          <p:cNvPr id="4" name="Text Placeholder 3">
            <a:extLst>
              <a:ext uri="{FF2B5EF4-FFF2-40B4-BE49-F238E27FC236}">
                <a16:creationId xmlns:a16="http://schemas.microsoft.com/office/drawing/2014/main" id="{D849B3CB-87E3-42AB-8B28-DEF03417BAB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953606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838DF-80F2-4B0A-8DB7-56C0C5B5FB64}"/>
              </a:ext>
            </a:extLst>
          </p:cNvPr>
          <p:cNvSpPr>
            <a:spLocks noGrp="1"/>
          </p:cNvSpPr>
          <p:nvPr>
            <p:ph type="title"/>
          </p:nvPr>
        </p:nvSpPr>
        <p:spPr/>
        <p:txBody>
          <a:bodyPr/>
          <a:lstStyle/>
          <a:p>
            <a:r>
              <a:rPr lang="en-US"/>
              <a:t>Facebook Fans By City Table | Altus.me - 3 of 3</a:t>
            </a:r>
          </a:p>
        </p:txBody>
      </p:sp>
      <p:graphicFrame>
        <p:nvGraphicFramePr>
          <p:cNvPr id="5" name="Table Placeholder 4">
            <a:extLst>
              <a:ext uri="{FF2B5EF4-FFF2-40B4-BE49-F238E27FC236}">
                <a16:creationId xmlns:a16="http://schemas.microsoft.com/office/drawing/2014/main" id="{CD1F7877-381E-4703-803F-4952A89241FE}"/>
              </a:ext>
            </a:extLst>
          </p:cNvPr>
          <p:cNvGraphicFramePr>
            <a:graphicFrameLocks noGrp="1"/>
          </p:cNvGraphicFramePr>
          <p:nvPr>
            <p:ph type="tbl" sz="quarter" idx="13"/>
            <p:extLst>
              <p:ext uri="{D42A27DB-BD31-4B8C-83A1-F6EECF244321}">
                <p14:modId xmlns:p14="http://schemas.microsoft.com/office/powerpoint/2010/main" val="1546878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67595117"/>
                    </a:ext>
                  </a:extLst>
                </a:gridCol>
                <a:gridCol w="1645920">
                  <a:extLst>
                    <a:ext uri="{9D8B030D-6E8A-4147-A177-3AD203B41FA5}">
                      <a16:colId xmlns:a16="http://schemas.microsoft.com/office/drawing/2014/main" val="2576026281"/>
                    </a:ext>
                  </a:extLst>
                </a:gridCol>
                <a:gridCol w="1645920">
                  <a:extLst>
                    <a:ext uri="{9D8B030D-6E8A-4147-A177-3AD203B41FA5}">
                      <a16:colId xmlns:a16="http://schemas.microsoft.com/office/drawing/2014/main" val="1690563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960658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1120924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Byblos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364877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1245644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34665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202275792"/>
                  </a:ext>
                </a:extLst>
              </a:tr>
            </a:tbl>
          </a:graphicData>
        </a:graphic>
      </p:graphicFrame>
      <p:sp>
        <p:nvSpPr>
          <p:cNvPr id="4" name="Text Placeholder 3">
            <a:extLst>
              <a:ext uri="{FF2B5EF4-FFF2-40B4-BE49-F238E27FC236}">
                <a16:creationId xmlns:a16="http://schemas.microsoft.com/office/drawing/2014/main" id="{D1E07460-41BD-4921-BDD2-4FD429E544C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2668096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E04AF-BBBF-480A-9DF5-EBB4D614B293}"/>
              </a:ext>
            </a:extLst>
          </p:cNvPr>
          <p:cNvSpPr>
            <a:spLocks noGrp="1"/>
          </p:cNvSpPr>
          <p:nvPr>
            <p:ph type="title"/>
          </p:nvPr>
        </p:nvSpPr>
        <p:spPr/>
        <p:txBody>
          <a:bodyPr/>
          <a:lstStyle/>
          <a:p>
            <a:r>
              <a:rPr lang="en-US"/>
              <a:t>Facebook Engaged Users | Altus.me</a:t>
            </a:r>
          </a:p>
        </p:txBody>
      </p:sp>
      <p:graphicFrame>
        <p:nvGraphicFramePr>
          <p:cNvPr id="6" name="Chart Placeholder 5">
            <a:extLst>
              <a:ext uri="{FF2B5EF4-FFF2-40B4-BE49-F238E27FC236}">
                <a16:creationId xmlns:a16="http://schemas.microsoft.com/office/drawing/2014/main" id="{5F3FD2D3-95AF-466C-95EE-E65F82B3F845}"/>
              </a:ext>
            </a:extLst>
          </p:cNvPr>
          <p:cNvGraphicFramePr>
            <a:graphicFrameLocks noGrp="1"/>
          </p:cNvGraphicFramePr>
          <p:nvPr>
            <p:ph type="chart" sz="quarter" idx="13"/>
            <p:extLst>
              <p:ext uri="{D42A27DB-BD31-4B8C-83A1-F6EECF244321}">
                <p14:modId xmlns:p14="http://schemas.microsoft.com/office/powerpoint/2010/main" val="3870396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3B2DC0-DF6F-46D4-BBD6-6DE08177D41A}"/>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2FE6AEC-7127-49D5-B673-9F039423E5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1755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3FDF8-21EF-4F26-88D0-178A5E792AEB}"/>
              </a:ext>
            </a:extLst>
          </p:cNvPr>
          <p:cNvSpPr>
            <a:spLocks noGrp="1"/>
          </p:cNvSpPr>
          <p:nvPr>
            <p:ph type="title"/>
          </p:nvPr>
        </p:nvSpPr>
        <p:spPr/>
        <p:txBody>
          <a:bodyPr/>
          <a:lstStyle/>
          <a:p>
            <a:r>
              <a:rPr lang="en-US"/>
              <a:t>Facebook Reach | Altus.me</a:t>
            </a:r>
          </a:p>
        </p:txBody>
      </p:sp>
      <p:graphicFrame>
        <p:nvGraphicFramePr>
          <p:cNvPr id="6" name="Chart Placeholder 5">
            <a:extLst>
              <a:ext uri="{FF2B5EF4-FFF2-40B4-BE49-F238E27FC236}">
                <a16:creationId xmlns:a16="http://schemas.microsoft.com/office/drawing/2014/main" id="{DD3033B5-A205-4E1C-B6BC-B0931DED3BD2}"/>
              </a:ext>
            </a:extLst>
          </p:cNvPr>
          <p:cNvGraphicFramePr>
            <a:graphicFrameLocks noGrp="1"/>
          </p:cNvGraphicFramePr>
          <p:nvPr>
            <p:ph type="chart" sz="quarter" idx="13"/>
            <p:extLst>
              <p:ext uri="{D42A27DB-BD31-4B8C-83A1-F6EECF244321}">
                <p14:modId xmlns:p14="http://schemas.microsoft.com/office/powerpoint/2010/main" val="35410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53FEFE-2094-469C-9E66-E7C64597FBD0}"/>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587765C3-7B3E-49B2-8DB6-04DCDC2D5B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11481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1527</Words>
  <Application>Microsoft Office PowerPoint</Application>
  <PresentationFormat>On-screen Show (4:3)</PresentationFormat>
  <Paragraphs>866</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Facebook - My Dashboard</vt:lpstr>
      <vt:lpstr>Facebook Key Metrics Table | Altus.me</vt:lpstr>
      <vt:lpstr>Facebook Fans Change Rate | Altus.me</vt:lpstr>
      <vt:lpstr>Facebook Fans Total | Altus.me</vt:lpstr>
      <vt:lpstr>Facebook Own Posts Table  | Altus.me - 1 of 12</vt:lpstr>
      <vt:lpstr>Facebook Own Posts Table  | Altus.me - 2 of 12</vt:lpstr>
      <vt:lpstr>Facebook Own Posts Table  | Altus.me - 3 of 12</vt:lpstr>
      <vt:lpstr>Facebook Own Posts Table  | Altus.me - 4 of 12</vt:lpstr>
      <vt:lpstr>Facebook Own Posts Table  | Altus.me - 5 of 12</vt:lpstr>
      <vt:lpstr>Facebook Own Posts Table  | Altus.me - 6 of 12</vt:lpstr>
      <vt:lpstr>Facebook Own Posts Table  | Altus.me - 7 of 12</vt:lpstr>
      <vt:lpstr>Facebook Own Posts Table  | Altus.me - 8 of 12</vt:lpstr>
      <vt:lpstr>Facebook Own Posts Table  | Altus.me - 9 of 12</vt:lpstr>
      <vt:lpstr>Facebook Own Posts Table  | Altus.me - 10 of 12</vt:lpstr>
      <vt:lpstr>Facebook Own Posts Table  | Altus.me - 11 of 12</vt:lpstr>
      <vt:lpstr>Facebook Own Posts Table  | Altus.me - 12 of 12</vt:lpstr>
      <vt:lpstr>Facebook Post Type Distribution Per Profile | Altus.me</vt:lpstr>
      <vt:lpstr>Facebook Interaction Rate | Altus.me</vt:lpstr>
      <vt:lpstr>Facebook Interaction Rate By Weekday | Altus.me</vt:lpstr>
      <vt:lpstr>Facebook Interaction Rate By Hour | Altus.me</vt:lpstr>
      <vt:lpstr>Facebook Average Shares Per Post | Altus.me</vt:lpstr>
      <vt:lpstr>Facebook Average Comments Per Post | Altus.me</vt:lpstr>
      <vt:lpstr>Facebook Average Reactions Per Post | Altus.me</vt:lpstr>
      <vt:lpstr>Facebook Fans By City Table | Altus.me - 1 of 3</vt:lpstr>
      <vt:lpstr>Facebook Fans By City Table | Altus.me - 2 of 3</vt:lpstr>
      <vt:lpstr>Facebook Fans By City Table | Altus.me - 3 of 3</vt:lpstr>
      <vt:lpstr>Facebook Engaged Users | Altus.me</vt:lpstr>
      <vt:lpstr>Facebook Reach | Altus.me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My Dashboard</dc:title>
  <dc:creator>Administrator</dc:creator>
  <cp:lastModifiedBy>Administrator</cp:lastModifiedBy>
  <cp:revision>1</cp:revision>
  <dcterms:created xsi:type="dcterms:W3CDTF">2018-09-04T10:20:16Z</dcterms:created>
  <dcterms:modified xsi:type="dcterms:W3CDTF">2018-09-04T10:21:47Z</dcterms:modified>
</cp:coreProperties>
</file>