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2608</c:v>
                </c:pt>
                <c:pt idx="1">
                  <c:v>2606</c:v>
                </c:pt>
                <c:pt idx="2">
                  <c:v>2619</c:v>
                </c:pt>
                <c:pt idx="3">
                  <c:v>2617</c:v>
                </c:pt>
                <c:pt idx="4">
                  <c:v>2618</c:v>
                </c:pt>
                <c:pt idx="5">
                  <c:v>2623</c:v>
                </c:pt>
                <c:pt idx="6">
                  <c:v>2625</c:v>
                </c:pt>
                <c:pt idx="7">
                  <c:v>2624</c:v>
                </c:pt>
                <c:pt idx="8">
                  <c:v>2629</c:v>
                </c:pt>
                <c:pt idx="9">
                  <c:v>2632</c:v>
                </c:pt>
                <c:pt idx="10">
                  <c:v>2636</c:v>
                </c:pt>
                <c:pt idx="11">
                  <c:v>2633</c:v>
                </c:pt>
                <c:pt idx="12">
                  <c:v>2633</c:v>
                </c:pt>
                <c:pt idx="13">
                  <c:v>2632</c:v>
                </c:pt>
                <c:pt idx="14">
                  <c:v>2631</c:v>
                </c:pt>
                <c:pt idx="15">
                  <c:v>2639</c:v>
                </c:pt>
                <c:pt idx="16">
                  <c:v>2639</c:v>
                </c:pt>
                <c:pt idx="17">
                  <c:v>2642</c:v>
                </c:pt>
                <c:pt idx="18">
                  <c:v>2641</c:v>
                </c:pt>
                <c:pt idx="19">
                  <c:v>2641</c:v>
                </c:pt>
                <c:pt idx="20">
                  <c:v>2646</c:v>
                </c:pt>
                <c:pt idx="21">
                  <c:v>2651</c:v>
                </c:pt>
                <c:pt idx="22">
                  <c:v>2653</c:v>
                </c:pt>
                <c:pt idx="23">
                  <c:v>2652</c:v>
                </c:pt>
                <c:pt idx="24">
                  <c:v>2656</c:v>
                </c:pt>
                <c:pt idx="25">
                  <c:v>2657</c:v>
                </c:pt>
                <c:pt idx="26">
                  <c:v>2658</c:v>
                </c:pt>
                <c:pt idx="27">
                  <c:v>2657</c:v>
                </c:pt>
                <c:pt idx="28">
                  <c:v>2662</c:v>
                </c:pt>
                <c:pt idx="29">
                  <c:v>2664</c:v>
                </c:pt>
                <c:pt idx="30">
                  <c:v>2667</c:v>
                </c:pt>
              </c:numCache>
            </c:numRef>
          </c:val>
          <c:smooth val="0"/>
          <c:extLst>
            <c:ext xmlns:c16="http://schemas.microsoft.com/office/drawing/2014/chart" uri="{C3380CC4-5D6E-409C-BE32-E72D297353CC}">
              <c16:uniqueId val="{00000000-D1D4-4EC5-9917-2AD7E5C7C728}"/>
            </c:ext>
          </c:extLst>
        </c:ser>
        <c:dLbls>
          <c:showLegendKey val="0"/>
          <c:showVal val="0"/>
          <c:showCatName val="0"/>
          <c:showSerName val="0"/>
          <c:showPercent val="0"/>
          <c:showBubbleSize val="0"/>
        </c:dLbls>
        <c:smooth val="0"/>
        <c:axId val="354679152"/>
        <c:axId val="354680136"/>
      </c:lineChart>
      <c:dateAx>
        <c:axId val="35467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0136"/>
        <c:crosses val="autoZero"/>
        <c:auto val="1"/>
        <c:lblOffset val="100"/>
        <c:baseTimeUnit val="days"/>
      </c:dateAx>
      <c:valAx>
        <c:axId val="35468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-7.6628352490421006E-2</c:v>
                </c:pt>
                <c:pt idx="1">
                  <c:v>-7.6687116564416999E-2</c:v>
                </c:pt>
                <c:pt idx="2">
                  <c:v>0.49884881043745</c:v>
                </c:pt>
                <c:pt idx="3">
                  <c:v>-7.6365024818632998E-2</c:v>
                </c:pt>
                <c:pt idx="4">
                  <c:v>3.8211692777989997E-2</c:v>
                </c:pt>
                <c:pt idx="5">
                  <c:v>0.19098548510312999</c:v>
                </c:pt>
                <c:pt idx="6">
                  <c:v>7.6248570339306002E-2</c:v>
                </c:pt>
                <c:pt idx="7">
                  <c:v>-3.8095238095238002E-2</c:v>
                </c:pt>
                <c:pt idx="8">
                  <c:v>0.1905487804878</c:v>
                </c:pt>
                <c:pt idx="9">
                  <c:v>0.11411182959299999</c:v>
                </c:pt>
                <c:pt idx="10">
                  <c:v>0.15197568389058</c:v>
                </c:pt>
                <c:pt idx="11">
                  <c:v>-0.11380880121396</c:v>
                </c:pt>
                <c:pt idx="12">
                  <c:v>0</c:v>
                </c:pt>
                <c:pt idx="13">
                  <c:v>-3.7979491074820002E-2</c:v>
                </c:pt>
                <c:pt idx="14">
                  <c:v>-3.7993920972644001E-2</c:v>
                </c:pt>
                <c:pt idx="15">
                  <c:v>0.30406689471684001</c:v>
                </c:pt>
                <c:pt idx="16">
                  <c:v>0</c:v>
                </c:pt>
                <c:pt idx="17">
                  <c:v>0.11367942402425001</c:v>
                </c:pt>
                <c:pt idx="18">
                  <c:v>-3.7850113550341E-2</c:v>
                </c:pt>
                <c:pt idx="19">
                  <c:v>0</c:v>
                </c:pt>
                <c:pt idx="20">
                  <c:v>0.18932222642937999</c:v>
                </c:pt>
                <c:pt idx="21">
                  <c:v>0.18896447467876001</c:v>
                </c:pt>
                <c:pt idx="22">
                  <c:v>7.5443228970200005E-2</c:v>
                </c:pt>
                <c:pt idx="23">
                  <c:v>-3.7693177534866E-2</c:v>
                </c:pt>
                <c:pt idx="24">
                  <c:v>0.15082956259426999</c:v>
                </c:pt>
                <c:pt idx="25">
                  <c:v>3.7650602409639002E-2</c:v>
                </c:pt>
                <c:pt idx="26">
                  <c:v>3.7636432066239997E-2</c:v>
                </c:pt>
                <c:pt idx="27">
                  <c:v>-3.7622272385252002E-2</c:v>
                </c:pt>
                <c:pt idx="28">
                  <c:v>0.1881821603312</c:v>
                </c:pt>
                <c:pt idx="29">
                  <c:v>7.5131480090158007E-2</c:v>
                </c:pt>
                <c:pt idx="30">
                  <c:v>0.11261261261261001</c:v>
                </c:pt>
              </c:numCache>
            </c:numRef>
          </c:val>
          <c:smooth val="0"/>
          <c:extLst>
            <c:ext xmlns:c16="http://schemas.microsoft.com/office/drawing/2014/chart" uri="{C3380CC4-5D6E-409C-BE32-E72D297353CC}">
              <c16:uniqueId val="{00000000-E893-4326-9B5B-EEA1E3D01B6E}"/>
            </c:ext>
          </c:extLst>
        </c:ser>
        <c:dLbls>
          <c:showLegendKey val="0"/>
          <c:showVal val="0"/>
          <c:showCatName val="0"/>
          <c:showSerName val="0"/>
          <c:showPercent val="0"/>
          <c:showBubbleSize val="0"/>
        </c:dLbls>
        <c:smooth val="0"/>
        <c:axId val="355569664"/>
        <c:axId val="355575240"/>
      </c:lineChart>
      <c:dateAx>
        <c:axId val="35556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75240"/>
        <c:crosses val="autoZero"/>
        <c:auto val="1"/>
        <c:lblOffset val="100"/>
        <c:baseTimeUnit val="days"/>
      </c:dateAx>
      <c:valAx>
        <c:axId val="35557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6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2.8384999999999998</c:v>
                </c:pt>
                <c:pt idx="2">
                  <c:v>2.0287000000000002</c:v>
                </c:pt>
                <c:pt idx="3">
                  <c:v>1.8334999999999999</c:v>
                </c:pt>
                <c:pt idx="4">
                  <c:v>6.7622</c:v>
                </c:pt>
                <c:pt idx="5">
                  <c:v>2.0988000000000002</c:v>
                </c:pt>
                <c:pt idx="6">
                  <c:v>1.4863</c:v>
                </c:pt>
                <c:pt idx="7">
                  <c:v>3.2006000000000001</c:v>
                </c:pt>
                <c:pt idx="8">
                  <c:v>0</c:v>
                </c:pt>
                <c:pt idx="9">
                  <c:v>6.0824999999999996</c:v>
                </c:pt>
                <c:pt idx="10">
                  <c:v>6.3780999999999999</c:v>
                </c:pt>
                <c:pt idx="11">
                  <c:v>2.3913000000000002</c:v>
                </c:pt>
                <c:pt idx="12">
                  <c:v>1.6711</c:v>
                </c:pt>
                <c:pt idx="13">
                  <c:v>1.7094</c:v>
                </c:pt>
                <c:pt idx="14">
                  <c:v>1.292</c:v>
                </c:pt>
                <c:pt idx="15">
                  <c:v>0</c:v>
                </c:pt>
                <c:pt idx="16">
                  <c:v>2.2736000000000001</c:v>
                </c:pt>
                <c:pt idx="17">
                  <c:v>2.0072000000000001</c:v>
                </c:pt>
                <c:pt idx="18">
                  <c:v>2.4607000000000001</c:v>
                </c:pt>
                <c:pt idx="19">
                  <c:v>2.1204000000000001</c:v>
                </c:pt>
                <c:pt idx="20">
                  <c:v>1.1349</c:v>
                </c:pt>
                <c:pt idx="21">
                  <c:v>1.4348000000000001</c:v>
                </c:pt>
                <c:pt idx="22">
                  <c:v>0</c:v>
                </c:pt>
                <c:pt idx="23">
                  <c:v>2.4127999999999998</c:v>
                </c:pt>
                <c:pt idx="24">
                  <c:v>3.2027000000000001</c:v>
                </c:pt>
                <c:pt idx="25">
                  <c:v>1.8822000000000001</c:v>
                </c:pt>
                <c:pt idx="26">
                  <c:v>1.7310000000000001</c:v>
                </c:pt>
                <c:pt idx="27">
                  <c:v>1.5052000000000001</c:v>
                </c:pt>
                <c:pt idx="28">
                  <c:v>0.82720000000000005</c:v>
                </c:pt>
                <c:pt idx="29">
                  <c:v>8.4116</c:v>
                </c:pt>
                <c:pt idx="30">
                  <c:v>0</c:v>
                </c:pt>
              </c:numCache>
            </c:numRef>
          </c:val>
          <c:smooth val="0"/>
          <c:extLst>
            <c:ext xmlns:c16="http://schemas.microsoft.com/office/drawing/2014/chart" uri="{C3380CC4-5D6E-409C-BE32-E72D297353CC}">
              <c16:uniqueId val="{00000000-DFE5-4CA7-AA4A-46A926A16EE2}"/>
            </c:ext>
          </c:extLst>
        </c:ser>
        <c:dLbls>
          <c:showLegendKey val="0"/>
          <c:showVal val="0"/>
          <c:showCatName val="0"/>
          <c:showSerName val="0"/>
          <c:showPercent val="0"/>
          <c:showBubbleSize val="0"/>
        </c:dLbls>
        <c:smooth val="0"/>
        <c:axId val="427023912"/>
        <c:axId val="427017024"/>
      </c:lineChart>
      <c:dateAx>
        <c:axId val="42702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17024"/>
        <c:crosses val="autoZero"/>
        <c:auto val="1"/>
        <c:lblOffset val="100"/>
        <c:baseTimeUnit val="days"/>
      </c:dateAx>
      <c:valAx>
        <c:axId val="42701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2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74</c:v>
                </c:pt>
                <c:pt idx="2">
                  <c:v>53</c:v>
                </c:pt>
                <c:pt idx="3">
                  <c:v>48</c:v>
                </c:pt>
                <c:pt idx="4">
                  <c:v>177</c:v>
                </c:pt>
                <c:pt idx="5">
                  <c:v>55</c:v>
                </c:pt>
                <c:pt idx="6">
                  <c:v>39</c:v>
                </c:pt>
                <c:pt idx="7">
                  <c:v>84</c:v>
                </c:pt>
                <c:pt idx="8">
                  <c:v>0</c:v>
                </c:pt>
                <c:pt idx="9">
                  <c:v>160</c:v>
                </c:pt>
                <c:pt idx="10">
                  <c:v>168</c:v>
                </c:pt>
                <c:pt idx="11">
                  <c:v>63</c:v>
                </c:pt>
                <c:pt idx="12">
                  <c:v>44</c:v>
                </c:pt>
                <c:pt idx="13">
                  <c:v>45</c:v>
                </c:pt>
                <c:pt idx="14">
                  <c:v>34</c:v>
                </c:pt>
                <c:pt idx="15">
                  <c:v>0</c:v>
                </c:pt>
                <c:pt idx="16">
                  <c:v>60</c:v>
                </c:pt>
                <c:pt idx="17">
                  <c:v>53</c:v>
                </c:pt>
                <c:pt idx="18">
                  <c:v>65</c:v>
                </c:pt>
                <c:pt idx="19">
                  <c:v>56</c:v>
                </c:pt>
                <c:pt idx="20">
                  <c:v>30</c:v>
                </c:pt>
                <c:pt idx="21">
                  <c:v>38</c:v>
                </c:pt>
                <c:pt idx="22">
                  <c:v>0</c:v>
                </c:pt>
                <c:pt idx="23">
                  <c:v>64</c:v>
                </c:pt>
                <c:pt idx="24">
                  <c:v>85</c:v>
                </c:pt>
                <c:pt idx="25">
                  <c:v>50</c:v>
                </c:pt>
                <c:pt idx="26">
                  <c:v>46</c:v>
                </c:pt>
                <c:pt idx="27">
                  <c:v>40</c:v>
                </c:pt>
                <c:pt idx="28">
                  <c:v>22</c:v>
                </c:pt>
                <c:pt idx="29">
                  <c:v>224</c:v>
                </c:pt>
                <c:pt idx="30">
                  <c:v>0</c:v>
                </c:pt>
              </c:numCache>
            </c:numRef>
          </c:val>
          <c:smooth val="0"/>
          <c:extLst>
            <c:ext xmlns:c16="http://schemas.microsoft.com/office/drawing/2014/chart" uri="{C3380CC4-5D6E-409C-BE32-E72D297353CC}">
              <c16:uniqueId val="{00000000-75B6-45B6-8579-60A73CAF6F44}"/>
            </c:ext>
          </c:extLst>
        </c:ser>
        <c:dLbls>
          <c:showLegendKey val="0"/>
          <c:showVal val="0"/>
          <c:showCatName val="0"/>
          <c:showSerName val="0"/>
          <c:showPercent val="0"/>
          <c:showBubbleSize val="0"/>
        </c:dLbls>
        <c:smooth val="0"/>
        <c:axId val="427021616"/>
        <c:axId val="427016368"/>
      </c:lineChart>
      <c:dateAx>
        <c:axId val="42702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16368"/>
        <c:crosses val="autoZero"/>
        <c:auto val="1"/>
        <c:lblOffset val="100"/>
        <c:baseTimeUnit val="days"/>
      </c:dateAx>
      <c:valAx>
        <c:axId val="42701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2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53B7-4A30-4066-861C-D1BD6E069752}"/>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4E9C95B2-2357-4C92-919A-F1B72803551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7593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EB82-0F75-4CFC-8B1D-92A3EC8ECAE3}"/>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A6C722CB-E7EB-4C76-B8E4-FC3ABBDAD161}"/>
              </a:ext>
            </a:extLst>
          </p:cNvPr>
          <p:cNvGraphicFramePr>
            <a:graphicFrameLocks noGrp="1"/>
          </p:cNvGraphicFramePr>
          <p:nvPr>
            <p:ph type="tbl" sz="quarter" idx="13"/>
            <p:extLst>
              <p:ext uri="{D42A27DB-BD31-4B8C-83A1-F6EECF244321}">
                <p14:modId xmlns:p14="http://schemas.microsoft.com/office/powerpoint/2010/main" val="96686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7504551"/>
                    </a:ext>
                  </a:extLst>
                </a:gridCol>
                <a:gridCol w="699516">
                  <a:extLst>
                    <a:ext uri="{9D8B030D-6E8A-4147-A177-3AD203B41FA5}">
                      <a16:colId xmlns:a16="http://schemas.microsoft.com/office/drawing/2014/main" val="3548982425"/>
                    </a:ext>
                  </a:extLst>
                </a:gridCol>
                <a:gridCol w="699516">
                  <a:extLst>
                    <a:ext uri="{9D8B030D-6E8A-4147-A177-3AD203B41FA5}">
                      <a16:colId xmlns:a16="http://schemas.microsoft.com/office/drawing/2014/main" val="832481365"/>
                    </a:ext>
                  </a:extLst>
                </a:gridCol>
                <a:gridCol w="658368">
                  <a:extLst>
                    <a:ext uri="{9D8B030D-6E8A-4147-A177-3AD203B41FA5}">
                      <a16:colId xmlns:a16="http://schemas.microsoft.com/office/drawing/2014/main" val="2958292658"/>
                    </a:ext>
                  </a:extLst>
                </a:gridCol>
                <a:gridCol w="658368">
                  <a:extLst>
                    <a:ext uri="{9D8B030D-6E8A-4147-A177-3AD203B41FA5}">
                      <a16:colId xmlns:a16="http://schemas.microsoft.com/office/drawing/2014/main" val="3928179348"/>
                    </a:ext>
                  </a:extLst>
                </a:gridCol>
                <a:gridCol w="658368">
                  <a:extLst>
                    <a:ext uri="{9D8B030D-6E8A-4147-A177-3AD203B41FA5}">
                      <a16:colId xmlns:a16="http://schemas.microsoft.com/office/drawing/2014/main" val="2028216942"/>
                    </a:ext>
                  </a:extLst>
                </a:gridCol>
                <a:gridCol w="699516">
                  <a:extLst>
                    <a:ext uri="{9D8B030D-6E8A-4147-A177-3AD203B41FA5}">
                      <a16:colId xmlns:a16="http://schemas.microsoft.com/office/drawing/2014/main" val="1735665060"/>
                    </a:ext>
                  </a:extLst>
                </a:gridCol>
                <a:gridCol w="699516">
                  <a:extLst>
                    <a:ext uri="{9D8B030D-6E8A-4147-A177-3AD203B41FA5}">
                      <a16:colId xmlns:a16="http://schemas.microsoft.com/office/drawing/2014/main" val="3877279695"/>
                    </a:ext>
                  </a:extLst>
                </a:gridCol>
                <a:gridCol w="699516">
                  <a:extLst>
                    <a:ext uri="{9D8B030D-6E8A-4147-A177-3AD203B41FA5}">
                      <a16:colId xmlns:a16="http://schemas.microsoft.com/office/drawing/2014/main" val="3791609486"/>
                    </a:ext>
                  </a:extLst>
                </a:gridCol>
                <a:gridCol w="658368">
                  <a:extLst>
                    <a:ext uri="{9D8B030D-6E8A-4147-A177-3AD203B41FA5}">
                      <a16:colId xmlns:a16="http://schemas.microsoft.com/office/drawing/2014/main" val="2318560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27847990"/>
                  </a:ext>
                </a:extLst>
              </a:tr>
              <a:tr h="370840">
                <a:tc>
                  <a:txBody>
                    <a:bodyPr/>
                    <a:lstStyle/>
                    <a:p>
                      <a:r>
                        <a:rPr lang="en-US" sz="1000"/>
                        <a:t>mondayfitness</a:t>
                      </a:r>
                    </a:p>
                  </a:txBody>
                  <a:tcPr/>
                </a:tc>
                <a:tc>
                  <a:txBody>
                    <a:bodyPr/>
                    <a:lstStyle/>
                    <a:p>
                      <a:r>
                        <a:rPr lang="en-US" sz="1000"/>
                        <a:t>2667</a:t>
                      </a:r>
                    </a:p>
                  </a:txBody>
                  <a:tcPr/>
                </a:tc>
                <a:tc>
                  <a:txBody>
                    <a:bodyPr/>
                    <a:lstStyle/>
                    <a:p>
                      <a:r>
                        <a:rPr lang="en-US" sz="1000"/>
                        <a:t>57</a:t>
                      </a:r>
                    </a:p>
                  </a:txBody>
                  <a:tcPr/>
                </a:tc>
                <a:tc>
                  <a:txBody>
                    <a:bodyPr/>
                    <a:lstStyle/>
                    <a:p>
                      <a:r>
                        <a:rPr lang="en-US" sz="1000"/>
                        <a:t>16</a:t>
                      </a:r>
                    </a:p>
                  </a:txBody>
                  <a:tcPr/>
                </a:tc>
                <a:tc>
                  <a:txBody>
                    <a:bodyPr/>
                    <a:lstStyle/>
                    <a:p>
                      <a:r>
                        <a:rPr lang="en-US" sz="1000"/>
                        <a:t>2</a:t>
                      </a:r>
                    </a:p>
                  </a:txBody>
                  <a:tcPr/>
                </a:tc>
                <a:tc>
                  <a:txBody>
                    <a:bodyPr/>
                    <a:lstStyle/>
                    <a:p>
                      <a:r>
                        <a:rPr lang="en-US" sz="1000"/>
                        <a:t>9</a:t>
                      </a:r>
                    </a:p>
                  </a:txBody>
                  <a:tcPr/>
                </a:tc>
                <a:tc>
                  <a:txBody>
                    <a:bodyPr/>
                    <a:lstStyle/>
                    <a:p>
                      <a:r>
                        <a:rPr lang="en-US" sz="1000"/>
                        <a:t>27</a:t>
                      </a:r>
                    </a:p>
                  </a:txBody>
                  <a:tcPr/>
                </a:tc>
                <a:tc>
                  <a:txBody>
                    <a:bodyPr/>
                    <a:lstStyle/>
                    <a:p>
                      <a:r>
                        <a:rPr lang="en-US" sz="1000"/>
                        <a:t>1851</a:t>
                      </a:r>
                    </a:p>
                  </a:txBody>
                  <a:tcPr/>
                </a:tc>
                <a:tc>
                  <a:txBody>
                    <a:bodyPr/>
                    <a:lstStyle/>
                    <a:p>
                      <a:r>
                        <a:rPr lang="en-US" sz="1000"/>
                        <a:t>186</a:t>
                      </a:r>
                    </a:p>
                  </a:txBody>
                  <a:tcPr/>
                </a:tc>
                <a:tc>
                  <a:txBody>
                    <a:bodyPr/>
                    <a:lstStyle/>
                    <a:p>
                      <a:r>
                        <a:rPr lang="en-US" sz="1000"/>
                        <a:t>2.8599 %</a:t>
                      </a:r>
                    </a:p>
                  </a:txBody>
                  <a:tcPr/>
                </a:tc>
                <a:extLst>
                  <a:ext uri="{0D108BD9-81ED-4DB2-BD59-A6C34878D82A}">
                    <a16:rowId xmlns:a16="http://schemas.microsoft.com/office/drawing/2014/main" val="3750696229"/>
                  </a:ext>
                </a:extLst>
              </a:tr>
            </a:tbl>
          </a:graphicData>
        </a:graphic>
      </p:graphicFrame>
      <p:sp>
        <p:nvSpPr>
          <p:cNvPr id="4" name="Text Placeholder 3">
            <a:extLst>
              <a:ext uri="{FF2B5EF4-FFF2-40B4-BE49-F238E27FC236}">
                <a16:creationId xmlns:a16="http://schemas.microsoft.com/office/drawing/2014/main" id="{3787A706-DF4D-4C1A-922D-CA6AA0AEBB9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4009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E197-D3BA-452C-9C1B-1753E12D026D}"/>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57B0D888-C3B9-49C1-84AC-1BD026B25219}"/>
              </a:ext>
            </a:extLst>
          </p:cNvPr>
          <p:cNvGraphicFramePr>
            <a:graphicFrameLocks noGrp="1"/>
          </p:cNvGraphicFramePr>
          <p:nvPr>
            <p:ph type="chart" sz="quarter" idx="13"/>
            <p:extLst>
              <p:ext uri="{D42A27DB-BD31-4B8C-83A1-F6EECF244321}">
                <p14:modId xmlns:p14="http://schemas.microsoft.com/office/powerpoint/2010/main" val="380750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BBA29-BCE3-4320-9A44-A64A65C053D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5705509-E90C-4177-B544-82AE3CB53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47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BE6B3-C190-4CB6-8BB9-716C71192951}"/>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8E27B0D8-E4A0-4FE9-95FD-994F18235404}"/>
              </a:ext>
            </a:extLst>
          </p:cNvPr>
          <p:cNvGraphicFramePr>
            <a:graphicFrameLocks noGrp="1"/>
          </p:cNvGraphicFramePr>
          <p:nvPr>
            <p:ph type="chart" sz="quarter" idx="13"/>
            <p:extLst>
              <p:ext uri="{D42A27DB-BD31-4B8C-83A1-F6EECF244321}">
                <p14:modId xmlns:p14="http://schemas.microsoft.com/office/powerpoint/2010/main" val="113860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6DA616-4B31-4377-85A9-083B4C42491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C8AC9BA-A666-49D7-A44A-B44C37F45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03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59AD-9706-40EB-B260-42EFBE8255BA}"/>
              </a:ext>
            </a:extLst>
          </p:cNvPr>
          <p:cNvSpPr>
            <a:spLocks noGrp="1"/>
          </p:cNvSpPr>
          <p:nvPr>
            <p:ph type="title"/>
          </p:nvPr>
        </p:nvSpPr>
        <p:spPr/>
        <p:txBody>
          <a:bodyPr/>
          <a:lstStyle/>
          <a:p>
            <a:r>
              <a:rPr lang="en-US"/>
              <a:t>Instagram Posts Table | mondayfitness - 1 of 8</a:t>
            </a:r>
          </a:p>
        </p:txBody>
      </p:sp>
      <p:graphicFrame>
        <p:nvGraphicFramePr>
          <p:cNvPr id="5" name="Table Placeholder 4">
            <a:extLst>
              <a:ext uri="{FF2B5EF4-FFF2-40B4-BE49-F238E27FC236}">
                <a16:creationId xmlns:a16="http://schemas.microsoft.com/office/drawing/2014/main" id="{42A2F19E-988B-4464-83C8-FBC9190377BA}"/>
              </a:ext>
            </a:extLst>
          </p:cNvPr>
          <p:cNvGraphicFramePr>
            <a:graphicFrameLocks noGrp="1"/>
          </p:cNvGraphicFramePr>
          <p:nvPr>
            <p:ph type="tbl" sz="quarter" idx="13"/>
            <p:extLst>
              <p:ext uri="{D42A27DB-BD31-4B8C-83A1-F6EECF244321}">
                <p14:modId xmlns:p14="http://schemas.microsoft.com/office/powerpoint/2010/main" val="2458861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0765856"/>
                    </a:ext>
                  </a:extLst>
                </a:gridCol>
                <a:gridCol w="987552">
                  <a:extLst>
                    <a:ext uri="{9D8B030D-6E8A-4147-A177-3AD203B41FA5}">
                      <a16:colId xmlns:a16="http://schemas.microsoft.com/office/drawing/2014/main" val="47341787"/>
                    </a:ext>
                  </a:extLst>
                </a:gridCol>
                <a:gridCol w="987552">
                  <a:extLst>
                    <a:ext uri="{9D8B030D-6E8A-4147-A177-3AD203B41FA5}">
                      <a16:colId xmlns:a16="http://schemas.microsoft.com/office/drawing/2014/main" val="47484928"/>
                    </a:ext>
                  </a:extLst>
                </a:gridCol>
                <a:gridCol w="987552">
                  <a:extLst>
                    <a:ext uri="{9D8B030D-6E8A-4147-A177-3AD203B41FA5}">
                      <a16:colId xmlns:a16="http://schemas.microsoft.com/office/drawing/2014/main" val="4133814613"/>
                    </a:ext>
                  </a:extLst>
                </a:gridCol>
                <a:gridCol w="987552">
                  <a:extLst>
                    <a:ext uri="{9D8B030D-6E8A-4147-A177-3AD203B41FA5}">
                      <a16:colId xmlns:a16="http://schemas.microsoft.com/office/drawing/2014/main" val="148640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16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- 2018-07-30 13:10:50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Studio team!
With over 20 years of experience in the fitness industry, Zeina Jaber - as a certified Lagree trainer, fitness &amp; health enthusiast and EMS trainer - will make sure you accomplish your fitness goals, whatever they might be.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45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- 2018-07-29 19:55:50 </a:t>
                      </a:r>
                      <a:r>
                        <a:rPr kumimoji="0" lang="en-US" sz="1000" b="0" i="0" u="none" strike="noStrike" kern="1200" cap="none" spc="0" normalizeH="0" baseline="0" noProof="0">
                          <a:ln>
                            <a:noFill/>
                          </a:ln>
                          <a:solidFill>
                            <a:prstClr val="black"/>
                          </a:solidFill>
                          <a:effectLst/>
                          <a:uLnTx/>
                          <a:uFillTx/>
                          <a:latin typeface="+mn-lt"/>
                          <a:ea typeface="+mn-ea"/>
                          <a:cs typeface="+mn-cs"/>
                        </a:rPr>
                        <a:t>
 The ideal healthy snack for movie night! #rawkalechips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109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- 2018-07-28 17:01:45 </a:t>
                      </a:r>
                      <a:r>
                        <a:rPr kumimoji="0" lang="en-US" sz="1000" b="0" i="0" u="none" strike="noStrike" kern="1200" cap="none" spc="0" normalizeH="0" baseline="0" noProof="0">
                          <a:ln>
                            <a:noFill/>
                          </a:ln>
                          <a:solidFill>
                            <a:prstClr val="black"/>
                          </a:solidFill>
                          <a:effectLst/>
                          <a:uLnTx/>
                          <a:uFillTx/>
                          <a:latin typeface="+mn-lt"/>
                          <a:ea typeface="+mn-ea"/>
                          <a:cs typeface="+mn-cs"/>
                        </a:rPr>
                        <a:t>
 MEGA KNOCKOUT is a fusion of boxing and the Lagree fitness method.
Expect 30 minutes of intense Kick-Boxing and then 30 minutes of strength training on the megaformer! The ultimate workout in a 60 minute class! Book your spots 👊💪 #megaknockout #traingrowglow @mhmdfneich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159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- 2018-07-27 13:33:35 </a:t>
                      </a:r>
                      <a:r>
                        <a:rPr kumimoji="0" lang="en-US" sz="1000" b="0" i="0" u="none" strike="noStrike" kern="1200" cap="none" spc="0" normalizeH="0" baseline="0" noProof="0">
                          <a:ln>
                            <a:noFill/>
                          </a:ln>
                          <a:solidFill>
                            <a:prstClr val="black"/>
                          </a:solidFill>
                          <a:effectLst/>
                          <a:uLnTx/>
                          <a:uFillTx/>
                          <a:latin typeface="+mn-lt"/>
                          <a:ea typeface="+mn-ea"/>
                          <a:cs typeface="+mn-cs"/>
                        </a:rPr>
                        <a:t>
 Are you suffering from low immunity? Are you suffering from hormonal imbalance?
A savoury cup of Bone Broth Latté may be just what you need!
Swipe left to discover the recipe.
The Bone Broth Collagen is available at the Studio! #bonebroth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3685250"/>
                  </a:ext>
                </a:extLst>
              </a:tr>
            </a:tbl>
          </a:graphicData>
        </a:graphic>
      </p:graphicFrame>
      <p:sp>
        <p:nvSpPr>
          <p:cNvPr id="4" name="Text Placeholder 3">
            <a:extLst>
              <a:ext uri="{FF2B5EF4-FFF2-40B4-BE49-F238E27FC236}">
                <a16:creationId xmlns:a16="http://schemas.microsoft.com/office/drawing/2014/main" id="{97AE2E71-6167-42C3-861A-1F02DA907CC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4168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9F66-5B5A-47D7-971A-7CCCDCEBFEEF}"/>
              </a:ext>
            </a:extLst>
          </p:cNvPr>
          <p:cNvSpPr>
            <a:spLocks noGrp="1"/>
          </p:cNvSpPr>
          <p:nvPr>
            <p:ph type="title"/>
          </p:nvPr>
        </p:nvSpPr>
        <p:spPr/>
        <p:txBody>
          <a:bodyPr/>
          <a:lstStyle/>
          <a:p>
            <a:r>
              <a:rPr lang="en-US"/>
              <a:t>Instagram Posts Table | mondayfitness - 2 of 8</a:t>
            </a:r>
          </a:p>
        </p:txBody>
      </p:sp>
      <p:graphicFrame>
        <p:nvGraphicFramePr>
          <p:cNvPr id="5" name="Table Placeholder 4">
            <a:extLst>
              <a:ext uri="{FF2B5EF4-FFF2-40B4-BE49-F238E27FC236}">
                <a16:creationId xmlns:a16="http://schemas.microsoft.com/office/drawing/2014/main" id="{75C0C83E-C73F-47B5-B5C7-5AC9E9F9299F}"/>
              </a:ext>
            </a:extLst>
          </p:cNvPr>
          <p:cNvGraphicFramePr>
            <a:graphicFrameLocks noGrp="1"/>
          </p:cNvGraphicFramePr>
          <p:nvPr>
            <p:ph type="tbl" sz="quarter" idx="13"/>
            <p:extLst>
              <p:ext uri="{D42A27DB-BD31-4B8C-83A1-F6EECF244321}">
                <p14:modId xmlns:p14="http://schemas.microsoft.com/office/powerpoint/2010/main" val="406921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7657601"/>
                    </a:ext>
                  </a:extLst>
                </a:gridCol>
                <a:gridCol w="987552">
                  <a:extLst>
                    <a:ext uri="{9D8B030D-6E8A-4147-A177-3AD203B41FA5}">
                      <a16:colId xmlns:a16="http://schemas.microsoft.com/office/drawing/2014/main" val="2443232393"/>
                    </a:ext>
                  </a:extLst>
                </a:gridCol>
                <a:gridCol w="987552">
                  <a:extLst>
                    <a:ext uri="{9D8B030D-6E8A-4147-A177-3AD203B41FA5}">
                      <a16:colId xmlns:a16="http://schemas.microsoft.com/office/drawing/2014/main" val="3885249898"/>
                    </a:ext>
                  </a:extLst>
                </a:gridCol>
                <a:gridCol w="987552">
                  <a:extLst>
                    <a:ext uri="{9D8B030D-6E8A-4147-A177-3AD203B41FA5}">
                      <a16:colId xmlns:a16="http://schemas.microsoft.com/office/drawing/2014/main" val="922995497"/>
                    </a:ext>
                  </a:extLst>
                </a:gridCol>
                <a:gridCol w="987552">
                  <a:extLst>
                    <a:ext uri="{9D8B030D-6E8A-4147-A177-3AD203B41FA5}">
                      <a16:colId xmlns:a16="http://schemas.microsoft.com/office/drawing/2014/main" val="255883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612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- 2018-07-26 17:10:00 </a:t>
                      </a:r>
                      <a:r>
                        <a:rPr kumimoji="0" lang="en-US" sz="1000" b="0" i="0" u="none" strike="noStrike" kern="1200" cap="none" spc="0" normalizeH="0" baseline="0" noProof="0">
                          <a:ln>
                            <a:noFill/>
                          </a:ln>
                          <a:solidFill>
                            <a:prstClr val="black"/>
                          </a:solidFill>
                          <a:effectLst/>
                          <a:uLnTx/>
                          <a:uFillTx/>
                          <a:latin typeface="+mn-lt"/>
                          <a:ea typeface="+mn-ea"/>
                          <a:cs typeface="+mn-cs"/>
                        </a:rPr>
                        <a:t>
 The Mega Athletic Advanced class is an advance take on the Megaformer for those who like to challenge themselves. Guaranteed to reshape your body! Are you up for it? Join everyday (except Saturday) for one of the best workouts you'll ever have! Book your spots through the MINDBODY app.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02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- 2018-07-25 16:05:01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Noura Hmede!
When Noura joined the Studio, she started her fitness journey with Stott Pilates Athletic Conditioning classes, and during her pregnancy switched to Prenatal classes in order to strengthen her core &amp; upper body.
She now regularly does Post Natal sessions with Raghda and succeeded in losing 17 kilos post pregnancy in 6 months!
Way to go Noura Hmede!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6695100"/>
                  </a:ext>
                </a:extLst>
              </a:tr>
            </a:tbl>
          </a:graphicData>
        </a:graphic>
      </p:graphicFrame>
      <p:sp>
        <p:nvSpPr>
          <p:cNvPr id="4" name="Text Placeholder 3">
            <a:extLst>
              <a:ext uri="{FF2B5EF4-FFF2-40B4-BE49-F238E27FC236}">
                <a16:creationId xmlns:a16="http://schemas.microsoft.com/office/drawing/2014/main" id="{C96EABB5-A4CF-4612-9DBC-1E577443204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2716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78B0-C782-4A6E-9F74-A83C3B5220A4}"/>
              </a:ext>
            </a:extLst>
          </p:cNvPr>
          <p:cNvSpPr>
            <a:spLocks noGrp="1"/>
          </p:cNvSpPr>
          <p:nvPr>
            <p:ph type="title"/>
          </p:nvPr>
        </p:nvSpPr>
        <p:spPr/>
        <p:txBody>
          <a:bodyPr/>
          <a:lstStyle/>
          <a:p>
            <a:r>
              <a:rPr lang="en-US"/>
              <a:t>Instagram Posts Table | mondayfitness - 3 of 8</a:t>
            </a:r>
          </a:p>
        </p:txBody>
      </p:sp>
      <p:graphicFrame>
        <p:nvGraphicFramePr>
          <p:cNvPr id="5" name="Table Placeholder 4">
            <a:extLst>
              <a:ext uri="{FF2B5EF4-FFF2-40B4-BE49-F238E27FC236}">
                <a16:creationId xmlns:a16="http://schemas.microsoft.com/office/drawing/2014/main" id="{20989B2A-ED00-4CE7-B52A-0443ECB1F026}"/>
              </a:ext>
            </a:extLst>
          </p:cNvPr>
          <p:cNvGraphicFramePr>
            <a:graphicFrameLocks noGrp="1"/>
          </p:cNvGraphicFramePr>
          <p:nvPr>
            <p:ph type="tbl" sz="quarter" idx="13"/>
            <p:extLst>
              <p:ext uri="{D42A27DB-BD31-4B8C-83A1-F6EECF244321}">
                <p14:modId xmlns:p14="http://schemas.microsoft.com/office/powerpoint/2010/main" val="13160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8929151"/>
                    </a:ext>
                  </a:extLst>
                </a:gridCol>
                <a:gridCol w="987552">
                  <a:extLst>
                    <a:ext uri="{9D8B030D-6E8A-4147-A177-3AD203B41FA5}">
                      <a16:colId xmlns:a16="http://schemas.microsoft.com/office/drawing/2014/main" val="1391047980"/>
                    </a:ext>
                  </a:extLst>
                </a:gridCol>
                <a:gridCol w="987552">
                  <a:extLst>
                    <a:ext uri="{9D8B030D-6E8A-4147-A177-3AD203B41FA5}">
                      <a16:colId xmlns:a16="http://schemas.microsoft.com/office/drawing/2014/main" val="254203602"/>
                    </a:ext>
                  </a:extLst>
                </a:gridCol>
                <a:gridCol w="987552">
                  <a:extLst>
                    <a:ext uri="{9D8B030D-6E8A-4147-A177-3AD203B41FA5}">
                      <a16:colId xmlns:a16="http://schemas.microsoft.com/office/drawing/2014/main" val="3786497636"/>
                    </a:ext>
                  </a:extLst>
                </a:gridCol>
                <a:gridCol w="987552">
                  <a:extLst>
                    <a:ext uri="{9D8B030D-6E8A-4147-A177-3AD203B41FA5}">
                      <a16:colId xmlns:a16="http://schemas.microsoft.com/office/drawing/2014/main" val="379445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485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- 2018-07-24 14:07:35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yesterday's successful outdoor event at Coral Beach!
What a fun way to start the afternoon dancing to the beat with world famous dancer URIEL - brought to you by @flywithhellen - followed by a much needed stretching session!
We ended our night mindfully in a Power Yoga session with @tracyogini.
A big thank you to @urielarreguin and @tracyogini for making it such a pleasant evening and to all those who joined us. To be repeated soon!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432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- 2018-07-22 13:20:20 </a:t>
                      </a:r>
                      <a:r>
                        <a:rPr kumimoji="0" lang="en-US" sz="1000" b="0" i="0" u="none" strike="noStrike" kern="1200" cap="none" spc="0" normalizeH="0" baseline="0" noProof="0">
                          <a:ln>
                            <a:noFill/>
                          </a:ln>
                          <a:solidFill>
                            <a:prstClr val="black"/>
                          </a:solidFill>
                          <a:effectLst/>
                          <a:uLnTx/>
                          <a:uFillTx/>
                          <a:latin typeface="+mn-lt"/>
                          <a:ea typeface="+mn-ea"/>
                          <a:cs typeface="+mn-cs"/>
                        </a:rPr>
                        <a:t>
 It's tomorrow!
Don't miss world famous dancer Uriel Arreguin, brought to you by @flywithhellen, at Coral Beach for an intense FITNESS DANCE session at 6.00 PM, followed by a DANCE STRETCHING session at 7.00 PM.
End the afternoon with Tracy Estefane in a SUNSET POWER YOGA session by the sea at 7.45 PM.
Book your spots by clicking on the link in our bio! See you tomorrow Mondayers!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98084269"/>
                  </a:ext>
                </a:extLst>
              </a:tr>
            </a:tbl>
          </a:graphicData>
        </a:graphic>
      </p:graphicFrame>
      <p:sp>
        <p:nvSpPr>
          <p:cNvPr id="4" name="Text Placeholder 3">
            <a:extLst>
              <a:ext uri="{FF2B5EF4-FFF2-40B4-BE49-F238E27FC236}">
                <a16:creationId xmlns:a16="http://schemas.microsoft.com/office/drawing/2014/main" id="{A80551E4-5113-44B3-AEBB-C9B1AE49E5C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4032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5A4F-CFB1-4BF1-A5BF-89DFDED8BEF6}"/>
              </a:ext>
            </a:extLst>
          </p:cNvPr>
          <p:cNvSpPr>
            <a:spLocks noGrp="1"/>
          </p:cNvSpPr>
          <p:nvPr>
            <p:ph type="title"/>
          </p:nvPr>
        </p:nvSpPr>
        <p:spPr/>
        <p:txBody>
          <a:bodyPr/>
          <a:lstStyle/>
          <a:p>
            <a:r>
              <a:rPr lang="en-US"/>
              <a:t>Instagram Posts Table | mondayfitness - 4 of 8</a:t>
            </a:r>
          </a:p>
        </p:txBody>
      </p:sp>
      <p:graphicFrame>
        <p:nvGraphicFramePr>
          <p:cNvPr id="5" name="Table Placeholder 4">
            <a:extLst>
              <a:ext uri="{FF2B5EF4-FFF2-40B4-BE49-F238E27FC236}">
                <a16:creationId xmlns:a16="http://schemas.microsoft.com/office/drawing/2014/main" id="{3831D1CE-FA19-4B28-8B6C-02C5533E4E43}"/>
              </a:ext>
            </a:extLst>
          </p:cNvPr>
          <p:cNvGraphicFramePr>
            <a:graphicFrameLocks noGrp="1"/>
          </p:cNvGraphicFramePr>
          <p:nvPr>
            <p:ph type="tbl" sz="quarter" idx="13"/>
            <p:extLst>
              <p:ext uri="{D42A27DB-BD31-4B8C-83A1-F6EECF244321}">
                <p14:modId xmlns:p14="http://schemas.microsoft.com/office/powerpoint/2010/main" val="184668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60698292"/>
                    </a:ext>
                  </a:extLst>
                </a:gridCol>
                <a:gridCol w="987552">
                  <a:extLst>
                    <a:ext uri="{9D8B030D-6E8A-4147-A177-3AD203B41FA5}">
                      <a16:colId xmlns:a16="http://schemas.microsoft.com/office/drawing/2014/main" val="1460990675"/>
                    </a:ext>
                  </a:extLst>
                </a:gridCol>
                <a:gridCol w="987552">
                  <a:extLst>
                    <a:ext uri="{9D8B030D-6E8A-4147-A177-3AD203B41FA5}">
                      <a16:colId xmlns:a16="http://schemas.microsoft.com/office/drawing/2014/main" val="2657581989"/>
                    </a:ext>
                  </a:extLst>
                </a:gridCol>
                <a:gridCol w="987552">
                  <a:extLst>
                    <a:ext uri="{9D8B030D-6E8A-4147-A177-3AD203B41FA5}">
                      <a16:colId xmlns:a16="http://schemas.microsoft.com/office/drawing/2014/main" val="628051706"/>
                    </a:ext>
                  </a:extLst>
                </a:gridCol>
                <a:gridCol w="987552">
                  <a:extLst>
                    <a:ext uri="{9D8B030D-6E8A-4147-A177-3AD203B41FA5}">
                      <a16:colId xmlns:a16="http://schemas.microsoft.com/office/drawing/2014/main" val="299611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77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- 2018-07-21 17:20:31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annoying than chapped or dry lips. "Hurraw!" Lip Balms from our Lynn's Apothecary corner are vegan, 100% natural, nourishing, tasty and will keep your lips hydrated and smooth. There's a balm for every mood and taste. Pick your favorite! #hurrawbalm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556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- 2018-07-20 17:00:39 </a:t>
                      </a:r>
                      <a:r>
                        <a:rPr kumimoji="0" lang="en-US" sz="1000" b="0" i="0" u="none" strike="noStrike" kern="1200" cap="none" spc="0" normalizeH="0" baseline="0" noProof="0">
                          <a:ln>
                            <a:noFill/>
                          </a:ln>
                          <a:solidFill>
                            <a:prstClr val="black"/>
                          </a:solidFill>
                          <a:effectLst/>
                          <a:uLnTx/>
                          <a:uFillTx/>
                          <a:latin typeface="+mn-lt"/>
                          <a:ea typeface="+mn-ea"/>
                          <a:cs typeface="+mn-cs"/>
                        </a:rPr>
                        <a:t>
 That's how you work out in style! Feel good while you sweat it out in @wearbodyandmind.
Pick your favorite from our Studio! #wearbodyandmind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836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- 2018-07-19 14:53:38 </a:t>
                      </a:r>
                      <a:r>
                        <a:rPr kumimoji="0" lang="en-US" sz="1000" b="0" i="0" u="none" strike="noStrike" kern="1200" cap="none" spc="0" normalizeH="0" baseline="0" noProof="0">
                          <a:ln>
                            <a:noFill/>
                          </a:ln>
                          <a:solidFill>
                            <a:prstClr val="black"/>
                          </a:solidFill>
                          <a:effectLst/>
                          <a:uLnTx/>
                          <a:uFillTx/>
                          <a:latin typeface="+mn-lt"/>
                          <a:ea typeface="+mn-ea"/>
                          <a:cs typeface="+mn-cs"/>
                        </a:rPr>
                        <a:t>
 Power Yoga is a mind-body experience like no other.
Don't miss @tracyogini this coming Monday, the 23rd of July, at @coralbeach.beirut for a SUNSET POWER YOGA session by the sea, starting 7.45 PM.
Call us on 01/792469 or go on the MINDBODY app to book your spot! #poweryoga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77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- 2018-07-18 16:53:24 </a:t>
                      </a:r>
                      <a:r>
                        <a:rPr kumimoji="0" lang="en-US" sz="1000" b="0" i="0" u="none" strike="noStrike" kern="1200" cap="none" spc="0" normalizeH="0" baseline="0" noProof="0">
                          <a:ln>
                            <a:noFill/>
                          </a:ln>
                          <a:solidFill>
                            <a:prstClr val="black"/>
                          </a:solidFill>
                          <a:effectLst/>
                          <a:uLnTx/>
                          <a:uFillTx/>
                          <a:latin typeface="+mn-lt"/>
                          <a:ea typeface="+mn-ea"/>
                          <a:cs typeface="+mn-cs"/>
                        </a:rPr>
                        <a:t>
 Gotta sculpt those abs and keep them firm for the summer season! Are we right?! Up your abs game by joining @mirahoss in her ABS OF STEEL class and you'll be on your way to tight, toned abs in no time. Hurry up and book your spot! #absofsteel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4177478"/>
                  </a:ext>
                </a:extLst>
              </a:tr>
            </a:tbl>
          </a:graphicData>
        </a:graphic>
      </p:graphicFrame>
      <p:sp>
        <p:nvSpPr>
          <p:cNvPr id="4" name="Text Placeholder 3">
            <a:extLst>
              <a:ext uri="{FF2B5EF4-FFF2-40B4-BE49-F238E27FC236}">
                <a16:creationId xmlns:a16="http://schemas.microsoft.com/office/drawing/2014/main" id="{879E3946-397E-40D1-BF13-71399D6468D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76186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D654B-A1B4-45C9-A31D-69EB9DA94F00}"/>
              </a:ext>
            </a:extLst>
          </p:cNvPr>
          <p:cNvSpPr>
            <a:spLocks noGrp="1"/>
          </p:cNvSpPr>
          <p:nvPr>
            <p:ph type="title"/>
          </p:nvPr>
        </p:nvSpPr>
        <p:spPr/>
        <p:txBody>
          <a:bodyPr/>
          <a:lstStyle/>
          <a:p>
            <a:r>
              <a:rPr lang="en-US"/>
              <a:t>Instagram Posts Table | mondayfitness - 5 of 8</a:t>
            </a:r>
          </a:p>
        </p:txBody>
      </p:sp>
      <p:graphicFrame>
        <p:nvGraphicFramePr>
          <p:cNvPr id="5" name="Table Placeholder 4">
            <a:extLst>
              <a:ext uri="{FF2B5EF4-FFF2-40B4-BE49-F238E27FC236}">
                <a16:creationId xmlns:a16="http://schemas.microsoft.com/office/drawing/2014/main" id="{A36EE6EA-59A1-4188-8805-DF3D19311B93}"/>
              </a:ext>
            </a:extLst>
          </p:cNvPr>
          <p:cNvGraphicFramePr>
            <a:graphicFrameLocks noGrp="1"/>
          </p:cNvGraphicFramePr>
          <p:nvPr>
            <p:ph type="tbl" sz="quarter" idx="13"/>
            <p:extLst>
              <p:ext uri="{D42A27DB-BD31-4B8C-83A1-F6EECF244321}">
                <p14:modId xmlns:p14="http://schemas.microsoft.com/office/powerpoint/2010/main" val="115776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68662830"/>
                    </a:ext>
                  </a:extLst>
                </a:gridCol>
                <a:gridCol w="987552">
                  <a:extLst>
                    <a:ext uri="{9D8B030D-6E8A-4147-A177-3AD203B41FA5}">
                      <a16:colId xmlns:a16="http://schemas.microsoft.com/office/drawing/2014/main" val="1391320662"/>
                    </a:ext>
                  </a:extLst>
                </a:gridCol>
                <a:gridCol w="987552">
                  <a:extLst>
                    <a:ext uri="{9D8B030D-6E8A-4147-A177-3AD203B41FA5}">
                      <a16:colId xmlns:a16="http://schemas.microsoft.com/office/drawing/2014/main" val="3356912425"/>
                    </a:ext>
                  </a:extLst>
                </a:gridCol>
                <a:gridCol w="987552">
                  <a:extLst>
                    <a:ext uri="{9D8B030D-6E8A-4147-A177-3AD203B41FA5}">
                      <a16:colId xmlns:a16="http://schemas.microsoft.com/office/drawing/2014/main" val="2837365779"/>
                    </a:ext>
                  </a:extLst>
                </a:gridCol>
                <a:gridCol w="987552">
                  <a:extLst>
                    <a:ext uri="{9D8B030D-6E8A-4147-A177-3AD203B41FA5}">
                      <a16:colId xmlns:a16="http://schemas.microsoft.com/office/drawing/2014/main" val="313431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28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- 2018-07-17 15:25:45 </a:t>
                      </a:r>
                      <a:r>
                        <a:rPr kumimoji="0" lang="en-US" sz="1000" b="0" i="0" u="none" strike="noStrike" kern="1200" cap="none" spc="0" normalizeH="0" baseline="0" noProof="0">
                          <a:ln>
                            <a:noFill/>
                          </a:ln>
                          <a:solidFill>
                            <a:prstClr val="black"/>
                          </a:solidFill>
                          <a:effectLst/>
                          <a:uLnTx/>
                          <a:uFillTx/>
                          <a:latin typeface="+mn-lt"/>
                          <a:ea typeface="+mn-ea"/>
                          <a:cs typeface="+mn-cs"/>
                        </a:rPr>
                        <a:t>
 Join us this coming Monday, the 23rd of July, from 6.00 PM to 9.00 PM for an afternoon of dancing, stretching and stress-relief! What better way to start the week?
We have the pleasure to welcome all the way from Canada Uriel Arreguin - recognized as a multi-talented artistic director, stage director, designer, artistic coach, choreographer and professional dancer - who will be starting off the event with a FITNESS DANCE session at 6.00 PM, followed by a DANCE STRETCHING session at 7.00 PM.
We'll be finishing off with a SUNSET POWER YOGA session with Tracy Estefane at 8.00 PM.
So GET READY to move your body to the beat and let Uriel guide you through a fun-filled workout, &amp; charge your energy with Tracy through mental, physical and spiritual guidance while enjoying the sea view.
Oh, and don't forget to cool off with our COLD PRESSED JUICES!
Call us on 01/792469 or click on the link in our bio to book your spot!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146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- 2018-07-15 19:06:40 </a:t>
                      </a:r>
                      <a:r>
                        <a:rPr kumimoji="0" lang="en-US" sz="1000" b="0" i="0" u="none" strike="noStrike" kern="1200" cap="none" spc="0" normalizeH="0" baseline="0" noProof="0">
                          <a:ln>
                            <a:noFill/>
                          </a:ln>
                          <a:solidFill>
                            <a:prstClr val="black"/>
                          </a:solidFill>
                          <a:effectLst/>
                          <a:uLnTx/>
                          <a:uFillTx/>
                          <a:latin typeface="+mn-lt"/>
                          <a:ea typeface="+mn-ea"/>
                          <a:cs typeface="+mn-cs"/>
                        </a:rPr>
                        <a:t>
 Take your skin to the next level with our range of Narganics scrubs!
The Rose Sea Polish is a blend that gently exfoliates and leaves the skin silky smooth and hydrated. #narganics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7311271"/>
                  </a:ext>
                </a:extLst>
              </a:tr>
            </a:tbl>
          </a:graphicData>
        </a:graphic>
      </p:graphicFrame>
      <p:sp>
        <p:nvSpPr>
          <p:cNvPr id="4" name="Text Placeholder 3">
            <a:extLst>
              <a:ext uri="{FF2B5EF4-FFF2-40B4-BE49-F238E27FC236}">
                <a16:creationId xmlns:a16="http://schemas.microsoft.com/office/drawing/2014/main" id="{FA8E86C4-B150-4B47-AA31-783FFC4AB7E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10543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F698-BEC7-4E55-A17C-0C6C1FD916C6}"/>
              </a:ext>
            </a:extLst>
          </p:cNvPr>
          <p:cNvSpPr>
            <a:spLocks noGrp="1"/>
          </p:cNvSpPr>
          <p:nvPr>
            <p:ph type="title"/>
          </p:nvPr>
        </p:nvSpPr>
        <p:spPr/>
        <p:txBody>
          <a:bodyPr/>
          <a:lstStyle/>
          <a:p>
            <a:r>
              <a:rPr lang="en-US"/>
              <a:t>Instagram Posts Table | mondayfitness - 6 of 8</a:t>
            </a:r>
          </a:p>
        </p:txBody>
      </p:sp>
      <p:graphicFrame>
        <p:nvGraphicFramePr>
          <p:cNvPr id="5" name="Table Placeholder 4">
            <a:extLst>
              <a:ext uri="{FF2B5EF4-FFF2-40B4-BE49-F238E27FC236}">
                <a16:creationId xmlns:a16="http://schemas.microsoft.com/office/drawing/2014/main" id="{EB16A87E-3EAA-45D4-9B0D-C2423BEF0BDC}"/>
              </a:ext>
            </a:extLst>
          </p:cNvPr>
          <p:cNvGraphicFramePr>
            <a:graphicFrameLocks noGrp="1"/>
          </p:cNvGraphicFramePr>
          <p:nvPr>
            <p:ph type="tbl" sz="quarter" idx="13"/>
            <p:extLst>
              <p:ext uri="{D42A27DB-BD31-4B8C-83A1-F6EECF244321}">
                <p14:modId xmlns:p14="http://schemas.microsoft.com/office/powerpoint/2010/main" val="1884754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148089"/>
                    </a:ext>
                  </a:extLst>
                </a:gridCol>
                <a:gridCol w="987552">
                  <a:extLst>
                    <a:ext uri="{9D8B030D-6E8A-4147-A177-3AD203B41FA5}">
                      <a16:colId xmlns:a16="http://schemas.microsoft.com/office/drawing/2014/main" val="490155510"/>
                    </a:ext>
                  </a:extLst>
                </a:gridCol>
                <a:gridCol w="987552">
                  <a:extLst>
                    <a:ext uri="{9D8B030D-6E8A-4147-A177-3AD203B41FA5}">
                      <a16:colId xmlns:a16="http://schemas.microsoft.com/office/drawing/2014/main" val="2836312518"/>
                    </a:ext>
                  </a:extLst>
                </a:gridCol>
                <a:gridCol w="987552">
                  <a:extLst>
                    <a:ext uri="{9D8B030D-6E8A-4147-A177-3AD203B41FA5}">
                      <a16:colId xmlns:a16="http://schemas.microsoft.com/office/drawing/2014/main" val="3544914711"/>
                    </a:ext>
                  </a:extLst>
                </a:gridCol>
                <a:gridCol w="987552">
                  <a:extLst>
                    <a:ext uri="{9D8B030D-6E8A-4147-A177-3AD203B41FA5}">
                      <a16:colId xmlns:a16="http://schemas.microsoft.com/office/drawing/2014/main" val="102686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63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- 2018-07-14 16:41:42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fusion of yoga and pilates with Maria every Monday at 10.00 AM in a Pilates meets Yoga session!
Don't forget to book your spot by clicking on the link in our bio. #pilatesmeetsyoga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138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- 2018-07-13 13:10:49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protein intake by asking for the Organic Whey Protein addition to your shake at our juice bar! A perfect snack for the day or after exercise 😉 #organicwheyprotein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553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- 2018-07-12 16:07:23 </a:t>
                      </a:r>
                      <a:r>
                        <a:rPr kumimoji="0" lang="en-US" sz="1000" b="0" i="0" u="none" strike="noStrike" kern="1200" cap="none" spc="0" normalizeH="0" baseline="0" noProof="0">
                          <a:ln>
                            <a:noFill/>
                          </a:ln>
                          <a:solidFill>
                            <a:prstClr val="black"/>
                          </a:solidFill>
                          <a:effectLst/>
                          <a:uLnTx/>
                          <a:uFillTx/>
                          <a:latin typeface="+mn-lt"/>
                          <a:ea typeface="+mn-ea"/>
                          <a:cs typeface="+mn-cs"/>
                        </a:rPr>
                        <a:t>
 Want to slim down and tone up? No worries. Join @stephaniebsemaan in her WHIPPED class for a fun cardio workout using resistance bands! This effective training will not only blast fat, it will define your muscles.
Check our live schedule on the MINDBODY app to book your spot! #whipped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964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- 2018-07-11 14:10:28 </a:t>
                      </a:r>
                      <a:r>
                        <a:rPr kumimoji="0" lang="en-US" sz="1000" b="0" i="0" u="none" strike="noStrike" kern="1200" cap="none" spc="0" normalizeH="0" baseline="0" noProof="0">
                          <a:ln>
                            <a:noFill/>
                          </a:ln>
                          <a:solidFill>
                            <a:prstClr val="black"/>
                          </a:solidFill>
                          <a:effectLst/>
                          <a:uLnTx/>
                          <a:uFillTx/>
                          <a:latin typeface="+mn-lt"/>
                          <a:ea typeface="+mn-ea"/>
                          <a:cs typeface="+mn-cs"/>
                        </a:rPr>
                        <a:t>
 Celebrating @k_jabz 's birthday with the best team! Can you spot Beau? 🐶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216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- 2018-07-10 13:12:50 </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vegan/paleo guilt-free snacks will melt in your mouth. Freshly made for a tasty treat that’s not only good - it’s good for YOU! Grab yours before or after your workout!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6335998"/>
                  </a:ext>
                </a:extLst>
              </a:tr>
            </a:tbl>
          </a:graphicData>
        </a:graphic>
      </p:graphicFrame>
      <p:sp>
        <p:nvSpPr>
          <p:cNvPr id="4" name="Text Placeholder 3">
            <a:extLst>
              <a:ext uri="{FF2B5EF4-FFF2-40B4-BE49-F238E27FC236}">
                <a16:creationId xmlns:a16="http://schemas.microsoft.com/office/drawing/2014/main" id="{D549EFB5-1D13-471F-BD10-469B96F9377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757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4B208-FB16-4E9E-90F5-869F33D29F20}"/>
              </a:ext>
            </a:extLst>
          </p:cNvPr>
          <p:cNvSpPr>
            <a:spLocks noGrp="1"/>
          </p:cNvSpPr>
          <p:nvPr>
            <p:ph type="title"/>
          </p:nvPr>
        </p:nvSpPr>
        <p:spPr/>
        <p:txBody>
          <a:bodyPr/>
          <a:lstStyle/>
          <a:p>
            <a:r>
              <a:rPr lang="en-US"/>
              <a:t>Instagram Posts Table | mondayfitness - 7 of 8</a:t>
            </a:r>
          </a:p>
        </p:txBody>
      </p:sp>
      <p:graphicFrame>
        <p:nvGraphicFramePr>
          <p:cNvPr id="5" name="Table Placeholder 4">
            <a:extLst>
              <a:ext uri="{FF2B5EF4-FFF2-40B4-BE49-F238E27FC236}">
                <a16:creationId xmlns:a16="http://schemas.microsoft.com/office/drawing/2014/main" id="{F9A322FE-EE42-40B5-B525-5CABC65CDB6E}"/>
              </a:ext>
            </a:extLst>
          </p:cNvPr>
          <p:cNvGraphicFramePr>
            <a:graphicFrameLocks noGrp="1"/>
          </p:cNvGraphicFramePr>
          <p:nvPr>
            <p:ph type="tbl" sz="quarter" idx="13"/>
            <p:extLst>
              <p:ext uri="{D42A27DB-BD31-4B8C-83A1-F6EECF244321}">
                <p14:modId xmlns:p14="http://schemas.microsoft.com/office/powerpoint/2010/main" val="339900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4528136"/>
                    </a:ext>
                  </a:extLst>
                </a:gridCol>
                <a:gridCol w="987552">
                  <a:extLst>
                    <a:ext uri="{9D8B030D-6E8A-4147-A177-3AD203B41FA5}">
                      <a16:colId xmlns:a16="http://schemas.microsoft.com/office/drawing/2014/main" val="34618995"/>
                    </a:ext>
                  </a:extLst>
                </a:gridCol>
                <a:gridCol w="987552">
                  <a:extLst>
                    <a:ext uri="{9D8B030D-6E8A-4147-A177-3AD203B41FA5}">
                      <a16:colId xmlns:a16="http://schemas.microsoft.com/office/drawing/2014/main" val="646743860"/>
                    </a:ext>
                  </a:extLst>
                </a:gridCol>
                <a:gridCol w="987552">
                  <a:extLst>
                    <a:ext uri="{9D8B030D-6E8A-4147-A177-3AD203B41FA5}">
                      <a16:colId xmlns:a16="http://schemas.microsoft.com/office/drawing/2014/main" val="1467587797"/>
                    </a:ext>
                  </a:extLst>
                </a:gridCol>
                <a:gridCol w="987552">
                  <a:extLst>
                    <a:ext uri="{9D8B030D-6E8A-4147-A177-3AD203B41FA5}">
                      <a16:colId xmlns:a16="http://schemas.microsoft.com/office/drawing/2014/main" val="180506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882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- 2018-07-10 09:28:00 </a:t>
                      </a:r>
                      <a:r>
                        <a:rPr kumimoji="0" lang="en-US" sz="1000" b="0" i="0" u="none" strike="noStrike" kern="1200" cap="none" spc="0" normalizeH="0" baseline="0" noProof="0">
                          <a:ln>
                            <a:noFill/>
                          </a:ln>
                          <a:solidFill>
                            <a:prstClr val="black"/>
                          </a:solidFill>
                          <a:effectLst/>
                          <a:uLnTx/>
                          <a:uFillTx/>
                          <a:latin typeface="+mn-lt"/>
                          <a:ea typeface="+mn-ea"/>
                          <a:cs typeface="+mn-cs"/>
                        </a:rPr>
                        <a:t>
 Her positive energy inspires us all everyday. Her devotion and hard work makes Monday Studio what it is today! HAPPY BIRTHDAY to our founder @k_jabz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1333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- 2018-07-08 19:53:30 </a:t>
                      </a:r>
                      <a:r>
                        <a:rPr kumimoji="0" lang="en-US" sz="1000" b="0" i="0" u="none" strike="noStrike" kern="1200" cap="none" spc="0" normalizeH="0" baseline="0" noProof="0">
                          <a:ln>
                            <a:noFill/>
                          </a:ln>
                          <a:solidFill>
                            <a:prstClr val="black"/>
                          </a:solidFill>
                          <a:effectLst/>
                          <a:uLnTx/>
                          <a:uFillTx/>
                          <a:latin typeface="+mn-lt"/>
                          <a:ea typeface="+mn-ea"/>
                          <a:cs typeface="+mn-cs"/>
                        </a:rPr>
                        <a:t>
 MONDAY is always a good day for setting new goals. 💪
See you tomorrow Mondayers! #newgoals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128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- 2018-07-07 18:30:08 </a:t>
                      </a:r>
                      <a:r>
                        <a:rPr kumimoji="0" lang="en-US" sz="1000" b="0" i="0" u="none" strike="noStrike" kern="1200" cap="none" spc="0" normalizeH="0" baseline="0" noProof="0">
                          <a:ln>
                            <a:noFill/>
                          </a:ln>
                          <a:solidFill>
                            <a:prstClr val="black"/>
                          </a:solidFill>
                          <a:effectLst/>
                          <a:uLnTx/>
                          <a:uFillTx/>
                          <a:latin typeface="+mn-lt"/>
                          <a:ea typeface="+mn-ea"/>
                          <a:cs typeface="+mn-cs"/>
                        </a:rPr>
                        <a:t>
 Get stronger and toner with The Beast @hashoushovic_thebeast every Tuesday and Thursday at 7.00 PM in a Lift &amp; Tone session! Book your spot by clicking the link in our bio! #liftandtone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388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- 2018-07-06 17:03:13 </a:t>
                      </a:r>
                      <a:r>
                        <a:rPr kumimoji="0" lang="en-US" sz="1000" b="0" i="0" u="none" strike="noStrike" kern="1200" cap="none" spc="0" normalizeH="0" baseline="0" noProof="0">
                          <a:ln>
                            <a:noFill/>
                          </a:ln>
                          <a:solidFill>
                            <a:prstClr val="black"/>
                          </a:solidFill>
                          <a:effectLst/>
                          <a:uLnTx/>
                          <a:uFillTx/>
                          <a:latin typeface="+mn-lt"/>
                          <a:ea typeface="+mn-ea"/>
                          <a:cs typeface="+mn-cs"/>
                        </a:rPr>
                        <a:t>
 Tailbone Torso Twist, the Mega move of this month, is a move on the megaformer that primarily targets the oblique and lower abs, and also works the arms. It involves balancing yourself on your tailbone and twisting to the side from the hips by crunching your obliques and maintaining your arms facing your chest. This exercise is especially challenging when you add the leg extensions as you twist! Our summer favorite! Come and give it a try 😉 #megamoveofthemonth #traingrowglow @nassermoudi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507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- 2018-07-05 12:51:57 </a:t>
                      </a:r>
                      <a:r>
                        <a:rPr kumimoji="0" lang="en-US" sz="1000" b="0" i="0" u="none" strike="noStrike" kern="1200" cap="none" spc="0" normalizeH="0" baseline="0" noProof="0">
                          <a:ln>
                            <a:noFill/>
                          </a:ln>
                          <a:solidFill>
                            <a:prstClr val="black"/>
                          </a:solidFill>
                          <a:effectLst/>
                          <a:uLnTx/>
                          <a:uFillTx/>
                          <a:latin typeface="+mn-lt"/>
                          <a:ea typeface="+mn-ea"/>
                          <a:cs typeface="+mn-cs"/>
                        </a:rPr>
                        <a:t>
 Carine and her adorable baby Sam (a.k.a. fitness buddy!) are killing it in @mansouralasmar 's PT session!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7795395"/>
                  </a:ext>
                </a:extLst>
              </a:tr>
            </a:tbl>
          </a:graphicData>
        </a:graphic>
      </p:graphicFrame>
      <p:sp>
        <p:nvSpPr>
          <p:cNvPr id="4" name="Text Placeholder 3">
            <a:extLst>
              <a:ext uri="{FF2B5EF4-FFF2-40B4-BE49-F238E27FC236}">
                <a16:creationId xmlns:a16="http://schemas.microsoft.com/office/drawing/2014/main" id="{361E41DF-7BB9-44AA-8AF6-FA52DC0726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27448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3DEC-8B05-4A45-85E7-1949638D051F}"/>
              </a:ext>
            </a:extLst>
          </p:cNvPr>
          <p:cNvSpPr>
            <a:spLocks noGrp="1"/>
          </p:cNvSpPr>
          <p:nvPr>
            <p:ph type="title"/>
          </p:nvPr>
        </p:nvSpPr>
        <p:spPr/>
        <p:txBody>
          <a:bodyPr/>
          <a:lstStyle/>
          <a:p>
            <a:r>
              <a:rPr lang="en-US"/>
              <a:t>Instagram Posts Table | mondayfitness - 8 of 8</a:t>
            </a:r>
          </a:p>
        </p:txBody>
      </p:sp>
      <p:graphicFrame>
        <p:nvGraphicFramePr>
          <p:cNvPr id="5" name="Table Placeholder 4">
            <a:extLst>
              <a:ext uri="{FF2B5EF4-FFF2-40B4-BE49-F238E27FC236}">
                <a16:creationId xmlns:a16="http://schemas.microsoft.com/office/drawing/2014/main" id="{F2A51964-1F48-4BC3-BB4C-34E4ED274192}"/>
              </a:ext>
            </a:extLst>
          </p:cNvPr>
          <p:cNvGraphicFramePr>
            <a:graphicFrameLocks noGrp="1"/>
          </p:cNvGraphicFramePr>
          <p:nvPr>
            <p:ph type="tbl" sz="quarter" idx="13"/>
            <p:extLst>
              <p:ext uri="{D42A27DB-BD31-4B8C-83A1-F6EECF244321}">
                <p14:modId xmlns:p14="http://schemas.microsoft.com/office/powerpoint/2010/main" val="32314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67277460"/>
                    </a:ext>
                  </a:extLst>
                </a:gridCol>
                <a:gridCol w="987552">
                  <a:extLst>
                    <a:ext uri="{9D8B030D-6E8A-4147-A177-3AD203B41FA5}">
                      <a16:colId xmlns:a16="http://schemas.microsoft.com/office/drawing/2014/main" val="361550662"/>
                    </a:ext>
                  </a:extLst>
                </a:gridCol>
                <a:gridCol w="987552">
                  <a:extLst>
                    <a:ext uri="{9D8B030D-6E8A-4147-A177-3AD203B41FA5}">
                      <a16:colId xmlns:a16="http://schemas.microsoft.com/office/drawing/2014/main" val="2458595178"/>
                    </a:ext>
                  </a:extLst>
                </a:gridCol>
                <a:gridCol w="987552">
                  <a:extLst>
                    <a:ext uri="{9D8B030D-6E8A-4147-A177-3AD203B41FA5}">
                      <a16:colId xmlns:a16="http://schemas.microsoft.com/office/drawing/2014/main" val="692483250"/>
                    </a:ext>
                  </a:extLst>
                </a:gridCol>
                <a:gridCol w="987552">
                  <a:extLst>
                    <a:ext uri="{9D8B030D-6E8A-4147-A177-3AD203B41FA5}">
                      <a16:colId xmlns:a16="http://schemas.microsoft.com/office/drawing/2014/main" val="113239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260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- 2018-07-04 11:19:06 </a:t>
                      </a:r>
                      <a:r>
                        <a:rPr kumimoji="0" lang="en-US" sz="1000" b="0" i="0" u="none" strike="noStrike" kern="1200" cap="none" spc="0" normalizeH="0" baseline="0" noProof="0">
                          <a:ln>
                            <a:noFill/>
                          </a:ln>
                          <a:solidFill>
                            <a:prstClr val="black"/>
                          </a:solidFill>
                          <a:effectLst/>
                          <a:uLnTx/>
                          <a:uFillTx/>
                          <a:latin typeface="+mn-lt"/>
                          <a:ea typeface="+mn-ea"/>
                          <a:cs typeface="+mn-cs"/>
                        </a:rPr>
                        <a:t>
 Don't keep that summer body waiting! Our offer of the month has got you covered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4536526"/>
                  </a:ext>
                </a:extLst>
              </a:tr>
            </a:tbl>
          </a:graphicData>
        </a:graphic>
      </p:graphicFrame>
      <p:sp>
        <p:nvSpPr>
          <p:cNvPr id="4" name="Text Placeholder 3">
            <a:extLst>
              <a:ext uri="{FF2B5EF4-FFF2-40B4-BE49-F238E27FC236}">
                <a16:creationId xmlns:a16="http://schemas.microsoft.com/office/drawing/2014/main" id="{D23018EC-7743-4B86-8B6A-626AE286151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77150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E166-312F-49B4-A8F5-3BD287AE25C7}"/>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6347ADC3-CD32-4C47-88EC-88ADED9C12F8}"/>
              </a:ext>
            </a:extLst>
          </p:cNvPr>
          <p:cNvGraphicFramePr>
            <a:graphicFrameLocks noGrp="1"/>
          </p:cNvGraphicFramePr>
          <p:nvPr>
            <p:ph type="chart" sz="quarter" idx="13"/>
            <p:extLst>
              <p:ext uri="{D42A27DB-BD31-4B8C-83A1-F6EECF244321}">
                <p14:modId xmlns:p14="http://schemas.microsoft.com/office/powerpoint/2010/main" val="1155132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5D4473-EC5F-429C-B55C-E892A4C72622}"/>
              </a:ext>
            </a:extLst>
          </p:cNvPr>
          <p:cNvSpPr>
            <a:spLocks noGrp="1"/>
          </p:cNvSpPr>
          <p:nvPr>
            <p:ph type="body" sz="quarter" idx="14"/>
          </p:nvPr>
        </p:nvSpPr>
        <p:spPr/>
        <p:txBody>
          <a:bodyPr/>
          <a:lstStyle/>
          <a:p>
            <a:r>
              <a:rPr lang="en-US"/>
              <a:t>07/01/2018 - 08/31/2018</a:t>
            </a:r>
          </a:p>
        </p:txBody>
      </p:sp>
      <p:sp>
        <p:nvSpPr>
          <p:cNvPr id="5" name="Footer Placeholder 4">
            <a:extLst>
              <a:ext uri="{FF2B5EF4-FFF2-40B4-BE49-F238E27FC236}">
                <a16:creationId xmlns:a16="http://schemas.microsoft.com/office/drawing/2014/main" id="{B321A577-65EB-459E-B637-6653B7C7DD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24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C3F74-9B71-48CD-AEC2-0C438FBB437E}"/>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B07FD073-E315-46E0-B3DF-AA6118AA0757}"/>
              </a:ext>
            </a:extLst>
          </p:cNvPr>
          <p:cNvGraphicFramePr>
            <a:graphicFrameLocks noGrp="1"/>
          </p:cNvGraphicFramePr>
          <p:nvPr>
            <p:ph type="chart" sz="quarter" idx="13"/>
            <p:extLst>
              <p:ext uri="{D42A27DB-BD31-4B8C-83A1-F6EECF244321}">
                <p14:modId xmlns:p14="http://schemas.microsoft.com/office/powerpoint/2010/main" val="2518679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46123-6F79-4BF7-876C-E46B4F2AD68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9AB4480-89F4-43DC-A10F-F5E9C79952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61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441</Words>
  <Application>Microsoft Office PowerPoint</Application>
  <PresentationFormat>On-screen Show (4:3)</PresentationFormat>
  <Paragraphs>216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8</vt:lpstr>
      <vt:lpstr>Instagram Posts Table | mondayfitness - 2 of 8</vt:lpstr>
      <vt:lpstr>Instagram Posts Table | mondayfitness - 3 of 8</vt:lpstr>
      <vt:lpstr>Instagram Posts Table | mondayfitness - 4 of 8</vt:lpstr>
      <vt:lpstr>Instagram Posts Table | mondayfitness - 5 of 8</vt:lpstr>
      <vt:lpstr>Instagram Posts Table | mondayfitness - 6 of 8</vt:lpstr>
      <vt:lpstr>Instagram Posts Table | mondayfitness - 7 of 8</vt:lpstr>
      <vt:lpstr>Instagram Posts Table | mondayfitness - 8 of 8</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2018-08-04T12:58:36Z</dcterms:created>
  <dcterms:modified xsi:type="dcterms:W3CDTF">2018-08-04T12:59:02Z</dcterms:modified>
</cp:coreProperties>
</file>