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8.3263946711073997E-2</c:v>
                </c:pt>
                <c:pt idx="4">
                  <c:v>0</c:v>
                </c:pt>
                <c:pt idx="5">
                  <c:v>0.16638935108153</c:v>
                </c:pt>
                <c:pt idx="6">
                  <c:v>0</c:v>
                </c:pt>
                <c:pt idx="7">
                  <c:v>0</c:v>
                </c:pt>
                <c:pt idx="8">
                  <c:v>0</c:v>
                </c:pt>
                <c:pt idx="9">
                  <c:v>-0.16611295681063001</c:v>
                </c:pt>
                <c:pt idx="10">
                  <c:v>-8.3194675540764998E-2</c:v>
                </c:pt>
                <c:pt idx="11">
                  <c:v>8.3263946711073997E-2</c:v>
                </c:pt>
                <c:pt idx="12">
                  <c:v>-8.3194675540764998E-2</c:v>
                </c:pt>
                <c:pt idx="13">
                  <c:v>0</c:v>
                </c:pt>
                <c:pt idx="14">
                  <c:v>0</c:v>
                </c:pt>
                <c:pt idx="15">
                  <c:v>0</c:v>
                </c:pt>
                <c:pt idx="16">
                  <c:v>0</c:v>
                </c:pt>
                <c:pt idx="17">
                  <c:v>0.16652789342214999</c:v>
                </c:pt>
                <c:pt idx="18">
                  <c:v>0.16625103906899</c:v>
                </c:pt>
                <c:pt idx="19">
                  <c:v>0.16597510373443999</c:v>
                </c:pt>
                <c:pt idx="20">
                  <c:v>0</c:v>
                </c:pt>
                <c:pt idx="21">
                  <c:v>8.2850041425021004E-2</c:v>
                </c:pt>
                <c:pt idx="22">
                  <c:v>-8.2781456953642002E-2</c:v>
                </c:pt>
                <c:pt idx="23">
                  <c:v>0</c:v>
                </c:pt>
                <c:pt idx="24">
                  <c:v>0</c:v>
                </c:pt>
                <c:pt idx="25">
                  <c:v>0</c:v>
                </c:pt>
                <c:pt idx="26">
                  <c:v>0</c:v>
                </c:pt>
                <c:pt idx="27">
                  <c:v>0</c:v>
                </c:pt>
                <c:pt idx="28">
                  <c:v>0</c:v>
                </c:pt>
                <c:pt idx="29">
                  <c:v>0</c:v>
                </c:pt>
                <c:pt idx="30">
                  <c:v>8.2850041425021004E-2</c:v>
                </c:pt>
              </c:numCache>
            </c:numRef>
          </c:val>
          <c:smooth val="0"/>
          <c:extLst>
            <c:ext xmlns:c16="http://schemas.microsoft.com/office/drawing/2014/chart" uri="{C3380CC4-5D6E-409C-BE32-E72D297353CC}">
              <c16:uniqueId val="{00000000-A6C2-432E-81C2-3188E86749C6}"/>
            </c:ext>
          </c:extLst>
        </c:ser>
        <c:dLbls>
          <c:showLegendKey val="0"/>
          <c:showVal val="0"/>
          <c:showCatName val="0"/>
          <c:showSerName val="0"/>
          <c:showPercent val="0"/>
          <c:showBubbleSize val="0"/>
        </c:dLbls>
        <c:smooth val="0"/>
        <c:axId val="345583016"/>
        <c:axId val="345583344"/>
      </c:lineChart>
      <c:dateAx>
        <c:axId val="345583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83344"/>
        <c:crosses val="autoZero"/>
        <c:auto val="1"/>
        <c:lblOffset val="100"/>
        <c:baseTimeUnit val="days"/>
      </c:dateAx>
      <c:valAx>
        <c:axId val="34558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8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1201</c:v>
                </c:pt>
                <c:pt idx="1">
                  <c:v>1201</c:v>
                </c:pt>
                <c:pt idx="2">
                  <c:v>1201</c:v>
                </c:pt>
                <c:pt idx="3">
                  <c:v>1202</c:v>
                </c:pt>
                <c:pt idx="4">
                  <c:v>1203</c:v>
                </c:pt>
                <c:pt idx="5">
                  <c:v>1204</c:v>
                </c:pt>
                <c:pt idx="6">
                  <c:v>1204</c:v>
                </c:pt>
                <c:pt idx="7">
                  <c:v>1204</c:v>
                </c:pt>
                <c:pt idx="8">
                  <c:v>1204</c:v>
                </c:pt>
                <c:pt idx="9">
                  <c:v>1202</c:v>
                </c:pt>
                <c:pt idx="10">
                  <c:v>1201</c:v>
                </c:pt>
                <c:pt idx="11">
                  <c:v>1202</c:v>
                </c:pt>
                <c:pt idx="12">
                  <c:v>1201</c:v>
                </c:pt>
                <c:pt idx="13">
                  <c:v>1201</c:v>
                </c:pt>
                <c:pt idx="14">
                  <c:v>1201</c:v>
                </c:pt>
                <c:pt idx="15">
                  <c:v>1201</c:v>
                </c:pt>
                <c:pt idx="16">
                  <c:v>1203</c:v>
                </c:pt>
                <c:pt idx="17">
                  <c:v>1203</c:v>
                </c:pt>
                <c:pt idx="18">
                  <c:v>1206</c:v>
                </c:pt>
                <c:pt idx="19">
                  <c:v>1207</c:v>
                </c:pt>
                <c:pt idx="20">
                  <c:v>1207</c:v>
                </c:pt>
                <c:pt idx="21">
                  <c:v>1208</c:v>
                </c:pt>
                <c:pt idx="22">
                  <c:v>1207</c:v>
                </c:pt>
                <c:pt idx="23">
                  <c:v>1207</c:v>
                </c:pt>
                <c:pt idx="24">
                  <c:v>1207</c:v>
                </c:pt>
                <c:pt idx="25">
                  <c:v>1207</c:v>
                </c:pt>
                <c:pt idx="26">
                  <c:v>1207</c:v>
                </c:pt>
                <c:pt idx="27">
                  <c:v>1207</c:v>
                </c:pt>
                <c:pt idx="28">
                  <c:v>1207</c:v>
                </c:pt>
                <c:pt idx="29">
                  <c:v>1208</c:v>
                </c:pt>
                <c:pt idx="30">
                  <c:v>1208</c:v>
                </c:pt>
              </c:numCache>
            </c:numRef>
          </c:val>
          <c:smooth val="0"/>
          <c:extLst>
            <c:ext xmlns:c16="http://schemas.microsoft.com/office/drawing/2014/chart" uri="{C3380CC4-5D6E-409C-BE32-E72D297353CC}">
              <c16:uniqueId val="{00000000-2733-4293-B9F6-C59B6B2D9543}"/>
            </c:ext>
          </c:extLst>
        </c:ser>
        <c:dLbls>
          <c:showLegendKey val="0"/>
          <c:showVal val="0"/>
          <c:showCatName val="0"/>
          <c:showSerName val="0"/>
          <c:showPercent val="0"/>
          <c:showBubbleSize val="0"/>
        </c:dLbls>
        <c:smooth val="0"/>
        <c:axId val="350190704"/>
        <c:axId val="350191032"/>
      </c:lineChart>
      <c:dateAx>
        <c:axId val="350190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91032"/>
        <c:crosses val="autoZero"/>
        <c:auto val="1"/>
        <c:lblOffset val="100"/>
        <c:baseTimeUnit val="days"/>
      </c:dateAx>
      <c:valAx>
        <c:axId val="35019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9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Monday Studio</c:v>
                </c:pt>
              </c:strCache>
            </c:strRef>
          </c:cat>
          <c:val>
            <c:numRef>
              <c:f>Sheet1!$B$2</c:f>
              <c:numCache>
                <c:formatCode>General</c:formatCode>
                <c:ptCount val="1"/>
                <c:pt idx="0">
                  <c:v>18</c:v>
                </c:pt>
              </c:numCache>
            </c:numRef>
          </c:val>
          <c:extLst>
            <c:ext xmlns:c16="http://schemas.microsoft.com/office/drawing/2014/chart" uri="{C3380CC4-5D6E-409C-BE32-E72D297353CC}">
              <c16:uniqueId val="{00000000-427D-4924-9800-F2E57F924DFC}"/>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Monday Studio</c:v>
                </c:pt>
              </c:strCache>
            </c:strRef>
          </c:cat>
          <c:val>
            <c:numRef>
              <c:f>Sheet1!$C$2</c:f>
              <c:numCache>
                <c:formatCode>General</c:formatCode>
                <c:ptCount val="1"/>
                <c:pt idx="0">
                  <c:v>10</c:v>
                </c:pt>
              </c:numCache>
            </c:numRef>
          </c:val>
          <c:extLst>
            <c:ext xmlns:c16="http://schemas.microsoft.com/office/drawing/2014/chart" uri="{C3380CC4-5D6E-409C-BE32-E72D297353CC}">
              <c16:uniqueId val="{00000001-427D-4924-9800-F2E57F924DFC}"/>
            </c:ext>
          </c:extLst>
        </c:ser>
        <c:dLbls>
          <c:showLegendKey val="0"/>
          <c:showVal val="0"/>
          <c:showCatName val="0"/>
          <c:showSerName val="0"/>
          <c:showPercent val="0"/>
          <c:showBubbleSize val="0"/>
        </c:dLbls>
        <c:gapWidth val="150"/>
        <c:overlap val="100"/>
        <c:axId val="516314688"/>
        <c:axId val="516315672"/>
      </c:barChart>
      <c:catAx>
        <c:axId val="516314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15672"/>
        <c:crosses val="autoZero"/>
        <c:auto val="1"/>
        <c:lblAlgn val="ctr"/>
        <c:lblOffset val="100"/>
        <c:noMultiLvlLbl val="0"/>
      </c:catAx>
      <c:valAx>
        <c:axId val="516315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1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0.24979184013322001</c:v>
                </c:pt>
                <c:pt idx="2">
                  <c:v>0</c:v>
                </c:pt>
                <c:pt idx="3">
                  <c:v>0.16652789342214999</c:v>
                </c:pt>
                <c:pt idx="4">
                  <c:v>0.74875207986688996</c:v>
                </c:pt>
                <c:pt idx="5">
                  <c:v>0</c:v>
                </c:pt>
                <c:pt idx="6">
                  <c:v>8.3056478405316006E-2</c:v>
                </c:pt>
                <c:pt idx="7">
                  <c:v>8.3056478405316006E-2</c:v>
                </c:pt>
                <c:pt idx="8">
                  <c:v>0</c:v>
                </c:pt>
                <c:pt idx="9">
                  <c:v>1.8287614297589001</c:v>
                </c:pt>
                <c:pt idx="10">
                  <c:v>1.0824313072439999</c:v>
                </c:pt>
                <c:pt idx="11">
                  <c:v>8.3263946711073997E-2</c:v>
                </c:pt>
                <c:pt idx="12">
                  <c:v>0</c:v>
                </c:pt>
                <c:pt idx="13">
                  <c:v>8.3263946711073997E-2</c:v>
                </c:pt>
                <c:pt idx="14">
                  <c:v>0</c:v>
                </c:pt>
                <c:pt idx="15">
                  <c:v>0</c:v>
                </c:pt>
                <c:pt idx="16">
                  <c:v>7.5770191507076996</c:v>
                </c:pt>
                <c:pt idx="17">
                  <c:v>0</c:v>
                </c:pt>
                <c:pt idx="18">
                  <c:v>0.33222591362126003</c:v>
                </c:pt>
                <c:pt idx="19">
                  <c:v>0.24875621890547001</c:v>
                </c:pt>
                <c:pt idx="20">
                  <c:v>8.2850041425021004E-2</c:v>
                </c:pt>
                <c:pt idx="21">
                  <c:v>8.2850041425021004E-2</c:v>
                </c:pt>
                <c:pt idx="22">
                  <c:v>0</c:v>
                </c:pt>
                <c:pt idx="23">
                  <c:v>0.16570008285004001</c:v>
                </c:pt>
                <c:pt idx="24">
                  <c:v>0.24855012427506001</c:v>
                </c:pt>
                <c:pt idx="25">
                  <c:v>0</c:v>
                </c:pt>
                <c:pt idx="26">
                  <c:v>0</c:v>
                </c:pt>
                <c:pt idx="27">
                  <c:v>0</c:v>
                </c:pt>
                <c:pt idx="28">
                  <c:v>0</c:v>
                </c:pt>
                <c:pt idx="29">
                  <c:v>0.74565037282518998</c:v>
                </c:pt>
                <c:pt idx="30">
                  <c:v>0</c:v>
                </c:pt>
              </c:numCache>
            </c:numRef>
          </c:val>
          <c:smooth val="0"/>
          <c:extLst>
            <c:ext xmlns:c16="http://schemas.microsoft.com/office/drawing/2014/chart" uri="{C3380CC4-5D6E-409C-BE32-E72D297353CC}">
              <c16:uniqueId val="{00000000-F9E3-4CE3-852B-9E649781C2C6}"/>
            </c:ext>
          </c:extLst>
        </c:ser>
        <c:dLbls>
          <c:showLegendKey val="0"/>
          <c:showVal val="0"/>
          <c:showCatName val="0"/>
          <c:showSerName val="0"/>
          <c:showPercent val="0"/>
          <c:showBubbleSize val="0"/>
        </c:dLbls>
        <c:smooth val="0"/>
        <c:axId val="516320920"/>
        <c:axId val="516313376"/>
      </c:lineChart>
      <c:dateAx>
        <c:axId val="516320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13376"/>
        <c:crosses val="autoZero"/>
        <c:auto val="1"/>
        <c:lblOffset val="100"/>
        <c:baseTimeUnit val="days"/>
      </c:dateAx>
      <c:valAx>
        <c:axId val="51631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20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Monday Studio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0.49833887043189001</c:v>
                </c:pt>
                <c:pt idx="1">
                  <c:v>1.9241417497230999</c:v>
                </c:pt>
                <c:pt idx="2">
                  <c:v>0.49833887043189001</c:v>
                </c:pt>
                <c:pt idx="3">
                  <c:v>0.29900332225914</c:v>
                </c:pt>
                <c:pt idx="4">
                  <c:v>6.2292358803987001E-2</c:v>
                </c:pt>
                <c:pt idx="5">
                  <c:v>6.2292358803987001E-2</c:v>
                </c:pt>
                <c:pt idx="6">
                  <c:v>4.1528239202658003E-2</c:v>
                </c:pt>
              </c:numCache>
            </c:numRef>
          </c:val>
          <c:extLst>
            <c:ext xmlns:c16="http://schemas.microsoft.com/office/drawing/2014/chart" uri="{C3380CC4-5D6E-409C-BE32-E72D297353CC}">
              <c16:uniqueId val="{00000000-C664-44DE-B616-2C530531DD42}"/>
            </c:ext>
          </c:extLst>
        </c:ser>
        <c:dLbls>
          <c:showLegendKey val="0"/>
          <c:showVal val="0"/>
          <c:showCatName val="0"/>
          <c:showSerName val="0"/>
          <c:showPercent val="0"/>
          <c:showBubbleSize val="0"/>
        </c:dLbls>
        <c:gapWidth val="219"/>
        <c:overlap val="-27"/>
        <c:axId val="516317640"/>
        <c:axId val="516324856"/>
      </c:barChart>
      <c:catAx>
        <c:axId val="516317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24856"/>
        <c:crosses val="autoZero"/>
        <c:auto val="1"/>
        <c:lblAlgn val="ctr"/>
        <c:lblOffset val="100"/>
        <c:noMultiLvlLbl val="0"/>
      </c:catAx>
      <c:valAx>
        <c:axId val="516324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31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8.3056478405316006E-2</c:v>
                </c:pt>
                <c:pt idx="1">
                  <c:v>0</c:v>
                </c:pt>
                <c:pt idx="2">
                  <c:v>0</c:v>
                </c:pt>
                <c:pt idx="3">
                  <c:v>0</c:v>
                </c:pt>
                <c:pt idx="4">
                  <c:v>0</c:v>
                </c:pt>
                <c:pt idx="5">
                  <c:v>0</c:v>
                </c:pt>
                <c:pt idx="6">
                  <c:v>0</c:v>
                </c:pt>
                <c:pt idx="7">
                  <c:v>0</c:v>
                </c:pt>
                <c:pt idx="8">
                  <c:v>0</c:v>
                </c:pt>
                <c:pt idx="9">
                  <c:v>0</c:v>
                </c:pt>
                <c:pt idx="10">
                  <c:v>3.4883720930233002</c:v>
                </c:pt>
                <c:pt idx="11">
                  <c:v>0.16611295681063001</c:v>
                </c:pt>
                <c:pt idx="12">
                  <c:v>0</c:v>
                </c:pt>
                <c:pt idx="13">
                  <c:v>0.29069767441860001</c:v>
                </c:pt>
                <c:pt idx="14">
                  <c:v>1.0797342192691</c:v>
                </c:pt>
                <c:pt idx="15">
                  <c:v>2.796234772979</c:v>
                </c:pt>
                <c:pt idx="16">
                  <c:v>0.24916943521595</c:v>
                </c:pt>
                <c:pt idx="17">
                  <c:v>6.2292358803987001E-2</c:v>
                </c:pt>
                <c:pt idx="18">
                  <c:v>4.1528239202658003E-2</c:v>
                </c:pt>
                <c:pt idx="19">
                  <c:v>0.10382059800663999</c:v>
                </c:pt>
                <c:pt idx="20">
                  <c:v>0</c:v>
                </c:pt>
                <c:pt idx="21">
                  <c:v>0</c:v>
                </c:pt>
                <c:pt idx="22">
                  <c:v>0</c:v>
                </c:pt>
                <c:pt idx="23">
                  <c:v>0</c:v>
                </c:pt>
              </c:numCache>
            </c:numRef>
          </c:val>
          <c:smooth val="0"/>
          <c:extLst>
            <c:ext xmlns:c16="http://schemas.microsoft.com/office/drawing/2014/chart" uri="{C3380CC4-5D6E-409C-BE32-E72D297353CC}">
              <c16:uniqueId val="{00000000-3135-4088-95DD-385F46E1906F}"/>
            </c:ext>
          </c:extLst>
        </c:ser>
        <c:dLbls>
          <c:showLegendKey val="0"/>
          <c:showVal val="0"/>
          <c:showCatName val="0"/>
          <c:showSerName val="0"/>
          <c:showPercent val="0"/>
          <c:showBubbleSize val="0"/>
        </c:dLbls>
        <c:smooth val="0"/>
        <c:axId val="516278936"/>
        <c:axId val="516280248"/>
      </c:lineChart>
      <c:catAx>
        <c:axId val="516278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280248"/>
        <c:crosses val="autoZero"/>
        <c:auto val="1"/>
        <c:lblAlgn val="ctr"/>
        <c:lblOffset val="100"/>
        <c:noMultiLvlLbl val="0"/>
      </c:catAx>
      <c:valAx>
        <c:axId val="51628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27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4</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31CF-45D6-A4D4-1CD4046029D2}"/>
            </c:ext>
          </c:extLst>
        </c:ser>
        <c:dLbls>
          <c:showLegendKey val="0"/>
          <c:showVal val="0"/>
          <c:showCatName val="0"/>
          <c:showSerName val="0"/>
          <c:showPercent val="0"/>
          <c:showBubbleSize val="0"/>
        </c:dLbls>
        <c:smooth val="0"/>
        <c:axId val="516287136"/>
        <c:axId val="516284512"/>
      </c:lineChart>
      <c:dateAx>
        <c:axId val="516287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284512"/>
        <c:crosses val="autoZero"/>
        <c:auto val="1"/>
        <c:lblOffset val="100"/>
        <c:baseTimeUnit val="days"/>
      </c:dateAx>
      <c:valAx>
        <c:axId val="51628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28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4</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pt idx="24">
                  <c:v>1</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0-EC80-4319-8E4A-678C3115FC42}"/>
            </c:ext>
          </c:extLst>
        </c:ser>
        <c:dLbls>
          <c:showLegendKey val="0"/>
          <c:showVal val="0"/>
          <c:showCatName val="0"/>
          <c:showSerName val="0"/>
          <c:showPercent val="0"/>
          <c:showBubbleSize val="0"/>
        </c:dLbls>
        <c:smooth val="0"/>
        <c:axId val="516289432"/>
        <c:axId val="516290744"/>
      </c:lineChart>
      <c:dateAx>
        <c:axId val="516289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290744"/>
        <c:crosses val="autoZero"/>
        <c:auto val="1"/>
        <c:lblOffset val="100"/>
        <c:baseTimeUnit val="days"/>
      </c:dateAx>
      <c:valAx>
        <c:axId val="51629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28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0</c:v>
                </c:pt>
                <c:pt idx="1">
                  <c:v>3</c:v>
                </c:pt>
                <c:pt idx="2">
                  <c:v>0</c:v>
                </c:pt>
                <c:pt idx="3">
                  <c:v>2</c:v>
                </c:pt>
                <c:pt idx="4">
                  <c:v>9</c:v>
                </c:pt>
                <c:pt idx="5">
                  <c:v>0</c:v>
                </c:pt>
                <c:pt idx="6">
                  <c:v>1</c:v>
                </c:pt>
                <c:pt idx="7">
                  <c:v>1</c:v>
                </c:pt>
                <c:pt idx="8">
                  <c:v>0</c:v>
                </c:pt>
                <c:pt idx="9">
                  <c:v>17</c:v>
                </c:pt>
                <c:pt idx="10">
                  <c:v>13</c:v>
                </c:pt>
                <c:pt idx="11">
                  <c:v>1</c:v>
                </c:pt>
                <c:pt idx="12">
                  <c:v>0</c:v>
                </c:pt>
                <c:pt idx="13">
                  <c:v>1</c:v>
                </c:pt>
                <c:pt idx="14">
                  <c:v>0</c:v>
                </c:pt>
                <c:pt idx="15">
                  <c:v>0</c:v>
                </c:pt>
                <c:pt idx="16">
                  <c:v>86</c:v>
                </c:pt>
                <c:pt idx="17">
                  <c:v>0</c:v>
                </c:pt>
                <c:pt idx="18">
                  <c:v>4</c:v>
                </c:pt>
                <c:pt idx="19">
                  <c:v>3</c:v>
                </c:pt>
                <c:pt idx="20">
                  <c:v>1</c:v>
                </c:pt>
                <c:pt idx="21">
                  <c:v>1</c:v>
                </c:pt>
                <c:pt idx="22">
                  <c:v>0</c:v>
                </c:pt>
                <c:pt idx="23">
                  <c:v>2</c:v>
                </c:pt>
                <c:pt idx="24">
                  <c:v>2</c:v>
                </c:pt>
                <c:pt idx="25">
                  <c:v>0</c:v>
                </c:pt>
                <c:pt idx="26">
                  <c:v>0</c:v>
                </c:pt>
                <c:pt idx="27">
                  <c:v>0</c:v>
                </c:pt>
                <c:pt idx="28">
                  <c:v>0</c:v>
                </c:pt>
                <c:pt idx="29">
                  <c:v>8</c:v>
                </c:pt>
                <c:pt idx="30">
                  <c:v>0</c:v>
                </c:pt>
              </c:numCache>
            </c:numRef>
          </c:val>
          <c:smooth val="0"/>
          <c:extLst>
            <c:ext xmlns:c16="http://schemas.microsoft.com/office/drawing/2014/chart" uri="{C3380CC4-5D6E-409C-BE32-E72D297353CC}">
              <c16:uniqueId val="{00000000-F222-4677-9B9D-EE914A5B47CA}"/>
            </c:ext>
          </c:extLst>
        </c:ser>
        <c:dLbls>
          <c:showLegendKey val="0"/>
          <c:showVal val="0"/>
          <c:showCatName val="0"/>
          <c:showSerName val="0"/>
          <c:showPercent val="0"/>
          <c:showBubbleSize val="0"/>
        </c:dLbls>
        <c:smooth val="0"/>
        <c:axId val="231538872"/>
        <c:axId val="349832608"/>
      </c:lineChart>
      <c:dateAx>
        <c:axId val="231538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32608"/>
        <c:crosses val="autoZero"/>
        <c:auto val="1"/>
        <c:lblOffset val="100"/>
        <c:baseTimeUnit val="days"/>
      </c:dateAx>
      <c:valAx>
        <c:axId val="34983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53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c:v>
                </c:pt>
                <c:pt idx="1">
                  <c:v>4</c:v>
                </c:pt>
                <c:pt idx="2">
                  <c:v>3</c:v>
                </c:pt>
                <c:pt idx="3">
                  <c:v>5</c:v>
                </c:pt>
                <c:pt idx="4">
                  <c:v>17</c:v>
                </c:pt>
                <c:pt idx="5">
                  <c:v>10</c:v>
                </c:pt>
                <c:pt idx="6">
                  <c:v>6</c:v>
                </c:pt>
                <c:pt idx="7">
                  <c:v>3</c:v>
                </c:pt>
                <c:pt idx="8">
                  <c:v>0</c:v>
                </c:pt>
                <c:pt idx="9">
                  <c:v>76</c:v>
                </c:pt>
                <c:pt idx="10">
                  <c:v>62</c:v>
                </c:pt>
                <c:pt idx="11">
                  <c:v>12</c:v>
                </c:pt>
                <c:pt idx="12">
                  <c:v>6</c:v>
                </c:pt>
                <c:pt idx="13">
                  <c:v>6</c:v>
                </c:pt>
                <c:pt idx="14">
                  <c:v>4</c:v>
                </c:pt>
                <c:pt idx="15">
                  <c:v>2</c:v>
                </c:pt>
                <c:pt idx="16">
                  <c:v>60</c:v>
                </c:pt>
                <c:pt idx="17">
                  <c:v>41</c:v>
                </c:pt>
                <c:pt idx="18">
                  <c:v>32</c:v>
                </c:pt>
                <c:pt idx="19">
                  <c:v>26</c:v>
                </c:pt>
                <c:pt idx="20">
                  <c:v>26</c:v>
                </c:pt>
                <c:pt idx="21">
                  <c:v>32</c:v>
                </c:pt>
                <c:pt idx="22">
                  <c:v>7</c:v>
                </c:pt>
                <c:pt idx="23">
                  <c:v>15</c:v>
                </c:pt>
                <c:pt idx="24">
                  <c:v>19</c:v>
                </c:pt>
                <c:pt idx="25">
                  <c:v>8</c:v>
                </c:pt>
                <c:pt idx="26">
                  <c:v>4</c:v>
                </c:pt>
                <c:pt idx="27">
                  <c:v>8</c:v>
                </c:pt>
                <c:pt idx="28">
                  <c:v>1</c:v>
                </c:pt>
                <c:pt idx="29">
                  <c:v>15</c:v>
                </c:pt>
                <c:pt idx="30">
                  <c:v>5</c:v>
                </c:pt>
              </c:numCache>
            </c:numRef>
          </c:val>
          <c:smooth val="0"/>
          <c:extLst>
            <c:ext xmlns:c16="http://schemas.microsoft.com/office/drawing/2014/chart" uri="{C3380CC4-5D6E-409C-BE32-E72D297353CC}">
              <c16:uniqueId val="{00000000-5ACC-42BD-84E7-CE4834251D98}"/>
            </c:ext>
          </c:extLst>
        </c:ser>
        <c:dLbls>
          <c:showLegendKey val="0"/>
          <c:showVal val="0"/>
          <c:showCatName val="0"/>
          <c:showSerName val="0"/>
          <c:showPercent val="0"/>
          <c:showBubbleSize val="0"/>
        </c:dLbls>
        <c:smooth val="0"/>
        <c:axId val="349808992"/>
        <c:axId val="349810304"/>
      </c:lineChart>
      <c:dateAx>
        <c:axId val="349808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10304"/>
        <c:crosses val="autoZero"/>
        <c:auto val="1"/>
        <c:lblOffset val="100"/>
        <c:baseTimeUnit val="days"/>
      </c:dateAx>
      <c:valAx>
        <c:axId val="34981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0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38</c:v>
                </c:pt>
                <c:pt idx="1">
                  <c:v>134</c:v>
                </c:pt>
                <c:pt idx="2">
                  <c:v>117</c:v>
                </c:pt>
                <c:pt idx="3">
                  <c:v>118</c:v>
                </c:pt>
                <c:pt idx="4">
                  <c:v>125</c:v>
                </c:pt>
                <c:pt idx="5">
                  <c:v>132</c:v>
                </c:pt>
                <c:pt idx="6">
                  <c:v>129</c:v>
                </c:pt>
                <c:pt idx="7">
                  <c:v>129</c:v>
                </c:pt>
                <c:pt idx="8">
                  <c:v>66</c:v>
                </c:pt>
                <c:pt idx="9">
                  <c:v>665</c:v>
                </c:pt>
                <c:pt idx="10">
                  <c:v>438</c:v>
                </c:pt>
                <c:pt idx="11">
                  <c:v>188</c:v>
                </c:pt>
                <c:pt idx="12">
                  <c:v>122</c:v>
                </c:pt>
                <c:pt idx="13">
                  <c:v>131</c:v>
                </c:pt>
                <c:pt idx="14">
                  <c:v>108</c:v>
                </c:pt>
                <c:pt idx="15">
                  <c:v>48</c:v>
                </c:pt>
                <c:pt idx="16">
                  <c:v>1014</c:v>
                </c:pt>
                <c:pt idx="17">
                  <c:v>1019</c:v>
                </c:pt>
                <c:pt idx="18">
                  <c:v>1202</c:v>
                </c:pt>
                <c:pt idx="19">
                  <c:v>843</c:v>
                </c:pt>
                <c:pt idx="20">
                  <c:v>791</c:v>
                </c:pt>
                <c:pt idx="21">
                  <c:v>1212</c:v>
                </c:pt>
                <c:pt idx="22">
                  <c:v>196</c:v>
                </c:pt>
                <c:pt idx="23">
                  <c:v>147</c:v>
                </c:pt>
                <c:pt idx="24">
                  <c:v>170</c:v>
                </c:pt>
                <c:pt idx="25">
                  <c:v>112</c:v>
                </c:pt>
                <c:pt idx="26">
                  <c:v>90</c:v>
                </c:pt>
                <c:pt idx="27">
                  <c:v>111</c:v>
                </c:pt>
                <c:pt idx="28">
                  <c:v>83</c:v>
                </c:pt>
                <c:pt idx="29">
                  <c:v>169</c:v>
                </c:pt>
                <c:pt idx="30">
                  <c:v>77</c:v>
                </c:pt>
              </c:numCache>
            </c:numRef>
          </c:val>
          <c:smooth val="0"/>
          <c:extLst>
            <c:ext xmlns:c16="http://schemas.microsoft.com/office/drawing/2014/chart" uri="{C3380CC4-5D6E-409C-BE32-E72D297353CC}">
              <c16:uniqueId val="{00000000-DA80-4875-9DF5-8856158D2FBC}"/>
            </c:ext>
          </c:extLst>
        </c:ser>
        <c:dLbls>
          <c:showLegendKey val="0"/>
          <c:showVal val="0"/>
          <c:showCatName val="0"/>
          <c:showSerName val="0"/>
          <c:showPercent val="0"/>
          <c:showBubbleSize val="0"/>
        </c:dLbls>
        <c:smooth val="0"/>
        <c:axId val="349788984"/>
        <c:axId val="349789312"/>
      </c:lineChart>
      <c:dateAx>
        <c:axId val="349788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89312"/>
        <c:crosses val="autoZero"/>
        <c:auto val="1"/>
        <c:lblOffset val="100"/>
        <c:baseTimeUnit val="days"/>
      </c:dateAx>
      <c:valAx>
        <c:axId val="34978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78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5EB30-163C-422A-B8BC-AB2900394DFC}"/>
              </a:ext>
            </a:extLst>
          </p:cNvPr>
          <p:cNvSpPr>
            <a:spLocks noGrp="1"/>
          </p:cNvSpPr>
          <p:nvPr>
            <p:ph type="ctrTitle"/>
          </p:nvPr>
        </p:nvSpPr>
        <p:spPr/>
        <p:txBody>
          <a:bodyPr/>
          <a:lstStyle/>
          <a:p>
            <a:r>
              <a:rPr lang="en-US"/>
              <a:t>Facebook - My Dashboard</a:t>
            </a:r>
          </a:p>
        </p:txBody>
      </p:sp>
      <p:sp>
        <p:nvSpPr>
          <p:cNvPr id="3" name="Subtitle 2">
            <a:extLst>
              <a:ext uri="{FF2B5EF4-FFF2-40B4-BE49-F238E27FC236}">
                <a16:creationId xmlns:a16="http://schemas.microsoft.com/office/drawing/2014/main" id="{3A127F03-C8D1-448D-AD6B-0FF3E6F6348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15375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CA0D0-D573-4312-B050-828F312F7EDD}"/>
              </a:ext>
            </a:extLst>
          </p:cNvPr>
          <p:cNvSpPr>
            <a:spLocks noGrp="1"/>
          </p:cNvSpPr>
          <p:nvPr>
            <p:ph type="title"/>
          </p:nvPr>
        </p:nvSpPr>
        <p:spPr/>
        <p:txBody>
          <a:bodyPr/>
          <a:lstStyle/>
          <a:p>
            <a:r>
              <a:rPr lang="en-US"/>
              <a:t>Facebook Key Metrics Table | Monday Studio</a:t>
            </a:r>
          </a:p>
        </p:txBody>
      </p:sp>
      <p:graphicFrame>
        <p:nvGraphicFramePr>
          <p:cNvPr id="5" name="Table Placeholder 4">
            <a:extLst>
              <a:ext uri="{FF2B5EF4-FFF2-40B4-BE49-F238E27FC236}">
                <a16:creationId xmlns:a16="http://schemas.microsoft.com/office/drawing/2014/main" id="{8E3A83D1-EEDD-444D-9B00-210D4DF3BA1D}"/>
              </a:ext>
            </a:extLst>
          </p:cNvPr>
          <p:cNvGraphicFramePr>
            <a:graphicFrameLocks noGrp="1"/>
          </p:cNvGraphicFramePr>
          <p:nvPr>
            <p:ph type="tbl" sz="quarter" idx="13"/>
            <p:extLst>
              <p:ext uri="{D42A27DB-BD31-4B8C-83A1-F6EECF244321}">
                <p14:modId xmlns:p14="http://schemas.microsoft.com/office/powerpoint/2010/main" val="522369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840590912"/>
                    </a:ext>
                  </a:extLst>
                </a:gridCol>
                <a:gridCol w="304495">
                  <a:extLst>
                    <a:ext uri="{9D8B030D-6E8A-4147-A177-3AD203B41FA5}">
                      <a16:colId xmlns:a16="http://schemas.microsoft.com/office/drawing/2014/main" val="180856406"/>
                    </a:ext>
                  </a:extLst>
                </a:gridCol>
                <a:gridCol w="304495">
                  <a:extLst>
                    <a:ext uri="{9D8B030D-6E8A-4147-A177-3AD203B41FA5}">
                      <a16:colId xmlns:a16="http://schemas.microsoft.com/office/drawing/2014/main" val="203371878"/>
                    </a:ext>
                  </a:extLst>
                </a:gridCol>
                <a:gridCol w="304495">
                  <a:extLst>
                    <a:ext uri="{9D8B030D-6E8A-4147-A177-3AD203B41FA5}">
                      <a16:colId xmlns:a16="http://schemas.microsoft.com/office/drawing/2014/main" val="2839213709"/>
                    </a:ext>
                  </a:extLst>
                </a:gridCol>
                <a:gridCol w="304495">
                  <a:extLst>
                    <a:ext uri="{9D8B030D-6E8A-4147-A177-3AD203B41FA5}">
                      <a16:colId xmlns:a16="http://schemas.microsoft.com/office/drawing/2014/main" val="4133173782"/>
                    </a:ext>
                  </a:extLst>
                </a:gridCol>
                <a:gridCol w="304495">
                  <a:extLst>
                    <a:ext uri="{9D8B030D-6E8A-4147-A177-3AD203B41FA5}">
                      <a16:colId xmlns:a16="http://schemas.microsoft.com/office/drawing/2014/main" val="270921769"/>
                    </a:ext>
                  </a:extLst>
                </a:gridCol>
                <a:gridCol w="304495">
                  <a:extLst>
                    <a:ext uri="{9D8B030D-6E8A-4147-A177-3AD203B41FA5}">
                      <a16:colId xmlns:a16="http://schemas.microsoft.com/office/drawing/2014/main" val="3663132165"/>
                    </a:ext>
                  </a:extLst>
                </a:gridCol>
                <a:gridCol w="304495">
                  <a:extLst>
                    <a:ext uri="{9D8B030D-6E8A-4147-A177-3AD203B41FA5}">
                      <a16:colId xmlns:a16="http://schemas.microsoft.com/office/drawing/2014/main" val="2588355586"/>
                    </a:ext>
                  </a:extLst>
                </a:gridCol>
                <a:gridCol w="304495">
                  <a:extLst>
                    <a:ext uri="{9D8B030D-6E8A-4147-A177-3AD203B41FA5}">
                      <a16:colId xmlns:a16="http://schemas.microsoft.com/office/drawing/2014/main" val="2600609934"/>
                    </a:ext>
                  </a:extLst>
                </a:gridCol>
                <a:gridCol w="304495">
                  <a:extLst>
                    <a:ext uri="{9D8B030D-6E8A-4147-A177-3AD203B41FA5}">
                      <a16:colId xmlns:a16="http://schemas.microsoft.com/office/drawing/2014/main" val="3230924321"/>
                    </a:ext>
                  </a:extLst>
                </a:gridCol>
                <a:gridCol w="304495">
                  <a:extLst>
                    <a:ext uri="{9D8B030D-6E8A-4147-A177-3AD203B41FA5}">
                      <a16:colId xmlns:a16="http://schemas.microsoft.com/office/drawing/2014/main" val="491230751"/>
                    </a:ext>
                  </a:extLst>
                </a:gridCol>
                <a:gridCol w="304495">
                  <a:extLst>
                    <a:ext uri="{9D8B030D-6E8A-4147-A177-3AD203B41FA5}">
                      <a16:colId xmlns:a16="http://schemas.microsoft.com/office/drawing/2014/main" val="2596386661"/>
                    </a:ext>
                  </a:extLst>
                </a:gridCol>
                <a:gridCol w="304495">
                  <a:extLst>
                    <a:ext uri="{9D8B030D-6E8A-4147-A177-3AD203B41FA5}">
                      <a16:colId xmlns:a16="http://schemas.microsoft.com/office/drawing/2014/main" val="1663199647"/>
                    </a:ext>
                  </a:extLst>
                </a:gridCol>
                <a:gridCol w="304495">
                  <a:extLst>
                    <a:ext uri="{9D8B030D-6E8A-4147-A177-3AD203B41FA5}">
                      <a16:colId xmlns:a16="http://schemas.microsoft.com/office/drawing/2014/main" val="1625555534"/>
                    </a:ext>
                  </a:extLst>
                </a:gridCol>
                <a:gridCol w="304495">
                  <a:extLst>
                    <a:ext uri="{9D8B030D-6E8A-4147-A177-3AD203B41FA5}">
                      <a16:colId xmlns:a16="http://schemas.microsoft.com/office/drawing/2014/main" val="3894763418"/>
                    </a:ext>
                  </a:extLst>
                </a:gridCol>
                <a:gridCol w="304495">
                  <a:extLst>
                    <a:ext uri="{9D8B030D-6E8A-4147-A177-3AD203B41FA5}">
                      <a16:colId xmlns:a16="http://schemas.microsoft.com/office/drawing/2014/main" val="176256742"/>
                    </a:ext>
                  </a:extLst>
                </a:gridCol>
                <a:gridCol w="304495">
                  <a:extLst>
                    <a:ext uri="{9D8B030D-6E8A-4147-A177-3AD203B41FA5}">
                      <a16:colId xmlns:a16="http://schemas.microsoft.com/office/drawing/2014/main" val="3367633879"/>
                    </a:ext>
                  </a:extLst>
                </a:gridCol>
                <a:gridCol w="304495">
                  <a:extLst>
                    <a:ext uri="{9D8B030D-6E8A-4147-A177-3AD203B41FA5}">
                      <a16:colId xmlns:a16="http://schemas.microsoft.com/office/drawing/2014/main" val="12299452"/>
                    </a:ext>
                  </a:extLst>
                </a:gridCol>
                <a:gridCol w="304495">
                  <a:extLst>
                    <a:ext uri="{9D8B030D-6E8A-4147-A177-3AD203B41FA5}">
                      <a16:colId xmlns:a16="http://schemas.microsoft.com/office/drawing/2014/main" val="3936056577"/>
                    </a:ext>
                  </a:extLst>
                </a:gridCol>
                <a:gridCol w="304495">
                  <a:extLst>
                    <a:ext uri="{9D8B030D-6E8A-4147-A177-3AD203B41FA5}">
                      <a16:colId xmlns:a16="http://schemas.microsoft.com/office/drawing/2014/main" val="4294721523"/>
                    </a:ext>
                  </a:extLst>
                </a:gridCol>
                <a:gridCol w="304495">
                  <a:extLst>
                    <a:ext uri="{9D8B030D-6E8A-4147-A177-3AD203B41FA5}">
                      <a16:colId xmlns:a16="http://schemas.microsoft.com/office/drawing/2014/main" val="3003296844"/>
                    </a:ext>
                  </a:extLst>
                </a:gridCol>
                <a:gridCol w="304495">
                  <a:extLst>
                    <a:ext uri="{9D8B030D-6E8A-4147-A177-3AD203B41FA5}">
                      <a16:colId xmlns:a16="http://schemas.microsoft.com/office/drawing/2014/main" val="2868137610"/>
                    </a:ext>
                  </a:extLst>
                </a:gridCol>
                <a:gridCol w="304495">
                  <a:extLst>
                    <a:ext uri="{9D8B030D-6E8A-4147-A177-3AD203B41FA5}">
                      <a16:colId xmlns:a16="http://schemas.microsoft.com/office/drawing/2014/main" val="3560099651"/>
                    </a:ext>
                  </a:extLst>
                </a:gridCol>
                <a:gridCol w="304495">
                  <a:extLst>
                    <a:ext uri="{9D8B030D-6E8A-4147-A177-3AD203B41FA5}">
                      <a16:colId xmlns:a16="http://schemas.microsoft.com/office/drawing/2014/main" val="1772456083"/>
                    </a:ext>
                  </a:extLst>
                </a:gridCol>
                <a:gridCol w="304495">
                  <a:extLst>
                    <a:ext uri="{9D8B030D-6E8A-4147-A177-3AD203B41FA5}">
                      <a16:colId xmlns:a16="http://schemas.microsoft.com/office/drawing/2014/main" val="371317544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00393799"/>
                  </a:ext>
                </a:extLst>
              </a:tr>
              <a:tr h="370840">
                <a:tc>
                  <a:txBody>
                    <a:bodyPr/>
                    <a:lstStyle/>
                    <a:p>
                      <a:r>
                        <a:rPr lang="en-US" sz="1000"/>
                        <a:t>Monday Studio</a:t>
                      </a:r>
                    </a:p>
                  </a:txBody>
                  <a:tcPr/>
                </a:tc>
                <a:tc>
                  <a:txBody>
                    <a:bodyPr/>
                    <a:lstStyle/>
                    <a:p>
                      <a:r>
                        <a:rPr lang="en-US" sz="1000"/>
                        <a:t>1208</a:t>
                      </a:r>
                    </a:p>
                  </a:txBody>
                  <a:tcPr/>
                </a:tc>
                <a:tc>
                  <a:txBody>
                    <a:bodyPr/>
                    <a:lstStyle/>
                    <a:p>
                      <a:r>
                        <a:rPr lang="en-US" sz="1000"/>
                        <a:t>7</a:t>
                      </a:r>
                    </a:p>
                  </a:txBody>
                  <a:tcPr/>
                </a:tc>
                <a:tc>
                  <a:txBody>
                    <a:bodyPr/>
                    <a:lstStyle/>
                    <a:p>
                      <a:r>
                        <a:rPr lang="en-US" sz="1000"/>
                        <a:t>1208</a:t>
                      </a:r>
                    </a:p>
                  </a:txBody>
                  <a:tcPr/>
                </a:tc>
                <a:tc>
                  <a:txBody>
                    <a:bodyPr/>
                    <a:lstStyle/>
                    <a:p>
                      <a:r>
                        <a:rPr lang="en-US" sz="1000"/>
                        <a:t>7</a:t>
                      </a:r>
                    </a:p>
                  </a:txBody>
                  <a:tcPr/>
                </a:tc>
                <a:tc>
                  <a:txBody>
                    <a:bodyPr/>
                    <a:lstStyle/>
                    <a:p>
                      <a:r>
                        <a:rPr lang="en-US" sz="1000"/>
                        <a:t>28</a:t>
                      </a:r>
                    </a:p>
                  </a:txBody>
                  <a:tcPr/>
                </a:tc>
                <a:tc>
                  <a:txBody>
                    <a:bodyPr/>
                    <a:lstStyle/>
                    <a:p>
                      <a:r>
                        <a:rPr lang="en-US" sz="1000"/>
                        <a:t>0</a:t>
                      </a:r>
                    </a:p>
                  </a:txBody>
                  <a:tcPr/>
                </a:tc>
                <a:tc>
                  <a:txBody>
                    <a:bodyPr/>
                    <a:lstStyle/>
                    <a:p>
                      <a:r>
                        <a:rPr lang="en-US" sz="1000"/>
                        <a:t>18</a:t>
                      </a:r>
                    </a:p>
                  </a:txBody>
                  <a:tcPr/>
                </a:tc>
                <a:tc>
                  <a:txBody>
                    <a:bodyPr/>
                    <a:lstStyle/>
                    <a:p>
                      <a:r>
                        <a:rPr lang="en-US" sz="1000"/>
                        <a:t>0</a:t>
                      </a:r>
                    </a:p>
                  </a:txBody>
                  <a:tcPr/>
                </a:tc>
                <a:tc>
                  <a:txBody>
                    <a:bodyPr/>
                    <a:lstStyle/>
                    <a:p>
                      <a:r>
                        <a:rPr lang="en-US" sz="1000"/>
                        <a:t>10</a:t>
                      </a:r>
                    </a:p>
                  </a:txBody>
                  <a:tcPr/>
                </a:tc>
                <a:tc>
                  <a:txBody>
                    <a:bodyPr/>
                    <a:lstStyle/>
                    <a:p>
                      <a:r>
                        <a:rPr lang="en-US" sz="1000"/>
                        <a:t>179</a:t>
                      </a:r>
                    </a:p>
                  </a:txBody>
                  <a:tcPr/>
                </a:tc>
                <a:tc>
                  <a:txBody>
                    <a:bodyPr/>
                    <a:lstStyle/>
                    <a:p>
                      <a:r>
                        <a:rPr lang="en-US" sz="1000"/>
                        <a:t>0</a:t>
                      </a:r>
                    </a:p>
                  </a:txBody>
                  <a:tcPr/>
                </a:tc>
                <a:tc>
                  <a:txBody>
                    <a:bodyPr/>
                    <a:lstStyle/>
                    <a:p>
                      <a:r>
                        <a:rPr lang="en-US" sz="1000"/>
                        <a:t>155</a:t>
                      </a:r>
                    </a:p>
                  </a:txBody>
                  <a:tcPr/>
                </a:tc>
                <a:tc>
                  <a:txBody>
                    <a:bodyPr/>
                    <a:lstStyle/>
                    <a:p>
                      <a:r>
                        <a:rPr lang="en-US" sz="1000"/>
                        <a:t>23</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4</a:t>
                      </a:r>
                    </a:p>
                  </a:txBody>
                  <a:tcPr/>
                </a:tc>
                <a:tc>
                  <a:txBody>
                    <a:bodyPr/>
                    <a:lstStyle/>
                    <a:p>
                      <a:r>
                        <a:rPr lang="en-US" sz="1000"/>
                        <a:t>195</a:t>
                      </a:r>
                    </a:p>
                  </a:txBody>
                  <a:tcPr/>
                </a:tc>
                <a:tc>
                  <a:txBody>
                    <a:bodyPr/>
                    <a:lstStyle/>
                    <a:p>
                      <a:r>
                        <a:rPr lang="en-US" sz="1000"/>
                        <a:t>0</a:t>
                      </a:r>
                    </a:p>
                  </a:txBody>
                  <a:tcPr/>
                </a:tc>
                <a:tc>
                  <a:txBody>
                    <a:bodyPr/>
                    <a:lstStyle/>
                    <a:p>
                      <a:r>
                        <a:rPr lang="en-US" sz="1000"/>
                        <a:t>0</a:t>
                      </a:r>
                    </a:p>
                  </a:txBody>
                  <a:tcPr/>
                </a:tc>
                <a:tc>
                  <a:txBody>
                    <a:bodyPr/>
                    <a:lstStyle/>
                    <a:p>
                      <a:r>
                        <a:rPr lang="en-US" sz="1000"/>
                        <a:t>0.5784 %</a:t>
                      </a:r>
                    </a:p>
                  </a:txBody>
                  <a:tcPr/>
                </a:tc>
                <a:tc>
                  <a:txBody>
                    <a:bodyPr/>
                    <a:lstStyle/>
                    <a:p>
                      <a:r>
                        <a:rPr lang="en-US" sz="1000"/>
                        <a:t>0.0 %</a:t>
                      </a:r>
                    </a:p>
                  </a:txBody>
                  <a:tcPr/>
                </a:tc>
                <a:extLst>
                  <a:ext uri="{0D108BD9-81ED-4DB2-BD59-A6C34878D82A}">
                    <a16:rowId xmlns:a16="http://schemas.microsoft.com/office/drawing/2014/main" val="2106097532"/>
                  </a:ext>
                </a:extLst>
              </a:tr>
            </a:tbl>
          </a:graphicData>
        </a:graphic>
      </p:graphicFrame>
      <p:sp>
        <p:nvSpPr>
          <p:cNvPr id="4" name="Text Placeholder 3">
            <a:extLst>
              <a:ext uri="{FF2B5EF4-FFF2-40B4-BE49-F238E27FC236}">
                <a16:creationId xmlns:a16="http://schemas.microsoft.com/office/drawing/2014/main" id="{A28C5AAC-C311-4030-9739-2BDDEB428CE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456216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8C697-10A7-42F6-9180-25072F2E4340}"/>
              </a:ext>
            </a:extLst>
          </p:cNvPr>
          <p:cNvSpPr>
            <a:spLocks noGrp="1"/>
          </p:cNvSpPr>
          <p:nvPr>
            <p:ph type="title"/>
          </p:nvPr>
        </p:nvSpPr>
        <p:spPr/>
        <p:txBody>
          <a:bodyPr/>
          <a:lstStyle/>
          <a:p>
            <a:r>
              <a:rPr lang="en-US"/>
              <a:t>Facebook Fans Change Rate | Monday Studio</a:t>
            </a:r>
          </a:p>
        </p:txBody>
      </p:sp>
      <p:graphicFrame>
        <p:nvGraphicFramePr>
          <p:cNvPr id="6" name="Chart Placeholder 5">
            <a:extLst>
              <a:ext uri="{FF2B5EF4-FFF2-40B4-BE49-F238E27FC236}">
                <a16:creationId xmlns:a16="http://schemas.microsoft.com/office/drawing/2014/main" id="{F6F3369B-24A7-438E-AD28-FD8584322D7B}"/>
              </a:ext>
            </a:extLst>
          </p:cNvPr>
          <p:cNvGraphicFramePr>
            <a:graphicFrameLocks noGrp="1"/>
          </p:cNvGraphicFramePr>
          <p:nvPr>
            <p:ph type="chart" sz="quarter" idx="13"/>
            <p:extLst>
              <p:ext uri="{D42A27DB-BD31-4B8C-83A1-F6EECF244321}">
                <p14:modId xmlns:p14="http://schemas.microsoft.com/office/powerpoint/2010/main" val="1776523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262339-2BA2-4E0A-9843-EFF8AF28BEC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79BBCE2B-0076-4F67-B876-5DE0E52F20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6008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82E60-E37E-4ED2-ADD2-A03C6C7AD9CE}"/>
              </a:ext>
            </a:extLst>
          </p:cNvPr>
          <p:cNvSpPr>
            <a:spLocks noGrp="1"/>
          </p:cNvSpPr>
          <p:nvPr>
            <p:ph type="title"/>
          </p:nvPr>
        </p:nvSpPr>
        <p:spPr/>
        <p:txBody>
          <a:bodyPr/>
          <a:lstStyle/>
          <a:p>
            <a:r>
              <a:rPr lang="en-US"/>
              <a:t>Facebook Fans Total | Monday Studio</a:t>
            </a:r>
          </a:p>
        </p:txBody>
      </p:sp>
      <p:graphicFrame>
        <p:nvGraphicFramePr>
          <p:cNvPr id="6" name="Chart Placeholder 5">
            <a:extLst>
              <a:ext uri="{FF2B5EF4-FFF2-40B4-BE49-F238E27FC236}">
                <a16:creationId xmlns:a16="http://schemas.microsoft.com/office/drawing/2014/main" id="{82D2C5B2-F896-4011-9868-88ABF446C013}"/>
              </a:ext>
            </a:extLst>
          </p:cNvPr>
          <p:cNvGraphicFramePr>
            <a:graphicFrameLocks noGrp="1"/>
          </p:cNvGraphicFramePr>
          <p:nvPr>
            <p:ph type="chart" sz="quarter" idx="13"/>
            <p:extLst>
              <p:ext uri="{D42A27DB-BD31-4B8C-83A1-F6EECF244321}">
                <p14:modId xmlns:p14="http://schemas.microsoft.com/office/powerpoint/2010/main" val="2379190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C001F1-BE4A-422E-906F-77FDC504ABC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B9E91CD-142E-492A-A36A-21326A8BA5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1615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F0D28-1107-453E-B854-15F0B49C6C77}"/>
              </a:ext>
            </a:extLst>
          </p:cNvPr>
          <p:cNvSpPr>
            <a:spLocks noGrp="1"/>
          </p:cNvSpPr>
          <p:nvPr>
            <p:ph type="title"/>
          </p:nvPr>
        </p:nvSpPr>
        <p:spPr/>
        <p:txBody>
          <a:bodyPr/>
          <a:lstStyle/>
          <a:p>
            <a:r>
              <a:rPr lang="en-US"/>
              <a:t>Facebook Own Posts Table  | Monday Studio - 1 of 15</a:t>
            </a:r>
          </a:p>
        </p:txBody>
      </p:sp>
      <p:graphicFrame>
        <p:nvGraphicFramePr>
          <p:cNvPr id="5" name="Table Placeholder 4">
            <a:extLst>
              <a:ext uri="{FF2B5EF4-FFF2-40B4-BE49-F238E27FC236}">
                <a16:creationId xmlns:a16="http://schemas.microsoft.com/office/drawing/2014/main" id="{9230765F-10CF-459C-BCE2-2FE062BCAAD5}"/>
              </a:ext>
            </a:extLst>
          </p:cNvPr>
          <p:cNvGraphicFramePr>
            <a:graphicFrameLocks noGrp="1"/>
          </p:cNvGraphicFramePr>
          <p:nvPr>
            <p:ph type="tbl" sz="quarter" idx="13"/>
            <p:extLst>
              <p:ext uri="{D42A27DB-BD31-4B8C-83A1-F6EECF244321}">
                <p14:modId xmlns:p14="http://schemas.microsoft.com/office/powerpoint/2010/main" val="640755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0859809"/>
                    </a:ext>
                  </a:extLst>
                </a:gridCol>
                <a:gridCol w="370332">
                  <a:extLst>
                    <a:ext uri="{9D8B030D-6E8A-4147-A177-3AD203B41FA5}">
                      <a16:colId xmlns:a16="http://schemas.microsoft.com/office/drawing/2014/main" val="3900379580"/>
                    </a:ext>
                  </a:extLst>
                </a:gridCol>
                <a:gridCol w="370332">
                  <a:extLst>
                    <a:ext uri="{9D8B030D-6E8A-4147-A177-3AD203B41FA5}">
                      <a16:colId xmlns:a16="http://schemas.microsoft.com/office/drawing/2014/main" val="2102724548"/>
                    </a:ext>
                  </a:extLst>
                </a:gridCol>
                <a:gridCol w="370332">
                  <a:extLst>
                    <a:ext uri="{9D8B030D-6E8A-4147-A177-3AD203B41FA5}">
                      <a16:colId xmlns:a16="http://schemas.microsoft.com/office/drawing/2014/main" val="3996538446"/>
                    </a:ext>
                  </a:extLst>
                </a:gridCol>
                <a:gridCol w="329184">
                  <a:extLst>
                    <a:ext uri="{9D8B030D-6E8A-4147-A177-3AD203B41FA5}">
                      <a16:colId xmlns:a16="http://schemas.microsoft.com/office/drawing/2014/main" val="879697741"/>
                    </a:ext>
                  </a:extLst>
                </a:gridCol>
                <a:gridCol w="329184">
                  <a:extLst>
                    <a:ext uri="{9D8B030D-6E8A-4147-A177-3AD203B41FA5}">
                      <a16:colId xmlns:a16="http://schemas.microsoft.com/office/drawing/2014/main" val="3044491551"/>
                    </a:ext>
                  </a:extLst>
                </a:gridCol>
                <a:gridCol w="329184">
                  <a:extLst>
                    <a:ext uri="{9D8B030D-6E8A-4147-A177-3AD203B41FA5}">
                      <a16:colId xmlns:a16="http://schemas.microsoft.com/office/drawing/2014/main" val="3208401760"/>
                    </a:ext>
                  </a:extLst>
                </a:gridCol>
                <a:gridCol w="329184">
                  <a:extLst>
                    <a:ext uri="{9D8B030D-6E8A-4147-A177-3AD203B41FA5}">
                      <a16:colId xmlns:a16="http://schemas.microsoft.com/office/drawing/2014/main" val="441131766"/>
                    </a:ext>
                  </a:extLst>
                </a:gridCol>
                <a:gridCol w="329184">
                  <a:extLst>
                    <a:ext uri="{9D8B030D-6E8A-4147-A177-3AD203B41FA5}">
                      <a16:colId xmlns:a16="http://schemas.microsoft.com/office/drawing/2014/main" val="240531882"/>
                    </a:ext>
                  </a:extLst>
                </a:gridCol>
                <a:gridCol w="329184">
                  <a:extLst>
                    <a:ext uri="{9D8B030D-6E8A-4147-A177-3AD203B41FA5}">
                      <a16:colId xmlns:a16="http://schemas.microsoft.com/office/drawing/2014/main" val="1633479099"/>
                    </a:ext>
                  </a:extLst>
                </a:gridCol>
                <a:gridCol w="329184">
                  <a:extLst>
                    <a:ext uri="{9D8B030D-6E8A-4147-A177-3AD203B41FA5}">
                      <a16:colId xmlns:a16="http://schemas.microsoft.com/office/drawing/2014/main" val="3088217703"/>
                    </a:ext>
                  </a:extLst>
                </a:gridCol>
                <a:gridCol w="329184">
                  <a:extLst>
                    <a:ext uri="{9D8B030D-6E8A-4147-A177-3AD203B41FA5}">
                      <a16:colId xmlns:a16="http://schemas.microsoft.com/office/drawing/2014/main" val="367317895"/>
                    </a:ext>
                  </a:extLst>
                </a:gridCol>
                <a:gridCol w="329184">
                  <a:extLst>
                    <a:ext uri="{9D8B030D-6E8A-4147-A177-3AD203B41FA5}">
                      <a16:colId xmlns:a16="http://schemas.microsoft.com/office/drawing/2014/main" val="1618415374"/>
                    </a:ext>
                  </a:extLst>
                </a:gridCol>
                <a:gridCol w="370332">
                  <a:extLst>
                    <a:ext uri="{9D8B030D-6E8A-4147-A177-3AD203B41FA5}">
                      <a16:colId xmlns:a16="http://schemas.microsoft.com/office/drawing/2014/main" val="2416607823"/>
                    </a:ext>
                  </a:extLst>
                </a:gridCol>
                <a:gridCol w="370332">
                  <a:extLst>
                    <a:ext uri="{9D8B030D-6E8A-4147-A177-3AD203B41FA5}">
                      <a16:colId xmlns:a16="http://schemas.microsoft.com/office/drawing/2014/main" val="1511128475"/>
                    </a:ext>
                  </a:extLst>
                </a:gridCol>
                <a:gridCol w="329184">
                  <a:extLst>
                    <a:ext uri="{9D8B030D-6E8A-4147-A177-3AD203B41FA5}">
                      <a16:colId xmlns:a16="http://schemas.microsoft.com/office/drawing/2014/main" val="288596493"/>
                    </a:ext>
                  </a:extLst>
                </a:gridCol>
                <a:gridCol w="329184">
                  <a:extLst>
                    <a:ext uri="{9D8B030D-6E8A-4147-A177-3AD203B41FA5}">
                      <a16:colId xmlns:a16="http://schemas.microsoft.com/office/drawing/2014/main" val="1362819480"/>
                    </a:ext>
                  </a:extLst>
                </a:gridCol>
                <a:gridCol w="370332">
                  <a:extLst>
                    <a:ext uri="{9D8B030D-6E8A-4147-A177-3AD203B41FA5}">
                      <a16:colId xmlns:a16="http://schemas.microsoft.com/office/drawing/2014/main" val="956720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715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- 2018-07-30 13:25:50 </a:t>
                      </a:r>
                      <a:r>
                        <a:rPr kumimoji="0" lang="en-US" sz="1000" b="0" i="0" u="none" strike="noStrike" kern="1200" cap="none" spc="0" normalizeH="0" baseline="0" noProof="0">
                          <a:ln>
                            <a:noFill/>
                          </a:ln>
                          <a:solidFill>
                            <a:prstClr val="black"/>
                          </a:solidFill>
                          <a:effectLst/>
                          <a:uLnTx/>
                          <a:uFillTx/>
                          <a:latin typeface="+mn-lt"/>
                          <a:ea typeface="+mn-ea"/>
                          <a:cs typeface="+mn-cs"/>
                        </a:rPr>
                        <a:t> 
 Meet the Monday Studio team!
With over 20 years of experience in the fitness industry, Zeina Jaber - as a certified Lagree trainer, fitness &amp; health enthusiast and EMS trainer - will make sure you accomplish your fitness goals, whatever they might be. #mondaystudiofamily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3548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- 2018-07-29 18:00:01 </a:t>
                      </a:r>
                      <a:r>
                        <a:rPr kumimoji="0" lang="en-US" sz="1000" b="0" i="0" u="none" strike="noStrike" kern="1200" cap="none" spc="0" normalizeH="0" baseline="0" noProof="0">
                          <a:ln>
                            <a:noFill/>
                          </a:ln>
                          <a:solidFill>
                            <a:prstClr val="black"/>
                          </a:solidFill>
                          <a:effectLst/>
                          <a:uLnTx/>
                          <a:uFillTx/>
                          <a:latin typeface="+mn-lt"/>
                          <a:ea typeface="+mn-ea"/>
                          <a:cs typeface="+mn-cs"/>
                        </a:rPr>
                        <a:t> 
 The ideal healthy snack for movie night! #rawkalechips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7586999"/>
                  </a:ext>
                </a:extLst>
              </a:tr>
            </a:tbl>
          </a:graphicData>
        </a:graphic>
      </p:graphicFrame>
      <p:sp>
        <p:nvSpPr>
          <p:cNvPr id="4" name="Text Placeholder 3">
            <a:extLst>
              <a:ext uri="{FF2B5EF4-FFF2-40B4-BE49-F238E27FC236}">
                <a16:creationId xmlns:a16="http://schemas.microsoft.com/office/drawing/2014/main" id="{0FDC7109-ED0B-47CF-B209-E2754C0F9E5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749827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66DD7-B3F1-4B37-9192-AB813EB78310}"/>
              </a:ext>
            </a:extLst>
          </p:cNvPr>
          <p:cNvSpPr>
            <a:spLocks noGrp="1"/>
          </p:cNvSpPr>
          <p:nvPr>
            <p:ph type="title"/>
          </p:nvPr>
        </p:nvSpPr>
        <p:spPr/>
        <p:txBody>
          <a:bodyPr/>
          <a:lstStyle/>
          <a:p>
            <a:r>
              <a:rPr lang="en-US"/>
              <a:t>Facebook Own Posts Table  | Monday Studio - 2 of 15</a:t>
            </a:r>
          </a:p>
        </p:txBody>
      </p:sp>
      <p:graphicFrame>
        <p:nvGraphicFramePr>
          <p:cNvPr id="5" name="Table Placeholder 4">
            <a:extLst>
              <a:ext uri="{FF2B5EF4-FFF2-40B4-BE49-F238E27FC236}">
                <a16:creationId xmlns:a16="http://schemas.microsoft.com/office/drawing/2014/main" id="{DEFAA310-7E37-4DD2-A9CD-C2D8D70AC77C}"/>
              </a:ext>
            </a:extLst>
          </p:cNvPr>
          <p:cNvGraphicFramePr>
            <a:graphicFrameLocks noGrp="1"/>
          </p:cNvGraphicFramePr>
          <p:nvPr>
            <p:ph type="tbl" sz="quarter" idx="13"/>
            <p:extLst>
              <p:ext uri="{D42A27DB-BD31-4B8C-83A1-F6EECF244321}">
                <p14:modId xmlns:p14="http://schemas.microsoft.com/office/powerpoint/2010/main" val="3864946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95935326"/>
                    </a:ext>
                  </a:extLst>
                </a:gridCol>
                <a:gridCol w="370332">
                  <a:extLst>
                    <a:ext uri="{9D8B030D-6E8A-4147-A177-3AD203B41FA5}">
                      <a16:colId xmlns:a16="http://schemas.microsoft.com/office/drawing/2014/main" val="3132517734"/>
                    </a:ext>
                  </a:extLst>
                </a:gridCol>
                <a:gridCol w="370332">
                  <a:extLst>
                    <a:ext uri="{9D8B030D-6E8A-4147-A177-3AD203B41FA5}">
                      <a16:colId xmlns:a16="http://schemas.microsoft.com/office/drawing/2014/main" val="1633446994"/>
                    </a:ext>
                  </a:extLst>
                </a:gridCol>
                <a:gridCol w="370332">
                  <a:extLst>
                    <a:ext uri="{9D8B030D-6E8A-4147-A177-3AD203B41FA5}">
                      <a16:colId xmlns:a16="http://schemas.microsoft.com/office/drawing/2014/main" val="30188752"/>
                    </a:ext>
                  </a:extLst>
                </a:gridCol>
                <a:gridCol w="329184">
                  <a:extLst>
                    <a:ext uri="{9D8B030D-6E8A-4147-A177-3AD203B41FA5}">
                      <a16:colId xmlns:a16="http://schemas.microsoft.com/office/drawing/2014/main" val="3469880836"/>
                    </a:ext>
                  </a:extLst>
                </a:gridCol>
                <a:gridCol w="329184">
                  <a:extLst>
                    <a:ext uri="{9D8B030D-6E8A-4147-A177-3AD203B41FA5}">
                      <a16:colId xmlns:a16="http://schemas.microsoft.com/office/drawing/2014/main" val="1293758146"/>
                    </a:ext>
                  </a:extLst>
                </a:gridCol>
                <a:gridCol w="329184">
                  <a:extLst>
                    <a:ext uri="{9D8B030D-6E8A-4147-A177-3AD203B41FA5}">
                      <a16:colId xmlns:a16="http://schemas.microsoft.com/office/drawing/2014/main" val="3910594578"/>
                    </a:ext>
                  </a:extLst>
                </a:gridCol>
                <a:gridCol w="329184">
                  <a:extLst>
                    <a:ext uri="{9D8B030D-6E8A-4147-A177-3AD203B41FA5}">
                      <a16:colId xmlns:a16="http://schemas.microsoft.com/office/drawing/2014/main" val="1708204988"/>
                    </a:ext>
                  </a:extLst>
                </a:gridCol>
                <a:gridCol w="329184">
                  <a:extLst>
                    <a:ext uri="{9D8B030D-6E8A-4147-A177-3AD203B41FA5}">
                      <a16:colId xmlns:a16="http://schemas.microsoft.com/office/drawing/2014/main" val="200484037"/>
                    </a:ext>
                  </a:extLst>
                </a:gridCol>
                <a:gridCol w="329184">
                  <a:extLst>
                    <a:ext uri="{9D8B030D-6E8A-4147-A177-3AD203B41FA5}">
                      <a16:colId xmlns:a16="http://schemas.microsoft.com/office/drawing/2014/main" val="174709638"/>
                    </a:ext>
                  </a:extLst>
                </a:gridCol>
                <a:gridCol w="329184">
                  <a:extLst>
                    <a:ext uri="{9D8B030D-6E8A-4147-A177-3AD203B41FA5}">
                      <a16:colId xmlns:a16="http://schemas.microsoft.com/office/drawing/2014/main" val="4259007259"/>
                    </a:ext>
                  </a:extLst>
                </a:gridCol>
                <a:gridCol w="329184">
                  <a:extLst>
                    <a:ext uri="{9D8B030D-6E8A-4147-A177-3AD203B41FA5}">
                      <a16:colId xmlns:a16="http://schemas.microsoft.com/office/drawing/2014/main" val="1057186042"/>
                    </a:ext>
                  </a:extLst>
                </a:gridCol>
                <a:gridCol w="329184">
                  <a:extLst>
                    <a:ext uri="{9D8B030D-6E8A-4147-A177-3AD203B41FA5}">
                      <a16:colId xmlns:a16="http://schemas.microsoft.com/office/drawing/2014/main" val="4128341782"/>
                    </a:ext>
                  </a:extLst>
                </a:gridCol>
                <a:gridCol w="370332">
                  <a:extLst>
                    <a:ext uri="{9D8B030D-6E8A-4147-A177-3AD203B41FA5}">
                      <a16:colId xmlns:a16="http://schemas.microsoft.com/office/drawing/2014/main" val="2734311858"/>
                    </a:ext>
                  </a:extLst>
                </a:gridCol>
                <a:gridCol w="370332">
                  <a:extLst>
                    <a:ext uri="{9D8B030D-6E8A-4147-A177-3AD203B41FA5}">
                      <a16:colId xmlns:a16="http://schemas.microsoft.com/office/drawing/2014/main" val="3938450342"/>
                    </a:ext>
                  </a:extLst>
                </a:gridCol>
                <a:gridCol w="329184">
                  <a:extLst>
                    <a:ext uri="{9D8B030D-6E8A-4147-A177-3AD203B41FA5}">
                      <a16:colId xmlns:a16="http://schemas.microsoft.com/office/drawing/2014/main" val="1038507967"/>
                    </a:ext>
                  </a:extLst>
                </a:gridCol>
                <a:gridCol w="329184">
                  <a:extLst>
                    <a:ext uri="{9D8B030D-6E8A-4147-A177-3AD203B41FA5}">
                      <a16:colId xmlns:a16="http://schemas.microsoft.com/office/drawing/2014/main" val="3154660909"/>
                    </a:ext>
                  </a:extLst>
                </a:gridCol>
                <a:gridCol w="370332">
                  <a:extLst>
                    <a:ext uri="{9D8B030D-6E8A-4147-A177-3AD203B41FA5}">
                      <a16:colId xmlns:a16="http://schemas.microsoft.com/office/drawing/2014/main" val="3103811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4994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- 2018-07-28 17:46:16 </a:t>
                      </a:r>
                      <a:r>
                        <a:rPr kumimoji="0" lang="en-US" sz="1000" b="0" i="0" u="none" strike="noStrike" kern="1200" cap="none" spc="0" normalizeH="0" baseline="0" noProof="0">
                          <a:ln>
                            <a:noFill/>
                          </a:ln>
                          <a:solidFill>
                            <a:prstClr val="black"/>
                          </a:solidFill>
                          <a:effectLst/>
                          <a:uLnTx/>
                          <a:uFillTx/>
                          <a:latin typeface="+mn-lt"/>
                          <a:ea typeface="+mn-ea"/>
                          <a:cs typeface="+mn-cs"/>
                        </a:rPr>
                        <a:t> 
 MEGA KNOCKOUT is a fusion of boxing and the Lagree fitness method.
Expect 30 minutes of intense Kick-Boxing and then 30 minutes of strength training on the megaformer! The ultimate workout in a 60 minute class! Book your spots 👊💪 #megaknockout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1042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- 2018-07-27 13:44:50 </a:t>
                      </a:r>
                      <a:r>
                        <a:rPr kumimoji="0" lang="en-US" sz="1000" b="0" i="0" u="none" strike="noStrike" kern="1200" cap="none" spc="0" normalizeH="0" baseline="0" noProof="0">
                          <a:ln>
                            <a:noFill/>
                          </a:ln>
                          <a:solidFill>
                            <a:prstClr val="black"/>
                          </a:solidFill>
                          <a:effectLst/>
                          <a:uLnTx/>
                          <a:uFillTx/>
                          <a:latin typeface="+mn-lt"/>
                          <a:ea typeface="+mn-ea"/>
                          <a:cs typeface="+mn-cs"/>
                        </a:rPr>
                        <a:t> 
 Are you suffering from low immunity? Are you suffering from hormonal imbalance?
A savoury cup of Bone Broth Latté may be just what you need!
Discover the recipe by clicking on the pictures below.
The Bone Broth Collagen is available at the Studio! #bonebroth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4678939"/>
                  </a:ext>
                </a:extLst>
              </a:tr>
            </a:tbl>
          </a:graphicData>
        </a:graphic>
      </p:graphicFrame>
      <p:sp>
        <p:nvSpPr>
          <p:cNvPr id="4" name="Text Placeholder 3">
            <a:extLst>
              <a:ext uri="{FF2B5EF4-FFF2-40B4-BE49-F238E27FC236}">
                <a16:creationId xmlns:a16="http://schemas.microsoft.com/office/drawing/2014/main" id="{78813A01-6481-42C3-BBFA-97A6905C663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78512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863A7-3149-4E1F-9E11-9424BE2D186F}"/>
              </a:ext>
            </a:extLst>
          </p:cNvPr>
          <p:cNvSpPr>
            <a:spLocks noGrp="1"/>
          </p:cNvSpPr>
          <p:nvPr>
            <p:ph type="title"/>
          </p:nvPr>
        </p:nvSpPr>
        <p:spPr/>
        <p:txBody>
          <a:bodyPr/>
          <a:lstStyle/>
          <a:p>
            <a:r>
              <a:rPr lang="en-US"/>
              <a:t>Facebook Own Posts Table  | Monday Studio - 3 of 15</a:t>
            </a:r>
          </a:p>
        </p:txBody>
      </p:sp>
      <p:graphicFrame>
        <p:nvGraphicFramePr>
          <p:cNvPr id="5" name="Table Placeholder 4">
            <a:extLst>
              <a:ext uri="{FF2B5EF4-FFF2-40B4-BE49-F238E27FC236}">
                <a16:creationId xmlns:a16="http://schemas.microsoft.com/office/drawing/2014/main" id="{1B1F69FF-3DB4-4D7B-9BB7-3B22E72E105F}"/>
              </a:ext>
            </a:extLst>
          </p:cNvPr>
          <p:cNvGraphicFramePr>
            <a:graphicFrameLocks noGrp="1"/>
          </p:cNvGraphicFramePr>
          <p:nvPr>
            <p:ph type="tbl" sz="quarter" idx="13"/>
            <p:extLst>
              <p:ext uri="{D42A27DB-BD31-4B8C-83A1-F6EECF244321}">
                <p14:modId xmlns:p14="http://schemas.microsoft.com/office/powerpoint/2010/main" val="4006726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48199733"/>
                    </a:ext>
                  </a:extLst>
                </a:gridCol>
                <a:gridCol w="370332">
                  <a:extLst>
                    <a:ext uri="{9D8B030D-6E8A-4147-A177-3AD203B41FA5}">
                      <a16:colId xmlns:a16="http://schemas.microsoft.com/office/drawing/2014/main" val="2636756539"/>
                    </a:ext>
                  </a:extLst>
                </a:gridCol>
                <a:gridCol w="370332">
                  <a:extLst>
                    <a:ext uri="{9D8B030D-6E8A-4147-A177-3AD203B41FA5}">
                      <a16:colId xmlns:a16="http://schemas.microsoft.com/office/drawing/2014/main" val="549640423"/>
                    </a:ext>
                  </a:extLst>
                </a:gridCol>
                <a:gridCol w="370332">
                  <a:extLst>
                    <a:ext uri="{9D8B030D-6E8A-4147-A177-3AD203B41FA5}">
                      <a16:colId xmlns:a16="http://schemas.microsoft.com/office/drawing/2014/main" val="1280097440"/>
                    </a:ext>
                  </a:extLst>
                </a:gridCol>
                <a:gridCol w="329184">
                  <a:extLst>
                    <a:ext uri="{9D8B030D-6E8A-4147-A177-3AD203B41FA5}">
                      <a16:colId xmlns:a16="http://schemas.microsoft.com/office/drawing/2014/main" val="1061553370"/>
                    </a:ext>
                  </a:extLst>
                </a:gridCol>
                <a:gridCol w="329184">
                  <a:extLst>
                    <a:ext uri="{9D8B030D-6E8A-4147-A177-3AD203B41FA5}">
                      <a16:colId xmlns:a16="http://schemas.microsoft.com/office/drawing/2014/main" val="2437234922"/>
                    </a:ext>
                  </a:extLst>
                </a:gridCol>
                <a:gridCol w="329184">
                  <a:extLst>
                    <a:ext uri="{9D8B030D-6E8A-4147-A177-3AD203B41FA5}">
                      <a16:colId xmlns:a16="http://schemas.microsoft.com/office/drawing/2014/main" val="3160130873"/>
                    </a:ext>
                  </a:extLst>
                </a:gridCol>
                <a:gridCol w="329184">
                  <a:extLst>
                    <a:ext uri="{9D8B030D-6E8A-4147-A177-3AD203B41FA5}">
                      <a16:colId xmlns:a16="http://schemas.microsoft.com/office/drawing/2014/main" val="1123922633"/>
                    </a:ext>
                  </a:extLst>
                </a:gridCol>
                <a:gridCol w="329184">
                  <a:extLst>
                    <a:ext uri="{9D8B030D-6E8A-4147-A177-3AD203B41FA5}">
                      <a16:colId xmlns:a16="http://schemas.microsoft.com/office/drawing/2014/main" val="3888384861"/>
                    </a:ext>
                  </a:extLst>
                </a:gridCol>
                <a:gridCol w="329184">
                  <a:extLst>
                    <a:ext uri="{9D8B030D-6E8A-4147-A177-3AD203B41FA5}">
                      <a16:colId xmlns:a16="http://schemas.microsoft.com/office/drawing/2014/main" val="2348767110"/>
                    </a:ext>
                  </a:extLst>
                </a:gridCol>
                <a:gridCol w="329184">
                  <a:extLst>
                    <a:ext uri="{9D8B030D-6E8A-4147-A177-3AD203B41FA5}">
                      <a16:colId xmlns:a16="http://schemas.microsoft.com/office/drawing/2014/main" val="1501380843"/>
                    </a:ext>
                  </a:extLst>
                </a:gridCol>
                <a:gridCol w="329184">
                  <a:extLst>
                    <a:ext uri="{9D8B030D-6E8A-4147-A177-3AD203B41FA5}">
                      <a16:colId xmlns:a16="http://schemas.microsoft.com/office/drawing/2014/main" val="1264936924"/>
                    </a:ext>
                  </a:extLst>
                </a:gridCol>
                <a:gridCol w="329184">
                  <a:extLst>
                    <a:ext uri="{9D8B030D-6E8A-4147-A177-3AD203B41FA5}">
                      <a16:colId xmlns:a16="http://schemas.microsoft.com/office/drawing/2014/main" val="3214246298"/>
                    </a:ext>
                  </a:extLst>
                </a:gridCol>
                <a:gridCol w="370332">
                  <a:extLst>
                    <a:ext uri="{9D8B030D-6E8A-4147-A177-3AD203B41FA5}">
                      <a16:colId xmlns:a16="http://schemas.microsoft.com/office/drawing/2014/main" val="2502887286"/>
                    </a:ext>
                  </a:extLst>
                </a:gridCol>
                <a:gridCol w="370332">
                  <a:extLst>
                    <a:ext uri="{9D8B030D-6E8A-4147-A177-3AD203B41FA5}">
                      <a16:colId xmlns:a16="http://schemas.microsoft.com/office/drawing/2014/main" val="4018250359"/>
                    </a:ext>
                  </a:extLst>
                </a:gridCol>
                <a:gridCol w="329184">
                  <a:extLst>
                    <a:ext uri="{9D8B030D-6E8A-4147-A177-3AD203B41FA5}">
                      <a16:colId xmlns:a16="http://schemas.microsoft.com/office/drawing/2014/main" val="114334277"/>
                    </a:ext>
                  </a:extLst>
                </a:gridCol>
                <a:gridCol w="329184">
                  <a:extLst>
                    <a:ext uri="{9D8B030D-6E8A-4147-A177-3AD203B41FA5}">
                      <a16:colId xmlns:a16="http://schemas.microsoft.com/office/drawing/2014/main" val="3107351910"/>
                    </a:ext>
                  </a:extLst>
                </a:gridCol>
                <a:gridCol w="370332">
                  <a:extLst>
                    <a:ext uri="{9D8B030D-6E8A-4147-A177-3AD203B41FA5}">
                      <a16:colId xmlns:a16="http://schemas.microsoft.com/office/drawing/2014/main" val="1181368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751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- 2018-07-26 17:21:12 </a:t>
                      </a:r>
                      <a:r>
                        <a:rPr kumimoji="0" lang="en-US" sz="1000" b="0" i="0" u="none" strike="noStrike" kern="1200" cap="none" spc="0" normalizeH="0" baseline="0" noProof="0">
                          <a:ln>
                            <a:noFill/>
                          </a:ln>
                          <a:solidFill>
                            <a:prstClr val="black"/>
                          </a:solidFill>
                          <a:effectLst/>
                          <a:uLnTx/>
                          <a:uFillTx/>
                          <a:latin typeface="+mn-lt"/>
                          <a:ea typeface="+mn-ea"/>
                          <a:cs typeface="+mn-cs"/>
                        </a:rPr>
                        <a:t> 
 The Mega Athletic Advanced class is an advance take on the Megaformer for those who like to challenge themselves. Guaranteed to reshape your body! Are you up for it? Join everyday (except Saturday) for one of the best workouts you'll ever have! Book your spots through the MINDBODY app.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4975253"/>
                  </a:ext>
                </a:extLst>
              </a:tr>
            </a:tbl>
          </a:graphicData>
        </a:graphic>
      </p:graphicFrame>
      <p:sp>
        <p:nvSpPr>
          <p:cNvPr id="4" name="Text Placeholder 3">
            <a:extLst>
              <a:ext uri="{FF2B5EF4-FFF2-40B4-BE49-F238E27FC236}">
                <a16:creationId xmlns:a16="http://schemas.microsoft.com/office/drawing/2014/main" id="{79B2D3AE-5FF7-4D89-9425-04B4429C47F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15274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B6643-816A-42DB-B28C-ABEA72CE45D4}"/>
              </a:ext>
            </a:extLst>
          </p:cNvPr>
          <p:cNvSpPr>
            <a:spLocks noGrp="1"/>
          </p:cNvSpPr>
          <p:nvPr>
            <p:ph type="title"/>
          </p:nvPr>
        </p:nvSpPr>
        <p:spPr/>
        <p:txBody>
          <a:bodyPr/>
          <a:lstStyle/>
          <a:p>
            <a:r>
              <a:rPr lang="en-US"/>
              <a:t>Facebook Own Posts Table  | Monday Studio - 4 of 15</a:t>
            </a:r>
          </a:p>
        </p:txBody>
      </p:sp>
      <p:graphicFrame>
        <p:nvGraphicFramePr>
          <p:cNvPr id="5" name="Table Placeholder 4">
            <a:extLst>
              <a:ext uri="{FF2B5EF4-FFF2-40B4-BE49-F238E27FC236}">
                <a16:creationId xmlns:a16="http://schemas.microsoft.com/office/drawing/2014/main" id="{47EA8C23-ABD8-4D8D-9E21-7CD69BEC09F8}"/>
              </a:ext>
            </a:extLst>
          </p:cNvPr>
          <p:cNvGraphicFramePr>
            <a:graphicFrameLocks noGrp="1"/>
          </p:cNvGraphicFramePr>
          <p:nvPr>
            <p:ph type="tbl" sz="quarter" idx="13"/>
            <p:extLst>
              <p:ext uri="{D42A27DB-BD31-4B8C-83A1-F6EECF244321}">
                <p14:modId xmlns:p14="http://schemas.microsoft.com/office/powerpoint/2010/main" val="3897942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02627325"/>
                    </a:ext>
                  </a:extLst>
                </a:gridCol>
                <a:gridCol w="370332">
                  <a:extLst>
                    <a:ext uri="{9D8B030D-6E8A-4147-A177-3AD203B41FA5}">
                      <a16:colId xmlns:a16="http://schemas.microsoft.com/office/drawing/2014/main" val="400842229"/>
                    </a:ext>
                  </a:extLst>
                </a:gridCol>
                <a:gridCol w="370332">
                  <a:extLst>
                    <a:ext uri="{9D8B030D-6E8A-4147-A177-3AD203B41FA5}">
                      <a16:colId xmlns:a16="http://schemas.microsoft.com/office/drawing/2014/main" val="596452813"/>
                    </a:ext>
                  </a:extLst>
                </a:gridCol>
                <a:gridCol w="370332">
                  <a:extLst>
                    <a:ext uri="{9D8B030D-6E8A-4147-A177-3AD203B41FA5}">
                      <a16:colId xmlns:a16="http://schemas.microsoft.com/office/drawing/2014/main" val="1653763844"/>
                    </a:ext>
                  </a:extLst>
                </a:gridCol>
                <a:gridCol w="329184">
                  <a:extLst>
                    <a:ext uri="{9D8B030D-6E8A-4147-A177-3AD203B41FA5}">
                      <a16:colId xmlns:a16="http://schemas.microsoft.com/office/drawing/2014/main" val="1154244016"/>
                    </a:ext>
                  </a:extLst>
                </a:gridCol>
                <a:gridCol w="329184">
                  <a:extLst>
                    <a:ext uri="{9D8B030D-6E8A-4147-A177-3AD203B41FA5}">
                      <a16:colId xmlns:a16="http://schemas.microsoft.com/office/drawing/2014/main" val="1571288155"/>
                    </a:ext>
                  </a:extLst>
                </a:gridCol>
                <a:gridCol w="329184">
                  <a:extLst>
                    <a:ext uri="{9D8B030D-6E8A-4147-A177-3AD203B41FA5}">
                      <a16:colId xmlns:a16="http://schemas.microsoft.com/office/drawing/2014/main" val="678637004"/>
                    </a:ext>
                  </a:extLst>
                </a:gridCol>
                <a:gridCol w="329184">
                  <a:extLst>
                    <a:ext uri="{9D8B030D-6E8A-4147-A177-3AD203B41FA5}">
                      <a16:colId xmlns:a16="http://schemas.microsoft.com/office/drawing/2014/main" val="3920648095"/>
                    </a:ext>
                  </a:extLst>
                </a:gridCol>
                <a:gridCol w="329184">
                  <a:extLst>
                    <a:ext uri="{9D8B030D-6E8A-4147-A177-3AD203B41FA5}">
                      <a16:colId xmlns:a16="http://schemas.microsoft.com/office/drawing/2014/main" val="2479558341"/>
                    </a:ext>
                  </a:extLst>
                </a:gridCol>
                <a:gridCol w="329184">
                  <a:extLst>
                    <a:ext uri="{9D8B030D-6E8A-4147-A177-3AD203B41FA5}">
                      <a16:colId xmlns:a16="http://schemas.microsoft.com/office/drawing/2014/main" val="2602892069"/>
                    </a:ext>
                  </a:extLst>
                </a:gridCol>
                <a:gridCol w="329184">
                  <a:extLst>
                    <a:ext uri="{9D8B030D-6E8A-4147-A177-3AD203B41FA5}">
                      <a16:colId xmlns:a16="http://schemas.microsoft.com/office/drawing/2014/main" val="295753446"/>
                    </a:ext>
                  </a:extLst>
                </a:gridCol>
                <a:gridCol w="329184">
                  <a:extLst>
                    <a:ext uri="{9D8B030D-6E8A-4147-A177-3AD203B41FA5}">
                      <a16:colId xmlns:a16="http://schemas.microsoft.com/office/drawing/2014/main" val="512490402"/>
                    </a:ext>
                  </a:extLst>
                </a:gridCol>
                <a:gridCol w="329184">
                  <a:extLst>
                    <a:ext uri="{9D8B030D-6E8A-4147-A177-3AD203B41FA5}">
                      <a16:colId xmlns:a16="http://schemas.microsoft.com/office/drawing/2014/main" val="2837866999"/>
                    </a:ext>
                  </a:extLst>
                </a:gridCol>
                <a:gridCol w="370332">
                  <a:extLst>
                    <a:ext uri="{9D8B030D-6E8A-4147-A177-3AD203B41FA5}">
                      <a16:colId xmlns:a16="http://schemas.microsoft.com/office/drawing/2014/main" val="3634149890"/>
                    </a:ext>
                  </a:extLst>
                </a:gridCol>
                <a:gridCol w="370332">
                  <a:extLst>
                    <a:ext uri="{9D8B030D-6E8A-4147-A177-3AD203B41FA5}">
                      <a16:colId xmlns:a16="http://schemas.microsoft.com/office/drawing/2014/main" val="4029129216"/>
                    </a:ext>
                  </a:extLst>
                </a:gridCol>
                <a:gridCol w="329184">
                  <a:extLst>
                    <a:ext uri="{9D8B030D-6E8A-4147-A177-3AD203B41FA5}">
                      <a16:colId xmlns:a16="http://schemas.microsoft.com/office/drawing/2014/main" val="3526145733"/>
                    </a:ext>
                  </a:extLst>
                </a:gridCol>
                <a:gridCol w="329184">
                  <a:extLst>
                    <a:ext uri="{9D8B030D-6E8A-4147-A177-3AD203B41FA5}">
                      <a16:colId xmlns:a16="http://schemas.microsoft.com/office/drawing/2014/main" val="233915013"/>
                    </a:ext>
                  </a:extLst>
                </a:gridCol>
                <a:gridCol w="370332">
                  <a:extLst>
                    <a:ext uri="{9D8B030D-6E8A-4147-A177-3AD203B41FA5}">
                      <a16:colId xmlns:a16="http://schemas.microsoft.com/office/drawing/2014/main" val="3775523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6637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- 2018-07-25 16:18:27 </a:t>
                      </a:r>
                      <a:r>
                        <a:rPr kumimoji="0" lang="en-US" sz="1000" b="0" i="0" u="none" strike="noStrike" kern="1200" cap="none" spc="0" normalizeH="0" baseline="0" noProof="0">
                          <a:ln>
                            <a:noFill/>
                          </a:ln>
                          <a:solidFill>
                            <a:prstClr val="black"/>
                          </a:solidFill>
                          <a:effectLst/>
                          <a:uLnTx/>
                          <a:uFillTx/>
                          <a:latin typeface="+mn-lt"/>
                          <a:ea typeface="+mn-ea"/>
                          <a:cs typeface="+mn-cs"/>
                        </a:rPr>
                        <a:t> 
 Meet our Client of the Month: Noura Hmede!
When Noura joined the Studio, she started her fitness journey with Stott Pilates Athletic Conditioning classes, and during her pregnancy switched to Prenatal classes in order to strengthen her core &amp; upper body.
She now regularly does Post Natal sessions with Raghda and succeeded in losing 17 kilos post pregnancy in 6 months!
Way to go Noura Hmede! 💪#clientofthemonth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1568210"/>
                  </a:ext>
                </a:extLst>
              </a:tr>
            </a:tbl>
          </a:graphicData>
        </a:graphic>
      </p:graphicFrame>
      <p:sp>
        <p:nvSpPr>
          <p:cNvPr id="4" name="Text Placeholder 3">
            <a:extLst>
              <a:ext uri="{FF2B5EF4-FFF2-40B4-BE49-F238E27FC236}">
                <a16:creationId xmlns:a16="http://schemas.microsoft.com/office/drawing/2014/main" id="{976BB059-851E-4DA7-85DF-5511A994B88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31908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F5C7F-229F-47C6-9F86-09B3E6B8AAEF}"/>
              </a:ext>
            </a:extLst>
          </p:cNvPr>
          <p:cNvSpPr>
            <a:spLocks noGrp="1"/>
          </p:cNvSpPr>
          <p:nvPr>
            <p:ph type="title"/>
          </p:nvPr>
        </p:nvSpPr>
        <p:spPr/>
        <p:txBody>
          <a:bodyPr/>
          <a:lstStyle/>
          <a:p>
            <a:r>
              <a:rPr lang="en-US"/>
              <a:t>Facebook Own Posts Table  | Monday Studio - 5 of 15</a:t>
            </a:r>
          </a:p>
        </p:txBody>
      </p:sp>
      <p:graphicFrame>
        <p:nvGraphicFramePr>
          <p:cNvPr id="5" name="Table Placeholder 4">
            <a:extLst>
              <a:ext uri="{FF2B5EF4-FFF2-40B4-BE49-F238E27FC236}">
                <a16:creationId xmlns:a16="http://schemas.microsoft.com/office/drawing/2014/main" id="{EF911AB5-9BFD-4B40-BA76-59F91530B1E0}"/>
              </a:ext>
            </a:extLst>
          </p:cNvPr>
          <p:cNvGraphicFramePr>
            <a:graphicFrameLocks noGrp="1"/>
          </p:cNvGraphicFramePr>
          <p:nvPr>
            <p:ph type="tbl" sz="quarter" idx="13"/>
            <p:extLst>
              <p:ext uri="{D42A27DB-BD31-4B8C-83A1-F6EECF244321}">
                <p14:modId xmlns:p14="http://schemas.microsoft.com/office/powerpoint/2010/main" val="12279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93657336"/>
                    </a:ext>
                  </a:extLst>
                </a:gridCol>
                <a:gridCol w="370332">
                  <a:extLst>
                    <a:ext uri="{9D8B030D-6E8A-4147-A177-3AD203B41FA5}">
                      <a16:colId xmlns:a16="http://schemas.microsoft.com/office/drawing/2014/main" val="2079770174"/>
                    </a:ext>
                  </a:extLst>
                </a:gridCol>
                <a:gridCol w="370332">
                  <a:extLst>
                    <a:ext uri="{9D8B030D-6E8A-4147-A177-3AD203B41FA5}">
                      <a16:colId xmlns:a16="http://schemas.microsoft.com/office/drawing/2014/main" val="3609869119"/>
                    </a:ext>
                  </a:extLst>
                </a:gridCol>
                <a:gridCol w="370332">
                  <a:extLst>
                    <a:ext uri="{9D8B030D-6E8A-4147-A177-3AD203B41FA5}">
                      <a16:colId xmlns:a16="http://schemas.microsoft.com/office/drawing/2014/main" val="2246508278"/>
                    </a:ext>
                  </a:extLst>
                </a:gridCol>
                <a:gridCol w="329184">
                  <a:extLst>
                    <a:ext uri="{9D8B030D-6E8A-4147-A177-3AD203B41FA5}">
                      <a16:colId xmlns:a16="http://schemas.microsoft.com/office/drawing/2014/main" val="519315794"/>
                    </a:ext>
                  </a:extLst>
                </a:gridCol>
                <a:gridCol w="329184">
                  <a:extLst>
                    <a:ext uri="{9D8B030D-6E8A-4147-A177-3AD203B41FA5}">
                      <a16:colId xmlns:a16="http://schemas.microsoft.com/office/drawing/2014/main" val="3304044609"/>
                    </a:ext>
                  </a:extLst>
                </a:gridCol>
                <a:gridCol w="329184">
                  <a:extLst>
                    <a:ext uri="{9D8B030D-6E8A-4147-A177-3AD203B41FA5}">
                      <a16:colId xmlns:a16="http://schemas.microsoft.com/office/drawing/2014/main" val="1330238048"/>
                    </a:ext>
                  </a:extLst>
                </a:gridCol>
                <a:gridCol w="329184">
                  <a:extLst>
                    <a:ext uri="{9D8B030D-6E8A-4147-A177-3AD203B41FA5}">
                      <a16:colId xmlns:a16="http://schemas.microsoft.com/office/drawing/2014/main" val="3783375000"/>
                    </a:ext>
                  </a:extLst>
                </a:gridCol>
                <a:gridCol w="329184">
                  <a:extLst>
                    <a:ext uri="{9D8B030D-6E8A-4147-A177-3AD203B41FA5}">
                      <a16:colId xmlns:a16="http://schemas.microsoft.com/office/drawing/2014/main" val="3095405975"/>
                    </a:ext>
                  </a:extLst>
                </a:gridCol>
                <a:gridCol w="329184">
                  <a:extLst>
                    <a:ext uri="{9D8B030D-6E8A-4147-A177-3AD203B41FA5}">
                      <a16:colId xmlns:a16="http://schemas.microsoft.com/office/drawing/2014/main" val="2693397077"/>
                    </a:ext>
                  </a:extLst>
                </a:gridCol>
                <a:gridCol w="329184">
                  <a:extLst>
                    <a:ext uri="{9D8B030D-6E8A-4147-A177-3AD203B41FA5}">
                      <a16:colId xmlns:a16="http://schemas.microsoft.com/office/drawing/2014/main" val="3000658310"/>
                    </a:ext>
                  </a:extLst>
                </a:gridCol>
                <a:gridCol w="329184">
                  <a:extLst>
                    <a:ext uri="{9D8B030D-6E8A-4147-A177-3AD203B41FA5}">
                      <a16:colId xmlns:a16="http://schemas.microsoft.com/office/drawing/2014/main" val="756980428"/>
                    </a:ext>
                  </a:extLst>
                </a:gridCol>
                <a:gridCol w="329184">
                  <a:extLst>
                    <a:ext uri="{9D8B030D-6E8A-4147-A177-3AD203B41FA5}">
                      <a16:colId xmlns:a16="http://schemas.microsoft.com/office/drawing/2014/main" val="3031164848"/>
                    </a:ext>
                  </a:extLst>
                </a:gridCol>
                <a:gridCol w="370332">
                  <a:extLst>
                    <a:ext uri="{9D8B030D-6E8A-4147-A177-3AD203B41FA5}">
                      <a16:colId xmlns:a16="http://schemas.microsoft.com/office/drawing/2014/main" val="2414498011"/>
                    </a:ext>
                  </a:extLst>
                </a:gridCol>
                <a:gridCol w="370332">
                  <a:extLst>
                    <a:ext uri="{9D8B030D-6E8A-4147-A177-3AD203B41FA5}">
                      <a16:colId xmlns:a16="http://schemas.microsoft.com/office/drawing/2014/main" val="271738444"/>
                    </a:ext>
                  </a:extLst>
                </a:gridCol>
                <a:gridCol w="329184">
                  <a:extLst>
                    <a:ext uri="{9D8B030D-6E8A-4147-A177-3AD203B41FA5}">
                      <a16:colId xmlns:a16="http://schemas.microsoft.com/office/drawing/2014/main" val="289543541"/>
                    </a:ext>
                  </a:extLst>
                </a:gridCol>
                <a:gridCol w="329184">
                  <a:extLst>
                    <a:ext uri="{9D8B030D-6E8A-4147-A177-3AD203B41FA5}">
                      <a16:colId xmlns:a16="http://schemas.microsoft.com/office/drawing/2014/main" val="2229383895"/>
                    </a:ext>
                  </a:extLst>
                </a:gridCol>
                <a:gridCol w="370332">
                  <a:extLst>
                    <a:ext uri="{9D8B030D-6E8A-4147-A177-3AD203B41FA5}">
                      <a16:colId xmlns:a16="http://schemas.microsoft.com/office/drawing/2014/main" val="1902916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9806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- 2018-07-24 19:49:59 </a:t>
                      </a:r>
                      <a:r>
                        <a:rPr kumimoji="0" lang="en-US" sz="1000" b="0" i="0" u="none" strike="noStrike" kern="1200" cap="none" spc="0" normalizeH="0" baseline="0" noProof="0">
                          <a:ln>
                            <a:noFill/>
                          </a:ln>
                          <a:solidFill>
                            <a:prstClr val="black"/>
                          </a:solidFill>
                          <a:effectLst/>
                          <a:uLnTx/>
                          <a:uFillTx/>
                          <a:latin typeface="+mn-lt"/>
                          <a:ea typeface="+mn-ea"/>
                          <a:cs typeface="+mn-cs"/>
                        </a:rPr>
                        <a:t> 
 Here's a little recap of yesterday's successful outdoor event at Coral Beach!
What a fun way to start the afternoon dancing to the beat with world famous dancer URIEL - brought to you by FlywithHellen - followed by a much needed stretching session!
We ended our night mindfully in a Power Yoga session with Tracy Estefane.
A big thank you to Uriel Arreguin and Tracy Estefane for making it such a pleasant evening and to all those who joined us. To be repeated soon!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7811902"/>
                  </a:ext>
                </a:extLst>
              </a:tr>
            </a:tbl>
          </a:graphicData>
        </a:graphic>
      </p:graphicFrame>
      <p:sp>
        <p:nvSpPr>
          <p:cNvPr id="4" name="Text Placeholder 3">
            <a:extLst>
              <a:ext uri="{FF2B5EF4-FFF2-40B4-BE49-F238E27FC236}">
                <a16:creationId xmlns:a16="http://schemas.microsoft.com/office/drawing/2014/main" id="{941EC33A-E024-4ECB-A635-863889A6440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727561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E10F6-681B-46CF-8821-960BD467BF13}"/>
              </a:ext>
            </a:extLst>
          </p:cNvPr>
          <p:cNvSpPr>
            <a:spLocks noGrp="1"/>
          </p:cNvSpPr>
          <p:nvPr>
            <p:ph type="title"/>
          </p:nvPr>
        </p:nvSpPr>
        <p:spPr/>
        <p:txBody>
          <a:bodyPr/>
          <a:lstStyle/>
          <a:p>
            <a:r>
              <a:rPr lang="en-US"/>
              <a:t>Facebook Own Posts Table  | Monday Studio - 6 of 15</a:t>
            </a:r>
          </a:p>
        </p:txBody>
      </p:sp>
      <p:graphicFrame>
        <p:nvGraphicFramePr>
          <p:cNvPr id="5" name="Table Placeholder 4">
            <a:extLst>
              <a:ext uri="{FF2B5EF4-FFF2-40B4-BE49-F238E27FC236}">
                <a16:creationId xmlns:a16="http://schemas.microsoft.com/office/drawing/2014/main" id="{C3073BB5-9DA6-4912-82DA-E1D039F566A2}"/>
              </a:ext>
            </a:extLst>
          </p:cNvPr>
          <p:cNvGraphicFramePr>
            <a:graphicFrameLocks noGrp="1"/>
          </p:cNvGraphicFramePr>
          <p:nvPr>
            <p:ph type="tbl" sz="quarter" idx="13"/>
            <p:extLst>
              <p:ext uri="{D42A27DB-BD31-4B8C-83A1-F6EECF244321}">
                <p14:modId xmlns:p14="http://schemas.microsoft.com/office/powerpoint/2010/main" val="1516008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3669415"/>
                    </a:ext>
                  </a:extLst>
                </a:gridCol>
                <a:gridCol w="370332">
                  <a:extLst>
                    <a:ext uri="{9D8B030D-6E8A-4147-A177-3AD203B41FA5}">
                      <a16:colId xmlns:a16="http://schemas.microsoft.com/office/drawing/2014/main" val="1529605789"/>
                    </a:ext>
                  </a:extLst>
                </a:gridCol>
                <a:gridCol w="370332">
                  <a:extLst>
                    <a:ext uri="{9D8B030D-6E8A-4147-A177-3AD203B41FA5}">
                      <a16:colId xmlns:a16="http://schemas.microsoft.com/office/drawing/2014/main" val="4018244140"/>
                    </a:ext>
                  </a:extLst>
                </a:gridCol>
                <a:gridCol w="370332">
                  <a:extLst>
                    <a:ext uri="{9D8B030D-6E8A-4147-A177-3AD203B41FA5}">
                      <a16:colId xmlns:a16="http://schemas.microsoft.com/office/drawing/2014/main" val="1189709138"/>
                    </a:ext>
                  </a:extLst>
                </a:gridCol>
                <a:gridCol w="329184">
                  <a:extLst>
                    <a:ext uri="{9D8B030D-6E8A-4147-A177-3AD203B41FA5}">
                      <a16:colId xmlns:a16="http://schemas.microsoft.com/office/drawing/2014/main" val="3705521796"/>
                    </a:ext>
                  </a:extLst>
                </a:gridCol>
                <a:gridCol w="329184">
                  <a:extLst>
                    <a:ext uri="{9D8B030D-6E8A-4147-A177-3AD203B41FA5}">
                      <a16:colId xmlns:a16="http://schemas.microsoft.com/office/drawing/2014/main" val="1214324733"/>
                    </a:ext>
                  </a:extLst>
                </a:gridCol>
                <a:gridCol w="329184">
                  <a:extLst>
                    <a:ext uri="{9D8B030D-6E8A-4147-A177-3AD203B41FA5}">
                      <a16:colId xmlns:a16="http://schemas.microsoft.com/office/drawing/2014/main" val="953606477"/>
                    </a:ext>
                  </a:extLst>
                </a:gridCol>
                <a:gridCol w="329184">
                  <a:extLst>
                    <a:ext uri="{9D8B030D-6E8A-4147-A177-3AD203B41FA5}">
                      <a16:colId xmlns:a16="http://schemas.microsoft.com/office/drawing/2014/main" val="2485381163"/>
                    </a:ext>
                  </a:extLst>
                </a:gridCol>
                <a:gridCol w="329184">
                  <a:extLst>
                    <a:ext uri="{9D8B030D-6E8A-4147-A177-3AD203B41FA5}">
                      <a16:colId xmlns:a16="http://schemas.microsoft.com/office/drawing/2014/main" val="3118097597"/>
                    </a:ext>
                  </a:extLst>
                </a:gridCol>
                <a:gridCol w="329184">
                  <a:extLst>
                    <a:ext uri="{9D8B030D-6E8A-4147-A177-3AD203B41FA5}">
                      <a16:colId xmlns:a16="http://schemas.microsoft.com/office/drawing/2014/main" val="974478111"/>
                    </a:ext>
                  </a:extLst>
                </a:gridCol>
                <a:gridCol w="329184">
                  <a:extLst>
                    <a:ext uri="{9D8B030D-6E8A-4147-A177-3AD203B41FA5}">
                      <a16:colId xmlns:a16="http://schemas.microsoft.com/office/drawing/2014/main" val="243447813"/>
                    </a:ext>
                  </a:extLst>
                </a:gridCol>
                <a:gridCol w="329184">
                  <a:extLst>
                    <a:ext uri="{9D8B030D-6E8A-4147-A177-3AD203B41FA5}">
                      <a16:colId xmlns:a16="http://schemas.microsoft.com/office/drawing/2014/main" val="3643205059"/>
                    </a:ext>
                  </a:extLst>
                </a:gridCol>
                <a:gridCol w="329184">
                  <a:extLst>
                    <a:ext uri="{9D8B030D-6E8A-4147-A177-3AD203B41FA5}">
                      <a16:colId xmlns:a16="http://schemas.microsoft.com/office/drawing/2014/main" val="2293742478"/>
                    </a:ext>
                  </a:extLst>
                </a:gridCol>
                <a:gridCol w="370332">
                  <a:extLst>
                    <a:ext uri="{9D8B030D-6E8A-4147-A177-3AD203B41FA5}">
                      <a16:colId xmlns:a16="http://schemas.microsoft.com/office/drawing/2014/main" val="3637257328"/>
                    </a:ext>
                  </a:extLst>
                </a:gridCol>
                <a:gridCol w="370332">
                  <a:extLst>
                    <a:ext uri="{9D8B030D-6E8A-4147-A177-3AD203B41FA5}">
                      <a16:colId xmlns:a16="http://schemas.microsoft.com/office/drawing/2014/main" val="1904769231"/>
                    </a:ext>
                  </a:extLst>
                </a:gridCol>
                <a:gridCol w="329184">
                  <a:extLst>
                    <a:ext uri="{9D8B030D-6E8A-4147-A177-3AD203B41FA5}">
                      <a16:colId xmlns:a16="http://schemas.microsoft.com/office/drawing/2014/main" val="4093240874"/>
                    </a:ext>
                  </a:extLst>
                </a:gridCol>
                <a:gridCol w="329184">
                  <a:extLst>
                    <a:ext uri="{9D8B030D-6E8A-4147-A177-3AD203B41FA5}">
                      <a16:colId xmlns:a16="http://schemas.microsoft.com/office/drawing/2014/main" val="340588047"/>
                    </a:ext>
                  </a:extLst>
                </a:gridCol>
                <a:gridCol w="370332">
                  <a:extLst>
                    <a:ext uri="{9D8B030D-6E8A-4147-A177-3AD203B41FA5}">
                      <a16:colId xmlns:a16="http://schemas.microsoft.com/office/drawing/2014/main" val="204012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2219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- 2018-07-24 19:45:45 </a:t>
                      </a:r>
                      <a:r>
                        <a:rPr kumimoji="0" lang="en-US" sz="1000" b="0" i="0" u="none" strike="noStrike" kern="1200" cap="none" spc="0" normalizeH="0" baseline="0" noProof="0">
                          <a:ln>
                            <a:noFill/>
                          </a:ln>
                          <a:solidFill>
                            <a:prstClr val="black"/>
                          </a:solidFill>
                          <a:effectLst/>
                          <a:uLnTx/>
                          <a:uFillTx/>
                          <a:latin typeface="+mn-lt"/>
                          <a:ea typeface="+mn-ea"/>
                          <a:cs typeface="+mn-cs"/>
                        </a:rPr>
                        <a:t> 
 Here's a little recap of yesterday's successful outdoor event at Coral Beach!
What a fun way to start the afternoon dancing to the beat with world famous dancer URIEL - brought to you by FlywithHellen - followed by a much needed stretching session!
We ended our night mindfully in a Power Yoga session with Tracy Estefane.
A big thank you to Uriel Arreguin and Tracy Estefane for making it such a pleasant evening and to all those who joined us. To be repeated soon!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3745815"/>
                  </a:ext>
                </a:extLst>
              </a:tr>
            </a:tbl>
          </a:graphicData>
        </a:graphic>
      </p:graphicFrame>
      <p:sp>
        <p:nvSpPr>
          <p:cNvPr id="4" name="Text Placeholder 3">
            <a:extLst>
              <a:ext uri="{FF2B5EF4-FFF2-40B4-BE49-F238E27FC236}">
                <a16:creationId xmlns:a16="http://schemas.microsoft.com/office/drawing/2014/main" id="{4B046B0B-C6BD-4A6F-8790-39A8636E4DA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076642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312C0-655D-4F16-B302-673F04BB07D6}"/>
              </a:ext>
            </a:extLst>
          </p:cNvPr>
          <p:cNvSpPr>
            <a:spLocks noGrp="1"/>
          </p:cNvSpPr>
          <p:nvPr>
            <p:ph type="title"/>
          </p:nvPr>
        </p:nvSpPr>
        <p:spPr/>
        <p:txBody>
          <a:bodyPr/>
          <a:lstStyle/>
          <a:p>
            <a:r>
              <a:rPr lang="en-US"/>
              <a:t>Facebook Own Posts Table  | Monday Studio - 7 of 15</a:t>
            </a:r>
          </a:p>
        </p:txBody>
      </p:sp>
      <p:graphicFrame>
        <p:nvGraphicFramePr>
          <p:cNvPr id="5" name="Table Placeholder 4">
            <a:extLst>
              <a:ext uri="{FF2B5EF4-FFF2-40B4-BE49-F238E27FC236}">
                <a16:creationId xmlns:a16="http://schemas.microsoft.com/office/drawing/2014/main" id="{FE8FB794-51FC-4343-87C2-C479E4D26C43}"/>
              </a:ext>
            </a:extLst>
          </p:cNvPr>
          <p:cNvGraphicFramePr>
            <a:graphicFrameLocks noGrp="1"/>
          </p:cNvGraphicFramePr>
          <p:nvPr>
            <p:ph type="tbl" sz="quarter" idx="13"/>
            <p:extLst>
              <p:ext uri="{D42A27DB-BD31-4B8C-83A1-F6EECF244321}">
                <p14:modId xmlns:p14="http://schemas.microsoft.com/office/powerpoint/2010/main" val="238869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15399731"/>
                    </a:ext>
                  </a:extLst>
                </a:gridCol>
                <a:gridCol w="370332">
                  <a:extLst>
                    <a:ext uri="{9D8B030D-6E8A-4147-A177-3AD203B41FA5}">
                      <a16:colId xmlns:a16="http://schemas.microsoft.com/office/drawing/2014/main" val="903752416"/>
                    </a:ext>
                  </a:extLst>
                </a:gridCol>
                <a:gridCol w="370332">
                  <a:extLst>
                    <a:ext uri="{9D8B030D-6E8A-4147-A177-3AD203B41FA5}">
                      <a16:colId xmlns:a16="http://schemas.microsoft.com/office/drawing/2014/main" val="1096590383"/>
                    </a:ext>
                  </a:extLst>
                </a:gridCol>
                <a:gridCol w="370332">
                  <a:extLst>
                    <a:ext uri="{9D8B030D-6E8A-4147-A177-3AD203B41FA5}">
                      <a16:colId xmlns:a16="http://schemas.microsoft.com/office/drawing/2014/main" val="3582858219"/>
                    </a:ext>
                  </a:extLst>
                </a:gridCol>
                <a:gridCol w="329184">
                  <a:extLst>
                    <a:ext uri="{9D8B030D-6E8A-4147-A177-3AD203B41FA5}">
                      <a16:colId xmlns:a16="http://schemas.microsoft.com/office/drawing/2014/main" val="251255022"/>
                    </a:ext>
                  </a:extLst>
                </a:gridCol>
                <a:gridCol w="329184">
                  <a:extLst>
                    <a:ext uri="{9D8B030D-6E8A-4147-A177-3AD203B41FA5}">
                      <a16:colId xmlns:a16="http://schemas.microsoft.com/office/drawing/2014/main" val="3397834052"/>
                    </a:ext>
                  </a:extLst>
                </a:gridCol>
                <a:gridCol w="329184">
                  <a:extLst>
                    <a:ext uri="{9D8B030D-6E8A-4147-A177-3AD203B41FA5}">
                      <a16:colId xmlns:a16="http://schemas.microsoft.com/office/drawing/2014/main" val="1281220794"/>
                    </a:ext>
                  </a:extLst>
                </a:gridCol>
                <a:gridCol w="329184">
                  <a:extLst>
                    <a:ext uri="{9D8B030D-6E8A-4147-A177-3AD203B41FA5}">
                      <a16:colId xmlns:a16="http://schemas.microsoft.com/office/drawing/2014/main" val="539793087"/>
                    </a:ext>
                  </a:extLst>
                </a:gridCol>
                <a:gridCol w="329184">
                  <a:extLst>
                    <a:ext uri="{9D8B030D-6E8A-4147-A177-3AD203B41FA5}">
                      <a16:colId xmlns:a16="http://schemas.microsoft.com/office/drawing/2014/main" val="1304925633"/>
                    </a:ext>
                  </a:extLst>
                </a:gridCol>
                <a:gridCol w="329184">
                  <a:extLst>
                    <a:ext uri="{9D8B030D-6E8A-4147-A177-3AD203B41FA5}">
                      <a16:colId xmlns:a16="http://schemas.microsoft.com/office/drawing/2014/main" val="4067781019"/>
                    </a:ext>
                  </a:extLst>
                </a:gridCol>
                <a:gridCol w="329184">
                  <a:extLst>
                    <a:ext uri="{9D8B030D-6E8A-4147-A177-3AD203B41FA5}">
                      <a16:colId xmlns:a16="http://schemas.microsoft.com/office/drawing/2014/main" val="3457494553"/>
                    </a:ext>
                  </a:extLst>
                </a:gridCol>
                <a:gridCol w="329184">
                  <a:extLst>
                    <a:ext uri="{9D8B030D-6E8A-4147-A177-3AD203B41FA5}">
                      <a16:colId xmlns:a16="http://schemas.microsoft.com/office/drawing/2014/main" val="3869846809"/>
                    </a:ext>
                  </a:extLst>
                </a:gridCol>
                <a:gridCol w="329184">
                  <a:extLst>
                    <a:ext uri="{9D8B030D-6E8A-4147-A177-3AD203B41FA5}">
                      <a16:colId xmlns:a16="http://schemas.microsoft.com/office/drawing/2014/main" val="630190439"/>
                    </a:ext>
                  </a:extLst>
                </a:gridCol>
                <a:gridCol w="370332">
                  <a:extLst>
                    <a:ext uri="{9D8B030D-6E8A-4147-A177-3AD203B41FA5}">
                      <a16:colId xmlns:a16="http://schemas.microsoft.com/office/drawing/2014/main" val="4098517607"/>
                    </a:ext>
                  </a:extLst>
                </a:gridCol>
                <a:gridCol w="370332">
                  <a:extLst>
                    <a:ext uri="{9D8B030D-6E8A-4147-A177-3AD203B41FA5}">
                      <a16:colId xmlns:a16="http://schemas.microsoft.com/office/drawing/2014/main" val="2251581404"/>
                    </a:ext>
                  </a:extLst>
                </a:gridCol>
                <a:gridCol w="329184">
                  <a:extLst>
                    <a:ext uri="{9D8B030D-6E8A-4147-A177-3AD203B41FA5}">
                      <a16:colId xmlns:a16="http://schemas.microsoft.com/office/drawing/2014/main" val="3273701529"/>
                    </a:ext>
                  </a:extLst>
                </a:gridCol>
                <a:gridCol w="329184">
                  <a:extLst>
                    <a:ext uri="{9D8B030D-6E8A-4147-A177-3AD203B41FA5}">
                      <a16:colId xmlns:a16="http://schemas.microsoft.com/office/drawing/2014/main" val="4250038642"/>
                    </a:ext>
                  </a:extLst>
                </a:gridCol>
                <a:gridCol w="370332">
                  <a:extLst>
                    <a:ext uri="{9D8B030D-6E8A-4147-A177-3AD203B41FA5}">
                      <a16:colId xmlns:a16="http://schemas.microsoft.com/office/drawing/2014/main" val="3721485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7937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- 2018-07-22 13:41:07 </a:t>
                      </a:r>
                      <a:r>
                        <a:rPr kumimoji="0" lang="en-US" sz="1000" b="0" i="0" u="none" strike="noStrike" kern="1200" cap="none" spc="0" normalizeH="0" baseline="0" noProof="0">
                          <a:ln>
                            <a:noFill/>
                          </a:ln>
                          <a:solidFill>
                            <a:prstClr val="black"/>
                          </a:solidFill>
                          <a:effectLst/>
                          <a:uLnTx/>
                          <a:uFillTx/>
                          <a:latin typeface="+mn-lt"/>
                          <a:ea typeface="+mn-ea"/>
                          <a:cs typeface="+mn-cs"/>
                        </a:rPr>
                        <a:t> 
 It's tomorrow!
Don't miss world famous dancer Uriel Arreguin, brought to you by @flywithhellen, at Coral Beach for an intense FITNESS DANCE session at 6.00 PM, followed by a DANCE STRETCHING session at 7.00 PM.
End the afternoon with Tracy Estefane in a SUNSET POWER YOGA session by the sea at 7.45 PM.
Book your spots by clicking on the link in our bio! See you tomorrow Mondayers!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458928"/>
                  </a:ext>
                </a:extLst>
              </a:tr>
            </a:tbl>
          </a:graphicData>
        </a:graphic>
      </p:graphicFrame>
      <p:sp>
        <p:nvSpPr>
          <p:cNvPr id="4" name="Text Placeholder 3">
            <a:extLst>
              <a:ext uri="{FF2B5EF4-FFF2-40B4-BE49-F238E27FC236}">
                <a16:creationId xmlns:a16="http://schemas.microsoft.com/office/drawing/2014/main" id="{07508346-696F-47EA-9DAC-EC030725484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908119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C9537-9E78-4962-9B63-2EEB1DEA8610}"/>
              </a:ext>
            </a:extLst>
          </p:cNvPr>
          <p:cNvSpPr>
            <a:spLocks noGrp="1"/>
          </p:cNvSpPr>
          <p:nvPr>
            <p:ph type="title"/>
          </p:nvPr>
        </p:nvSpPr>
        <p:spPr/>
        <p:txBody>
          <a:bodyPr/>
          <a:lstStyle/>
          <a:p>
            <a:r>
              <a:rPr lang="en-US"/>
              <a:t>Facebook Own Posts Table  | Monday Studio - 8 of 15</a:t>
            </a:r>
          </a:p>
        </p:txBody>
      </p:sp>
      <p:graphicFrame>
        <p:nvGraphicFramePr>
          <p:cNvPr id="5" name="Table Placeholder 4">
            <a:extLst>
              <a:ext uri="{FF2B5EF4-FFF2-40B4-BE49-F238E27FC236}">
                <a16:creationId xmlns:a16="http://schemas.microsoft.com/office/drawing/2014/main" id="{139E7BD8-A20C-405D-86F7-116BAFDB51BF}"/>
              </a:ext>
            </a:extLst>
          </p:cNvPr>
          <p:cNvGraphicFramePr>
            <a:graphicFrameLocks noGrp="1"/>
          </p:cNvGraphicFramePr>
          <p:nvPr>
            <p:ph type="tbl" sz="quarter" idx="13"/>
            <p:extLst>
              <p:ext uri="{D42A27DB-BD31-4B8C-83A1-F6EECF244321}">
                <p14:modId xmlns:p14="http://schemas.microsoft.com/office/powerpoint/2010/main" val="3720513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18296349"/>
                    </a:ext>
                  </a:extLst>
                </a:gridCol>
                <a:gridCol w="370332">
                  <a:extLst>
                    <a:ext uri="{9D8B030D-6E8A-4147-A177-3AD203B41FA5}">
                      <a16:colId xmlns:a16="http://schemas.microsoft.com/office/drawing/2014/main" val="500852634"/>
                    </a:ext>
                  </a:extLst>
                </a:gridCol>
                <a:gridCol w="370332">
                  <a:extLst>
                    <a:ext uri="{9D8B030D-6E8A-4147-A177-3AD203B41FA5}">
                      <a16:colId xmlns:a16="http://schemas.microsoft.com/office/drawing/2014/main" val="3293570314"/>
                    </a:ext>
                  </a:extLst>
                </a:gridCol>
                <a:gridCol w="370332">
                  <a:extLst>
                    <a:ext uri="{9D8B030D-6E8A-4147-A177-3AD203B41FA5}">
                      <a16:colId xmlns:a16="http://schemas.microsoft.com/office/drawing/2014/main" val="1107545422"/>
                    </a:ext>
                  </a:extLst>
                </a:gridCol>
                <a:gridCol w="329184">
                  <a:extLst>
                    <a:ext uri="{9D8B030D-6E8A-4147-A177-3AD203B41FA5}">
                      <a16:colId xmlns:a16="http://schemas.microsoft.com/office/drawing/2014/main" val="1437164217"/>
                    </a:ext>
                  </a:extLst>
                </a:gridCol>
                <a:gridCol w="329184">
                  <a:extLst>
                    <a:ext uri="{9D8B030D-6E8A-4147-A177-3AD203B41FA5}">
                      <a16:colId xmlns:a16="http://schemas.microsoft.com/office/drawing/2014/main" val="2146693866"/>
                    </a:ext>
                  </a:extLst>
                </a:gridCol>
                <a:gridCol w="329184">
                  <a:extLst>
                    <a:ext uri="{9D8B030D-6E8A-4147-A177-3AD203B41FA5}">
                      <a16:colId xmlns:a16="http://schemas.microsoft.com/office/drawing/2014/main" val="352203013"/>
                    </a:ext>
                  </a:extLst>
                </a:gridCol>
                <a:gridCol w="329184">
                  <a:extLst>
                    <a:ext uri="{9D8B030D-6E8A-4147-A177-3AD203B41FA5}">
                      <a16:colId xmlns:a16="http://schemas.microsoft.com/office/drawing/2014/main" val="1967691031"/>
                    </a:ext>
                  </a:extLst>
                </a:gridCol>
                <a:gridCol w="329184">
                  <a:extLst>
                    <a:ext uri="{9D8B030D-6E8A-4147-A177-3AD203B41FA5}">
                      <a16:colId xmlns:a16="http://schemas.microsoft.com/office/drawing/2014/main" val="3025779802"/>
                    </a:ext>
                  </a:extLst>
                </a:gridCol>
                <a:gridCol w="329184">
                  <a:extLst>
                    <a:ext uri="{9D8B030D-6E8A-4147-A177-3AD203B41FA5}">
                      <a16:colId xmlns:a16="http://schemas.microsoft.com/office/drawing/2014/main" val="830944503"/>
                    </a:ext>
                  </a:extLst>
                </a:gridCol>
                <a:gridCol w="329184">
                  <a:extLst>
                    <a:ext uri="{9D8B030D-6E8A-4147-A177-3AD203B41FA5}">
                      <a16:colId xmlns:a16="http://schemas.microsoft.com/office/drawing/2014/main" val="530969538"/>
                    </a:ext>
                  </a:extLst>
                </a:gridCol>
                <a:gridCol w="329184">
                  <a:extLst>
                    <a:ext uri="{9D8B030D-6E8A-4147-A177-3AD203B41FA5}">
                      <a16:colId xmlns:a16="http://schemas.microsoft.com/office/drawing/2014/main" val="3035676525"/>
                    </a:ext>
                  </a:extLst>
                </a:gridCol>
                <a:gridCol w="329184">
                  <a:extLst>
                    <a:ext uri="{9D8B030D-6E8A-4147-A177-3AD203B41FA5}">
                      <a16:colId xmlns:a16="http://schemas.microsoft.com/office/drawing/2014/main" val="4062956821"/>
                    </a:ext>
                  </a:extLst>
                </a:gridCol>
                <a:gridCol w="370332">
                  <a:extLst>
                    <a:ext uri="{9D8B030D-6E8A-4147-A177-3AD203B41FA5}">
                      <a16:colId xmlns:a16="http://schemas.microsoft.com/office/drawing/2014/main" val="1662134540"/>
                    </a:ext>
                  </a:extLst>
                </a:gridCol>
                <a:gridCol w="370332">
                  <a:extLst>
                    <a:ext uri="{9D8B030D-6E8A-4147-A177-3AD203B41FA5}">
                      <a16:colId xmlns:a16="http://schemas.microsoft.com/office/drawing/2014/main" val="2115448641"/>
                    </a:ext>
                  </a:extLst>
                </a:gridCol>
                <a:gridCol w="329184">
                  <a:extLst>
                    <a:ext uri="{9D8B030D-6E8A-4147-A177-3AD203B41FA5}">
                      <a16:colId xmlns:a16="http://schemas.microsoft.com/office/drawing/2014/main" val="1986638650"/>
                    </a:ext>
                  </a:extLst>
                </a:gridCol>
                <a:gridCol w="329184">
                  <a:extLst>
                    <a:ext uri="{9D8B030D-6E8A-4147-A177-3AD203B41FA5}">
                      <a16:colId xmlns:a16="http://schemas.microsoft.com/office/drawing/2014/main" val="3511231151"/>
                    </a:ext>
                  </a:extLst>
                </a:gridCol>
                <a:gridCol w="370332">
                  <a:extLst>
                    <a:ext uri="{9D8B030D-6E8A-4147-A177-3AD203B41FA5}">
                      <a16:colId xmlns:a16="http://schemas.microsoft.com/office/drawing/2014/main" val="1193482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6147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- 2018-07-21 17:33:00 </a:t>
                      </a:r>
                      <a:r>
                        <a:rPr kumimoji="0" lang="en-US" sz="1000" b="0" i="0" u="none" strike="noStrike" kern="1200" cap="none" spc="0" normalizeH="0" baseline="0" noProof="0">
                          <a:ln>
                            <a:noFill/>
                          </a:ln>
                          <a:solidFill>
                            <a:prstClr val="black"/>
                          </a:solidFill>
                          <a:effectLst/>
                          <a:uLnTx/>
                          <a:uFillTx/>
                          <a:latin typeface="+mn-lt"/>
                          <a:ea typeface="+mn-ea"/>
                          <a:cs typeface="+mn-cs"/>
                        </a:rPr>
                        <a:t> 
 There's nothing more annoying than chapped or dry lips. "Hurraw!" Lip Balms from our Lynn's Apothecary corner are vegan, 100% natural, nourishing, tasty and will keep your lips hydrated and smooth. There's a balm for every mood and taste. Pick your favorite! #hurrawbalm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5169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- 2018-07-20 17:08:47 </a:t>
                      </a:r>
                      <a:r>
                        <a:rPr kumimoji="0" lang="en-US" sz="1000" b="0" i="0" u="none" strike="noStrike" kern="1200" cap="none" spc="0" normalizeH="0" baseline="0" noProof="0">
                          <a:ln>
                            <a:noFill/>
                          </a:ln>
                          <a:solidFill>
                            <a:prstClr val="black"/>
                          </a:solidFill>
                          <a:effectLst/>
                          <a:uLnTx/>
                          <a:uFillTx/>
                          <a:latin typeface="+mn-lt"/>
                          <a:ea typeface="+mn-ea"/>
                          <a:cs typeface="+mn-cs"/>
                        </a:rPr>
                        <a:t> 
 That's how you work out in style! Feel good while you sweat it out in Body &amp; Mind.
Pick your favorite from our Studio! #wearbodyandmind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6456881"/>
                  </a:ext>
                </a:extLst>
              </a:tr>
            </a:tbl>
          </a:graphicData>
        </a:graphic>
      </p:graphicFrame>
      <p:sp>
        <p:nvSpPr>
          <p:cNvPr id="4" name="Text Placeholder 3">
            <a:extLst>
              <a:ext uri="{FF2B5EF4-FFF2-40B4-BE49-F238E27FC236}">
                <a16:creationId xmlns:a16="http://schemas.microsoft.com/office/drawing/2014/main" id="{A221B234-FFEC-4946-BD8C-A40EAC533BF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25608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69C63-A8D5-4EE2-8C19-632052E363E6}"/>
              </a:ext>
            </a:extLst>
          </p:cNvPr>
          <p:cNvSpPr>
            <a:spLocks noGrp="1"/>
          </p:cNvSpPr>
          <p:nvPr>
            <p:ph type="title"/>
          </p:nvPr>
        </p:nvSpPr>
        <p:spPr/>
        <p:txBody>
          <a:bodyPr/>
          <a:lstStyle/>
          <a:p>
            <a:r>
              <a:rPr lang="en-US"/>
              <a:t>Facebook Own Posts Table  | Monday Studio - 9 of 15</a:t>
            </a:r>
          </a:p>
        </p:txBody>
      </p:sp>
      <p:graphicFrame>
        <p:nvGraphicFramePr>
          <p:cNvPr id="5" name="Table Placeholder 4">
            <a:extLst>
              <a:ext uri="{FF2B5EF4-FFF2-40B4-BE49-F238E27FC236}">
                <a16:creationId xmlns:a16="http://schemas.microsoft.com/office/drawing/2014/main" id="{2DCB9CD6-0807-4566-AAB6-317B50870DE8}"/>
              </a:ext>
            </a:extLst>
          </p:cNvPr>
          <p:cNvGraphicFramePr>
            <a:graphicFrameLocks noGrp="1"/>
          </p:cNvGraphicFramePr>
          <p:nvPr>
            <p:ph type="tbl" sz="quarter" idx="13"/>
            <p:extLst>
              <p:ext uri="{D42A27DB-BD31-4B8C-83A1-F6EECF244321}">
                <p14:modId xmlns:p14="http://schemas.microsoft.com/office/powerpoint/2010/main" val="3843925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34166933"/>
                    </a:ext>
                  </a:extLst>
                </a:gridCol>
                <a:gridCol w="370332">
                  <a:extLst>
                    <a:ext uri="{9D8B030D-6E8A-4147-A177-3AD203B41FA5}">
                      <a16:colId xmlns:a16="http://schemas.microsoft.com/office/drawing/2014/main" val="1620123130"/>
                    </a:ext>
                  </a:extLst>
                </a:gridCol>
                <a:gridCol w="370332">
                  <a:extLst>
                    <a:ext uri="{9D8B030D-6E8A-4147-A177-3AD203B41FA5}">
                      <a16:colId xmlns:a16="http://schemas.microsoft.com/office/drawing/2014/main" val="638213560"/>
                    </a:ext>
                  </a:extLst>
                </a:gridCol>
                <a:gridCol w="370332">
                  <a:extLst>
                    <a:ext uri="{9D8B030D-6E8A-4147-A177-3AD203B41FA5}">
                      <a16:colId xmlns:a16="http://schemas.microsoft.com/office/drawing/2014/main" val="1101582835"/>
                    </a:ext>
                  </a:extLst>
                </a:gridCol>
                <a:gridCol w="329184">
                  <a:extLst>
                    <a:ext uri="{9D8B030D-6E8A-4147-A177-3AD203B41FA5}">
                      <a16:colId xmlns:a16="http://schemas.microsoft.com/office/drawing/2014/main" val="3667054674"/>
                    </a:ext>
                  </a:extLst>
                </a:gridCol>
                <a:gridCol w="329184">
                  <a:extLst>
                    <a:ext uri="{9D8B030D-6E8A-4147-A177-3AD203B41FA5}">
                      <a16:colId xmlns:a16="http://schemas.microsoft.com/office/drawing/2014/main" val="4194830285"/>
                    </a:ext>
                  </a:extLst>
                </a:gridCol>
                <a:gridCol w="329184">
                  <a:extLst>
                    <a:ext uri="{9D8B030D-6E8A-4147-A177-3AD203B41FA5}">
                      <a16:colId xmlns:a16="http://schemas.microsoft.com/office/drawing/2014/main" val="1590509845"/>
                    </a:ext>
                  </a:extLst>
                </a:gridCol>
                <a:gridCol w="329184">
                  <a:extLst>
                    <a:ext uri="{9D8B030D-6E8A-4147-A177-3AD203B41FA5}">
                      <a16:colId xmlns:a16="http://schemas.microsoft.com/office/drawing/2014/main" val="347389461"/>
                    </a:ext>
                  </a:extLst>
                </a:gridCol>
                <a:gridCol w="329184">
                  <a:extLst>
                    <a:ext uri="{9D8B030D-6E8A-4147-A177-3AD203B41FA5}">
                      <a16:colId xmlns:a16="http://schemas.microsoft.com/office/drawing/2014/main" val="51178482"/>
                    </a:ext>
                  </a:extLst>
                </a:gridCol>
                <a:gridCol w="329184">
                  <a:extLst>
                    <a:ext uri="{9D8B030D-6E8A-4147-A177-3AD203B41FA5}">
                      <a16:colId xmlns:a16="http://schemas.microsoft.com/office/drawing/2014/main" val="3728945624"/>
                    </a:ext>
                  </a:extLst>
                </a:gridCol>
                <a:gridCol w="329184">
                  <a:extLst>
                    <a:ext uri="{9D8B030D-6E8A-4147-A177-3AD203B41FA5}">
                      <a16:colId xmlns:a16="http://schemas.microsoft.com/office/drawing/2014/main" val="2108721893"/>
                    </a:ext>
                  </a:extLst>
                </a:gridCol>
                <a:gridCol w="329184">
                  <a:extLst>
                    <a:ext uri="{9D8B030D-6E8A-4147-A177-3AD203B41FA5}">
                      <a16:colId xmlns:a16="http://schemas.microsoft.com/office/drawing/2014/main" val="2842650115"/>
                    </a:ext>
                  </a:extLst>
                </a:gridCol>
                <a:gridCol w="329184">
                  <a:extLst>
                    <a:ext uri="{9D8B030D-6E8A-4147-A177-3AD203B41FA5}">
                      <a16:colId xmlns:a16="http://schemas.microsoft.com/office/drawing/2014/main" val="2942052716"/>
                    </a:ext>
                  </a:extLst>
                </a:gridCol>
                <a:gridCol w="370332">
                  <a:extLst>
                    <a:ext uri="{9D8B030D-6E8A-4147-A177-3AD203B41FA5}">
                      <a16:colId xmlns:a16="http://schemas.microsoft.com/office/drawing/2014/main" val="208714409"/>
                    </a:ext>
                  </a:extLst>
                </a:gridCol>
                <a:gridCol w="370332">
                  <a:extLst>
                    <a:ext uri="{9D8B030D-6E8A-4147-A177-3AD203B41FA5}">
                      <a16:colId xmlns:a16="http://schemas.microsoft.com/office/drawing/2014/main" val="3920284458"/>
                    </a:ext>
                  </a:extLst>
                </a:gridCol>
                <a:gridCol w="329184">
                  <a:extLst>
                    <a:ext uri="{9D8B030D-6E8A-4147-A177-3AD203B41FA5}">
                      <a16:colId xmlns:a16="http://schemas.microsoft.com/office/drawing/2014/main" val="3166245939"/>
                    </a:ext>
                  </a:extLst>
                </a:gridCol>
                <a:gridCol w="329184">
                  <a:extLst>
                    <a:ext uri="{9D8B030D-6E8A-4147-A177-3AD203B41FA5}">
                      <a16:colId xmlns:a16="http://schemas.microsoft.com/office/drawing/2014/main" val="1255397913"/>
                    </a:ext>
                  </a:extLst>
                </a:gridCol>
                <a:gridCol w="370332">
                  <a:extLst>
                    <a:ext uri="{9D8B030D-6E8A-4147-A177-3AD203B41FA5}">
                      <a16:colId xmlns:a16="http://schemas.microsoft.com/office/drawing/2014/main" val="3009673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191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- 2018-07-19 15:42:50 </a:t>
                      </a:r>
                      <a:r>
                        <a:rPr kumimoji="0" lang="en-US" sz="1000" b="0" i="0" u="none" strike="noStrike" kern="1200" cap="none" spc="0" normalizeH="0" baseline="0" noProof="0">
                          <a:ln>
                            <a:noFill/>
                          </a:ln>
                          <a:solidFill>
                            <a:prstClr val="black"/>
                          </a:solidFill>
                          <a:effectLst/>
                          <a:uLnTx/>
                          <a:uFillTx/>
                          <a:latin typeface="+mn-lt"/>
                          <a:ea typeface="+mn-ea"/>
                          <a:cs typeface="+mn-cs"/>
                        </a:rPr>
                        <a:t> 
 Power Yoga is a mind-body experience like no other.
Don't miss Tracy Estefane this coming Monday, the 23rd of July, at Coral Beach Hotel &amp; Resort for a SUNSET POWER YOGA session by the sea, starting 7.45 PM.
Call us on 01/792469 or go on the MINDBODY app to book your spot! #poweryoga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3807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- 2018-07-19 00:57:42 </a:t>
                      </a:r>
                      <a:r>
                        <a:rPr kumimoji="0" lang="en-US" sz="1000" b="0" i="0" u="none" strike="noStrike" kern="1200" cap="none" spc="0" normalizeH="0" baseline="0" noProof="0">
                          <a:ln>
                            <a:noFill/>
                          </a:ln>
                          <a:solidFill>
                            <a:prstClr val="black"/>
                          </a:solidFill>
                          <a:effectLst/>
                          <a:uLnTx/>
                          <a:uFillTx/>
                          <a:latin typeface="+mn-lt"/>
                          <a:ea typeface="+mn-ea"/>
                          <a:cs typeface="+mn-cs"/>
                        </a:rPr>
                        <a:t> 
 Gotta sculpt those abs and keep them firm for the summer season! Are we right?! Up your abs game by joining Mira Hoss in her ABS OF STEEL class and you'll be on your way to tight, toned abs in no time. Hurry up and book your spot! #absofsteel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0915687"/>
                  </a:ext>
                </a:extLst>
              </a:tr>
            </a:tbl>
          </a:graphicData>
        </a:graphic>
      </p:graphicFrame>
      <p:sp>
        <p:nvSpPr>
          <p:cNvPr id="4" name="Text Placeholder 3">
            <a:extLst>
              <a:ext uri="{FF2B5EF4-FFF2-40B4-BE49-F238E27FC236}">
                <a16:creationId xmlns:a16="http://schemas.microsoft.com/office/drawing/2014/main" id="{998F95E3-78C5-46FD-AB1F-A388AE60B0B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53429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A405B-A864-4AF6-A5E1-61DCC2E95136}"/>
              </a:ext>
            </a:extLst>
          </p:cNvPr>
          <p:cNvSpPr>
            <a:spLocks noGrp="1"/>
          </p:cNvSpPr>
          <p:nvPr>
            <p:ph type="title"/>
          </p:nvPr>
        </p:nvSpPr>
        <p:spPr/>
        <p:txBody>
          <a:bodyPr/>
          <a:lstStyle/>
          <a:p>
            <a:r>
              <a:rPr lang="en-US"/>
              <a:t>Facebook Own Posts Table  | Monday Studio - 10 of 15</a:t>
            </a:r>
          </a:p>
        </p:txBody>
      </p:sp>
      <p:graphicFrame>
        <p:nvGraphicFramePr>
          <p:cNvPr id="5" name="Table Placeholder 4">
            <a:extLst>
              <a:ext uri="{FF2B5EF4-FFF2-40B4-BE49-F238E27FC236}">
                <a16:creationId xmlns:a16="http://schemas.microsoft.com/office/drawing/2014/main" id="{8C530BA2-C0AE-497E-95A1-F4D89DEDEC06}"/>
              </a:ext>
            </a:extLst>
          </p:cNvPr>
          <p:cNvGraphicFramePr>
            <a:graphicFrameLocks noGrp="1"/>
          </p:cNvGraphicFramePr>
          <p:nvPr>
            <p:ph type="tbl" sz="quarter" idx="13"/>
            <p:extLst>
              <p:ext uri="{D42A27DB-BD31-4B8C-83A1-F6EECF244321}">
                <p14:modId xmlns:p14="http://schemas.microsoft.com/office/powerpoint/2010/main" val="3651026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13240604"/>
                    </a:ext>
                  </a:extLst>
                </a:gridCol>
                <a:gridCol w="370332">
                  <a:extLst>
                    <a:ext uri="{9D8B030D-6E8A-4147-A177-3AD203B41FA5}">
                      <a16:colId xmlns:a16="http://schemas.microsoft.com/office/drawing/2014/main" val="3082926925"/>
                    </a:ext>
                  </a:extLst>
                </a:gridCol>
                <a:gridCol w="370332">
                  <a:extLst>
                    <a:ext uri="{9D8B030D-6E8A-4147-A177-3AD203B41FA5}">
                      <a16:colId xmlns:a16="http://schemas.microsoft.com/office/drawing/2014/main" val="3571815958"/>
                    </a:ext>
                  </a:extLst>
                </a:gridCol>
                <a:gridCol w="370332">
                  <a:extLst>
                    <a:ext uri="{9D8B030D-6E8A-4147-A177-3AD203B41FA5}">
                      <a16:colId xmlns:a16="http://schemas.microsoft.com/office/drawing/2014/main" val="3346913484"/>
                    </a:ext>
                  </a:extLst>
                </a:gridCol>
                <a:gridCol w="329184">
                  <a:extLst>
                    <a:ext uri="{9D8B030D-6E8A-4147-A177-3AD203B41FA5}">
                      <a16:colId xmlns:a16="http://schemas.microsoft.com/office/drawing/2014/main" val="2323274008"/>
                    </a:ext>
                  </a:extLst>
                </a:gridCol>
                <a:gridCol w="329184">
                  <a:extLst>
                    <a:ext uri="{9D8B030D-6E8A-4147-A177-3AD203B41FA5}">
                      <a16:colId xmlns:a16="http://schemas.microsoft.com/office/drawing/2014/main" val="812756233"/>
                    </a:ext>
                  </a:extLst>
                </a:gridCol>
                <a:gridCol w="329184">
                  <a:extLst>
                    <a:ext uri="{9D8B030D-6E8A-4147-A177-3AD203B41FA5}">
                      <a16:colId xmlns:a16="http://schemas.microsoft.com/office/drawing/2014/main" val="1978505324"/>
                    </a:ext>
                  </a:extLst>
                </a:gridCol>
                <a:gridCol w="329184">
                  <a:extLst>
                    <a:ext uri="{9D8B030D-6E8A-4147-A177-3AD203B41FA5}">
                      <a16:colId xmlns:a16="http://schemas.microsoft.com/office/drawing/2014/main" val="399847529"/>
                    </a:ext>
                  </a:extLst>
                </a:gridCol>
                <a:gridCol w="329184">
                  <a:extLst>
                    <a:ext uri="{9D8B030D-6E8A-4147-A177-3AD203B41FA5}">
                      <a16:colId xmlns:a16="http://schemas.microsoft.com/office/drawing/2014/main" val="965620123"/>
                    </a:ext>
                  </a:extLst>
                </a:gridCol>
                <a:gridCol w="329184">
                  <a:extLst>
                    <a:ext uri="{9D8B030D-6E8A-4147-A177-3AD203B41FA5}">
                      <a16:colId xmlns:a16="http://schemas.microsoft.com/office/drawing/2014/main" val="2252474533"/>
                    </a:ext>
                  </a:extLst>
                </a:gridCol>
                <a:gridCol w="329184">
                  <a:extLst>
                    <a:ext uri="{9D8B030D-6E8A-4147-A177-3AD203B41FA5}">
                      <a16:colId xmlns:a16="http://schemas.microsoft.com/office/drawing/2014/main" val="3789460766"/>
                    </a:ext>
                  </a:extLst>
                </a:gridCol>
                <a:gridCol w="329184">
                  <a:extLst>
                    <a:ext uri="{9D8B030D-6E8A-4147-A177-3AD203B41FA5}">
                      <a16:colId xmlns:a16="http://schemas.microsoft.com/office/drawing/2014/main" val="1047030227"/>
                    </a:ext>
                  </a:extLst>
                </a:gridCol>
                <a:gridCol w="329184">
                  <a:extLst>
                    <a:ext uri="{9D8B030D-6E8A-4147-A177-3AD203B41FA5}">
                      <a16:colId xmlns:a16="http://schemas.microsoft.com/office/drawing/2014/main" val="3731642480"/>
                    </a:ext>
                  </a:extLst>
                </a:gridCol>
                <a:gridCol w="370332">
                  <a:extLst>
                    <a:ext uri="{9D8B030D-6E8A-4147-A177-3AD203B41FA5}">
                      <a16:colId xmlns:a16="http://schemas.microsoft.com/office/drawing/2014/main" val="3641382163"/>
                    </a:ext>
                  </a:extLst>
                </a:gridCol>
                <a:gridCol w="370332">
                  <a:extLst>
                    <a:ext uri="{9D8B030D-6E8A-4147-A177-3AD203B41FA5}">
                      <a16:colId xmlns:a16="http://schemas.microsoft.com/office/drawing/2014/main" val="2859145228"/>
                    </a:ext>
                  </a:extLst>
                </a:gridCol>
                <a:gridCol w="329184">
                  <a:extLst>
                    <a:ext uri="{9D8B030D-6E8A-4147-A177-3AD203B41FA5}">
                      <a16:colId xmlns:a16="http://schemas.microsoft.com/office/drawing/2014/main" val="272635304"/>
                    </a:ext>
                  </a:extLst>
                </a:gridCol>
                <a:gridCol w="329184">
                  <a:extLst>
                    <a:ext uri="{9D8B030D-6E8A-4147-A177-3AD203B41FA5}">
                      <a16:colId xmlns:a16="http://schemas.microsoft.com/office/drawing/2014/main" val="1932172543"/>
                    </a:ext>
                  </a:extLst>
                </a:gridCol>
                <a:gridCol w="370332">
                  <a:extLst>
                    <a:ext uri="{9D8B030D-6E8A-4147-A177-3AD203B41FA5}">
                      <a16:colId xmlns:a16="http://schemas.microsoft.com/office/drawing/2014/main" val="1010084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9096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- 2018-07-17 15:55:17 </a:t>
                      </a:r>
                      <a:r>
                        <a:rPr kumimoji="0" lang="en-US" sz="1000" b="0" i="0" u="none" strike="noStrike" kern="1200" cap="none" spc="0" normalizeH="0" baseline="0" noProof="0">
                          <a:ln>
                            <a:noFill/>
                          </a:ln>
                          <a:solidFill>
                            <a:prstClr val="black"/>
                          </a:solidFill>
                          <a:effectLst/>
                          <a:uLnTx/>
                          <a:uFillTx/>
                          <a:latin typeface="+mn-lt"/>
                          <a:ea typeface="+mn-ea"/>
                          <a:cs typeface="+mn-cs"/>
                        </a:rPr>
                        <a:t> 
 Join us this coming Monday, the 23rd of July, from 6.00 PM to 9.00 PM for an afternoon of dancing, stretching and stress-relief! What better way to start the week?
We have the pleasure to welcome all the way from Canada Uriel Arreguin - recognized as a multi-talented artistic director, stage director, designer, artistic coach, choreographer and professional dancer - who will be starting off the event with a FITNESS DANCE session at 6.00 PM, followed by a DANCE STRETCHING session at 7.00 PM.
We'll be finishing off with a SUNSET POWER YOGA session with Tracy Estefane at 8.00 PM.
So GET READY to move your body to the beat and let Uriel guide you through a fun-filled workout, &amp; charge your energy with Tracy through mental, physical and spiritual guidance while enjoying the sea view.
Oh, and don't forget to cool off with our COLD PRESSED JUICES!
Call us on 01/792469 or go to the MINDBODY app to book your spot!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363414"/>
                  </a:ext>
                </a:extLst>
              </a:tr>
            </a:tbl>
          </a:graphicData>
        </a:graphic>
      </p:graphicFrame>
      <p:sp>
        <p:nvSpPr>
          <p:cNvPr id="4" name="Text Placeholder 3">
            <a:extLst>
              <a:ext uri="{FF2B5EF4-FFF2-40B4-BE49-F238E27FC236}">
                <a16:creationId xmlns:a16="http://schemas.microsoft.com/office/drawing/2014/main" id="{02FBC552-4252-4ADE-93EA-60345F11F87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207452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01192-4D02-4C3D-9F48-54E69FAAF3E0}"/>
              </a:ext>
            </a:extLst>
          </p:cNvPr>
          <p:cNvSpPr>
            <a:spLocks noGrp="1"/>
          </p:cNvSpPr>
          <p:nvPr>
            <p:ph type="title"/>
          </p:nvPr>
        </p:nvSpPr>
        <p:spPr/>
        <p:txBody>
          <a:bodyPr/>
          <a:lstStyle/>
          <a:p>
            <a:r>
              <a:rPr lang="en-US"/>
              <a:t>Facebook Own Posts Table  | Monday Studio - 11 of 15</a:t>
            </a:r>
          </a:p>
        </p:txBody>
      </p:sp>
      <p:graphicFrame>
        <p:nvGraphicFramePr>
          <p:cNvPr id="5" name="Table Placeholder 4">
            <a:extLst>
              <a:ext uri="{FF2B5EF4-FFF2-40B4-BE49-F238E27FC236}">
                <a16:creationId xmlns:a16="http://schemas.microsoft.com/office/drawing/2014/main" id="{BD3D8B13-02A7-462E-9D16-EEAB88B283AF}"/>
              </a:ext>
            </a:extLst>
          </p:cNvPr>
          <p:cNvGraphicFramePr>
            <a:graphicFrameLocks noGrp="1"/>
          </p:cNvGraphicFramePr>
          <p:nvPr>
            <p:ph type="tbl" sz="quarter" idx="13"/>
            <p:extLst>
              <p:ext uri="{D42A27DB-BD31-4B8C-83A1-F6EECF244321}">
                <p14:modId xmlns:p14="http://schemas.microsoft.com/office/powerpoint/2010/main" val="4250897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21660647"/>
                    </a:ext>
                  </a:extLst>
                </a:gridCol>
                <a:gridCol w="370332">
                  <a:extLst>
                    <a:ext uri="{9D8B030D-6E8A-4147-A177-3AD203B41FA5}">
                      <a16:colId xmlns:a16="http://schemas.microsoft.com/office/drawing/2014/main" val="1010538682"/>
                    </a:ext>
                  </a:extLst>
                </a:gridCol>
                <a:gridCol w="370332">
                  <a:extLst>
                    <a:ext uri="{9D8B030D-6E8A-4147-A177-3AD203B41FA5}">
                      <a16:colId xmlns:a16="http://schemas.microsoft.com/office/drawing/2014/main" val="1091504583"/>
                    </a:ext>
                  </a:extLst>
                </a:gridCol>
                <a:gridCol w="370332">
                  <a:extLst>
                    <a:ext uri="{9D8B030D-6E8A-4147-A177-3AD203B41FA5}">
                      <a16:colId xmlns:a16="http://schemas.microsoft.com/office/drawing/2014/main" val="1281979487"/>
                    </a:ext>
                  </a:extLst>
                </a:gridCol>
                <a:gridCol w="329184">
                  <a:extLst>
                    <a:ext uri="{9D8B030D-6E8A-4147-A177-3AD203B41FA5}">
                      <a16:colId xmlns:a16="http://schemas.microsoft.com/office/drawing/2014/main" val="1336642890"/>
                    </a:ext>
                  </a:extLst>
                </a:gridCol>
                <a:gridCol w="329184">
                  <a:extLst>
                    <a:ext uri="{9D8B030D-6E8A-4147-A177-3AD203B41FA5}">
                      <a16:colId xmlns:a16="http://schemas.microsoft.com/office/drawing/2014/main" val="3792572044"/>
                    </a:ext>
                  </a:extLst>
                </a:gridCol>
                <a:gridCol w="329184">
                  <a:extLst>
                    <a:ext uri="{9D8B030D-6E8A-4147-A177-3AD203B41FA5}">
                      <a16:colId xmlns:a16="http://schemas.microsoft.com/office/drawing/2014/main" val="2921301126"/>
                    </a:ext>
                  </a:extLst>
                </a:gridCol>
                <a:gridCol w="329184">
                  <a:extLst>
                    <a:ext uri="{9D8B030D-6E8A-4147-A177-3AD203B41FA5}">
                      <a16:colId xmlns:a16="http://schemas.microsoft.com/office/drawing/2014/main" val="2921957859"/>
                    </a:ext>
                  </a:extLst>
                </a:gridCol>
                <a:gridCol w="329184">
                  <a:extLst>
                    <a:ext uri="{9D8B030D-6E8A-4147-A177-3AD203B41FA5}">
                      <a16:colId xmlns:a16="http://schemas.microsoft.com/office/drawing/2014/main" val="3088132441"/>
                    </a:ext>
                  </a:extLst>
                </a:gridCol>
                <a:gridCol w="329184">
                  <a:extLst>
                    <a:ext uri="{9D8B030D-6E8A-4147-A177-3AD203B41FA5}">
                      <a16:colId xmlns:a16="http://schemas.microsoft.com/office/drawing/2014/main" val="4288610212"/>
                    </a:ext>
                  </a:extLst>
                </a:gridCol>
                <a:gridCol w="329184">
                  <a:extLst>
                    <a:ext uri="{9D8B030D-6E8A-4147-A177-3AD203B41FA5}">
                      <a16:colId xmlns:a16="http://schemas.microsoft.com/office/drawing/2014/main" val="1013715456"/>
                    </a:ext>
                  </a:extLst>
                </a:gridCol>
                <a:gridCol w="329184">
                  <a:extLst>
                    <a:ext uri="{9D8B030D-6E8A-4147-A177-3AD203B41FA5}">
                      <a16:colId xmlns:a16="http://schemas.microsoft.com/office/drawing/2014/main" val="311511426"/>
                    </a:ext>
                  </a:extLst>
                </a:gridCol>
                <a:gridCol w="329184">
                  <a:extLst>
                    <a:ext uri="{9D8B030D-6E8A-4147-A177-3AD203B41FA5}">
                      <a16:colId xmlns:a16="http://schemas.microsoft.com/office/drawing/2014/main" val="3387514954"/>
                    </a:ext>
                  </a:extLst>
                </a:gridCol>
                <a:gridCol w="370332">
                  <a:extLst>
                    <a:ext uri="{9D8B030D-6E8A-4147-A177-3AD203B41FA5}">
                      <a16:colId xmlns:a16="http://schemas.microsoft.com/office/drawing/2014/main" val="3997425084"/>
                    </a:ext>
                  </a:extLst>
                </a:gridCol>
                <a:gridCol w="370332">
                  <a:extLst>
                    <a:ext uri="{9D8B030D-6E8A-4147-A177-3AD203B41FA5}">
                      <a16:colId xmlns:a16="http://schemas.microsoft.com/office/drawing/2014/main" val="1583961945"/>
                    </a:ext>
                  </a:extLst>
                </a:gridCol>
                <a:gridCol w="329184">
                  <a:extLst>
                    <a:ext uri="{9D8B030D-6E8A-4147-A177-3AD203B41FA5}">
                      <a16:colId xmlns:a16="http://schemas.microsoft.com/office/drawing/2014/main" val="1224646346"/>
                    </a:ext>
                  </a:extLst>
                </a:gridCol>
                <a:gridCol w="329184">
                  <a:extLst>
                    <a:ext uri="{9D8B030D-6E8A-4147-A177-3AD203B41FA5}">
                      <a16:colId xmlns:a16="http://schemas.microsoft.com/office/drawing/2014/main" val="127947289"/>
                    </a:ext>
                  </a:extLst>
                </a:gridCol>
                <a:gridCol w="370332">
                  <a:extLst>
                    <a:ext uri="{9D8B030D-6E8A-4147-A177-3AD203B41FA5}">
                      <a16:colId xmlns:a16="http://schemas.microsoft.com/office/drawing/2014/main" val="847463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831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- 2018-07-15 19:09:24 </a:t>
                      </a:r>
                      <a:r>
                        <a:rPr kumimoji="0" lang="en-US" sz="1000" b="0" i="0" u="none" strike="noStrike" kern="1200" cap="none" spc="0" normalizeH="0" baseline="0" noProof="0">
                          <a:ln>
                            <a:noFill/>
                          </a:ln>
                          <a:solidFill>
                            <a:prstClr val="black"/>
                          </a:solidFill>
                          <a:effectLst/>
                          <a:uLnTx/>
                          <a:uFillTx/>
                          <a:latin typeface="+mn-lt"/>
                          <a:ea typeface="+mn-ea"/>
                          <a:cs typeface="+mn-cs"/>
                        </a:rPr>
                        <a:t> 
 Take your skin to the next level with our range of Narganics scrubs!
The Rose Sea Polish is a blend that gently exfoliates and leaves the skin silky smooth and hydrated. #narganics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2496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- 2018-07-14 17:04:51 </a:t>
                      </a:r>
                      <a:r>
                        <a:rPr kumimoji="0" lang="en-US" sz="1000" b="0" i="0" u="none" strike="noStrike" kern="1200" cap="none" spc="0" normalizeH="0" baseline="0" noProof="0">
                          <a:ln>
                            <a:noFill/>
                          </a:ln>
                          <a:solidFill>
                            <a:prstClr val="black"/>
                          </a:solidFill>
                          <a:effectLst/>
                          <a:uLnTx/>
                          <a:uFillTx/>
                          <a:latin typeface="+mn-lt"/>
                          <a:ea typeface="+mn-ea"/>
                          <a:cs typeface="+mn-cs"/>
                        </a:rPr>
                        <a:t> 
 Experience the fusion of yoga and pilates with Maria every Monday at 10.00 AM in a Pilates meets Yoga session!
Don't forget to book your spot by checking our live schedule on the MINDBODY app. #pilatesmeetsyoga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0599602"/>
                  </a:ext>
                </a:extLst>
              </a:tr>
            </a:tbl>
          </a:graphicData>
        </a:graphic>
      </p:graphicFrame>
      <p:sp>
        <p:nvSpPr>
          <p:cNvPr id="4" name="Text Placeholder 3">
            <a:extLst>
              <a:ext uri="{FF2B5EF4-FFF2-40B4-BE49-F238E27FC236}">
                <a16:creationId xmlns:a16="http://schemas.microsoft.com/office/drawing/2014/main" id="{6F274EEA-4ED7-4E64-B35E-A7996910231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199312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1853-D7EB-4599-818E-AD5E5E8FE8D9}"/>
              </a:ext>
            </a:extLst>
          </p:cNvPr>
          <p:cNvSpPr>
            <a:spLocks noGrp="1"/>
          </p:cNvSpPr>
          <p:nvPr>
            <p:ph type="title"/>
          </p:nvPr>
        </p:nvSpPr>
        <p:spPr/>
        <p:txBody>
          <a:bodyPr/>
          <a:lstStyle/>
          <a:p>
            <a:r>
              <a:rPr lang="en-US"/>
              <a:t>Facebook Own Posts Table  | Monday Studio - 12 of 15</a:t>
            </a:r>
          </a:p>
        </p:txBody>
      </p:sp>
      <p:graphicFrame>
        <p:nvGraphicFramePr>
          <p:cNvPr id="5" name="Table Placeholder 4">
            <a:extLst>
              <a:ext uri="{FF2B5EF4-FFF2-40B4-BE49-F238E27FC236}">
                <a16:creationId xmlns:a16="http://schemas.microsoft.com/office/drawing/2014/main" id="{84E0399B-20D5-4B72-929E-EF8FA16D4A5D}"/>
              </a:ext>
            </a:extLst>
          </p:cNvPr>
          <p:cNvGraphicFramePr>
            <a:graphicFrameLocks noGrp="1"/>
          </p:cNvGraphicFramePr>
          <p:nvPr>
            <p:ph type="tbl" sz="quarter" idx="13"/>
            <p:extLst>
              <p:ext uri="{D42A27DB-BD31-4B8C-83A1-F6EECF244321}">
                <p14:modId xmlns:p14="http://schemas.microsoft.com/office/powerpoint/2010/main" val="2161010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91020012"/>
                    </a:ext>
                  </a:extLst>
                </a:gridCol>
                <a:gridCol w="370332">
                  <a:extLst>
                    <a:ext uri="{9D8B030D-6E8A-4147-A177-3AD203B41FA5}">
                      <a16:colId xmlns:a16="http://schemas.microsoft.com/office/drawing/2014/main" val="4017575968"/>
                    </a:ext>
                  </a:extLst>
                </a:gridCol>
                <a:gridCol w="370332">
                  <a:extLst>
                    <a:ext uri="{9D8B030D-6E8A-4147-A177-3AD203B41FA5}">
                      <a16:colId xmlns:a16="http://schemas.microsoft.com/office/drawing/2014/main" val="2091928521"/>
                    </a:ext>
                  </a:extLst>
                </a:gridCol>
                <a:gridCol w="370332">
                  <a:extLst>
                    <a:ext uri="{9D8B030D-6E8A-4147-A177-3AD203B41FA5}">
                      <a16:colId xmlns:a16="http://schemas.microsoft.com/office/drawing/2014/main" val="760331206"/>
                    </a:ext>
                  </a:extLst>
                </a:gridCol>
                <a:gridCol w="329184">
                  <a:extLst>
                    <a:ext uri="{9D8B030D-6E8A-4147-A177-3AD203B41FA5}">
                      <a16:colId xmlns:a16="http://schemas.microsoft.com/office/drawing/2014/main" val="1907282374"/>
                    </a:ext>
                  </a:extLst>
                </a:gridCol>
                <a:gridCol w="329184">
                  <a:extLst>
                    <a:ext uri="{9D8B030D-6E8A-4147-A177-3AD203B41FA5}">
                      <a16:colId xmlns:a16="http://schemas.microsoft.com/office/drawing/2014/main" val="1823202476"/>
                    </a:ext>
                  </a:extLst>
                </a:gridCol>
                <a:gridCol w="329184">
                  <a:extLst>
                    <a:ext uri="{9D8B030D-6E8A-4147-A177-3AD203B41FA5}">
                      <a16:colId xmlns:a16="http://schemas.microsoft.com/office/drawing/2014/main" val="1784453071"/>
                    </a:ext>
                  </a:extLst>
                </a:gridCol>
                <a:gridCol w="329184">
                  <a:extLst>
                    <a:ext uri="{9D8B030D-6E8A-4147-A177-3AD203B41FA5}">
                      <a16:colId xmlns:a16="http://schemas.microsoft.com/office/drawing/2014/main" val="917509706"/>
                    </a:ext>
                  </a:extLst>
                </a:gridCol>
                <a:gridCol w="329184">
                  <a:extLst>
                    <a:ext uri="{9D8B030D-6E8A-4147-A177-3AD203B41FA5}">
                      <a16:colId xmlns:a16="http://schemas.microsoft.com/office/drawing/2014/main" val="3656428985"/>
                    </a:ext>
                  </a:extLst>
                </a:gridCol>
                <a:gridCol w="329184">
                  <a:extLst>
                    <a:ext uri="{9D8B030D-6E8A-4147-A177-3AD203B41FA5}">
                      <a16:colId xmlns:a16="http://schemas.microsoft.com/office/drawing/2014/main" val="2277899259"/>
                    </a:ext>
                  </a:extLst>
                </a:gridCol>
                <a:gridCol w="329184">
                  <a:extLst>
                    <a:ext uri="{9D8B030D-6E8A-4147-A177-3AD203B41FA5}">
                      <a16:colId xmlns:a16="http://schemas.microsoft.com/office/drawing/2014/main" val="1786155188"/>
                    </a:ext>
                  </a:extLst>
                </a:gridCol>
                <a:gridCol w="329184">
                  <a:extLst>
                    <a:ext uri="{9D8B030D-6E8A-4147-A177-3AD203B41FA5}">
                      <a16:colId xmlns:a16="http://schemas.microsoft.com/office/drawing/2014/main" val="2709301057"/>
                    </a:ext>
                  </a:extLst>
                </a:gridCol>
                <a:gridCol w="329184">
                  <a:extLst>
                    <a:ext uri="{9D8B030D-6E8A-4147-A177-3AD203B41FA5}">
                      <a16:colId xmlns:a16="http://schemas.microsoft.com/office/drawing/2014/main" val="956771305"/>
                    </a:ext>
                  </a:extLst>
                </a:gridCol>
                <a:gridCol w="370332">
                  <a:extLst>
                    <a:ext uri="{9D8B030D-6E8A-4147-A177-3AD203B41FA5}">
                      <a16:colId xmlns:a16="http://schemas.microsoft.com/office/drawing/2014/main" val="3712404252"/>
                    </a:ext>
                  </a:extLst>
                </a:gridCol>
                <a:gridCol w="370332">
                  <a:extLst>
                    <a:ext uri="{9D8B030D-6E8A-4147-A177-3AD203B41FA5}">
                      <a16:colId xmlns:a16="http://schemas.microsoft.com/office/drawing/2014/main" val="1192624407"/>
                    </a:ext>
                  </a:extLst>
                </a:gridCol>
                <a:gridCol w="329184">
                  <a:extLst>
                    <a:ext uri="{9D8B030D-6E8A-4147-A177-3AD203B41FA5}">
                      <a16:colId xmlns:a16="http://schemas.microsoft.com/office/drawing/2014/main" val="1999401020"/>
                    </a:ext>
                  </a:extLst>
                </a:gridCol>
                <a:gridCol w="329184">
                  <a:extLst>
                    <a:ext uri="{9D8B030D-6E8A-4147-A177-3AD203B41FA5}">
                      <a16:colId xmlns:a16="http://schemas.microsoft.com/office/drawing/2014/main" val="966645867"/>
                    </a:ext>
                  </a:extLst>
                </a:gridCol>
                <a:gridCol w="370332">
                  <a:extLst>
                    <a:ext uri="{9D8B030D-6E8A-4147-A177-3AD203B41FA5}">
                      <a16:colId xmlns:a16="http://schemas.microsoft.com/office/drawing/2014/main" val="3368270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0164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- 2018-07-13 13:33:23 </a:t>
                      </a:r>
                      <a:r>
                        <a:rPr kumimoji="0" lang="en-US" sz="1000" b="0" i="0" u="none" strike="noStrike" kern="1200" cap="none" spc="0" normalizeH="0" baseline="0" noProof="0">
                          <a:ln>
                            <a:noFill/>
                          </a:ln>
                          <a:solidFill>
                            <a:prstClr val="black"/>
                          </a:solidFill>
                          <a:effectLst/>
                          <a:uLnTx/>
                          <a:uFillTx/>
                          <a:latin typeface="+mn-lt"/>
                          <a:ea typeface="+mn-ea"/>
                          <a:cs typeface="+mn-cs"/>
                        </a:rPr>
                        <a:t> 
 Increase your protein intake by asking for the Organic Whey Protein addition to your shake at our juice bar! A perfect snack for the day or after exercise 😉 #organicwheyprotein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6585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- 2018-07-12 17:04:18 </a:t>
                      </a:r>
                      <a:r>
                        <a:rPr kumimoji="0" lang="en-US" sz="1000" b="0" i="0" u="none" strike="noStrike" kern="1200" cap="none" spc="0" normalizeH="0" baseline="0" noProof="0">
                          <a:ln>
                            <a:noFill/>
                          </a:ln>
                          <a:solidFill>
                            <a:prstClr val="black"/>
                          </a:solidFill>
                          <a:effectLst/>
                          <a:uLnTx/>
                          <a:uFillTx/>
                          <a:latin typeface="+mn-lt"/>
                          <a:ea typeface="+mn-ea"/>
                          <a:cs typeface="+mn-cs"/>
                        </a:rPr>
                        <a:t> 
 Want to slim down and tone up? No worries. Join Stephanie in her WHIPPED class for a fun cardio workout using resistance bands! This effective training will not only blast fat, it will define your muscles.
Check our live schedule on the MINDBODY app to book your spot! #whipped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438984"/>
                  </a:ext>
                </a:extLst>
              </a:tr>
            </a:tbl>
          </a:graphicData>
        </a:graphic>
      </p:graphicFrame>
      <p:sp>
        <p:nvSpPr>
          <p:cNvPr id="4" name="Text Placeholder 3">
            <a:extLst>
              <a:ext uri="{FF2B5EF4-FFF2-40B4-BE49-F238E27FC236}">
                <a16:creationId xmlns:a16="http://schemas.microsoft.com/office/drawing/2014/main" id="{C55CFD7A-1F83-4DFF-975F-6718BD9D280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0943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A44B7-9983-4CD2-8FA7-74B7DE359E5E}"/>
              </a:ext>
            </a:extLst>
          </p:cNvPr>
          <p:cNvSpPr>
            <a:spLocks noGrp="1"/>
          </p:cNvSpPr>
          <p:nvPr>
            <p:ph type="title"/>
          </p:nvPr>
        </p:nvSpPr>
        <p:spPr/>
        <p:txBody>
          <a:bodyPr/>
          <a:lstStyle/>
          <a:p>
            <a:r>
              <a:rPr lang="en-US"/>
              <a:t>Facebook Own Posts Table  | Monday Studio - 13 of 15</a:t>
            </a:r>
          </a:p>
        </p:txBody>
      </p:sp>
      <p:graphicFrame>
        <p:nvGraphicFramePr>
          <p:cNvPr id="5" name="Table Placeholder 4">
            <a:extLst>
              <a:ext uri="{FF2B5EF4-FFF2-40B4-BE49-F238E27FC236}">
                <a16:creationId xmlns:a16="http://schemas.microsoft.com/office/drawing/2014/main" id="{B41BBA08-3031-4B7D-8917-9F2CD5B76479}"/>
              </a:ext>
            </a:extLst>
          </p:cNvPr>
          <p:cNvGraphicFramePr>
            <a:graphicFrameLocks noGrp="1"/>
          </p:cNvGraphicFramePr>
          <p:nvPr>
            <p:ph type="tbl" sz="quarter" idx="13"/>
            <p:extLst>
              <p:ext uri="{D42A27DB-BD31-4B8C-83A1-F6EECF244321}">
                <p14:modId xmlns:p14="http://schemas.microsoft.com/office/powerpoint/2010/main" val="2828506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56811728"/>
                    </a:ext>
                  </a:extLst>
                </a:gridCol>
                <a:gridCol w="370332">
                  <a:extLst>
                    <a:ext uri="{9D8B030D-6E8A-4147-A177-3AD203B41FA5}">
                      <a16:colId xmlns:a16="http://schemas.microsoft.com/office/drawing/2014/main" val="2151368277"/>
                    </a:ext>
                  </a:extLst>
                </a:gridCol>
                <a:gridCol w="370332">
                  <a:extLst>
                    <a:ext uri="{9D8B030D-6E8A-4147-A177-3AD203B41FA5}">
                      <a16:colId xmlns:a16="http://schemas.microsoft.com/office/drawing/2014/main" val="2470189761"/>
                    </a:ext>
                  </a:extLst>
                </a:gridCol>
                <a:gridCol w="370332">
                  <a:extLst>
                    <a:ext uri="{9D8B030D-6E8A-4147-A177-3AD203B41FA5}">
                      <a16:colId xmlns:a16="http://schemas.microsoft.com/office/drawing/2014/main" val="1739295879"/>
                    </a:ext>
                  </a:extLst>
                </a:gridCol>
                <a:gridCol w="329184">
                  <a:extLst>
                    <a:ext uri="{9D8B030D-6E8A-4147-A177-3AD203B41FA5}">
                      <a16:colId xmlns:a16="http://schemas.microsoft.com/office/drawing/2014/main" val="2278763143"/>
                    </a:ext>
                  </a:extLst>
                </a:gridCol>
                <a:gridCol w="329184">
                  <a:extLst>
                    <a:ext uri="{9D8B030D-6E8A-4147-A177-3AD203B41FA5}">
                      <a16:colId xmlns:a16="http://schemas.microsoft.com/office/drawing/2014/main" val="400696562"/>
                    </a:ext>
                  </a:extLst>
                </a:gridCol>
                <a:gridCol w="329184">
                  <a:extLst>
                    <a:ext uri="{9D8B030D-6E8A-4147-A177-3AD203B41FA5}">
                      <a16:colId xmlns:a16="http://schemas.microsoft.com/office/drawing/2014/main" val="1648300658"/>
                    </a:ext>
                  </a:extLst>
                </a:gridCol>
                <a:gridCol w="329184">
                  <a:extLst>
                    <a:ext uri="{9D8B030D-6E8A-4147-A177-3AD203B41FA5}">
                      <a16:colId xmlns:a16="http://schemas.microsoft.com/office/drawing/2014/main" val="776383182"/>
                    </a:ext>
                  </a:extLst>
                </a:gridCol>
                <a:gridCol w="329184">
                  <a:extLst>
                    <a:ext uri="{9D8B030D-6E8A-4147-A177-3AD203B41FA5}">
                      <a16:colId xmlns:a16="http://schemas.microsoft.com/office/drawing/2014/main" val="798415405"/>
                    </a:ext>
                  </a:extLst>
                </a:gridCol>
                <a:gridCol w="329184">
                  <a:extLst>
                    <a:ext uri="{9D8B030D-6E8A-4147-A177-3AD203B41FA5}">
                      <a16:colId xmlns:a16="http://schemas.microsoft.com/office/drawing/2014/main" val="3756507710"/>
                    </a:ext>
                  </a:extLst>
                </a:gridCol>
                <a:gridCol w="329184">
                  <a:extLst>
                    <a:ext uri="{9D8B030D-6E8A-4147-A177-3AD203B41FA5}">
                      <a16:colId xmlns:a16="http://schemas.microsoft.com/office/drawing/2014/main" val="1014212547"/>
                    </a:ext>
                  </a:extLst>
                </a:gridCol>
                <a:gridCol w="329184">
                  <a:extLst>
                    <a:ext uri="{9D8B030D-6E8A-4147-A177-3AD203B41FA5}">
                      <a16:colId xmlns:a16="http://schemas.microsoft.com/office/drawing/2014/main" val="3891378242"/>
                    </a:ext>
                  </a:extLst>
                </a:gridCol>
                <a:gridCol w="329184">
                  <a:extLst>
                    <a:ext uri="{9D8B030D-6E8A-4147-A177-3AD203B41FA5}">
                      <a16:colId xmlns:a16="http://schemas.microsoft.com/office/drawing/2014/main" val="2073999500"/>
                    </a:ext>
                  </a:extLst>
                </a:gridCol>
                <a:gridCol w="370332">
                  <a:extLst>
                    <a:ext uri="{9D8B030D-6E8A-4147-A177-3AD203B41FA5}">
                      <a16:colId xmlns:a16="http://schemas.microsoft.com/office/drawing/2014/main" val="2799812893"/>
                    </a:ext>
                  </a:extLst>
                </a:gridCol>
                <a:gridCol w="370332">
                  <a:extLst>
                    <a:ext uri="{9D8B030D-6E8A-4147-A177-3AD203B41FA5}">
                      <a16:colId xmlns:a16="http://schemas.microsoft.com/office/drawing/2014/main" val="3166401209"/>
                    </a:ext>
                  </a:extLst>
                </a:gridCol>
                <a:gridCol w="329184">
                  <a:extLst>
                    <a:ext uri="{9D8B030D-6E8A-4147-A177-3AD203B41FA5}">
                      <a16:colId xmlns:a16="http://schemas.microsoft.com/office/drawing/2014/main" val="2738891833"/>
                    </a:ext>
                  </a:extLst>
                </a:gridCol>
                <a:gridCol w="329184">
                  <a:extLst>
                    <a:ext uri="{9D8B030D-6E8A-4147-A177-3AD203B41FA5}">
                      <a16:colId xmlns:a16="http://schemas.microsoft.com/office/drawing/2014/main" val="876032785"/>
                    </a:ext>
                  </a:extLst>
                </a:gridCol>
                <a:gridCol w="370332">
                  <a:extLst>
                    <a:ext uri="{9D8B030D-6E8A-4147-A177-3AD203B41FA5}">
                      <a16:colId xmlns:a16="http://schemas.microsoft.com/office/drawing/2014/main" val="614642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4525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- 2018-07-11 14:15:57 </a:t>
                      </a:r>
                      <a:r>
                        <a:rPr kumimoji="0" lang="en-US" sz="1000" b="0" i="0" u="none" strike="noStrike" kern="1200" cap="none" spc="0" normalizeH="0" baseline="0" noProof="0">
                          <a:ln>
                            <a:noFill/>
                          </a:ln>
                          <a:solidFill>
                            <a:prstClr val="black"/>
                          </a:solidFill>
                          <a:effectLst/>
                          <a:uLnTx/>
                          <a:uFillTx/>
                          <a:latin typeface="+mn-lt"/>
                          <a:ea typeface="+mn-ea"/>
                          <a:cs typeface="+mn-cs"/>
                        </a:rPr>
                        <a:t> 
 Celebrating Kareen's birthday with the best team! Can you spot Beau? 🐶 #mondaystudiofamily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461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- 2018-07-10 13:05:57 </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vegan/paleo guilt-free snacks will melt in your mouth. Freshly made for a tasty treat that’s not only good - it’s good for YOU! Grab yours before or after your workout! #tastytuesday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5403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- 2018-07-10 10:13:37 </a:t>
                      </a:r>
                      <a:r>
                        <a:rPr kumimoji="0" lang="en-US" sz="1000" b="0" i="0" u="none" strike="noStrike" kern="1200" cap="none" spc="0" normalizeH="0" baseline="0" noProof="0">
                          <a:ln>
                            <a:noFill/>
                          </a:ln>
                          <a:solidFill>
                            <a:prstClr val="black"/>
                          </a:solidFill>
                          <a:effectLst/>
                          <a:uLnTx/>
                          <a:uFillTx/>
                          <a:latin typeface="+mn-lt"/>
                          <a:ea typeface="+mn-ea"/>
                          <a:cs typeface="+mn-cs"/>
                        </a:rPr>
                        <a:t> 
 Her positive energy inspires us all everyday. Her devotion and hard work makes Monday Studio what it is today! HAPPY BIRTHDAY to our founder Kareen!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4625408"/>
                  </a:ext>
                </a:extLst>
              </a:tr>
            </a:tbl>
          </a:graphicData>
        </a:graphic>
      </p:graphicFrame>
      <p:sp>
        <p:nvSpPr>
          <p:cNvPr id="4" name="Text Placeholder 3">
            <a:extLst>
              <a:ext uri="{FF2B5EF4-FFF2-40B4-BE49-F238E27FC236}">
                <a16:creationId xmlns:a16="http://schemas.microsoft.com/office/drawing/2014/main" id="{5F25D258-01F7-488A-8F17-038C8C78E4D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7500948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7F512-E922-4F63-9565-A1E4F6DE24D0}"/>
              </a:ext>
            </a:extLst>
          </p:cNvPr>
          <p:cNvSpPr>
            <a:spLocks noGrp="1"/>
          </p:cNvSpPr>
          <p:nvPr>
            <p:ph type="title"/>
          </p:nvPr>
        </p:nvSpPr>
        <p:spPr/>
        <p:txBody>
          <a:bodyPr/>
          <a:lstStyle/>
          <a:p>
            <a:r>
              <a:rPr lang="en-US"/>
              <a:t>Facebook Own Posts Table  | Monday Studio - 14 of 15</a:t>
            </a:r>
          </a:p>
        </p:txBody>
      </p:sp>
      <p:graphicFrame>
        <p:nvGraphicFramePr>
          <p:cNvPr id="5" name="Table Placeholder 4">
            <a:extLst>
              <a:ext uri="{FF2B5EF4-FFF2-40B4-BE49-F238E27FC236}">
                <a16:creationId xmlns:a16="http://schemas.microsoft.com/office/drawing/2014/main" id="{8F9EC0B9-4908-4211-A9CA-6CC92C17BE33}"/>
              </a:ext>
            </a:extLst>
          </p:cNvPr>
          <p:cNvGraphicFramePr>
            <a:graphicFrameLocks noGrp="1"/>
          </p:cNvGraphicFramePr>
          <p:nvPr>
            <p:ph type="tbl" sz="quarter" idx="13"/>
            <p:extLst>
              <p:ext uri="{D42A27DB-BD31-4B8C-83A1-F6EECF244321}">
                <p14:modId xmlns:p14="http://schemas.microsoft.com/office/powerpoint/2010/main" val="2956760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31840622"/>
                    </a:ext>
                  </a:extLst>
                </a:gridCol>
                <a:gridCol w="370332">
                  <a:extLst>
                    <a:ext uri="{9D8B030D-6E8A-4147-A177-3AD203B41FA5}">
                      <a16:colId xmlns:a16="http://schemas.microsoft.com/office/drawing/2014/main" val="1979123227"/>
                    </a:ext>
                  </a:extLst>
                </a:gridCol>
                <a:gridCol w="370332">
                  <a:extLst>
                    <a:ext uri="{9D8B030D-6E8A-4147-A177-3AD203B41FA5}">
                      <a16:colId xmlns:a16="http://schemas.microsoft.com/office/drawing/2014/main" val="3330671484"/>
                    </a:ext>
                  </a:extLst>
                </a:gridCol>
                <a:gridCol w="370332">
                  <a:extLst>
                    <a:ext uri="{9D8B030D-6E8A-4147-A177-3AD203B41FA5}">
                      <a16:colId xmlns:a16="http://schemas.microsoft.com/office/drawing/2014/main" val="3470720563"/>
                    </a:ext>
                  </a:extLst>
                </a:gridCol>
                <a:gridCol w="329184">
                  <a:extLst>
                    <a:ext uri="{9D8B030D-6E8A-4147-A177-3AD203B41FA5}">
                      <a16:colId xmlns:a16="http://schemas.microsoft.com/office/drawing/2014/main" val="846587011"/>
                    </a:ext>
                  </a:extLst>
                </a:gridCol>
                <a:gridCol w="329184">
                  <a:extLst>
                    <a:ext uri="{9D8B030D-6E8A-4147-A177-3AD203B41FA5}">
                      <a16:colId xmlns:a16="http://schemas.microsoft.com/office/drawing/2014/main" val="1382308755"/>
                    </a:ext>
                  </a:extLst>
                </a:gridCol>
                <a:gridCol w="329184">
                  <a:extLst>
                    <a:ext uri="{9D8B030D-6E8A-4147-A177-3AD203B41FA5}">
                      <a16:colId xmlns:a16="http://schemas.microsoft.com/office/drawing/2014/main" val="2751151217"/>
                    </a:ext>
                  </a:extLst>
                </a:gridCol>
                <a:gridCol w="329184">
                  <a:extLst>
                    <a:ext uri="{9D8B030D-6E8A-4147-A177-3AD203B41FA5}">
                      <a16:colId xmlns:a16="http://schemas.microsoft.com/office/drawing/2014/main" val="3218131697"/>
                    </a:ext>
                  </a:extLst>
                </a:gridCol>
                <a:gridCol w="329184">
                  <a:extLst>
                    <a:ext uri="{9D8B030D-6E8A-4147-A177-3AD203B41FA5}">
                      <a16:colId xmlns:a16="http://schemas.microsoft.com/office/drawing/2014/main" val="169930551"/>
                    </a:ext>
                  </a:extLst>
                </a:gridCol>
                <a:gridCol w="329184">
                  <a:extLst>
                    <a:ext uri="{9D8B030D-6E8A-4147-A177-3AD203B41FA5}">
                      <a16:colId xmlns:a16="http://schemas.microsoft.com/office/drawing/2014/main" val="2549708566"/>
                    </a:ext>
                  </a:extLst>
                </a:gridCol>
                <a:gridCol w="329184">
                  <a:extLst>
                    <a:ext uri="{9D8B030D-6E8A-4147-A177-3AD203B41FA5}">
                      <a16:colId xmlns:a16="http://schemas.microsoft.com/office/drawing/2014/main" val="2842405169"/>
                    </a:ext>
                  </a:extLst>
                </a:gridCol>
                <a:gridCol w="329184">
                  <a:extLst>
                    <a:ext uri="{9D8B030D-6E8A-4147-A177-3AD203B41FA5}">
                      <a16:colId xmlns:a16="http://schemas.microsoft.com/office/drawing/2014/main" val="2903314950"/>
                    </a:ext>
                  </a:extLst>
                </a:gridCol>
                <a:gridCol w="329184">
                  <a:extLst>
                    <a:ext uri="{9D8B030D-6E8A-4147-A177-3AD203B41FA5}">
                      <a16:colId xmlns:a16="http://schemas.microsoft.com/office/drawing/2014/main" val="648953436"/>
                    </a:ext>
                  </a:extLst>
                </a:gridCol>
                <a:gridCol w="370332">
                  <a:extLst>
                    <a:ext uri="{9D8B030D-6E8A-4147-A177-3AD203B41FA5}">
                      <a16:colId xmlns:a16="http://schemas.microsoft.com/office/drawing/2014/main" val="1684071201"/>
                    </a:ext>
                  </a:extLst>
                </a:gridCol>
                <a:gridCol w="370332">
                  <a:extLst>
                    <a:ext uri="{9D8B030D-6E8A-4147-A177-3AD203B41FA5}">
                      <a16:colId xmlns:a16="http://schemas.microsoft.com/office/drawing/2014/main" val="3251122763"/>
                    </a:ext>
                  </a:extLst>
                </a:gridCol>
                <a:gridCol w="329184">
                  <a:extLst>
                    <a:ext uri="{9D8B030D-6E8A-4147-A177-3AD203B41FA5}">
                      <a16:colId xmlns:a16="http://schemas.microsoft.com/office/drawing/2014/main" val="2735633894"/>
                    </a:ext>
                  </a:extLst>
                </a:gridCol>
                <a:gridCol w="329184">
                  <a:extLst>
                    <a:ext uri="{9D8B030D-6E8A-4147-A177-3AD203B41FA5}">
                      <a16:colId xmlns:a16="http://schemas.microsoft.com/office/drawing/2014/main" val="788425292"/>
                    </a:ext>
                  </a:extLst>
                </a:gridCol>
                <a:gridCol w="370332">
                  <a:extLst>
                    <a:ext uri="{9D8B030D-6E8A-4147-A177-3AD203B41FA5}">
                      <a16:colId xmlns:a16="http://schemas.microsoft.com/office/drawing/2014/main" val="2644787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9525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- 2018-07-08 18:00:01 </a:t>
                      </a:r>
                      <a:r>
                        <a:rPr kumimoji="0" lang="en-US" sz="1000" b="0" i="0" u="none" strike="noStrike" kern="1200" cap="none" spc="0" normalizeH="0" baseline="0" noProof="0">
                          <a:ln>
                            <a:noFill/>
                          </a:ln>
                          <a:solidFill>
                            <a:prstClr val="black"/>
                          </a:solidFill>
                          <a:effectLst/>
                          <a:uLnTx/>
                          <a:uFillTx/>
                          <a:latin typeface="+mn-lt"/>
                          <a:ea typeface="+mn-ea"/>
                          <a:cs typeface="+mn-cs"/>
                        </a:rPr>
                        <a:t> 
 MONDAY is always a good day for setting new goals. 💪🏻
See you tomorrow Mondayers! #newgoals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5382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- 2018-07-07 19:31:25 </a:t>
                      </a:r>
                      <a:r>
                        <a:rPr kumimoji="0" lang="en-US" sz="1000" b="0" i="0" u="none" strike="noStrike" kern="1200" cap="none" spc="0" normalizeH="0" baseline="0" noProof="0">
                          <a:ln>
                            <a:noFill/>
                          </a:ln>
                          <a:solidFill>
                            <a:prstClr val="black"/>
                          </a:solidFill>
                          <a:effectLst/>
                          <a:uLnTx/>
                          <a:uFillTx/>
                          <a:latin typeface="+mn-lt"/>
                          <a:ea typeface="+mn-ea"/>
                          <a:cs typeface="+mn-cs"/>
                        </a:rPr>
                        <a:t> 
 Get stronger and toner with The Beast @hashoushovic_thebeast every Tuesday and Thursday at 7.00 PM in a Lift &amp; Tone session! Book your spot by clicking the link in our bio! #liftandtone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0654107"/>
                  </a:ext>
                </a:extLst>
              </a:tr>
            </a:tbl>
          </a:graphicData>
        </a:graphic>
      </p:graphicFrame>
      <p:sp>
        <p:nvSpPr>
          <p:cNvPr id="4" name="Text Placeholder 3">
            <a:extLst>
              <a:ext uri="{FF2B5EF4-FFF2-40B4-BE49-F238E27FC236}">
                <a16:creationId xmlns:a16="http://schemas.microsoft.com/office/drawing/2014/main" id="{B940F115-C57A-46CB-A450-B964357EA4E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647326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A207E-68DB-4089-9498-745118ADC3A9}"/>
              </a:ext>
            </a:extLst>
          </p:cNvPr>
          <p:cNvSpPr>
            <a:spLocks noGrp="1"/>
          </p:cNvSpPr>
          <p:nvPr>
            <p:ph type="title"/>
          </p:nvPr>
        </p:nvSpPr>
        <p:spPr/>
        <p:txBody>
          <a:bodyPr/>
          <a:lstStyle/>
          <a:p>
            <a:r>
              <a:rPr lang="en-US"/>
              <a:t>Facebook Own Posts Table  | Monday Studio - 15 of 15</a:t>
            </a:r>
          </a:p>
        </p:txBody>
      </p:sp>
      <p:graphicFrame>
        <p:nvGraphicFramePr>
          <p:cNvPr id="5" name="Table Placeholder 4">
            <a:extLst>
              <a:ext uri="{FF2B5EF4-FFF2-40B4-BE49-F238E27FC236}">
                <a16:creationId xmlns:a16="http://schemas.microsoft.com/office/drawing/2014/main" id="{76B40684-874D-4CEC-8359-8777F0DE4A0B}"/>
              </a:ext>
            </a:extLst>
          </p:cNvPr>
          <p:cNvGraphicFramePr>
            <a:graphicFrameLocks noGrp="1"/>
          </p:cNvGraphicFramePr>
          <p:nvPr>
            <p:ph type="tbl" sz="quarter" idx="13"/>
            <p:extLst>
              <p:ext uri="{D42A27DB-BD31-4B8C-83A1-F6EECF244321}">
                <p14:modId xmlns:p14="http://schemas.microsoft.com/office/powerpoint/2010/main" val="385210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56309231"/>
                    </a:ext>
                  </a:extLst>
                </a:gridCol>
                <a:gridCol w="370332">
                  <a:extLst>
                    <a:ext uri="{9D8B030D-6E8A-4147-A177-3AD203B41FA5}">
                      <a16:colId xmlns:a16="http://schemas.microsoft.com/office/drawing/2014/main" val="4247900349"/>
                    </a:ext>
                  </a:extLst>
                </a:gridCol>
                <a:gridCol w="370332">
                  <a:extLst>
                    <a:ext uri="{9D8B030D-6E8A-4147-A177-3AD203B41FA5}">
                      <a16:colId xmlns:a16="http://schemas.microsoft.com/office/drawing/2014/main" val="2192797608"/>
                    </a:ext>
                  </a:extLst>
                </a:gridCol>
                <a:gridCol w="370332">
                  <a:extLst>
                    <a:ext uri="{9D8B030D-6E8A-4147-A177-3AD203B41FA5}">
                      <a16:colId xmlns:a16="http://schemas.microsoft.com/office/drawing/2014/main" val="1994834715"/>
                    </a:ext>
                  </a:extLst>
                </a:gridCol>
                <a:gridCol w="329184">
                  <a:extLst>
                    <a:ext uri="{9D8B030D-6E8A-4147-A177-3AD203B41FA5}">
                      <a16:colId xmlns:a16="http://schemas.microsoft.com/office/drawing/2014/main" val="502819539"/>
                    </a:ext>
                  </a:extLst>
                </a:gridCol>
                <a:gridCol w="329184">
                  <a:extLst>
                    <a:ext uri="{9D8B030D-6E8A-4147-A177-3AD203B41FA5}">
                      <a16:colId xmlns:a16="http://schemas.microsoft.com/office/drawing/2014/main" val="2396268919"/>
                    </a:ext>
                  </a:extLst>
                </a:gridCol>
                <a:gridCol w="329184">
                  <a:extLst>
                    <a:ext uri="{9D8B030D-6E8A-4147-A177-3AD203B41FA5}">
                      <a16:colId xmlns:a16="http://schemas.microsoft.com/office/drawing/2014/main" val="4274311666"/>
                    </a:ext>
                  </a:extLst>
                </a:gridCol>
                <a:gridCol w="329184">
                  <a:extLst>
                    <a:ext uri="{9D8B030D-6E8A-4147-A177-3AD203B41FA5}">
                      <a16:colId xmlns:a16="http://schemas.microsoft.com/office/drawing/2014/main" val="2318112267"/>
                    </a:ext>
                  </a:extLst>
                </a:gridCol>
                <a:gridCol w="329184">
                  <a:extLst>
                    <a:ext uri="{9D8B030D-6E8A-4147-A177-3AD203B41FA5}">
                      <a16:colId xmlns:a16="http://schemas.microsoft.com/office/drawing/2014/main" val="2161806681"/>
                    </a:ext>
                  </a:extLst>
                </a:gridCol>
                <a:gridCol w="329184">
                  <a:extLst>
                    <a:ext uri="{9D8B030D-6E8A-4147-A177-3AD203B41FA5}">
                      <a16:colId xmlns:a16="http://schemas.microsoft.com/office/drawing/2014/main" val="1851882189"/>
                    </a:ext>
                  </a:extLst>
                </a:gridCol>
                <a:gridCol w="329184">
                  <a:extLst>
                    <a:ext uri="{9D8B030D-6E8A-4147-A177-3AD203B41FA5}">
                      <a16:colId xmlns:a16="http://schemas.microsoft.com/office/drawing/2014/main" val="1487881470"/>
                    </a:ext>
                  </a:extLst>
                </a:gridCol>
                <a:gridCol w="329184">
                  <a:extLst>
                    <a:ext uri="{9D8B030D-6E8A-4147-A177-3AD203B41FA5}">
                      <a16:colId xmlns:a16="http://schemas.microsoft.com/office/drawing/2014/main" val="1711066440"/>
                    </a:ext>
                  </a:extLst>
                </a:gridCol>
                <a:gridCol w="329184">
                  <a:extLst>
                    <a:ext uri="{9D8B030D-6E8A-4147-A177-3AD203B41FA5}">
                      <a16:colId xmlns:a16="http://schemas.microsoft.com/office/drawing/2014/main" val="3506094463"/>
                    </a:ext>
                  </a:extLst>
                </a:gridCol>
                <a:gridCol w="370332">
                  <a:extLst>
                    <a:ext uri="{9D8B030D-6E8A-4147-A177-3AD203B41FA5}">
                      <a16:colId xmlns:a16="http://schemas.microsoft.com/office/drawing/2014/main" val="540410848"/>
                    </a:ext>
                  </a:extLst>
                </a:gridCol>
                <a:gridCol w="370332">
                  <a:extLst>
                    <a:ext uri="{9D8B030D-6E8A-4147-A177-3AD203B41FA5}">
                      <a16:colId xmlns:a16="http://schemas.microsoft.com/office/drawing/2014/main" val="1609876983"/>
                    </a:ext>
                  </a:extLst>
                </a:gridCol>
                <a:gridCol w="329184">
                  <a:extLst>
                    <a:ext uri="{9D8B030D-6E8A-4147-A177-3AD203B41FA5}">
                      <a16:colId xmlns:a16="http://schemas.microsoft.com/office/drawing/2014/main" val="1706481266"/>
                    </a:ext>
                  </a:extLst>
                </a:gridCol>
                <a:gridCol w="329184">
                  <a:extLst>
                    <a:ext uri="{9D8B030D-6E8A-4147-A177-3AD203B41FA5}">
                      <a16:colId xmlns:a16="http://schemas.microsoft.com/office/drawing/2014/main" val="1850602721"/>
                    </a:ext>
                  </a:extLst>
                </a:gridCol>
                <a:gridCol w="370332">
                  <a:extLst>
                    <a:ext uri="{9D8B030D-6E8A-4147-A177-3AD203B41FA5}">
                      <a16:colId xmlns:a16="http://schemas.microsoft.com/office/drawing/2014/main" val="349576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0012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- 2018-07-06 17:38:33 </a:t>
                      </a:r>
                      <a:r>
                        <a:rPr kumimoji="0" lang="en-US" sz="1000" b="0" i="0" u="none" strike="noStrike" kern="1200" cap="none" spc="0" normalizeH="0" baseline="0" noProof="0">
                          <a:ln>
                            <a:noFill/>
                          </a:ln>
                          <a:solidFill>
                            <a:prstClr val="black"/>
                          </a:solidFill>
                          <a:effectLst/>
                          <a:uLnTx/>
                          <a:uFillTx/>
                          <a:latin typeface="+mn-lt"/>
                          <a:ea typeface="+mn-ea"/>
                          <a:cs typeface="+mn-cs"/>
                        </a:rPr>
                        <a:t> 
 Tailbone Torso Twist, the Mega move of this month, is a move on the megaformer that primarily targets the oblique and lower abs, and also works the arms. It involves balancing yourself on your tailbone and twisting to the side from the hips by crunching your obliques and maintaining your arms facing your chest. This exercise is especially challenging when you add the leg extensions as you twist! Our summer favorite! Come and give it a try 😉 #megamoveofthemonth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9486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- 2018-07-05 13:32:58 </a:t>
                      </a:r>
                      <a:r>
                        <a:rPr kumimoji="0" lang="en-US" sz="1000" b="0" i="0" u="none" strike="noStrike" kern="1200" cap="none" spc="0" normalizeH="0" baseline="0" noProof="0">
                          <a:ln>
                            <a:noFill/>
                          </a:ln>
                          <a:solidFill>
                            <a:prstClr val="black"/>
                          </a:solidFill>
                          <a:effectLst/>
                          <a:uLnTx/>
                          <a:uFillTx/>
                          <a:latin typeface="+mn-lt"/>
                          <a:ea typeface="+mn-ea"/>
                          <a:cs typeface="+mn-cs"/>
                        </a:rPr>
                        <a:t> 
 Carine and her adorable baby Sam (a.k.a. fitness buddy!) are killing it in Mansour AL Asmar 's PT session!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5151090"/>
                  </a:ext>
                </a:extLst>
              </a:tr>
            </a:tbl>
          </a:graphicData>
        </a:graphic>
      </p:graphicFrame>
      <p:sp>
        <p:nvSpPr>
          <p:cNvPr id="4" name="Text Placeholder 3">
            <a:extLst>
              <a:ext uri="{FF2B5EF4-FFF2-40B4-BE49-F238E27FC236}">
                <a16:creationId xmlns:a16="http://schemas.microsoft.com/office/drawing/2014/main" id="{AB94C682-F1B6-412D-999C-03D11C9B2A5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951762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6298E-1157-4B26-9F68-FCDD656F7118}"/>
              </a:ext>
            </a:extLst>
          </p:cNvPr>
          <p:cNvSpPr>
            <a:spLocks noGrp="1"/>
          </p:cNvSpPr>
          <p:nvPr>
            <p:ph type="title"/>
          </p:nvPr>
        </p:nvSpPr>
        <p:spPr/>
        <p:txBody>
          <a:bodyPr/>
          <a:lstStyle/>
          <a:p>
            <a:r>
              <a:rPr lang="en-US"/>
              <a:t>Facebook Post Type Distribution Per Profile | Monday Studio</a:t>
            </a:r>
          </a:p>
        </p:txBody>
      </p:sp>
      <p:graphicFrame>
        <p:nvGraphicFramePr>
          <p:cNvPr id="6" name="Chart Placeholder 5">
            <a:extLst>
              <a:ext uri="{FF2B5EF4-FFF2-40B4-BE49-F238E27FC236}">
                <a16:creationId xmlns:a16="http://schemas.microsoft.com/office/drawing/2014/main" id="{B34A15A8-D5C5-49AB-981D-C2A4D3FC94D3}"/>
              </a:ext>
            </a:extLst>
          </p:cNvPr>
          <p:cNvGraphicFramePr>
            <a:graphicFrameLocks noGrp="1"/>
          </p:cNvGraphicFramePr>
          <p:nvPr>
            <p:ph type="chart" sz="quarter" idx="13"/>
            <p:extLst>
              <p:ext uri="{D42A27DB-BD31-4B8C-83A1-F6EECF244321}">
                <p14:modId xmlns:p14="http://schemas.microsoft.com/office/powerpoint/2010/main" val="787105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EFD5F7-73FE-45AB-AED3-DE10F77DE3EF}"/>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D324B02-D105-43B4-A3C5-315221942F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78567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506BB-F3CB-4AEA-A494-BE5090BC703A}"/>
              </a:ext>
            </a:extLst>
          </p:cNvPr>
          <p:cNvSpPr>
            <a:spLocks noGrp="1"/>
          </p:cNvSpPr>
          <p:nvPr>
            <p:ph type="title"/>
          </p:nvPr>
        </p:nvSpPr>
        <p:spPr/>
        <p:txBody>
          <a:bodyPr/>
          <a:lstStyle/>
          <a:p>
            <a:r>
              <a:rPr lang="en-US"/>
              <a:t>Facebook Interaction Rate | Monday Studio</a:t>
            </a:r>
          </a:p>
        </p:txBody>
      </p:sp>
      <p:graphicFrame>
        <p:nvGraphicFramePr>
          <p:cNvPr id="6" name="Chart Placeholder 5">
            <a:extLst>
              <a:ext uri="{FF2B5EF4-FFF2-40B4-BE49-F238E27FC236}">
                <a16:creationId xmlns:a16="http://schemas.microsoft.com/office/drawing/2014/main" id="{3D8F194F-DF78-4028-8308-41697A62DD0E}"/>
              </a:ext>
            </a:extLst>
          </p:cNvPr>
          <p:cNvGraphicFramePr>
            <a:graphicFrameLocks noGrp="1"/>
          </p:cNvGraphicFramePr>
          <p:nvPr>
            <p:ph type="chart" sz="quarter" idx="13"/>
            <p:extLst>
              <p:ext uri="{D42A27DB-BD31-4B8C-83A1-F6EECF244321}">
                <p14:modId xmlns:p14="http://schemas.microsoft.com/office/powerpoint/2010/main" val="2024987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15EA74-18B9-45F5-AC44-640EE50863A5}"/>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082D6C69-3262-4CB6-AC12-B607190DD2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1224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FD2DB-C1FF-4503-A961-F0CD23BBAB68}"/>
              </a:ext>
            </a:extLst>
          </p:cNvPr>
          <p:cNvSpPr>
            <a:spLocks noGrp="1"/>
          </p:cNvSpPr>
          <p:nvPr>
            <p:ph type="title"/>
          </p:nvPr>
        </p:nvSpPr>
        <p:spPr/>
        <p:txBody>
          <a:bodyPr/>
          <a:lstStyle/>
          <a:p>
            <a:r>
              <a:rPr lang="en-US"/>
              <a:t>Facebook Interaction Rate By Weekday | Monday Studio</a:t>
            </a:r>
          </a:p>
        </p:txBody>
      </p:sp>
      <p:graphicFrame>
        <p:nvGraphicFramePr>
          <p:cNvPr id="6" name="Chart Placeholder 5">
            <a:extLst>
              <a:ext uri="{FF2B5EF4-FFF2-40B4-BE49-F238E27FC236}">
                <a16:creationId xmlns:a16="http://schemas.microsoft.com/office/drawing/2014/main" id="{1728C1DF-B1AA-4570-8260-000947BF4FD8}"/>
              </a:ext>
            </a:extLst>
          </p:cNvPr>
          <p:cNvGraphicFramePr>
            <a:graphicFrameLocks noGrp="1"/>
          </p:cNvGraphicFramePr>
          <p:nvPr>
            <p:ph type="chart" sz="quarter" idx="13"/>
            <p:extLst>
              <p:ext uri="{D42A27DB-BD31-4B8C-83A1-F6EECF244321}">
                <p14:modId xmlns:p14="http://schemas.microsoft.com/office/powerpoint/2010/main" val="2002748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295779-2BA9-4D48-ADA3-25CFD14D112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AD09CB9-97AC-44B0-81FD-724A49B9E6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106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DE6DC-FDEC-4D43-94F3-57BB814F3B85}"/>
              </a:ext>
            </a:extLst>
          </p:cNvPr>
          <p:cNvSpPr>
            <a:spLocks noGrp="1"/>
          </p:cNvSpPr>
          <p:nvPr>
            <p:ph type="title"/>
          </p:nvPr>
        </p:nvSpPr>
        <p:spPr/>
        <p:txBody>
          <a:bodyPr/>
          <a:lstStyle/>
          <a:p>
            <a:r>
              <a:rPr lang="en-US"/>
              <a:t>Facebook Interaction Rate By Hour | Monday Studio</a:t>
            </a:r>
          </a:p>
        </p:txBody>
      </p:sp>
      <p:graphicFrame>
        <p:nvGraphicFramePr>
          <p:cNvPr id="6" name="Chart Placeholder 5">
            <a:extLst>
              <a:ext uri="{FF2B5EF4-FFF2-40B4-BE49-F238E27FC236}">
                <a16:creationId xmlns:a16="http://schemas.microsoft.com/office/drawing/2014/main" id="{E430D7E1-05B6-42EE-8D54-DB979A988E25}"/>
              </a:ext>
            </a:extLst>
          </p:cNvPr>
          <p:cNvGraphicFramePr>
            <a:graphicFrameLocks noGrp="1"/>
          </p:cNvGraphicFramePr>
          <p:nvPr>
            <p:ph type="chart" sz="quarter" idx="13"/>
            <p:extLst>
              <p:ext uri="{D42A27DB-BD31-4B8C-83A1-F6EECF244321}">
                <p14:modId xmlns:p14="http://schemas.microsoft.com/office/powerpoint/2010/main" val="3515555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D7C610-CDEB-48B1-A78F-7FA7A801627B}"/>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EB71A9F8-85C4-47CD-B071-59B7057353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9089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F3AE6-B2D9-48BE-BC66-C598DE2A6883}"/>
              </a:ext>
            </a:extLst>
          </p:cNvPr>
          <p:cNvSpPr>
            <a:spLocks noGrp="1"/>
          </p:cNvSpPr>
          <p:nvPr>
            <p:ph type="title"/>
          </p:nvPr>
        </p:nvSpPr>
        <p:spPr/>
        <p:txBody>
          <a:bodyPr/>
          <a:lstStyle/>
          <a:p>
            <a:r>
              <a:rPr lang="en-US"/>
              <a:t>Facebook Average Shares Per Post | Monday Studio</a:t>
            </a:r>
          </a:p>
        </p:txBody>
      </p:sp>
      <p:graphicFrame>
        <p:nvGraphicFramePr>
          <p:cNvPr id="6" name="Chart Placeholder 5">
            <a:extLst>
              <a:ext uri="{FF2B5EF4-FFF2-40B4-BE49-F238E27FC236}">
                <a16:creationId xmlns:a16="http://schemas.microsoft.com/office/drawing/2014/main" id="{6DA5FB49-38FD-4609-AA10-2DF09923874D}"/>
              </a:ext>
            </a:extLst>
          </p:cNvPr>
          <p:cNvGraphicFramePr>
            <a:graphicFrameLocks noGrp="1"/>
          </p:cNvGraphicFramePr>
          <p:nvPr>
            <p:ph type="chart" sz="quarter" idx="13"/>
            <p:extLst>
              <p:ext uri="{D42A27DB-BD31-4B8C-83A1-F6EECF244321}">
                <p14:modId xmlns:p14="http://schemas.microsoft.com/office/powerpoint/2010/main" val="2326212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0ED5C7-D3B3-4DCB-9690-5E20C3D7A2F5}"/>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EB2FD390-31E6-4151-A57F-3598D48FED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93437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1AEFE-DB2A-4DAA-8C86-5B83E5ADC65D}"/>
              </a:ext>
            </a:extLst>
          </p:cNvPr>
          <p:cNvSpPr>
            <a:spLocks noGrp="1"/>
          </p:cNvSpPr>
          <p:nvPr>
            <p:ph type="title"/>
          </p:nvPr>
        </p:nvSpPr>
        <p:spPr/>
        <p:txBody>
          <a:bodyPr/>
          <a:lstStyle/>
          <a:p>
            <a:r>
              <a:rPr lang="en-US"/>
              <a:t>Facebook Average Comments Per Post | Monday Studio</a:t>
            </a:r>
          </a:p>
        </p:txBody>
      </p:sp>
      <p:graphicFrame>
        <p:nvGraphicFramePr>
          <p:cNvPr id="6" name="Chart Placeholder 5">
            <a:extLst>
              <a:ext uri="{FF2B5EF4-FFF2-40B4-BE49-F238E27FC236}">
                <a16:creationId xmlns:a16="http://schemas.microsoft.com/office/drawing/2014/main" id="{D857D41F-2926-4B0E-BCBD-52966017DE9B}"/>
              </a:ext>
            </a:extLst>
          </p:cNvPr>
          <p:cNvGraphicFramePr>
            <a:graphicFrameLocks noGrp="1"/>
          </p:cNvGraphicFramePr>
          <p:nvPr>
            <p:ph type="chart" sz="quarter" idx="13"/>
            <p:extLst>
              <p:ext uri="{D42A27DB-BD31-4B8C-83A1-F6EECF244321}">
                <p14:modId xmlns:p14="http://schemas.microsoft.com/office/powerpoint/2010/main" val="382865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E76EE5-FC89-41B2-97EF-4CE3E40E59E6}"/>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0E49A52E-4FDC-4672-A3E2-D69280D2E5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68204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8F67B-BC4A-44CE-A6FA-7AC483B409AD}"/>
              </a:ext>
            </a:extLst>
          </p:cNvPr>
          <p:cNvSpPr>
            <a:spLocks noGrp="1"/>
          </p:cNvSpPr>
          <p:nvPr>
            <p:ph type="title"/>
          </p:nvPr>
        </p:nvSpPr>
        <p:spPr/>
        <p:txBody>
          <a:bodyPr/>
          <a:lstStyle/>
          <a:p>
            <a:r>
              <a:rPr lang="en-US"/>
              <a:t>Facebook Average Reactions Per Post | Monday Studio</a:t>
            </a:r>
          </a:p>
        </p:txBody>
      </p:sp>
      <p:graphicFrame>
        <p:nvGraphicFramePr>
          <p:cNvPr id="6" name="Chart Placeholder 5">
            <a:extLst>
              <a:ext uri="{FF2B5EF4-FFF2-40B4-BE49-F238E27FC236}">
                <a16:creationId xmlns:a16="http://schemas.microsoft.com/office/drawing/2014/main" id="{18B445D8-00A2-4212-BB75-9546277FC64F}"/>
              </a:ext>
            </a:extLst>
          </p:cNvPr>
          <p:cNvGraphicFramePr>
            <a:graphicFrameLocks noGrp="1"/>
          </p:cNvGraphicFramePr>
          <p:nvPr>
            <p:ph type="chart" sz="quarter" idx="13"/>
            <p:extLst>
              <p:ext uri="{D42A27DB-BD31-4B8C-83A1-F6EECF244321}">
                <p14:modId xmlns:p14="http://schemas.microsoft.com/office/powerpoint/2010/main" val="3926368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625AE7-D772-415B-8C54-2E9C16A3D1F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A75D925-7EC2-46AF-9855-B85FD7AA7F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1631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20463-AEA6-47B9-86FD-2495EA182AD3}"/>
              </a:ext>
            </a:extLst>
          </p:cNvPr>
          <p:cNvSpPr>
            <a:spLocks noGrp="1"/>
          </p:cNvSpPr>
          <p:nvPr>
            <p:ph type="title"/>
          </p:nvPr>
        </p:nvSpPr>
        <p:spPr/>
        <p:txBody>
          <a:bodyPr/>
          <a:lstStyle/>
          <a:p>
            <a:r>
              <a:rPr lang="en-US"/>
              <a:t>Facebook Fans By City Table | Monday Studio - 1 of 3</a:t>
            </a:r>
          </a:p>
        </p:txBody>
      </p:sp>
      <p:graphicFrame>
        <p:nvGraphicFramePr>
          <p:cNvPr id="5" name="Table Placeholder 4">
            <a:extLst>
              <a:ext uri="{FF2B5EF4-FFF2-40B4-BE49-F238E27FC236}">
                <a16:creationId xmlns:a16="http://schemas.microsoft.com/office/drawing/2014/main" id="{86780579-5304-438C-9D0B-B723DA74EF76}"/>
              </a:ext>
            </a:extLst>
          </p:cNvPr>
          <p:cNvGraphicFramePr>
            <a:graphicFrameLocks noGrp="1"/>
          </p:cNvGraphicFramePr>
          <p:nvPr>
            <p:ph type="tbl" sz="quarter" idx="13"/>
            <p:extLst>
              <p:ext uri="{D42A27DB-BD31-4B8C-83A1-F6EECF244321}">
                <p14:modId xmlns:p14="http://schemas.microsoft.com/office/powerpoint/2010/main" val="409996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9437065"/>
                    </a:ext>
                  </a:extLst>
                </a:gridCol>
                <a:gridCol w="1645920">
                  <a:extLst>
                    <a:ext uri="{9D8B030D-6E8A-4147-A177-3AD203B41FA5}">
                      <a16:colId xmlns:a16="http://schemas.microsoft.com/office/drawing/2014/main" val="2867380623"/>
                    </a:ext>
                  </a:extLst>
                </a:gridCol>
                <a:gridCol w="1645920">
                  <a:extLst>
                    <a:ext uri="{9D8B030D-6E8A-4147-A177-3AD203B41FA5}">
                      <a16:colId xmlns:a16="http://schemas.microsoft.com/office/drawing/2014/main" val="4186901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041893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63.2 %</a:t>
                      </a:r>
                    </a:p>
                  </a:txBody>
                  <a:tcPr/>
                </a:tc>
                <a:extLst>
                  <a:ext uri="{0D108BD9-81ED-4DB2-BD59-A6C34878D82A}">
                    <a16:rowId xmlns:a16="http://schemas.microsoft.com/office/drawing/2014/main" val="411483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04683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166829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092929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416563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750690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Montreal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426152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184134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827968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87265190"/>
                  </a:ext>
                </a:extLst>
              </a:tr>
            </a:tbl>
          </a:graphicData>
        </a:graphic>
      </p:graphicFrame>
      <p:sp>
        <p:nvSpPr>
          <p:cNvPr id="4" name="Text Placeholder 3">
            <a:extLst>
              <a:ext uri="{FF2B5EF4-FFF2-40B4-BE49-F238E27FC236}">
                <a16:creationId xmlns:a16="http://schemas.microsoft.com/office/drawing/2014/main" id="{1D229848-1ADE-4141-950E-9D5E10A7AED0}"/>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7296981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E39D3-017C-4D0B-A996-A3656A102F45}"/>
              </a:ext>
            </a:extLst>
          </p:cNvPr>
          <p:cNvSpPr>
            <a:spLocks noGrp="1"/>
          </p:cNvSpPr>
          <p:nvPr>
            <p:ph type="title"/>
          </p:nvPr>
        </p:nvSpPr>
        <p:spPr/>
        <p:txBody>
          <a:bodyPr/>
          <a:lstStyle/>
          <a:p>
            <a:r>
              <a:rPr lang="en-US"/>
              <a:t>Facebook Fans By City Table | Monday Studio - 2 of 3</a:t>
            </a:r>
          </a:p>
        </p:txBody>
      </p:sp>
      <p:graphicFrame>
        <p:nvGraphicFramePr>
          <p:cNvPr id="5" name="Table Placeholder 4">
            <a:extLst>
              <a:ext uri="{FF2B5EF4-FFF2-40B4-BE49-F238E27FC236}">
                <a16:creationId xmlns:a16="http://schemas.microsoft.com/office/drawing/2014/main" id="{11329AF4-0339-4881-9D54-6FBEC92185F4}"/>
              </a:ext>
            </a:extLst>
          </p:cNvPr>
          <p:cNvGraphicFramePr>
            <a:graphicFrameLocks noGrp="1"/>
          </p:cNvGraphicFramePr>
          <p:nvPr>
            <p:ph type="tbl" sz="quarter" idx="13"/>
            <p:extLst>
              <p:ext uri="{D42A27DB-BD31-4B8C-83A1-F6EECF244321}">
                <p14:modId xmlns:p14="http://schemas.microsoft.com/office/powerpoint/2010/main" val="3730570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13354265"/>
                    </a:ext>
                  </a:extLst>
                </a:gridCol>
                <a:gridCol w="1645920">
                  <a:extLst>
                    <a:ext uri="{9D8B030D-6E8A-4147-A177-3AD203B41FA5}">
                      <a16:colId xmlns:a16="http://schemas.microsoft.com/office/drawing/2014/main" val="2817317420"/>
                    </a:ext>
                  </a:extLst>
                </a:gridCol>
                <a:gridCol w="1645920">
                  <a:extLst>
                    <a:ext uri="{9D8B030D-6E8A-4147-A177-3AD203B41FA5}">
                      <a16:colId xmlns:a16="http://schemas.microsoft.com/office/drawing/2014/main" val="1590320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87016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21152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22860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791252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95742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807444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Burj Hammud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200903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765564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Accra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905894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785835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096042171"/>
                  </a:ext>
                </a:extLst>
              </a:tr>
            </a:tbl>
          </a:graphicData>
        </a:graphic>
      </p:graphicFrame>
      <p:sp>
        <p:nvSpPr>
          <p:cNvPr id="4" name="Text Placeholder 3">
            <a:extLst>
              <a:ext uri="{FF2B5EF4-FFF2-40B4-BE49-F238E27FC236}">
                <a16:creationId xmlns:a16="http://schemas.microsoft.com/office/drawing/2014/main" id="{4650BFF3-F2BB-43EC-A3CD-9676AEDDB90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0288236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3215A-F576-4073-9EA0-CA4C4314C40A}"/>
              </a:ext>
            </a:extLst>
          </p:cNvPr>
          <p:cNvSpPr>
            <a:spLocks noGrp="1"/>
          </p:cNvSpPr>
          <p:nvPr>
            <p:ph type="title"/>
          </p:nvPr>
        </p:nvSpPr>
        <p:spPr/>
        <p:txBody>
          <a:bodyPr/>
          <a:lstStyle/>
          <a:p>
            <a:r>
              <a:rPr lang="en-US"/>
              <a:t>Facebook Fans By City Table | Monday Studio - 3 of 3</a:t>
            </a:r>
          </a:p>
        </p:txBody>
      </p:sp>
      <p:graphicFrame>
        <p:nvGraphicFramePr>
          <p:cNvPr id="5" name="Table Placeholder 4">
            <a:extLst>
              <a:ext uri="{FF2B5EF4-FFF2-40B4-BE49-F238E27FC236}">
                <a16:creationId xmlns:a16="http://schemas.microsoft.com/office/drawing/2014/main" id="{2486D623-C9AA-4A20-9407-60263CE28450}"/>
              </a:ext>
            </a:extLst>
          </p:cNvPr>
          <p:cNvGraphicFramePr>
            <a:graphicFrameLocks noGrp="1"/>
          </p:cNvGraphicFramePr>
          <p:nvPr>
            <p:ph type="tbl" sz="quarter" idx="13"/>
            <p:extLst>
              <p:ext uri="{D42A27DB-BD31-4B8C-83A1-F6EECF244321}">
                <p14:modId xmlns:p14="http://schemas.microsoft.com/office/powerpoint/2010/main" val="1197140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54359333"/>
                    </a:ext>
                  </a:extLst>
                </a:gridCol>
                <a:gridCol w="1645920">
                  <a:extLst>
                    <a:ext uri="{9D8B030D-6E8A-4147-A177-3AD203B41FA5}">
                      <a16:colId xmlns:a16="http://schemas.microsoft.com/office/drawing/2014/main" val="1777231026"/>
                    </a:ext>
                  </a:extLst>
                </a:gridCol>
                <a:gridCol w="1645920">
                  <a:extLst>
                    <a:ext uri="{9D8B030D-6E8A-4147-A177-3AD203B41FA5}">
                      <a16:colId xmlns:a16="http://schemas.microsoft.com/office/drawing/2014/main" val="136547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4704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413047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471648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62670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Seattle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57630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Washington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0.2 %</a:t>
                      </a:r>
                    </a:p>
                  </a:txBody>
                  <a:tcPr/>
                </a:tc>
                <a:extLst>
                  <a:ext uri="{0D108BD9-81ED-4DB2-BD59-A6C34878D82A}">
                    <a16:rowId xmlns:a16="http://schemas.microsoft.com/office/drawing/2014/main" val="3104508177"/>
                  </a:ext>
                </a:extLst>
              </a:tr>
            </a:tbl>
          </a:graphicData>
        </a:graphic>
      </p:graphicFrame>
      <p:sp>
        <p:nvSpPr>
          <p:cNvPr id="4" name="Text Placeholder 3">
            <a:extLst>
              <a:ext uri="{FF2B5EF4-FFF2-40B4-BE49-F238E27FC236}">
                <a16:creationId xmlns:a16="http://schemas.microsoft.com/office/drawing/2014/main" id="{87D5E719-E3EB-4434-8730-47B677A8E9F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785262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D78D6-1E43-436D-8C45-3DDAC3CE305C}"/>
              </a:ext>
            </a:extLst>
          </p:cNvPr>
          <p:cNvSpPr>
            <a:spLocks noGrp="1"/>
          </p:cNvSpPr>
          <p:nvPr>
            <p:ph type="title"/>
          </p:nvPr>
        </p:nvSpPr>
        <p:spPr/>
        <p:txBody>
          <a:bodyPr/>
          <a:lstStyle/>
          <a:p>
            <a:r>
              <a:rPr lang="en-US"/>
              <a:t>Facebook Engaged Users | Monday Studio</a:t>
            </a:r>
          </a:p>
        </p:txBody>
      </p:sp>
      <p:graphicFrame>
        <p:nvGraphicFramePr>
          <p:cNvPr id="6" name="Chart Placeholder 5">
            <a:extLst>
              <a:ext uri="{FF2B5EF4-FFF2-40B4-BE49-F238E27FC236}">
                <a16:creationId xmlns:a16="http://schemas.microsoft.com/office/drawing/2014/main" id="{46F2E01C-131D-4411-8D6C-7A84949C36CA}"/>
              </a:ext>
            </a:extLst>
          </p:cNvPr>
          <p:cNvGraphicFramePr>
            <a:graphicFrameLocks noGrp="1"/>
          </p:cNvGraphicFramePr>
          <p:nvPr>
            <p:ph type="chart" sz="quarter" idx="13"/>
            <p:extLst>
              <p:ext uri="{D42A27DB-BD31-4B8C-83A1-F6EECF244321}">
                <p14:modId xmlns:p14="http://schemas.microsoft.com/office/powerpoint/2010/main" val="640655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577434-6EDE-4CB8-B8E6-321B10AF76A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FF6BB78A-8467-4260-8288-BB92A30102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2108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CC620-248B-495A-B651-EF81FB4109D7}"/>
              </a:ext>
            </a:extLst>
          </p:cNvPr>
          <p:cNvSpPr>
            <a:spLocks noGrp="1"/>
          </p:cNvSpPr>
          <p:nvPr>
            <p:ph type="title"/>
          </p:nvPr>
        </p:nvSpPr>
        <p:spPr/>
        <p:txBody>
          <a:bodyPr/>
          <a:lstStyle/>
          <a:p>
            <a:r>
              <a:rPr lang="en-US"/>
              <a:t>Facebook Reach | Monday Studio</a:t>
            </a:r>
          </a:p>
        </p:txBody>
      </p:sp>
      <p:graphicFrame>
        <p:nvGraphicFramePr>
          <p:cNvPr id="6" name="Chart Placeholder 5">
            <a:extLst>
              <a:ext uri="{FF2B5EF4-FFF2-40B4-BE49-F238E27FC236}">
                <a16:creationId xmlns:a16="http://schemas.microsoft.com/office/drawing/2014/main" id="{B20C69FB-5895-44AA-AB94-A1E8941DA158}"/>
              </a:ext>
            </a:extLst>
          </p:cNvPr>
          <p:cNvGraphicFramePr>
            <a:graphicFrameLocks noGrp="1"/>
          </p:cNvGraphicFramePr>
          <p:nvPr>
            <p:ph type="chart" sz="quarter" idx="13"/>
            <p:extLst>
              <p:ext uri="{D42A27DB-BD31-4B8C-83A1-F6EECF244321}">
                <p14:modId xmlns:p14="http://schemas.microsoft.com/office/powerpoint/2010/main" val="897662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F0238A-9D81-4C74-BD4E-9E485290511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703E9C98-4BFE-4620-8CC4-ECCCCAC36B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81014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1588</Words>
  <Application>Microsoft Office PowerPoint</Application>
  <PresentationFormat>On-screen Show (4:3)</PresentationFormat>
  <Paragraphs>926</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Facebook - My Dashboard</vt:lpstr>
      <vt:lpstr>Facebook Key Metrics Table | Monday Studio</vt:lpstr>
      <vt:lpstr>Facebook Fans Change Rate | Monday Studio</vt:lpstr>
      <vt:lpstr>Facebook Fans Total | Monday Studio</vt:lpstr>
      <vt:lpstr>Facebook Own Posts Table  | Monday Studio - 1 of 15</vt:lpstr>
      <vt:lpstr>Facebook Own Posts Table  | Monday Studio - 2 of 15</vt:lpstr>
      <vt:lpstr>Facebook Own Posts Table  | Monday Studio - 3 of 15</vt:lpstr>
      <vt:lpstr>Facebook Own Posts Table  | Monday Studio - 4 of 15</vt:lpstr>
      <vt:lpstr>Facebook Own Posts Table  | Monday Studio - 5 of 15</vt:lpstr>
      <vt:lpstr>Facebook Own Posts Table  | Monday Studio - 6 of 15</vt:lpstr>
      <vt:lpstr>Facebook Own Posts Table  | Monday Studio - 7 of 15</vt:lpstr>
      <vt:lpstr>Facebook Own Posts Table  | Monday Studio - 8 of 15</vt:lpstr>
      <vt:lpstr>Facebook Own Posts Table  | Monday Studio - 9 of 15</vt:lpstr>
      <vt:lpstr>Facebook Own Posts Table  | Monday Studio - 10 of 15</vt:lpstr>
      <vt:lpstr>Facebook Own Posts Table  | Monday Studio - 11 of 15</vt:lpstr>
      <vt:lpstr>Facebook Own Posts Table  | Monday Studio - 12 of 15</vt:lpstr>
      <vt:lpstr>Facebook Own Posts Table  | Monday Studio - 13 of 15</vt:lpstr>
      <vt:lpstr>Facebook Own Posts Table  | Monday Studio - 14 of 15</vt:lpstr>
      <vt:lpstr>Facebook Own Posts Table  | Monday Studio - 15 of 15</vt:lpstr>
      <vt:lpstr>Facebook Post Type Distribution Per Profile | Monday Studio</vt:lpstr>
      <vt:lpstr>Facebook Interaction Rate | Monday Studio</vt:lpstr>
      <vt:lpstr>Facebook Interaction Rate By Weekday | Monday Studio</vt:lpstr>
      <vt:lpstr>Facebook Interaction Rate By Hour | Monday Studio</vt:lpstr>
      <vt:lpstr>Facebook Average Shares Per Post | Monday Studio</vt:lpstr>
      <vt:lpstr>Facebook Average Comments Per Post | Monday Studio</vt:lpstr>
      <vt:lpstr>Facebook Average Reactions Per Post | Monday Studio</vt:lpstr>
      <vt:lpstr>Facebook Fans By City Table | Monday Studio - 1 of 3</vt:lpstr>
      <vt:lpstr>Facebook Fans By City Table | Monday Studio - 2 of 3</vt:lpstr>
      <vt:lpstr>Facebook Fans By City Table | Monday Studio - 3 of 3</vt:lpstr>
      <vt:lpstr>Facebook Engaged Users | Monday Studio</vt:lpstr>
      <vt:lpstr>Facebook Reach | Monday Studio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My Dashboard</dc:title>
  <dc:creator>Administrator</dc:creator>
  <cp:lastModifiedBy>Administrator</cp:lastModifiedBy>
  <cp:revision>1</cp:revision>
  <dcterms:created xsi:type="dcterms:W3CDTF">2018-08-04T12:39:32Z</dcterms:created>
  <dcterms:modified xsi:type="dcterms:W3CDTF">2018-08-04T12:40:57Z</dcterms:modified>
</cp:coreProperties>
</file>